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82" r:id="rId2"/>
    <p:sldId id="256" r:id="rId3"/>
    <p:sldId id="457" r:id="rId4"/>
    <p:sldId id="286" r:id="rId5"/>
    <p:sldId id="285" r:id="rId6"/>
    <p:sldId id="284" r:id="rId7"/>
    <p:sldId id="283" r:id="rId8"/>
    <p:sldId id="458" r:id="rId9"/>
    <p:sldId id="4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A2"/>
    <a:srgbClr val="3366FF"/>
    <a:srgbClr val="97C03C"/>
    <a:srgbClr val="019562"/>
    <a:srgbClr val="F4C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5469-04B7-D245-8B0E-813C273D8001}" type="datetimeFigureOut">
              <a:t>6/23/2020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D149-4236-C24C-A605-CA7AE6F5877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0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5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1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6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6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B092-AA50-0940-A1DC-B65882C09C6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288" y="2130425"/>
            <a:ext cx="3411711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rgbClr val="00B050"/>
              </a:solidFill>
              <a:latin typeface="Open Sans"/>
              <a:cs typeface="Open Sans"/>
            </a:endParaRP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Open Sans"/>
                <a:cs typeface="Open Sans"/>
              </a:rPr>
              <a:t>Hydrogen: 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Open Sans"/>
                <a:cs typeface="Open Sans"/>
              </a:rPr>
              <a:t>Getting the Green Light,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Open Sans"/>
                <a:cs typeface="Open Sans"/>
              </a:rPr>
              <a:t>Driving Europe's Green Recovery</a:t>
            </a:r>
          </a:p>
          <a:p>
            <a:pPr algn="r"/>
            <a:endParaRPr lang="en-US" sz="28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endParaRPr lang="en-US" sz="28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endParaRPr lang="en-US" sz="20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r>
              <a:rPr lang="en-US" sz="2000" b="1" dirty="0">
                <a:solidFill>
                  <a:srgbClr val="034DA2"/>
                </a:solidFill>
                <a:latin typeface="Open Sans"/>
                <a:cs typeface="Open Sans"/>
              </a:rPr>
              <a:t>1</a:t>
            </a:r>
            <a:r>
              <a:rPr lang="en-US" sz="2000" b="1" baseline="30000" dirty="0">
                <a:solidFill>
                  <a:srgbClr val="034DA2"/>
                </a:solidFill>
                <a:latin typeface="Open Sans"/>
                <a:cs typeface="Open Sans"/>
              </a:rPr>
              <a:t> </a:t>
            </a:r>
            <a:r>
              <a:rPr lang="en-US" sz="2000" b="1" dirty="0">
                <a:solidFill>
                  <a:srgbClr val="034DA2"/>
                </a:solidFill>
                <a:latin typeface="Open Sans"/>
                <a:cs typeface="Open Sans"/>
              </a:rPr>
              <a:t>July 2020</a:t>
            </a:r>
          </a:p>
          <a:p>
            <a:pPr algn="ctr"/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78026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800" b="1" dirty="0">
              <a:latin typeface="Open Sans"/>
              <a:cs typeface="Open Sans"/>
            </a:endParaRPr>
          </a:p>
          <a:p>
            <a:pPr algn="r"/>
            <a:endParaRPr lang="en-US" sz="3800" b="1" dirty="0"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7"/>
            <a:ext cx="1533048" cy="6724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8628AA-6F76-4B15-9CBE-00EC9B88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47" y="1442908"/>
            <a:ext cx="2511770" cy="380423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AB1031-A1FA-4F45-86AE-EEE8F5299B53}"/>
              </a:ext>
            </a:extLst>
          </p:cNvPr>
          <p:cNvSpPr txBox="1">
            <a:spLocks/>
          </p:cNvSpPr>
          <p:nvPr/>
        </p:nvSpPr>
        <p:spPr>
          <a:xfrm>
            <a:off x="661762" y="2177335"/>
            <a:ext cx="4918371" cy="3563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25" dirty="0"/>
              <a:t>Over the last 4 years NI has been successful in securing funding for the development of Renewable generate Hydrogen supplying Fuel Cell Buses in Belfast, these included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25" dirty="0"/>
              <a:t>A €9.3m EU project, GENCOMM (</a:t>
            </a:r>
            <a:r>
              <a:rPr lang="en-US" sz="1425" dirty="0" err="1"/>
              <a:t>GENerating</a:t>
            </a:r>
            <a:r>
              <a:rPr lang="en-US" sz="1425" dirty="0"/>
              <a:t> energy secure </a:t>
            </a:r>
            <a:r>
              <a:rPr lang="en-US" sz="1425" dirty="0" err="1"/>
              <a:t>COMMunities</a:t>
            </a:r>
            <a:r>
              <a:rPr lang="en-US" sz="1425" dirty="0"/>
              <a:t>); led by Belfast Met is a Hydrogen Storage from renewable energy project designed to develop a new model to increase generated electricity from renewable sources and deliver energy security. This includes a 500kW </a:t>
            </a:r>
            <a:r>
              <a:rPr lang="en-US" sz="1425" dirty="0" err="1"/>
              <a:t>Electrolyser</a:t>
            </a:r>
            <a:r>
              <a:rPr lang="en-US" sz="1425" dirty="0"/>
              <a:t> installed on a Wind Farm in NI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25" dirty="0"/>
              <a:t>£4m grant for the supply of 3 Double Deck Buses and Hydrogen Refueling Station in Belfast from OLEV led by </a:t>
            </a:r>
            <a:r>
              <a:rPr lang="en-US" sz="1425" dirty="0" err="1"/>
              <a:t>Energia</a:t>
            </a:r>
            <a:r>
              <a:rPr lang="en-US" sz="1425" dirty="0"/>
              <a:t> and </a:t>
            </a:r>
            <a:r>
              <a:rPr lang="en-US" sz="1425" dirty="0" err="1"/>
              <a:t>Translink</a:t>
            </a:r>
            <a:endParaRPr lang="en-US" sz="1425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25" dirty="0"/>
              <a:t>In a renewable future NI has to address the big 3 energy users of: Electricity, Heat and Transportation fuel.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25" dirty="0"/>
              <a:t>This will require the rapid deployment of </a:t>
            </a:r>
            <a:r>
              <a:rPr lang="en-US" sz="1425" dirty="0" err="1"/>
              <a:t>Electrolysers</a:t>
            </a:r>
            <a:r>
              <a:rPr lang="en-US" sz="1425" dirty="0"/>
              <a:t>, Anaerobic Digestion Plant and Electric/Fuel Cell Vehicles together with the technicians to install and maintain them</a:t>
            </a:r>
          </a:p>
          <a:p>
            <a:endParaRPr lang="en-GB" sz="975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044756-D86A-4762-ABF9-9BBE54B23735}"/>
              </a:ext>
            </a:extLst>
          </p:cNvPr>
          <p:cNvSpPr txBox="1">
            <a:spLocks/>
          </p:cNvSpPr>
          <p:nvPr/>
        </p:nvSpPr>
        <p:spPr>
          <a:xfrm>
            <a:off x="661762" y="1151143"/>
            <a:ext cx="4568484" cy="63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3328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800" b="1" dirty="0">
              <a:latin typeface="Open Sans"/>
              <a:cs typeface="Open Sans"/>
            </a:endParaRPr>
          </a:p>
          <a:p>
            <a:pPr algn="r"/>
            <a:endParaRPr lang="en-US" sz="3800" b="1" dirty="0"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7"/>
            <a:ext cx="1682338" cy="73790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AB1031-A1FA-4F45-86AE-EEE8F5299B53}"/>
              </a:ext>
            </a:extLst>
          </p:cNvPr>
          <p:cNvSpPr txBox="1">
            <a:spLocks/>
          </p:cNvSpPr>
          <p:nvPr/>
        </p:nvSpPr>
        <p:spPr>
          <a:xfrm>
            <a:off x="661762" y="2177335"/>
            <a:ext cx="7449023" cy="356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The hydrogen economy is the use of hydrogen as a low carbon fuel, particularly for heating, hydrogen vehicles, seasonal energy storage and long distance transport of energy.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The hydrogen economy is proposed as part of the future low-carbon economy. In order to phase out fossil fuels and limit global warming, hydrogen is being considered as its combustion only releases clean water, and no CO2 to the atmosphere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The Hydrogen is produced from Electrolysers that can be connected directed to the renewable generator (wind and solar) making the fuel 100% carbon free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Hydrogen can be used for electricity generation through fuel cells, in vehicles (passenger, commercial and HGV as well as trains), and in boilers and burners for heating and cooking.</a:t>
            </a:r>
          </a:p>
          <a:p>
            <a:endParaRPr lang="en-GB" sz="975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044756-D86A-4762-ABF9-9BBE54B23735}"/>
              </a:ext>
            </a:extLst>
          </p:cNvPr>
          <p:cNvSpPr txBox="1">
            <a:spLocks/>
          </p:cNvSpPr>
          <p:nvPr/>
        </p:nvSpPr>
        <p:spPr>
          <a:xfrm>
            <a:off x="661762" y="1117169"/>
            <a:ext cx="4568484" cy="637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/>
              <a:t>The hydrogen economy</a:t>
            </a:r>
          </a:p>
        </p:txBody>
      </p:sp>
    </p:spTree>
    <p:extLst>
      <p:ext uri="{BB962C8B-B14F-4D97-AF65-F5344CB8AC3E}">
        <p14:creationId xmlns:p14="http://schemas.microsoft.com/office/powerpoint/2010/main" val="300684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800" b="1" dirty="0">
              <a:latin typeface="Open Sans"/>
              <a:cs typeface="Open Sans"/>
            </a:endParaRPr>
          </a:p>
          <a:p>
            <a:pPr algn="r"/>
            <a:endParaRPr lang="en-US" sz="3800" b="1" dirty="0"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7"/>
            <a:ext cx="1822297" cy="7992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A4827A-D367-4273-AC15-67A65160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373"/>
            <a:ext cx="8976049" cy="50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0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800" b="1" dirty="0">
              <a:latin typeface="Open Sans"/>
              <a:cs typeface="Open Sans"/>
            </a:endParaRPr>
          </a:p>
          <a:p>
            <a:pPr algn="r"/>
            <a:endParaRPr lang="en-US" sz="3800" b="1" dirty="0"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9A6742-2CBC-4731-AF8E-A9ABCBBA8D8C}"/>
              </a:ext>
            </a:extLst>
          </p:cNvPr>
          <p:cNvSpPr/>
          <p:nvPr/>
        </p:nvSpPr>
        <p:spPr>
          <a:xfrm>
            <a:off x="586300" y="2016016"/>
            <a:ext cx="62795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Essential there is a strong local energy policy and associated implementation strategy that is linked to the UK Industrial Strategy (Energy Revolution Theme – energy, water, transport, circular economy and ICT) and the Zero Carbon 2050 strategy.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We need to have a simple pathway with very clearly defined goals and funding to meet the needs of the economy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This will act as a driver for the Knowledge Economy through industry led R&amp;D, creation of High Value jobs, and potential for investment in manufacturing of hydrogen storage tanks, mobile refill units, </a:t>
            </a:r>
            <a:r>
              <a:rPr lang="en-US" sz="1700" dirty="0" err="1"/>
              <a:t>electrolyser’s</a:t>
            </a:r>
            <a:r>
              <a:rPr lang="en-US" sz="1700" dirty="0"/>
              <a:t> and expansion for renewable energy and storage etc.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Hydrogen will provide energy security and system resilience for the heat, power and transport markets.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68F73-373B-4C99-92D1-785449E3B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74" y="2880635"/>
            <a:ext cx="1432684" cy="14326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8EAF3F-01F4-40E3-8CBD-B48E0CBAFE87}"/>
              </a:ext>
            </a:extLst>
          </p:cNvPr>
          <p:cNvSpPr/>
          <p:nvPr/>
        </p:nvSpPr>
        <p:spPr>
          <a:xfrm>
            <a:off x="681187" y="1236911"/>
            <a:ext cx="577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Delivering an Industry Led Approach</a:t>
            </a:r>
          </a:p>
        </p:txBody>
      </p:sp>
    </p:spTree>
    <p:extLst>
      <p:ext uri="{BB962C8B-B14F-4D97-AF65-F5344CB8AC3E}">
        <p14:creationId xmlns:p14="http://schemas.microsoft.com/office/powerpoint/2010/main" val="132208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800" b="1" dirty="0">
              <a:latin typeface="Open Sans"/>
              <a:cs typeface="Open Sans"/>
            </a:endParaRPr>
          </a:p>
          <a:p>
            <a:pPr algn="r"/>
            <a:endParaRPr lang="en-US" sz="3800" b="1" dirty="0"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165124" y="160401"/>
            <a:ext cx="1878280" cy="823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E0B8A-1CEC-4578-B4C8-A2E4557CD943}"/>
              </a:ext>
            </a:extLst>
          </p:cNvPr>
          <p:cNvSpPr txBox="1"/>
          <p:nvPr/>
        </p:nvSpPr>
        <p:spPr>
          <a:xfrm>
            <a:off x="258101" y="1071843"/>
            <a:ext cx="408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Electrolyser – Requiring High Value Skills and Knowledge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109AC-61D7-4D26-9754-6DB3F997F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3" y="1765041"/>
            <a:ext cx="8369793" cy="4708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B4DCE-E402-4294-A759-FA868BC6B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735" y="223484"/>
            <a:ext cx="4447967" cy="12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0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800" b="1" dirty="0">
              <a:latin typeface="Open Sans"/>
              <a:cs typeface="Open Sans"/>
            </a:endParaRPr>
          </a:p>
          <a:p>
            <a:pPr algn="r"/>
            <a:endParaRPr lang="en-US" sz="3800" b="1" dirty="0"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517B47-6D6C-44A7-947F-6E22568D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9" y="1721140"/>
            <a:ext cx="8409510" cy="484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33EB59-7ADD-437D-ADFE-BD30D8B01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63321"/>
            <a:ext cx="6256066" cy="903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38FC04-555D-457D-8FA9-1C03B8E8DF98}"/>
              </a:ext>
            </a:extLst>
          </p:cNvPr>
          <p:cNvSpPr txBox="1"/>
          <p:nvPr/>
        </p:nvSpPr>
        <p:spPr>
          <a:xfrm>
            <a:off x="559837" y="1306286"/>
            <a:ext cx="576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Utilising the existing fuel transport and delivery network</a:t>
            </a:r>
          </a:p>
        </p:txBody>
      </p:sp>
    </p:spTree>
    <p:extLst>
      <p:ext uri="{BB962C8B-B14F-4D97-AF65-F5344CB8AC3E}">
        <p14:creationId xmlns:p14="http://schemas.microsoft.com/office/powerpoint/2010/main" val="194219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113" y="1633669"/>
            <a:ext cx="38910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510" lvl="0" algn="just" defTabSz="914400"/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Delivering 3 Hydrogen Double Deck Busses to Belfast</a:t>
            </a:r>
          </a:p>
          <a:p>
            <a:pPr marR="16510" lvl="0" algn="just" defTabSz="914400"/>
            <a:endParaRPr lang="en-GB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6510" lvl="0" algn="just" defTabSz="914400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Northern Ireland is the only region in the United Kingdom, and Belfast the only capital city, which does not have a hydrogen refuelling station</a:t>
            </a:r>
          </a:p>
          <a:p>
            <a:pPr marR="16510" lvl="0" algn="just" defTabSz="914400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6510" lvl="0" algn="just" defTabSz="914400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project will deliver a 350 bar hydrogen refuelling station in Belfast, owned and operated by </a:t>
            </a: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Energia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thereby significantly expanding the reach of the UK’s hydrogen refuelling station network. It will supply this station with 100% sustainably produced hydrogen from an electrolysis system co-located at, and supplied by, an existing windfarm .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6510" lvl="0" algn="just" defTabSz="914400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6510" lvl="0" algn="just" defTabSz="914400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Translink, the province’s public transport operator, will own and operate 3 locally manufactured, high capacity hydrogen double decker buses from </a:t>
            </a: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Wrightbus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the road to provide a base demand for hydrogen to allow an initial business case to be developed. 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1838418" cy="806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38FC04-555D-457D-8FA9-1C03B8E8DF98}"/>
              </a:ext>
            </a:extLst>
          </p:cNvPr>
          <p:cNvSpPr txBox="1"/>
          <p:nvPr/>
        </p:nvSpPr>
        <p:spPr>
          <a:xfrm>
            <a:off x="154427" y="1060641"/>
            <a:ext cx="576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Hydrogen Refuelling Station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BDB8D-729D-4B96-B1BA-D107DA806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146" y="1773792"/>
            <a:ext cx="5074741" cy="43190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D17FBA-CC41-4140-9BD2-1594E942AE17}"/>
              </a:ext>
            </a:extLst>
          </p:cNvPr>
          <p:cNvSpPr/>
          <p:nvPr/>
        </p:nvSpPr>
        <p:spPr>
          <a:xfrm>
            <a:off x="3980146" y="5700396"/>
            <a:ext cx="5074741" cy="37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1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807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800" b="1" dirty="0">
              <a:latin typeface="Open Sans"/>
              <a:cs typeface="Open Sans"/>
            </a:endParaRPr>
          </a:p>
          <a:p>
            <a:pPr algn="r"/>
            <a:endParaRPr lang="en-US" sz="3800" b="1" dirty="0"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9A6742-2CBC-4731-AF8E-A9ABCBBA8D8C}"/>
              </a:ext>
            </a:extLst>
          </p:cNvPr>
          <p:cNvSpPr/>
          <p:nvPr/>
        </p:nvSpPr>
        <p:spPr>
          <a:xfrm>
            <a:off x="417050" y="2324388"/>
            <a:ext cx="732735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Electricity - NI Electricity System is currently supplied by 40% renewable aiming by 2050 to be 100% renewable. This will be delivered by a mix of On/Off Shore Wind, Marine Tidal and Solar development all using excess energy to deliver green hydrogen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Heat – Our Gas Network is supplied by fossil fuels, to deliver 100% renewable by 2050 will require a ramping up our AD Gas plants and Renewable Hydrogen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Transport is currently supply by 2% renewable energy; to achieve 100%  renewable again will require a steep increase in Electric Vehicles (Charge points) and Hydrogen Fuel Cell HGV’s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8EAF3F-01F4-40E3-8CBD-B48E0CBAFE87}"/>
              </a:ext>
            </a:extLst>
          </p:cNvPr>
          <p:cNvSpPr/>
          <p:nvPr/>
        </p:nvSpPr>
        <p:spPr>
          <a:xfrm>
            <a:off x="681187" y="1236911"/>
            <a:ext cx="577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Renewable Hydrogen Delivering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09429-CDA1-4B8C-A5A1-7E94D5864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53" y="305293"/>
            <a:ext cx="3363002" cy="18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10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8EC819-4BD4-49E1-A2AC-C53E18EAD465}"/>
</file>

<file path=customXml/itemProps2.xml><?xml version="1.0" encoding="utf-8"?>
<ds:datastoreItem xmlns:ds="http://schemas.openxmlformats.org/officeDocument/2006/customXml" ds:itemID="{05C04B4D-6025-43C1-9160-EBE16C848946}"/>
</file>

<file path=customXml/itemProps3.xml><?xml version="1.0" encoding="utf-8"?>
<ds:datastoreItem xmlns:ds="http://schemas.openxmlformats.org/officeDocument/2006/customXml" ds:itemID="{D2AE274D-CC3F-4E65-9992-176BA3861A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</TotalTime>
  <Words>803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Joanna Wilson (JWilson)</cp:lastModifiedBy>
  <cp:revision>86</cp:revision>
  <dcterms:created xsi:type="dcterms:W3CDTF">2015-03-06T10:50:13Z</dcterms:created>
  <dcterms:modified xsi:type="dcterms:W3CDTF">2020-06-23T16:31:40Z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