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sldIdLst>
    <p:sldId id="282" r:id="rId5"/>
    <p:sldId id="297" r:id="rId6"/>
    <p:sldId id="287" r:id="rId7"/>
    <p:sldId id="288" r:id="rId8"/>
    <p:sldId id="289" r:id="rId9"/>
    <p:sldId id="291" r:id="rId10"/>
    <p:sldId id="292" r:id="rId11"/>
    <p:sldId id="298" r:id="rId12"/>
    <p:sldId id="293" r:id="rId13"/>
    <p:sldId id="295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4824132-663A-4309-B220-F70552185944}">
          <p14:sldIdLst>
            <p14:sldId id="282"/>
          </p14:sldIdLst>
        </p14:section>
        <p14:section name="Untitled Section" id="{26972389-F07D-4978-AD42-49261EDB8B00}">
          <p14:sldIdLst>
            <p14:sldId id="297"/>
            <p14:sldId id="287"/>
            <p14:sldId id="288"/>
            <p14:sldId id="289"/>
            <p14:sldId id="291"/>
            <p14:sldId id="292"/>
            <p14:sldId id="298"/>
            <p14:sldId id="293"/>
            <p14:sldId id="2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Williamson" initials="IW" lastIdx="1" clrIdx="0">
    <p:extLst>
      <p:ext uri="{19B8F6BF-5375-455C-9EA6-DF929625EA0E}">
        <p15:presenceInfo xmlns:p15="http://schemas.microsoft.com/office/powerpoint/2012/main" userId="8daf3153026cd9ae" providerId="Windows Live"/>
      </p:ext>
    </p:extLst>
  </p:cmAuthor>
  <p:cmAuthor id="2" name="Josh Williamson" initials="JW" lastIdx="1" clrIdx="1">
    <p:extLst>
      <p:ext uri="{19B8F6BF-5375-455C-9EA6-DF929625EA0E}">
        <p15:presenceInfo xmlns:p15="http://schemas.microsoft.com/office/powerpoint/2012/main" userId="74140c2491b8161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DA2"/>
    <a:srgbClr val="3366FF"/>
    <a:srgbClr val="97C03C"/>
    <a:srgbClr val="019562"/>
    <a:srgbClr val="F4C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D5469-04B7-D245-8B0E-813C273D8001}" type="datetimeFigureOut"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4D149-4236-C24C-A605-CA7AE6F58777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0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70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9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621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650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1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36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9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67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22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1B092-AA50-0940-A1DC-B65882C09C68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083B-FAF2-5643-A9FC-521FAB1558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57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:Sample_project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32288" y="2130425"/>
            <a:ext cx="3411711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B050"/>
              </a:solidFill>
              <a:latin typeface="Open Sans"/>
              <a:cs typeface="Open Sans"/>
            </a:endParaRP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 Informing and enabling communities – </a:t>
            </a:r>
          </a:p>
          <a:p>
            <a:pPr algn="ctr"/>
            <a:r>
              <a:rPr lang="en-GB" sz="2800" b="1" dirty="0">
                <a:solidFill>
                  <a:srgbClr val="00B050"/>
                </a:solidFill>
                <a:latin typeface="Open Sans"/>
                <a:cs typeface="Open Sans"/>
              </a:rPr>
              <a:t>The Community Hydrogen Forum (CH2F)</a:t>
            </a:r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endParaRPr lang="en-US" sz="28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endParaRPr lang="en-US" sz="2000" b="1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ctr"/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1</a:t>
            </a:r>
            <a:r>
              <a:rPr lang="en-US" sz="2000" b="1" baseline="30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  <a:r>
              <a:rPr lang="en-US" sz="2000" b="1" dirty="0">
                <a:solidFill>
                  <a:srgbClr val="034DA2"/>
                </a:solidFill>
                <a:latin typeface="Open Sans"/>
                <a:cs typeface="Open Sans"/>
              </a:rPr>
              <a:t>July 2020</a:t>
            </a:r>
          </a:p>
          <a:p>
            <a:pPr algn="ctr"/>
            <a:endParaRPr lang="en-US" sz="2000" dirty="0">
              <a:solidFill>
                <a:srgbClr val="034DA2"/>
              </a:solidFill>
              <a:latin typeface="Open Sans"/>
              <a:cs typeface="Open Sans"/>
            </a:endParaRPr>
          </a:p>
          <a:p>
            <a:pPr algn="r"/>
            <a:r>
              <a:rPr lang="en-US" sz="2000" dirty="0">
                <a:solidFill>
                  <a:srgbClr val="034DA2"/>
                </a:solidFill>
                <a:latin typeface="Open Sans"/>
                <a:cs typeface="Open San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30149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5461" y="2664081"/>
            <a:ext cx="23145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Open Sans"/>
                <a:cs typeface="Open Sans"/>
              </a:rPr>
              <a:t>Place image in this area.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6034215" y="578026"/>
            <a:ext cx="2254616" cy="9889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r="40544"/>
          <a:stretch/>
        </p:blipFill>
        <p:spPr>
          <a:xfrm>
            <a:off x="0" y="0"/>
            <a:ext cx="57322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9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0F717F-BD10-46AD-BBF4-0A24C9B1A029}"/>
              </a:ext>
            </a:extLst>
          </p:cNvPr>
          <p:cNvSpPr/>
          <p:nvPr/>
        </p:nvSpPr>
        <p:spPr>
          <a:xfrm>
            <a:off x="1049292" y="4063793"/>
            <a:ext cx="3375342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Hydrogen Discussion Forum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D5BE4-5E2E-4D79-89F6-3DEDD0067D8A}"/>
              </a:ext>
            </a:extLst>
          </p:cNvPr>
          <p:cNvSpPr txBox="1"/>
          <p:nvPr/>
        </p:nvSpPr>
        <p:spPr>
          <a:xfrm>
            <a:off x="1049292" y="4562324"/>
            <a:ext cx="3375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Register on Communityh2.eu</a:t>
            </a:r>
          </a:p>
          <a:p>
            <a:pPr marL="285750" indent="-285750">
              <a:buFontTx/>
              <a:buChar char="-"/>
            </a:pPr>
            <a:r>
              <a:rPr lang="en-GB" dirty="0"/>
              <a:t>Ask your questions in the Hydrogen Discussion Forum</a:t>
            </a:r>
          </a:p>
          <a:p>
            <a:pPr marL="285750" indent="-285750">
              <a:buFontTx/>
              <a:buChar char="-"/>
            </a:pPr>
            <a:r>
              <a:rPr lang="en-GB" dirty="0"/>
              <a:t>Get answers from like-minded communities and our pool of experts.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71FB4A-CFF5-47D9-B91D-0F88743B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988" y="4084148"/>
            <a:ext cx="3593865" cy="2340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76A435-2D9C-435E-95D7-EFE7B3629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988" y="1622479"/>
            <a:ext cx="3593865" cy="223250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49B3A5D-19AA-45F7-AAE6-812108D4BE0B}"/>
              </a:ext>
            </a:extLst>
          </p:cNvPr>
          <p:cNvSpPr/>
          <p:nvPr/>
        </p:nvSpPr>
        <p:spPr>
          <a:xfrm>
            <a:off x="1049292" y="1601423"/>
            <a:ext cx="3375342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Hydrogen Insights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3D1941-A484-4D57-A738-FD16CA9CA3B5}"/>
              </a:ext>
            </a:extLst>
          </p:cNvPr>
          <p:cNvSpPr txBox="1"/>
          <p:nvPr/>
        </p:nvSpPr>
        <p:spPr>
          <a:xfrm>
            <a:off x="1049292" y="2099954"/>
            <a:ext cx="3375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Hydrogen introductory materials</a:t>
            </a:r>
          </a:p>
          <a:p>
            <a:pPr marL="285750" indent="-285750">
              <a:buFontTx/>
              <a:buChar char="-"/>
            </a:pPr>
            <a:r>
              <a:rPr lang="en-GB" dirty="0"/>
              <a:t>Written by academics and leading hydrogen sector members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579128-D776-49EA-BDC2-417C805FFCFB}"/>
              </a:ext>
            </a:extLst>
          </p:cNvPr>
          <p:cNvSpPr txBox="1"/>
          <p:nvPr/>
        </p:nvSpPr>
        <p:spPr>
          <a:xfrm>
            <a:off x="3032593" y="-211789"/>
            <a:ext cx="5968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Key features at your fingertips…</a:t>
            </a:r>
          </a:p>
        </p:txBody>
      </p:sp>
    </p:spTree>
    <p:extLst>
      <p:ext uri="{BB962C8B-B14F-4D97-AF65-F5344CB8AC3E}">
        <p14:creationId xmlns:p14="http://schemas.microsoft.com/office/powerpoint/2010/main" val="125066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FAFDF0-CFE9-41C8-88D7-27BFB6BED609}"/>
              </a:ext>
            </a:extLst>
          </p:cNvPr>
          <p:cNvSpPr/>
          <p:nvPr/>
        </p:nvSpPr>
        <p:spPr>
          <a:xfrm>
            <a:off x="2036191" y="3717172"/>
            <a:ext cx="4909351" cy="2112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A9EF90-32F4-4AEE-9555-0B398654579D}"/>
              </a:ext>
            </a:extLst>
          </p:cNvPr>
          <p:cNvSpPr/>
          <p:nvPr/>
        </p:nvSpPr>
        <p:spPr>
          <a:xfrm>
            <a:off x="2235940" y="3865873"/>
            <a:ext cx="1926454" cy="1815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CC6AB-150D-4920-8776-2BC995FAE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568" y="3959204"/>
            <a:ext cx="1718954" cy="1628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9CED9C-E959-40C9-93A0-1AFE5FC5AF72}"/>
              </a:ext>
            </a:extLst>
          </p:cNvPr>
          <p:cNvSpPr txBox="1"/>
          <p:nvPr/>
        </p:nvSpPr>
        <p:spPr>
          <a:xfrm>
            <a:off x="4362143" y="3959204"/>
            <a:ext cx="22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Open Sans" panose="020B0606030504020204"/>
              </a:rPr>
              <a:t>Dr.</a:t>
            </a:r>
            <a:r>
              <a:rPr lang="en-GB" dirty="0">
                <a:solidFill>
                  <a:schemeClr val="bg1"/>
                </a:solidFill>
                <a:latin typeface="Open Sans" panose="020B0606030504020204"/>
              </a:rPr>
              <a:t> Rory Monaghan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CA1D6-E7BF-4DE6-9E5A-6E2E44D861DE}"/>
              </a:ext>
            </a:extLst>
          </p:cNvPr>
          <p:cNvSpPr txBox="1"/>
          <p:nvPr/>
        </p:nvSpPr>
        <p:spPr>
          <a:xfrm>
            <a:off x="4362142" y="4296270"/>
            <a:ext cx="246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Lecturer of Mechanical Engineering, College of Engineering and Informatics National University of Ireland Galway</a:t>
            </a:r>
          </a:p>
          <a:p>
            <a:endParaRPr lang="en-GB" sz="1000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000" b="1" dirty="0">
                <a:solidFill>
                  <a:schemeClr val="bg1"/>
                </a:solidFill>
                <a:latin typeface="Open Sans" panose="020B0606030504020204"/>
              </a:rPr>
              <a:t>Tel:      </a:t>
            </a:r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+353 (0)91 494256</a:t>
            </a:r>
          </a:p>
          <a:p>
            <a:r>
              <a:rPr lang="en-GB" sz="1000" b="1" dirty="0">
                <a:solidFill>
                  <a:schemeClr val="bg1"/>
                </a:solidFill>
                <a:latin typeface="Open Sans" panose="020B0606030504020204"/>
              </a:rPr>
              <a:t>E-mail: </a:t>
            </a:r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rory.monaghan@nuigalway.ie</a:t>
            </a:r>
            <a:endParaRPr lang="en-GB" sz="1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A510EA-FB8C-4731-B37A-C552DD233B7A}"/>
              </a:ext>
            </a:extLst>
          </p:cNvPr>
          <p:cNvSpPr/>
          <p:nvPr/>
        </p:nvSpPr>
        <p:spPr>
          <a:xfrm>
            <a:off x="2036191" y="1415921"/>
            <a:ext cx="4909351" cy="2112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473267-EEDC-4C69-B078-D507BD5D8F50}"/>
              </a:ext>
            </a:extLst>
          </p:cNvPr>
          <p:cNvSpPr/>
          <p:nvPr/>
        </p:nvSpPr>
        <p:spPr>
          <a:xfrm>
            <a:off x="2235940" y="1564622"/>
            <a:ext cx="1926454" cy="18154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2E4BE-DE4F-4D67-B738-2B56D0DD754D}"/>
              </a:ext>
            </a:extLst>
          </p:cNvPr>
          <p:cNvSpPr txBox="1"/>
          <p:nvPr/>
        </p:nvSpPr>
        <p:spPr>
          <a:xfrm>
            <a:off x="4362143" y="1657953"/>
            <a:ext cx="226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/>
              </a:rPr>
              <a:t>Ian Williamson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575985-68AC-4071-BAFF-70D325CE4042}"/>
              </a:ext>
            </a:extLst>
          </p:cNvPr>
          <p:cNvSpPr txBox="1"/>
          <p:nvPr/>
        </p:nvSpPr>
        <p:spPr>
          <a:xfrm>
            <a:off x="4362142" y="1995019"/>
            <a:ext cx="27049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CEO, HyEnergy Consultancy</a:t>
            </a:r>
          </a:p>
          <a:p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President, European Hydrogen Association</a:t>
            </a:r>
          </a:p>
          <a:p>
            <a:endParaRPr lang="en-GB" sz="1000" dirty="0">
              <a:solidFill>
                <a:schemeClr val="bg1"/>
              </a:solidFill>
              <a:latin typeface="Open Sans" panose="020B0606030504020204"/>
            </a:endParaRPr>
          </a:p>
          <a:p>
            <a:r>
              <a:rPr lang="en-GB" sz="1000" b="1" dirty="0">
                <a:solidFill>
                  <a:schemeClr val="bg1"/>
                </a:solidFill>
                <a:latin typeface="Open Sans" panose="020B0606030504020204"/>
              </a:rPr>
              <a:t>Tel:      </a:t>
            </a:r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+44 7899 941422</a:t>
            </a:r>
          </a:p>
          <a:p>
            <a:r>
              <a:rPr lang="en-GB" sz="1000" b="1" dirty="0">
                <a:solidFill>
                  <a:schemeClr val="bg1"/>
                </a:solidFill>
                <a:latin typeface="Open Sans" panose="020B0606030504020204"/>
              </a:rPr>
              <a:t>E-mail: </a:t>
            </a:r>
            <a:r>
              <a:rPr lang="en-GB" sz="1000" dirty="0">
                <a:solidFill>
                  <a:schemeClr val="bg1"/>
                </a:solidFill>
                <a:latin typeface="Open Sans" panose="020B0606030504020204"/>
              </a:rPr>
              <a:t>ian.Williamson@hy-energy.co.uk</a:t>
            </a:r>
            <a:endParaRPr lang="en-GB" sz="1000" b="1" dirty="0">
              <a:solidFill>
                <a:schemeClr val="bg1"/>
              </a:solidFill>
              <a:latin typeface="Open Sans" panose="020B0606030504020204"/>
            </a:endParaRPr>
          </a:p>
        </p:txBody>
      </p:sp>
      <p:pic>
        <p:nvPicPr>
          <p:cNvPr id="3074" name="Picture 2" descr="Ian Williamson (@IanSWilliamson) | Twitter">
            <a:extLst>
              <a:ext uri="{FF2B5EF4-FFF2-40B4-BE49-F238E27FC236}">
                <a16:creationId xmlns:a16="http://schemas.microsoft.com/office/drawing/2014/main" id="{DCF2911C-8085-4219-8880-2EE6BF52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5" y="1656492"/>
            <a:ext cx="1705886" cy="163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EA6DC60-979E-4658-AF82-675EC8059F92}"/>
              </a:ext>
            </a:extLst>
          </p:cNvPr>
          <p:cNvSpPr txBox="1"/>
          <p:nvPr/>
        </p:nvSpPr>
        <p:spPr>
          <a:xfrm>
            <a:off x="3032593" y="-211789"/>
            <a:ext cx="548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239794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9B29F7-D869-489F-B831-6D057FF69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15" y="1377867"/>
            <a:ext cx="2997371" cy="1994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EAB9D-5E5A-415C-807D-57963252C480}"/>
              </a:ext>
            </a:extLst>
          </p:cNvPr>
          <p:cNvSpPr txBox="1"/>
          <p:nvPr/>
        </p:nvSpPr>
        <p:spPr>
          <a:xfrm>
            <a:off x="422526" y="1900683"/>
            <a:ext cx="4953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Do renewables spark joy?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Hydrogen’s role and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Learn, enhance, improve…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The Community Hydrogen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How CH2F can help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Where to find us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3CC4827-C7EB-4DB8-85AC-8AD82FB5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697" y="3678392"/>
            <a:ext cx="2011206" cy="1801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AE8F2-4123-408C-9194-C81C9126361D}"/>
              </a:ext>
            </a:extLst>
          </p:cNvPr>
          <p:cNvSpPr txBox="1"/>
          <p:nvPr/>
        </p:nvSpPr>
        <p:spPr>
          <a:xfrm>
            <a:off x="2899396" y="-169048"/>
            <a:ext cx="744902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6499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7783" y="-308490"/>
            <a:ext cx="7449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Renewables: Do they spark joy?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5FCAA03-72AD-4817-A81D-6E6ED72B3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319750"/>
            <a:ext cx="8103430" cy="19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75A7B6-745D-40EE-A49C-FADAEFE15E5D}"/>
              </a:ext>
            </a:extLst>
          </p:cNvPr>
          <p:cNvSpPr txBox="1"/>
          <p:nvPr/>
        </p:nvSpPr>
        <p:spPr>
          <a:xfrm>
            <a:off x="462506" y="3251010"/>
            <a:ext cx="56897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Many recent initiatives to change energy policy have been led by the efforts of individuals and pressure from communities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Renewables are now at the forefront of EU policy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Individuals are educating themselves on actions which could be taken to avoid climate change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Communities are developing projects to supply energy locally to enable greater sourcing control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They rapidly recognise that energy needs are wider than just electrical power</a:t>
            </a:r>
          </a:p>
        </p:txBody>
      </p:sp>
      <p:pic>
        <p:nvPicPr>
          <p:cNvPr id="1030" name="Picture 6" descr="Greta Thunberg and the rise of young female activists - Vox">
            <a:extLst>
              <a:ext uri="{FF2B5EF4-FFF2-40B4-BE49-F238E27FC236}">
                <a16:creationId xmlns:a16="http://schemas.microsoft.com/office/drawing/2014/main" id="{A5357AB9-176E-4F70-9F80-C80BCE7EA8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2"/>
          <a:stretch/>
        </p:blipFill>
        <p:spPr bwMode="auto">
          <a:xfrm>
            <a:off x="6261114" y="3953490"/>
            <a:ext cx="2119407" cy="17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4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1707" y="-365543"/>
            <a:ext cx="7449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3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Sustainability enabled by hydrogen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246CC4-51A1-4882-9D55-5E585B7B604F}"/>
              </a:ext>
            </a:extLst>
          </p:cNvPr>
          <p:cNvSpPr txBox="1"/>
          <p:nvPr/>
        </p:nvSpPr>
        <p:spPr>
          <a:xfrm>
            <a:off x="0" y="5326309"/>
            <a:ext cx="9297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  <a:cs typeface="Open Sans"/>
              </a:rPr>
              <a:t>Hydrogen enhances a community’s energy transition potential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5D53E-4AF8-4A8F-841C-FCB16EBEADFC}"/>
              </a:ext>
            </a:extLst>
          </p:cNvPr>
          <p:cNvSpPr txBox="1"/>
          <p:nvPr/>
        </p:nvSpPr>
        <p:spPr>
          <a:xfrm>
            <a:off x="277091" y="1560030"/>
            <a:ext cx="51447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Hydrogen offers community projects greater flexibility on how to use their  renewable energy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It enables energy storage and opens decarbonisation of heat and additional mobility options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Coupling these other sectors to renewables allows expansion of renewable investment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dirty="0"/>
              <a:t>The integration of hydrogen production and use in the energy value chain is now possible – increasing reduction in carbon emissions…</a:t>
            </a:r>
          </a:p>
          <a:p>
            <a:pPr algn="just"/>
            <a:endParaRPr lang="en-GB" sz="2000" dirty="0"/>
          </a:p>
          <a:p>
            <a:pPr algn="just"/>
            <a:endParaRPr lang="en-GB" sz="2000" dirty="0"/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1028" name="Picture 4" descr="Advantages and Disadvantages of Hydrogen Energy | Boiler Guide">
            <a:extLst>
              <a:ext uri="{FF2B5EF4-FFF2-40B4-BE49-F238E27FC236}">
                <a16:creationId xmlns:a16="http://schemas.microsoft.com/office/drawing/2014/main" id="{3C00108C-4AFB-41C0-B472-CF7A32848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4" r="36916"/>
          <a:stretch/>
        </p:blipFill>
        <p:spPr bwMode="auto">
          <a:xfrm>
            <a:off x="5825266" y="1604122"/>
            <a:ext cx="2638231" cy="33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7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32593" y="-211789"/>
            <a:ext cx="548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Tried, tested and available…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9AC55-3C5D-4A7A-9434-07C9E2D90A82}"/>
              </a:ext>
            </a:extLst>
          </p:cNvPr>
          <p:cNvSpPr txBox="1"/>
          <p:nvPr/>
        </p:nvSpPr>
        <p:spPr>
          <a:xfrm>
            <a:off x="277091" y="1358283"/>
            <a:ext cx="57774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This integration of renewables with hydrogen has been used in many projects to date all over the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technology is proven commercially or is at a high TLR level, ready to be deployed for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 example of the equipment and knowhow available: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Full integration with renewable energies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Electrolysers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Compressors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Lightweight storage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Refuelling stations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Hydrogen cars, buses, trucks, trains and boats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000" dirty="0"/>
              <a:t>Hydrogen ready boilers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076" name="Picture 4" descr="Hydrogen cars: an old fuel showing new promise | Business | The Times">
            <a:extLst>
              <a:ext uri="{FF2B5EF4-FFF2-40B4-BE49-F238E27FC236}">
                <a16:creationId xmlns:a16="http://schemas.microsoft.com/office/drawing/2014/main" id="{14AF3227-4556-433A-BB49-4CAFE9426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75" y="915086"/>
            <a:ext cx="2563869" cy="145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351CB3-1D30-4344-9B43-F0E37D403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56" y="2365458"/>
            <a:ext cx="2570106" cy="12850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EE2C2-5E86-4DC2-9393-8E8350507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236" y="3637713"/>
            <a:ext cx="2567226" cy="1444065"/>
          </a:xfrm>
          <a:prstGeom prst="rect">
            <a:avLst/>
          </a:prstGeom>
        </p:spPr>
      </p:pic>
      <p:sp>
        <p:nvSpPr>
          <p:cNvPr id="8" name="AutoShape 2" descr="Is there a future for hydrogen-powered ship propulsion?">
            <a:extLst>
              <a:ext uri="{FF2B5EF4-FFF2-40B4-BE49-F238E27FC236}">
                <a16:creationId xmlns:a16="http://schemas.microsoft.com/office/drawing/2014/main" id="{D189E80B-FC04-4A6E-9047-39E32BD904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Is there a future for hydrogen-powered ship propulsion?">
            <a:extLst>
              <a:ext uri="{FF2B5EF4-FFF2-40B4-BE49-F238E27FC236}">
                <a16:creationId xmlns:a16="http://schemas.microsoft.com/office/drawing/2014/main" id="{C9440E61-CE0A-4773-9F17-3D27748F4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476" y="5068980"/>
            <a:ext cx="2572986" cy="14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7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king finance consistent with climate goals: insights for ...">
            <a:extLst>
              <a:ext uri="{FF2B5EF4-FFF2-40B4-BE49-F238E27FC236}">
                <a16:creationId xmlns:a16="http://schemas.microsoft.com/office/drawing/2014/main" id="{A12AB28D-B5F0-468B-A165-096B0D5CA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3501" r="3030" b="5467"/>
          <a:stretch/>
        </p:blipFill>
        <p:spPr bwMode="auto">
          <a:xfrm>
            <a:off x="5056094" y="1071535"/>
            <a:ext cx="3929149" cy="416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729" y="5562781"/>
            <a:ext cx="8377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en Sans"/>
                <a:cs typeface="Open Sans"/>
              </a:rPr>
              <a:t>Knowledge and experience sharing is key to creating successful hydrogen communities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D05D-AA77-4B22-91AA-77D9955BA774}"/>
              </a:ext>
            </a:extLst>
          </p:cNvPr>
          <p:cNvSpPr txBox="1"/>
          <p:nvPr/>
        </p:nvSpPr>
        <p:spPr>
          <a:xfrm>
            <a:off x="339235" y="1447911"/>
            <a:ext cx="4971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 order to progress to reach current climate goals, co-operation is a must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The ideas used in projects currently being deployed can be used as inspiration for other local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Follow-on and replication projects will increase hydrogen knowhow and penetration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Integration of such projects leads to regional and national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2955F5-887D-44C3-AFF5-5D85D2520479}"/>
              </a:ext>
            </a:extLst>
          </p:cNvPr>
          <p:cNvSpPr txBox="1"/>
          <p:nvPr/>
        </p:nvSpPr>
        <p:spPr>
          <a:xfrm>
            <a:off x="3032593" y="-211789"/>
            <a:ext cx="548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Learn, enhance, improve….</a:t>
            </a:r>
          </a:p>
        </p:txBody>
      </p:sp>
    </p:spTree>
    <p:extLst>
      <p:ext uri="{BB962C8B-B14F-4D97-AF65-F5344CB8AC3E}">
        <p14:creationId xmlns:p14="http://schemas.microsoft.com/office/powerpoint/2010/main" val="124976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sp>
        <p:nvSpPr>
          <p:cNvPr id="8" name="Left Brace 7">
            <a:extLst>
              <a:ext uri="{FF2B5EF4-FFF2-40B4-BE49-F238E27FC236}">
                <a16:creationId xmlns:a16="http://schemas.microsoft.com/office/drawing/2014/main" id="{07FDB3DC-DE9F-4666-A903-57DA440A4A0B}"/>
              </a:ext>
            </a:extLst>
          </p:cNvPr>
          <p:cNvSpPr/>
          <p:nvPr/>
        </p:nvSpPr>
        <p:spPr>
          <a:xfrm>
            <a:off x="4441663" y="1753086"/>
            <a:ext cx="1100452" cy="335182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1619DB-8C86-4FB7-A29B-ED2752E66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190" y="4385304"/>
            <a:ext cx="2265822" cy="1585773"/>
          </a:xfrm>
          <a:prstGeom prst="rect">
            <a:avLst/>
          </a:prstGeom>
        </p:spPr>
      </p:pic>
      <p:pic>
        <p:nvPicPr>
          <p:cNvPr id="10" name="Picture 6" descr="SEAFUEL">
            <a:extLst>
              <a:ext uri="{FF2B5EF4-FFF2-40B4-BE49-F238E27FC236}">
                <a16:creationId xmlns:a16="http://schemas.microsoft.com/office/drawing/2014/main" id="{03C4AEFC-5BA8-4F36-8A23-5F050AEA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15" y="2838424"/>
            <a:ext cx="2806301" cy="129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4E19E2-F7D6-4BCD-9D1D-107486232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0240" y="1124758"/>
            <a:ext cx="2806301" cy="1469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91FC348-7C76-4DE4-A2BE-181503C0F3DF}"/>
              </a:ext>
            </a:extLst>
          </p:cNvPr>
          <p:cNvSpPr txBox="1"/>
          <p:nvPr/>
        </p:nvSpPr>
        <p:spPr>
          <a:xfrm>
            <a:off x="686628" y="4142039"/>
            <a:ext cx="4110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Open Sans" panose="020B0606030504020204"/>
              </a:rPr>
              <a:t>Where hydrogen experts and communities come together…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5F6024D-7317-42A5-A6BA-5013B06F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970" y="2553392"/>
            <a:ext cx="2871904" cy="1615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865DE7-BDC1-4ECC-B5F5-8CD30D7513B0}"/>
              </a:ext>
            </a:extLst>
          </p:cNvPr>
          <p:cNvSpPr txBox="1"/>
          <p:nvPr/>
        </p:nvSpPr>
        <p:spPr>
          <a:xfrm>
            <a:off x="3032592" y="-211789"/>
            <a:ext cx="6541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The Community Hydrogen Forum</a:t>
            </a:r>
          </a:p>
        </p:txBody>
      </p:sp>
    </p:spTree>
    <p:extLst>
      <p:ext uri="{BB962C8B-B14F-4D97-AF65-F5344CB8AC3E}">
        <p14:creationId xmlns:p14="http://schemas.microsoft.com/office/powerpoint/2010/main" val="393819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01C7D-7146-482D-BA1F-3D07D9E8C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" t="11765" r="61664" b="13137"/>
          <a:stretch/>
        </p:blipFill>
        <p:spPr bwMode="auto">
          <a:xfrm>
            <a:off x="3516396" y="2019241"/>
            <a:ext cx="2111207" cy="25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83174F-85A9-4558-99E8-3732AE72EAD8}"/>
              </a:ext>
            </a:extLst>
          </p:cNvPr>
          <p:cNvSpPr/>
          <p:nvPr/>
        </p:nvSpPr>
        <p:spPr>
          <a:xfrm>
            <a:off x="3783959" y="675972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Goal 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3284EA-F5BA-4AB9-9B2E-437830E0FA57}"/>
              </a:ext>
            </a:extLst>
          </p:cNvPr>
          <p:cNvSpPr/>
          <p:nvPr/>
        </p:nvSpPr>
        <p:spPr>
          <a:xfrm>
            <a:off x="6455120" y="1806484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Goal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908CB2-5EA5-4E84-AF42-9A03B41BB667}"/>
              </a:ext>
            </a:extLst>
          </p:cNvPr>
          <p:cNvSpPr/>
          <p:nvPr/>
        </p:nvSpPr>
        <p:spPr>
          <a:xfrm>
            <a:off x="5771951" y="4644556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Goal 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205F1-9332-41B0-BA52-41120737ABCC}"/>
              </a:ext>
            </a:extLst>
          </p:cNvPr>
          <p:cNvSpPr/>
          <p:nvPr/>
        </p:nvSpPr>
        <p:spPr>
          <a:xfrm>
            <a:off x="1837345" y="4644557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Goal 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47E0AE-8E3B-4C24-9C1E-B8048F45A81C}"/>
              </a:ext>
            </a:extLst>
          </p:cNvPr>
          <p:cNvSpPr/>
          <p:nvPr/>
        </p:nvSpPr>
        <p:spPr>
          <a:xfrm>
            <a:off x="1104523" y="1806484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Goal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07823B-08A8-4EFF-9594-6FDFBEA25516}"/>
              </a:ext>
            </a:extLst>
          </p:cNvPr>
          <p:cNvSpPr txBox="1"/>
          <p:nvPr/>
        </p:nvSpPr>
        <p:spPr>
          <a:xfrm>
            <a:off x="3783960" y="1096887"/>
            <a:ext cx="184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/>
              </a:rPr>
              <a:t>Raise community hydrogen awareness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8E8DD2-E2D9-4688-BBF7-11422E6BC747}"/>
              </a:ext>
            </a:extLst>
          </p:cNvPr>
          <p:cNvSpPr txBox="1"/>
          <p:nvPr/>
        </p:nvSpPr>
        <p:spPr>
          <a:xfrm>
            <a:off x="6388995" y="2231997"/>
            <a:ext cx="1975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/>
              </a:rPr>
              <a:t>Hydrogen Discussion Forum – Sharing information; experiences and best practice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90C0E1-C482-4573-B349-DD9931C6D2D9}"/>
              </a:ext>
            </a:extLst>
          </p:cNvPr>
          <p:cNvSpPr txBox="1"/>
          <p:nvPr/>
        </p:nvSpPr>
        <p:spPr>
          <a:xfrm>
            <a:off x="5771952" y="5074281"/>
            <a:ext cx="1843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/>
              </a:rPr>
              <a:t>Up to date Hydrogen Information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CDF76-60B8-4E8C-B6D2-7432DDBA07D2}"/>
              </a:ext>
            </a:extLst>
          </p:cNvPr>
          <p:cNvSpPr txBox="1"/>
          <p:nvPr/>
        </p:nvSpPr>
        <p:spPr>
          <a:xfrm>
            <a:off x="1837345" y="5080992"/>
            <a:ext cx="1843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/>
              </a:rPr>
              <a:t>Decision Support Tool to assist in the evaluation of H2 technologies.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13AD48-F2FB-4BE4-89B0-4EF955FCDBCB}"/>
              </a:ext>
            </a:extLst>
          </p:cNvPr>
          <p:cNvSpPr txBox="1"/>
          <p:nvPr/>
        </p:nvSpPr>
        <p:spPr>
          <a:xfrm>
            <a:off x="5149183" y="7563157"/>
            <a:ext cx="7449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Open Sans" panose="020B0606030504020204"/>
              </a:rPr>
              <a:t>Aid the development of long term hydrogen strategies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D00EA4-95BF-4DC9-B63D-C9962821C849}"/>
              </a:ext>
            </a:extLst>
          </p:cNvPr>
          <p:cNvSpPr txBox="1"/>
          <p:nvPr/>
        </p:nvSpPr>
        <p:spPr>
          <a:xfrm>
            <a:off x="1104523" y="2237472"/>
            <a:ext cx="1843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Open Sans" panose="020B0606030504020204"/>
              </a:rPr>
              <a:t>Aid the development of long term H2 strategies</a:t>
            </a:r>
          </a:p>
        </p:txBody>
      </p:sp>
    </p:spTree>
    <p:extLst>
      <p:ext uri="{BB962C8B-B14F-4D97-AF65-F5344CB8AC3E}">
        <p14:creationId xmlns:p14="http://schemas.microsoft.com/office/powerpoint/2010/main" val="37739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6473050"/>
            <a:ext cx="85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Hydrogen: Getting the Green Light, Driving Europe’s Green Recovery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6959" r="7305" b="11622"/>
          <a:stretch/>
        </p:blipFill>
        <p:spPr>
          <a:xfrm>
            <a:off x="277091" y="247996"/>
            <a:ext cx="2254616" cy="988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07BCDB-BA1B-414F-8FC0-82BFC1DDC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1" y="1812303"/>
            <a:ext cx="3009448" cy="44619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0CCCBF-A520-4F64-A31E-F47CB3F5D923}"/>
              </a:ext>
            </a:extLst>
          </p:cNvPr>
          <p:cNvSpPr/>
          <p:nvPr/>
        </p:nvSpPr>
        <p:spPr>
          <a:xfrm>
            <a:off x="810756" y="1311850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Case Studies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2F451-80C6-4A18-82D1-B42834BDD9F5}"/>
              </a:ext>
            </a:extLst>
          </p:cNvPr>
          <p:cNvSpPr/>
          <p:nvPr/>
        </p:nvSpPr>
        <p:spPr>
          <a:xfrm>
            <a:off x="4826224" y="1314301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Decision Support Tool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987E06-8522-4674-BB33-3EA0B12F9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366" y="1810401"/>
            <a:ext cx="4385360" cy="21477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AD5D1F-0ED8-4E26-8B3A-DD1AA4992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004" y="4532419"/>
            <a:ext cx="4399722" cy="184123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65AE63-5475-4670-B75E-71D9BF2370F1}"/>
              </a:ext>
            </a:extLst>
          </p:cNvPr>
          <p:cNvSpPr/>
          <p:nvPr/>
        </p:nvSpPr>
        <p:spPr>
          <a:xfrm>
            <a:off x="4826224" y="4043281"/>
            <a:ext cx="1843644" cy="4255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Latest News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A1D207-75A0-458C-97EF-9434ED4E888D}"/>
              </a:ext>
            </a:extLst>
          </p:cNvPr>
          <p:cNvSpPr txBox="1"/>
          <p:nvPr/>
        </p:nvSpPr>
        <p:spPr>
          <a:xfrm>
            <a:off x="3032593" y="-211789"/>
            <a:ext cx="5489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800" b="1" dirty="0">
              <a:latin typeface="Open Sans"/>
              <a:cs typeface="Open Sans"/>
            </a:endParaRPr>
          </a:p>
          <a:p>
            <a:r>
              <a:rPr lang="en-US" sz="2800" b="1" dirty="0">
                <a:latin typeface="Open Sans"/>
                <a:cs typeface="Open Sans"/>
              </a:rPr>
              <a:t>A developing resource….</a:t>
            </a:r>
          </a:p>
        </p:txBody>
      </p:sp>
    </p:spTree>
    <p:extLst>
      <p:ext uri="{BB962C8B-B14F-4D97-AF65-F5344CB8AC3E}">
        <p14:creationId xmlns:p14="http://schemas.microsoft.com/office/powerpoint/2010/main" val="170765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96448-9326-4234-AD4A-5A77423C39FB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f5b49b92-7361-43e9-b87b-5db612109795"/>
    <ds:schemaRef ds:uri="http://schemas.microsoft.com/office/2006/documentManagement/types"/>
    <ds:schemaRef ds:uri="c936e4a0-d0e6-4151-8c6c-cdf2b801f65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9582132-FC20-4768-820C-8546B6E3F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8D67CC-32A3-4959-8642-2795C4A4DA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627</Words>
  <Application>Microsoft Office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</dc:creator>
  <cp:lastModifiedBy>Joanna Wilson (JWilson)</cp:lastModifiedBy>
  <cp:revision>103</cp:revision>
  <dcterms:created xsi:type="dcterms:W3CDTF">2015-03-06T10:50:13Z</dcterms:created>
  <dcterms:modified xsi:type="dcterms:W3CDTF">2020-06-24T15:21:58Z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