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sldIdLst>
    <p:sldId id="282" r:id="rId2"/>
    <p:sldId id="256" r:id="rId3"/>
    <p:sldId id="286" r:id="rId4"/>
    <p:sldId id="285" r:id="rId5"/>
    <p:sldId id="296" r:id="rId6"/>
    <p:sldId id="292" r:id="rId7"/>
    <p:sldId id="294" r:id="rId8"/>
    <p:sldId id="295" r:id="rId9"/>
    <p:sldId id="287" r:id="rId10"/>
    <p:sldId id="289" r:id="rId11"/>
    <p:sldId id="288" r:id="rId12"/>
    <p:sldId id="293" r:id="rId13"/>
    <p:sldId id="291" r:id="rId14"/>
    <p:sldId id="283" r:id="rId15"/>
    <p:sldId id="298" r:id="rId16"/>
    <p:sldId id="290" r:id="rId17"/>
    <p:sldId id="29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DA2"/>
    <a:srgbClr val="3366FF"/>
    <a:srgbClr val="97C03C"/>
    <a:srgbClr val="019562"/>
    <a:srgbClr val="F4C0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AD5469-04B7-D245-8B0E-813C273D8001}" type="datetimeFigureOut">
              <a:t>6/29/2020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4D149-4236-C24C-A605-CA7AE6F58777}" type="slidenum">
              <a:t>‹#›</a:t>
            </a:fld>
            <a:endParaRPr lang="en-US" dirty="0"/>
          </a:p>
        </p:txBody>
      </p:sp>
    </p:spTree>
    <p:extLst>
      <p:ext uri="{BB962C8B-B14F-4D97-AF65-F5344CB8AC3E}">
        <p14:creationId xmlns:p14="http://schemas.microsoft.com/office/powerpoint/2010/main" val="26910063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hydrogen is a ‘game changing’ technology with extensive applications across transport, stationary power and beyond. Hydrogen, as an energy carrier, and as an enabling technology, will be critical in the delivery of a clean energy future.</a:t>
            </a:r>
          </a:p>
          <a:p>
            <a:endParaRPr lang="en-GB" dirty="0"/>
          </a:p>
          <a:p>
            <a:r>
              <a:rPr lang="en-GB" dirty="0"/>
              <a:t>As an energy carrier, hydrogen can play a significant role in energy security, carbon reduction and economic growth. It will be the crucial element of any future energy system.</a:t>
            </a:r>
          </a:p>
        </p:txBody>
      </p:sp>
      <p:sp>
        <p:nvSpPr>
          <p:cNvPr id="4" name="Slide Number Placeholder 3"/>
          <p:cNvSpPr>
            <a:spLocks noGrp="1"/>
          </p:cNvSpPr>
          <p:nvPr>
            <p:ph type="sldNum" sz="quarter" idx="10"/>
          </p:nvPr>
        </p:nvSpPr>
        <p:spPr/>
        <p:txBody>
          <a:bodyPr/>
          <a:lstStyle/>
          <a:p>
            <a:fld id="{3E34D149-4236-C24C-A605-CA7AE6F58777}" type="slidenum">
              <a:rPr lang="en-GB" smtClean="0"/>
              <a:t>5</a:t>
            </a:fld>
            <a:endParaRPr lang="en-GB" dirty="0"/>
          </a:p>
        </p:txBody>
      </p:sp>
    </p:spTree>
    <p:extLst>
      <p:ext uri="{BB962C8B-B14F-4D97-AF65-F5344CB8AC3E}">
        <p14:creationId xmlns:p14="http://schemas.microsoft.com/office/powerpoint/2010/main" val="67438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hydrogen is a ‘game changing’ technology with extensive applications across transport, stationary power and beyond. Hydrogen, as an energy carrier, and as an enabling technology, will be critical in the delivery of a clean energy future.</a:t>
            </a:r>
          </a:p>
          <a:p>
            <a:endParaRPr lang="en-GB" dirty="0"/>
          </a:p>
          <a:p>
            <a:r>
              <a:rPr lang="en-GB" dirty="0"/>
              <a:t>As an energy carrier, hydrogen can play a significant role in energy security, carbon reduction and economic growth. It will be the crucial element of any future energy system.</a:t>
            </a:r>
          </a:p>
        </p:txBody>
      </p:sp>
      <p:sp>
        <p:nvSpPr>
          <p:cNvPr id="4" name="Slide Number Placeholder 3"/>
          <p:cNvSpPr>
            <a:spLocks noGrp="1"/>
          </p:cNvSpPr>
          <p:nvPr>
            <p:ph type="sldNum" sz="quarter" idx="10"/>
          </p:nvPr>
        </p:nvSpPr>
        <p:spPr/>
        <p:txBody>
          <a:bodyPr/>
          <a:lstStyle/>
          <a:p>
            <a:fld id="{3E34D149-4236-C24C-A605-CA7AE6F58777}" type="slidenum">
              <a:rPr lang="en-GB" smtClean="0"/>
              <a:t>7</a:t>
            </a:fld>
            <a:endParaRPr lang="en-GB" dirty="0"/>
          </a:p>
        </p:txBody>
      </p:sp>
    </p:spTree>
    <p:extLst>
      <p:ext uri="{BB962C8B-B14F-4D97-AF65-F5344CB8AC3E}">
        <p14:creationId xmlns:p14="http://schemas.microsoft.com/office/powerpoint/2010/main" val="371764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34D149-4236-C24C-A605-CA7AE6F58777}" type="slidenum">
              <a:rPr lang="en-GB" smtClean="0"/>
              <a:t>8</a:t>
            </a:fld>
            <a:endParaRPr lang="en-GB" dirty="0"/>
          </a:p>
        </p:txBody>
      </p:sp>
    </p:spTree>
    <p:extLst>
      <p:ext uri="{BB962C8B-B14F-4D97-AF65-F5344CB8AC3E}">
        <p14:creationId xmlns:p14="http://schemas.microsoft.com/office/powerpoint/2010/main" val="176463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Rural and isolated communities in NWE face unique energy issues related to efficiency, reliability and sustainability. This is commonly due to dependency on external and fossil fuel energy supply, low electricity grid capacity and limited or no connection to wider grids. As a result these communities have higher than average carbon emissions and are more vulnerable to fluctuating fuel prices.</a:t>
            </a:r>
            <a:endParaRPr lang="en-GB" dirty="0"/>
          </a:p>
        </p:txBody>
      </p:sp>
      <p:sp>
        <p:nvSpPr>
          <p:cNvPr id="4" name="Slide Number Placeholder 3"/>
          <p:cNvSpPr>
            <a:spLocks noGrp="1"/>
          </p:cNvSpPr>
          <p:nvPr>
            <p:ph type="sldNum" sz="quarter" idx="10"/>
          </p:nvPr>
        </p:nvSpPr>
        <p:spPr/>
        <p:txBody>
          <a:bodyPr/>
          <a:lstStyle/>
          <a:p>
            <a:fld id="{A69C6B90-EE86-42EB-B078-38538740EB75}" type="slidenum">
              <a:rPr lang="en-GB" smtClean="0"/>
              <a:t>9</a:t>
            </a:fld>
            <a:endParaRPr lang="en-GB"/>
          </a:p>
        </p:txBody>
      </p:sp>
    </p:spTree>
    <p:extLst>
      <p:ext uri="{BB962C8B-B14F-4D97-AF65-F5344CB8AC3E}">
        <p14:creationId xmlns:p14="http://schemas.microsoft.com/office/powerpoint/2010/main" val="2036244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9C6B90-EE86-42EB-B078-38538740EB75}" type="slidenum">
              <a:rPr lang="en-GB" smtClean="0"/>
              <a:t>10</a:t>
            </a:fld>
            <a:endParaRPr lang="en-GB"/>
          </a:p>
        </p:txBody>
      </p:sp>
    </p:spTree>
    <p:extLst>
      <p:ext uri="{BB962C8B-B14F-4D97-AF65-F5344CB8AC3E}">
        <p14:creationId xmlns:p14="http://schemas.microsoft.com/office/powerpoint/2010/main" val="124955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Renewable energy sources continue to increase their share of installed capacity worldwide. Their integration, in conjunction with increased energy efficiency and other low-carbon technologies, constitutes the best opportunity to achieve energy sustainability. </a:t>
            </a:r>
            <a:endParaRPr lang="en-GB" dirty="0" smtClean="0"/>
          </a:p>
          <a:p>
            <a:endParaRPr lang="en-GB" dirty="0"/>
          </a:p>
          <a:p>
            <a:r>
              <a:rPr lang="en-GB" dirty="0"/>
              <a:t>Renewable energy sources also constitute the best option to avert the risks that conventional non-renewable sources pose to health, geopolitics, the economy and the environment. In accordance with their commitment to the Paris Agreement of 2015, </a:t>
            </a:r>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concept “Power to X” (P2X) refers to energy conversion technologies that allow for the decoupling of power production plants from the electrical market to use their product in other sectors (such as transport, heating and chemicals). P2X is particularly relevant for renewable power technologies as they face a series of challenges to increase their participation in the current energy matrix. These challenges hinder the uptake of renewable energy technologies hence delaying, the current transition to a sustainable energy sector and decelerating the effort to reduce GHG emissions from this sector. The project is aimed to create a roadmap in which investors from existing and future renewable power plants can identify, techno-economically </a:t>
            </a:r>
            <a:r>
              <a:rPr lang="en-US" sz="1200" b="0" kern="1200" dirty="0" err="1" smtClean="0">
                <a:solidFill>
                  <a:schemeClr val="tx1"/>
                </a:solidFill>
                <a:effectLst/>
                <a:latin typeface="+mn-lt"/>
                <a:ea typeface="+mn-ea"/>
                <a:cs typeface="+mn-cs"/>
              </a:rPr>
              <a:t>analyse</a:t>
            </a:r>
            <a:r>
              <a:rPr lang="en-US" sz="1200" b="0" kern="1200" dirty="0" smtClean="0">
                <a:solidFill>
                  <a:schemeClr val="tx1"/>
                </a:solidFill>
                <a:effectLst/>
                <a:latin typeface="+mn-lt"/>
                <a:ea typeface="+mn-ea"/>
                <a:cs typeface="+mn-cs"/>
              </a:rPr>
              <a:t> and project the inclusion of a fitting P2X technology to their infrastructure. </a:t>
            </a:r>
            <a:endParaRPr lang="en-GB" sz="1200" b="1" kern="1200" dirty="0" smtClean="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A69C6B90-EE86-42EB-B078-38538740EB75}" type="slidenum">
              <a:rPr lang="en-GB" smtClean="0"/>
              <a:t>11</a:t>
            </a:fld>
            <a:endParaRPr lang="en-GB"/>
          </a:p>
        </p:txBody>
      </p:sp>
    </p:spTree>
    <p:extLst>
      <p:ext uri="{BB962C8B-B14F-4D97-AF65-F5344CB8AC3E}">
        <p14:creationId xmlns:p14="http://schemas.microsoft.com/office/powerpoint/2010/main" val="3873621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62070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8489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335800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on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46326A1D-3435-D344-A817-683EFFC21DD2}"/>
              </a:ext>
            </a:extLst>
          </p:cNvPr>
          <p:cNvSpPr>
            <a:spLocks noGrp="1"/>
          </p:cNvSpPr>
          <p:nvPr>
            <p:ph type="body" sz="quarter" idx="10" hasCustomPrompt="1"/>
          </p:nvPr>
        </p:nvSpPr>
        <p:spPr>
          <a:xfrm>
            <a:off x="0" y="0"/>
            <a:ext cx="9144000" cy="1440000"/>
          </a:xfrm>
          <a:prstGeom prst="rect">
            <a:avLst/>
          </a:prstGeom>
        </p:spPr>
        <p:txBody>
          <a:bodyPr lIns="720000" tIns="0" rIns="720000" bIns="0" anchor="b" anchorCtr="0"/>
          <a:lstStyle>
            <a:lvl1pPr marL="0" indent="0" algn="l">
              <a:buNone/>
              <a:defRPr sz="3000" b="0" cap="all" baseline="0">
                <a:solidFill>
                  <a:srgbClr val="4D9AD7"/>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smtClean="0"/>
              <a:t>Title</a:t>
            </a:r>
            <a:endParaRPr lang="en-GB" noProof="0" dirty="0"/>
          </a:p>
        </p:txBody>
      </p:sp>
      <p:sp>
        <p:nvSpPr>
          <p:cNvPr id="8" name="Espace réservé du texte 10">
            <a:extLst>
              <a:ext uri="{FF2B5EF4-FFF2-40B4-BE49-F238E27FC236}">
                <a16:creationId xmlns:a16="http://schemas.microsoft.com/office/drawing/2014/main" id="{F82F1CA4-D84D-124D-8B17-64FAED1232A1}"/>
              </a:ext>
            </a:extLst>
          </p:cNvPr>
          <p:cNvSpPr>
            <a:spLocks noGrp="1"/>
          </p:cNvSpPr>
          <p:nvPr>
            <p:ph type="body" sz="quarter" idx="11" hasCustomPrompt="1"/>
          </p:nvPr>
        </p:nvSpPr>
        <p:spPr>
          <a:xfrm>
            <a:off x="0" y="1620000"/>
            <a:ext cx="9144000" cy="4543425"/>
          </a:xfrm>
          <a:prstGeom prst="rect">
            <a:avLst/>
          </a:prstGeom>
        </p:spPr>
        <p:txBody>
          <a:bodyPr lIns="720000" tIns="0" rIns="720000" bIns="0"/>
          <a:lstStyle>
            <a:lvl1pPr marL="342900" indent="-342900" algn="l">
              <a:buClr>
                <a:srgbClr val="4D9AD7"/>
              </a:buClr>
              <a:buFont typeface="Arial" panose="020B0604020202020204" pitchFamily="34" charset="0"/>
              <a:buChar char="•"/>
              <a:defRPr sz="2250" cap="none" baseline="0">
                <a:solidFill>
                  <a:srgbClr val="144391"/>
                </a:solidFill>
                <a:latin typeface="Verdana" panose="020B0604030504040204" pitchFamily="34" charset="0"/>
              </a:defRPr>
            </a:lvl1pPr>
          </a:lstStyle>
          <a:p>
            <a:r>
              <a:rPr lang="en-GB" noProof="0" dirty="0" smtClean="0"/>
              <a:t>Body 1 column</a:t>
            </a:r>
            <a:endParaRPr lang="en-GB" noProof="0" dirty="0"/>
          </a:p>
        </p:txBody>
      </p:sp>
    </p:spTree>
    <p:extLst>
      <p:ext uri="{BB962C8B-B14F-4D97-AF65-F5344CB8AC3E}">
        <p14:creationId xmlns:p14="http://schemas.microsoft.com/office/powerpoint/2010/main" val="970525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75220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81B092-AA50-0940-A1DC-B65882C09C68}" type="datetimeFigureOut">
              <a:rPr lang="en-US" smtClean="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54621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81B092-AA50-0940-A1DC-B65882C09C68}" type="datetimeFigureOut">
              <a:rPr lang="en-US" smtClean="0"/>
              <a:t>6/29/2020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46765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81B092-AA50-0940-A1DC-B65882C09C68}" type="datetimeFigureOut">
              <a:rPr lang="en-US" smtClean="0"/>
              <a:t>6/29/2020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416571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81B092-AA50-0940-A1DC-B65882C09C68}" type="datetimeFigureOut">
              <a:rPr lang="en-US" smtClean="0"/>
              <a:t>6/29/2020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57836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1B092-AA50-0940-A1DC-B65882C09C68}" type="datetimeFigureOut">
              <a:rPr lang="en-US" smtClean="0"/>
              <a:t>6/29/2020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08829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F81B092-AA50-0940-A1DC-B65882C09C68}" type="datetimeFigureOut">
              <a:rPr lang="en-US" smtClean="0"/>
              <a:t>6/29/2020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59567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F81B092-AA50-0940-A1DC-B65882C09C68}" type="datetimeFigureOut">
              <a:rPr lang="en-US" smtClean="0"/>
              <a:t>6/29/2020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136822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81B092-AA50-0940-A1DC-B65882C09C68}" type="datetimeFigureOut">
              <a:rPr lang="en-US" smtClean="0"/>
              <a:t>6/29/2020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7D083B-FAF2-5643-A9FC-521FAB15583B}" type="slidenum">
              <a:rPr lang="en-GB" smtClean="0"/>
              <a:t>‹#›</a:t>
            </a:fld>
            <a:endParaRPr lang="en-GB" dirty="0"/>
          </a:p>
        </p:txBody>
      </p:sp>
    </p:spTree>
    <p:extLst>
      <p:ext uri="{BB962C8B-B14F-4D97-AF65-F5344CB8AC3E}">
        <p14:creationId xmlns:p14="http://schemas.microsoft.com/office/powerpoint/2010/main" val="772577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_project-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5" name="TextBox 4"/>
          <p:cNvSpPr txBox="1"/>
          <p:nvPr/>
        </p:nvSpPr>
        <p:spPr>
          <a:xfrm>
            <a:off x="5732288" y="2130425"/>
            <a:ext cx="3411711" cy="4770537"/>
          </a:xfrm>
          <a:prstGeom prst="rect">
            <a:avLst/>
          </a:prstGeom>
          <a:noFill/>
          <a:ln>
            <a:noFill/>
          </a:ln>
        </p:spPr>
        <p:txBody>
          <a:bodyPr wrap="square" rtlCol="0">
            <a:spAutoFit/>
          </a:bodyPr>
          <a:lstStyle/>
          <a:p>
            <a:pPr algn="ctr"/>
            <a:endParaRPr lang="en-GB" sz="2800" b="1" dirty="0" smtClean="0">
              <a:solidFill>
                <a:srgbClr val="00B050"/>
              </a:solidFill>
              <a:latin typeface="Open Sans"/>
              <a:cs typeface="Open Sans"/>
            </a:endParaRPr>
          </a:p>
          <a:p>
            <a:pPr algn="ctr"/>
            <a:r>
              <a:rPr lang="en-GB" sz="2800" b="1" dirty="0" smtClean="0">
                <a:solidFill>
                  <a:srgbClr val="00B050"/>
                </a:solidFill>
                <a:latin typeface="Open Sans"/>
                <a:cs typeface="Open Sans"/>
              </a:rPr>
              <a:t>Hydrogen</a:t>
            </a:r>
            <a:r>
              <a:rPr lang="en-GB" sz="2800" b="1" dirty="0">
                <a:solidFill>
                  <a:srgbClr val="00B050"/>
                </a:solidFill>
                <a:latin typeface="Open Sans"/>
                <a:cs typeface="Open Sans"/>
              </a:rPr>
              <a:t>: </a:t>
            </a:r>
          </a:p>
          <a:p>
            <a:pPr algn="ctr"/>
            <a:r>
              <a:rPr lang="en-GB" sz="2800" b="1" dirty="0">
                <a:solidFill>
                  <a:srgbClr val="00B050"/>
                </a:solidFill>
                <a:latin typeface="Open Sans"/>
                <a:cs typeface="Open Sans"/>
              </a:rPr>
              <a:t>Getting the Green Light,</a:t>
            </a:r>
          </a:p>
          <a:p>
            <a:pPr algn="ctr"/>
            <a:r>
              <a:rPr lang="en-GB" sz="2800" b="1" dirty="0">
                <a:solidFill>
                  <a:srgbClr val="00B050"/>
                </a:solidFill>
                <a:latin typeface="Open Sans"/>
                <a:cs typeface="Open Sans"/>
              </a:rPr>
              <a:t>Driving Europe's Green Recovery</a:t>
            </a:r>
          </a:p>
          <a:p>
            <a:pPr algn="r"/>
            <a:endParaRPr lang="en-US" sz="2800" b="1" dirty="0">
              <a:solidFill>
                <a:srgbClr val="034DA2"/>
              </a:solidFill>
              <a:latin typeface="Open Sans"/>
              <a:cs typeface="Open Sans"/>
            </a:endParaRPr>
          </a:p>
          <a:p>
            <a:pPr algn="r"/>
            <a:endParaRPr lang="en-US" sz="2800" b="1" dirty="0">
              <a:solidFill>
                <a:srgbClr val="034DA2"/>
              </a:solidFill>
              <a:latin typeface="Open Sans"/>
              <a:cs typeface="Open Sans"/>
            </a:endParaRPr>
          </a:p>
          <a:p>
            <a:pPr algn="ctr"/>
            <a:endParaRPr lang="en-US" sz="2000" b="1" dirty="0" smtClean="0">
              <a:solidFill>
                <a:srgbClr val="034DA2"/>
              </a:solidFill>
              <a:latin typeface="Open Sans"/>
              <a:cs typeface="Open Sans"/>
            </a:endParaRPr>
          </a:p>
          <a:p>
            <a:pPr algn="ctr"/>
            <a:r>
              <a:rPr lang="en-US" sz="2000" b="1" dirty="0" smtClean="0">
                <a:solidFill>
                  <a:srgbClr val="034DA2"/>
                </a:solidFill>
                <a:latin typeface="Open Sans"/>
                <a:cs typeface="Open Sans"/>
              </a:rPr>
              <a:t>1</a:t>
            </a:r>
            <a:r>
              <a:rPr lang="en-US" sz="2000" b="1" baseline="30000" dirty="0" smtClean="0">
                <a:solidFill>
                  <a:srgbClr val="034DA2"/>
                </a:solidFill>
                <a:latin typeface="Open Sans"/>
                <a:cs typeface="Open Sans"/>
              </a:rPr>
              <a:t> </a:t>
            </a:r>
            <a:r>
              <a:rPr lang="en-US" sz="2000" b="1" dirty="0" smtClean="0">
                <a:solidFill>
                  <a:srgbClr val="034DA2"/>
                </a:solidFill>
                <a:latin typeface="Open Sans"/>
                <a:cs typeface="Open Sans"/>
              </a:rPr>
              <a:t>July 2020</a:t>
            </a:r>
          </a:p>
          <a:p>
            <a:pPr algn="ctr"/>
            <a:endParaRPr lang="en-US" sz="2000" dirty="0">
              <a:solidFill>
                <a:srgbClr val="034DA2"/>
              </a:solidFill>
              <a:latin typeface="Open Sans"/>
              <a:cs typeface="Open Sans"/>
            </a:endParaRPr>
          </a:p>
          <a:p>
            <a:pPr algn="r"/>
            <a:r>
              <a:rPr lang="en-US" sz="2000" dirty="0" smtClean="0">
                <a:solidFill>
                  <a:srgbClr val="034DA2"/>
                </a:solidFill>
                <a:latin typeface="Open Sans"/>
                <a:cs typeface="Open Sans"/>
              </a:rPr>
              <a:t> </a:t>
            </a:r>
            <a:endParaRPr lang="en-US" sz="2000" dirty="0">
              <a:solidFill>
                <a:srgbClr val="034DA2"/>
              </a:solidFill>
              <a:latin typeface="Open Sans"/>
              <a:cs typeface="Open Sans"/>
            </a:endParaRPr>
          </a:p>
        </p:txBody>
      </p:sp>
      <p:sp>
        <p:nvSpPr>
          <p:cNvPr id="6" name="Rectangle 5"/>
          <p:cNvSpPr/>
          <p:nvPr/>
        </p:nvSpPr>
        <p:spPr>
          <a:xfrm>
            <a:off x="0" y="0"/>
            <a:ext cx="5730149" cy="6858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695461" y="2664081"/>
            <a:ext cx="2314591" cy="707886"/>
          </a:xfrm>
          <a:prstGeom prst="rect">
            <a:avLst/>
          </a:prstGeom>
          <a:noFill/>
          <a:ln>
            <a:noFill/>
          </a:ln>
        </p:spPr>
        <p:txBody>
          <a:bodyPr wrap="square" rtlCol="0">
            <a:spAutoFit/>
          </a:bodyPr>
          <a:lstStyle/>
          <a:p>
            <a:pPr algn="ctr"/>
            <a:r>
              <a:rPr lang="en-US" sz="2000" dirty="0">
                <a:solidFill>
                  <a:schemeClr val="bg2"/>
                </a:solidFill>
                <a:latin typeface="Open Sans"/>
                <a:cs typeface="Open Sans"/>
              </a:rPr>
              <a:t>Place image in this area.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408" t="16959" r="7305" b="11622"/>
          <a:stretch/>
        </p:blipFill>
        <p:spPr>
          <a:xfrm>
            <a:off x="6034215" y="578026"/>
            <a:ext cx="2254616" cy="988915"/>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1513" r="40544"/>
          <a:stretch/>
        </p:blipFill>
        <p:spPr>
          <a:xfrm>
            <a:off x="0" y="0"/>
            <a:ext cx="5732289" cy="6858000"/>
          </a:xfrm>
          <a:prstGeom prst="rect">
            <a:avLst/>
          </a:prstGeom>
        </p:spPr>
      </p:pic>
    </p:spTree>
    <p:extLst>
      <p:ext uri="{BB962C8B-B14F-4D97-AF65-F5344CB8AC3E}">
        <p14:creationId xmlns:p14="http://schemas.microsoft.com/office/powerpoint/2010/main" val="1527499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SMART H2</a:t>
            </a:r>
            <a:endParaRPr lang="en-GB" dirty="0"/>
          </a:p>
        </p:txBody>
      </p:sp>
      <p:pic>
        <p:nvPicPr>
          <p:cNvPr id="4" name="Content Placeholder 3"/>
          <p:cNvPicPr>
            <a:picLocks noGrp="1" noChangeAspect="1"/>
          </p:cNvPicPr>
          <p:nvPr>
            <p:ph idx="4294967295"/>
          </p:nvPr>
        </p:nvPicPr>
        <p:blipFill>
          <a:blip r:embed="rId3"/>
          <a:stretch>
            <a:fillRect/>
          </a:stretch>
        </p:blipFill>
        <p:spPr>
          <a:xfrm>
            <a:off x="4332295" y="1306830"/>
            <a:ext cx="4578909" cy="4015740"/>
          </a:xfrm>
          <a:prstGeom prst="rect">
            <a:avLst/>
          </a:prstGeom>
        </p:spPr>
      </p:pic>
      <p:sp>
        <p:nvSpPr>
          <p:cNvPr id="6" name="TextBox 5"/>
          <p:cNvSpPr txBox="1"/>
          <p:nvPr/>
        </p:nvSpPr>
        <p:spPr>
          <a:xfrm>
            <a:off x="-20523" y="2085990"/>
            <a:ext cx="4410812" cy="3416320"/>
          </a:xfrm>
          <a:prstGeom prst="rect">
            <a:avLst/>
          </a:prstGeom>
          <a:noFill/>
        </p:spPr>
        <p:txBody>
          <a:bodyPr wrap="square" rtlCol="0">
            <a:spAutoFit/>
          </a:bodyPr>
          <a:lstStyle/>
          <a:p>
            <a:pPr marL="257175" indent="-257175">
              <a:buFont typeface="Arial" panose="020B0604020202020204" pitchFamily="34" charset="0"/>
              <a:buChar char="•"/>
            </a:pPr>
            <a:r>
              <a:rPr lang="en-GB" dirty="0">
                <a:solidFill>
                  <a:srgbClr val="124794"/>
                </a:solidFill>
                <a:latin typeface="Open Sans" panose="020B0606030504020204" pitchFamily="34" charset="0"/>
                <a:ea typeface="Open Sans" panose="020B0606030504020204" pitchFamily="34" charset="0"/>
                <a:cs typeface="Open Sans" panose="020B0606030504020204" pitchFamily="34" charset="0"/>
              </a:rPr>
              <a:t>Smart Hydrogen creating a hydrogen value chain that is optimal in technical performance and financial revenues. </a:t>
            </a:r>
          </a:p>
          <a:p>
            <a:pPr marL="257175" indent="-257175">
              <a:buFont typeface="Arial" panose="020B0604020202020204" pitchFamily="34" charset="0"/>
              <a:buChar char="•"/>
            </a:pPr>
            <a:r>
              <a:rPr lang="en-GB" dirty="0">
                <a:solidFill>
                  <a:srgbClr val="124794"/>
                </a:solidFill>
                <a:latin typeface="Open Sans" panose="020B0606030504020204" pitchFamily="34" charset="0"/>
                <a:ea typeface="Open Sans" panose="020B0606030504020204" pitchFamily="34" charset="0"/>
                <a:cs typeface="Open Sans" panose="020B0606030504020204" pitchFamily="34" charset="0"/>
              </a:rPr>
              <a:t>SMARTH2 sector coupling renewables -transport, industry &amp; heat</a:t>
            </a:r>
          </a:p>
          <a:p>
            <a:pPr marL="257175" indent="-257175">
              <a:buFont typeface="Arial" panose="020B0604020202020204" pitchFamily="34" charset="0"/>
              <a:buChar char="•"/>
            </a:pPr>
            <a:r>
              <a:rPr lang="en-GB" dirty="0">
                <a:solidFill>
                  <a:srgbClr val="124794"/>
                </a:solidFill>
                <a:latin typeface="Open Sans" panose="020B0606030504020204" pitchFamily="34" charset="0"/>
                <a:ea typeface="Open Sans" panose="020B0606030504020204" pitchFamily="34" charset="0"/>
                <a:cs typeface="Open Sans" panose="020B0606030504020204" pitchFamily="34" charset="0"/>
              </a:rPr>
              <a:t>Involving entire supply chain and end users</a:t>
            </a:r>
          </a:p>
          <a:p>
            <a:pPr marL="257175" indent="-257175">
              <a:buFont typeface="Arial" panose="020B0604020202020204" pitchFamily="34" charset="0"/>
              <a:buChar char="•"/>
            </a:pPr>
            <a:r>
              <a:rPr lang="en-GB" dirty="0">
                <a:solidFill>
                  <a:srgbClr val="124794"/>
                </a:solidFill>
                <a:latin typeface="Open Sans" panose="020B0606030504020204" pitchFamily="34" charset="0"/>
                <a:ea typeface="Open Sans" panose="020B0606030504020204" pitchFamily="34" charset="0"/>
                <a:cs typeface="Open Sans" panose="020B0606030504020204" pitchFamily="34" charset="0"/>
              </a:rPr>
              <a:t>Versatile energy carrier for efficient renewable energy storage, transmission and utilisation.</a:t>
            </a:r>
          </a:p>
        </p:txBody>
      </p:sp>
    </p:spTree>
    <p:extLst>
      <p:ext uri="{BB962C8B-B14F-4D97-AF65-F5344CB8AC3E}">
        <p14:creationId xmlns:p14="http://schemas.microsoft.com/office/powerpoint/2010/main" val="3809264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59480" y="1937250"/>
            <a:ext cx="5447800" cy="3537897"/>
          </a:xfrm>
          <a:prstGeom prst="rect">
            <a:avLst/>
          </a:prstGeom>
        </p:spPr>
      </p:pic>
      <p:sp>
        <p:nvSpPr>
          <p:cNvPr id="4" name="Text Placeholder 3"/>
          <p:cNvSpPr>
            <a:spLocks noGrp="1"/>
          </p:cNvSpPr>
          <p:nvPr>
            <p:ph type="body" sz="quarter" idx="10"/>
          </p:nvPr>
        </p:nvSpPr>
        <p:spPr/>
        <p:txBody>
          <a:bodyPr/>
          <a:lstStyle/>
          <a:p>
            <a:r>
              <a:rPr lang="en-GB" dirty="0" smtClean="0"/>
              <a:t>Renewable Power to X  - </a:t>
            </a:r>
            <a:r>
              <a:rPr lang="en-GB" b="1" dirty="0" smtClean="0"/>
              <a:t>P2X</a:t>
            </a:r>
            <a:endParaRPr lang="en-GB" b="1" dirty="0"/>
          </a:p>
        </p:txBody>
      </p:sp>
      <p:sp>
        <p:nvSpPr>
          <p:cNvPr id="5" name="Text Placeholder 4"/>
          <p:cNvSpPr>
            <a:spLocks noGrp="1"/>
          </p:cNvSpPr>
          <p:nvPr>
            <p:ph type="body" sz="quarter" idx="11"/>
          </p:nvPr>
        </p:nvSpPr>
        <p:spPr>
          <a:xfrm>
            <a:off x="-411480" y="2407530"/>
            <a:ext cx="4853940" cy="3407569"/>
          </a:xfrm>
        </p:spPr>
        <p:txBody>
          <a:bodyPr/>
          <a:lstStyle/>
          <a:p>
            <a:pPr marL="0" indent="0">
              <a:buNone/>
            </a:pPr>
            <a:r>
              <a:rPr lang="en-GB" dirty="0" smtClean="0"/>
              <a:t>Green Hydrogen</a:t>
            </a:r>
          </a:p>
          <a:p>
            <a:pPr lvl="1"/>
            <a:r>
              <a:rPr lang="en-GB" sz="2400" dirty="0"/>
              <a:t>Power to Mobility </a:t>
            </a:r>
            <a:r>
              <a:rPr lang="en-GB" sz="2400" b="1" dirty="0"/>
              <a:t>P2TM</a:t>
            </a:r>
          </a:p>
          <a:p>
            <a:pPr lvl="1"/>
            <a:r>
              <a:rPr lang="en-GB" sz="2400" dirty="0"/>
              <a:t>Power to Industry </a:t>
            </a:r>
            <a:r>
              <a:rPr lang="en-GB" sz="2400" b="1" dirty="0"/>
              <a:t>P2I</a:t>
            </a:r>
          </a:p>
          <a:p>
            <a:pPr lvl="1"/>
            <a:r>
              <a:rPr lang="en-GB" sz="2400" dirty="0"/>
              <a:t>Power</a:t>
            </a:r>
            <a:r>
              <a:rPr lang="en-GB" sz="2400" b="1" dirty="0"/>
              <a:t> </a:t>
            </a:r>
            <a:r>
              <a:rPr lang="en-GB" sz="2400" dirty="0"/>
              <a:t>to Heat </a:t>
            </a:r>
            <a:r>
              <a:rPr lang="en-GB" sz="2400" b="1" dirty="0"/>
              <a:t>P2H</a:t>
            </a:r>
          </a:p>
          <a:p>
            <a:pPr lvl="2"/>
            <a:r>
              <a:rPr lang="en-GB" sz="2100" dirty="0"/>
              <a:t>Power to Gas Grid Injection </a:t>
            </a:r>
            <a:r>
              <a:rPr lang="en-GB" sz="2100" b="1" dirty="0"/>
              <a:t>P2G</a:t>
            </a:r>
          </a:p>
        </p:txBody>
      </p:sp>
    </p:spTree>
    <p:extLst>
      <p:ext uri="{BB962C8B-B14F-4D97-AF65-F5344CB8AC3E}">
        <p14:creationId xmlns:p14="http://schemas.microsoft.com/office/powerpoint/2010/main" val="1160566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7D083B-FAF2-5643-A9FC-521FAB15583B}" type="slidenum">
              <a:rPr lang="en-GB" smtClean="0"/>
              <a:t>12</a:t>
            </a:fld>
            <a:endParaRPr lang="en-GB"/>
          </a:p>
        </p:txBody>
      </p:sp>
      <p:pic>
        <p:nvPicPr>
          <p:cNvPr id="3" name="Picture 2"/>
          <p:cNvPicPr>
            <a:picLocks noChangeAspect="1"/>
          </p:cNvPicPr>
          <p:nvPr/>
        </p:nvPicPr>
        <p:blipFill>
          <a:blip r:embed="rId2"/>
          <a:stretch>
            <a:fillRect/>
          </a:stretch>
        </p:blipFill>
        <p:spPr>
          <a:xfrm>
            <a:off x="0" y="1381686"/>
            <a:ext cx="9144000" cy="4712614"/>
          </a:xfrm>
          <a:prstGeom prst="rect">
            <a:avLst/>
          </a:prstGeom>
        </p:spPr>
      </p:pic>
      <p:sp>
        <p:nvSpPr>
          <p:cNvPr id="4" name="Rectangle 3"/>
          <p:cNvSpPr/>
          <p:nvPr/>
        </p:nvSpPr>
        <p:spPr>
          <a:xfrm>
            <a:off x="0" y="948787"/>
            <a:ext cx="8746125" cy="507831"/>
          </a:xfrm>
          <a:prstGeom prst="rect">
            <a:avLst/>
          </a:prstGeom>
        </p:spPr>
        <p:txBody>
          <a:bodyPr wrap="square">
            <a:spAutoFit/>
          </a:bodyPr>
          <a:lstStyle/>
          <a:p>
            <a:pPr algn="ctr"/>
            <a:r>
              <a:rPr lang="en-GB" sz="2700" dirty="0"/>
              <a:t>Fuelling the Just Transition – The Role of Non-Carbon Energy</a:t>
            </a:r>
          </a:p>
        </p:txBody>
      </p:sp>
    </p:spTree>
    <p:extLst>
      <p:ext uri="{BB962C8B-B14F-4D97-AF65-F5344CB8AC3E}">
        <p14:creationId xmlns:p14="http://schemas.microsoft.com/office/powerpoint/2010/main" val="36328929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Key Take </a:t>
            </a:r>
            <a:r>
              <a:rPr lang="en-GB" dirty="0" err="1" smtClean="0"/>
              <a:t>Aways</a:t>
            </a:r>
            <a:endParaRPr lang="en-GB" dirty="0"/>
          </a:p>
        </p:txBody>
      </p:sp>
      <p:sp>
        <p:nvSpPr>
          <p:cNvPr id="3" name="Text Placeholder 2"/>
          <p:cNvSpPr>
            <a:spLocks noGrp="1"/>
          </p:cNvSpPr>
          <p:nvPr>
            <p:ph type="body" sz="quarter" idx="11"/>
          </p:nvPr>
        </p:nvSpPr>
        <p:spPr/>
        <p:txBody>
          <a:bodyPr/>
          <a:lstStyle/>
          <a:p>
            <a:pPr marL="457200" indent="-457200">
              <a:buFont typeface="+mj-lt"/>
              <a:buAutoNum type="arabicPeriod"/>
            </a:pPr>
            <a:r>
              <a:rPr lang="en-US" dirty="0" smtClean="0"/>
              <a:t>We can change the current </a:t>
            </a:r>
            <a:r>
              <a:rPr lang="en-US" dirty="0"/>
              <a:t>dominant economic </a:t>
            </a:r>
            <a:r>
              <a:rPr lang="en-US" dirty="0" smtClean="0"/>
              <a:t>paradigm where </a:t>
            </a:r>
            <a:r>
              <a:rPr lang="en-US" dirty="0"/>
              <a:t>energy production is a secondary product of  the economy and </a:t>
            </a:r>
            <a:r>
              <a:rPr lang="en-US" dirty="0" smtClean="0"/>
              <a:t>instead make it </a:t>
            </a:r>
            <a:r>
              <a:rPr lang="en-US" dirty="0"/>
              <a:t>a primary driver of the </a:t>
            </a:r>
            <a:r>
              <a:rPr lang="en-US" dirty="0" smtClean="0"/>
              <a:t>economy</a:t>
            </a:r>
          </a:p>
          <a:p>
            <a:pPr marL="457200" indent="-457200">
              <a:buFont typeface="+mj-lt"/>
              <a:buAutoNum type="arabicPeriod"/>
            </a:pPr>
            <a:r>
              <a:rPr lang="en-US" dirty="0" smtClean="0"/>
              <a:t>?</a:t>
            </a:r>
          </a:p>
          <a:p>
            <a:pPr marL="457200" indent="-457200">
              <a:buFont typeface="+mj-lt"/>
              <a:buAutoNum type="arabicPeriod"/>
            </a:pPr>
            <a:r>
              <a:rPr lang="en-US" dirty="0" smtClean="0"/>
              <a:t>?</a:t>
            </a:r>
          </a:p>
          <a:p>
            <a:pPr marL="457200" indent="-457200">
              <a:buFont typeface="+mj-lt"/>
              <a:buAutoNum type="arabicPeriod"/>
            </a:pPr>
            <a:r>
              <a:rPr lang="en-US" dirty="0" smtClean="0"/>
              <a:t>?</a:t>
            </a:r>
          </a:p>
          <a:p>
            <a:pPr marL="0" indent="0">
              <a:buNone/>
            </a:pPr>
            <a:r>
              <a:rPr lang="en-US" dirty="0" smtClean="0"/>
              <a:t>Polls at the end</a:t>
            </a:r>
            <a:endParaRPr lang="en-US" dirty="0"/>
          </a:p>
          <a:p>
            <a:pPr marL="0" indent="0">
              <a:buNone/>
            </a:pPr>
            <a:endParaRPr lang="en-GB" dirty="0"/>
          </a:p>
          <a:p>
            <a:endParaRPr lang="en-GB" dirty="0"/>
          </a:p>
        </p:txBody>
      </p:sp>
    </p:spTree>
    <p:extLst>
      <p:ext uri="{BB962C8B-B14F-4D97-AF65-F5344CB8AC3E}">
        <p14:creationId xmlns:p14="http://schemas.microsoft.com/office/powerpoint/2010/main" val="2644725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4399" y="2437960"/>
            <a:ext cx="7449023" cy="1261884"/>
          </a:xfrm>
          <a:prstGeom prst="rect">
            <a:avLst/>
          </a:prstGeom>
          <a:noFill/>
        </p:spPr>
        <p:txBody>
          <a:bodyPr wrap="square" rtlCol="0">
            <a:spAutoFit/>
          </a:bodyPr>
          <a:lstStyle/>
          <a:p>
            <a:pPr algn="r"/>
            <a:endParaRPr lang="en-US" sz="3800" b="1" dirty="0" smtClean="0">
              <a:latin typeface="Open Sans"/>
              <a:cs typeface="Open Sans"/>
            </a:endParaRPr>
          </a:p>
          <a:p>
            <a:r>
              <a:rPr lang="en-US" sz="3800" b="1" dirty="0" smtClean="0">
                <a:latin typeface="Open Sans"/>
                <a:cs typeface="Open Sans"/>
              </a:rPr>
              <a:t>Speakers</a:t>
            </a:r>
            <a:endParaRPr lang="en-US" sz="3800" b="1" dirty="0">
              <a:latin typeface="Open Sans"/>
              <a:cs typeface="Open Sans"/>
            </a:endParaRPr>
          </a:p>
        </p:txBody>
      </p:sp>
      <p:sp>
        <p:nvSpPr>
          <p:cNvPr id="3" name="TextBox 2"/>
          <p:cNvSpPr txBox="1"/>
          <p:nvPr/>
        </p:nvSpPr>
        <p:spPr>
          <a:xfrm>
            <a:off x="277091" y="6473050"/>
            <a:ext cx="8548254" cy="307777"/>
          </a:xfrm>
          <a:prstGeom prst="rect">
            <a:avLst/>
          </a:prstGeom>
          <a:noFill/>
        </p:spPr>
        <p:txBody>
          <a:bodyPr wrap="square" rtlCol="0">
            <a:spAutoFit/>
          </a:bodyPr>
          <a:lstStyle/>
          <a:p>
            <a:pPr algn="ctr"/>
            <a:r>
              <a:rPr lang="en-GB" sz="1400" b="1" dirty="0" smtClean="0">
                <a:solidFill>
                  <a:srgbClr val="00B050"/>
                </a:solidFill>
                <a:latin typeface="Open Sans" panose="020B0606030504020204" pitchFamily="34" charset="0"/>
                <a:ea typeface="Open Sans" panose="020B0606030504020204" pitchFamily="34" charset="0"/>
                <a:cs typeface="Open Sans" panose="020B0606030504020204" pitchFamily="34" charset="0"/>
              </a:rPr>
              <a:t>Hydrogen: Getting the Green Light, Driving Europe’s Green Recovery </a:t>
            </a:r>
            <a:endParaRPr lang="en-GB" sz="1400" b="1"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Tree>
    <p:extLst>
      <p:ext uri="{BB962C8B-B14F-4D97-AF65-F5344CB8AC3E}">
        <p14:creationId xmlns:p14="http://schemas.microsoft.com/office/powerpoint/2010/main" val="1942190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Webinar Series </a:t>
            </a:r>
            <a:r>
              <a:rPr lang="en-GB" b="1" dirty="0" smtClean="0"/>
              <a:t>HAZEL</a:t>
            </a:r>
            <a:endParaRPr lang="en-GB" b="1" dirty="0"/>
          </a:p>
        </p:txBody>
      </p:sp>
      <p:sp>
        <p:nvSpPr>
          <p:cNvPr id="3" name="Content Placeholder 2"/>
          <p:cNvSpPr>
            <a:spLocks noGrp="1"/>
          </p:cNvSpPr>
          <p:nvPr>
            <p:ph idx="1"/>
          </p:nvPr>
        </p:nvSpPr>
        <p:spPr/>
        <p:txBody>
          <a:bodyPr/>
          <a:lstStyle/>
          <a:p>
            <a:endParaRPr lang="en-GB" dirty="0"/>
          </a:p>
          <a:p>
            <a:r>
              <a:rPr lang="en-GB" dirty="0"/>
              <a:t> </a:t>
            </a:r>
            <a:r>
              <a:rPr lang="en-GB" b="1" dirty="0"/>
              <a:t>H</a:t>
            </a:r>
            <a:r>
              <a:rPr lang="en-GB" dirty="0"/>
              <a:t>ydrogen </a:t>
            </a:r>
            <a:r>
              <a:rPr lang="en-GB" dirty="0" err="1"/>
              <a:t>en</a:t>
            </a:r>
            <a:r>
              <a:rPr lang="en-GB" b="1" dirty="0" err="1"/>
              <a:t>A</a:t>
            </a:r>
            <a:r>
              <a:rPr lang="en-GB" dirty="0" err="1"/>
              <a:t>bled</a:t>
            </a:r>
            <a:r>
              <a:rPr lang="en-GB" dirty="0"/>
              <a:t> </a:t>
            </a:r>
            <a:r>
              <a:rPr lang="en-GB" b="1" dirty="0"/>
              <a:t>Z</a:t>
            </a:r>
            <a:r>
              <a:rPr lang="en-GB" dirty="0"/>
              <a:t>ero </a:t>
            </a:r>
            <a:r>
              <a:rPr lang="en-GB" b="1" dirty="0"/>
              <a:t>E</a:t>
            </a:r>
            <a:r>
              <a:rPr lang="en-GB" dirty="0"/>
              <a:t>missions </a:t>
            </a:r>
            <a:r>
              <a:rPr lang="en-GB" dirty="0" err="1"/>
              <a:t>supp</a:t>
            </a:r>
            <a:r>
              <a:rPr lang="en-GB" b="1" dirty="0" err="1"/>
              <a:t>L</a:t>
            </a:r>
            <a:r>
              <a:rPr lang="en-GB" dirty="0" err="1"/>
              <a:t>y</a:t>
            </a:r>
            <a:r>
              <a:rPr lang="en-GB" dirty="0"/>
              <a:t> chains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2095" y="2779582"/>
            <a:ext cx="5702300" cy="3581400"/>
          </a:xfrm>
          <a:prstGeom prst="rect">
            <a:avLst/>
          </a:prstGeom>
          <a:noFill/>
          <a:ln>
            <a:noFill/>
          </a:ln>
        </p:spPr>
      </p:pic>
    </p:spTree>
    <p:extLst>
      <p:ext uri="{BB962C8B-B14F-4D97-AF65-F5344CB8AC3E}">
        <p14:creationId xmlns:p14="http://schemas.microsoft.com/office/powerpoint/2010/main" val="149750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cap="none" dirty="0" smtClean="0"/>
              <a:t>Webinar</a:t>
            </a:r>
            <a:r>
              <a:rPr lang="en-GB" dirty="0" smtClean="0"/>
              <a:t> conclusion</a:t>
            </a:r>
            <a:endParaRPr lang="en-GB" dirty="0"/>
          </a:p>
        </p:txBody>
      </p:sp>
      <p:sp>
        <p:nvSpPr>
          <p:cNvPr id="3" name="Text Placeholder 2"/>
          <p:cNvSpPr>
            <a:spLocks noGrp="1"/>
          </p:cNvSpPr>
          <p:nvPr>
            <p:ph type="body" sz="quarter" idx="11"/>
          </p:nvPr>
        </p:nvSpPr>
        <p:spPr>
          <a:xfrm>
            <a:off x="0" y="2072251"/>
            <a:ext cx="9433560" cy="3410339"/>
          </a:xfrm>
        </p:spPr>
        <p:txBody>
          <a:bodyPr/>
          <a:lstStyle/>
          <a:p>
            <a:pPr marL="0" indent="0">
              <a:buNone/>
            </a:pPr>
            <a:r>
              <a:rPr lang="en-GB" sz="1800" dirty="0">
                <a:latin typeface="Open Sans"/>
                <a:cs typeface="Open Sans"/>
              </a:rPr>
              <a:t>In order to achieve successful energy transition to renewables in Europe we must look to achieving full commercial opportunity for renewable energy. In order to achieve this we have to ensure commercial flexibility in sector coupling renewable energy. The use of SMART H2 as an energy carrier to achieve this goal is crucial.</a:t>
            </a:r>
            <a:endParaRPr lang="en-IE" sz="1800" dirty="0">
              <a:latin typeface="Open Sans"/>
              <a:cs typeface="Open Sans"/>
            </a:endParaRPr>
          </a:p>
          <a:p>
            <a:pPr marL="267891" indent="-267891"/>
            <a:r>
              <a:rPr lang="en-IE" sz="1800" dirty="0">
                <a:latin typeface="Open Sans"/>
                <a:cs typeface="Open Sans"/>
              </a:rPr>
              <a:t> </a:t>
            </a:r>
            <a:r>
              <a:rPr lang="en-IE" sz="1800" dirty="0">
                <a:solidFill>
                  <a:srgbClr val="124794"/>
                </a:solidFill>
                <a:latin typeface="Open Sans"/>
                <a:cs typeface="Open Sans"/>
              </a:rPr>
              <a:t>Part of the wider European energy solution demonstrating Green H2 in the P2X equation</a:t>
            </a:r>
          </a:p>
          <a:p>
            <a:pPr marL="267891" indent="-267891"/>
            <a:r>
              <a:rPr lang="en-IE" sz="1800" dirty="0">
                <a:latin typeface="Open Sans"/>
                <a:cs typeface="Open Sans"/>
              </a:rPr>
              <a:t> Helping shape the energy future and leading the new energy revolution.</a:t>
            </a:r>
          </a:p>
          <a:p>
            <a:pPr marL="267891" indent="-267891"/>
            <a:r>
              <a:rPr lang="en-IE" sz="1800" dirty="0">
                <a:latin typeface="Open Sans"/>
                <a:cs typeface="Open Sans"/>
              </a:rPr>
              <a:t>Exploring the versatility of hydrogen as an energy vector</a:t>
            </a:r>
          </a:p>
          <a:p>
            <a:pPr marL="267891" indent="-267891"/>
            <a:r>
              <a:rPr lang="en-IE" sz="1800" dirty="0">
                <a:latin typeface="Open Sans"/>
                <a:cs typeface="Open Sans"/>
              </a:rPr>
              <a:t>Demonstrating how Hydrogen can play important role to increase energy security and resilience in renewable-rich, energy-remote communities.</a:t>
            </a:r>
          </a:p>
          <a:p>
            <a:pPr marL="385763" indent="-385763"/>
            <a:endParaRPr lang="en-IE" sz="2400" dirty="0">
              <a:latin typeface="Open Sans"/>
              <a:cs typeface="Open Sans"/>
            </a:endParaRPr>
          </a:p>
          <a:p>
            <a:endParaRPr lang="en-GB" dirty="0"/>
          </a:p>
        </p:txBody>
      </p:sp>
    </p:spTree>
    <p:extLst>
      <p:ext uri="{BB962C8B-B14F-4D97-AF65-F5344CB8AC3E}">
        <p14:creationId xmlns:p14="http://schemas.microsoft.com/office/powerpoint/2010/main" val="136480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FF"/>
                </a:solidFill>
              </a:rPr>
              <a:t>In Conclusion</a:t>
            </a:r>
            <a:endParaRPr lang="en-GB" b="1" dirty="0">
              <a:solidFill>
                <a:srgbClr val="3366FF"/>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1820008"/>
            <a:ext cx="4007223" cy="3359562"/>
          </a:xfrm>
        </p:spPr>
      </p:pic>
      <p:sp>
        <p:nvSpPr>
          <p:cNvPr id="4" name="Content Placeholder 3"/>
          <p:cNvSpPr>
            <a:spLocks noGrp="1"/>
          </p:cNvSpPr>
          <p:nvPr>
            <p:ph sz="half" idx="2"/>
          </p:nvPr>
        </p:nvSpPr>
        <p:spPr>
          <a:xfrm>
            <a:off x="9146198" y="6849207"/>
            <a:ext cx="3886200" cy="4351338"/>
          </a:xfrm>
        </p:spPr>
        <p:txBody>
          <a:bodyPr>
            <a:normAutofit/>
          </a:bodyPr>
          <a:lstStyle/>
          <a:p>
            <a:endParaRPr lang="en-GB" sz="2400" dirty="0" smtClean="0"/>
          </a:p>
          <a:p>
            <a:endParaRPr lang="en-GB" sz="2400" dirty="0" smtClean="0"/>
          </a:p>
          <a:p>
            <a:endParaRPr lang="en-GB" sz="2400" dirty="0"/>
          </a:p>
        </p:txBody>
      </p:sp>
      <p:pic>
        <p:nvPicPr>
          <p:cNvPr id="1028" name="Picture 4" descr="http://fridaygurgaon.com/arap_media_cms/gall_content/2011/12/2011_12$largeimg202_Dec_2011_1224427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294" y="4409660"/>
            <a:ext cx="2951442" cy="21769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111343" y="1969921"/>
            <a:ext cx="4754751" cy="2308324"/>
          </a:xfrm>
          <a:prstGeom prst="rect">
            <a:avLst/>
          </a:prstGeom>
        </p:spPr>
        <p:txBody>
          <a:bodyPr wrap="square">
            <a:spAutoFit/>
          </a:bodyPr>
          <a:lstStyle/>
          <a:p>
            <a:pPr marL="342900" indent="-342900">
              <a:buFont typeface="Arial" panose="020B0604020202020204" pitchFamily="34" charset="0"/>
              <a:buChar char="•"/>
            </a:pPr>
            <a:r>
              <a:rPr lang="en-GB" sz="2400" dirty="0"/>
              <a:t>GenComm is part of the wider NWE energy solution</a:t>
            </a:r>
          </a:p>
          <a:p>
            <a:pPr marL="342900" indent="-342900">
              <a:buFont typeface="Arial" panose="020B0604020202020204" pitchFamily="34" charset="0"/>
              <a:buChar char="•"/>
            </a:pPr>
            <a:r>
              <a:rPr lang="en-GB" sz="2400" dirty="0"/>
              <a:t>We are all part of the new energy revolution</a:t>
            </a:r>
          </a:p>
          <a:p>
            <a:pPr marL="342900" indent="-342900">
              <a:buFont typeface="Arial" panose="020B0604020202020204" pitchFamily="34" charset="0"/>
              <a:buChar char="•"/>
            </a:pPr>
            <a:r>
              <a:rPr lang="en-GB" sz="2400" dirty="0"/>
              <a:t>We are helping shape the energy future</a:t>
            </a:r>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7408" t="16959" r="7305" b="11622"/>
          <a:stretch/>
        </p:blipFill>
        <p:spPr>
          <a:xfrm>
            <a:off x="221735" y="6105526"/>
            <a:ext cx="1413039" cy="619784"/>
          </a:xfrm>
          <a:prstGeom prst="rect">
            <a:avLst/>
          </a:prstGeom>
        </p:spPr>
      </p:pic>
    </p:spTree>
    <p:extLst>
      <p:ext uri="{BB962C8B-B14F-4D97-AF65-F5344CB8AC3E}">
        <p14:creationId xmlns:p14="http://schemas.microsoft.com/office/powerpoint/2010/main" val="2622840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091" y="6473050"/>
            <a:ext cx="8548254" cy="307777"/>
          </a:xfrm>
          <a:prstGeom prst="rect">
            <a:avLst/>
          </a:prstGeom>
          <a:noFill/>
        </p:spPr>
        <p:txBody>
          <a:bodyPr wrap="square" rtlCol="0">
            <a:spAutoFit/>
          </a:bodyPr>
          <a:lstStyle/>
          <a:p>
            <a:pPr algn="ctr"/>
            <a:r>
              <a:rPr lang="en-GB" sz="1400" b="1" dirty="0" smtClean="0">
                <a:solidFill>
                  <a:srgbClr val="00B050"/>
                </a:solidFill>
                <a:latin typeface="Open Sans" panose="020B0606030504020204" pitchFamily="34" charset="0"/>
                <a:ea typeface="Open Sans" panose="020B0606030504020204" pitchFamily="34" charset="0"/>
                <a:cs typeface="Open Sans" panose="020B0606030504020204" pitchFamily="34" charset="0"/>
              </a:rPr>
              <a:t>Hydrogen: Getting the Green Light, Driving Europe’s Green Recovery </a:t>
            </a:r>
            <a:endParaRPr lang="en-GB" sz="1400" b="1"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2" name="Rectangle 1"/>
          <p:cNvSpPr/>
          <p:nvPr/>
        </p:nvSpPr>
        <p:spPr>
          <a:xfrm>
            <a:off x="1629421" y="3244334"/>
            <a:ext cx="3528734" cy="369332"/>
          </a:xfrm>
          <a:prstGeom prst="rect">
            <a:avLst/>
          </a:prstGeom>
        </p:spPr>
        <p:txBody>
          <a:bodyPr wrap="square">
            <a:spAutoFit/>
          </a:bodyPr>
          <a:lstStyle/>
          <a:p>
            <a:endParaRPr lang="en-GB" dirty="0"/>
          </a:p>
        </p:txBody>
      </p:sp>
      <p:sp>
        <p:nvSpPr>
          <p:cNvPr id="4" name="Rectangle 3"/>
          <p:cNvSpPr/>
          <p:nvPr/>
        </p:nvSpPr>
        <p:spPr>
          <a:xfrm>
            <a:off x="350632" y="2013820"/>
            <a:ext cx="9137125" cy="4185761"/>
          </a:xfrm>
          <a:prstGeom prst="rect">
            <a:avLst/>
          </a:prstGeom>
        </p:spPr>
        <p:txBody>
          <a:bodyPr wrap="square">
            <a:spAutoFit/>
          </a:bodyPr>
          <a:lstStyle/>
          <a:p>
            <a:endParaRPr lang="en-GB" sz="1400" dirty="0"/>
          </a:p>
          <a:p>
            <a:r>
              <a:rPr lang="en-GB" sz="1400" dirty="0" smtClean="0"/>
              <a:t>10:00  - Introduction</a:t>
            </a:r>
            <a:endParaRPr lang="en-GB" sz="1400" dirty="0"/>
          </a:p>
          <a:p>
            <a:r>
              <a:rPr lang="en-GB" sz="1400" dirty="0"/>
              <a:t>Hydrogen the catalyst for generating energy secure communities</a:t>
            </a:r>
          </a:p>
          <a:p>
            <a:r>
              <a:rPr lang="en-GB" sz="1400" dirty="0" smtClean="0"/>
              <a:t>			</a:t>
            </a:r>
            <a:r>
              <a:rPr lang="en-GB" sz="1400" i="1" dirty="0" smtClean="0"/>
              <a:t>Paul </a:t>
            </a:r>
            <a:r>
              <a:rPr lang="en-GB" sz="1400" i="1" dirty="0"/>
              <a:t>McCormack Belfast Met</a:t>
            </a:r>
          </a:p>
          <a:p>
            <a:endParaRPr lang="en-GB" sz="1400" dirty="0"/>
          </a:p>
          <a:p>
            <a:r>
              <a:rPr lang="en-GB" sz="1400" dirty="0" smtClean="0"/>
              <a:t>10:20 </a:t>
            </a:r>
            <a:r>
              <a:rPr lang="en-GB" sz="1400" dirty="0"/>
              <a:t>- Optimising H2-based energy models – using Decision Support Tools </a:t>
            </a:r>
          </a:p>
          <a:p>
            <a:r>
              <a:rPr lang="en-GB" sz="1400" dirty="0" smtClean="0"/>
              <a:t>			</a:t>
            </a:r>
            <a:r>
              <a:rPr lang="en-GB" sz="1400" i="1" dirty="0" smtClean="0"/>
              <a:t>Dr </a:t>
            </a:r>
            <a:r>
              <a:rPr lang="en-GB" sz="1400" i="1" dirty="0"/>
              <a:t>Rory Monaghan NUIG</a:t>
            </a:r>
          </a:p>
          <a:p>
            <a:endParaRPr lang="en-GB" sz="1400" dirty="0"/>
          </a:p>
          <a:p>
            <a:endParaRPr lang="en-GB" sz="1400" dirty="0"/>
          </a:p>
          <a:p>
            <a:r>
              <a:rPr lang="en-GB" sz="1400" dirty="0" smtClean="0"/>
              <a:t>10:40 </a:t>
            </a:r>
            <a:r>
              <a:rPr lang="en-GB" sz="1400" dirty="0"/>
              <a:t>- Informing and enabling communities - Community Hydrogen Forum CH2F</a:t>
            </a:r>
          </a:p>
          <a:p>
            <a:r>
              <a:rPr lang="en-GB" sz="1400" dirty="0" smtClean="0"/>
              <a:t>			</a:t>
            </a:r>
            <a:r>
              <a:rPr lang="en-GB" sz="1400" i="1" dirty="0" smtClean="0"/>
              <a:t>Ian </a:t>
            </a:r>
            <a:r>
              <a:rPr lang="en-GB" sz="1400" i="1" dirty="0"/>
              <a:t>Williamson HyEnergy</a:t>
            </a:r>
          </a:p>
          <a:p>
            <a:endParaRPr lang="en-GB" sz="1400" dirty="0"/>
          </a:p>
          <a:p>
            <a:r>
              <a:rPr lang="en-GB" sz="1400" dirty="0" smtClean="0"/>
              <a:t>11:00 </a:t>
            </a:r>
            <a:r>
              <a:rPr lang="en-GB" sz="1400" dirty="0"/>
              <a:t>- The mobility capacity of Hydrogen - Wind to green H2 </a:t>
            </a:r>
          </a:p>
          <a:p>
            <a:r>
              <a:rPr lang="en-GB" sz="1400" dirty="0" smtClean="0"/>
              <a:t>			</a:t>
            </a:r>
            <a:r>
              <a:rPr lang="en-GB" sz="1400" i="1" dirty="0" smtClean="0"/>
              <a:t>Mark </a:t>
            </a:r>
            <a:r>
              <a:rPr lang="en-GB" sz="1400" i="1" dirty="0"/>
              <a:t>Welsh Energia</a:t>
            </a:r>
          </a:p>
          <a:p>
            <a:endParaRPr lang="en-GB" sz="1400" dirty="0"/>
          </a:p>
          <a:p>
            <a:r>
              <a:rPr lang="en-GB" sz="1400" dirty="0" smtClean="0"/>
              <a:t>11:20 </a:t>
            </a:r>
            <a:r>
              <a:rPr lang="en-GB" sz="1400" dirty="0"/>
              <a:t>- H2 the catalyst for economic growth – Marine H2 Mobility</a:t>
            </a:r>
          </a:p>
          <a:p>
            <a:r>
              <a:rPr lang="en-GB" sz="1400" dirty="0" smtClean="0"/>
              <a:t>			</a:t>
            </a:r>
            <a:r>
              <a:rPr lang="en-GB" sz="1400" i="1" dirty="0" smtClean="0"/>
              <a:t>Iain </a:t>
            </a:r>
            <a:r>
              <a:rPr lang="en-GB" sz="1400" i="1" dirty="0"/>
              <a:t>Percy Artemis Technologies</a:t>
            </a:r>
          </a:p>
          <a:p>
            <a:endParaRPr lang="en-GB" sz="1400" dirty="0"/>
          </a:p>
          <a:p>
            <a:r>
              <a:rPr lang="en-GB" sz="1400" dirty="0" smtClean="0"/>
              <a:t>11:40 </a:t>
            </a:r>
            <a:r>
              <a:rPr lang="en-GB" sz="1400" dirty="0"/>
              <a:t>- Q&amp;A session</a:t>
            </a:r>
          </a:p>
        </p:txBody>
      </p:sp>
      <p:sp>
        <p:nvSpPr>
          <p:cNvPr id="5" name="TextBox 4"/>
          <p:cNvSpPr txBox="1"/>
          <p:nvPr/>
        </p:nvSpPr>
        <p:spPr>
          <a:xfrm>
            <a:off x="2640071" y="1340624"/>
            <a:ext cx="5211392" cy="523220"/>
          </a:xfrm>
          <a:prstGeom prst="rect">
            <a:avLst/>
          </a:prstGeom>
          <a:noFill/>
        </p:spPr>
        <p:txBody>
          <a:bodyPr wrap="square" rtlCol="0">
            <a:spAutoFit/>
          </a:bodyPr>
          <a:lstStyle/>
          <a:p>
            <a:r>
              <a:rPr lang="en-GB" sz="2800" b="1" dirty="0" smtClean="0"/>
              <a:t>AGENDA</a:t>
            </a:r>
            <a:endParaRPr lang="en-GB" sz="2800" b="1" dirty="0"/>
          </a:p>
        </p:txBody>
      </p:sp>
    </p:spTree>
    <p:extLst>
      <p:ext uri="{BB962C8B-B14F-4D97-AF65-F5344CB8AC3E}">
        <p14:creationId xmlns:p14="http://schemas.microsoft.com/office/powerpoint/2010/main" val="433284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9807" y="2324388"/>
            <a:ext cx="7449023" cy="2431435"/>
          </a:xfrm>
          <a:prstGeom prst="rect">
            <a:avLst/>
          </a:prstGeom>
          <a:noFill/>
        </p:spPr>
        <p:txBody>
          <a:bodyPr wrap="square" rtlCol="0">
            <a:spAutoFit/>
          </a:bodyPr>
          <a:lstStyle/>
          <a:p>
            <a:pPr algn="r"/>
            <a:endParaRPr lang="en-US" sz="3800" b="1" dirty="0" smtClean="0">
              <a:latin typeface="Open Sans"/>
              <a:cs typeface="Open Sans"/>
            </a:endParaRPr>
          </a:p>
          <a:p>
            <a:pPr algn="ctr"/>
            <a:r>
              <a:rPr lang="en-US" sz="3800" b="1" dirty="0" smtClean="0">
                <a:latin typeface="Open Sans"/>
                <a:cs typeface="Open Sans"/>
              </a:rPr>
              <a:t>Maíread McGuinness First Vice President of the European Commission</a:t>
            </a:r>
            <a:endParaRPr lang="en-US" sz="3800" b="1" dirty="0">
              <a:latin typeface="Open Sans"/>
              <a:cs typeface="Open Sans"/>
            </a:endParaRPr>
          </a:p>
        </p:txBody>
      </p:sp>
      <p:sp>
        <p:nvSpPr>
          <p:cNvPr id="3" name="TextBox 2"/>
          <p:cNvSpPr txBox="1"/>
          <p:nvPr/>
        </p:nvSpPr>
        <p:spPr>
          <a:xfrm>
            <a:off x="277091" y="6473050"/>
            <a:ext cx="8548254" cy="307777"/>
          </a:xfrm>
          <a:prstGeom prst="rect">
            <a:avLst/>
          </a:prstGeom>
          <a:noFill/>
        </p:spPr>
        <p:txBody>
          <a:bodyPr wrap="square" rtlCol="0">
            <a:spAutoFit/>
          </a:bodyPr>
          <a:lstStyle/>
          <a:p>
            <a:pPr algn="ctr"/>
            <a:r>
              <a:rPr lang="en-GB" sz="1400" b="1" dirty="0" smtClean="0">
                <a:solidFill>
                  <a:srgbClr val="00B050"/>
                </a:solidFill>
                <a:latin typeface="Open Sans" panose="020B0606030504020204" pitchFamily="34" charset="0"/>
                <a:ea typeface="Open Sans" panose="020B0606030504020204" pitchFamily="34" charset="0"/>
                <a:cs typeface="Open Sans" panose="020B0606030504020204" pitchFamily="34" charset="0"/>
              </a:rPr>
              <a:t>Hydrogen: Getting the Green Light, Driving Europe’s Green Recovery </a:t>
            </a:r>
            <a:endParaRPr lang="en-GB" sz="1400" b="1"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Tree>
    <p:extLst>
      <p:ext uri="{BB962C8B-B14F-4D97-AF65-F5344CB8AC3E}">
        <p14:creationId xmlns:p14="http://schemas.microsoft.com/office/powerpoint/2010/main" val="646200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42935" y="2372515"/>
            <a:ext cx="7449023" cy="1261884"/>
          </a:xfrm>
          <a:prstGeom prst="rect">
            <a:avLst/>
          </a:prstGeom>
          <a:noFill/>
        </p:spPr>
        <p:txBody>
          <a:bodyPr wrap="square" rtlCol="0">
            <a:spAutoFit/>
          </a:bodyPr>
          <a:lstStyle/>
          <a:p>
            <a:pPr algn="r"/>
            <a:endParaRPr lang="en-US" sz="3800" b="1" dirty="0" smtClean="0">
              <a:latin typeface="Open Sans"/>
              <a:cs typeface="Open Sans"/>
            </a:endParaRPr>
          </a:p>
          <a:p>
            <a:pPr algn="ctr"/>
            <a:r>
              <a:rPr lang="en-US" sz="3800" b="1" dirty="0" smtClean="0">
                <a:latin typeface="Open Sans"/>
                <a:cs typeface="Open Sans"/>
              </a:rPr>
              <a:t>GenComm Animation</a:t>
            </a:r>
            <a:endParaRPr lang="en-US" sz="3800" b="1" dirty="0">
              <a:latin typeface="Open Sans"/>
              <a:cs typeface="Open Sans"/>
            </a:endParaRPr>
          </a:p>
        </p:txBody>
      </p:sp>
      <p:sp>
        <p:nvSpPr>
          <p:cNvPr id="3" name="TextBox 2"/>
          <p:cNvSpPr txBox="1"/>
          <p:nvPr/>
        </p:nvSpPr>
        <p:spPr>
          <a:xfrm>
            <a:off x="277091" y="6473050"/>
            <a:ext cx="8548254" cy="307777"/>
          </a:xfrm>
          <a:prstGeom prst="rect">
            <a:avLst/>
          </a:prstGeom>
          <a:noFill/>
        </p:spPr>
        <p:txBody>
          <a:bodyPr wrap="square" rtlCol="0">
            <a:spAutoFit/>
          </a:bodyPr>
          <a:lstStyle/>
          <a:p>
            <a:pPr algn="ctr"/>
            <a:r>
              <a:rPr lang="en-GB" sz="1400" b="1" dirty="0" smtClean="0">
                <a:solidFill>
                  <a:srgbClr val="00B050"/>
                </a:solidFill>
                <a:latin typeface="Open Sans" panose="020B0606030504020204" pitchFamily="34" charset="0"/>
                <a:ea typeface="Open Sans" panose="020B0606030504020204" pitchFamily="34" charset="0"/>
                <a:cs typeface="Open Sans" panose="020B0606030504020204" pitchFamily="34" charset="0"/>
              </a:rPr>
              <a:t>Hydrogen: Getting the Green Light, Driving Europe’s Green Recovery </a:t>
            </a:r>
            <a:endParaRPr lang="en-GB" sz="1400" b="1"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Tree>
    <p:extLst>
      <p:ext uri="{BB962C8B-B14F-4D97-AF65-F5344CB8AC3E}">
        <p14:creationId xmlns:p14="http://schemas.microsoft.com/office/powerpoint/2010/main" val="1322083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24CA2"/>
                </a:solidFill>
              </a:rPr>
              <a:t>Challenges - Poll</a:t>
            </a:r>
            <a:endParaRPr lang="en-GB" b="1" dirty="0">
              <a:solidFill>
                <a:srgbClr val="024CA2"/>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408" t="16959" r="7305" b="11622"/>
          <a:stretch/>
        </p:blipFill>
        <p:spPr>
          <a:xfrm>
            <a:off x="249523" y="5436395"/>
            <a:ext cx="1059779" cy="464838"/>
          </a:xfrm>
          <a:prstGeom prst="rect">
            <a:avLst/>
          </a:prstGeom>
        </p:spPr>
      </p:pic>
      <p:sp>
        <p:nvSpPr>
          <p:cNvPr id="9" name="Content Placeholder 8"/>
          <p:cNvSpPr>
            <a:spLocks noGrp="1"/>
          </p:cNvSpPr>
          <p:nvPr>
            <p:ph idx="1"/>
          </p:nvPr>
        </p:nvSpPr>
        <p:spPr>
          <a:xfrm>
            <a:off x="628650" y="2008259"/>
            <a:ext cx="7756814" cy="3263504"/>
          </a:xfrm>
        </p:spPr>
        <p:txBody>
          <a:bodyPr>
            <a:normAutofit fontScale="92500" lnSpcReduction="10000"/>
          </a:bodyPr>
          <a:lstStyle/>
          <a:p>
            <a:pPr marL="0" indent="0">
              <a:buNone/>
            </a:pPr>
            <a:r>
              <a:rPr lang="en-GB" dirty="0" smtClean="0"/>
              <a:t>Which of these challenges pose the greatest barrier to Hydrogen getting the green light?</a:t>
            </a:r>
          </a:p>
          <a:p>
            <a:pPr marL="0" indent="0">
              <a:buNone/>
            </a:pPr>
            <a:endParaRPr lang="en-GB" dirty="0" smtClean="0"/>
          </a:p>
          <a:p>
            <a:pPr marL="0" indent="0">
              <a:buNone/>
            </a:pPr>
            <a:r>
              <a:rPr lang="en-GB" dirty="0" smtClean="0"/>
              <a:t>1</a:t>
            </a:r>
            <a:r>
              <a:rPr lang="en-GB" dirty="0"/>
              <a:t>.    Cost</a:t>
            </a:r>
          </a:p>
          <a:p>
            <a:pPr marL="0" indent="0">
              <a:buNone/>
            </a:pPr>
            <a:r>
              <a:rPr lang="en-GB" dirty="0"/>
              <a:t>2.    Government funding/subsidies</a:t>
            </a:r>
          </a:p>
          <a:p>
            <a:pPr marL="0" indent="0">
              <a:buNone/>
            </a:pPr>
            <a:r>
              <a:rPr lang="en-GB" dirty="0"/>
              <a:t>3.    Legal barriers</a:t>
            </a:r>
          </a:p>
          <a:p>
            <a:pPr marL="0" indent="0">
              <a:buNone/>
            </a:pPr>
            <a:r>
              <a:rPr lang="en-GB" dirty="0"/>
              <a:t>4.    Technical challenges</a:t>
            </a:r>
          </a:p>
          <a:p>
            <a:pPr marL="0" indent="0">
              <a:buNone/>
            </a:pPr>
            <a:r>
              <a:rPr lang="en-GB" dirty="0"/>
              <a:t>5.    Public perception/safety</a:t>
            </a:r>
          </a:p>
          <a:p>
            <a:pPr marL="0" indent="0">
              <a:buNone/>
            </a:pPr>
            <a:r>
              <a:rPr lang="en-GB" dirty="0"/>
              <a:t>6.    Supply chain and </a:t>
            </a:r>
            <a:r>
              <a:rPr lang="en-GB" dirty="0" smtClean="0"/>
              <a:t>Co-ordination</a:t>
            </a:r>
          </a:p>
          <a:p>
            <a:pPr marL="0" indent="0">
              <a:buNone/>
            </a:pPr>
            <a:r>
              <a:rPr lang="en-GB" dirty="0" smtClean="0"/>
              <a:t>7.    Other?</a:t>
            </a:r>
            <a:endParaRPr lang="en-GB" dirty="0"/>
          </a:p>
          <a:p>
            <a:pPr algn="just"/>
            <a:endParaRPr lang="en-GB" sz="1800" b="1" u="sng" dirty="0">
              <a:solidFill>
                <a:srgbClr val="002060"/>
              </a:solidFill>
            </a:endParaRPr>
          </a:p>
          <a:p>
            <a:pPr marL="0" indent="0" algn="just">
              <a:buNone/>
            </a:pPr>
            <a:endParaRPr lang="en-GB" sz="1800" dirty="0">
              <a:solidFill>
                <a:srgbClr val="002060"/>
              </a:solidFill>
            </a:endParaRPr>
          </a:p>
        </p:txBody>
      </p:sp>
      <p:pic>
        <p:nvPicPr>
          <p:cNvPr id="3" name="Picture 2"/>
          <p:cNvPicPr>
            <a:picLocks noChangeAspect="1"/>
          </p:cNvPicPr>
          <p:nvPr/>
        </p:nvPicPr>
        <p:blipFill>
          <a:blip r:embed="rId4"/>
          <a:stretch>
            <a:fillRect/>
          </a:stretch>
        </p:blipFill>
        <p:spPr>
          <a:xfrm>
            <a:off x="5321395" y="4182239"/>
            <a:ext cx="3427916" cy="2285277"/>
          </a:xfrm>
          <a:prstGeom prst="rect">
            <a:avLst/>
          </a:prstGeom>
        </p:spPr>
      </p:pic>
    </p:spTree>
    <p:extLst>
      <p:ext uri="{BB962C8B-B14F-4D97-AF65-F5344CB8AC3E}">
        <p14:creationId xmlns:p14="http://schemas.microsoft.com/office/powerpoint/2010/main" val="370314134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SMARTH2</a:t>
            </a:r>
            <a:endParaRPr lang="en-GB" dirty="0"/>
          </a:p>
        </p:txBody>
      </p:sp>
      <p:sp>
        <p:nvSpPr>
          <p:cNvPr id="3" name="Content Placeholder 2"/>
          <p:cNvSpPr>
            <a:spLocks noGrp="1"/>
          </p:cNvSpPr>
          <p:nvPr>
            <p:ph idx="1"/>
          </p:nvPr>
        </p:nvSpPr>
        <p:spPr/>
        <p:txBody>
          <a:bodyPr>
            <a:normAutofit/>
          </a:bodyPr>
          <a:lstStyle/>
          <a:p>
            <a:pPr marL="0" indent="0">
              <a:buNone/>
            </a:pPr>
            <a:r>
              <a:rPr lang="en-GB" i="1" dirty="0" smtClean="0"/>
              <a:t>The world is changed by your example, not by your opinion</a:t>
            </a:r>
          </a:p>
          <a:p>
            <a:pPr marL="0" indent="0">
              <a:buNone/>
            </a:pPr>
            <a:r>
              <a:rPr lang="en-GB" dirty="0" smtClean="0"/>
              <a:t>Paulo Coelho</a:t>
            </a:r>
          </a:p>
          <a:p>
            <a:pPr marL="0" indent="0">
              <a:buNone/>
            </a:pPr>
            <a:endParaRPr lang="en-GB" dirty="0"/>
          </a:p>
          <a:p>
            <a:pPr marL="0" indent="0">
              <a:buNone/>
            </a:pPr>
            <a:r>
              <a:rPr lang="en-GB" dirty="0"/>
              <a:t>We are on the cusp of a new </a:t>
            </a:r>
            <a:r>
              <a:rPr lang="en-GB" dirty="0" smtClean="0"/>
              <a:t>industrial revolution. Where </a:t>
            </a:r>
            <a:r>
              <a:rPr lang="en-GB" dirty="0"/>
              <a:t>growth </a:t>
            </a:r>
            <a:r>
              <a:rPr lang="en-GB" dirty="0" smtClean="0"/>
              <a:t>will be  </a:t>
            </a:r>
            <a:r>
              <a:rPr lang="en-GB" dirty="0"/>
              <a:t>driven </a:t>
            </a:r>
            <a:r>
              <a:rPr lang="en-GB" dirty="0" smtClean="0"/>
              <a:t>by;</a:t>
            </a:r>
          </a:p>
          <a:p>
            <a:pPr marL="385763" indent="-385763">
              <a:buFont typeface="+mj-lt"/>
              <a:buAutoNum type="arabicPeriod"/>
            </a:pPr>
            <a:r>
              <a:rPr lang="en-GB" dirty="0" smtClean="0"/>
              <a:t>interaction </a:t>
            </a:r>
            <a:r>
              <a:rPr lang="en-GB" dirty="0"/>
              <a:t>between rapid technological innovation, </a:t>
            </a:r>
            <a:endParaRPr lang="en-GB" dirty="0" smtClean="0"/>
          </a:p>
          <a:p>
            <a:pPr marL="385763" indent="-385763">
              <a:buFont typeface="+mj-lt"/>
              <a:buAutoNum type="arabicPeriod"/>
            </a:pPr>
            <a:r>
              <a:rPr lang="en-GB" dirty="0" smtClean="0"/>
              <a:t>sustainable </a:t>
            </a:r>
            <a:r>
              <a:rPr lang="en-GB" dirty="0"/>
              <a:t>infrastructure investment </a:t>
            </a:r>
          </a:p>
          <a:p>
            <a:pPr marL="385763" indent="-385763">
              <a:buFont typeface="+mj-lt"/>
              <a:buAutoNum type="arabicPeriod"/>
            </a:pPr>
            <a:r>
              <a:rPr lang="en-GB" dirty="0" smtClean="0"/>
              <a:t>increased </a:t>
            </a:r>
            <a:r>
              <a:rPr lang="en-GB" dirty="0"/>
              <a:t>resource productivity. </a:t>
            </a:r>
            <a:endParaRPr lang="en-GB" dirty="0" smtClean="0"/>
          </a:p>
        </p:txBody>
      </p:sp>
      <p:sp>
        <p:nvSpPr>
          <p:cNvPr id="4" name="Slide Number Placeholder 3"/>
          <p:cNvSpPr>
            <a:spLocks noGrp="1"/>
          </p:cNvSpPr>
          <p:nvPr>
            <p:ph type="sldNum" sz="quarter" idx="12"/>
          </p:nvPr>
        </p:nvSpPr>
        <p:spPr/>
        <p:txBody>
          <a:bodyPr/>
          <a:lstStyle/>
          <a:p>
            <a:fld id="{E87D083B-FAF2-5643-A9FC-521FAB15583B}" type="slidenum">
              <a:rPr lang="en-GB" smtClean="0"/>
              <a:t>6</a:t>
            </a:fld>
            <a:endParaRPr lang="en-GB"/>
          </a:p>
        </p:txBody>
      </p:sp>
      <p:pic>
        <p:nvPicPr>
          <p:cNvPr id="5" name="Picture 4"/>
          <p:cNvPicPr>
            <a:picLocks noChangeAspect="1"/>
          </p:cNvPicPr>
          <p:nvPr/>
        </p:nvPicPr>
        <p:blipFill>
          <a:blip r:embed="rId2"/>
          <a:stretch>
            <a:fillRect/>
          </a:stretch>
        </p:blipFill>
        <p:spPr>
          <a:xfrm>
            <a:off x="165372" y="5360269"/>
            <a:ext cx="1056224" cy="461812"/>
          </a:xfrm>
          <a:prstGeom prst="rect">
            <a:avLst/>
          </a:prstGeom>
        </p:spPr>
      </p:pic>
    </p:spTree>
    <p:extLst>
      <p:ext uri="{BB962C8B-B14F-4D97-AF65-F5344CB8AC3E}">
        <p14:creationId xmlns:p14="http://schemas.microsoft.com/office/powerpoint/2010/main" val="10918265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24CA2"/>
                </a:solidFill>
              </a:rPr>
              <a:t>GenComm Focus</a:t>
            </a:r>
            <a:endParaRPr lang="en-GB" b="1" dirty="0">
              <a:solidFill>
                <a:srgbClr val="024CA2"/>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408" t="16959" r="7305" b="11622"/>
          <a:stretch/>
        </p:blipFill>
        <p:spPr>
          <a:xfrm>
            <a:off x="7743478" y="6158290"/>
            <a:ext cx="1059779" cy="464838"/>
          </a:xfrm>
          <a:prstGeom prst="rect">
            <a:avLst/>
          </a:prstGeom>
        </p:spPr>
      </p:pic>
      <p:sp>
        <p:nvSpPr>
          <p:cNvPr id="9" name="Content Placeholder 8"/>
          <p:cNvSpPr>
            <a:spLocks noGrp="1"/>
          </p:cNvSpPr>
          <p:nvPr>
            <p:ph idx="1"/>
          </p:nvPr>
        </p:nvSpPr>
        <p:spPr>
          <a:xfrm>
            <a:off x="628650" y="2008258"/>
            <a:ext cx="4536663" cy="4426917"/>
          </a:xfrm>
        </p:spPr>
        <p:txBody>
          <a:bodyPr>
            <a:normAutofit/>
          </a:bodyPr>
          <a:lstStyle/>
          <a:p>
            <a:pPr algn="just"/>
            <a:r>
              <a:rPr lang="en-GB" sz="1800" dirty="0"/>
              <a:t>GENCOMM – </a:t>
            </a:r>
            <a:r>
              <a:rPr lang="en-GB" sz="1800" dirty="0" err="1"/>
              <a:t>GENerating</a:t>
            </a:r>
            <a:r>
              <a:rPr lang="en-GB" sz="1800" dirty="0"/>
              <a:t> energy secure </a:t>
            </a:r>
            <a:r>
              <a:rPr lang="en-GB" sz="1800" dirty="0" err="1"/>
              <a:t>COMMunities</a:t>
            </a:r>
            <a:r>
              <a:rPr lang="en-GB" sz="1800" dirty="0"/>
              <a:t>. Smart Hydrogen -Integrated renewable energy, generation &amp; storage To develop a new model for exploiting remotely generated electricity from renewable sources to provide energy security for remote communities. </a:t>
            </a:r>
          </a:p>
          <a:p>
            <a:pPr marL="0" indent="0" algn="just">
              <a:buNone/>
            </a:pPr>
            <a:endParaRPr lang="en-GB" sz="1800" dirty="0">
              <a:latin typeface="Open Sans"/>
            </a:endParaRPr>
          </a:p>
          <a:p>
            <a:pPr lvl="0" algn="just"/>
            <a:r>
              <a:rPr lang="en-GB" sz="1800" dirty="0"/>
              <a:t>GenComm project focuses on increasing the uptake of the local renewable sources by communities, mostly peripheral, in the NWE region, by implementing an energy model that relies on hydrogen as an energy carrier and is utilised to supply the main forms of energy demand: electricity, heating and transportation fuels.</a:t>
            </a:r>
          </a:p>
          <a:p>
            <a:pPr algn="just"/>
            <a:endParaRPr lang="en-GB" sz="1800" b="1" u="sng" dirty="0">
              <a:solidFill>
                <a:srgbClr val="002060"/>
              </a:solidFill>
            </a:endParaRPr>
          </a:p>
          <a:p>
            <a:pPr marL="0" indent="0" algn="just">
              <a:buNone/>
            </a:pPr>
            <a:endParaRPr lang="en-GB" sz="1800" dirty="0">
              <a:solidFill>
                <a:srgbClr val="002060"/>
              </a:solidFill>
            </a:endParaRPr>
          </a:p>
        </p:txBody>
      </p:sp>
      <p:pic>
        <p:nvPicPr>
          <p:cNvPr id="3" name="Picture 2"/>
          <p:cNvPicPr>
            <a:picLocks noChangeAspect="1"/>
          </p:cNvPicPr>
          <p:nvPr/>
        </p:nvPicPr>
        <p:blipFill>
          <a:blip r:embed="rId4"/>
          <a:stretch>
            <a:fillRect/>
          </a:stretch>
        </p:blipFill>
        <p:spPr>
          <a:xfrm>
            <a:off x="5788446" y="2008259"/>
            <a:ext cx="3014811" cy="4028156"/>
          </a:xfrm>
          <a:prstGeom prst="rect">
            <a:avLst/>
          </a:prstGeom>
        </p:spPr>
      </p:pic>
    </p:spTree>
    <p:extLst>
      <p:ext uri="{BB962C8B-B14F-4D97-AF65-F5344CB8AC3E}">
        <p14:creationId xmlns:p14="http://schemas.microsoft.com/office/powerpoint/2010/main" val="1512621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16" y="964394"/>
            <a:ext cx="7886700" cy="994172"/>
          </a:xfrm>
        </p:spPr>
        <p:txBody>
          <a:bodyPr/>
          <a:lstStyle/>
          <a:p>
            <a:r>
              <a:rPr lang="en-GB" b="1" dirty="0" smtClean="0">
                <a:solidFill>
                  <a:srgbClr val="024CA2"/>
                </a:solidFill>
              </a:rPr>
              <a:t>GenComm Partners</a:t>
            </a:r>
            <a:endParaRPr lang="en-GB" b="1" dirty="0">
              <a:solidFill>
                <a:srgbClr val="024CA2"/>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408" t="16959" r="7305" b="11622"/>
          <a:stretch/>
        </p:blipFill>
        <p:spPr>
          <a:xfrm>
            <a:off x="249523" y="5383622"/>
            <a:ext cx="1059779" cy="464838"/>
          </a:xfrm>
          <a:prstGeom prst="rect">
            <a:avLst/>
          </a:prstGeom>
        </p:spPr>
      </p:pic>
      <p:graphicFrame>
        <p:nvGraphicFramePr>
          <p:cNvPr id="3" name="Content Placeholder 2"/>
          <p:cNvGraphicFramePr>
            <a:graphicFrameLocks noGrp="1"/>
          </p:cNvGraphicFramePr>
          <p:nvPr>
            <p:ph idx="1"/>
            <p:extLst/>
          </p:nvPr>
        </p:nvGraphicFramePr>
        <p:xfrm>
          <a:off x="449515" y="1768387"/>
          <a:ext cx="4680922" cy="3111324"/>
        </p:xfrm>
        <a:graphic>
          <a:graphicData uri="http://schemas.openxmlformats.org/drawingml/2006/table">
            <a:tbl>
              <a:tblPr/>
              <a:tblGrid>
                <a:gridCol w="2340461">
                  <a:extLst>
                    <a:ext uri="{9D8B030D-6E8A-4147-A177-3AD203B41FA5}">
                      <a16:colId xmlns:a16="http://schemas.microsoft.com/office/drawing/2014/main" val="2006147293"/>
                    </a:ext>
                  </a:extLst>
                </a:gridCol>
                <a:gridCol w="2340461">
                  <a:extLst>
                    <a:ext uri="{9D8B030D-6E8A-4147-A177-3AD203B41FA5}">
                      <a16:colId xmlns:a16="http://schemas.microsoft.com/office/drawing/2014/main" val="2321135527"/>
                    </a:ext>
                  </a:extLst>
                </a:gridCol>
              </a:tblGrid>
              <a:tr h="806540">
                <a:tc>
                  <a:txBody>
                    <a:bodyPr/>
                    <a:lstStyle/>
                    <a:p>
                      <a:r>
                        <a:rPr lang="en-GB" sz="1000" dirty="0" smtClean="0"/>
                        <a:t>Belfast Metropolitan College </a:t>
                      </a:r>
                    </a:p>
                    <a:p>
                      <a:endParaRPr lang="en-GB" sz="1000" dirty="0" smtClean="0"/>
                    </a:p>
                    <a:p>
                      <a:r>
                        <a:rPr lang="en-GB" sz="1000" dirty="0" smtClean="0"/>
                        <a:t>Viridian </a:t>
                      </a:r>
                      <a:r>
                        <a:rPr lang="en-GB" sz="1000" dirty="0"/>
                        <a:t>Energy Supply Limited</a:t>
                      </a:r>
                    </a:p>
                  </a:txBody>
                  <a:tcPr marL="68580" marR="68580" marT="34290" marB="34290" anchor="ctr">
                    <a:lnL>
                      <a:noFill/>
                    </a:lnL>
                    <a:lnR>
                      <a:noFill/>
                    </a:lnR>
                    <a:lnT>
                      <a:noFill/>
                    </a:lnT>
                    <a:lnB>
                      <a:noFill/>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000" dirty="0" smtClean="0"/>
                        <a:t>United Kingdom</a:t>
                      </a:r>
                    </a:p>
                    <a:p>
                      <a:pPr marL="0" marR="0" indent="0" algn="l" defTabSz="685800" rtl="0" eaLnBrk="1" fontAlgn="auto" latinLnBrk="0" hangingPunct="1">
                        <a:lnSpc>
                          <a:spcPct val="100000"/>
                        </a:lnSpc>
                        <a:spcBef>
                          <a:spcPts val="0"/>
                        </a:spcBef>
                        <a:spcAft>
                          <a:spcPts val="0"/>
                        </a:spcAft>
                        <a:buClrTx/>
                        <a:buSzTx/>
                        <a:buFontTx/>
                        <a:buNone/>
                        <a:tabLst/>
                        <a:defRPr/>
                      </a:pPr>
                      <a:endParaRPr lang="en-GB" sz="1000" dirty="0" smtClean="0"/>
                    </a:p>
                    <a:p>
                      <a:r>
                        <a:rPr lang="en-GB" sz="1000" dirty="0" smtClean="0"/>
                        <a:t>United </a:t>
                      </a:r>
                      <a:r>
                        <a:rPr lang="en-GB" sz="1000" dirty="0"/>
                        <a:t>Kingdom </a:t>
                      </a:r>
                    </a:p>
                  </a:txBody>
                  <a:tcPr marL="68580" marR="68580" marT="34290" marB="34290" anchor="ctr">
                    <a:lnL>
                      <a:noFill/>
                    </a:lnL>
                    <a:lnR>
                      <a:noFill/>
                    </a:lnR>
                    <a:lnT>
                      <a:noFill/>
                    </a:lnT>
                    <a:lnB>
                      <a:noFill/>
                    </a:lnB>
                  </a:tcPr>
                </a:tc>
                <a:extLst>
                  <a:ext uri="{0D108BD9-81ED-4DB2-BD59-A6C34878D82A}">
                    <a16:rowId xmlns:a16="http://schemas.microsoft.com/office/drawing/2014/main" val="3745418578"/>
                  </a:ext>
                </a:extLst>
              </a:tr>
              <a:tr h="233288">
                <a:tc>
                  <a:txBody>
                    <a:bodyPr/>
                    <a:lstStyle/>
                    <a:p>
                      <a:r>
                        <a:rPr lang="en-GB" sz="1000" dirty="0" smtClean="0"/>
                        <a:t>HyEnergy</a:t>
                      </a:r>
                      <a:endParaRPr lang="en-GB" sz="1000" dirty="0"/>
                    </a:p>
                  </a:txBody>
                  <a:tcPr marL="68580" marR="68580" marT="34290" marB="34290" anchor="ctr">
                    <a:lnL>
                      <a:noFill/>
                    </a:lnL>
                    <a:lnR>
                      <a:noFill/>
                    </a:lnR>
                    <a:lnT>
                      <a:noFill/>
                    </a:lnT>
                    <a:lnB>
                      <a:noFill/>
                    </a:lnB>
                  </a:tcPr>
                </a:tc>
                <a:tc>
                  <a:txBody>
                    <a:bodyPr/>
                    <a:lstStyle/>
                    <a:p>
                      <a:r>
                        <a:rPr lang="en-GB" sz="1000"/>
                        <a:t>United Kingdom </a:t>
                      </a:r>
                    </a:p>
                  </a:txBody>
                  <a:tcPr marL="68580" marR="68580" marT="34290" marB="34290" anchor="ctr">
                    <a:lnL>
                      <a:noFill/>
                    </a:lnL>
                    <a:lnR>
                      <a:noFill/>
                    </a:lnR>
                    <a:lnT>
                      <a:noFill/>
                    </a:lnT>
                    <a:lnB>
                      <a:noFill/>
                    </a:lnB>
                  </a:tcPr>
                </a:tc>
                <a:extLst>
                  <a:ext uri="{0D108BD9-81ED-4DB2-BD59-A6C34878D82A}">
                    <a16:rowId xmlns:a16="http://schemas.microsoft.com/office/drawing/2014/main" val="1681148509"/>
                  </a:ext>
                </a:extLst>
              </a:tr>
              <a:tr h="233288">
                <a:tc>
                  <a:txBody>
                    <a:bodyPr/>
                    <a:lstStyle/>
                    <a:p>
                      <a:r>
                        <a:rPr lang="en-GB" sz="1000" dirty="0"/>
                        <a:t>Pure Energy Centre</a:t>
                      </a:r>
                    </a:p>
                  </a:txBody>
                  <a:tcPr marL="68580" marR="68580" marT="34290" marB="34290" anchor="ctr">
                    <a:lnL>
                      <a:noFill/>
                    </a:lnL>
                    <a:lnR>
                      <a:noFill/>
                    </a:lnR>
                    <a:lnT>
                      <a:noFill/>
                    </a:lnT>
                    <a:lnB>
                      <a:noFill/>
                    </a:lnB>
                  </a:tcPr>
                </a:tc>
                <a:tc>
                  <a:txBody>
                    <a:bodyPr/>
                    <a:lstStyle/>
                    <a:p>
                      <a:r>
                        <a:rPr lang="en-GB" sz="1000"/>
                        <a:t>United Kingdom </a:t>
                      </a:r>
                    </a:p>
                  </a:txBody>
                  <a:tcPr marL="68580" marR="68580" marT="34290" marB="34290" anchor="ctr">
                    <a:lnL>
                      <a:noFill/>
                    </a:lnL>
                    <a:lnR>
                      <a:noFill/>
                    </a:lnR>
                    <a:lnT>
                      <a:noFill/>
                    </a:lnT>
                    <a:lnB>
                      <a:noFill/>
                    </a:lnB>
                  </a:tcPr>
                </a:tc>
                <a:extLst>
                  <a:ext uri="{0D108BD9-81ED-4DB2-BD59-A6C34878D82A}">
                    <a16:rowId xmlns:a16="http://schemas.microsoft.com/office/drawing/2014/main" val="1633727008"/>
                  </a:ext>
                </a:extLst>
              </a:tr>
              <a:tr h="394796">
                <a:tc>
                  <a:txBody>
                    <a:bodyPr/>
                    <a:lstStyle/>
                    <a:p>
                      <a:r>
                        <a:rPr lang="en-GB" sz="1000" dirty="0"/>
                        <a:t>National University of Ireland Galway</a:t>
                      </a:r>
                    </a:p>
                  </a:txBody>
                  <a:tcPr marL="68580" marR="68580" marT="34290" marB="34290" anchor="ctr">
                    <a:lnL>
                      <a:noFill/>
                    </a:lnL>
                    <a:lnR>
                      <a:noFill/>
                    </a:lnR>
                    <a:lnT>
                      <a:noFill/>
                    </a:lnT>
                    <a:lnB>
                      <a:noFill/>
                    </a:lnB>
                  </a:tcPr>
                </a:tc>
                <a:tc>
                  <a:txBody>
                    <a:bodyPr/>
                    <a:lstStyle/>
                    <a:p>
                      <a:r>
                        <a:rPr lang="en-GB" sz="1000" dirty="0"/>
                        <a:t>Ireland </a:t>
                      </a:r>
                    </a:p>
                  </a:txBody>
                  <a:tcPr marL="68580" marR="68580" marT="34290" marB="34290" anchor="ctr">
                    <a:lnL>
                      <a:noFill/>
                    </a:lnL>
                    <a:lnR>
                      <a:noFill/>
                    </a:lnR>
                    <a:lnT>
                      <a:noFill/>
                    </a:lnT>
                    <a:lnB>
                      <a:noFill/>
                    </a:lnB>
                  </a:tcPr>
                </a:tc>
                <a:extLst>
                  <a:ext uri="{0D108BD9-81ED-4DB2-BD59-A6C34878D82A}">
                    <a16:rowId xmlns:a16="http://schemas.microsoft.com/office/drawing/2014/main" val="3658707939"/>
                  </a:ext>
                </a:extLst>
              </a:tr>
              <a:tr h="233288">
                <a:tc>
                  <a:txBody>
                    <a:bodyPr/>
                    <a:lstStyle/>
                    <a:p>
                      <a:r>
                        <a:rPr lang="en-GB" sz="1000" dirty="0"/>
                        <a:t>IZES </a:t>
                      </a:r>
                      <a:r>
                        <a:rPr lang="en-GB" sz="1000" dirty="0" err="1"/>
                        <a:t>gGmbH</a:t>
                      </a:r>
                      <a:endParaRPr lang="en-GB" sz="1000" dirty="0"/>
                    </a:p>
                  </a:txBody>
                  <a:tcPr marL="68580" marR="68580" marT="34290" marB="34290" anchor="ctr">
                    <a:lnL>
                      <a:noFill/>
                    </a:lnL>
                    <a:lnR>
                      <a:noFill/>
                    </a:lnR>
                    <a:lnT>
                      <a:noFill/>
                    </a:lnT>
                    <a:lnB>
                      <a:noFill/>
                    </a:lnB>
                  </a:tcPr>
                </a:tc>
                <a:tc>
                  <a:txBody>
                    <a:bodyPr/>
                    <a:lstStyle/>
                    <a:p>
                      <a:r>
                        <a:rPr lang="en-GB" sz="1000"/>
                        <a:t>Germany </a:t>
                      </a:r>
                    </a:p>
                  </a:txBody>
                  <a:tcPr marL="68580" marR="68580" marT="34290" marB="34290" anchor="ctr">
                    <a:lnL>
                      <a:noFill/>
                    </a:lnL>
                    <a:lnR>
                      <a:noFill/>
                    </a:lnR>
                    <a:lnT>
                      <a:noFill/>
                    </a:lnT>
                    <a:lnB>
                      <a:noFill/>
                    </a:lnB>
                  </a:tcPr>
                </a:tc>
                <a:extLst>
                  <a:ext uri="{0D108BD9-81ED-4DB2-BD59-A6C34878D82A}">
                    <a16:rowId xmlns:a16="http://schemas.microsoft.com/office/drawing/2014/main" val="1306191544"/>
                  </a:ext>
                </a:extLst>
              </a:tr>
              <a:tr h="233288">
                <a:tc>
                  <a:txBody>
                    <a:bodyPr/>
                    <a:lstStyle/>
                    <a:p>
                      <a:r>
                        <a:rPr lang="en-GB" sz="1000" dirty="0"/>
                        <a:t>ENSICAEN</a:t>
                      </a:r>
                    </a:p>
                  </a:txBody>
                  <a:tcPr marL="68580" marR="68580" marT="34290" marB="34290" anchor="ctr">
                    <a:lnL>
                      <a:noFill/>
                    </a:lnL>
                    <a:lnR>
                      <a:noFill/>
                    </a:lnR>
                    <a:lnT>
                      <a:noFill/>
                    </a:lnT>
                    <a:lnB>
                      <a:noFill/>
                    </a:lnB>
                  </a:tcPr>
                </a:tc>
                <a:tc>
                  <a:txBody>
                    <a:bodyPr/>
                    <a:lstStyle/>
                    <a:p>
                      <a:r>
                        <a:rPr lang="en-GB" sz="1000" dirty="0"/>
                        <a:t>France </a:t>
                      </a:r>
                    </a:p>
                  </a:txBody>
                  <a:tcPr marL="68580" marR="68580" marT="34290" marB="34290" anchor="ctr">
                    <a:lnL>
                      <a:noFill/>
                    </a:lnL>
                    <a:lnR>
                      <a:noFill/>
                    </a:lnR>
                    <a:lnT>
                      <a:noFill/>
                    </a:lnT>
                    <a:lnB>
                      <a:noFill/>
                    </a:lnB>
                  </a:tcPr>
                </a:tc>
                <a:extLst>
                  <a:ext uri="{0D108BD9-81ED-4DB2-BD59-A6C34878D82A}">
                    <a16:rowId xmlns:a16="http://schemas.microsoft.com/office/drawing/2014/main" val="2156832894"/>
                  </a:ext>
                </a:extLst>
              </a:tr>
              <a:tr h="233288">
                <a:tc>
                  <a:txBody>
                    <a:bodyPr/>
                    <a:lstStyle/>
                    <a:p>
                      <a:r>
                        <a:rPr lang="en-GB" sz="1000" dirty="0"/>
                        <a:t>INSA Rouen </a:t>
                      </a:r>
                      <a:r>
                        <a:rPr lang="en-GB" sz="1000" dirty="0" err="1"/>
                        <a:t>Normandie</a:t>
                      </a:r>
                      <a:endParaRPr lang="en-GB" sz="1000" dirty="0"/>
                    </a:p>
                  </a:txBody>
                  <a:tcPr marL="68580" marR="68580" marT="34290" marB="34290" anchor="ctr">
                    <a:lnL>
                      <a:noFill/>
                    </a:lnL>
                    <a:lnR>
                      <a:noFill/>
                    </a:lnR>
                    <a:lnT>
                      <a:noFill/>
                    </a:lnT>
                    <a:lnB>
                      <a:noFill/>
                    </a:lnB>
                  </a:tcPr>
                </a:tc>
                <a:tc>
                  <a:txBody>
                    <a:bodyPr/>
                    <a:lstStyle/>
                    <a:p>
                      <a:r>
                        <a:rPr lang="en-GB" sz="1000"/>
                        <a:t>France </a:t>
                      </a:r>
                    </a:p>
                  </a:txBody>
                  <a:tcPr marL="68580" marR="68580" marT="34290" marB="34290" anchor="ctr">
                    <a:lnL>
                      <a:noFill/>
                    </a:lnL>
                    <a:lnR>
                      <a:noFill/>
                    </a:lnR>
                    <a:lnT>
                      <a:noFill/>
                    </a:lnT>
                    <a:lnB>
                      <a:noFill/>
                    </a:lnB>
                  </a:tcPr>
                </a:tc>
                <a:extLst>
                  <a:ext uri="{0D108BD9-81ED-4DB2-BD59-A6C34878D82A}">
                    <a16:rowId xmlns:a16="http://schemas.microsoft.com/office/drawing/2014/main" val="3207937015"/>
                  </a:ext>
                </a:extLst>
              </a:tr>
              <a:tr h="233288">
                <a:tc>
                  <a:txBody>
                    <a:bodyPr/>
                    <a:lstStyle/>
                    <a:p>
                      <a:r>
                        <a:rPr lang="en-GB" sz="1000" dirty="0"/>
                        <a:t>TK Renewables</a:t>
                      </a:r>
                    </a:p>
                  </a:txBody>
                  <a:tcPr marL="68580" marR="68580" marT="34290" marB="34290" anchor="ctr">
                    <a:lnL>
                      <a:noFill/>
                    </a:lnL>
                    <a:lnR>
                      <a:noFill/>
                    </a:lnR>
                    <a:lnT>
                      <a:noFill/>
                    </a:lnT>
                    <a:lnB>
                      <a:noFill/>
                    </a:lnB>
                  </a:tcPr>
                </a:tc>
                <a:tc>
                  <a:txBody>
                    <a:bodyPr/>
                    <a:lstStyle/>
                    <a:p>
                      <a:r>
                        <a:rPr lang="en-GB" sz="1000" dirty="0"/>
                        <a:t>United Kingdom </a:t>
                      </a:r>
                    </a:p>
                  </a:txBody>
                  <a:tcPr marL="68580" marR="68580" marT="34290" marB="34290" anchor="ctr">
                    <a:lnL>
                      <a:noFill/>
                    </a:lnL>
                    <a:lnR>
                      <a:noFill/>
                    </a:lnR>
                    <a:lnT>
                      <a:noFill/>
                    </a:lnT>
                    <a:lnB>
                      <a:noFill/>
                    </a:lnB>
                  </a:tcPr>
                </a:tc>
                <a:extLst>
                  <a:ext uri="{0D108BD9-81ED-4DB2-BD59-A6C34878D82A}">
                    <a16:rowId xmlns:a16="http://schemas.microsoft.com/office/drawing/2014/main" val="2060582281"/>
                  </a:ext>
                </a:extLst>
              </a:tr>
              <a:tr h="510260">
                <a:tc>
                  <a:txBody>
                    <a:bodyPr/>
                    <a:lstStyle/>
                    <a:p>
                      <a:r>
                        <a:rPr lang="en-GB" sz="1000" dirty="0"/>
                        <a:t>BURN Joint Research Group, </a:t>
                      </a:r>
                      <a:r>
                        <a:rPr lang="en-GB" sz="1000" dirty="0" err="1"/>
                        <a:t>Vrije</a:t>
                      </a:r>
                      <a:r>
                        <a:rPr lang="en-GB" sz="1000" dirty="0"/>
                        <a:t> </a:t>
                      </a:r>
                      <a:r>
                        <a:rPr lang="en-GB" sz="1000" dirty="0" err="1"/>
                        <a:t>Universiteit</a:t>
                      </a:r>
                      <a:r>
                        <a:rPr lang="en-GB" sz="1000" dirty="0"/>
                        <a:t> Brussel</a:t>
                      </a:r>
                    </a:p>
                  </a:txBody>
                  <a:tcPr marL="68580" marR="68580" marT="34290" marB="34290" anchor="ctr">
                    <a:lnL>
                      <a:noFill/>
                    </a:lnL>
                    <a:lnR>
                      <a:noFill/>
                    </a:lnR>
                    <a:lnT>
                      <a:noFill/>
                    </a:lnT>
                    <a:lnB>
                      <a:noFill/>
                    </a:lnB>
                  </a:tcPr>
                </a:tc>
                <a:tc>
                  <a:txBody>
                    <a:bodyPr/>
                    <a:lstStyle/>
                    <a:p>
                      <a:r>
                        <a:rPr lang="en-GB" sz="1000" dirty="0"/>
                        <a:t>Belgium </a:t>
                      </a:r>
                    </a:p>
                  </a:txBody>
                  <a:tcPr marL="68580" marR="68580" marT="34290" marB="34290" anchor="ctr">
                    <a:lnL>
                      <a:noFill/>
                    </a:lnL>
                    <a:lnR>
                      <a:noFill/>
                    </a:lnR>
                    <a:lnT>
                      <a:noFill/>
                    </a:lnT>
                    <a:lnB>
                      <a:noFill/>
                    </a:lnB>
                  </a:tcPr>
                </a:tc>
                <a:extLst>
                  <a:ext uri="{0D108BD9-81ED-4DB2-BD59-A6C34878D82A}">
                    <a16:rowId xmlns:a16="http://schemas.microsoft.com/office/drawing/2014/main" val="3175106602"/>
                  </a:ext>
                </a:extLst>
              </a:tr>
            </a:tbl>
          </a:graphicData>
        </a:graphic>
      </p:graphicFrame>
      <p:pic>
        <p:nvPicPr>
          <p:cNvPr id="4" name="Picture 3"/>
          <p:cNvPicPr>
            <a:picLocks noChangeAspect="1"/>
          </p:cNvPicPr>
          <p:nvPr/>
        </p:nvPicPr>
        <p:blipFill rotWithShape="1">
          <a:blip r:embed="rId4"/>
          <a:srcRect l="16940" t="380" r="-276" b="-380"/>
          <a:stretch/>
        </p:blipFill>
        <p:spPr>
          <a:xfrm>
            <a:off x="4829172" y="1958566"/>
            <a:ext cx="3585757" cy="3121394"/>
          </a:xfrm>
          <a:prstGeom prst="rect">
            <a:avLst/>
          </a:prstGeom>
        </p:spPr>
      </p:pic>
    </p:spTree>
    <p:extLst>
      <p:ext uri="{BB962C8B-B14F-4D97-AF65-F5344CB8AC3E}">
        <p14:creationId xmlns:p14="http://schemas.microsoft.com/office/powerpoint/2010/main" val="220441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6932" y="545861"/>
            <a:ext cx="6553200" cy="716280"/>
          </a:xfrm>
        </p:spPr>
        <p:txBody>
          <a:bodyPr/>
          <a:lstStyle/>
          <a:p>
            <a:pPr algn="ctr"/>
            <a:r>
              <a:rPr lang="en-GB" cap="none" dirty="0" smtClean="0"/>
              <a:t>GenComm  Value Chain</a:t>
            </a:r>
            <a:endParaRPr lang="en-GB" cap="none" dirty="0"/>
          </a:p>
        </p:txBody>
      </p:sp>
      <p:pic>
        <p:nvPicPr>
          <p:cNvPr id="4" name="Picture 3"/>
          <p:cNvPicPr>
            <a:picLocks noChangeAspect="1"/>
          </p:cNvPicPr>
          <p:nvPr/>
        </p:nvPicPr>
        <p:blipFill>
          <a:blip r:embed="rId3"/>
          <a:stretch>
            <a:fillRect/>
          </a:stretch>
        </p:blipFill>
        <p:spPr>
          <a:xfrm>
            <a:off x="68580" y="1498705"/>
            <a:ext cx="9075420" cy="4137660"/>
          </a:xfrm>
          <a:prstGeom prst="rect">
            <a:avLst/>
          </a:prstGeom>
        </p:spPr>
      </p:pic>
    </p:spTree>
    <p:extLst>
      <p:ext uri="{BB962C8B-B14F-4D97-AF65-F5344CB8AC3E}">
        <p14:creationId xmlns:p14="http://schemas.microsoft.com/office/powerpoint/2010/main" val="3582235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BDEDAF7F04CB44808FB66BD2494817" ma:contentTypeVersion="10" ma:contentTypeDescription="Create a new document." ma:contentTypeScope="" ma:versionID="98447ed5c1f9c92470426f9fe9b9da5e">
  <xsd:schema xmlns:xsd="http://www.w3.org/2001/XMLSchema" xmlns:xs="http://www.w3.org/2001/XMLSchema" xmlns:p="http://schemas.microsoft.com/office/2006/metadata/properties" xmlns:ns2="ef0b0bf8-9b2d-4537-a09e-480623a224ba" targetNamespace="http://schemas.microsoft.com/office/2006/metadata/properties" ma:root="true" ma:fieldsID="e7d244f1e720e06ada96cf745d35e6c6" ns2:_="">
    <xsd:import namespace="ef0b0bf8-9b2d-4537-a09e-480623a224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b0bf8-9b2d-4537-a09e-480623a224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5D89F2-0DE2-45A1-9F4D-D435FE49426D}"/>
</file>

<file path=customXml/itemProps2.xml><?xml version="1.0" encoding="utf-8"?>
<ds:datastoreItem xmlns:ds="http://schemas.openxmlformats.org/officeDocument/2006/customXml" ds:itemID="{BD82DC79-0396-41B3-8F5C-898BC34DC372}"/>
</file>

<file path=customXml/itemProps3.xml><?xml version="1.0" encoding="utf-8"?>
<ds:datastoreItem xmlns:ds="http://schemas.openxmlformats.org/officeDocument/2006/customXml" ds:itemID="{53121F69-72CF-4FEB-A30E-4922FC6116DA}"/>
</file>

<file path=docProps/app.xml><?xml version="1.0" encoding="utf-8"?>
<Properties xmlns="http://schemas.openxmlformats.org/officeDocument/2006/extended-properties" xmlns:vt="http://schemas.openxmlformats.org/officeDocument/2006/docPropsVTypes">
  <Template/>
  <TotalTime>1702</TotalTime>
  <Words>1150</Words>
  <Application>Microsoft Office PowerPoint</Application>
  <PresentationFormat>On-screen Show (4:3)</PresentationFormat>
  <Paragraphs>139</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Open Sans</vt:lpstr>
      <vt:lpstr>Verdana</vt:lpstr>
      <vt:lpstr>Office Theme</vt:lpstr>
      <vt:lpstr>PowerPoint Presentation</vt:lpstr>
      <vt:lpstr>PowerPoint Presentation</vt:lpstr>
      <vt:lpstr>PowerPoint Presentation</vt:lpstr>
      <vt:lpstr>PowerPoint Presentation</vt:lpstr>
      <vt:lpstr>Challenges - Poll</vt:lpstr>
      <vt:lpstr>SMARTH2</vt:lpstr>
      <vt:lpstr>GenComm Focus</vt:lpstr>
      <vt:lpstr>GenComm Partners</vt:lpstr>
      <vt:lpstr>PowerPoint Presentation</vt:lpstr>
      <vt:lpstr>PowerPoint Presentation</vt:lpstr>
      <vt:lpstr>PowerPoint Presentation</vt:lpstr>
      <vt:lpstr>PowerPoint Presentation</vt:lpstr>
      <vt:lpstr>PowerPoint Presentation</vt:lpstr>
      <vt:lpstr>PowerPoint Presentation</vt:lpstr>
      <vt:lpstr>Webinar Series HAZEL</vt:lpstr>
      <vt:lpstr>PowerPoint Presentation</vt:lpstr>
      <vt:lpstr>In Conclusion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Joanna Wilson (JWilson)</cp:lastModifiedBy>
  <cp:revision>74</cp:revision>
  <dcterms:created xsi:type="dcterms:W3CDTF">2015-03-06T10:50:13Z</dcterms:created>
  <dcterms:modified xsi:type="dcterms:W3CDTF">2020-06-29T16:02:38Z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0x010100E4BDEDAF7F04CB44808FB66BD2494817</vt:lpwstr>
  </property>
</Properties>
</file>