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hI2Vzt0q3PKz+IV6SBUbMgHgJB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-14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3" Type="http://customschemas.google.com/relationships/presentationmetadata" Target="metadata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5659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Limited range with batteries</a:t>
            </a:r>
            <a:endParaRPr/>
          </a:p>
        </p:txBody>
      </p:sp>
      <p:sp>
        <p:nvSpPr>
          <p:cNvPr id="183" name="Google Shape;1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a3120aa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g8a3120aa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hyperlink" Target="https://www.youtube.com/watch?v=l4cFXz3CAVQ&amp;t=9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:Sample_project-0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9" y="0"/>
            <a:ext cx="91425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5732288" y="2130425"/>
            <a:ext cx="3411711" cy="477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Getting the Green Light,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Driving Europe's Green Recovery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34D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34D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34D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34DA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en-GB" sz="2000" b="1" i="0" u="none" strike="noStrike" cap="none" baseline="30000">
                <a:solidFill>
                  <a:srgbClr val="034DA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2000" b="1" i="0" u="none" strike="noStrike" cap="none">
                <a:solidFill>
                  <a:srgbClr val="034DA2"/>
                </a:solidFill>
                <a:latin typeface="Open Sans"/>
                <a:ea typeface="Open Sans"/>
                <a:cs typeface="Open Sans"/>
                <a:sym typeface="Open Sans"/>
              </a:rPr>
              <a:t>July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34D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34DA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0" y="0"/>
            <a:ext cx="5730149" cy="6858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695461" y="2664081"/>
            <a:ext cx="23145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Place image in this area.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7407" t="16959" r="7304" b="11620"/>
          <a:stretch/>
        </p:blipFill>
        <p:spPr>
          <a:xfrm>
            <a:off x="6034215" y="578026"/>
            <a:ext cx="2254616" cy="98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 l="11513" r="40544"/>
          <a:stretch/>
        </p:blipFill>
        <p:spPr>
          <a:xfrm>
            <a:off x="0" y="0"/>
            <a:ext cx="57322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"/>
          <p:cNvSpPr txBox="1"/>
          <p:nvPr/>
        </p:nvSpPr>
        <p:spPr>
          <a:xfrm>
            <a:off x="277091" y="6473050"/>
            <a:ext cx="854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Getting the Green Light, Driving Europe’s Green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9"/>
          <p:cNvPicPr preferRelativeResize="0"/>
          <p:nvPr/>
        </p:nvPicPr>
        <p:blipFill rotWithShape="1">
          <a:blip r:embed="rId3">
            <a:alphaModFix/>
          </a:blip>
          <a:srcRect l="7411" t="16961" r="7299" b="11618"/>
          <a:stretch/>
        </p:blipFill>
        <p:spPr>
          <a:xfrm>
            <a:off x="277091" y="247996"/>
            <a:ext cx="2254618" cy="98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9"/>
          <p:cNvSpPr txBox="1"/>
          <p:nvPr/>
        </p:nvSpPr>
        <p:spPr>
          <a:xfrm>
            <a:off x="445478" y="4389465"/>
            <a:ext cx="31782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171450" marR="0" lvl="0" indent="-82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Security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Passenger Ferry &amp; Water Taxi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Workboat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Leisure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90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9"/>
          <p:cNvSpPr txBox="1"/>
          <p:nvPr/>
        </p:nvSpPr>
        <p:spPr>
          <a:xfrm>
            <a:off x="445477" y="2564415"/>
            <a:ext cx="2856600" cy="15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Use Cases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9928" y="41625"/>
            <a:ext cx="2657475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9925" y="2626303"/>
            <a:ext cx="2657475" cy="369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50145" y="3624738"/>
            <a:ext cx="1973793" cy="2695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03575" y="492700"/>
            <a:ext cx="2066925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 txBox="1"/>
          <p:nvPr/>
        </p:nvSpPr>
        <p:spPr>
          <a:xfrm>
            <a:off x="277091" y="6473050"/>
            <a:ext cx="85482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Getting the Green Light, Driving Europe’s Green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10"/>
          <p:cNvPicPr preferRelativeResize="0"/>
          <p:nvPr/>
        </p:nvPicPr>
        <p:blipFill rotWithShape="1">
          <a:blip r:embed="rId3">
            <a:alphaModFix/>
          </a:blip>
          <a:srcRect l="7407" t="16959" r="7304" b="11620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"/>
          <p:cNvSpPr txBox="1"/>
          <p:nvPr/>
        </p:nvSpPr>
        <p:spPr>
          <a:xfrm>
            <a:off x="445477" y="2564415"/>
            <a:ext cx="2856523" cy="1535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Hydrogen Extended Range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10"/>
          <p:cNvPicPr preferRelativeResize="0"/>
          <p:nvPr/>
        </p:nvPicPr>
        <p:blipFill rotWithShape="1">
          <a:blip r:embed="rId4">
            <a:alphaModFix/>
          </a:blip>
          <a:srcRect l="7163" r="11720"/>
          <a:stretch/>
        </p:blipFill>
        <p:spPr>
          <a:xfrm>
            <a:off x="3463950" y="1700350"/>
            <a:ext cx="5080175" cy="352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"/>
          <p:cNvSpPr txBox="1"/>
          <p:nvPr/>
        </p:nvSpPr>
        <p:spPr>
          <a:xfrm>
            <a:off x="277091" y="6473050"/>
            <a:ext cx="85482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Getting the Green Light, Driving Europe’s Green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11"/>
          <p:cNvPicPr preferRelativeResize="0"/>
          <p:nvPr/>
        </p:nvPicPr>
        <p:blipFill rotWithShape="1">
          <a:blip r:embed="rId3">
            <a:alphaModFix/>
          </a:blip>
          <a:srcRect l="7407" t="16959" r="7304" b="11620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7992" y="2218266"/>
            <a:ext cx="3035675" cy="171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1068" y="342586"/>
            <a:ext cx="3048000" cy="167414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1"/>
          <p:cNvSpPr txBox="1"/>
          <p:nvPr/>
        </p:nvSpPr>
        <p:spPr>
          <a:xfrm>
            <a:off x="603403" y="3824190"/>
            <a:ext cx="44313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82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Golden Gate Zero Emission Marine Hydrogen Ferry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82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Zeff Hyd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rofoiling Hydrogen Ferry Concept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82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Norled Hydrogen Ferry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82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1"/>
          <p:cNvSpPr txBox="1"/>
          <p:nvPr/>
        </p:nvSpPr>
        <p:spPr>
          <a:xfrm>
            <a:off x="411611" y="1734681"/>
            <a:ext cx="3635456" cy="1535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Hydrogen Marine Projects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1066" y="4173840"/>
            <a:ext cx="3048002" cy="1711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"/>
          <p:cNvSpPr txBox="1"/>
          <p:nvPr/>
        </p:nvSpPr>
        <p:spPr>
          <a:xfrm>
            <a:off x="277091" y="6473050"/>
            <a:ext cx="854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Getting the Green Light, Driving Europe’s Green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12"/>
          <p:cNvPicPr preferRelativeResize="0"/>
          <p:nvPr/>
        </p:nvPicPr>
        <p:blipFill rotWithShape="1">
          <a:blip r:embed="rId3">
            <a:alphaModFix/>
          </a:blip>
          <a:srcRect l="7411" t="16961" r="7299" b="11618"/>
          <a:stretch/>
        </p:blipFill>
        <p:spPr>
          <a:xfrm>
            <a:off x="277091" y="247996"/>
            <a:ext cx="2254618" cy="98891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2"/>
          <p:cNvSpPr txBox="1"/>
          <p:nvPr/>
        </p:nvSpPr>
        <p:spPr>
          <a:xfrm>
            <a:off x="540825" y="3036725"/>
            <a:ext cx="3059100" cy="15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Waterways in major cities are a source of </a:t>
            </a:r>
            <a:r>
              <a:rPr lang="en-GB" sz="3500" b="0" i="0" u="sng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untapped potential</a:t>
            </a: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35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7" name="Google Shape;207;p12"/>
          <p:cNvPicPr preferRelativeResize="0"/>
          <p:nvPr/>
        </p:nvPicPr>
        <p:blipFill rotWithShape="1">
          <a:blip r:embed="rId4">
            <a:alphaModFix/>
          </a:blip>
          <a:srcRect t="7742" b="7911"/>
          <a:stretch/>
        </p:blipFill>
        <p:spPr>
          <a:xfrm>
            <a:off x="3738350" y="1386525"/>
            <a:ext cx="4873749" cy="416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1190" y="2355584"/>
            <a:ext cx="2954277" cy="198490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277091" y="6473050"/>
            <a:ext cx="85482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Getting the Green Light, Driving Europe’s Green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 l="7407" t="16959" r="7304" b="11620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5">
            <a:alphaModFix/>
          </a:blip>
          <a:srcRect l="7552" r="12757" b="6792"/>
          <a:stretch/>
        </p:blipFill>
        <p:spPr>
          <a:xfrm>
            <a:off x="4809065" y="397145"/>
            <a:ext cx="2946401" cy="229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564011" y="4152399"/>
            <a:ext cx="3398389" cy="171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Three time Olympic medallist and double Olympic champion</a:t>
            </a:r>
            <a:r>
              <a:rPr lang="en-GB"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n-GB">
                <a:latin typeface="Avenir"/>
                <a:ea typeface="Avenir"/>
                <a:cs typeface="Avenir"/>
                <a:sym typeface="Avenir"/>
              </a:rPr>
            </a:br>
            <a:endParaRPr sz="140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Veteran of four America’s Cup challenges, Team Manager of Artemis Racing during the 2017 America’s Cup in Bermuda.</a:t>
            </a:r>
            <a:r>
              <a:rPr lang="en-GB"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n-GB">
                <a:latin typeface="Avenir"/>
                <a:ea typeface="Avenir"/>
                <a:cs typeface="Avenir"/>
                <a:sym typeface="Avenir"/>
              </a:rPr>
            </a:br>
            <a:endParaRPr sz="140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Founded Artemis Technologies in 2017, with a mission to see how our America’s Cup technology could play a part in the decarbonisation of the maritime industry.</a:t>
            </a:r>
            <a:endParaRPr sz="140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479343" y="1625599"/>
            <a:ext cx="2964507" cy="109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My Background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16549" y="4318000"/>
            <a:ext cx="2951618" cy="194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277091" y="6473050"/>
            <a:ext cx="85482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Getting the Green Light, Driving Europe’s Green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 l="7407" t="16959" r="7304" b="11620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 l="19052" t="25275" r="26197" b="2047"/>
          <a:stretch/>
        </p:blipFill>
        <p:spPr>
          <a:xfrm>
            <a:off x="3816197" y="1591734"/>
            <a:ext cx="4784528" cy="423333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496278" y="4406399"/>
            <a:ext cx="2964507" cy="171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spin off from the successful Artemis Racing America’s Cup team.</a:t>
            </a:r>
            <a:r>
              <a:rPr lang="en-GB"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n-GB">
                <a:latin typeface="Avenir"/>
                <a:ea typeface="Avenir"/>
                <a:cs typeface="Avenir"/>
                <a:sym typeface="Avenir"/>
              </a:rPr>
            </a:br>
            <a:endParaRPr sz="140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Founded to commercialise the hydrofoil, computer simulation tools, and wing-sail intellectual property developed by the team over the last seven years.</a:t>
            </a:r>
            <a:r>
              <a:rPr lang="en-GB"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n-GB">
                <a:latin typeface="Avenir"/>
                <a:ea typeface="Avenir"/>
                <a:cs typeface="Avenir"/>
                <a:sym typeface="Avenir"/>
              </a:rPr>
            </a:br>
            <a:endParaRPr sz="140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company provides engineering services to high-performance and commercial clients, as well as developing unique products, like the world’s most advanced maritime simulators.</a:t>
            </a:r>
            <a:endParaRPr sz="140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496277" y="1317132"/>
            <a:ext cx="29646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Artemis Technologies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277091" y="6473050"/>
            <a:ext cx="85482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Getting the Green Light, Driving Europe’s Green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 l="7407" t="16959" r="7304" b="11620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 l="5975" r="18568"/>
          <a:stretch/>
        </p:blipFill>
        <p:spPr>
          <a:xfrm>
            <a:off x="4422102" y="1706239"/>
            <a:ext cx="4417100" cy="389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360810" y="4152398"/>
            <a:ext cx="3499989" cy="171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171450" marR="0" lvl="0" indent="-82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global maritime transport sector is a major source of greenhouse gas emissions. It accounts for 15% of nitrogen oxides (NOX), 13% of sulphur oxides (SOx), and 3% of carbon dioxide (CO2) emissions annually. </a:t>
            </a:r>
            <a:endParaRPr sz="140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Under new UN &amp; Government regulation, the maritime sector must reduce its emissions by 50% by 2050 through embracing new disruptive technologies.</a:t>
            </a:r>
            <a:endParaRPr sz="140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However, most operators continue to use ageing and inefficient technology, due to no viable zero-emissions solution in the market, with only marginal environmental gains being achieved.</a:t>
            </a:r>
            <a:endParaRPr sz="140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360803" y="1099443"/>
            <a:ext cx="37539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Maritime in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a3120aaae_0_0"/>
          <p:cNvSpPr txBox="1"/>
          <p:nvPr/>
        </p:nvSpPr>
        <p:spPr>
          <a:xfrm>
            <a:off x="277091" y="6473050"/>
            <a:ext cx="854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Getting the Green Light, Driving Europe’s Green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g8a3120aaae_0_0"/>
          <p:cNvPicPr preferRelativeResize="0"/>
          <p:nvPr/>
        </p:nvPicPr>
        <p:blipFill rotWithShape="1">
          <a:blip r:embed="rId3">
            <a:alphaModFix/>
          </a:blip>
          <a:srcRect l="7402" t="16961" r="7309" b="11619"/>
          <a:stretch/>
        </p:blipFill>
        <p:spPr>
          <a:xfrm>
            <a:off x="277091" y="247996"/>
            <a:ext cx="2254618" cy="98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8a3120aaae_0_0"/>
          <p:cNvSpPr txBox="1"/>
          <p:nvPr/>
        </p:nvSpPr>
        <p:spPr>
          <a:xfrm>
            <a:off x="394672" y="1557888"/>
            <a:ext cx="7773900" cy="3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/>
              <a:t>PLAY CONSORTIUM VIDEO -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https://www.youtube.com/watch?v=l4cFXz3CAVQ&amp;t=9s</a:t>
            </a:r>
            <a:endParaRPr/>
          </a:p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/>
          <p:nvPr/>
        </p:nvSpPr>
        <p:spPr>
          <a:xfrm>
            <a:off x="277091" y="6473050"/>
            <a:ext cx="85482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Getting the Green Light, Driving Europe’s Green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3">
            <a:alphaModFix/>
          </a:blip>
          <a:srcRect l="7407" t="16959" r="7304" b="11620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 txBox="1"/>
          <p:nvPr/>
        </p:nvSpPr>
        <p:spPr>
          <a:xfrm>
            <a:off x="723400" y="2156400"/>
            <a:ext cx="34251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Speed vs </a:t>
            </a:r>
            <a:endParaRPr sz="35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Range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4">
            <a:alphaModFix/>
          </a:blip>
          <a:srcRect l="5381" r="14541"/>
          <a:stretch/>
        </p:blipFill>
        <p:spPr>
          <a:xfrm>
            <a:off x="4148500" y="1535700"/>
            <a:ext cx="4426325" cy="3696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 txBox="1"/>
          <p:nvPr/>
        </p:nvSpPr>
        <p:spPr>
          <a:xfrm>
            <a:off x="277091" y="6473050"/>
            <a:ext cx="85482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Getting the Green Light, Driving Europe’s Green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/>
          </a:blip>
          <a:srcRect l="7407" t="16959" r="7304" b="11620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/>
          <p:nvPr/>
        </p:nvSpPr>
        <p:spPr>
          <a:xfrm>
            <a:off x="394679" y="4355598"/>
            <a:ext cx="3398388" cy="171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171450" marR="0" lvl="0" indent="-82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integration of a high power density electric drivetrain into an autonomously controlled hydrofoil. 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82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combination of America’s Cup, aerospace, and motorsport technologies.  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82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Vessels fly over the water providing up to </a:t>
            </a:r>
            <a:r>
              <a:rPr lang="en-GB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90% fuel savings </a:t>
            </a:r>
            <a:r>
              <a:rPr lang="en-GB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compared to modern high speed vessels, through a combination of drag reduction and engine efficiency.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6"/>
          <p:cNvSpPr txBox="1"/>
          <p:nvPr/>
        </p:nvSpPr>
        <p:spPr>
          <a:xfrm flipH="1">
            <a:off x="5234940" y="251460"/>
            <a:ext cx="182880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496279" y="1513323"/>
            <a:ext cx="4774782" cy="1535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eFoiler </a:t>
            </a:r>
            <a:b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Propulsion </a:t>
            </a:r>
            <a:b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" name="Google Shape;147;p6"/>
          <p:cNvGrpSpPr/>
          <p:nvPr/>
        </p:nvGrpSpPr>
        <p:grpSpPr>
          <a:xfrm>
            <a:off x="4147542" y="1914250"/>
            <a:ext cx="4573125" cy="4046283"/>
            <a:chOff x="4441062" y="0"/>
            <a:chExt cx="7750939" cy="6858000"/>
          </a:xfrm>
        </p:grpSpPr>
        <p:pic>
          <p:nvPicPr>
            <p:cNvPr id="148" name="Google Shape;148;p6"/>
            <p:cNvPicPr preferRelativeResize="0"/>
            <p:nvPr/>
          </p:nvPicPr>
          <p:blipFill rotWithShape="1">
            <a:blip r:embed="rId4">
              <a:alphaModFix/>
            </a:blip>
            <a:srcRect l="15884" t="1466" r="25271" b="5127"/>
            <a:stretch/>
          </p:blipFill>
          <p:spPr>
            <a:xfrm>
              <a:off x="4441062" y="0"/>
              <a:ext cx="775093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6"/>
            <p:cNvPicPr preferRelativeResize="0"/>
            <p:nvPr/>
          </p:nvPicPr>
          <p:blipFill rotWithShape="1">
            <a:blip r:embed="rId5">
              <a:alphaModFix amt="35000"/>
            </a:blip>
            <a:srcRect l="27346" t="32316" r="25960" b="30972"/>
            <a:stretch/>
          </p:blipFill>
          <p:spPr>
            <a:xfrm>
              <a:off x="7733778" y="2203555"/>
              <a:ext cx="2306025" cy="10193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0" name="Google Shape;150;p6"/>
          <p:cNvPicPr preferRelativeResize="0"/>
          <p:nvPr/>
        </p:nvPicPr>
        <p:blipFill rotWithShape="1">
          <a:blip r:embed="rId6">
            <a:alphaModFix/>
          </a:blip>
          <a:srcRect l="33927" t="14027" r="25012" b="12423"/>
          <a:stretch/>
        </p:blipFill>
        <p:spPr>
          <a:xfrm>
            <a:off x="4537325" y="713574"/>
            <a:ext cx="1907199" cy="1912088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/>
          <p:cNvSpPr txBox="1"/>
          <p:nvPr/>
        </p:nvSpPr>
        <p:spPr>
          <a:xfrm>
            <a:off x="277091" y="6473050"/>
            <a:ext cx="85482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Getting the Green Light, Driving Europe’s Green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7"/>
          <p:cNvPicPr preferRelativeResize="0"/>
          <p:nvPr/>
        </p:nvPicPr>
        <p:blipFill rotWithShape="1">
          <a:blip r:embed="rId3">
            <a:alphaModFix/>
          </a:blip>
          <a:srcRect l="7407" t="16959" r="7304" b="11620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447300" y="3652300"/>
            <a:ext cx="3246000" cy="1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</a:pPr>
            <a:r>
              <a:rPr lang="en-GB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 fuel costs provided by Tuco Marine Group, and the eFoiler data generated from the Artemis Technologies eSim Tool Chain.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7"/>
          <p:cNvSpPr txBox="1"/>
          <p:nvPr/>
        </p:nvSpPr>
        <p:spPr>
          <a:xfrm>
            <a:off x="465138" y="1607151"/>
            <a:ext cx="3210300" cy="15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Fuel Efficiency Case Study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6652" y="1013825"/>
            <a:ext cx="5011474" cy="4699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"/>
          <p:cNvSpPr txBox="1"/>
          <p:nvPr/>
        </p:nvSpPr>
        <p:spPr>
          <a:xfrm>
            <a:off x="277091" y="6473050"/>
            <a:ext cx="85482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Hydrogen: Getting the Green Light, Driving Europe’s Green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8"/>
          <p:cNvPicPr preferRelativeResize="0"/>
          <p:nvPr/>
        </p:nvPicPr>
        <p:blipFill rotWithShape="1">
          <a:blip r:embed="rId3">
            <a:alphaModFix/>
          </a:blip>
          <a:srcRect l="7407" t="16959" r="7304" b="11620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/>
          <p:cNvPicPr preferRelativeResize="0"/>
          <p:nvPr/>
        </p:nvPicPr>
        <p:blipFill rotWithShape="1">
          <a:blip r:embed="rId4">
            <a:alphaModFix/>
          </a:blip>
          <a:srcRect l="22503" t="820" r="15160" b="7988"/>
          <a:stretch/>
        </p:blipFill>
        <p:spPr>
          <a:xfrm>
            <a:off x="4022650" y="1498325"/>
            <a:ext cx="4728350" cy="386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 txBox="1"/>
          <p:nvPr/>
        </p:nvSpPr>
        <p:spPr>
          <a:xfrm>
            <a:off x="445478" y="4048640"/>
            <a:ext cx="31782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171450" marR="0" lvl="0" indent="-82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eSim capability makes the eFoiler a modular system, from propeller to user interface, that can be installed on new build vessels or retrofitted onto operational vessels.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82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82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 txBox="1"/>
          <p:nvPr/>
        </p:nvSpPr>
        <p:spPr>
          <a:xfrm>
            <a:off x="445477" y="2223590"/>
            <a:ext cx="2856600" cy="15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nir"/>
              <a:buNone/>
            </a:pPr>
            <a:r>
              <a:rPr lang="en-GB" sz="3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New Builds &amp; Retrofits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</Words>
  <Application>Microsoft Macintosh PowerPoint</Application>
  <PresentationFormat>On-screen Show (4:3)</PresentationFormat>
  <Paragraphs>69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...</dc:creator>
  <cp:lastModifiedBy>Sarah Gundersen</cp:lastModifiedBy>
  <cp:revision>1</cp:revision>
  <dcterms:created xsi:type="dcterms:W3CDTF">2015-03-06T10:50:13Z</dcterms:created>
  <dcterms:modified xsi:type="dcterms:W3CDTF">2020-07-02T10:49:54Z</dcterms:modified>
</cp:coreProperties>
</file>