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8.xml" ContentType="application/vnd.openxmlformats-officedocument.presentationml.tags+xml"/>
  <Override PartName="/ppt/tags/tag24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3.xml" ContentType="application/vnd.openxmlformats-officedocument.presentationml.tags+xml"/>
  <Override PartName="/ppt/tags/tag115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9.xml" ContentType="application/vnd.openxmlformats-officedocument.presentationml.tags+xml"/>
  <Override PartName="/ppt/tags/tag112.xml" ContentType="application/vnd.openxmlformats-officedocument.presentationml.tags+xml"/>
  <Override PartName="/ppt/tags/tag119.xml" ContentType="application/vnd.openxmlformats-officedocument.presentationml.tags+xml"/>
  <Override PartName="/ppt/tags/tag114.xml" ContentType="application/vnd.openxmlformats-officedocument.presentationml.tags+xml"/>
  <Override PartName="/ppt/tags/tag116.xml" ContentType="application/vnd.openxmlformats-officedocument.presentationml.tags+xml"/>
  <Override PartName="/ppt/tags/tag8.xml" ContentType="application/vnd.openxmlformats-officedocument.presentationml.tags+xml"/>
  <Override PartName="/ppt/tags/tag121.xml" ContentType="application/vnd.openxmlformats-officedocument.presentationml.tags+xml"/>
  <Override PartName="/ppt/tags/tag109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89.xml" ContentType="application/vnd.openxmlformats-officedocument.presentationml.tags+xml"/>
  <Override PartName="/ppt/tags/tag107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21.xml" ContentType="application/vnd.openxmlformats-officedocument.presentationml.tags+xml"/>
  <Override PartName="/ppt/tags/tag101.xml" ContentType="application/vnd.openxmlformats-officedocument.presentationml.tags+xml"/>
  <Override PartName="/ppt/tags/tag23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22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6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10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82" r:id="rId2"/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3366FF"/>
    <a:srgbClr val="97C03C"/>
    <a:srgbClr val="019562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8" autoAdjust="0"/>
    <p:restoredTop sz="86609" autoAdjust="0"/>
  </p:normalViewPr>
  <p:slideViewPr>
    <p:cSldViewPr snapToGrid="0" snapToObjects="1">
      <p:cViewPr varScale="1">
        <p:scale>
          <a:sx n="63" d="100"/>
          <a:sy n="63" d="100"/>
        </p:scale>
        <p:origin x="18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11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9/22/2020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D149-4236-C24C-A605-CA7AE6F587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87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6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95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81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65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12000">
                    <a:srgbClr val="18A767"/>
                  </a:gs>
                  <a:gs pos="83000">
                    <a:srgbClr val="04ACCE"/>
                  </a:gs>
                </a:gsLst>
                <a:lin ang="0" scaled="1"/>
              </a:gradFill>
              <a:effectLst/>
              <a:uLnTx/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17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B8-BB45-4629-BFCB-8AC13C55A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93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39713"/>
            <a:ext cx="2867025" cy="21510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72234" y="2765110"/>
            <a:ext cx="6386611" cy="81292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5EBF-4A63-488F-8FA8-C7B68C4B20A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32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D48B2-9EB0-4B37-9B35-FC11E2EA53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63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858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91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D149-4236-C24C-A605-CA7AE6F587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15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4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39713"/>
            <a:ext cx="2867025" cy="21510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72234" y="2765110"/>
            <a:ext cx="6386611" cy="812925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5EBF-4A63-488F-8FA8-C7B68C4B20A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78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67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21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82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0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17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25488" y="166688"/>
            <a:ext cx="2473325" cy="18557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53616" y="2312586"/>
            <a:ext cx="6321504" cy="748832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425EBF-4A63-488F-8FA8-C7B68C4B20A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00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25488" y="166688"/>
            <a:ext cx="2473325" cy="18557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53616" y="2312586"/>
            <a:ext cx="6321504" cy="748832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425EBF-4A63-488F-8FA8-C7B68C4B20A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8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62" y="720185"/>
            <a:ext cx="871152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6062" y="288074"/>
            <a:ext cx="871152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334" kern="0" baseline="0">
                <a:solidFill>
                  <a:schemeClr val="tx1"/>
                </a:solidFill>
              </a:defRPr>
            </a:lvl1pPr>
            <a:lvl2pPr marL="195048" indent="0">
              <a:buNone/>
              <a:defRPr sz="2334"/>
            </a:lvl2pPr>
            <a:lvl3pPr marL="438108" indent="0">
              <a:buNone/>
              <a:defRPr sz="2334"/>
            </a:lvl3pPr>
            <a:lvl4pPr marL="624154" indent="0">
              <a:buNone/>
              <a:defRPr sz="2334"/>
            </a:lvl4pPr>
            <a:lvl5pPr marL="624154" indent="0">
              <a:buNone/>
              <a:defRPr sz="2334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314" y="6255653"/>
            <a:ext cx="240311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381"/>
            <a:ext cx="9144529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7815"/>
            <a:ext cx="113313" cy="720185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7688900" y="287941"/>
            <a:ext cx="1410108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4820" rIns="0" bIns="0" rtlCol="0" anchor="t">
            <a:normAutofit/>
          </a:bodyPr>
          <a:lstStyle/>
          <a:p>
            <a:pPr rtl="0">
              <a:lnSpc>
                <a:spcPts val="750"/>
              </a:lnSpc>
            </a:pPr>
            <a:r>
              <a:rPr lang="en-GB" sz="458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54" y="6073574"/>
            <a:ext cx="912264" cy="63939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15697" y="1440370"/>
            <a:ext cx="8711521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779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062" y="720185"/>
            <a:ext cx="871152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16062" y="288074"/>
            <a:ext cx="871152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334" kern="0" baseline="0">
                <a:solidFill>
                  <a:schemeClr val="tx1"/>
                </a:solidFill>
              </a:defRPr>
            </a:lvl1pPr>
            <a:lvl2pPr marL="195048" indent="0">
              <a:buNone/>
              <a:defRPr sz="2334"/>
            </a:lvl2pPr>
            <a:lvl3pPr marL="438108" indent="0">
              <a:buNone/>
              <a:defRPr sz="2334"/>
            </a:lvl3pPr>
            <a:lvl4pPr marL="624154" indent="0">
              <a:buNone/>
              <a:defRPr sz="2334"/>
            </a:lvl4pPr>
            <a:lvl5pPr marL="624154" indent="0">
              <a:buNone/>
              <a:defRPr sz="2334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314" y="6255653"/>
            <a:ext cx="240311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381"/>
            <a:ext cx="9144529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7815"/>
            <a:ext cx="113313" cy="720185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7688900" y="287941"/>
            <a:ext cx="1410108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4820" rIns="0" bIns="0" rtlCol="0" anchor="t">
            <a:normAutofit/>
          </a:bodyPr>
          <a:lstStyle/>
          <a:p>
            <a:pPr rtl="0">
              <a:lnSpc>
                <a:spcPts val="750"/>
              </a:lnSpc>
            </a:pPr>
            <a:r>
              <a:rPr lang="en-GB" sz="458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354" y="6073574"/>
            <a:ext cx="912264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713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058640" cy="141147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342908" indent="0" algn="ctr">
              <a:buNone/>
              <a:defRPr sz="1500"/>
            </a:lvl2pPr>
            <a:lvl3pPr marL="685816" indent="0" algn="ctr">
              <a:buNone/>
              <a:defRPr sz="1350"/>
            </a:lvl3pPr>
            <a:lvl4pPr marL="1028725" indent="0" algn="ctr">
              <a:buNone/>
              <a:defRPr sz="1200"/>
            </a:lvl4pPr>
            <a:lvl5pPr marL="1371633" indent="0" algn="ctr">
              <a:buNone/>
              <a:defRPr sz="1200"/>
            </a:lvl5pPr>
            <a:lvl6pPr marL="1714542" indent="0" algn="ctr">
              <a:buNone/>
              <a:defRPr sz="1200"/>
            </a:lvl6pPr>
            <a:lvl7pPr marL="2057450" indent="0" algn="ctr">
              <a:buNone/>
              <a:defRPr sz="1200"/>
            </a:lvl7pPr>
            <a:lvl8pPr marL="2400359" indent="0" algn="ctr">
              <a:buNone/>
              <a:defRPr sz="1200"/>
            </a:lvl8pPr>
            <a:lvl9pPr marL="2743267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74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iff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em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0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0.jpeg"/><Relationship Id="rId5" Type="http://schemas.openxmlformats.org/officeDocument/2006/relationships/image" Target="../media/image33.png"/><Relationship Id="rId10" Type="http://schemas.openxmlformats.org/officeDocument/2006/relationships/image" Target="../media/image32.tiff"/><Relationship Id="rId4" Type="http://schemas.openxmlformats.org/officeDocument/2006/relationships/image" Target="../media/image31.png"/><Relationship Id="rId9" Type="http://schemas.openxmlformats.org/officeDocument/2006/relationships/image" Target="../media/image38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10.jpeg"/><Relationship Id="rId3" Type="http://schemas.openxmlformats.org/officeDocument/2006/relationships/image" Target="../media/image29.png"/><Relationship Id="rId21" Type="http://schemas.openxmlformats.org/officeDocument/2006/relationships/image" Target="../media/image35.png"/><Relationship Id="rId7" Type="http://schemas.openxmlformats.org/officeDocument/2006/relationships/image" Target="../media/image30.emf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5" Type="http://schemas.microsoft.com/office/2007/relationships/hdphoto" Target="../media/hdphoto2.wdp"/><Relationship Id="rId10" Type="http://schemas.openxmlformats.org/officeDocument/2006/relationships/image" Target="../media/image39.png"/><Relationship Id="rId19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2.tiff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10.jpeg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46.tiff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image" Target="../media/image35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45.tiff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34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9.png"/><Relationship Id="rId3" Type="http://schemas.openxmlformats.org/officeDocument/2006/relationships/tags" Target="../tags/tag59.xml"/><Relationship Id="rId21" Type="http://schemas.openxmlformats.org/officeDocument/2006/relationships/image" Target="../media/image34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image" Target="../media/image48.png"/><Relationship Id="rId2" Type="http://schemas.openxmlformats.org/officeDocument/2006/relationships/tags" Target="../tags/tag58.xml"/><Relationship Id="rId16" Type="http://schemas.openxmlformats.org/officeDocument/2006/relationships/image" Target="../media/image47.emf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35.png"/><Relationship Id="rId5" Type="http://schemas.openxmlformats.org/officeDocument/2006/relationships/tags" Target="../tags/tag61.xml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11.png"/><Relationship Id="rId10" Type="http://schemas.openxmlformats.org/officeDocument/2006/relationships/tags" Target="../tags/tag66.xml"/><Relationship Id="rId19" Type="http://schemas.openxmlformats.org/officeDocument/2006/relationships/image" Target="../media/image50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notesSlide" Target="../notesSlides/notesSlide15.xml"/><Relationship Id="rId2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55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4.png"/><Relationship Id="rId2" Type="http://schemas.openxmlformats.org/officeDocument/2006/relationships/tags" Target="../tags/tag69.xml"/><Relationship Id="rId1" Type="http://schemas.openxmlformats.org/officeDocument/2006/relationships/vmlDrawing" Target="../drawings/vmlDrawing2.vml"/><Relationship Id="rId6" Type="http://schemas.openxmlformats.org/officeDocument/2006/relationships/tags" Target="../tags/tag73.xml"/><Relationship Id="rId11" Type="http://schemas.openxmlformats.org/officeDocument/2006/relationships/image" Target="../media/image53.jpeg"/><Relationship Id="rId5" Type="http://schemas.openxmlformats.org/officeDocument/2006/relationships/tags" Target="../tags/tag72.xml"/><Relationship Id="rId15" Type="http://schemas.openxmlformats.org/officeDocument/2006/relationships/image" Target="../media/image11.png"/><Relationship Id="rId10" Type="http://schemas.openxmlformats.org/officeDocument/2006/relationships/image" Target="../media/image52.emf"/><Relationship Id="rId4" Type="http://schemas.openxmlformats.org/officeDocument/2006/relationships/tags" Target="../tags/tag71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image" Target="../media/image10.jpeg"/><Relationship Id="rId21" Type="http://schemas.openxmlformats.org/officeDocument/2006/relationships/tags" Target="../tags/tag93.xml"/><Relationship Id="rId34" Type="http://schemas.openxmlformats.org/officeDocument/2006/relationships/image" Target="../media/image57.tiff"/><Relationship Id="rId42" Type="http://schemas.openxmlformats.org/officeDocument/2006/relationships/image" Target="../media/image35.png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tags" Target="../tags/tag101.xml"/><Relationship Id="rId41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oleObject" Target="../embeddings/oleObject3.bin"/><Relationship Id="rId37" Type="http://schemas.openxmlformats.org/officeDocument/2006/relationships/image" Target="../media/image60.tiff"/><Relationship Id="rId40" Type="http://schemas.openxmlformats.org/officeDocument/2006/relationships/image" Target="../media/image11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image" Target="../media/image59.tiff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58.tiff"/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image" Target="../media/image56.emf"/><Relationship Id="rId38" Type="http://schemas.openxmlformats.org/officeDocument/2006/relationships/image" Target="../media/image6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tags" Target="../tags/tag104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35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tags" Target="../tags/tag106.xml"/><Relationship Id="rId10" Type="http://schemas.openxmlformats.org/officeDocument/2006/relationships/image" Target="../media/image11.png"/><Relationship Id="rId4" Type="http://schemas.openxmlformats.org/officeDocument/2006/relationships/tags" Target="../tags/tag105.xml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tags" Target="../tags/tag109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35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tags" Target="../tags/tag111.xml"/><Relationship Id="rId10" Type="http://schemas.openxmlformats.org/officeDocument/2006/relationships/image" Target="../media/image11.png"/><Relationship Id="rId4" Type="http://schemas.openxmlformats.org/officeDocument/2006/relationships/tags" Target="../tags/tag110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tags" Target="../tags/tag114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3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tags" Target="../tags/tag116.xml"/><Relationship Id="rId10" Type="http://schemas.openxmlformats.org/officeDocument/2006/relationships/image" Target="../media/image11.png"/><Relationship Id="rId4" Type="http://schemas.openxmlformats.org/officeDocument/2006/relationships/tags" Target="../tags/tag115.xml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11.png"/><Relationship Id="rId3" Type="http://schemas.openxmlformats.org/officeDocument/2006/relationships/tags" Target="../tags/tag119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10.jpe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5.png"/><Relationship Id="rId5" Type="http://schemas.openxmlformats.org/officeDocument/2006/relationships/tags" Target="../tags/tag121.xml"/><Relationship Id="rId10" Type="http://schemas.openxmlformats.org/officeDocument/2006/relationships/image" Target="../media/image54.png"/><Relationship Id="rId4" Type="http://schemas.openxmlformats.org/officeDocument/2006/relationships/tags" Target="../tags/tag120.xml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19.png"/><Relationship Id="rId3" Type="http://schemas.openxmlformats.org/officeDocument/2006/relationships/tags" Target="../tags/tag12.xml"/><Relationship Id="rId21" Type="http://schemas.openxmlformats.org/officeDocument/2006/relationships/image" Target="../media/image21.emf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8.jpeg"/><Relationship Id="rId2" Type="http://schemas.openxmlformats.org/officeDocument/2006/relationships/tags" Target="../tags/tag11.xml"/><Relationship Id="rId16" Type="http://schemas.openxmlformats.org/officeDocument/2006/relationships/image" Target="../media/image17.png"/><Relationship Id="rId20" Type="http://schemas.openxmlformats.org/officeDocument/2006/relationships/image" Target="../media/image20.em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notesSlide" Target="../notesSlides/notesSlide8.xml"/><Relationship Id="rId23" Type="http://schemas.openxmlformats.org/officeDocument/2006/relationships/image" Target="../media/image11.png"/><Relationship Id="rId10" Type="http://schemas.openxmlformats.org/officeDocument/2006/relationships/tags" Target="../tags/tag19.xml"/><Relationship Id="rId19" Type="http://schemas.microsoft.com/office/2007/relationships/hdphoto" Target="../media/hdphoto1.wdp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23.png"/><Relationship Id="rId26" Type="http://schemas.openxmlformats.org/officeDocument/2006/relationships/image" Target="../media/image11.png"/><Relationship Id="rId3" Type="http://schemas.openxmlformats.org/officeDocument/2006/relationships/tags" Target="../tags/tag25.xml"/><Relationship Id="rId21" Type="http://schemas.openxmlformats.org/officeDocument/2006/relationships/image" Target="../media/image24.jpe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7.png"/><Relationship Id="rId25" Type="http://schemas.openxmlformats.org/officeDocument/2006/relationships/image" Target="../media/image10.jpeg"/><Relationship Id="rId2" Type="http://schemas.openxmlformats.org/officeDocument/2006/relationships/tags" Target="../tags/tag24.xml"/><Relationship Id="rId16" Type="http://schemas.openxmlformats.org/officeDocument/2006/relationships/image" Target="../media/image22.png"/><Relationship Id="rId20" Type="http://schemas.openxmlformats.org/officeDocument/2006/relationships/image" Target="../media/image21.emf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27.png"/><Relationship Id="rId5" Type="http://schemas.openxmlformats.org/officeDocument/2006/relationships/tags" Target="../tags/tag27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26.jpeg"/><Relationship Id="rId10" Type="http://schemas.openxmlformats.org/officeDocument/2006/relationships/tags" Target="../tags/tag32.xml"/><Relationship Id="rId19" Type="http://schemas.openxmlformats.org/officeDocument/2006/relationships/image" Target="../media/image20.emf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8" y="2130425"/>
            <a:ext cx="3411711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 smtClean="0">
              <a:solidFill>
                <a:srgbClr val="00B050"/>
              </a:solidFill>
              <a:latin typeface="Open Sans"/>
              <a:cs typeface="Open Sans"/>
            </a:endParaRPr>
          </a:p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Open Sans"/>
                <a:cs typeface="Open Sans"/>
              </a:rPr>
              <a:t>HAZEL Webinar 1:</a:t>
            </a:r>
          </a:p>
          <a:p>
            <a:pPr algn="ctr"/>
            <a:endParaRPr lang="en-GB" sz="2800" b="1" dirty="0" smtClean="0">
              <a:solidFill>
                <a:srgbClr val="00B050"/>
              </a:solidFill>
              <a:latin typeface="Open Sans"/>
              <a:cs typeface="Open Sans"/>
            </a:endParaRPr>
          </a:p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Open Sans"/>
                <a:cs typeface="Open Sans"/>
              </a:rPr>
              <a:t>Industrial Sector Coupling using a Connected eH2 cycle</a:t>
            </a: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endParaRPr lang="en-US" sz="2000" b="1" dirty="0" smtClean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US" sz="2000" b="1" dirty="0" smtClean="0">
                <a:solidFill>
                  <a:srgbClr val="034DA2"/>
                </a:solidFill>
                <a:latin typeface="Open Sans"/>
                <a:cs typeface="Open Sans"/>
              </a:rPr>
              <a:t>22</a:t>
            </a:r>
            <a:r>
              <a:rPr lang="en-US" sz="2000" b="1" baseline="30000" dirty="0" smtClean="0">
                <a:solidFill>
                  <a:srgbClr val="034DA2"/>
                </a:solidFill>
                <a:latin typeface="Open Sans"/>
                <a:cs typeface="Open Sans"/>
              </a:rPr>
              <a:t>nd</a:t>
            </a:r>
            <a:r>
              <a:rPr lang="en-US" sz="2000" b="1" dirty="0" smtClean="0">
                <a:solidFill>
                  <a:srgbClr val="034DA2"/>
                </a:solidFill>
                <a:latin typeface="Open Sans"/>
                <a:cs typeface="Open Sans"/>
              </a:rPr>
              <a:t> September 2020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 smtClean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15" y="578026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0938"/>
            <a:ext cx="7534275" cy="50355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6" name="Bild 1">
            <a:extLst>
              <a:ext uri="{FF2B5EF4-FFF2-40B4-BE49-F238E27FC236}">
                <a16:creationId xmlns:a16="http://schemas.microsoft.com/office/drawing/2014/main" id="{8DD06918-F32B-45C5-80AF-3985293212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899" y="1141991"/>
            <a:ext cx="2580651" cy="5033831"/>
          </a:xfrm>
          <a:prstGeom prst="rect">
            <a:avLst/>
          </a:prstGeom>
        </p:spPr>
      </p:pic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B2C1BBF9-525B-409D-BE43-0EB37B6F1F02}"/>
              </a:ext>
            </a:extLst>
          </p:cNvPr>
          <p:cNvSpPr txBox="1">
            <a:spLocks/>
          </p:cNvSpPr>
          <p:nvPr/>
        </p:nvSpPr>
        <p:spPr>
          <a:xfrm>
            <a:off x="7340557" y="4748342"/>
            <a:ext cx="2338338" cy="2794809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 err="1">
                <a:solidFill>
                  <a:schemeClr val="bg1"/>
                </a:solidFill>
              </a:rPr>
              <a:t>Connected</a:t>
            </a:r>
            <a:endParaRPr lang="de-DE" sz="2668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>
                <a:solidFill>
                  <a:schemeClr val="bg1"/>
                </a:solidFill>
              </a:rPr>
              <a:t>eH</a:t>
            </a:r>
            <a:r>
              <a:rPr lang="de-DE" sz="2668" b="1" baseline="-25000" dirty="0">
                <a:solidFill>
                  <a:schemeClr val="bg1"/>
                </a:solidFill>
              </a:rPr>
              <a:t>2</a:t>
            </a:r>
            <a:r>
              <a:rPr lang="de-DE" sz="2668" b="1" dirty="0">
                <a:solidFill>
                  <a:schemeClr val="bg1"/>
                </a:solidFill>
              </a:rPr>
              <a:t>-Cycle</a:t>
            </a:r>
            <a:endParaRPr lang="de-DE" sz="2668" dirty="0">
              <a:solidFill>
                <a:schemeClr val="bg1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86642" y="6559524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2" name="Inhaltsplatzhalter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arallelogramm 38"/>
          <p:cNvSpPr/>
          <p:nvPr/>
        </p:nvSpPr>
        <p:spPr>
          <a:xfrm rot="19418038" flipH="1">
            <a:off x="4276580" y="2047371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2470779" y="2449828"/>
            <a:ext cx="2548083" cy="2264373"/>
            <a:chOff x="2964076" y="1796372"/>
            <a:chExt cx="3056815" cy="2716461"/>
          </a:xfrm>
        </p:grpSpPr>
        <p:cxnSp>
          <p:nvCxnSpPr>
            <p:cNvPr id="11" name="Gerader Verbinder 10"/>
            <p:cNvCxnSpPr>
              <a:endCxn id="31" idx="1"/>
            </p:cNvCxnSpPr>
            <p:nvPr/>
          </p:nvCxnSpPr>
          <p:spPr>
            <a:xfrm flipV="1">
              <a:off x="2964076" y="3591737"/>
              <a:ext cx="1087088" cy="594070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>
              <a:stCxn id="55" idx="0"/>
            </p:cNvCxnSpPr>
            <p:nvPr/>
          </p:nvCxnSpPr>
          <p:spPr>
            <a:xfrm flipH="1" flipV="1">
              <a:off x="3398974" y="3956966"/>
              <a:ext cx="1240995" cy="555867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/>
          </p:nvCxnSpPr>
          <p:spPr>
            <a:xfrm flipV="1">
              <a:off x="3742388" y="1796372"/>
              <a:ext cx="1073115" cy="1968508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/>
          </p:nvCxnSpPr>
          <p:spPr>
            <a:xfrm flipV="1">
              <a:off x="4515671" y="2309078"/>
              <a:ext cx="1505220" cy="60293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 flipV="1">
              <a:off x="3911909" y="2691104"/>
              <a:ext cx="2103239" cy="1488815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lke 9"/>
          <p:cNvSpPr/>
          <p:nvPr/>
        </p:nvSpPr>
        <p:spPr>
          <a:xfrm>
            <a:off x="939789" y="4181892"/>
            <a:ext cx="1635021" cy="1170313"/>
          </a:xfrm>
          <a:prstGeom prst="cloud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83" name="Parallelogramm 82"/>
          <p:cNvSpPr/>
          <p:nvPr/>
        </p:nvSpPr>
        <p:spPr>
          <a:xfrm rot="19452786" flipH="1">
            <a:off x="1709799" y="2156499"/>
            <a:ext cx="3137178" cy="890420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6" name="Parallelogramm 55"/>
          <p:cNvSpPr/>
          <p:nvPr/>
        </p:nvSpPr>
        <p:spPr>
          <a:xfrm rot="19418038" flipH="1">
            <a:off x="3033567" y="2957679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94513" y="1102305"/>
            <a:ext cx="8712200" cy="323850"/>
          </a:xfrm>
        </p:spPr>
        <p:txBody>
          <a:bodyPr>
            <a:noAutofit/>
          </a:bodyPr>
          <a:lstStyle/>
          <a:p>
            <a:pPr marL="0" indent="0" defTabSz="762244">
              <a:buNone/>
            </a:pPr>
            <a:r>
              <a:rPr lang="de-DE" sz="2400" dirty="0" err="1">
                <a:solidFill>
                  <a:srgbClr val="000000"/>
                </a:solidFill>
                <a:latin typeface="Bosch Office Sans" pitchFamily="2" charset="0"/>
              </a:rPr>
              <a:t>Connected</a:t>
            </a:r>
            <a:r>
              <a:rPr lang="de-DE" sz="2400" dirty="0">
                <a:solidFill>
                  <a:srgbClr val="000000"/>
                </a:solidFill>
                <a:latin typeface="Bosch Office Sans" pitchFamily="2" charset="0"/>
              </a:rPr>
              <a:t> eH</a:t>
            </a:r>
            <a:r>
              <a:rPr lang="de-DE" sz="2400" baseline="-25000" dirty="0">
                <a:solidFill>
                  <a:srgbClr val="000000"/>
                </a:solidFill>
                <a:latin typeface="Bosch Office Sans" pitchFamily="2" charset="0"/>
              </a:rPr>
              <a:t>2</a:t>
            </a:r>
            <a:r>
              <a:rPr lang="de-DE" sz="2400" dirty="0">
                <a:solidFill>
                  <a:srgbClr val="000000"/>
                </a:solidFill>
                <a:latin typeface="Bosch Office Sans" pitchFamily="2" charset="0"/>
              </a:rPr>
              <a:t>-Cycle</a:t>
            </a:r>
          </a:p>
        </p:txBody>
      </p:sp>
      <p:sp>
        <p:nvSpPr>
          <p:cNvPr id="78" name="Titel 1"/>
          <p:cNvSpPr>
            <a:spLocks noGrp="1"/>
          </p:cNvSpPr>
          <p:nvPr>
            <p:ph type="title" idx="4294967295"/>
          </p:nvPr>
        </p:nvSpPr>
        <p:spPr>
          <a:xfrm>
            <a:off x="143741" y="1483630"/>
            <a:ext cx="8712200" cy="323850"/>
          </a:xfrm>
        </p:spPr>
        <p:txBody>
          <a:bodyPr>
            <a:noAutofit/>
          </a:bodyPr>
          <a:lstStyle/>
          <a:p>
            <a:pPr defTabSz="762244"/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installed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infrastructure</a:t>
            </a:r>
            <a:endParaRPr lang="de-DE" sz="240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15" name="Textfeld 47"/>
          <p:cNvSpPr txBox="1"/>
          <p:nvPr/>
        </p:nvSpPr>
        <p:spPr>
          <a:xfrm>
            <a:off x="2735207" y="3564645"/>
            <a:ext cx="762060" cy="2847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e-DE" sz="834" b="1" baseline="-25000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/>
          <p:cNvSpPr/>
          <p:nvPr/>
        </p:nvSpPr>
        <p:spPr>
          <a:xfrm rot="204962">
            <a:off x="4767614" y="1957246"/>
            <a:ext cx="868067" cy="92326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22" tIns="38111" rIns="76222" bIns="381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7"/>
          </a:p>
        </p:txBody>
      </p:sp>
      <p:cxnSp>
        <p:nvCxnSpPr>
          <p:cNvPr id="33" name="Gerader Verbinder 32"/>
          <p:cNvCxnSpPr/>
          <p:nvPr/>
        </p:nvCxnSpPr>
        <p:spPr>
          <a:xfrm flipV="1">
            <a:off x="3739740" y="2772582"/>
            <a:ext cx="661716" cy="449641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V="1">
            <a:off x="4385928" y="2708710"/>
            <a:ext cx="479391" cy="63872"/>
          </a:xfrm>
          <a:prstGeom prst="line">
            <a:avLst/>
          </a:prstGeom>
          <a:ln w="762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3" r="19403"/>
          <a:stretch/>
        </p:blipFill>
        <p:spPr>
          <a:xfrm>
            <a:off x="3480216" y="3178697"/>
            <a:ext cx="309208" cy="563120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254663" y="3980642"/>
            <a:ext cx="1086815" cy="4628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>
                <a:solidFill>
                  <a:srgbClr val="000000"/>
                </a:solidFill>
              </a:rPr>
              <a:t>smart </a:t>
            </a:r>
            <a:r>
              <a:rPr lang="de-DE" sz="1167" kern="0" dirty="0" err="1">
                <a:solidFill>
                  <a:srgbClr val="000000"/>
                </a:solidFill>
              </a:rPr>
              <a:t>control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3628670" y="1933466"/>
            <a:ext cx="752222" cy="370706"/>
            <a:chOff x="3743423" y="1089102"/>
            <a:chExt cx="902405" cy="444719"/>
          </a:xfrm>
        </p:grpSpPr>
        <p:sp>
          <p:nvSpPr>
            <p:cNvPr id="68" name="Rechteck 67"/>
            <p:cNvSpPr/>
            <p:nvPr/>
          </p:nvSpPr>
          <p:spPr>
            <a:xfrm rot="21416006">
              <a:off x="3743423" y="1089102"/>
              <a:ext cx="458850" cy="23811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69" name="Rechteck 68"/>
            <p:cNvSpPr/>
            <p:nvPr/>
          </p:nvSpPr>
          <p:spPr>
            <a:xfrm rot="21416006">
              <a:off x="3880005" y="1157503"/>
              <a:ext cx="458850" cy="23811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70" name="Rechteck 69"/>
            <p:cNvSpPr/>
            <p:nvPr/>
          </p:nvSpPr>
          <p:spPr>
            <a:xfrm rot="21416006">
              <a:off x="4035907" y="1228938"/>
              <a:ext cx="458850" cy="23811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71" name="Rechteck 70"/>
            <p:cNvSpPr/>
            <p:nvPr/>
          </p:nvSpPr>
          <p:spPr>
            <a:xfrm rot="21416006">
              <a:off x="4186978" y="1295704"/>
              <a:ext cx="458850" cy="23811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</p:grpSp>
      <p:sp>
        <p:nvSpPr>
          <p:cNvPr id="60" name="Textfeld 37"/>
          <p:cNvSpPr txBox="1"/>
          <p:nvPr/>
        </p:nvSpPr>
        <p:spPr>
          <a:xfrm>
            <a:off x="899102" y="4909519"/>
            <a:ext cx="1618826" cy="296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2244" fontAlgn="base">
              <a:lnSpc>
                <a:spcPct val="107000"/>
              </a:lnSpc>
              <a:spcBef>
                <a:spcPct val="0"/>
              </a:spcBef>
              <a:defRPr/>
            </a:pPr>
            <a:r>
              <a:rPr lang="de-DE" sz="834" dirty="0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Bosch </a:t>
            </a:r>
            <a:r>
              <a:rPr lang="de-DE" sz="834" dirty="0" err="1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de-DE" sz="834" dirty="0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dirty="0" err="1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endParaRPr lang="en-US" sz="834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Parallelogramm 54"/>
          <p:cNvSpPr/>
          <p:nvPr/>
        </p:nvSpPr>
        <p:spPr>
          <a:xfrm rot="19418038" flipH="1">
            <a:off x="3336811" y="4472412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8" name="Textfeld 49"/>
          <p:cNvSpPr txBox="1"/>
          <p:nvPr/>
        </p:nvSpPr>
        <p:spPr>
          <a:xfrm>
            <a:off x="3799906" y="4748903"/>
            <a:ext cx="538926" cy="2563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SOFC</a:t>
            </a:r>
            <a:b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93" y="4914003"/>
            <a:ext cx="553827" cy="8007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943" y="4363963"/>
            <a:ext cx="738815" cy="551408"/>
          </a:xfrm>
          <a:prstGeom prst="rect">
            <a:avLst/>
          </a:prstGeom>
        </p:spPr>
      </p:pic>
      <p:sp>
        <p:nvSpPr>
          <p:cNvPr id="100" name="Ellipse 99"/>
          <p:cNvSpPr/>
          <p:nvPr/>
        </p:nvSpPr>
        <p:spPr>
          <a:xfrm>
            <a:off x="3201012" y="4407395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3711698" y="2874920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3084320" y="404648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5025495" y="2874919"/>
            <a:ext cx="1450293" cy="347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/>
            <a:r>
              <a:rPr lang="de-DE" sz="1167" kern="0" dirty="0" err="1">
                <a:solidFill>
                  <a:srgbClr val="000000"/>
                </a:solidFill>
              </a:rPr>
              <a:t>industrial</a:t>
            </a:r>
            <a:r>
              <a:rPr lang="de-DE" sz="1167" kern="0" dirty="0">
                <a:solidFill>
                  <a:srgbClr val="000000"/>
                </a:solidFill>
              </a:rPr>
              <a:t/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>
                <a:solidFill>
                  <a:srgbClr val="000000"/>
                </a:solidFill>
              </a:rPr>
              <a:t> </a:t>
            </a:r>
            <a:r>
              <a:rPr lang="de-DE" sz="1167" kern="0" dirty="0" err="1">
                <a:solidFill>
                  <a:srgbClr val="000000"/>
                </a:solidFill>
              </a:rPr>
              <a:t>process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5125271" y="5356235"/>
            <a:ext cx="1652984" cy="4818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>
                <a:solidFill>
                  <a:srgbClr val="000000"/>
                </a:solidFill>
              </a:rPr>
              <a:t>power / </a:t>
            </a:r>
            <a:r>
              <a:rPr lang="de-DE" sz="1167" kern="0" dirty="0" err="1">
                <a:solidFill>
                  <a:srgbClr val="000000"/>
                </a:solidFill>
              </a:rPr>
              <a:t>heat</a:t>
            </a:r>
            <a:r>
              <a:rPr lang="de-DE" sz="1167" kern="0" dirty="0">
                <a:solidFill>
                  <a:srgbClr val="000000"/>
                </a:solidFill>
              </a:rPr>
              <a:t> </a:t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 err="1">
                <a:solidFill>
                  <a:srgbClr val="000000"/>
                </a:solidFill>
              </a:rPr>
              <a:t>generation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38" name="Textfeld 45"/>
          <p:cNvSpPr txBox="1"/>
          <p:nvPr/>
        </p:nvSpPr>
        <p:spPr>
          <a:xfrm>
            <a:off x="3255862" y="2187846"/>
            <a:ext cx="864183" cy="2394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photovoltaic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4" name="Picture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46" name="Inhaltsplatzhalter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49" name="Gerader Verbinder 48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2461253" y="2430778"/>
            <a:ext cx="2869544" cy="2536286"/>
            <a:chOff x="2964076" y="1796372"/>
            <a:chExt cx="3442456" cy="3042663"/>
          </a:xfrm>
        </p:grpSpPr>
        <p:cxnSp>
          <p:nvCxnSpPr>
            <p:cNvPr id="11" name="Gerader Verbinder 10"/>
            <p:cNvCxnSpPr/>
            <p:nvPr/>
          </p:nvCxnSpPr>
          <p:spPr>
            <a:xfrm flipV="1">
              <a:off x="2964076" y="3591737"/>
              <a:ext cx="1087088" cy="594070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>
              <a:stCxn id="55" idx="0"/>
            </p:cNvCxnSpPr>
            <p:nvPr/>
          </p:nvCxnSpPr>
          <p:spPr>
            <a:xfrm flipH="1" flipV="1">
              <a:off x="3398974" y="3956966"/>
              <a:ext cx="1240995" cy="555867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/>
          </p:nvCxnSpPr>
          <p:spPr>
            <a:xfrm flipV="1">
              <a:off x="3742388" y="1796372"/>
              <a:ext cx="1073115" cy="1968508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/>
          </p:nvCxnSpPr>
          <p:spPr>
            <a:xfrm flipV="1">
              <a:off x="4515671" y="2309078"/>
              <a:ext cx="1505220" cy="60293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/>
          </p:nvCxnSpPr>
          <p:spPr>
            <a:xfrm flipH="1" flipV="1">
              <a:off x="3245125" y="2392003"/>
              <a:ext cx="13566" cy="1639711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>
              <a:stCxn id="55" idx="5"/>
            </p:cNvCxnSpPr>
            <p:nvPr/>
          </p:nvCxnSpPr>
          <p:spPr>
            <a:xfrm flipV="1">
              <a:off x="5719300" y="2401686"/>
              <a:ext cx="687232" cy="2437349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 flipV="1">
              <a:off x="3911909" y="3062363"/>
              <a:ext cx="2315828" cy="1117555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>
              <a:stCxn id="85" idx="1"/>
            </p:cNvCxnSpPr>
            <p:nvPr/>
          </p:nvCxnSpPr>
          <p:spPr>
            <a:xfrm flipV="1">
              <a:off x="5316147" y="2315918"/>
              <a:ext cx="155163" cy="1154393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/>
          </p:nvCxnSpPr>
          <p:spPr>
            <a:xfrm flipH="1" flipV="1">
              <a:off x="5151270" y="3176939"/>
              <a:ext cx="614672" cy="1513237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>
              <a:endCxn id="79" idx="2"/>
            </p:cNvCxnSpPr>
            <p:nvPr/>
          </p:nvCxnSpPr>
          <p:spPr>
            <a:xfrm>
              <a:off x="3446016" y="2525085"/>
              <a:ext cx="2312459" cy="91786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lke 9"/>
          <p:cNvSpPr/>
          <p:nvPr/>
        </p:nvSpPr>
        <p:spPr>
          <a:xfrm>
            <a:off x="930264" y="4162842"/>
            <a:ext cx="1635021" cy="1170313"/>
          </a:xfrm>
          <a:prstGeom prst="cloud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83" name="Parallelogramm 82"/>
          <p:cNvSpPr/>
          <p:nvPr/>
        </p:nvSpPr>
        <p:spPr>
          <a:xfrm rot="19452786" flipH="1">
            <a:off x="1700274" y="2137449"/>
            <a:ext cx="3137178" cy="890420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79" name="Parallelogramm 78"/>
          <p:cNvSpPr/>
          <p:nvPr/>
        </p:nvSpPr>
        <p:spPr>
          <a:xfrm rot="19418038" flipH="1">
            <a:off x="4267055" y="2028321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6" name="Parallelogramm 55"/>
          <p:cNvSpPr/>
          <p:nvPr/>
        </p:nvSpPr>
        <p:spPr>
          <a:xfrm rot="19418038" flipH="1">
            <a:off x="3024042" y="2938629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92981" y="1103280"/>
            <a:ext cx="8712200" cy="323850"/>
          </a:xfrm>
        </p:spPr>
        <p:txBody>
          <a:bodyPr>
            <a:noAutofit/>
          </a:bodyPr>
          <a:lstStyle/>
          <a:p>
            <a:pPr marL="0" indent="0" defTabSz="762244">
              <a:buNone/>
            </a:pPr>
            <a:r>
              <a:rPr lang="de-DE" sz="2400" dirty="0" err="1">
                <a:solidFill>
                  <a:srgbClr val="000000"/>
                </a:solidFill>
                <a:latin typeface="Bosch Office Sans" pitchFamily="2" charset="0"/>
              </a:rPr>
              <a:t>Connected</a:t>
            </a:r>
            <a:r>
              <a:rPr lang="de-DE" sz="2400" dirty="0">
                <a:solidFill>
                  <a:srgbClr val="000000"/>
                </a:solidFill>
                <a:latin typeface="Bosch Office Sans" pitchFamily="2" charset="0"/>
              </a:rPr>
              <a:t> eH</a:t>
            </a:r>
            <a:r>
              <a:rPr lang="de-DE" sz="2400" baseline="-25000" dirty="0">
                <a:solidFill>
                  <a:srgbClr val="000000"/>
                </a:solidFill>
                <a:latin typeface="Bosch Office Sans" pitchFamily="2" charset="0"/>
              </a:rPr>
              <a:t>2</a:t>
            </a:r>
            <a:r>
              <a:rPr lang="de-DE" sz="2400" dirty="0">
                <a:solidFill>
                  <a:srgbClr val="000000"/>
                </a:solidFill>
                <a:latin typeface="Bosch Office Sans" pitchFamily="2" charset="0"/>
              </a:rPr>
              <a:t>-Cycle</a:t>
            </a:r>
          </a:p>
        </p:txBody>
      </p:sp>
      <p:sp>
        <p:nvSpPr>
          <p:cNvPr id="78" name="Titel 1"/>
          <p:cNvSpPr>
            <a:spLocks noGrp="1"/>
          </p:cNvSpPr>
          <p:nvPr>
            <p:ph type="title" idx="4294967295"/>
          </p:nvPr>
        </p:nvSpPr>
        <p:spPr>
          <a:xfrm>
            <a:off x="113405" y="1502799"/>
            <a:ext cx="8712200" cy="323850"/>
          </a:xfrm>
        </p:spPr>
        <p:txBody>
          <a:bodyPr>
            <a:noAutofit/>
          </a:bodyPr>
          <a:lstStyle/>
          <a:p>
            <a:pPr defTabSz="762244"/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expansion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until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>
                <a:solidFill>
                  <a:srgbClr val="0070C0"/>
                </a:solidFill>
                <a:latin typeface="Bosch Office Sans" pitchFamily="2" charset="0"/>
              </a:rPr>
              <a:t>2021</a:t>
            </a:r>
            <a:endParaRPr lang="de-DE" sz="240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20" name="Rechteck 19"/>
          <p:cNvSpPr/>
          <p:nvPr/>
        </p:nvSpPr>
        <p:spPr>
          <a:xfrm rot="204962">
            <a:off x="4758089" y="1938196"/>
            <a:ext cx="868067" cy="92326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22" tIns="38111" rIns="76222" bIns="381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7"/>
          </a:p>
        </p:txBody>
      </p:sp>
      <p:grpSp>
        <p:nvGrpSpPr>
          <p:cNvPr id="66" name="Gruppieren 65"/>
          <p:cNvGrpSpPr/>
          <p:nvPr/>
        </p:nvGrpSpPr>
        <p:grpSpPr>
          <a:xfrm>
            <a:off x="3619145" y="1914416"/>
            <a:ext cx="752222" cy="370706"/>
            <a:chOff x="3743423" y="1089102"/>
            <a:chExt cx="902405" cy="444719"/>
          </a:xfrm>
        </p:grpSpPr>
        <p:sp>
          <p:nvSpPr>
            <p:cNvPr id="68" name="Rechteck 67"/>
            <p:cNvSpPr/>
            <p:nvPr/>
          </p:nvSpPr>
          <p:spPr>
            <a:xfrm rot="21416006">
              <a:off x="3743423" y="1089102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69" name="Rechteck 68"/>
            <p:cNvSpPr/>
            <p:nvPr/>
          </p:nvSpPr>
          <p:spPr>
            <a:xfrm rot="21416006">
              <a:off x="3880005" y="1157503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70" name="Rechteck 69"/>
            <p:cNvSpPr/>
            <p:nvPr/>
          </p:nvSpPr>
          <p:spPr>
            <a:xfrm rot="21416006">
              <a:off x="4035907" y="1228938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71" name="Rechteck 70"/>
            <p:cNvSpPr/>
            <p:nvPr/>
          </p:nvSpPr>
          <p:spPr>
            <a:xfrm rot="21416006">
              <a:off x="4186978" y="1295704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</p:grpSp>
      <p:sp>
        <p:nvSpPr>
          <p:cNvPr id="60" name="Textfeld 37"/>
          <p:cNvSpPr txBox="1"/>
          <p:nvPr/>
        </p:nvSpPr>
        <p:spPr>
          <a:xfrm>
            <a:off x="889577" y="4890469"/>
            <a:ext cx="1618826" cy="296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2244" fontAlgn="base">
              <a:lnSpc>
                <a:spcPct val="107000"/>
              </a:lnSpc>
              <a:spcBef>
                <a:spcPct val="0"/>
              </a:spcBef>
              <a:defRPr/>
            </a:pPr>
            <a:r>
              <a:rPr lang="de-DE" sz="834" dirty="0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Bosch  </a:t>
            </a:r>
            <a:r>
              <a:rPr lang="de-DE" sz="834" dirty="0" err="1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de-DE" sz="834" dirty="0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dirty="0" err="1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endParaRPr lang="en-US" sz="834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Parallelogramm 54"/>
          <p:cNvSpPr/>
          <p:nvPr/>
        </p:nvSpPr>
        <p:spPr>
          <a:xfrm rot="19418038" flipH="1">
            <a:off x="3336811" y="4472412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8" name="Textfeld 49"/>
          <p:cNvSpPr txBox="1"/>
          <p:nvPr/>
        </p:nvSpPr>
        <p:spPr>
          <a:xfrm>
            <a:off x="3790381" y="4729853"/>
            <a:ext cx="538926" cy="2563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SOFC</a:t>
            </a:r>
            <a:b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418" y="4344913"/>
            <a:ext cx="738815" cy="551408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2663600" y="4250311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3191487" y="4388345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4473907" y="3084548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3702173" y="2855870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5132412" y="345203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4750489" y="477535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3074795" y="402743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cxnSp>
        <p:nvCxnSpPr>
          <p:cNvPr id="74" name="Gerader Verbinder 73"/>
          <p:cNvCxnSpPr/>
          <p:nvPr/>
        </p:nvCxnSpPr>
        <p:spPr>
          <a:xfrm flipV="1">
            <a:off x="3730215" y="2753532"/>
            <a:ext cx="661716" cy="449641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 flipV="1">
            <a:off x="4376403" y="2689660"/>
            <a:ext cx="479391" cy="63872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2831141" y="3051924"/>
            <a:ext cx="1777454" cy="809413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238" y="3396305"/>
            <a:ext cx="546371" cy="45109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3" r="19403"/>
          <a:stretch/>
        </p:blipFill>
        <p:spPr>
          <a:xfrm>
            <a:off x="3487715" y="3159647"/>
            <a:ext cx="292185" cy="532118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569" y="2599667"/>
            <a:ext cx="795745" cy="500342"/>
          </a:xfrm>
          <a:prstGeom prst="rect">
            <a:avLst/>
          </a:prstGeom>
        </p:spPr>
      </p:pic>
      <p:cxnSp>
        <p:nvCxnSpPr>
          <p:cNvPr id="82" name="Gerader Verbinder 81"/>
          <p:cNvCxnSpPr/>
          <p:nvPr/>
        </p:nvCxnSpPr>
        <p:spPr>
          <a:xfrm flipH="1">
            <a:off x="3211198" y="3822914"/>
            <a:ext cx="1296313" cy="988717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fik 8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880" y="3531850"/>
            <a:ext cx="379766" cy="588561"/>
          </a:xfrm>
          <a:prstGeom prst="rect">
            <a:avLst/>
          </a:prstGeom>
        </p:spPr>
      </p:pic>
      <p:cxnSp>
        <p:nvCxnSpPr>
          <p:cNvPr id="99" name="Gerader Verbinder 98"/>
          <p:cNvCxnSpPr/>
          <p:nvPr/>
        </p:nvCxnSpPr>
        <p:spPr>
          <a:xfrm>
            <a:off x="3211695" y="4781972"/>
            <a:ext cx="968429" cy="465684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fik 5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768" y="4894953"/>
            <a:ext cx="553827" cy="800768"/>
          </a:xfrm>
          <a:prstGeom prst="rect">
            <a:avLst/>
          </a:prstGeom>
        </p:spPr>
      </p:pic>
      <p:sp>
        <p:nvSpPr>
          <p:cNvPr id="57" name="Textfeld 46"/>
          <p:cNvSpPr txBox="1"/>
          <p:nvPr/>
        </p:nvSpPr>
        <p:spPr>
          <a:xfrm>
            <a:off x="2009880" y="3111146"/>
            <a:ext cx="889840" cy="25273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75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electrolyser</a:t>
            </a: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feld 47"/>
          <p:cNvSpPr txBox="1"/>
          <p:nvPr/>
        </p:nvSpPr>
        <p:spPr>
          <a:xfrm>
            <a:off x="3367423" y="3808039"/>
            <a:ext cx="843853" cy="2386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compressor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638049" y="2140512"/>
            <a:ext cx="1220402" cy="483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 err="1">
                <a:solidFill>
                  <a:srgbClr val="000000"/>
                </a:solidFill>
              </a:rPr>
              <a:t>generation</a:t>
            </a:r>
            <a:r>
              <a:rPr lang="de-DE" sz="1167" kern="0" dirty="0">
                <a:solidFill>
                  <a:srgbClr val="000000"/>
                </a:solidFill>
              </a:rPr>
              <a:t/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 err="1">
                <a:solidFill>
                  <a:srgbClr val="67B419"/>
                </a:solidFill>
              </a:rPr>
              <a:t>green</a:t>
            </a:r>
            <a:r>
              <a:rPr lang="de-DE" sz="1167" kern="0" dirty="0">
                <a:solidFill>
                  <a:srgbClr val="000000"/>
                </a:solidFill>
              </a:rPr>
              <a:t> H</a:t>
            </a:r>
            <a:r>
              <a:rPr lang="de-DE" sz="1167" kern="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Textfeld 47"/>
          <p:cNvSpPr txBox="1"/>
          <p:nvPr/>
        </p:nvSpPr>
        <p:spPr>
          <a:xfrm>
            <a:off x="3874432" y="4077377"/>
            <a:ext cx="849238" cy="1270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filling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station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feld 47"/>
          <p:cNvSpPr txBox="1"/>
          <p:nvPr/>
        </p:nvSpPr>
        <p:spPr>
          <a:xfrm>
            <a:off x="2725682" y="3545595"/>
            <a:ext cx="762060" cy="2847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e-DE" sz="834" b="1" baseline="-25000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45138" y="3961592"/>
            <a:ext cx="1086815" cy="4628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>
                <a:solidFill>
                  <a:srgbClr val="000000"/>
                </a:solidFill>
              </a:rPr>
              <a:t>smart </a:t>
            </a:r>
            <a:r>
              <a:rPr lang="de-DE" sz="1167" kern="0" dirty="0" err="1">
                <a:solidFill>
                  <a:srgbClr val="000000"/>
                </a:solidFill>
              </a:rPr>
              <a:t>control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73" name="Textfeld 45"/>
          <p:cNvSpPr txBox="1"/>
          <p:nvPr/>
        </p:nvSpPr>
        <p:spPr>
          <a:xfrm>
            <a:off x="3246337" y="2168796"/>
            <a:ext cx="864183" cy="2394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photovoltaic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5015970" y="2855869"/>
            <a:ext cx="1450293" cy="347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/>
            <a:r>
              <a:rPr lang="de-DE" sz="1167" kern="0" dirty="0" err="1">
                <a:solidFill>
                  <a:srgbClr val="000000"/>
                </a:solidFill>
              </a:rPr>
              <a:t>industrial</a:t>
            </a:r>
            <a:r>
              <a:rPr lang="de-DE" sz="1167" kern="0" dirty="0">
                <a:solidFill>
                  <a:srgbClr val="000000"/>
                </a:solidFill>
              </a:rPr>
              <a:t/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>
                <a:solidFill>
                  <a:srgbClr val="000000"/>
                </a:solidFill>
              </a:rPr>
              <a:t> </a:t>
            </a:r>
            <a:r>
              <a:rPr lang="de-DE" sz="1167" kern="0" dirty="0" err="1">
                <a:solidFill>
                  <a:srgbClr val="000000"/>
                </a:solidFill>
              </a:rPr>
              <a:t>process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5115746" y="5337185"/>
            <a:ext cx="1652984" cy="4818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>
                <a:solidFill>
                  <a:srgbClr val="000000"/>
                </a:solidFill>
              </a:rPr>
              <a:t>power / </a:t>
            </a:r>
            <a:r>
              <a:rPr lang="de-DE" sz="1167" kern="0" dirty="0" err="1">
                <a:solidFill>
                  <a:srgbClr val="000000"/>
                </a:solidFill>
              </a:rPr>
              <a:t>heat</a:t>
            </a:r>
            <a:r>
              <a:rPr lang="de-DE" sz="1167" kern="0" dirty="0">
                <a:solidFill>
                  <a:srgbClr val="000000"/>
                </a:solidFill>
              </a:rPr>
              <a:t> </a:t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 err="1">
                <a:solidFill>
                  <a:srgbClr val="000000"/>
                </a:solidFill>
              </a:rPr>
              <a:t>generation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76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Picture 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89" name="Inhaltsplatzhalter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96" name="Gerader Verbinder 95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fik 6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2470778" y="2430778"/>
            <a:ext cx="2869544" cy="2536286"/>
            <a:chOff x="2964076" y="1796372"/>
            <a:chExt cx="3442456" cy="3042663"/>
          </a:xfrm>
        </p:grpSpPr>
        <p:cxnSp>
          <p:nvCxnSpPr>
            <p:cNvPr id="11" name="Gerader Verbinder 10"/>
            <p:cNvCxnSpPr>
              <a:endCxn id="31" idx="1"/>
            </p:cNvCxnSpPr>
            <p:nvPr/>
          </p:nvCxnSpPr>
          <p:spPr>
            <a:xfrm flipV="1">
              <a:off x="2964076" y="3591737"/>
              <a:ext cx="1087088" cy="594070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>
              <a:stCxn id="55" idx="0"/>
            </p:cNvCxnSpPr>
            <p:nvPr/>
          </p:nvCxnSpPr>
          <p:spPr>
            <a:xfrm flipH="1" flipV="1">
              <a:off x="3398974" y="3956966"/>
              <a:ext cx="1240995" cy="555867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/>
          </p:nvCxnSpPr>
          <p:spPr>
            <a:xfrm flipV="1">
              <a:off x="3742388" y="1796372"/>
              <a:ext cx="1073115" cy="1968508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/>
          </p:nvCxnSpPr>
          <p:spPr>
            <a:xfrm flipV="1">
              <a:off x="4515671" y="2309078"/>
              <a:ext cx="1505220" cy="60293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/>
          </p:nvCxnSpPr>
          <p:spPr>
            <a:xfrm flipH="1" flipV="1">
              <a:off x="3245125" y="2392003"/>
              <a:ext cx="13566" cy="1639711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>
              <a:stCxn id="55" idx="5"/>
            </p:cNvCxnSpPr>
            <p:nvPr/>
          </p:nvCxnSpPr>
          <p:spPr>
            <a:xfrm flipV="1">
              <a:off x="5719300" y="2401686"/>
              <a:ext cx="687232" cy="2437349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 flipV="1">
              <a:off x="3911909" y="3062363"/>
              <a:ext cx="2315828" cy="1117555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>
              <a:stCxn id="85" idx="1"/>
            </p:cNvCxnSpPr>
            <p:nvPr/>
          </p:nvCxnSpPr>
          <p:spPr>
            <a:xfrm flipV="1">
              <a:off x="5316147" y="2315918"/>
              <a:ext cx="155163" cy="1154393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/>
          </p:nvCxnSpPr>
          <p:spPr>
            <a:xfrm flipH="1" flipV="1">
              <a:off x="5151270" y="3176939"/>
              <a:ext cx="614672" cy="1513237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>
              <a:endCxn id="79" idx="2"/>
            </p:cNvCxnSpPr>
            <p:nvPr/>
          </p:nvCxnSpPr>
          <p:spPr>
            <a:xfrm>
              <a:off x="3446016" y="2525085"/>
              <a:ext cx="2312459" cy="91786"/>
            </a:xfrm>
            <a:prstGeom prst="line">
              <a:avLst/>
            </a:prstGeom>
            <a:ln w="19050" cap="flat" cmpd="sng" algn="ctr">
              <a:solidFill>
                <a:srgbClr val="6FB9E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lke 9"/>
          <p:cNvSpPr/>
          <p:nvPr/>
        </p:nvSpPr>
        <p:spPr>
          <a:xfrm>
            <a:off x="939789" y="4162842"/>
            <a:ext cx="1635021" cy="1170313"/>
          </a:xfrm>
          <a:prstGeom prst="cloud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83" name="Parallelogramm 82"/>
          <p:cNvSpPr/>
          <p:nvPr/>
        </p:nvSpPr>
        <p:spPr>
          <a:xfrm rot="19452786" flipH="1">
            <a:off x="1709799" y="2137449"/>
            <a:ext cx="3137178" cy="890420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79" name="Parallelogramm 78"/>
          <p:cNvSpPr/>
          <p:nvPr/>
        </p:nvSpPr>
        <p:spPr>
          <a:xfrm rot="19418038" flipH="1">
            <a:off x="4276580" y="2028321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6" name="Parallelogramm 55"/>
          <p:cNvSpPr/>
          <p:nvPr/>
        </p:nvSpPr>
        <p:spPr>
          <a:xfrm rot="19418038" flipH="1">
            <a:off x="3033567" y="2938629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03880" y="1076210"/>
            <a:ext cx="8712200" cy="373812"/>
          </a:xfrm>
        </p:spPr>
        <p:txBody>
          <a:bodyPr>
            <a:noAutofit/>
          </a:bodyPr>
          <a:lstStyle/>
          <a:p>
            <a:pPr marL="0" lvl="1" indent="0" defTabSz="762244">
              <a:lnSpc>
                <a:spcPct val="100000"/>
              </a:lnSpc>
              <a:spcBef>
                <a:spcPts val="750"/>
              </a:spcBef>
              <a:buNone/>
            </a:pPr>
            <a:r>
              <a:rPr lang="de-DE" sz="2400" dirty="0" err="1">
                <a:solidFill>
                  <a:srgbClr val="000000"/>
                </a:solidFill>
                <a:latin typeface="Bosch Office Sans" pitchFamily="2" charset="0"/>
              </a:rPr>
              <a:t>Connected</a:t>
            </a:r>
            <a:r>
              <a:rPr lang="de-DE" sz="2400" dirty="0">
                <a:solidFill>
                  <a:srgbClr val="000000"/>
                </a:solidFill>
                <a:latin typeface="Bosch Office Sans" pitchFamily="2" charset="0"/>
              </a:rPr>
              <a:t> eH2-Cycle</a:t>
            </a:r>
          </a:p>
        </p:txBody>
      </p:sp>
      <p:sp>
        <p:nvSpPr>
          <p:cNvPr id="78" name="Titel 1"/>
          <p:cNvSpPr>
            <a:spLocks noGrp="1"/>
          </p:cNvSpPr>
          <p:nvPr>
            <p:ph type="title" idx="4294967295"/>
          </p:nvPr>
        </p:nvSpPr>
        <p:spPr>
          <a:xfrm>
            <a:off x="117807" y="1483064"/>
            <a:ext cx="8712200" cy="323850"/>
          </a:xfrm>
        </p:spPr>
        <p:txBody>
          <a:bodyPr>
            <a:noAutofit/>
          </a:bodyPr>
          <a:lstStyle/>
          <a:p>
            <a:pPr defTabSz="762244"/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expansion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until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2023</a:t>
            </a:r>
            <a:endParaRPr lang="de-DE" sz="240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14" name="Textfeld 46"/>
          <p:cNvSpPr txBox="1"/>
          <p:nvPr/>
        </p:nvSpPr>
        <p:spPr>
          <a:xfrm>
            <a:off x="2019405" y="3111146"/>
            <a:ext cx="889840" cy="25273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75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electrolyser</a:t>
            </a: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/>
          <p:cNvSpPr/>
          <p:nvPr/>
        </p:nvSpPr>
        <p:spPr>
          <a:xfrm rot="204962">
            <a:off x="4767614" y="1938196"/>
            <a:ext cx="868067" cy="92326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22" tIns="38111" rIns="76222" bIns="381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667"/>
          </a:p>
        </p:txBody>
      </p:sp>
      <p:sp>
        <p:nvSpPr>
          <p:cNvPr id="31" name="Textfeld 47"/>
          <p:cNvSpPr txBox="1"/>
          <p:nvPr/>
        </p:nvSpPr>
        <p:spPr>
          <a:xfrm>
            <a:off x="3376948" y="3808039"/>
            <a:ext cx="843853" cy="2386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compressor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1647574" y="2140512"/>
            <a:ext cx="1220402" cy="483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 err="1">
                <a:solidFill>
                  <a:srgbClr val="000000"/>
                </a:solidFill>
              </a:rPr>
              <a:t>generation</a:t>
            </a:r>
            <a:r>
              <a:rPr lang="de-DE" sz="1167" kern="0" dirty="0">
                <a:solidFill>
                  <a:srgbClr val="000000"/>
                </a:solidFill>
              </a:rPr>
              <a:t/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 err="1">
                <a:solidFill>
                  <a:srgbClr val="67B419"/>
                </a:solidFill>
              </a:rPr>
              <a:t>green</a:t>
            </a:r>
            <a:r>
              <a:rPr lang="de-DE" sz="1167" kern="0" dirty="0">
                <a:solidFill>
                  <a:srgbClr val="000000"/>
                </a:solidFill>
              </a:rPr>
              <a:t> H</a:t>
            </a:r>
            <a:r>
              <a:rPr lang="de-DE" sz="1167" kern="0" baseline="-25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66" name="Gruppieren 65"/>
          <p:cNvGrpSpPr/>
          <p:nvPr/>
        </p:nvGrpSpPr>
        <p:grpSpPr>
          <a:xfrm>
            <a:off x="3628670" y="1914416"/>
            <a:ext cx="752222" cy="370706"/>
            <a:chOff x="3743423" y="1089102"/>
            <a:chExt cx="902405" cy="444719"/>
          </a:xfrm>
        </p:grpSpPr>
        <p:sp>
          <p:nvSpPr>
            <p:cNvPr id="68" name="Rechteck 67"/>
            <p:cNvSpPr/>
            <p:nvPr/>
          </p:nvSpPr>
          <p:spPr>
            <a:xfrm rot="21416006">
              <a:off x="3743423" y="1089102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69" name="Rechteck 68"/>
            <p:cNvSpPr/>
            <p:nvPr/>
          </p:nvSpPr>
          <p:spPr>
            <a:xfrm rot="21416006">
              <a:off x="3880005" y="1157503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70" name="Rechteck 69"/>
            <p:cNvSpPr/>
            <p:nvPr/>
          </p:nvSpPr>
          <p:spPr>
            <a:xfrm rot="21416006">
              <a:off x="4035907" y="1228938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  <p:sp>
          <p:nvSpPr>
            <p:cNvPr id="71" name="Rechteck 70"/>
            <p:cNvSpPr/>
            <p:nvPr/>
          </p:nvSpPr>
          <p:spPr>
            <a:xfrm rot="21416006">
              <a:off x="4186978" y="1295704"/>
              <a:ext cx="458850" cy="23811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22" tIns="38111" rIns="76222" bIns="381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667"/>
            </a:p>
          </p:txBody>
        </p:sp>
      </p:grpSp>
      <p:sp>
        <p:nvSpPr>
          <p:cNvPr id="60" name="Textfeld 37"/>
          <p:cNvSpPr txBox="1"/>
          <p:nvPr/>
        </p:nvSpPr>
        <p:spPr>
          <a:xfrm>
            <a:off x="899102" y="4890469"/>
            <a:ext cx="1618826" cy="296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2244" fontAlgn="base">
              <a:lnSpc>
                <a:spcPct val="107000"/>
              </a:lnSpc>
              <a:spcBef>
                <a:spcPct val="0"/>
              </a:spcBef>
              <a:defRPr/>
            </a:pPr>
            <a:r>
              <a:rPr lang="de-DE" sz="834" dirty="0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Bosch  </a:t>
            </a:r>
            <a:r>
              <a:rPr lang="de-DE" sz="834" dirty="0" err="1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de-DE" sz="834" dirty="0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dirty="0" err="1">
                <a:solidFill>
                  <a:prstClr val="black"/>
                </a:solidFill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endParaRPr lang="en-US" sz="834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Parallelogramm 54"/>
          <p:cNvSpPr/>
          <p:nvPr/>
        </p:nvSpPr>
        <p:spPr>
          <a:xfrm rot="19418038" flipH="1">
            <a:off x="3336811" y="4472412"/>
            <a:ext cx="1954190" cy="1504855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solidFill>
              <a:srgbClr val="D7D7D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58" name="Textfeld 49"/>
          <p:cNvSpPr txBox="1"/>
          <p:nvPr/>
        </p:nvSpPr>
        <p:spPr>
          <a:xfrm>
            <a:off x="3799906" y="4729853"/>
            <a:ext cx="538926" cy="2563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SOFC</a:t>
            </a:r>
            <a:b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943" y="4344913"/>
            <a:ext cx="738815" cy="551408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2673125" y="4250311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3201012" y="4388345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4483432" y="3084548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3711698" y="2855870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5141937" y="345203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4760014" y="477535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3084320" y="4027433"/>
            <a:ext cx="86475" cy="81787"/>
          </a:xfrm>
          <a:prstGeom prst="ellipse">
            <a:avLst/>
          </a:prstGeom>
          <a:solidFill>
            <a:srgbClr val="6FB9E2"/>
          </a:solidFill>
          <a:ln w="9525" cap="flat" cmpd="sng" algn="ctr">
            <a:solidFill>
              <a:srgbClr val="6FB9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cxnSp>
        <p:nvCxnSpPr>
          <p:cNvPr id="74" name="Gerader Verbinder 73"/>
          <p:cNvCxnSpPr/>
          <p:nvPr/>
        </p:nvCxnSpPr>
        <p:spPr>
          <a:xfrm flipV="1">
            <a:off x="3739740" y="2753532"/>
            <a:ext cx="661716" cy="449641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 flipV="1">
            <a:off x="4385928" y="2689660"/>
            <a:ext cx="479391" cy="63872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2840666" y="3051924"/>
            <a:ext cx="1777454" cy="809413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763" y="3396305"/>
            <a:ext cx="546371" cy="45109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3" r="19403"/>
          <a:stretch/>
        </p:blipFill>
        <p:spPr>
          <a:xfrm>
            <a:off x="3497240" y="3159647"/>
            <a:ext cx="292185" cy="532118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094" y="2599667"/>
            <a:ext cx="795745" cy="500342"/>
          </a:xfrm>
          <a:prstGeom prst="rect">
            <a:avLst/>
          </a:prstGeom>
        </p:spPr>
      </p:pic>
      <p:cxnSp>
        <p:nvCxnSpPr>
          <p:cNvPr id="82" name="Gerader Verbinder 81"/>
          <p:cNvCxnSpPr/>
          <p:nvPr/>
        </p:nvCxnSpPr>
        <p:spPr>
          <a:xfrm flipH="1">
            <a:off x="3220723" y="3822914"/>
            <a:ext cx="1296313" cy="988717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47"/>
          <p:cNvSpPr txBox="1"/>
          <p:nvPr/>
        </p:nvSpPr>
        <p:spPr>
          <a:xfrm>
            <a:off x="3883957" y="4077377"/>
            <a:ext cx="849238" cy="1270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filling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station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9" name="Gerader Verbinder 98"/>
          <p:cNvCxnSpPr/>
          <p:nvPr/>
        </p:nvCxnSpPr>
        <p:spPr>
          <a:xfrm>
            <a:off x="3221220" y="4781972"/>
            <a:ext cx="968429" cy="465684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fik 5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293" y="4894953"/>
            <a:ext cx="553827" cy="800768"/>
          </a:xfrm>
          <a:prstGeom prst="rect">
            <a:avLst/>
          </a:prstGeom>
        </p:spPr>
      </p:pic>
      <p:sp>
        <p:nvSpPr>
          <p:cNvPr id="57" name="Parallelogramm 56"/>
          <p:cNvSpPr/>
          <p:nvPr/>
        </p:nvSpPr>
        <p:spPr>
          <a:xfrm rot="19418038" flipH="1">
            <a:off x="4630326" y="3198707"/>
            <a:ext cx="3620818" cy="1731513"/>
          </a:xfrm>
          <a:prstGeom prst="parallelogram">
            <a:avLst>
              <a:gd name="adj" fmla="val 55001"/>
            </a:avLst>
          </a:prstGeom>
          <a:solidFill>
            <a:srgbClr val="D7D7D7"/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762244"/>
            <a:endParaRPr lang="de-DE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62" name="Rechteck 61"/>
          <p:cNvSpPr/>
          <p:nvPr/>
        </p:nvSpPr>
        <p:spPr>
          <a:xfrm flipH="1">
            <a:off x="6552368" y="3639905"/>
            <a:ext cx="486773" cy="559813"/>
          </a:xfrm>
          <a:prstGeom prst="rect">
            <a:avLst/>
          </a:prstGeom>
          <a:blipFill dpi="0" rotWithShape="1">
            <a:blip r:embed="rId10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22" tIns="38111" rIns="76222" bIns="381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00"/>
          </a:p>
        </p:txBody>
      </p:sp>
      <p:sp>
        <p:nvSpPr>
          <p:cNvPr id="63" name="Textfeld 49"/>
          <p:cNvSpPr txBox="1"/>
          <p:nvPr/>
        </p:nvSpPr>
        <p:spPr>
          <a:xfrm>
            <a:off x="5273427" y="4765948"/>
            <a:ext cx="1485483" cy="1991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67"/>
              </a:spcAft>
            </a:pP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mobile H</a:t>
            </a:r>
            <a:r>
              <a:rPr lang="de-DE" sz="875" b="1" baseline="-25000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875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-refueler</a:t>
            </a:r>
            <a:endParaRPr lang="en-US" sz="8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E7E8EB"/>
              </a:clrFrom>
              <a:clrTo>
                <a:srgbClr val="E7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297" y="3275132"/>
            <a:ext cx="407150" cy="342863"/>
          </a:xfrm>
          <a:prstGeom prst="rect">
            <a:avLst/>
          </a:prstGeom>
        </p:spPr>
      </p:pic>
      <p:sp>
        <p:nvSpPr>
          <p:cNvPr id="67" name="Rechteck 66"/>
          <p:cNvSpPr/>
          <p:nvPr/>
        </p:nvSpPr>
        <p:spPr>
          <a:xfrm>
            <a:off x="6301935" y="2984517"/>
            <a:ext cx="661703" cy="376125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22" tIns="38111" rIns="76222" bIns="381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00"/>
          </a:p>
        </p:txBody>
      </p:sp>
      <p:pic>
        <p:nvPicPr>
          <p:cNvPr id="72" name="Grafik 7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20936" y="3398139"/>
            <a:ext cx="606836" cy="510852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7350144" y="2997484"/>
            <a:ext cx="827480" cy="284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lnSpc>
                <a:spcPts val="1917"/>
              </a:lnSpc>
              <a:spcBef>
                <a:spcPts val="417"/>
              </a:spcBef>
            </a:pPr>
            <a:r>
              <a:rPr lang="de-DE" sz="1167" kern="0" dirty="0" err="1">
                <a:solidFill>
                  <a:srgbClr val="000000"/>
                </a:solidFill>
              </a:rPr>
              <a:t>mobility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pic>
        <p:nvPicPr>
          <p:cNvPr id="76" name="Grafik 75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56" y="3659007"/>
            <a:ext cx="690294" cy="578006"/>
          </a:xfrm>
          <a:prstGeom prst="rect">
            <a:avLst/>
          </a:prstGeom>
        </p:spPr>
      </p:pic>
      <p:cxnSp>
        <p:nvCxnSpPr>
          <p:cNvPr id="80" name="Gerader Verbinder 79"/>
          <p:cNvCxnSpPr/>
          <p:nvPr/>
        </p:nvCxnSpPr>
        <p:spPr>
          <a:xfrm>
            <a:off x="4678954" y="3900722"/>
            <a:ext cx="1244800" cy="571133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fik 8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05" y="3531850"/>
            <a:ext cx="379766" cy="588561"/>
          </a:xfrm>
          <a:prstGeom prst="rect">
            <a:avLst/>
          </a:prstGeom>
        </p:spPr>
      </p:pic>
      <p:cxnSp>
        <p:nvCxnSpPr>
          <p:cNvPr id="93" name="Gerader Verbinder 92"/>
          <p:cNvCxnSpPr/>
          <p:nvPr/>
        </p:nvCxnSpPr>
        <p:spPr>
          <a:xfrm flipV="1">
            <a:off x="5721177" y="3700492"/>
            <a:ext cx="838613" cy="639065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/>
          <p:cNvCxnSpPr/>
          <p:nvPr/>
        </p:nvCxnSpPr>
        <p:spPr>
          <a:xfrm flipV="1">
            <a:off x="6614282" y="3301864"/>
            <a:ext cx="446663" cy="348197"/>
          </a:xfrm>
          <a:prstGeom prst="line">
            <a:avLst/>
          </a:prstGeom>
          <a:ln w="76200" cap="flat" cmpd="sng" algn="ctr">
            <a:solidFill>
              <a:srgbClr val="67B419"/>
            </a:solidFill>
            <a:prstDash val="sys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fik 7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72" y="4139225"/>
            <a:ext cx="1385497" cy="600145"/>
          </a:xfrm>
          <a:prstGeom prst="rect">
            <a:avLst/>
          </a:prstGeom>
        </p:spPr>
      </p:pic>
      <p:sp>
        <p:nvSpPr>
          <p:cNvPr id="107" name="Textfeld 47"/>
          <p:cNvSpPr txBox="1"/>
          <p:nvPr/>
        </p:nvSpPr>
        <p:spPr>
          <a:xfrm>
            <a:off x="2735207" y="3545595"/>
            <a:ext cx="762060" cy="2847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e-DE" sz="834" b="1" baseline="-25000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834" b="1" dirty="0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254663" y="3961592"/>
            <a:ext cx="1086815" cy="4628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>
                <a:solidFill>
                  <a:srgbClr val="000000"/>
                </a:solidFill>
              </a:rPr>
              <a:t>smart </a:t>
            </a:r>
            <a:r>
              <a:rPr lang="de-DE" sz="1167" kern="0" dirty="0" err="1">
                <a:solidFill>
                  <a:srgbClr val="000000"/>
                </a:solidFill>
              </a:rPr>
              <a:t>control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109" name="Textfeld 45"/>
          <p:cNvSpPr txBox="1"/>
          <p:nvPr/>
        </p:nvSpPr>
        <p:spPr>
          <a:xfrm>
            <a:off x="3255862" y="2168796"/>
            <a:ext cx="864183" cy="2394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6222" tIns="38111" rIns="76222" bIns="381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67"/>
              </a:spcAft>
            </a:pPr>
            <a:r>
              <a:rPr lang="de-DE" sz="834" b="1" dirty="0" err="1">
                <a:latin typeface="Linux Libertine Display"/>
                <a:ea typeface="Calibri" panose="020F0502020204030204" pitchFamily="34" charset="0"/>
                <a:cs typeface="Times New Roman" panose="02020603050405020304" pitchFamily="18" charset="0"/>
              </a:rPr>
              <a:t>photovoltaic</a:t>
            </a:r>
            <a:endParaRPr lang="en-US" sz="8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5025495" y="2855869"/>
            <a:ext cx="1450293" cy="347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/>
            <a:r>
              <a:rPr lang="de-DE" sz="1167" kern="0" dirty="0" err="1">
                <a:solidFill>
                  <a:srgbClr val="000000"/>
                </a:solidFill>
              </a:rPr>
              <a:t>industrial</a:t>
            </a:r>
            <a:r>
              <a:rPr lang="de-DE" sz="1167" kern="0" dirty="0">
                <a:solidFill>
                  <a:srgbClr val="000000"/>
                </a:solidFill>
              </a:rPr>
              <a:t/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>
                <a:solidFill>
                  <a:srgbClr val="000000"/>
                </a:solidFill>
              </a:rPr>
              <a:t> </a:t>
            </a:r>
            <a:r>
              <a:rPr lang="de-DE" sz="1167" kern="0" dirty="0" err="1">
                <a:solidFill>
                  <a:srgbClr val="000000"/>
                </a:solidFill>
              </a:rPr>
              <a:t>process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5125271" y="5337185"/>
            <a:ext cx="1652984" cy="4818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762244">
              <a:spcBef>
                <a:spcPts val="417"/>
              </a:spcBef>
            </a:pPr>
            <a:r>
              <a:rPr lang="de-DE" sz="1167" kern="0" dirty="0">
                <a:solidFill>
                  <a:srgbClr val="000000"/>
                </a:solidFill>
              </a:rPr>
              <a:t>power / </a:t>
            </a:r>
            <a:r>
              <a:rPr lang="de-DE" sz="1167" kern="0" dirty="0" err="1">
                <a:solidFill>
                  <a:srgbClr val="000000"/>
                </a:solidFill>
              </a:rPr>
              <a:t>heat</a:t>
            </a:r>
            <a:r>
              <a:rPr lang="de-DE" sz="1167" kern="0" dirty="0">
                <a:solidFill>
                  <a:srgbClr val="000000"/>
                </a:solidFill>
              </a:rPr>
              <a:t> </a:t>
            </a:r>
            <a:br>
              <a:rPr lang="de-DE" sz="1167" kern="0" dirty="0">
                <a:solidFill>
                  <a:srgbClr val="000000"/>
                </a:solidFill>
              </a:rPr>
            </a:br>
            <a:r>
              <a:rPr lang="de-DE" sz="1167" kern="0" dirty="0" err="1">
                <a:solidFill>
                  <a:srgbClr val="000000"/>
                </a:solidFill>
              </a:rPr>
              <a:t>generation</a:t>
            </a:r>
            <a:endParaRPr lang="de-DE" sz="1167" kern="0" dirty="0">
              <a:solidFill>
                <a:srgbClr val="000000"/>
              </a:solidFill>
            </a:endParaRPr>
          </a:p>
        </p:txBody>
      </p:sp>
      <p:sp>
        <p:nvSpPr>
          <p:cNvPr id="106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" name="Picture 5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14" name="Inhaltsplatzhalter 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116" name="Gerader Verbinder 115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rafik 95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>
            <p:custDataLst>
              <p:tags r:id="rId1"/>
            </p:custDataLst>
          </p:nvPr>
        </p:nvSpPr>
        <p:spPr>
          <a:xfrm>
            <a:off x="6688163" y="1107301"/>
            <a:ext cx="2192233" cy="4903920"/>
          </a:xfrm>
          <a:prstGeom prst="rect">
            <a:avLst/>
          </a:prstGeom>
          <a:gradFill>
            <a:gsLst>
              <a:gs pos="0">
                <a:srgbClr val="75B843"/>
              </a:gs>
              <a:gs pos="100000">
                <a:srgbClr val="31A4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  <a:latin typeface="Bosch Office Sans"/>
            </a:endParaRPr>
          </a:p>
        </p:txBody>
      </p:sp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242051"/>
            <a:ext cx="2057400" cy="365125"/>
          </a:xfrm>
        </p:spPr>
        <p:txBody>
          <a:bodyPr/>
          <a:lstStyle/>
          <a:p>
            <a:fld id="{4898AEC0-503E-4FA4-859C-D0F72D6E3F7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95386" y="1102215"/>
            <a:ext cx="8712200" cy="433387"/>
          </a:xfrm>
        </p:spPr>
        <p:txBody>
          <a:bodyPr>
            <a:noAutofit/>
          </a:bodyPr>
          <a:lstStyle/>
          <a:p>
            <a:pPr marL="0" indent="0" defTabSz="762244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Bosch Office Sans" pitchFamily="2" charset="0"/>
              </a:rPr>
              <a:t>Solid Oxide </a:t>
            </a:r>
            <a:r>
              <a:rPr lang="en-US" sz="2400" b="1" dirty="0">
                <a:solidFill>
                  <a:prstClr val="black"/>
                </a:solidFill>
                <a:latin typeface="Bosch Office Sans" pitchFamily="2" charset="0"/>
              </a:rPr>
              <a:t>Fuel Cell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95386" y="1429433"/>
            <a:ext cx="8712200" cy="4318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Bosch Office Sans" pitchFamily="2" charset="0"/>
              </a:rPr>
              <a:t>Target Values</a:t>
            </a:r>
            <a:endParaRPr lang="de-DE" sz="2400" dirty="0">
              <a:latin typeface="Bosch Office Sans" pitchFamily="2" charset="0"/>
            </a:endParaRPr>
          </a:p>
        </p:txBody>
      </p:sp>
      <p:sp>
        <p:nvSpPr>
          <p:cNvPr id="6" name="TextBox 4"/>
          <p:cNvSpPr txBox="1"/>
          <p:nvPr>
            <p:custDataLst>
              <p:tags r:id="rId2"/>
            </p:custDataLst>
          </p:nvPr>
        </p:nvSpPr>
        <p:spPr>
          <a:xfrm>
            <a:off x="7049275" y="2945213"/>
            <a:ext cx="2094725" cy="2863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1" b="1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dirty="0">
                <a:solidFill>
                  <a:prstClr val="white"/>
                </a:solidFill>
                <a:latin typeface="Bosch Office Sans" pitchFamily="34" charset="0"/>
              </a:rPr>
              <a:t>Efficiency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1" b="1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dirty="0">
                <a:solidFill>
                  <a:prstClr val="white"/>
                </a:solidFill>
                <a:latin typeface="Bosch Office Sans" pitchFamily="34" charset="0"/>
              </a:rPr>
              <a:t>Scalability up to several </a:t>
            </a:r>
            <a:r>
              <a:rPr lang="en-US" sz="2001" b="1" dirty="0" err="1">
                <a:solidFill>
                  <a:prstClr val="white"/>
                </a:solidFill>
                <a:latin typeface="Bosch Office Sans" pitchFamily="34" charset="0"/>
              </a:rPr>
              <a:t>MW</a:t>
            </a:r>
            <a:r>
              <a:rPr lang="en-US" sz="2001" b="1" baseline="-25000" dirty="0" err="1">
                <a:solidFill>
                  <a:prstClr val="white"/>
                </a:solidFill>
                <a:latin typeface="Bosch Office Sans" pitchFamily="34" charset="0"/>
              </a:rPr>
              <a:t>el</a:t>
            </a:r>
            <a:endParaRPr lang="en-US" sz="2001" b="1" baseline="-25000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1" b="1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dirty="0">
                <a:solidFill>
                  <a:prstClr val="white"/>
                </a:solidFill>
                <a:latin typeface="Bosch Office Sans" pitchFamily="34" charset="0"/>
              </a:rPr>
              <a:t>Resilience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1" b="1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dirty="0">
                <a:solidFill>
                  <a:prstClr val="white"/>
                </a:solidFill>
                <a:latin typeface="Bosch Office Sans" pitchFamily="34" charset="0"/>
              </a:rPr>
              <a:t>Profitability</a:t>
            </a:r>
            <a:endParaRPr lang="en-US" sz="875" dirty="0">
              <a:solidFill>
                <a:srgbClr val="FFFFFF"/>
              </a:solidFill>
              <a:latin typeface="Bosch Office Sans" panose="020B0604020202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652732" y="1607615"/>
            <a:ext cx="4969941" cy="4507971"/>
            <a:chOff x="2014603" y="348196"/>
            <a:chExt cx="5962204" cy="5408000"/>
          </a:xfrm>
        </p:grpSpPr>
        <p:sp>
          <p:nvSpPr>
            <p:cNvPr id="8" name="TextBox 1"/>
            <p:cNvSpPr txBox="1"/>
            <p:nvPr>
              <p:custDataLst>
                <p:tags r:id="rId10"/>
              </p:custDataLst>
            </p:nvPr>
          </p:nvSpPr>
          <p:spPr>
            <a:xfrm>
              <a:off x="5639426" y="2156925"/>
              <a:ext cx="2337381" cy="88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24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334" b="1" dirty="0">
                  <a:gradFill>
                    <a:gsLst>
                      <a:gs pos="7000">
                        <a:srgbClr val="18A767"/>
                      </a:gs>
                      <a:gs pos="100000">
                        <a:srgbClr val="88D557"/>
                      </a:gs>
                    </a:gsLst>
                    <a:lin ang="4800000" scaled="0"/>
                  </a:gradFill>
                  <a:latin typeface="Bosch Office Sans" panose="020B0604020202020204" pitchFamily="34" charset="0"/>
                </a:rPr>
                <a:t>10 </a:t>
              </a:r>
              <a:r>
                <a:rPr lang="en-US" sz="3334" b="1" dirty="0" err="1">
                  <a:gradFill>
                    <a:gsLst>
                      <a:gs pos="7000">
                        <a:srgbClr val="18A767"/>
                      </a:gs>
                      <a:gs pos="100000">
                        <a:srgbClr val="88D557"/>
                      </a:gs>
                    </a:gsLst>
                    <a:lin ang="4800000" scaled="0"/>
                  </a:gradFill>
                  <a:latin typeface="Bosch Office Sans" panose="020B0604020202020204" pitchFamily="34" charset="0"/>
                </a:rPr>
                <a:t>kW</a:t>
              </a:r>
              <a:r>
                <a:rPr lang="en-US" sz="3334" b="1" baseline="-25000" dirty="0" err="1">
                  <a:gradFill>
                    <a:gsLst>
                      <a:gs pos="7000">
                        <a:srgbClr val="18A767"/>
                      </a:gs>
                      <a:gs pos="100000">
                        <a:srgbClr val="88D557"/>
                      </a:gs>
                    </a:gsLst>
                    <a:lin ang="4800000" scaled="0"/>
                  </a:gradFill>
                  <a:latin typeface="Bosch Office Sans" panose="020B0604020202020204" pitchFamily="34" charset="0"/>
                </a:rPr>
                <a:t>el</a:t>
              </a:r>
              <a:endParaRPr lang="en-US" sz="875" b="1" baseline="-25000" dirty="0">
                <a:gradFill>
                  <a:gsLst>
                    <a:gs pos="7000">
                      <a:srgbClr val="18A767"/>
                    </a:gs>
                    <a:gs pos="100000">
                      <a:srgbClr val="88D557"/>
                    </a:gs>
                  </a:gsLst>
                  <a:lin ang="4800000" scaled="0"/>
                </a:gradFill>
                <a:latin typeface="Bosch Office Sans" panose="020B0604020202020204" pitchFamily="34" charset="0"/>
              </a:endParaRPr>
            </a:p>
            <a:p>
              <a:pPr defTabSz="76224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75" dirty="0">
                  <a:gradFill>
                    <a:gsLst>
                      <a:gs pos="7000">
                        <a:srgbClr val="18A767"/>
                      </a:gs>
                      <a:gs pos="100000">
                        <a:srgbClr val="88D557"/>
                      </a:gs>
                    </a:gsLst>
                    <a:lin ang="4800000" scaled="0"/>
                  </a:gradFill>
                  <a:latin typeface="Bosch Office Sans" panose="020B0604020202020204" pitchFamily="34" charset="0"/>
                </a:rPr>
                <a:t>AC power nominal load</a:t>
              </a:r>
            </a:p>
          </p:txBody>
        </p:sp>
        <p:cxnSp>
          <p:nvCxnSpPr>
            <p:cNvPr id="9" name="Gerader Verbinder 8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6390430" y="3470126"/>
              <a:ext cx="834691" cy="213087"/>
            </a:xfrm>
            <a:prstGeom prst="line">
              <a:avLst/>
            </a:prstGeom>
            <a:ln w="12700">
              <a:solidFill>
                <a:srgbClr val="88D5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4714608" y="3035499"/>
              <a:ext cx="1794129" cy="1931254"/>
            </a:xfrm>
            <a:prstGeom prst="line">
              <a:avLst/>
            </a:prstGeom>
            <a:ln w="12700">
              <a:solidFill>
                <a:srgbClr val="0E9E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3752610" y="663923"/>
              <a:ext cx="346198" cy="754771"/>
            </a:xfrm>
            <a:prstGeom prst="line">
              <a:avLst/>
            </a:prstGeom>
            <a:ln w="12700">
              <a:solidFill>
                <a:srgbClr val="2A7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2238793" y="2205429"/>
              <a:ext cx="2475812" cy="836420"/>
            </a:xfrm>
            <a:prstGeom prst="line">
              <a:avLst/>
            </a:prstGeom>
            <a:ln w="12700">
              <a:solidFill>
                <a:srgbClr val="9124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Halbbogen 13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2734603" y="1086646"/>
              <a:ext cx="3960000" cy="3960000"/>
            </a:xfrm>
            <a:prstGeom prst="blockArc">
              <a:avLst>
                <a:gd name="adj1" fmla="val 3749341"/>
                <a:gd name="adj2" fmla="val 7707967"/>
                <a:gd name="adj3" fmla="val 1484"/>
              </a:avLst>
            </a:prstGeom>
            <a:gradFill>
              <a:gsLst>
                <a:gs pos="99438">
                  <a:srgbClr val="1E9051"/>
                </a:gs>
                <a:gs pos="84000">
                  <a:srgbClr val="0F9DC9"/>
                </a:gs>
                <a:gs pos="0">
                  <a:srgbClr val="7E3684"/>
                </a:gs>
                <a:gs pos="14000">
                  <a:srgbClr val="28347A"/>
                </a:gs>
              </a:gsLst>
              <a:lin ang="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62244">
                <a:defRPr/>
              </a:pPr>
              <a:endParaRPr lang="en-US" sz="1500" kern="0" dirty="0"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15" name="Halbbogen 14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2014603" y="356196"/>
              <a:ext cx="5400000" cy="5400000"/>
            </a:xfrm>
            <a:prstGeom prst="blockArc">
              <a:avLst>
                <a:gd name="adj1" fmla="val 841633"/>
                <a:gd name="adj2" fmla="val 2819362"/>
                <a:gd name="adj3" fmla="val 2586"/>
              </a:avLst>
            </a:prstGeom>
            <a:gradFill>
              <a:gsLst>
                <a:gs pos="17000">
                  <a:srgbClr val="06A8CF"/>
                </a:gs>
                <a:gs pos="0">
                  <a:srgbClr val="2B80B8"/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61000">
                  <a:srgbClr val="228C3D"/>
                </a:gs>
              </a:gsLst>
              <a:lin ang="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62244">
                <a:defRPr/>
              </a:pPr>
              <a:endParaRPr lang="en-US" sz="1500" kern="0" dirty="0"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16" name="Halbbogen 15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026310" y="348196"/>
              <a:ext cx="5400000" cy="5400000"/>
            </a:xfrm>
            <a:prstGeom prst="blockArc">
              <a:avLst>
                <a:gd name="adj1" fmla="val 11915100"/>
                <a:gd name="adj2" fmla="val 14877096"/>
                <a:gd name="adj3" fmla="val 2801"/>
              </a:avLst>
            </a:prstGeom>
            <a:gradFill>
              <a:gsLst>
                <a:gs pos="99438">
                  <a:srgbClr val="2B80B8"/>
                </a:gs>
                <a:gs pos="77000">
                  <a:srgbClr val="28347A"/>
                </a:gs>
                <a:gs pos="46000">
                  <a:srgbClr val="7E3684"/>
                </a:gs>
                <a:gs pos="0">
                  <a:srgbClr val="942232"/>
                </a:gs>
              </a:gsLst>
              <a:lin ang="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62244">
                <a:defRPr/>
              </a:pPr>
              <a:endParaRPr lang="en-US" sz="1500" kern="0" dirty="0">
                <a:solidFill>
                  <a:srgbClr val="000000"/>
                </a:solidFill>
                <a:latin typeface="Bosch Office Sans"/>
              </a:endParaRPr>
            </a:p>
          </p:txBody>
        </p:sp>
        <p:cxnSp>
          <p:nvCxnSpPr>
            <p:cNvPr id="17" name="Gerader Verbinder 16"/>
            <p:cNvCxnSpPr/>
            <p:nvPr>
              <p:custDataLst>
                <p:tags r:id="rId18"/>
              </p:custDataLst>
            </p:nvPr>
          </p:nvCxnSpPr>
          <p:spPr>
            <a:xfrm flipV="1">
              <a:off x="3058844" y="4600379"/>
              <a:ext cx="445038" cy="559211"/>
            </a:xfrm>
            <a:prstGeom prst="line">
              <a:avLst/>
            </a:prstGeom>
            <a:ln w="12700">
              <a:solidFill>
                <a:srgbClr val="6A36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Halbbogen 17"/>
            <p:cNvSpPr/>
            <p:nvPr>
              <p:custDataLst>
                <p:tags r:id="rId19"/>
              </p:custDataLst>
            </p:nvPr>
          </p:nvSpPr>
          <p:spPr>
            <a:xfrm>
              <a:off x="2961273" y="1294865"/>
              <a:ext cx="3506662" cy="3506662"/>
            </a:xfrm>
            <a:prstGeom prst="blockArc">
              <a:avLst>
                <a:gd name="adj1" fmla="val 21574815"/>
                <a:gd name="adj2" fmla="val 19732139"/>
                <a:gd name="adj3" fmla="val 2365"/>
              </a:avLst>
            </a:prstGeom>
            <a:gradFill>
              <a:gsLst>
                <a:gs pos="67000">
                  <a:srgbClr val="06A8CF"/>
                </a:gs>
                <a:gs pos="51000">
                  <a:srgbClr val="2B80B8"/>
                </a:gs>
                <a:gs pos="34000">
                  <a:srgbClr val="28347A"/>
                </a:gs>
                <a:gs pos="17000">
                  <a:srgbClr val="7E3684"/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0">
                  <a:srgbClr val="942232"/>
                </a:gs>
                <a:gs pos="84000">
                  <a:srgbClr val="228C3D"/>
                </a:gs>
              </a:gsLst>
              <a:lin ang="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62244">
                <a:defRPr/>
              </a:pPr>
              <a:endParaRPr lang="en-US" sz="1500" kern="0" dirty="0"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19" name="Halbbogen 18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2727217" y="1082867"/>
              <a:ext cx="3960000" cy="3960000"/>
            </a:xfrm>
            <a:prstGeom prst="blockArc">
              <a:avLst>
                <a:gd name="adj1" fmla="val 8878821"/>
                <a:gd name="adj2" fmla="val 9840622"/>
                <a:gd name="adj3" fmla="val 1792"/>
              </a:avLst>
            </a:prstGeom>
            <a:gradFill>
              <a:gsLst>
                <a:gs pos="99438">
                  <a:srgbClr val="1E9051"/>
                </a:gs>
                <a:gs pos="84000">
                  <a:srgbClr val="0F9DC9"/>
                </a:gs>
                <a:gs pos="0">
                  <a:srgbClr val="7E3684"/>
                </a:gs>
                <a:gs pos="14000">
                  <a:srgbClr val="28347A"/>
                </a:gs>
              </a:gsLst>
              <a:lin ang="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62244">
                <a:defRPr/>
              </a:pPr>
              <a:endParaRPr lang="en-US" sz="1500" kern="0" dirty="0">
                <a:solidFill>
                  <a:srgbClr val="000000"/>
                </a:solidFill>
                <a:latin typeface="Bosch Office Sans"/>
              </a:endParaRPr>
            </a:p>
          </p:txBody>
        </p:sp>
        <p:cxnSp>
          <p:nvCxnSpPr>
            <p:cNvPr id="20" name="Gerader Verbinder 19"/>
            <p:cNvCxnSpPr>
              <a:endCxn id="19" idx="1"/>
            </p:cNvCxnSpPr>
            <p:nvPr>
              <p:custDataLst>
                <p:tags r:id="rId21"/>
              </p:custDataLst>
            </p:nvPr>
          </p:nvCxnSpPr>
          <p:spPr>
            <a:xfrm flipH="1">
              <a:off x="2837929" y="3020625"/>
              <a:ext cx="1623272" cy="577886"/>
            </a:xfrm>
            <a:prstGeom prst="line">
              <a:avLst/>
            </a:prstGeom>
            <a:ln w="12700">
              <a:solidFill>
                <a:srgbClr val="2A7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__"/>
          <p:cNvSpPr txBox="1"/>
          <p:nvPr>
            <p:custDataLst>
              <p:tags r:id="rId3"/>
            </p:custDataLst>
          </p:nvPr>
        </p:nvSpPr>
        <p:spPr>
          <a:xfrm>
            <a:off x="5735774" y="5069307"/>
            <a:ext cx="1478608" cy="53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  <a:latin typeface="Bosch Office Sans" pitchFamily="34" charset="0"/>
              </a:rPr>
              <a:t>&gt; 3 </a:t>
            </a:r>
            <a:r>
              <a:rPr lang="en-US" sz="2001" b="1" dirty="0" err="1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  <a:latin typeface="Bosch Office Sans" pitchFamily="34" charset="0"/>
              </a:rPr>
              <a:t>kW</a:t>
            </a:r>
            <a:r>
              <a:rPr lang="en-US" sz="2001" b="1" baseline="-25000" dirty="0" err="1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  <a:latin typeface="Bosch Office Sans" pitchFamily="34" charset="0"/>
              </a:rPr>
              <a:t>th</a:t>
            </a:r>
            <a:endParaRPr lang="en-US" sz="2001" b="1" baseline="-25000" dirty="0">
              <a:gradFill>
                <a:gsLst>
                  <a:gs pos="22000">
                    <a:srgbClr val="06A8CF"/>
                  </a:gs>
                  <a:gs pos="52000">
                    <a:srgbClr val="18A767"/>
                  </a:gs>
                  <a:gs pos="100000">
                    <a:srgbClr val="88D557"/>
                  </a:gs>
                </a:gsLst>
                <a:lin ang="18000000" scaled="0"/>
              </a:gra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75" dirty="0">
                <a:gradFill>
                  <a:gsLst>
                    <a:gs pos="7000">
                      <a:srgbClr val="18A767"/>
                    </a:gs>
                    <a:gs pos="100000">
                      <a:srgbClr val="88D557"/>
                    </a:gs>
                  </a:gsLst>
                  <a:lin ang="4800000" scaled="0"/>
                </a:gradFill>
                <a:latin typeface="Bosch Office Sans" pitchFamily="34" charset="0"/>
              </a:rPr>
              <a:t>Thermal output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276" y="1433942"/>
            <a:ext cx="3470583" cy="213634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77" y="2621113"/>
            <a:ext cx="1818307" cy="2629057"/>
          </a:xfrm>
          <a:prstGeom prst="rect">
            <a:avLst/>
          </a:prstGeom>
        </p:spPr>
      </p:pic>
      <p:sp>
        <p:nvSpPr>
          <p:cNvPr id="24" name="TextBox 1_"/>
          <p:cNvSpPr txBox="1"/>
          <p:nvPr>
            <p:custDataLst>
              <p:tags r:id="rId4"/>
            </p:custDataLst>
          </p:nvPr>
        </p:nvSpPr>
        <p:spPr>
          <a:xfrm>
            <a:off x="2611762" y="5593454"/>
            <a:ext cx="215448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dirty="0">
                <a:gradFill>
                  <a:gsLst>
                    <a:gs pos="12000">
                      <a:srgbClr val="263D83"/>
                    </a:gs>
                    <a:gs pos="100000">
                      <a:srgbClr val="04ACCE"/>
                    </a:gs>
                  </a:gsLst>
                  <a:lin ang="0" scaled="1"/>
                </a:gradFill>
              </a:rPr>
              <a:t>Extended &amp; rapid</a:t>
            </a:r>
          </a:p>
          <a:p>
            <a:pPr lvl="0">
              <a:defRPr/>
            </a:pPr>
            <a:r>
              <a:rPr lang="en-US" sz="1667" b="1" dirty="0">
                <a:gradFill>
                  <a:gsLst>
                    <a:gs pos="12000">
                      <a:srgbClr val="263D83"/>
                    </a:gs>
                    <a:gs pos="100000">
                      <a:srgbClr val="04ACCE"/>
                    </a:gs>
                  </a:gsLst>
                  <a:lin ang="0" scaled="1"/>
                </a:gradFill>
              </a:rPr>
              <a:t>Power modulation</a:t>
            </a:r>
          </a:p>
        </p:txBody>
      </p:sp>
      <p:sp>
        <p:nvSpPr>
          <p:cNvPr id="25" name="TextBox 1___"/>
          <p:cNvSpPr txBox="1"/>
          <p:nvPr>
            <p:custDataLst>
              <p:tags r:id="rId5"/>
            </p:custDataLst>
          </p:nvPr>
        </p:nvSpPr>
        <p:spPr>
          <a:xfrm>
            <a:off x="115083" y="4102267"/>
            <a:ext cx="2741906" cy="20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1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CO2 reduction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67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/>
            </a:r>
            <a:br>
              <a:rPr lang="en-US" sz="1167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</a:br>
            <a:r>
              <a:rPr lang="en-US" sz="1167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Capable to run on: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Hydrogen (H2) 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Biogas/</a:t>
            </a:r>
            <a:r>
              <a:rPr lang="en-US" sz="1500" dirty="0" err="1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Ecogas</a:t>
            </a:r>
            <a:endParaRPr lang="en-US" sz="1500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Natural Gas 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67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&amp; all combinations of above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  <a:latin typeface="Bosch Office Sans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baseline="-25000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  <a:latin typeface="Bosch Office Sans" pitchFamily="34" charset="0"/>
            </a:endParaRPr>
          </a:p>
        </p:txBody>
      </p:sp>
      <p:sp>
        <p:nvSpPr>
          <p:cNvPr id="27" name="TextBox 1__"/>
          <p:cNvSpPr txBox="1"/>
          <p:nvPr>
            <p:custDataLst>
              <p:tags r:id="rId6"/>
            </p:custDataLst>
          </p:nvPr>
        </p:nvSpPr>
        <p:spPr>
          <a:xfrm>
            <a:off x="3444467" y="1697337"/>
            <a:ext cx="2598534" cy="75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34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</a:rPr>
              <a:t>Almost</a:t>
            </a:r>
            <a:r>
              <a:rPr lang="en-US" sz="1667" b="1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</a:rPr>
              <a:t> emission-free: </a:t>
            </a:r>
          </a:p>
          <a:p>
            <a:pPr lvl="0">
              <a:defRPr/>
            </a:pPr>
            <a:r>
              <a:rPr lang="en-US" sz="1334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</a:rPr>
              <a:t>No nitrogen oxides</a:t>
            </a:r>
          </a:p>
          <a:p>
            <a:pPr lvl="0">
              <a:defRPr/>
            </a:pPr>
            <a:r>
              <a:rPr lang="en-US" sz="1334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</a:rPr>
              <a:t>No particles</a:t>
            </a:r>
          </a:p>
        </p:txBody>
      </p:sp>
      <p:sp>
        <p:nvSpPr>
          <p:cNvPr id="29" name="TextBox 1_"/>
          <p:cNvSpPr txBox="1"/>
          <p:nvPr>
            <p:custDataLst>
              <p:tags r:id="rId7"/>
            </p:custDataLst>
          </p:nvPr>
        </p:nvSpPr>
        <p:spPr>
          <a:xfrm>
            <a:off x="106975" y="3010559"/>
            <a:ext cx="1732634" cy="75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4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anose="020B0604020202020204" pitchFamily="34" charset="0"/>
              </a:rPr>
              <a:t>&gt;</a:t>
            </a:r>
            <a:r>
              <a:rPr lang="en-US" sz="3334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anose="020B0604020202020204" pitchFamily="34" charset="0"/>
              </a:rPr>
              <a:t>85%</a:t>
            </a:r>
            <a:endParaRPr lang="en-US" sz="875" b="1" baseline="-25000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  <a:latin typeface="Bosch Office Sans" panose="020B0604020202020204" pitchFamily="34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</a:rPr>
              <a:t>Overal</a:t>
            </a:r>
            <a:r>
              <a:rPr lang="en-US" sz="1000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</a:rPr>
              <a:t>l e</a:t>
            </a:r>
            <a:r>
              <a:rPr lang="en-US" sz="1000" dirty="0" err="1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</a:rPr>
              <a:t>fficiency</a:t>
            </a:r>
            <a:endParaRPr lang="en-US" sz="1000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</a:endParaRPr>
          </a:p>
        </p:txBody>
      </p:sp>
      <p:sp>
        <p:nvSpPr>
          <p:cNvPr id="30" name="TextBox 1_"/>
          <p:cNvSpPr txBox="1"/>
          <p:nvPr>
            <p:custDataLst>
              <p:tags r:id="rId8"/>
            </p:custDataLst>
          </p:nvPr>
        </p:nvSpPr>
        <p:spPr>
          <a:xfrm>
            <a:off x="135981" y="2185986"/>
            <a:ext cx="1779656" cy="9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4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anose="020B0604020202020204" pitchFamily="34" charset="0"/>
              </a:rPr>
              <a:t>&gt;</a:t>
            </a:r>
            <a:r>
              <a:rPr lang="en-US" sz="3334" b="1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anose="020B0604020202020204" pitchFamily="34" charset="0"/>
              </a:rPr>
              <a:t>60%</a:t>
            </a:r>
            <a:endParaRPr lang="en-US" sz="834" b="1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  <a:latin typeface="Bosch Office Sans" pitchFamily="34" charset="0"/>
            </a:endParaRPr>
          </a:p>
          <a:p>
            <a:pPr lvl="0">
              <a:defRPr/>
            </a:pPr>
            <a:r>
              <a:rPr lang="en-US" sz="1000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Electrical </a:t>
            </a:r>
            <a:r>
              <a:rPr lang="de-DE" sz="1000" dirty="0" err="1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</a:rPr>
              <a:t>efficiency</a:t>
            </a:r>
            <a:r>
              <a:rPr lang="en-US" sz="1000" dirty="0">
                <a:gradFill>
                  <a:gsLst>
                    <a:gs pos="0">
                      <a:srgbClr val="C00000"/>
                    </a:gs>
                    <a:gs pos="88000">
                      <a:srgbClr val="06A8CF"/>
                    </a:gs>
                    <a:gs pos="39000">
                      <a:srgbClr val="A80163"/>
                    </a:gs>
                  </a:gsLst>
                  <a:lin ang="0" scaled="1"/>
                </a:gradFill>
                <a:latin typeface="Bosch Office Sans" pitchFamily="34" charset="0"/>
              </a:rPr>
              <a:t> (AC)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50" dirty="0">
              <a:gradFill>
                <a:gsLst>
                  <a:gs pos="0">
                    <a:srgbClr val="C00000"/>
                  </a:gs>
                  <a:gs pos="88000">
                    <a:srgbClr val="06A8CF"/>
                  </a:gs>
                  <a:gs pos="39000">
                    <a:srgbClr val="A80163"/>
                  </a:gs>
                </a:gsLst>
                <a:lin ang="0" scaled="1"/>
              </a:gradFill>
              <a:latin typeface="Bosch Office Sans" pitchFamily="34" charset="0"/>
            </a:endParaRPr>
          </a:p>
        </p:txBody>
      </p:sp>
      <p:sp>
        <p:nvSpPr>
          <p:cNvPr id="28" name="TextBox 1_"/>
          <p:cNvSpPr txBox="1"/>
          <p:nvPr>
            <p:custDataLst>
              <p:tags r:id="rId9"/>
            </p:custDataLst>
          </p:nvPr>
        </p:nvSpPr>
        <p:spPr>
          <a:xfrm>
            <a:off x="4965756" y="2387682"/>
            <a:ext cx="2154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</a:rPr>
              <a:t>Very low noise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gradFill>
                  <a:gsLst>
                    <a:gs pos="22000">
                      <a:srgbClr val="06A8CF"/>
                    </a:gs>
                    <a:gs pos="52000">
                      <a:srgbClr val="18A767"/>
                    </a:gs>
                    <a:gs pos="100000">
                      <a:srgbClr val="88D557"/>
                    </a:gs>
                  </a:gsLst>
                  <a:lin ang="18000000" scaled="0"/>
                </a:gradFill>
              </a:rPr>
              <a:t>No vibrations</a:t>
            </a:r>
          </a:p>
        </p:txBody>
      </p:sp>
      <p:sp>
        <p:nvSpPr>
          <p:cNvPr id="34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38" name="Inhaltsplatzhalter 5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6458624"/>
            <a:ext cx="9143557" cy="95378"/>
          </a:xfrm>
          <a:prstGeom prst="rect">
            <a:avLst/>
          </a:prstGeom>
        </p:spPr>
      </p:pic>
      <p:cxnSp>
        <p:nvCxnSpPr>
          <p:cNvPr id="40" name="Gerader Verbinder 39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>
            <p:custDataLst>
              <p:tags r:id="rId3"/>
            </p:custDataLst>
          </p:nvPr>
        </p:nvSpPr>
        <p:spPr>
          <a:xfrm>
            <a:off x="5261110" y="1323658"/>
            <a:ext cx="3602950" cy="4283132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62244">
              <a:defRPr/>
            </a:pPr>
            <a:endParaRPr lang="en-US" sz="1350" kern="0" dirty="0">
              <a:solidFill>
                <a:prstClr val="white"/>
              </a:solidFill>
              <a:latin typeface="Bosch Office Sans"/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324" y="858491"/>
          <a:ext cx="1324" cy="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24" y="858491"/>
                        <a:ext cx="1324" cy="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>
            <p:custDataLst>
              <p:tags r:id="rId5"/>
            </p:custDataLst>
          </p:nvPr>
        </p:nvSpPr>
        <p:spPr>
          <a:xfrm>
            <a:off x="0" y="857167"/>
            <a:ext cx="132330" cy="13233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defTabSz="762244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34" kern="0" dirty="0">
              <a:solidFill>
                <a:srgbClr val="000000"/>
              </a:solidFill>
              <a:latin typeface="Bosch Office Sans" pitchFamily="2" charset="0"/>
              <a:sym typeface="Bosch Office Sans" pitchFamily="2" charset="0"/>
            </a:endParaRPr>
          </a:p>
        </p:txBody>
      </p:sp>
      <p:sp>
        <p:nvSpPr>
          <p:cNvPr id="8" name="Textfeld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89480" y="1235285"/>
            <a:ext cx="8743008" cy="323944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762244">
              <a:lnSpc>
                <a:spcPct val="89000"/>
              </a:lnSpc>
              <a:defRPr/>
            </a:pPr>
            <a:r>
              <a:rPr lang="en-US" sz="2400" kern="0" dirty="0">
                <a:solidFill>
                  <a:prstClr val="black"/>
                </a:solidFill>
                <a:latin typeface="Bosch Office Sans" pitchFamily="2" charset="0"/>
              </a:rPr>
              <a:t>SOFC – Use Cases (Selection</a:t>
            </a:r>
            <a:r>
              <a:rPr lang="en-US" sz="2334" kern="0" dirty="0">
                <a:solidFill>
                  <a:prstClr val="black"/>
                </a:solidFill>
                <a:latin typeface="Bosch Office Sans" pitchFamily="2" charset="0"/>
              </a:rPr>
              <a:t>)</a:t>
            </a:r>
          </a:p>
        </p:txBody>
      </p:sp>
      <p:sp>
        <p:nvSpPr>
          <p:cNvPr id="4" name="Rechteck 3" hidden="1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7688900" y="1073130"/>
            <a:ext cx="1410108" cy="647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4821" rIns="0" bIns="0" rtlCol="0" anchor="t">
            <a:normAutofit/>
          </a:bodyPr>
          <a:lstStyle/>
          <a:p>
            <a:pPr defTabSz="762244">
              <a:lnSpc>
                <a:spcPts val="750"/>
              </a:lnSpc>
              <a:defRPr/>
            </a:pPr>
            <a:endParaRPr lang="en-US" sz="458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3" name="Textfeld 2" hidden="1"/>
          <p:cNvSpPr txBox="1"/>
          <p:nvPr>
            <p:custDataLst>
              <p:tags r:id="rId8"/>
            </p:custDataLst>
          </p:nvPr>
        </p:nvSpPr>
        <p:spPr>
          <a:xfrm>
            <a:off x="0" y="5838067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762244">
              <a:lnSpc>
                <a:spcPct val="107000"/>
              </a:lnSpc>
              <a:defRPr/>
            </a:pPr>
            <a:endParaRPr lang="en-US" sz="1084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25" name="Titel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4670" y="1559480"/>
            <a:ext cx="8742440" cy="324094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2188">
              <a:defRPr/>
            </a:pPr>
            <a:r>
              <a:rPr lang="en-US" sz="2400" dirty="0">
                <a:solidFill>
                  <a:srgbClr val="266EAC"/>
                </a:solidFill>
                <a:latin typeface="Bosch Office Sans"/>
              </a:rPr>
              <a:t>Various Application Opportunities</a:t>
            </a:r>
          </a:p>
        </p:txBody>
      </p:sp>
      <p:cxnSp>
        <p:nvCxnSpPr>
          <p:cNvPr id="13" name="Gerader Verbinder 24"/>
          <p:cNvCxnSpPr/>
          <p:nvPr>
            <p:custDataLst>
              <p:tags r:id="rId10"/>
            </p:custDataLst>
          </p:nvPr>
        </p:nvCxnSpPr>
        <p:spPr>
          <a:xfrm>
            <a:off x="2754657" y="2012633"/>
            <a:ext cx="0" cy="353461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/>
          <p:cNvSpPr txBox="1"/>
          <p:nvPr>
            <p:custDataLst>
              <p:tags r:id="rId11"/>
            </p:custDataLst>
          </p:nvPr>
        </p:nvSpPr>
        <p:spPr>
          <a:xfrm>
            <a:off x="5585202" y="1681823"/>
            <a:ext cx="3246783" cy="352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244">
              <a:defRPr/>
            </a:pPr>
            <a:r>
              <a:rPr lang="en-US" sz="1667" b="1" dirty="0">
                <a:solidFill>
                  <a:prstClr val="white"/>
                </a:solidFill>
                <a:latin typeface="Bosch Office Sans" pitchFamily="34" charset="0"/>
              </a:rPr>
              <a:t>Growing on Demand</a:t>
            </a:r>
          </a:p>
          <a:p>
            <a:pPr defTabSz="762244">
              <a:defRPr/>
            </a:pPr>
            <a:r>
              <a:rPr lang="en-US" sz="1000" b="1" dirty="0">
                <a:solidFill>
                  <a:prstClr val="white"/>
                </a:solidFill>
                <a:latin typeface="Bosch Office Sans" pitchFamily="34" charset="0"/>
              </a:rPr>
              <a:t>Preventing overcapacities and downtimes of power stations by using a decentralized energy system</a:t>
            </a:r>
          </a:p>
          <a:p>
            <a:pPr defTabSz="762244">
              <a:defRPr/>
            </a:pPr>
            <a:endParaRPr lang="en-US" sz="1000" b="1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>
              <a:defRPr/>
            </a:pPr>
            <a:endParaRPr lang="en-US" sz="1000" b="1" dirty="0">
              <a:solidFill>
                <a:prstClr val="white"/>
              </a:solidFill>
              <a:latin typeface="Bosch Office Sans" pitchFamily="34" charset="0"/>
            </a:endParaRPr>
          </a:p>
          <a:p>
            <a:pPr defTabSz="762244">
              <a:defRPr/>
            </a:pPr>
            <a:r>
              <a:rPr lang="en-US" sz="1667" b="1" dirty="0">
                <a:solidFill>
                  <a:prstClr val="white"/>
                </a:solidFill>
                <a:latin typeface="Bosch Office Sans" pitchFamily="34" charset="0"/>
              </a:rPr>
              <a:t>Combined Heat and Power</a:t>
            </a:r>
          </a:p>
          <a:p>
            <a:pPr defTabSz="762244">
              <a:defRPr/>
            </a:pPr>
            <a:r>
              <a:rPr lang="en-US" sz="1000" b="1" dirty="0">
                <a:solidFill>
                  <a:prstClr val="white"/>
                </a:solidFill>
                <a:latin typeface="Bosch Office Sans" pitchFamily="34" charset="0"/>
              </a:rPr>
              <a:t>Providing  precious electricity with 60 % AC efficiency and additional thermal power</a:t>
            </a:r>
          </a:p>
          <a:p>
            <a:pPr defTabSz="762244">
              <a:defRPr/>
            </a:pPr>
            <a:endParaRPr lang="en-US" sz="1667" b="1" dirty="0">
              <a:solidFill>
                <a:prstClr val="white"/>
              </a:solidFill>
              <a:latin typeface="Bosch Office Sans" panose="020B0604020202020204" pitchFamily="34" charset="0"/>
            </a:endParaRPr>
          </a:p>
          <a:p>
            <a:pPr defTabSz="762244">
              <a:defRPr/>
            </a:pPr>
            <a:r>
              <a:rPr lang="en-US" sz="1667" b="1" dirty="0">
                <a:solidFill>
                  <a:prstClr val="white"/>
                </a:solidFill>
                <a:latin typeface="Bosch Office Sans" panose="020B0604020202020204" pitchFamily="34" charset="0"/>
              </a:rPr>
              <a:t>Unlimited Scalability </a:t>
            </a:r>
          </a:p>
          <a:p>
            <a:pPr defTabSz="762244">
              <a:defRPr/>
            </a:pPr>
            <a:r>
              <a:rPr lang="en-US" sz="1000" b="1" dirty="0">
                <a:solidFill>
                  <a:prstClr val="white"/>
                </a:solidFill>
                <a:latin typeface="Bosch Office Sans" panose="020B0604020202020204" pitchFamily="34" charset="0"/>
              </a:rPr>
              <a:t>Being able to install plug and play solutions worldwide only requires availability of natural gas or if available Hydrogen </a:t>
            </a:r>
          </a:p>
          <a:p>
            <a:pPr defTabSz="762244">
              <a:defRPr/>
            </a:pPr>
            <a:endParaRPr lang="en-US" sz="1000" dirty="0">
              <a:solidFill>
                <a:prstClr val="white"/>
              </a:solidFill>
              <a:latin typeface="Bosch Office Sans" panose="020B0604020202020204" pitchFamily="34" charset="0"/>
            </a:endParaRPr>
          </a:p>
          <a:p>
            <a:pPr defTabSz="762244">
              <a:defRPr/>
            </a:pPr>
            <a:endParaRPr lang="en-US" sz="1000" b="1" dirty="0">
              <a:solidFill>
                <a:prstClr val="white"/>
              </a:solidFill>
              <a:latin typeface="Bosch Office Sans" panose="020B0604020202020204" pitchFamily="34" charset="0"/>
            </a:endParaRPr>
          </a:p>
          <a:p>
            <a:pPr defTabSz="762244">
              <a:defRPr/>
            </a:pPr>
            <a:r>
              <a:rPr lang="en-US" sz="1667" b="1" dirty="0">
                <a:solidFill>
                  <a:prstClr val="white"/>
                </a:solidFill>
                <a:latin typeface="Bosch Office Sans" panose="020B0604020202020204" pitchFamily="34" charset="0"/>
              </a:rPr>
              <a:t>Cost Competitive</a:t>
            </a:r>
          </a:p>
          <a:p>
            <a:pPr defTabSz="762244">
              <a:defRPr/>
            </a:pPr>
            <a:r>
              <a:rPr lang="en-US" sz="1000" b="1" dirty="0">
                <a:solidFill>
                  <a:prstClr val="white"/>
                </a:solidFill>
                <a:latin typeface="Bosch Office Sans" panose="020B0604020202020204" pitchFamily="34" charset="0"/>
              </a:rPr>
              <a:t>Technical benefits come with cost competitiveness to alternative solutions</a:t>
            </a:r>
          </a:p>
        </p:txBody>
      </p:sp>
      <p:cxnSp>
        <p:nvCxnSpPr>
          <p:cNvPr id="24" name="Gerader Verbinder 25"/>
          <p:cNvCxnSpPr/>
          <p:nvPr>
            <p:custDataLst>
              <p:tags r:id="rId12"/>
            </p:custDataLst>
          </p:nvPr>
        </p:nvCxnSpPr>
        <p:spPr>
          <a:xfrm>
            <a:off x="232070" y="3815496"/>
            <a:ext cx="504517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750" y="1965793"/>
            <a:ext cx="2086538" cy="16732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764" y="3992049"/>
            <a:ext cx="2174240" cy="14604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49" y="4046722"/>
            <a:ext cx="2244409" cy="140575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38" y="1965793"/>
            <a:ext cx="1984228" cy="172341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6395124"/>
            <a:ext cx="9143557" cy="95378"/>
          </a:xfrm>
          <a:prstGeom prst="rect">
            <a:avLst/>
          </a:prstGeom>
        </p:spPr>
      </p:pic>
      <p:cxnSp>
        <p:nvCxnSpPr>
          <p:cNvPr id="27" name="Gerader Verbinder 26"/>
          <p:cNvCxnSpPr/>
          <p:nvPr/>
        </p:nvCxnSpPr>
        <p:spPr>
          <a:xfrm>
            <a:off x="44097" y="1110993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29" name="Inhaltsplatzhalter 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78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24" y="858491"/>
          <a:ext cx="1324" cy="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Folie" r:id="rId9" imgW="415" imgH="416" progId="TCLayout.ActiveDocument.1">
                  <p:embed/>
                </p:oleObj>
              </mc:Choice>
              <mc:Fallback>
                <p:oleObj name="think-cell Folie" r:id="rId9" imgW="415" imgH="4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4" y="858491"/>
                        <a:ext cx="1324" cy="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850" y="1168624"/>
            <a:ext cx="7430859" cy="5149637"/>
          </a:xfrm>
          <a:prstGeom prst="rect">
            <a:avLst/>
          </a:prstGeom>
        </p:spPr>
      </p:pic>
      <p:sp>
        <p:nvSpPr>
          <p:cNvPr id="3" name="Rechteck 2" hidden="1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7688900" y="1073130"/>
            <a:ext cx="1410108" cy="647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4821" rIns="0" bIns="0" rtlCol="0" anchor="t">
            <a:normAutofit/>
          </a:bodyPr>
          <a:lstStyle/>
          <a:p>
            <a:pPr defTabSz="762244">
              <a:lnSpc>
                <a:spcPts val="750"/>
              </a:lnSpc>
            </a:pPr>
            <a:endParaRPr lang="de-DE" sz="458" kern="0" dirty="0">
              <a:latin typeface="Bosch Office Sans"/>
            </a:endParaRPr>
          </a:p>
        </p:txBody>
      </p:sp>
      <p:sp>
        <p:nvSpPr>
          <p:cNvPr id="2" name="Textfeld 1" hidden="1"/>
          <p:cNvSpPr txBox="1"/>
          <p:nvPr>
            <p:custDataLst>
              <p:tags r:id="rId5"/>
            </p:custDataLst>
          </p:nvPr>
        </p:nvSpPr>
        <p:spPr>
          <a:xfrm>
            <a:off x="0" y="5838067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762244">
              <a:lnSpc>
                <a:spcPct val="107000"/>
              </a:lnSpc>
            </a:pPr>
            <a:endParaRPr lang="de-DE" sz="1084" kern="0" dirty="0" err="1"/>
          </a:p>
        </p:txBody>
      </p:sp>
      <p:sp>
        <p:nvSpPr>
          <p:cNvPr id="14" name="Rechteck 18">
            <a:extLst>
              <a:ext uri="{FF2B5EF4-FFF2-40B4-BE49-F238E27FC236}">
                <a16:creationId xmlns:a16="http://schemas.microsoft.com/office/drawing/2014/main" id="{C134F051-4180-4DBB-84B7-25AC6AA76A80}"/>
              </a:ext>
            </a:extLst>
          </p:cNvPr>
          <p:cNvSpPr/>
          <p:nvPr/>
        </p:nvSpPr>
        <p:spPr>
          <a:xfrm rot="10800000">
            <a:off x="-15781" y="1168690"/>
            <a:ext cx="4756287" cy="5155994"/>
          </a:xfrm>
          <a:custGeom>
            <a:avLst/>
            <a:gdLst>
              <a:gd name="connsiteX0" fmla="*/ 0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0 w 6816852"/>
              <a:gd name="connsiteY4" fmla="*/ 0 h 6261720"/>
              <a:gd name="connsiteX0" fmla="*/ 1769166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769166 w 6816852"/>
              <a:gd name="connsiteY4" fmla="*/ 0 h 6261720"/>
              <a:gd name="connsiteX0" fmla="*/ 1620079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620079 w 6816852"/>
              <a:gd name="connsiteY4" fmla="*/ 0 h 6261720"/>
              <a:gd name="connsiteX0" fmla="*/ 1375178 w 6816852"/>
              <a:gd name="connsiteY0" fmla="*/ 12362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375178 w 6816852"/>
              <a:gd name="connsiteY4" fmla="*/ 12362 h 6261720"/>
              <a:gd name="connsiteX0" fmla="*/ 1375178 w 6816852"/>
              <a:gd name="connsiteY0" fmla="*/ 0 h 6266886"/>
              <a:gd name="connsiteX1" fmla="*/ 6816852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6816852"/>
              <a:gd name="connsiteY0" fmla="*/ 0 h 6266886"/>
              <a:gd name="connsiteX1" fmla="*/ 4817224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4817224"/>
              <a:gd name="connsiteY0" fmla="*/ 0 h 6266886"/>
              <a:gd name="connsiteX1" fmla="*/ 4817224 w 4817224"/>
              <a:gd name="connsiteY1" fmla="*/ 5166 h 6266886"/>
              <a:gd name="connsiteX2" fmla="*/ 3878268 w 4817224"/>
              <a:gd name="connsiteY2" fmla="*/ 6256792 h 6266886"/>
              <a:gd name="connsiteX3" fmla="*/ 0 w 4817224"/>
              <a:gd name="connsiteY3" fmla="*/ 6266886 h 6266886"/>
              <a:gd name="connsiteX4" fmla="*/ 1375178 w 4817224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3878268 w 4991105"/>
              <a:gd name="connsiteY2" fmla="*/ 6256792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82411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15022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5178 w 4991105"/>
              <a:gd name="connsiteY4" fmla="*/ 15022 h 628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5" h="6281908">
                <a:moveTo>
                  <a:pt x="1375178" y="15022"/>
                </a:moveTo>
                <a:lnTo>
                  <a:pt x="4991105" y="0"/>
                </a:lnTo>
                <a:lnTo>
                  <a:pt x="4991105" y="6281908"/>
                </a:lnTo>
                <a:lnTo>
                  <a:pt x="0" y="6281908"/>
                </a:lnTo>
                <a:lnTo>
                  <a:pt x="1375178" y="1502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50247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2244"/>
            <a:endParaRPr lang="en-GB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8" name="How will mobility be  possible without environmental impact?">
            <a:extLst>
              <a:ext uri="{FF2B5EF4-FFF2-40B4-BE49-F238E27FC236}">
                <a16:creationId xmlns:a16="http://schemas.microsoft.com/office/drawing/2014/main" id="{FF38FA12-FFA1-9846-BFC1-D28C4C6EF30F}"/>
              </a:ext>
            </a:extLst>
          </p:cNvPr>
          <p:cNvSpPr txBox="1"/>
          <p:nvPr/>
        </p:nvSpPr>
        <p:spPr>
          <a:xfrm>
            <a:off x="305671" y="2003806"/>
            <a:ext cx="3126514" cy="149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4661" tIns="14661" rIns="14661" bIns="14661">
            <a:spAutoFit/>
          </a:bodyPr>
          <a:lstStyle/>
          <a:p>
            <a:pPr>
              <a:defRPr sz="15000"/>
            </a:pPr>
            <a:r>
              <a:rPr lang="de-DE" sz="3168" dirty="0">
                <a:solidFill>
                  <a:schemeClr val="bg1"/>
                </a:solidFill>
              </a:rPr>
              <a:t>The </a:t>
            </a:r>
          </a:p>
          <a:p>
            <a:pPr>
              <a:defRPr sz="15000"/>
            </a:pPr>
            <a:r>
              <a:rPr lang="de-DE" sz="3168" dirty="0" err="1">
                <a:solidFill>
                  <a:schemeClr val="bg1"/>
                </a:solidFill>
              </a:rPr>
              <a:t>fuel</a:t>
            </a:r>
            <a:r>
              <a:rPr lang="de-DE" sz="3168" dirty="0">
                <a:solidFill>
                  <a:schemeClr val="bg1"/>
                </a:solidFill>
              </a:rPr>
              <a:t> </a:t>
            </a:r>
            <a:r>
              <a:rPr lang="de-DE" sz="3168" dirty="0" err="1">
                <a:solidFill>
                  <a:schemeClr val="bg1"/>
                </a:solidFill>
              </a:rPr>
              <a:t>cell</a:t>
            </a:r>
            <a:r>
              <a:rPr lang="de-DE" sz="3168" dirty="0">
                <a:solidFill>
                  <a:schemeClr val="bg1"/>
                </a:solidFill>
              </a:rPr>
              <a:t> </a:t>
            </a:r>
            <a:br>
              <a:rPr lang="de-DE" sz="3168" dirty="0">
                <a:solidFill>
                  <a:schemeClr val="bg1"/>
                </a:solidFill>
              </a:rPr>
            </a:br>
            <a:r>
              <a:rPr lang="de-DE" sz="3168" dirty="0" err="1">
                <a:solidFill>
                  <a:schemeClr val="bg1"/>
                </a:solidFill>
              </a:rPr>
              <a:t>is</a:t>
            </a:r>
            <a:r>
              <a:rPr lang="de-DE" sz="3168" dirty="0">
                <a:solidFill>
                  <a:schemeClr val="bg1"/>
                </a:solidFill>
              </a:rPr>
              <a:t> on </a:t>
            </a:r>
            <a:r>
              <a:rPr lang="de-DE" sz="3168" dirty="0" err="1">
                <a:solidFill>
                  <a:schemeClr val="bg1"/>
                </a:solidFill>
              </a:rPr>
              <a:t>its</a:t>
            </a:r>
            <a:r>
              <a:rPr lang="de-DE" sz="3168" dirty="0">
                <a:solidFill>
                  <a:schemeClr val="bg1"/>
                </a:solidFill>
              </a:rPr>
              <a:t> </a:t>
            </a:r>
            <a:r>
              <a:rPr lang="de-DE" sz="3168" dirty="0" err="1">
                <a:solidFill>
                  <a:schemeClr val="bg1"/>
                </a:solidFill>
              </a:rPr>
              <a:t>way</a:t>
            </a:r>
            <a:endParaRPr lang="de-DE" sz="3168" dirty="0">
              <a:solidFill>
                <a:schemeClr val="bg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708AF87-64BE-9447-AFA2-39BEE92ABA0B}"/>
              </a:ext>
            </a:extLst>
          </p:cNvPr>
          <p:cNvGrpSpPr/>
          <p:nvPr/>
        </p:nvGrpSpPr>
        <p:grpSpPr>
          <a:xfrm>
            <a:off x="8125589" y="1181018"/>
            <a:ext cx="1018941" cy="5143930"/>
            <a:chOff x="9747885" y="0"/>
            <a:chExt cx="1222375" cy="617093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51E5B394-E060-AE47-B13E-3ACDF25187EF}"/>
                </a:ext>
              </a:extLst>
            </p:cNvPr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0720" y="0"/>
              <a:ext cx="129540" cy="6170930"/>
            </a:xfrm>
            <a:prstGeom prst="rect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B57E09F-4679-AB4F-99E8-85FC27537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7885" y="5466666"/>
              <a:ext cx="1092200" cy="5715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9" name="Inhaltsplatzhalter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38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24" y="858491"/>
          <a:ext cx="1324" cy="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Folie" r:id="rId32" imgW="353" imgH="353" progId="TCLayout.ActiveDocument.1">
                  <p:embed/>
                </p:oleObj>
              </mc:Choice>
              <mc:Fallback>
                <p:oleObj name="think-cell Folie" r:id="rId32" imgW="353" imgH="353" progId="TCLayout.ActiveDocument.1">
                  <p:embed/>
                  <p:pic>
                    <p:nvPicPr>
                      <p:cNvPr id="37" name="Objekt 36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324" y="858491"/>
                        <a:ext cx="1324" cy="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 hidden="1"/>
          <p:cNvSpPr/>
          <p:nvPr>
            <p:custDataLst>
              <p:tags r:id="rId3"/>
            </p:custDataLst>
          </p:nvPr>
        </p:nvSpPr>
        <p:spPr>
          <a:xfrm>
            <a:off x="0" y="857167"/>
            <a:ext cx="132330" cy="13233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auto">
              <a:lnSpc>
                <a:spcPct val="89000"/>
              </a:lnSpc>
            </a:pPr>
            <a:endParaRPr lang="en-US" sz="2334" kern="0" dirty="0">
              <a:solidFill>
                <a:srgbClr val="000000"/>
              </a:solidFill>
              <a:latin typeface="Bosch Office Sans" pitchFamily="2" charset="0"/>
              <a:ea typeface="+mj-ea"/>
              <a:cs typeface="+mj-cs"/>
              <a:sym typeface="Bosch Office Sans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00865" y="1110385"/>
            <a:ext cx="8712200" cy="431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sch Office Sans" pitchFamily="2" charset="0"/>
              </a:rPr>
              <a:t>Fuel Cell Electric Vehicles - Motivation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3859151" y="1971025"/>
            <a:ext cx="5129896" cy="3566979"/>
            <a:chOff x="4324197" y="1251418"/>
            <a:chExt cx="6553450" cy="4484618"/>
          </a:xfrm>
        </p:grpSpPr>
        <p:sp>
          <p:nvSpPr>
            <p:cNvPr id="7" name="Abgerundetes Rechteck 50"/>
            <p:cNvSpPr/>
            <p:nvPr>
              <p:custDataLst>
                <p:tags r:id="rId7"/>
              </p:custDataLst>
            </p:nvPr>
          </p:nvSpPr>
          <p:spPr>
            <a:xfrm>
              <a:off x="6591793" y="1470001"/>
              <a:ext cx="3993975" cy="1922723"/>
            </a:xfrm>
            <a:prstGeom prst="roundRect">
              <a:avLst>
                <a:gd name="adj" fmla="val 7420"/>
              </a:avLst>
            </a:prstGeom>
            <a:solidFill>
              <a:srgbClr val="033EE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defTabSz="76224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4" kern="0" dirty="0">
                  <a:solidFill>
                    <a:prstClr val="white"/>
                  </a:solidFill>
                  <a:latin typeface="Bosch Office Sans"/>
                </a:rPr>
                <a:t>Diesel</a:t>
              </a:r>
            </a:p>
          </p:txBody>
        </p:sp>
        <p:pic>
          <p:nvPicPr>
            <p:cNvPr id="8" name="Grafik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4206" y="5054322"/>
              <a:ext cx="910336" cy="681713"/>
            </a:xfrm>
            <a:prstGeom prst="rect">
              <a:avLst/>
            </a:prstGeom>
          </p:spPr>
        </p:pic>
        <p:pic>
          <p:nvPicPr>
            <p:cNvPr id="9" name="Grafik 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768" y="5054323"/>
              <a:ext cx="910336" cy="681713"/>
            </a:xfrm>
            <a:prstGeom prst="rect">
              <a:avLst/>
            </a:prstGeom>
          </p:spPr>
        </p:pic>
        <p:pic>
          <p:nvPicPr>
            <p:cNvPr id="10" name="Grafik 1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043" y="5054322"/>
              <a:ext cx="910336" cy="681713"/>
            </a:xfrm>
            <a:prstGeom prst="rect">
              <a:avLst/>
            </a:prstGeom>
          </p:spPr>
        </p:pic>
        <p:pic>
          <p:nvPicPr>
            <p:cNvPr id="11" name="Grafik 1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9540" y="5054322"/>
              <a:ext cx="910336" cy="681713"/>
            </a:xfrm>
            <a:prstGeom prst="rect">
              <a:avLst/>
            </a:prstGeom>
          </p:spPr>
        </p:pic>
        <p:pic>
          <p:nvPicPr>
            <p:cNvPr id="12" name="Grafik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3111" y="5054322"/>
              <a:ext cx="910336" cy="681713"/>
            </a:xfrm>
            <a:prstGeom prst="rect">
              <a:avLst/>
            </a:prstGeom>
          </p:spPr>
        </p:pic>
        <p:cxnSp>
          <p:nvCxnSpPr>
            <p:cNvPr id="13" name="Gerader Verbinder 9"/>
            <p:cNvCxnSpPr/>
            <p:nvPr>
              <p:custDataLst>
                <p:tags r:id="rId13"/>
              </p:custDataLst>
            </p:nvPr>
          </p:nvCxnSpPr>
          <p:spPr>
            <a:xfrm>
              <a:off x="4837795" y="1566793"/>
              <a:ext cx="0" cy="3197398"/>
            </a:xfrm>
            <a:prstGeom prst="line">
              <a:avLst/>
            </a:prstGeom>
            <a:noFill/>
            <a:ln w="19050" cap="flat" cmpd="sng" algn="ctr">
              <a:solidFill>
                <a:srgbClr val="424C58"/>
              </a:solidFill>
              <a:prstDash val="solid"/>
              <a:miter lim="800000"/>
            </a:ln>
            <a:effectLst/>
          </p:spPr>
        </p:cxnSp>
        <p:sp>
          <p:nvSpPr>
            <p:cNvPr id="14" name="Textfeld 2"/>
            <p:cNvSpPr txBox="1"/>
            <p:nvPr>
              <p:custDataLst>
                <p:tags r:id="rId14"/>
              </p:custDataLst>
            </p:nvPr>
          </p:nvSpPr>
          <p:spPr>
            <a:xfrm>
              <a:off x="9389795" y="4720986"/>
              <a:ext cx="914400" cy="2989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de-DE"/>
              </a:defPPr>
              <a:lvl1pPr>
                <a:lnSpc>
                  <a:spcPts val="2300"/>
                </a:lnSpc>
                <a:spcBef>
                  <a:spcPts val="500"/>
                </a:spcBef>
                <a:defRPr sz="1400" b="1" kern="0">
                  <a:solidFill>
                    <a:srgbClr val="424C58"/>
                  </a:solidFill>
                  <a:latin typeface="Bosch Office Sans" pitchFamily="34" charset="0"/>
                </a:defRPr>
              </a:lvl1pPr>
            </a:lstStyle>
            <a:p>
              <a:pPr defTabSz="762244">
                <a:lnSpc>
                  <a:spcPts val="1917"/>
                </a:lnSpc>
                <a:spcBef>
                  <a:spcPts val="417"/>
                </a:spcBef>
                <a:defRPr/>
              </a:pPr>
              <a:r>
                <a:rPr lang="en-US" sz="1167" b="0" dirty="0">
                  <a:solidFill>
                    <a:prstClr val="white">
                      <a:lumMod val="65000"/>
                    </a:prstClr>
                  </a:solidFill>
                </a:rPr>
                <a:t>Vehicle segments </a:t>
              </a:r>
            </a:p>
          </p:txBody>
        </p:sp>
        <p:cxnSp>
          <p:nvCxnSpPr>
            <p:cNvPr id="15" name="Gerader Verbinder 18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4837796" y="4766948"/>
              <a:ext cx="6039851" cy="7444"/>
            </a:xfrm>
            <a:prstGeom prst="line">
              <a:avLst/>
            </a:prstGeom>
            <a:noFill/>
            <a:ln w="19050" cap="flat" cmpd="sng" algn="ctr">
              <a:solidFill>
                <a:srgbClr val="424C58"/>
              </a:solidFill>
              <a:prstDash val="solid"/>
              <a:miter lim="800000"/>
            </a:ln>
            <a:effectLst/>
          </p:spPr>
        </p:cxnSp>
        <p:grpSp>
          <p:nvGrpSpPr>
            <p:cNvPr id="16" name="Gruppieren 23"/>
            <p:cNvGrpSpPr/>
            <p:nvPr/>
          </p:nvGrpSpPr>
          <p:grpSpPr>
            <a:xfrm>
              <a:off x="4865586" y="2077651"/>
              <a:ext cx="4025855" cy="2552284"/>
              <a:chOff x="4681235" y="2115751"/>
              <a:chExt cx="4025855" cy="2552284"/>
            </a:xfrm>
          </p:grpSpPr>
          <p:sp>
            <p:nvSpPr>
              <p:cNvPr id="17" name="Abgerundetes Rechteck 32"/>
              <p:cNvSpPr/>
              <p:nvPr>
                <p:custDataLst>
                  <p:tags r:id="rId25"/>
                </p:custDataLst>
              </p:nvPr>
            </p:nvSpPr>
            <p:spPr>
              <a:xfrm>
                <a:off x="4713115" y="2453744"/>
                <a:ext cx="3993975" cy="2214291"/>
              </a:xfrm>
              <a:prstGeom prst="roundRect">
                <a:avLst>
                  <a:gd name="adj" fmla="val 7607"/>
                </a:avLst>
              </a:prstGeom>
              <a:solidFill>
                <a:srgbClr val="378FC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762244">
                  <a:defRPr/>
                </a:pPr>
                <a:endParaRPr lang="en-US" sz="1334" b="1" kern="0" dirty="0">
                  <a:solidFill>
                    <a:prstClr val="white"/>
                  </a:solidFill>
                  <a:latin typeface="Bosch Office Sans"/>
                </a:endParaRPr>
              </a:p>
            </p:txBody>
          </p:sp>
          <p:sp>
            <p:nvSpPr>
              <p:cNvPr id="18" name="Abgerundetes Rechteck 33"/>
              <p:cNvSpPr/>
              <p:nvPr>
                <p:custDataLst>
                  <p:tags r:id="rId26"/>
                </p:custDataLst>
              </p:nvPr>
            </p:nvSpPr>
            <p:spPr>
              <a:xfrm>
                <a:off x="4681235" y="2115751"/>
                <a:ext cx="755428" cy="1604140"/>
              </a:xfrm>
              <a:prstGeom prst="roundRect">
                <a:avLst>
                  <a:gd name="adj" fmla="val 2147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762244">
                  <a:defRPr/>
                </a:pPr>
                <a:r>
                  <a:rPr lang="en-US" sz="1334" b="1" kern="0" dirty="0">
                    <a:solidFill>
                      <a:prstClr val="white"/>
                    </a:solidFill>
                    <a:latin typeface="Bosch Office Sans"/>
                  </a:rPr>
                  <a:t>           </a:t>
                </a:r>
              </a:p>
            </p:txBody>
          </p:sp>
          <p:sp>
            <p:nvSpPr>
              <p:cNvPr id="19" name="Abgerundetes Rechteck 34"/>
              <p:cNvSpPr/>
              <p:nvPr>
                <p:custDataLst>
                  <p:tags r:id="rId27"/>
                </p:custDataLst>
              </p:nvPr>
            </p:nvSpPr>
            <p:spPr>
              <a:xfrm>
                <a:off x="5328782" y="2453932"/>
                <a:ext cx="564954" cy="1271821"/>
              </a:xfrm>
              <a:prstGeom prst="roundRect">
                <a:avLst>
                  <a:gd name="adj" fmla="val 7607"/>
                </a:avLst>
              </a:prstGeom>
              <a:solidFill>
                <a:srgbClr val="378FC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762244">
                  <a:defRPr/>
                </a:pPr>
                <a:r>
                  <a:rPr lang="en-US" sz="1334" b="1" kern="0" dirty="0">
                    <a:solidFill>
                      <a:prstClr val="white"/>
                    </a:solidFill>
                    <a:latin typeface="Bosch Office Sans"/>
                  </a:rPr>
                  <a:t>           </a:t>
                </a:r>
              </a:p>
            </p:txBody>
          </p:sp>
          <p:sp>
            <p:nvSpPr>
              <p:cNvPr id="20" name="Textfeld 1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5322189" y="2505550"/>
                <a:ext cx="1448265" cy="3835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t"/>
              <a:lstStyle>
                <a:defPPr>
                  <a:defRPr lang="de-DE"/>
                </a:defPPr>
                <a:lvl1pPr>
                  <a:defRPr sz="1600" b="1" kern="0">
                    <a:solidFill>
                      <a:schemeClr val="bg1"/>
                    </a:solidFill>
                    <a:latin typeface="Bosch Office Sans"/>
                  </a:defRPr>
                </a:lvl1pPr>
              </a:lstStyle>
              <a:p>
                <a:pPr defTabSz="762244">
                  <a:defRPr/>
                </a:pPr>
                <a:r>
                  <a:rPr lang="en-US" sz="1334" b="0" dirty="0">
                    <a:solidFill>
                      <a:prstClr val="white"/>
                    </a:solidFill>
                  </a:rPr>
                  <a:t>Gasoline</a:t>
                </a:r>
              </a:p>
            </p:txBody>
          </p:sp>
          <p:sp>
            <p:nvSpPr>
              <p:cNvPr id="21" name="Abgerundetes Rechteck 38"/>
              <p:cNvSpPr/>
              <p:nvPr>
                <p:custDataLst>
                  <p:tags r:id="rId29"/>
                </p:custDataLst>
              </p:nvPr>
            </p:nvSpPr>
            <p:spPr>
              <a:xfrm>
                <a:off x="4714811" y="3575202"/>
                <a:ext cx="756773" cy="798731"/>
              </a:xfrm>
              <a:prstGeom prst="roundRect">
                <a:avLst>
                  <a:gd name="adj" fmla="val 7607"/>
                </a:avLst>
              </a:prstGeom>
              <a:solidFill>
                <a:srgbClr val="378FC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762244">
                  <a:defRPr/>
                </a:pPr>
                <a:r>
                  <a:rPr lang="en-US" sz="1334" b="1" kern="0" dirty="0">
                    <a:solidFill>
                      <a:prstClr val="white"/>
                    </a:solidFill>
                    <a:latin typeface="Bosch Office Sans"/>
                  </a:rPr>
                  <a:t>           </a:t>
                </a:r>
              </a:p>
            </p:txBody>
          </p:sp>
        </p:grpSp>
        <p:sp>
          <p:nvSpPr>
            <p:cNvPr id="22" name="Abgerundetes Rechteck 44"/>
            <p:cNvSpPr/>
            <p:nvPr>
              <p:custDataLst>
                <p:tags r:id="rId16"/>
              </p:custDataLst>
            </p:nvPr>
          </p:nvSpPr>
          <p:spPr>
            <a:xfrm>
              <a:off x="7267130" y="1872630"/>
              <a:ext cx="3336242" cy="1124013"/>
            </a:xfrm>
            <a:prstGeom prst="roundRect">
              <a:avLst/>
            </a:prstGeom>
            <a:solidFill>
              <a:srgbClr val="00A6C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6224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4" kern="0" dirty="0">
                  <a:solidFill>
                    <a:prstClr val="white"/>
                  </a:solidFill>
                  <a:latin typeface="Bosch Office Sans"/>
                </a:rPr>
                <a:t>Fuel Cell Electric Vehicles</a:t>
              </a:r>
            </a:p>
            <a:p>
              <a:pPr algn="ctr" defTabSz="76224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4" kern="0" dirty="0">
                  <a:solidFill>
                    <a:prstClr val="white"/>
                  </a:solidFill>
                  <a:latin typeface="Bosch Office Sans"/>
                </a:rPr>
                <a:t>(FCEV)</a:t>
              </a:r>
            </a:p>
          </p:txBody>
        </p:sp>
        <p:grpSp>
          <p:nvGrpSpPr>
            <p:cNvPr id="23" name="Gruppieren 46"/>
            <p:cNvGrpSpPr/>
            <p:nvPr/>
          </p:nvGrpSpPr>
          <p:grpSpPr>
            <a:xfrm>
              <a:off x="5876414" y="2857648"/>
              <a:ext cx="4633364" cy="1381583"/>
              <a:chOff x="5692063" y="2895748"/>
              <a:chExt cx="4633364" cy="1381583"/>
            </a:xfrm>
            <a:solidFill>
              <a:srgbClr val="0CCBF8"/>
            </a:solidFill>
          </p:grpSpPr>
          <p:sp>
            <p:nvSpPr>
              <p:cNvPr id="24" name="Abgerundetes Rechteck 48"/>
              <p:cNvSpPr/>
              <p:nvPr>
                <p:custDataLst>
                  <p:tags r:id="rId20"/>
                </p:custDataLst>
              </p:nvPr>
            </p:nvSpPr>
            <p:spPr>
              <a:xfrm>
                <a:off x="6882773" y="3617456"/>
                <a:ext cx="3442654" cy="659875"/>
              </a:xfrm>
              <a:prstGeom prst="roundRect">
                <a:avLst>
                  <a:gd name="adj" fmla="val 35405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22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34" b="1" kern="0" dirty="0">
                  <a:solidFill>
                    <a:srgbClr val="000000"/>
                  </a:solidFill>
                  <a:latin typeface="Bosch Office Sans"/>
                </a:endParaRPr>
              </a:p>
            </p:txBody>
          </p:sp>
          <p:sp>
            <p:nvSpPr>
              <p:cNvPr id="25" name="Abgerundetes Rechteck 52"/>
              <p:cNvSpPr/>
              <p:nvPr>
                <p:custDataLst>
                  <p:tags r:id="rId21"/>
                </p:custDataLst>
              </p:nvPr>
            </p:nvSpPr>
            <p:spPr>
              <a:xfrm rot="1128892">
                <a:off x="6127882" y="3241422"/>
                <a:ext cx="2650913" cy="684986"/>
              </a:xfrm>
              <a:prstGeom prst="roundRect">
                <a:avLst>
                  <a:gd name="adj" fmla="val 35405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22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34" b="1" kern="0" dirty="0">
                  <a:solidFill>
                    <a:srgbClr val="000000"/>
                  </a:solidFill>
                  <a:latin typeface="Bosch Office Sans"/>
                </a:endParaRPr>
              </a:p>
            </p:txBody>
          </p:sp>
          <p:sp>
            <p:nvSpPr>
              <p:cNvPr id="26" name="Abgerundetes Rechteck 53"/>
              <p:cNvSpPr/>
              <p:nvPr>
                <p:custDataLst>
                  <p:tags r:id="rId22"/>
                </p:custDataLst>
              </p:nvPr>
            </p:nvSpPr>
            <p:spPr>
              <a:xfrm>
                <a:off x="5692063" y="2895748"/>
                <a:ext cx="956286" cy="1130929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2244">
                  <a:defRPr/>
                </a:pPr>
                <a:endParaRPr lang="en-US" sz="1334" kern="0" dirty="0">
                  <a:solidFill>
                    <a:srgbClr val="000000"/>
                  </a:solidFill>
                  <a:latin typeface="Bosch Office Sans"/>
                </a:endParaRPr>
              </a:p>
            </p:txBody>
          </p:sp>
          <p:sp>
            <p:nvSpPr>
              <p:cNvPr id="27" name="Abgerundetes Rechteck 54"/>
              <p:cNvSpPr/>
              <p:nvPr>
                <p:custDataLst>
                  <p:tags r:id="rId23"/>
                </p:custDataLst>
              </p:nvPr>
            </p:nvSpPr>
            <p:spPr>
              <a:xfrm rot="668826">
                <a:off x="5718890" y="3592293"/>
                <a:ext cx="1567805" cy="568691"/>
              </a:xfrm>
              <a:prstGeom prst="roundRect">
                <a:avLst>
                  <a:gd name="adj" fmla="val 35405"/>
                </a:avLst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22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34" b="1" kern="0" dirty="0">
                  <a:solidFill>
                    <a:srgbClr val="000000"/>
                  </a:solidFill>
                  <a:latin typeface="Bosch Office Sans"/>
                </a:endParaRPr>
              </a:p>
            </p:txBody>
          </p:sp>
          <p:sp>
            <p:nvSpPr>
              <p:cNvPr id="28" name="Textfeld 55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7256499" y="3617456"/>
                <a:ext cx="2295859" cy="250024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defTabSz="7622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34" kern="0" dirty="0">
                    <a:solidFill>
                      <a:prstClr val="white"/>
                    </a:solidFill>
                    <a:latin typeface="Bosch Office Sans"/>
                  </a:rPr>
                  <a:t>Battery </a:t>
                </a:r>
              </a:p>
              <a:p>
                <a:pPr defTabSz="7622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34" kern="0" dirty="0">
                    <a:solidFill>
                      <a:prstClr val="white"/>
                    </a:solidFill>
                    <a:latin typeface="Bosch Office Sans"/>
                  </a:rPr>
                  <a:t>Electric Vehicle (BEV)</a:t>
                </a:r>
              </a:p>
            </p:txBody>
          </p:sp>
        </p:grpSp>
        <p:sp>
          <p:nvSpPr>
            <p:cNvPr id="29" name="Textfeld 37"/>
            <p:cNvSpPr txBox="1"/>
            <p:nvPr>
              <p:custDataLst>
                <p:tags r:id="rId17"/>
              </p:custDataLst>
            </p:nvPr>
          </p:nvSpPr>
          <p:spPr>
            <a:xfrm>
              <a:off x="4427025" y="2850988"/>
              <a:ext cx="857625" cy="26252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tIns="0" rIns="30009" bIns="0" rtlCol="0" anchor="ctr">
              <a:noAutofit/>
            </a:bodyPr>
            <a:lstStyle>
              <a:defPPr>
                <a:defRPr lang="de-DE"/>
              </a:defPPr>
              <a:lvl1pPr algn="r">
                <a:lnSpc>
                  <a:spcPts val="2300"/>
                </a:lnSpc>
                <a:spcBef>
                  <a:spcPts val="500"/>
                </a:spcBef>
                <a:defRPr sz="1400" b="1" kern="0">
                  <a:solidFill>
                    <a:prstClr val="white"/>
                  </a:solidFill>
                  <a:latin typeface="Bosch Office Sans" pitchFamily="34" charset="0"/>
                </a:defRPr>
              </a:lvl1pPr>
            </a:lstStyle>
            <a:p>
              <a:pPr defTabSz="762244">
                <a:lnSpc>
                  <a:spcPts val="1917"/>
                </a:lnSpc>
                <a:spcBef>
                  <a:spcPts val="417"/>
                </a:spcBef>
                <a:defRPr/>
              </a:pPr>
              <a:r>
                <a:rPr lang="en-US" sz="1167" dirty="0"/>
                <a:t>500 km </a:t>
              </a:r>
            </a:p>
          </p:txBody>
        </p:sp>
        <p:sp>
          <p:nvSpPr>
            <p:cNvPr id="30" name="Textfeld 43"/>
            <p:cNvSpPr txBox="1"/>
            <p:nvPr>
              <p:custDataLst>
                <p:tags r:id="rId18"/>
              </p:custDataLst>
            </p:nvPr>
          </p:nvSpPr>
          <p:spPr>
            <a:xfrm>
              <a:off x="4450104" y="1547227"/>
              <a:ext cx="834546" cy="26394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tIns="0" rIns="30009" bIns="0" rtlCol="0" anchor="ctr">
              <a:noAutofit/>
            </a:bodyPr>
            <a:lstStyle>
              <a:defPPr>
                <a:defRPr lang="de-DE"/>
              </a:defPPr>
              <a:lvl1pPr algn="r">
                <a:lnSpc>
                  <a:spcPts val="2300"/>
                </a:lnSpc>
                <a:spcBef>
                  <a:spcPts val="500"/>
                </a:spcBef>
                <a:defRPr sz="1400" b="1" kern="0">
                  <a:solidFill>
                    <a:prstClr val="white"/>
                  </a:solidFill>
                  <a:latin typeface="Bosch Office Sans" pitchFamily="34" charset="0"/>
                </a:defRPr>
              </a:lvl1pPr>
            </a:lstStyle>
            <a:p>
              <a:pPr defTabSz="762244">
                <a:lnSpc>
                  <a:spcPts val="1917"/>
                </a:lnSpc>
                <a:spcBef>
                  <a:spcPts val="417"/>
                </a:spcBef>
                <a:defRPr/>
              </a:pPr>
              <a:r>
                <a:rPr lang="en-US" sz="1167" dirty="0"/>
                <a:t>1000 km</a:t>
              </a:r>
            </a:p>
          </p:txBody>
        </p:sp>
        <p:sp>
          <p:nvSpPr>
            <p:cNvPr id="31" name="Textfeld 41"/>
            <p:cNvSpPr txBox="1"/>
            <p:nvPr>
              <p:custDataLst>
                <p:tags r:id="rId19"/>
              </p:custDataLst>
            </p:nvPr>
          </p:nvSpPr>
          <p:spPr>
            <a:xfrm>
              <a:off x="4324197" y="1251418"/>
              <a:ext cx="914400" cy="2989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de-DE"/>
              </a:defPPr>
              <a:lvl1pPr>
                <a:lnSpc>
                  <a:spcPts val="2300"/>
                </a:lnSpc>
                <a:spcBef>
                  <a:spcPts val="500"/>
                </a:spcBef>
                <a:defRPr sz="1400" b="1" kern="0">
                  <a:solidFill>
                    <a:srgbClr val="424C58"/>
                  </a:solidFill>
                  <a:latin typeface="Bosch Office Sans" pitchFamily="34" charset="0"/>
                </a:defRPr>
              </a:lvl1pPr>
            </a:lstStyle>
            <a:p>
              <a:pPr defTabSz="762244">
                <a:lnSpc>
                  <a:spcPts val="1917"/>
                </a:lnSpc>
                <a:spcBef>
                  <a:spcPts val="417"/>
                </a:spcBef>
                <a:defRPr/>
              </a:pPr>
              <a:r>
                <a:rPr lang="en-US" sz="1167" b="0" dirty="0">
                  <a:solidFill>
                    <a:prstClr val="white">
                      <a:lumMod val="65000"/>
                    </a:prstClr>
                  </a:solidFill>
                </a:rPr>
                <a:t>Driving Range</a:t>
              </a:r>
            </a:p>
          </p:txBody>
        </p:sp>
        <p:sp>
          <p:nvSpPr>
            <p:cNvPr id="44" name="Rounded Rectangle 10"/>
            <p:cNvSpPr/>
            <p:nvPr/>
          </p:nvSpPr>
          <p:spPr>
            <a:xfrm>
              <a:off x="6188614" y="4225212"/>
              <a:ext cx="2702239" cy="396081"/>
            </a:xfrm>
            <a:prstGeom prst="roundRect">
              <a:avLst/>
            </a:prstGeom>
            <a:solidFill>
              <a:srgbClr val="6FB9E2"/>
            </a:solidFill>
            <a:ln w="9525" cap="flat" cmpd="sng" algn="ctr">
              <a:solidFill>
                <a:srgbClr val="6FB9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762244">
                <a:defRPr/>
              </a:pPr>
              <a:r>
                <a:rPr lang="de-DE" sz="1167" kern="0" dirty="0" err="1">
                  <a:solidFill>
                    <a:prstClr val="white"/>
                  </a:solidFill>
                  <a:latin typeface="Bosch Office Sans"/>
                </a:rPr>
                <a:t>Plug-in</a:t>
              </a:r>
              <a:r>
                <a:rPr lang="de-DE" sz="1167" kern="0" dirty="0">
                  <a:solidFill>
                    <a:prstClr val="white"/>
                  </a:solidFill>
                  <a:latin typeface="Bosch Office Sans"/>
                </a:rPr>
                <a:t>-Hybrid</a:t>
              </a:r>
              <a:br>
                <a:rPr lang="de-DE" sz="1167" kern="0" dirty="0">
                  <a:solidFill>
                    <a:prstClr val="white"/>
                  </a:solidFill>
                  <a:latin typeface="Bosch Office Sans"/>
                </a:rPr>
              </a:br>
              <a:r>
                <a:rPr lang="de-DE" sz="1167" kern="0" dirty="0">
                  <a:solidFill>
                    <a:prstClr val="white"/>
                  </a:solidFill>
                  <a:latin typeface="Bosch Office Sans"/>
                </a:rPr>
                <a:t> (PHEV, pure </a:t>
              </a:r>
              <a:r>
                <a:rPr lang="de-DE" sz="1167" kern="0" dirty="0" err="1">
                  <a:solidFill>
                    <a:prstClr val="white"/>
                  </a:solidFill>
                  <a:latin typeface="Bosch Office Sans"/>
                </a:rPr>
                <a:t>electric</a:t>
              </a:r>
              <a:r>
                <a:rPr lang="de-DE" sz="1167" kern="0" dirty="0">
                  <a:solidFill>
                    <a:prstClr val="white"/>
                  </a:solidFill>
                  <a:latin typeface="Bosch Office Sans"/>
                </a:rPr>
                <a:t>)</a:t>
              </a:r>
              <a:endParaRPr lang="de-DE" sz="1167" b="1" kern="0" dirty="0">
                <a:solidFill>
                  <a:prstClr val="white"/>
                </a:solidFill>
                <a:latin typeface="Bosch Office Sans"/>
              </a:endParaRPr>
            </a:p>
          </p:txBody>
        </p:sp>
      </p:grpSp>
      <p:sp>
        <p:nvSpPr>
          <p:cNvPr id="39" name="Textfeld 14"/>
          <p:cNvSpPr txBox="1"/>
          <p:nvPr>
            <p:custDataLst>
              <p:tags r:id="rId5"/>
            </p:custDataLst>
          </p:nvPr>
        </p:nvSpPr>
        <p:spPr>
          <a:xfrm>
            <a:off x="222833" y="2002723"/>
            <a:ext cx="3424184" cy="299526"/>
          </a:xfrm>
          <a:prstGeom prst="rect">
            <a:avLst/>
          </a:prstGeom>
          <a:solidFill>
            <a:srgbClr val="1399A0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762244">
              <a:lnSpc>
                <a:spcPct val="107000"/>
              </a:lnSpc>
              <a:spcBef>
                <a:spcPts val="417"/>
              </a:spcBef>
              <a:defRPr/>
            </a:pPr>
            <a:r>
              <a:rPr lang="en-US" sz="1500" b="1" kern="0" dirty="0">
                <a:solidFill>
                  <a:srgbClr val="FFFFFF"/>
                </a:solidFill>
                <a:latin typeface="Bosch Office Sans" pitchFamily="2" charset="0"/>
              </a:rPr>
              <a:t>  Commercial Vehicles</a:t>
            </a:r>
          </a:p>
        </p:txBody>
      </p:sp>
      <p:sp>
        <p:nvSpPr>
          <p:cNvPr id="42" name="Inhaltsplatzhalter 2"/>
          <p:cNvSpPr txBox="1">
            <a:spLocks/>
          </p:cNvSpPr>
          <p:nvPr/>
        </p:nvSpPr>
        <p:spPr>
          <a:xfrm>
            <a:off x="222833" y="2340895"/>
            <a:ext cx="3382226" cy="431472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>
            <a:lvl1pPr marL="251460" indent="-251460" algn="l" defTabSz="822716" rtl="0" eaLnBrk="1" latinLnBrk="0" hangingPunct="1">
              <a:lnSpc>
                <a:spcPct val="107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8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1pPr>
            <a:lvl2pPr marL="508000" indent="-27432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6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2pPr>
            <a:lvl3pPr marL="730250" indent="-204470" algn="l" defTabSz="822716" rtl="0" eaLnBrk="1" latinLnBrk="0" hangingPunct="1">
              <a:lnSpc>
                <a:spcPct val="102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4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3pPr>
            <a:lvl4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4pPr>
            <a:lvl5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5pPr>
            <a:lvl6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6pPr>
            <a:lvl7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7pPr>
            <a:lvl8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8pPr>
            <a:lvl9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 baseline="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9pPr>
          </a:lstStyle>
          <a:p>
            <a:pPr marL="0" indent="0" defTabSz="685816">
              <a:spcBef>
                <a:spcPts val="417"/>
              </a:spcBef>
              <a:buNone/>
              <a:defRPr/>
            </a:pPr>
            <a:r>
              <a:rPr lang="en-US" sz="1167" b="1" dirty="0">
                <a:solidFill>
                  <a:prstClr val="black"/>
                </a:solidFill>
              </a:rPr>
              <a:t>Weight- and space optimized e-mobility</a:t>
            </a:r>
            <a:r>
              <a:rPr lang="en-GB" sz="1167" b="1" dirty="0">
                <a:solidFill>
                  <a:srgbClr val="000000"/>
                </a:solidFill>
              </a:rPr>
              <a:t/>
            </a:r>
            <a:br>
              <a:rPr lang="en-GB" sz="1167" b="1" dirty="0">
                <a:solidFill>
                  <a:srgbClr val="000000"/>
                </a:solidFill>
              </a:rPr>
            </a:br>
            <a:r>
              <a:rPr lang="en-GB" sz="1167" b="1" dirty="0">
                <a:solidFill>
                  <a:srgbClr val="000000"/>
                </a:solidFill>
              </a:rPr>
              <a:t>with potential for attractive TCO-case</a:t>
            </a:r>
            <a:endParaRPr lang="en-US" sz="1167" b="1" dirty="0">
              <a:solidFill>
                <a:prstClr val="black"/>
              </a:solidFill>
            </a:endParaRPr>
          </a:p>
        </p:txBody>
      </p:sp>
      <p:sp>
        <p:nvSpPr>
          <p:cNvPr id="43" name="Textfeld 14"/>
          <p:cNvSpPr txBox="1"/>
          <p:nvPr>
            <p:custDataLst>
              <p:tags r:id="rId6"/>
            </p:custDataLst>
          </p:nvPr>
        </p:nvSpPr>
        <p:spPr>
          <a:xfrm>
            <a:off x="208274" y="3793980"/>
            <a:ext cx="3365674" cy="270369"/>
          </a:xfrm>
          <a:prstGeom prst="rect">
            <a:avLst/>
          </a:prstGeom>
          <a:solidFill>
            <a:srgbClr val="0E78C5"/>
          </a:solidFill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defRPr sz="900" b="1" kern="0">
                <a:solidFill>
                  <a:schemeClr val="bg1"/>
                </a:solidFill>
                <a:latin typeface="Bosch Office Sans" pitchFamily="2" charset="0"/>
              </a:defRPr>
            </a:lvl1pPr>
          </a:lstStyle>
          <a:p>
            <a:pPr algn="ctr" defTabSz="762244">
              <a:spcBef>
                <a:spcPts val="417"/>
              </a:spcBef>
              <a:defRPr/>
            </a:pPr>
            <a:r>
              <a:rPr lang="de-DE" sz="1500" dirty="0">
                <a:solidFill>
                  <a:srgbClr val="FFFFFF"/>
                </a:solidFill>
              </a:rPr>
              <a:t>  Passenger Cars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51" name="Inhaltsplatzhalter 2"/>
          <p:cNvSpPr txBox="1">
            <a:spLocks/>
          </p:cNvSpPr>
          <p:nvPr/>
        </p:nvSpPr>
        <p:spPr>
          <a:xfrm>
            <a:off x="196115" y="4122919"/>
            <a:ext cx="3581309" cy="279342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>
            <a:lvl1pPr marL="251460" indent="-251460" algn="l" defTabSz="822716" rtl="0" eaLnBrk="1" latinLnBrk="0" hangingPunct="1">
              <a:lnSpc>
                <a:spcPct val="107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8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1pPr>
            <a:lvl2pPr marL="508000" indent="-27432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6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2pPr>
            <a:lvl3pPr marL="730250" indent="-204470" algn="l" defTabSz="822716" rtl="0" eaLnBrk="1" latinLnBrk="0" hangingPunct="1">
              <a:lnSpc>
                <a:spcPct val="102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4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3pPr>
            <a:lvl4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4pPr>
            <a:lvl5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5pPr>
            <a:lvl6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6pPr>
            <a:lvl7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7pPr>
            <a:lvl8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8pPr>
            <a:lvl9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 baseline="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9pPr>
          </a:lstStyle>
          <a:p>
            <a:pPr marL="0" indent="0" defTabSz="685816">
              <a:spcBef>
                <a:spcPts val="417"/>
              </a:spcBef>
              <a:buNone/>
              <a:defRPr/>
            </a:pPr>
            <a:r>
              <a:rPr lang="en-US" sz="1167" b="1" dirty="0">
                <a:solidFill>
                  <a:prstClr val="black"/>
                </a:solidFill>
              </a:rPr>
              <a:t>Attractive UX-factors  in long-distance use cases</a:t>
            </a:r>
            <a:endParaRPr lang="en-GB" sz="1167" b="1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5899" y="2796462"/>
            <a:ext cx="3828685" cy="80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617" indent="-209617" defTabSz="685816">
              <a:lnSpc>
                <a:spcPct val="107000"/>
              </a:lnSpc>
              <a:spcBef>
                <a:spcPts val="417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FCEV might be the only viable option for HD long-haul </a:t>
            </a:r>
            <a:b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</a:b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e-mobility</a:t>
            </a:r>
          </a:p>
          <a:p>
            <a:pPr marL="209617" indent="-209617" defTabSz="685816">
              <a:lnSpc>
                <a:spcPct val="107000"/>
              </a:lnSpc>
              <a:spcBef>
                <a:spcPts val="417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In many use-cases and based on attractive Hydrogen costs</a:t>
            </a:r>
            <a:b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</a:b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FCEV will be able to offer attractive Total-Cost-of-Ownership</a:t>
            </a:r>
          </a:p>
        </p:txBody>
      </p:sp>
      <p:sp>
        <p:nvSpPr>
          <p:cNvPr id="6" name="Rechteck 5"/>
          <p:cNvSpPr/>
          <p:nvPr/>
        </p:nvSpPr>
        <p:spPr>
          <a:xfrm>
            <a:off x="114387" y="4365820"/>
            <a:ext cx="4104695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617" indent="-209617" defTabSz="685816">
              <a:lnSpc>
                <a:spcPct val="107000"/>
              </a:lnSpc>
              <a:spcBef>
                <a:spcPts val="417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FCEV can provide an ultimate solution for zero tail-pipe </a:t>
            </a:r>
            <a:b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</a:b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emissions in all applications for long distance uses cases</a:t>
            </a:r>
          </a:p>
          <a:p>
            <a:pPr marL="209617" indent="-209617" defTabSz="685816">
              <a:lnSpc>
                <a:spcPct val="107000"/>
              </a:lnSpc>
              <a:spcBef>
                <a:spcPts val="417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FCEV can remove range anxiety barrier in e-mobility applications</a:t>
            </a:r>
          </a:p>
          <a:p>
            <a:pPr marL="423469" lvl="1" indent="-209617" defTabSz="685816">
              <a:lnSpc>
                <a:spcPct val="107000"/>
              </a:lnSpc>
              <a:spcBef>
                <a:spcPts val="417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refueling time in 3 min</a:t>
            </a:r>
          </a:p>
          <a:p>
            <a:pPr marL="423469" lvl="1" indent="-209617" defTabSz="685816">
              <a:lnSpc>
                <a:spcPct val="107000"/>
              </a:lnSpc>
              <a:spcBef>
                <a:spcPts val="417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latin typeface="Bosch Office Sans" pitchFamily="2" charset="0"/>
              </a:rPr>
              <a:t>driving range above 500 km</a:t>
            </a:r>
          </a:p>
        </p:txBody>
      </p:sp>
      <p:sp>
        <p:nvSpPr>
          <p:cNvPr id="47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Picture 5"/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50" name="Inhaltsplatzhalter 5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56" name="Gerader Verbinder 55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fik 4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7684" y="1444820"/>
            <a:ext cx="8712200" cy="431800"/>
          </a:xfrm>
        </p:spPr>
        <p:txBody>
          <a:bodyPr>
            <a:normAutofit/>
          </a:bodyPr>
          <a:lstStyle/>
          <a:p>
            <a:r>
              <a:rPr lang="de-DE" sz="2400" dirty="0" err="1">
                <a:solidFill>
                  <a:srgbClr val="0070C0"/>
                </a:solidFill>
                <a:latin typeface="Bosch Office Sans" pitchFamily="2" charset="0"/>
              </a:rPr>
              <a:t>components</a:t>
            </a:r>
            <a:r>
              <a:rPr lang="de-DE" sz="2400" dirty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Bosch Office Sans" pitchFamily="2" charset="0"/>
              </a:rPr>
              <a:t>for</a:t>
            </a:r>
            <a:r>
              <a:rPr lang="de-DE" sz="2400" dirty="0">
                <a:solidFill>
                  <a:srgbClr val="0070C0"/>
                </a:solidFill>
                <a:latin typeface="Bosch Office Sans" pitchFamily="2" charset="0"/>
              </a:rPr>
              <a:t> mobile </a:t>
            </a:r>
            <a:r>
              <a:rPr lang="de-DE" sz="2400" dirty="0" err="1">
                <a:solidFill>
                  <a:srgbClr val="0070C0"/>
                </a:solidFill>
                <a:latin typeface="Bosch Office Sans" pitchFamily="2" charset="0"/>
              </a:rPr>
              <a:t>fuel</a:t>
            </a:r>
            <a:r>
              <a:rPr lang="de-DE" sz="2400" dirty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Bosch Office Sans" pitchFamily="2" charset="0"/>
              </a:rPr>
              <a:t>cell</a:t>
            </a:r>
            <a:r>
              <a:rPr lang="de-DE" sz="2400" dirty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Bosch Office Sans" pitchFamily="2" charset="0"/>
              </a:rPr>
              <a:t>systems</a:t>
            </a:r>
            <a:endParaRPr lang="de-DE" sz="2400" dirty="0">
              <a:solidFill>
                <a:srgbClr val="0070C0"/>
              </a:solidFill>
              <a:latin typeface="Bosch Office Sans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98634" y="1122982"/>
            <a:ext cx="8712200" cy="43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osch Office Sans" pitchFamily="2" charset="0"/>
              </a:rPr>
              <a:t>Sector-Coupling in industrial environment</a:t>
            </a:r>
            <a:endParaRPr lang="de-DE" sz="2400" dirty="0">
              <a:latin typeface="Bosch Office Sans" pitchFamily="2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47" y="2568122"/>
            <a:ext cx="4764078" cy="3596951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4309194" y="3685266"/>
            <a:ext cx="4600847" cy="1457156"/>
            <a:chOff x="828676" y="3093697"/>
            <a:chExt cx="5519419" cy="1901237"/>
          </a:xfrm>
        </p:grpSpPr>
        <p:sp>
          <p:nvSpPr>
            <p:cNvPr id="15" name="Rechteck 14"/>
            <p:cNvSpPr/>
            <p:nvPr>
              <p:custDataLst>
                <p:tags r:id="rId1"/>
              </p:custDataLst>
            </p:nvPr>
          </p:nvSpPr>
          <p:spPr>
            <a:xfrm>
              <a:off x="828676" y="3093697"/>
              <a:ext cx="4566920" cy="8810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7B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6" name="Rechteck 15"/>
            <p:cNvSpPr/>
            <p:nvPr>
              <p:custDataLst>
                <p:tags r:id="rId2"/>
              </p:custDataLst>
            </p:nvPr>
          </p:nvSpPr>
          <p:spPr>
            <a:xfrm>
              <a:off x="1143000" y="3651080"/>
              <a:ext cx="5205095" cy="1343854"/>
            </a:xfrm>
            <a:prstGeom prst="rect">
              <a:avLst/>
            </a:prstGeom>
            <a:solidFill>
              <a:srgbClr val="67B41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7" name="Rechteck 16"/>
            <p:cNvSpPr/>
            <p:nvPr>
              <p:custDataLst>
                <p:tags r:id="rId3"/>
              </p:custDataLst>
            </p:nvPr>
          </p:nvSpPr>
          <p:spPr>
            <a:xfrm>
              <a:off x="1143000" y="3651080"/>
              <a:ext cx="4252596" cy="321511"/>
            </a:xfrm>
            <a:prstGeom prst="rect">
              <a:avLst/>
            </a:prstGeom>
            <a:solidFill>
              <a:srgbClr val="AEDB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8" name="Textfeld 17"/>
            <p:cNvSpPr txBox="1"/>
            <p:nvPr>
              <p:custDataLst>
                <p:tags r:id="rId4"/>
              </p:custDataLst>
            </p:nvPr>
          </p:nvSpPr>
          <p:spPr>
            <a:xfrm>
              <a:off x="968993" y="3209725"/>
              <a:ext cx="3533775" cy="3975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210067" indent="-210067">
                <a:lnSpc>
                  <a:spcPts val="1917"/>
                </a:lnSpc>
                <a:spcBef>
                  <a:spcPts val="417"/>
                </a:spcBef>
              </a:pPr>
              <a:r>
                <a:rPr lang="de-DE" sz="1667" b="1" dirty="0" err="1">
                  <a:solidFill>
                    <a:srgbClr val="67B419"/>
                  </a:solidFill>
                </a:rPr>
                <a:t>Electric</a:t>
              </a:r>
              <a:r>
                <a:rPr lang="de-DE" sz="1667" b="1" dirty="0">
                  <a:solidFill>
                    <a:srgbClr val="67B419"/>
                  </a:solidFill>
                </a:rPr>
                <a:t> </a:t>
              </a:r>
              <a:r>
                <a:rPr lang="de-DE" sz="1667" b="1" dirty="0" err="1">
                  <a:solidFill>
                    <a:srgbClr val="67B419"/>
                  </a:solidFill>
                </a:rPr>
                <a:t>air</a:t>
              </a:r>
              <a:r>
                <a:rPr lang="de-DE" sz="1667" b="1" dirty="0">
                  <a:solidFill>
                    <a:srgbClr val="67B419"/>
                  </a:solidFill>
                </a:rPr>
                <a:t> </a:t>
              </a:r>
              <a:r>
                <a:rPr lang="de-DE" sz="1667" b="1" dirty="0" err="1">
                  <a:solidFill>
                    <a:srgbClr val="67B419"/>
                  </a:solidFill>
                </a:rPr>
                <a:t>compressor</a:t>
              </a:r>
              <a:r>
                <a:rPr lang="de-DE" sz="1667" b="1" dirty="0">
                  <a:solidFill>
                    <a:srgbClr val="67B419"/>
                  </a:solidFill>
                </a:rPr>
                <a:t> (EAC)</a:t>
              </a:r>
            </a:p>
          </p:txBody>
        </p:sp>
        <p:sp>
          <p:nvSpPr>
            <p:cNvPr id="19" name="Textfeld 18"/>
            <p:cNvSpPr txBox="1"/>
            <p:nvPr>
              <p:custDataLst>
                <p:tags r:id="rId5"/>
              </p:custDataLst>
            </p:nvPr>
          </p:nvSpPr>
          <p:spPr>
            <a:xfrm>
              <a:off x="1288631" y="4136220"/>
              <a:ext cx="5059464" cy="858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spcBef>
                  <a:spcPts val="417"/>
                </a:spcBef>
              </a:pPr>
              <a:r>
                <a:rPr lang="de-DE" sz="1667" dirty="0">
                  <a:solidFill>
                    <a:schemeClr val="bg1"/>
                  </a:solidFill>
                </a:rPr>
                <a:t>The </a:t>
              </a:r>
              <a:r>
                <a:rPr lang="de-DE" sz="1667" dirty="0" err="1">
                  <a:solidFill>
                    <a:schemeClr val="bg1"/>
                  </a:solidFill>
                </a:rPr>
                <a:t>air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compressor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is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required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to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br>
                <a:rPr lang="de-DE" sz="1667" dirty="0">
                  <a:solidFill>
                    <a:schemeClr val="bg1"/>
                  </a:solidFill>
                </a:rPr>
              </a:br>
              <a:r>
                <a:rPr lang="de-DE" sz="1667" dirty="0" err="1">
                  <a:solidFill>
                    <a:schemeClr val="bg1"/>
                  </a:solidFill>
                </a:rPr>
                <a:t>supply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the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fuel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cell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with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oxygen</a:t>
              </a:r>
              <a:r>
                <a:rPr lang="de-DE" sz="1667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21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25" name="Inhaltsplatzhalter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27" name="Gerader Verbinder 26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19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4309194" y="3565060"/>
            <a:ext cx="5087111" cy="1650890"/>
            <a:chOff x="828676" y="3086710"/>
            <a:chExt cx="6102767" cy="1908224"/>
          </a:xfrm>
        </p:grpSpPr>
        <p:sp>
          <p:nvSpPr>
            <p:cNvPr id="6" name="Rechteck 5"/>
            <p:cNvSpPr/>
            <p:nvPr>
              <p:custDataLst>
                <p:tags r:id="rId1"/>
              </p:custDataLst>
            </p:nvPr>
          </p:nvSpPr>
          <p:spPr>
            <a:xfrm>
              <a:off x="828676" y="3086710"/>
              <a:ext cx="4566920" cy="8810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7B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7" name="Rechteck 6"/>
            <p:cNvSpPr/>
            <p:nvPr>
              <p:custDataLst>
                <p:tags r:id="rId2"/>
              </p:custDataLst>
            </p:nvPr>
          </p:nvSpPr>
          <p:spPr>
            <a:xfrm>
              <a:off x="1143000" y="3651080"/>
              <a:ext cx="5205095" cy="1200767"/>
            </a:xfrm>
            <a:prstGeom prst="rect">
              <a:avLst/>
            </a:prstGeom>
            <a:solidFill>
              <a:srgbClr val="67B41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8" name="Rechteck 7"/>
            <p:cNvSpPr/>
            <p:nvPr>
              <p:custDataLst>
                <p:tags r:id="rId3"/>
              </p:custDataLst>
            </p:nvPr>
          </p:nvSpPr>
          <p:spPr>
            <a:xfrm>
              <a:off x="1143000" y="3651080"/>
              <a:ext cx="4252596" cy="321511"/>
            </a:xfrm>
            <a:prstGeom prst="rect">
              <a:avLst/>
            </a:prstGeom>
            <a:solidFill>
              <a:srgbClr val="AEDB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9" name="Textfeld 8"/>
            <p:cNvSpPr txBox="1"/>
            <p:nvPr>
              <p:custDataLst>
                <p:tags r:id="rId4"/>
              </p:custDataLst>
            </p:nvPr>
          </p:nvSpPr>
          <p:spPr>
            <a:xfrm>
              <a:off x="968993" y="3209725"/>
              <a:ext cx="3533775" cy="3975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210067" indent="-210067">
                <a:lnSpc>
                  <a:spcPts val="1917"/>
                </a:lnSpc>
                <a:spcBef>
                  <a:spcPts val="417"/>
                </a:spcBef>
              </a:pPr>
              <a:r>
                <a:rPr lang="de-DE" sz="1667" b="1" dirty="0">
                  <a:solidFill>
                    <a:srgbClr val="67B419"/>
                  </a:solidFill>
                </a:rPr>
                <a:t>Hydrogen gas </a:t>
              </a:r>
              <a:r>
                <a:rPr lang="de-DE" sz="1667" b="1" dirty="0" err="1">
                  <a:solidFill>
                    <a:srgbClr val="67B419"/>
                  </a:solidFill>
                </a:rPr>
                <a:t>injector</a:t>
              </a:r>
              <a:r>
                <a:rPr lang="de-DE" sz="1667" b="1" dirty="0">
                  <a:solidFill>
                    <a:srgbClr val="67B419"/>
                  </a:solidFill>
                </a:rPr>
                <a:t> (HGI)</a:t>
              </a:r>
            </a:p>
          </p:txBody>
        </p:sp>
        <p:sp>
          <p:nvSpPr>
            <p:cNvPr id="10" name="Textfeld 9"/>
            <p:cNvSpPr txBox="1"/>
            <p:nvPr>
              <p:custDataLst>
                <p:tags r:id="rId5"/>
              </p:custDataLst>
            </p:nvPr>
          </p:nvSpPr>
          <p:spPr>
            <a:xfrm>
              <a:off x="1288631" y="4136220"/>
              <a:ext cx="5642812" cy="858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ts val="1917"/>
                </a:lnSpc>
                <a:spcBef>
                  <a:spcPts val="417"/>
                </a:spcBef>
              </a:pPr>
              <a:r>
                <a:rPr lang="de-DE" sz="1667" dirty="0">
                  <a:solidFill>
                    <a:schemeClr val="bg1"/>
                  </a:solidFill>
                </a:rPr>
                <a:t>The gas </a:t>
              </a:r>
              <a:r>
                <a:rPr lang="de-DE" sz="1667" dirty="0" err="1">
                  <a:solidFill>
                    <a:schemeClr val="bg1"/>
                  </a:solidFill>
                </a:rPr>
                <a:t>injector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provides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br>
                <a:rPr lang="de-DE" sz="1667" dirty="0">
                  <a:solidFill>
                    <a:schemeClr val="bg1"/>
                  </a:solidFill>
                </a:rPr>
              </a:br>
              <a:r>
                <a:rPr lang="de-DE" sz="1667" dirty="0" err="1">
                  <a:solidFill>
                    <a:schemeClr val="bg1"/>
                  </a:solidFill>
                </a:rPr>
                <a:t>the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correct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amount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of</a:t>
              </a:r>
              <a:r>
                <a:rPr lang="de-DE" sz="1667" dirty="0">
                  <a:solidFill>
                    <a:schemeClr val="bg1"/>
                  </a:solidFill>
                </a:rPr>
                <a:t> hydrogen.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65" y="2856275"/>
            <a:ext cx="2491844" cy="2548135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27209" y="1454345"/>
            <a:ext cx="87122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components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for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mobile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fuel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cell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systems</a:t>
            </a:r>
            <a:endParaRPr lang="de-DE" sz="2400" dirty="0">
              <a:solidFill>
                <a:srgbClr val="0070C0"/>
              </a:solidFill>
              <a:latin typeface="Bosch Office Sans" pitchFamily="2" charset="0"/>
            </a:endParaRPr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98634" y="1122982"/>
            <a:ext cx="8712200" cy="43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Bosch Office Sans" pitchFamily="2" charset="0"/>
              </a:rPr>
              <a:t>Sector-Coupling in industrial environment</a:t>
            </a:r>
            <a:endParaRPr lang="de-DE" sz="2400" dirty="0">
              <a:latin typeface="Bosch Office Sans" pitchFamily="2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22" name="Inhaltsplatzhalter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24" name="Gerader Verbinder 23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279784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 smtClean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506503"/>
            <a:ext cx="854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1: </a:t>
            </a:r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Industrial Sector Coupling using a Connected eH2 cycle</a:t>
            </a:r>
          </a:p>
          <a:p>
            <a:pPr algn="ctr"/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 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05" y="1192307"/>
            <a:ext cx="8998582" cy="48971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E2D127-239F-7849-90C0-DCC7006304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802" y="1192724"/>
            <a:ext cx="4999285" cy="48374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9180ED-F883-0E42-8187-0EC5210D7E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632" y="1196262"/>
            <a:ext cx="987456" cy="5041224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A12A278F-9BB9-4DA7-B1D9-0D66928F5533}"/>
              </a:ext>
            </a:extLst>
          </p:cNvPr>
          <p:cNvSpPr txBox="1">
            <a:spLocks/>
          </p:cNvSpPr>
          <p:nvPr/>
        </p:nvSpPr>
        <p:spPr>
          <a:xfrm>
            <a:off x="4245389" y="4068951"/>
            <a:ext cx="4830699" cy="1567413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Industrial Sector-Coupling using a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Connected eH2-Cycle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Dr. </a:t>
            </a:r>
            <a:r>
              <a:rPr lang="de-DE" b="1" dirty="0" err="1" smtClean="0">
                <a:solidFill>
                  <a:schemeClr val="bg1"/>
                </a:solidFill>
              </a:rPr>
              <a:t>rer.nat</a:t>
            </a:r>
            <a:r>
              <a:rPr lang="de-DE" b="1" dirty="0" smtClean="0">
                <a:solidFill>
                  <a:schemeClr val="bg1"/>
                </a:solidFill>
              </a:rPr>
              <a:t>. Frank Kruchten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3" name="Inhaltsplatzhalter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20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309194" y="3479335"/>
            <a:ext cx="5087111" cy="1478427"/>
            <a:chOff x="828676" y="3086710"/>
            <a:chExt cx="6102767" cy="2103407"/>
          </a:xfrm>
        </p:grpSpPr>
        <p:sp>
          <p:nvSpPr>
            <p:cNvPr id="6" name="Rechteck 5"/>
            <p:cNvSpPr/>
            <p:nvPr>
              <p:custDataLst>
                <p:tags r:id="rId1"/>
              </p:custDataLst>
            </p:nvPr>
          </p:nvSpPr>
          <p:spPr>
            <a:xfrm>
              <a:off x="828676" y="3086710"/>
              <a:ext cx="4566920" cy="8810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7B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7" name="Rechteck 6"/>
            <p:cNvSpPr/>
            <p:nvPr>
              <p:custDataLst>
                <p:tags r:id="rId2"/>
              </p:custDataLst>
            </p:nvPr>
          </p:nvSpPr>
          <p:spPr>
            <a:xfrm>
              <a:off x="1142999" y="3651082"/>
              <a:ext cx="5205096" cy="1539035"/>
            </a:xfrm>
            <a:prstGeom prst="rect">
              <a:avLst/>
            </a:prstGeom>
            <a:solidFill>
              <a:srgbClr val="67B41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8" name="Rechteck 7"/>
            <p:cNvSpPr/>
            <p:nvPr>
              <p:custDataLst>
                <p:tags r:id="rId3"/>
              </p:custDataLst>
            </p:nvPr>
          </p:nvSpPr>
          <p:spPr>
            <a:xfrm>
              <a:off x="1143000" y="3651080"/>
              <a:ext cx="4252596" cy="321511"/>
            </a:xfrm>
            <a:prstGeom prst="rect">
              <a:avLst/>
            </a:prstGeom>
            <a:solidFill>
              <a:srgbClr val="AEDB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9" name="Textfeld 8"/>
            <p:cNvSpPr txBox="1"/>
            <p:nvPr>
              <p:custDataLst>
                <p:tags r:id="rId4"/>
              </p:custDataLst>
            </p:nvPr>
          </p:nvSpPr>
          <p:spPr>
            <a:xfrm>
              <a:off x="968993" y="3209725"/>
              <a:ext cx="3533775" cy="3975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210067" indent="-210067">
                <a:lnSpc>
                  <a:spcPts val="1917"/>
                </a:lnSpc>
                <a:spcBef>
                  <a:spcPts val="417"/>
                </a:spcBef>
              </a:pPr>
              <a:r>
                <a:rPr lang="de-DE" sz="1667" b="1" dirty="0">
                  <a:solidFill>
                    <a:srgbClr val="67B419"/>
                  </a:solidFill>
                </a:rPr>
                <a:t>Anode </a:t>
              </a:r>
              <a:r>
                <a:rPr lang="de-DE" sz="1667" b="1" dirty="0" err="1">
                  <a:solidFill>
                    <a:srgbClr val="67B419"/>
                  </a:solidFill>
                </a:rPr>
                <a:t>recirculation</a:t>
              </a:r>
              <a:r>
                <a:rPr lang="de-DE" sz="1667" b="1" dirty="0">
                  <a:solidFill>
                    <a:srgbClr val="67B419"/>
                  </a:solidFill>
                </a:rPr>
                <a:t> </a:t>
              </a:r>
              <a:r>
                <a:rPr lang="de-DE" sz="1667" b="1" dirty="0" err="1">
                  <a:solidFill>
                    <a:srgbClr val="67B419"/>
                  </a:solidFill>
                </a:rPr>
                <a:t>blower</a:t>
              </a:r>
              <a:r>
                <a:rPr lang="de-DE" sz="1667" b="1" dirty="0">
                  <a:solidFill>
                    <a:srgbClr val="67B419"/>
                  </a:solidFill>
                </a:rPr>
                <a:t> (ARB) </a:t>
              </a:r>
            </a:p>
          </p:txBody>
        </p:sp>
        <p:sp>
          <p:nvSpPr>
            <p:cNvPr id="10" name="Textfeld 9"/>
            <p:cNvSpPr txBox="1"/>
            <p:nvPr>
              <p:custDataLst>
                <p:tags r:id="rId5"/>
              </p:custDataLst>
            </p:nvPr>
          </p:nvSpPr>
          <p:spPr>
            <a:xfrm>
              <a:off x="1288631" y="4136220"/>
              <a:ext cx="5642812" cy="858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ts val="1917"/>
                </a:lnSpc>
                <a:spcBef>
                  <a:spcPts val="417"/>
                </a:spcBef>
              </a:pPr>
              <a:r>
                <a:rPr lang="de-DE" sz="1667" dirty="0">
                  <a:solidFill>
                    <a:schemeClr val="bg1"/>
                  </a:solidFill>
                </a:rPr>
                <a:t>The </a:t>
              </a:r>
              <a:r>
                <a:rPr lang="de-DE" sz="1667" dirty="0" err="1">
                  <a:solidFill>
                    <a:schemeClr val="bg1"/>
                  </a:solidFill>
                </a:rPr>
                <a:t>recirculation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blower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returns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the</a:t>
              </a:r>
              <a:r>
                <a:rPr lang="de-DE" sz="1667" dirty="0">
                  <a:solidFill>
                    <a:schemeClr val="bg1"/>
                  </a:solidFill>
                </a:rPr>
                <a:t>  </a:t>
              </a:r>
            </a:p>
            <a:p>
              <a:pPr>
                <a:lnSpc>
                  <a:spcPts val="1917"/>
                </a:lnSpc>
                <a:spcBef>
                  <a:spcPts val="417"/>
                </a:spcBef>
              </a:pPr>
              <a:r>
                <a:rPr lang="de-DE" sz="1667" dirty="0" err="1">
                  <a:solidFill>
                    <a:schemeClr val="bg1"/>
                  </a:solidFill>
                </a:rPr>
                <a:t>surplus</a:t>
              </a:r>
              <a:r>
                <a:rPr lang="de-DE" sz="1667" dirty="0">
                  <a:solidFill>
                    <a:schemeClr val="bg1"/>
                  </a:solidFill>
                </a:rPr>
                <a:t> hydrogen back </a:t>
              </a:r>
              <a:r>
                <a:rPr lang="de-DE" sz="1667" dirty="0" err="1">
                  <a:solidFill>
                    <a:schemeClr val="bg1"/>
                  </a:solidFill>
                </a:rPr>
                <a:t>into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the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system</a:t>
              </a:r>
              <a:r>
                <a:rPr lang="de-DE" sz="1667" dirty="0">
                  <a:solidFill>
                    <a:schemeClr val="bg1"/>
                  </a:solidFill>
                </a:rPr>
                <a:t> </a:t>
              </a:r>
              <a:r>
                <a:rPr lang="de-DE" sz="1667" dirty="0" err="1">
                  <a:solidFill>
                    <a:schemeClr val="bg1"/>
                  </a:solidFill>
                </a:rPr>
                <a:t>cycle</a:t>
              </a:r>
              <a:endParaRPr lang="de-DE" sz="1667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97" y="2587929"/>
            <a:ext cx="2830622" cy="2877102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08159" y="1435295"/>
            <a:ext cx="87122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components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for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mobile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fuel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cell</a:t>
            </a:r>
            <a:r>
              <a:rPr lang="de-DE" sz="2400" dirty="0" smtClean="0">
                <a:solidFill>
                  <a:srgbClr val="0070C0"/>
                </a:solidFill>
                <a:latin typeface="Bosch Office Sans" pitchFamily="2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Bosch Office Sans" pitchFamily="2" charset="0"/>
              </a:rPr>
              <a:t>systems</a:t>
            </a:r>
            <a:endParaRPr lang="de-DE" sz="2400" dirty="0">
              <a:solidFill>
                <a:srgbClr val="0070C0"/>
              </a:solidFill>
              <a:latin typeface="Bosch Office Sans" pitchFamily="2" charset="0"/>
            </a:endParaRPr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98634" y="1113457"/>
            <a:ext cx="8712200" cy="43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Bosch Office Sans" pitchFamily="2" charset="0"/>
              </a:rPr>
              <a:t>Sector-Coupling in industrial environment</a:t>
            </a:r>
            <a:endParaRPr lang="de-DE" sz="2400" dirty="0">
              <a:latin typeface="Bosch Office Sans" pitchFamily="2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22" name="Inhaltsplatzhalter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82362"/>
            <a:ext cx="9143557" cy="95378"/>
          </a:xfrm>
          <a:prstGeom prst="rect">
            <a:avLst/>
          </a:prstGeom>
        </p:spPr>
      </p:pic>
      <p:cxnSp>
        <p:nvCxnSpPr>
          <p:cNvPr id="24" name="Gerader Verbinder 23"/>
          <p:cNvCxnSpPr/>
          <p:nvPr/>
        </p:nvCxnSpPr>
        <p:spPr>
          <a:xfrm>
            <a:off x="44097" y="1077540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40" y="6040872"/>
            <a:ext cx="8385537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utterstock_1170023164.jpg" descr="shutterstock_1170023164.jpg">
            <a:extLst>
              <a:ext uri="{FF2B5EF4-FFF2-40B4-BE49-F238E27FC236}">
                <a16:creationId xmlns:a16="http://schemas.microsoft.com/office/drawing/2014/main" id="{DA7E77D3-583F-BF46-AFD0-1FE914B50A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" y="1209593"/>
            <a:ext cx="9144000" cy="51436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 2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7688900" y="1073130"/>
            <a:ext cx="1410108" cy="647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4821" rIns="0" bIns="0" rtlCol="0" anchor="t">
            <a:normAutofit/>
          </a:bodyPr>
          <a:lstStyle/>
          <a:p>
            <a:pPr defTabSz="762244">
              <a:lnSpc>
                <a:spcPts val="750"/>
              </a:lnSpc>
            </a:pPr>
            <a:endParaRPr lang="de-DE" sz="458" kern="0" dirty="0">
              <a:latin typeface="Bosch Office Sans"/>
            </a:endParaRPr>
          </a:p>
        </p:txBody>
      </p:sp>
      <p:sp>
        <p:nvSpPr>
          <p:cNvPr id="2" name="Textfeld 1" hidden="1"/>
          <p:cNvSpPr txBox="1"/>
          <p:nvPr>
            <p:custDataLst>
              <p:tags r:id="rId3"/>
            </p:custDataLst>
          </p:nvPr>
        </p:nvSpPr>
        <p:spPr>
          <a:xfrm>
            <a:off x="0" y="5838067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762244">
              <a:lnSpc>
                <a:spcPct val="107000"/>
              </a:lnSpc>
            </a:pPr>
            <a:endParaRPr lang="de-DE" sz="1084" kern="0" dirty="0" err="1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14F7105-8410-5C46-86DD-7F3B84E1E1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484992" y="30703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917"/>
              </a:lnSpc>
              <a:spcBef>
                <a:spcPts val="417"/>
              </a:spcBef>
            </a:pPr>
            <a:endParaRPr sz="1500" kern="0" dirty="0">
              <a:solidFill>
                <a:srgbClr val="000000"/>
              </a:solidFill>
              <a:latin typeface="Bosch Office Sans" pitchFamily="34" charset="0"/>
            </a:endParaRPr>
          </a:p>
        </p:txBody>
      </p:sp>
      <p:pic>
        <p:nvPicPr>
          <p:cNvPr id="8" name="CO2_Signet_vertikal_sRGB.pdf" descr="CO2_Signet_vertikal_sRGB.pdf">
            <a:extLst>
              <a:ext uri="{FF2B5EF4-FFF2-40B4-BE49-F238E27FC236}">
                <a16:creationId xmlns:a16="http://schemas.microsoft.com/office/drawing/2014/main" id="{2700962F-250C-C246-8EE7-D59E54DB24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671" y="1664797"/>
            <a:ext cx="1687733" cy="20084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ur goal for 2020:">
            <a:extLst>
              <a:ext uri="{FF2B5EF4-FFF2-40B4-BE49-F238E27FC236}">
                <a16:creationId xmlns:a16="http://schemas.microsoft.com/office/drawing/2014/main" id="{7A8BC166-B7C4-EA4E-BEBD-8E58DECAA4CA}"/>
              </a:ext>
            </a:extLst>
          </p:cNvPr>
          <p:cNvSpPr txBox="1"/>
          <p:nvPr/>
        </p:nvSpPr>
        <p:spPr>
          <a:xfrm>
            <a:off x="208994" y="1664797"/>
            <a:ext cx="3611568" cy="51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4661" tIns="14661" rIns="14661" bIns="14661">
            <a:spAutoFit/>
          </a:bodyPr>
          <a:lstStyle>
            <a:lvl1pPr algn="l">
              <a:lnSpc>
                <a:spcPts val="20400"/>
              </a:lnSpc>
              <a:defRPr sz="18000" b="0">
                <a:solidFill>
                  <a:srgbClr val="FFFFFF"/>
                </a:solidFill>
                <a:latin typeface="Bosch Sans Light"/>
                <a:ea typeface="Bosch Sans Light"/>
                <a:cs typeface="Bosch Sans Light"/>
                <a:sym typeface="Bosch Sans Light"/>
              </a:defRPr>
            </a:lvl1pPr>
          </a:lstStyle>
          <a:p>
            <a:pPr>
              <a:lnSpc>
                <a:spcPct val="100000"/>
              </a:lnSpc>
              <a:defRPr sz="15000"/>
            </a:pPr>
            <a:r>
              <a:rPr lang="de-DE" sz="3168" dirty="0" err="1">
                <a:latin typeface="Bosch Office Sans" pitchFamily="2" charset="77"/>
              </a:rPr>
              <a:t>Our</a:t>
            </a:r>
            <a:r>
              <a:rPr lang="de-DE" sz="3168" dirty="0">
                <a:latin typeface="Bosch Office Sans" pitchFamily="2" charset="77"/>
              </a:rPr>
              <a:t> </a:t>
            </a:r>
            <a:r>
              <a:rPr lang="de-DE" sz="3168" dirty="0" err="1">
                <a:latin typeface="Bosch Office Sans" pitchFamily="2" charset="77"/>
              </a:rPr>
              <a:t>target</a:t>
            </a:r>
            <a:r>
              <a:rPr lang="de-DE" sz="3168" dirty="0">
                <a:latin typeface="Bosch Office Sans" pitchFamily="2" charset="77"/>
              </a:rPr>
              <a:t> </a:t>
            </a:r>
            <a:r>
              <a:rPr sz="3168" dirty="0">
                <a:latin typeface="Bosch Office Sans" pitchFamily="2" charset="77"/>
              </a:rPr>
              <a:t>2020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1EDD220-5FD9-FB4B-968C-26C21F5187C4}"/>
              </a:ext>
            </a:extLst>
          </p:cNvPr>
          <p:cNvGrpSpPr/>
          <p:nvPr/>
        </p:nvGrpSpPr>
        <p:grpSpPr>
          <a:xfrm>
            <a:off x="8130236" y="1209593"/>
            <a:ext cx="1018941" cy="5143930"/>
            <a:chOff x="9747885" y="0"/>
            <a:chExt cx="1222375" cy="617093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124DD9F-9AA1-0D46-A88C-92B5F1D751C8}"/>
                </a:ext>
              </a:extLst>
            </p:cNvPr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0720" y="0"/>
              <a:ext cx="129540" cy="6170930"/>
            </a:xfrm>
            <a:prstGeom prst="rect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6934B69-6621-8C4B-95DE-5BA871A87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7885" y="5466666"/>
              <a:ext cx="1092200" cy="5715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8" name="Inhaltsplatzhalter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26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814D4-8997-42CB-956A-A0BFA9C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Grafik 5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2C8C3839-35F7-48CD-82E8-89F73B2D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9639"/>
            <a:ext cx="5730163" cy="5155994"/>
          </a:xfrm>
          <a:prstGeom prst="rect">
            <a:avLst/>
          </a:prstGeom>
        </p:spPr>
      </p:pic>
      <p:sp>
        <p:nvSpPr>
          <p:cNvPr id="12" name="Rechteck 18">
            <a:extLst>
              <a:ext uri="{FF2B5EF4-FFF2-40B4-BE49-F238E27FC236}">
                <a16:creationId xmlns:a16="http://schemas.microsoft.com/office/drawing/2014/main" id="{C134F051-4180-4DBB-84B7-25AC6AA76A80}"/>
              </a:ext>
            </a:extLst>
          </p:cNvPr>
          <p:cNvSpPr/>
          <p:nvPr/>
        </p:nvSpPr>
        <p:spPr>
          <a:xfrm>
            <a:off x="4387270" y="1147940"/>
            <a:ext cx="4756287" cy="5157693"/>
          </a:xfrm>
          <a:custGeom>
            <a:avLst/>
            <a:gdLst>
              <a:gd name="connsiteX0" fmla="*/ 0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0 w 6816852"/>
              <a:gd name="connsiteY4" fmla="*/ 0 h 6261720"/>
              <a:gd name="connsiteX0" fmla="*/ 1769166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769166 w 6816852"/>
              <a:gd name="connsiteY4" fmla="*/ 0 h 6261720"/>
              <a:gd name="connsiteX0" fmla="*/ 1620079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620079 w 6816852"/>
              <a:gd name="connsiteY4" fmla="*/ 0 h 6261720"/>
              <a:gd name="connsiteX0" fmla="*/ 1375178 w 6816852"/>
              <a:gd name="connsiteY0" fmla="*/ 12362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375178 w 6816852"/>
              <a:gd name="connsiteY4" fmla="*/ 12362 h 6261720"/>
              <a:gd name="connsiteX0" fmla="*/ 1375178 w 6816852"/>
              <a:gd name="connsiteY0" fmla="*/ 0 h 6266886"/>
              <a:gd name="connsiteX1" fmla="*/ 6816852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6816852"/>
              <a:gd name="connsiteY0" fmla="*/ 0 h 6266886"/>
              <a:gd name="connsiteX1" fmla="*/ 4817224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4817224"/>
              <a:gd name="connsiteY0" fmla="*/ 0 h 6266886"/>
              <a:gd name="connsiteX1" fmla="*/ 4817224 w 4817224"/>
              <a:gd name="connsiteY1" fmla="*/ 5166 h 6266886"/>
              <a:gd name="connsiteX2" fmla="*/ 3878268 w 4817224"/>
              <a:gd name="connsiteY2" fmla="*/ 6256792 h 6266886"/>
              <a:gd name="connsiteX3" fmla="*/ 0 w 4817224"/>
              <a:gd name="connsiteY3" fmla="*/ 6266886 h 6266886"/>
              <a:gd name="connsiteX4" fmla="*/ 1375178 w 4817224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3878268 w 4991105"/>
              <a:gd name="connsiteY2" fmla="*/ 6256792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82411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15022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5178 w 4991105"/>
              <a:gd name="connsiteY4" fmla="*/ 15022 h 6281908"/>
              <a:gd name="connsiteX0" fmla="*/ 1370271 w 4991105"/>
              <a:gd name="connsiteY0" fmla="*/ 3627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0271 w 4991105"/>
              <a:gd name="connsiteY4" fmla="*/ 3627 h 6281908"/>
              <a:gd name="connsiteX0" fmla="*/ 1370271 w 4991105"/>
              <a:gd name="connsiteY0" fmla="*/ 0 h 6289675"/>
              <a:gd name="connsiteX1" fmla="*/ 4991105 w 4991105"/>
              <a:gd name="connsiteY1" fmla="*/ 7767 h 6289675"/>
              <a:gd name="connsiteX2" fmla="*/ 4991105 w 4991105"/>
              <a:gd name="connsiteY2" fmla="*/ 6289675 h 6289675"/>
              <a:gd name="connsiteX3" fmla="*/ 0 w 4991105"/>
              <a:gd name="connsiteY3" fmla="*/ 6289675 h 6289675"/>
              <a:gd name="connsiteX4" fmla="*/ 1370271 w 4991105"/>
              <a:gd name="connsiteY4" fmla="*/ 0 h 6289675"/>
              <a:gd name="connsiteX0" fmla="*/ 1370271 w 4991105"/>
              <a:gd name="connsiteY0" fmla="*/ 0 h 6283977"/>
              <a:gd name="connsiteX1" fmla="*/ 4991105 w 4991105"/>
              <a:gd name="connsiteY1" fmla="*/ 2069 h 6283977"/>
              <a:gd name="connsiteX2" fmla="*/ 4991105 w 4991105"/>
              <a:gd name="connsiteY2" fmla="*/ 6283977 h 6283977"/>
              <a:gd name="connsiteX3" fmla="*/ 0 w 4991105"/>
              <a:gd name="connsiteY3" fmla="*/ 6283977 h 6283977"/>
              <a:gd name="connsiteX4" fmla="*/ 1370271 w 4991105"/>
              <a:gd name="connsiteY4" fmla="*/ 0 h 628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5" h="6283977">
                <a:moveTo>
                  <a:pt x="1370271" y="0"/>
                </a:moveTo>
                <a:lnTo>
                  <a:pt x="4991105" y="2069"/>
                </a:lnTo>
                <a:lnTo>
                  <a:pt x="4991105" y="6283977"/>
                </a:lnTo>
                <a:lnTo>
                  <a:pt x="0" y="6283977"/>
                </a:lnTo>
                <a:lnTo>
                  <a:pt x="137027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50247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2244"/>
            <a:endParaRPr lang="en-GB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3892FC47-72F5-A342-A60C-5DB6E34F432D}"/>
              </a:ext>
            </a:extLst>
          </p:cNvPr>
          <p:cNvSpPr txBox="1">
            <a:spLocks/>
          </p:cNvSpPr>
          <p:nvPr/>
        </p:nvSpPr>
        <p:spPr>
          <a:xfrm>
            <a:off x="5732672" y="2800697"/>
            <a:ext cx="3158351" cy="2794809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>
                <a:solidFill>
                  <a:schemeClr val="bg1"/>
                </a:solidFill>
              </a:rPr>
              <a:t>The </a:t>
            </a:r>
            <a:r>
              <a:rPr lang="de-DE" sz="2668" b="1" dirty="0" err="1">
                <a:solidFill>
                  <a:schemeClr val="bg1"/>
                </a:solidFill>
              </a:rPr>
              <a:t>world</a:t>
            </a:r>
            <a:r>
              <a:rPr lang="de-DE" sz="2668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 err="1">
                <a:solidFill>
                  <a:schemeClr val="bg1"/>
                </a:solidFill>
              </a:rPr>
              <a:t>is</a:t>
            </a:r>
            <a:r>
              <a:rPr lang="de-DE" sz="2668" b="1" dirty="0">
                <a:solidFill>
                  <a:schemeClr val="bg1"/>
                </a:solidFill>
              </a:rPr>
              <a:t> </a:t>
            </a:r>
            <a:r>
              <a:rPr lang="de-DE" sz="2668" b="1" dirty="0" err="1">
                <a:solidFill>
                  <a:schemeClr val="bg1"/>
                </a:solidFill>
              </a:rPr>
              <a:t>changing</a:t>
            </a:r>
            <a:r>
              <a:rPr lang="de-DE" sz="2668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4" name="Inhaltsplatzhalt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814D4-8997-42CB-956A-A0BFA9C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Grafik 11" descr="Ein Bild, das Gebäude, Person, Himmel, draußen enthält.&#10;&#10;Automatisch generierte Beschreibung">
            <a:extLst>
              <a:ext uri="{FF2B5EF4-FFF2-40B4-BE49-F238E27FC236}">
                <a16:creationId xmlns:a16="http://schemas.microsoft.com/office/drawing/2014/main" id="{271F605B-BA73-4253-B21B-542A2B03C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81018"/>
            <a:ext cx="6101378" cy="5143666"/>
          </a:xfrm>
          <a:prstGeom prst="rect">
            <a:avLst/>
          </a:prstGeom>
        </p:spPr>
      </p:pic>
      <p:sp>
        <p:nvSpPr>
          <p:cNvPr id="14" name="Rechteck 18">
            <a:extLst>
              <a:ext uri="{FF2B5EF4-FFF2-40B4-BE49-F238E27FC236}">
                <a16:creationId xmlns:a16="http://schemas.microsoft.com/office/drawing/2014/main" id="{0375720B-7F93-492D-A9E4-D46E9A08CCAD}"/>
              </a:ext>
            </a:extLst>
          </p:cNvPr>
          <p:cNvSpPr/>
          <p:nvPr/>
        </p:nvSpPr>
        <p:spPr>
          <a:xfrm>
            <a:off x="4387714" y="1166991"/>
            <a:ext cx="4756287" cy="5157693"/>
          </a:xfrm>
          <a:custGeom>
            <a:avLst/>
            <a:gdLst>
              <a:gd name="connsiteX0" fmla="*/ 0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0 w 6816852"/>
              <a:gd name="connsiteY4" fmla="*/ 0 h 6261720"/>
              <a:gd name="connsiteX0" fmla="*/ 1769166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769166 w 6816852"/>
              <a:gd name="connsiteY4" fmla="*/ 0 h 6261720"/>
              <a:gd name="connsiteX0" fmla="*/ 1620079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620079 w 6816852"/>
              <a:gd name="connsiteY4" fmla="*/ 0 h 6261720"/>
              <a:gd name="connsiteX0" fmla="*/ 1375178 w 6816852"/>
              <a:gd name="connsiteY0" fmla="*/ 12362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375178 w 6816852"/>
              <a:gd name="connsiteY4" fmla="*/ 12362 h 6261720"/>
              <a:gd name="connsiteX0" fmla="*/ 1375178 w 6816852"/>
              <a:gd name="connsiteY0" fmla="*/ 0 h 6266886"/>
              <a:gd name="connsiteX1" fmla="*/ 6816852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6816852"/>
              <a:gd name="connsiteY0" fmla="*/ 0 h 6266886"/>
              <a:gd name="connsiteX1" fmla="*/ 4817224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4817224"/>
              <a:gd name="connsiteY0" fmla="*/ 0 h 6266886"/>
              <a:gd name="connsiteX1" fmla="*/ 4817224 w 4817224"/>
              <a:gd name="connsiteY1" fmla="*/ 5166 h 6266886"/>
              <a:gd name="connsiteX2" fmla="*/ 3878268 w 4817224"/>
              <a:gd name="connsiteY2" fmla="*/ 6256792 h 6266886"/>
              <a:gd name="connsiteX3" fmla="*/ 0 w 4817224"/>
              <a:gd name="connsiteY3" fmla="*/ 6266886 h 6266886"/>
              <a:gd name="connsiteX4" fmla="*/ 1375178 w 4817224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3878268 w 4991105"/>
              <a:gd name="connsiteY2" fmla="*/ 6256792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82411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15022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5178 w 4991105"/>
              <a:gd name="connsiteY4" fmla="*/ 15022 h 6281908"/>
              <a:gd name="connsiteX0" fmla="*/ 1370271 w 4991105"/>
              <a:gd name="connsiteY0" fmla="*/ 3627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0271 w 4991105"/>
              <a:gd name="connsiteY4" fmla="*/ 3627 h 6281908"/>
              <a:gd name="connsiteX0" fmla="*/ 1370271 w 4991105"/>
              <a:gd name="connsiteY0" fmla="*/ 0 h 6289675"/>
              <a:gd name="connsiteX1" fmla="*/ 4991105 w 4991105"/>
              <a:gd name="connsiteY1" fmla="*/ 7767 h 6289675"/>
              <a:gd name="connsiteX2" fmla="*/ 4991105 w 4991105"/>
              <a:gd name="connsiteY2" fmla="*/ 6289675 h 6289675"/>
              <a:gd name="connsiteX3" fmla="*/ 0 w 4991105"/>
              <a:gd name="connsiteY3" fmla="*/ 6289675 h 6289675"/>
              <a:gd name="connsiteX4" fmla="*/ 1370271 w 4991105"/>
              <a:gd name="connsiteY4" fmla="*/ 0 h 6289675"/>
              <a:gd name="connsiteX0" fmla="*/ 1370271 w 4991105"/>
              <a:gd name="connsiteY0" fmla="*/ 0 h 6283977"/>
              <a:gd name="connsiteX1" fmla="*/ 4991105 w 4991105"/>
              <a:gd name="connsiteY1" fmla="*/ 2069 h 6283977"/>
              <a:gd name="connsiteX2" fmla="*/ 4991105 w 4991105"/>
              <a:gd name="connsiteY2" fmla="*/ 6283977 h 6283977"/>
              <a:gd name="connsiteX3" fmla="*/ 0 w 4991105"/>
              <a:gd name="connsiteY3" fmla="*/ 6283977 h 6283977"/>
              <a:gd name="connsiteX4" fmla="*/ 1370271 w 4991105"/>
              <a:gd name="connsiteY4" fmla="*/ 0 h 628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5" h="6283977">
                <a:moveTo>
                  <a:pt x="1370271" y="0"/>
                </a:moveTo>
                <a:lnTo>
                  <a:pt x="4991105" y="2069"/>
                </a:lnTo>
                <a:lnTo>
                  <a:pt x="4991105" y="6283977"/>
                </a:lnTo>
                <a:lnTo>
                  <a:pt x="0" y="6283977"/>
                </a:lnTo>
                <a:lnTo>
                  <a:pt x="137027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50247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2244"/>
            <a:endParaRPr lang="en-GB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A12A278F-9BB9-4DA7-B1D9-0D66928F5533}"/>
              </a:ext>
            </a:extLst>
          </p:cNvPr>
          <p:cNvSpPr txBox="1">
            <a:spLocks/>
          </p:cNvSpPr>
          <p:nvPr/>
        </p:nvSpPr>
        <p:spPr>
          <a:xfrm>
            <a:off x="5732672" y="2819747"/>
            <a:ext cx="3158351" cy="2794809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>
                <a:solidFill>
                  <a:schemeClr val="bg1"/>
                </a:solidFill>
              </a:rPr>
              <a:t>1. </a:t>
            </a:r>
            <a:r>
              <a:rPr lang="de-DE" sz="2668" b="1" dirty="0" err="1">
                <a:solidFill>
                  <a:schemeClr val="bg1"/>
                </a:solidFill>
              </a:rPr>
              <a:t>Increasing</a:t>
            </a:r>
            <a:r>
              <a:rPr lang="de-DE" sz="2668" b="1" dirty="0">
                <a:solidFill>
                  <a:schemeClr val="bg1"/>
                </a:solidFill>
              </a:rPr>
              <a:t/>
            </a:r>
            <a:br>
              <a:rPr lang="de-DE" sz="2668" b="1" dirty="0">
                <a:solidFill>
                  <a:schemeClr val="bg1"/>
                </a:solidFill>
              </a:rPr>
            </a:br>
            <a:r>
              <a:rPr lang="de-DE" sz="2668" b="1" dirty="0" err="1">
                <a:solidFill>
                  <a:schemeClr val="bg1"/>
                </a:solidFill>
              </a:rPr>
              <a:t>population</a:t>
            </a:r>
            <a:endParaRPr lang="de-DE" sz="2668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dirty="0">
                <a:solidFill>
                  <a:schemeClr val="bg1"/>
                </a:solidFill>
              </a:rPr>
              <a:t>In 2050 </a:t>
            </a:r>
            <a:r>
              <a:rPr lang="de-DE" sz="2668" dirty="0" err="1">
                <a:solidFill>
                  <a:schemeClr val="bg1"/>
                </a:solidFill>
              </a:rPr>
              <a:t>there</a:t>
            </a:r>
            <a:r>
              <a:rPr lang="de-DE" sz="2668" dirty="0">
                <a:solidFill>
                  <a:schemeClr val="bg1"/>
                </a:solidFill>
              </a:rPr>
              <a:t> will </a:t>
            </a:r>
            <a:r>
              <a:rPr lang="de-DE" sz="2668" dirty="0" err="1">
                <a:solidFill>
                  <a:schemeClr val="bg1"/>
                </a:solidFill>
              </a:rPr>
              <a:t>be</a:t>
            </a:r>
            <a:r>
              <a:rPr lang="de-DE" sz="2668" dirty="0">
                <a:solidFill>
                  <a:schemeClr val="bg1"/>
                </a:solidFill>
              </a:rPr>
              <a:t> 10 </a:t>
            </a:r>
            <a:r>
              <a:rPr lang="de-DE" sz="2668" dirty="0" err="1">
                <a:solidFill>
                  <a:schemeClr val="bg1"/>
                </a:solidFill>
              </a:rPr>
              <a:t>billion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people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living</a:t>
            </a:r>
            <a:r>
              <a:rPr lang="de-DE" sz="2668" dirty="0">
                <a:solidFill>
                  <a:schemeClr val="bg1"/>
                </a:solidFill>
              </a:rPr>
              <a:t> on </a:t>
            </a:r>
            <a:r>
              <a:rPr lang="de-DE" sz="2668" dirty="0" err="1">
                <a:solidFill>
                  <a:schemeClr val="bg1"/>
                </a:solidFill>
              </a:rPr>
              <a:t>earth</a:t>
            </a:r>
            <a:r>
              <a:rPr lang="de-DE" sz="2668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1" name="Inhaltsplatzhalt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  <p:cxnSp>
        <p:nvCxnSpPr>
          <p:cNvPr id="16" name="Gerader Verbinder 15"/>
          <p:cNvCxnSpPr/>
          <p:nvPr/>
        </p:nvCxnSpPr>
        <p:spPr>
          <a:xfrm>
            <a:off x="0" y="1166991"/>
            <a:ext cx="9144001" cy="1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814D4-8997-42CB-956A-A0BFA9C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B0E127-CFB4-493E-91C0-A58E99D77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2918"/>
            <a:ext cx="6416282" cy="5143665"/>
          </a:xfrm>
          <a:prstGeom prst="rect">
            <a:avLst/>
          </a:prstGeom>
        </p:spPr>
      </p:pic>
      <p:sp>
        <p:nvSpPr>
          <p:cNvPr id="12" name="Rechteck 18">
            <a:extLst>
              <a:ext uri="{FF2B5EF4-FFF2-40B4-BE49-F238E27FC236}">
                <a16:creationId xmlns:a16="http://schemas.microsoft.com/office/drawing/2014/main" id="{C134F051-4180-4DBB-84B7-25AC6AA76A80}"/>
              </a:ext>
            </a:extLst>
          </p:cNvPr>
          <p:cNvSpPr/>
          <p:nvPr/>
        </p:nvSpPr>
        <p:spPr>
          <a:xfrm>
            <a:off x="4387270" y="1130589"/>
            <a:ext cx="4756287" cy="5155994"/>
          </a:xfrm>
          <a:custGeom>
            <a:avLst/>
            <a:gdLst>
              <a:gd name="connsiteX0" fmla="*/ 0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0 w 6816852"/>
              <a:gd name="connsiteY4" fmla="*/ 0 h 6261720"/>
              <a:gd name="connsiteX0" fmla="*/ 1769166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769166 w 6816852"/>
              <a:gd name="connsiteY4" fmla="*/ 0 h 6261720"/>
              <a:gd name="connsiteX0" fmla="*/ 1620079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620079 w 6816852"/>
              <a:gd name="connsiteY4" fmla="*/ 0 h 6261720"/>
              <a:gd name="connsiteX0" fmla="*/ 1375178 w 6816852"/>
              <a:gd name="connsiteY0" fmla="*/ 12362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375178 w 6816852"/>
              <a:gd name="connsiteY4" fmla="*/ 12362 h 6261720"/>
              <a:gd name="connsiteX0" fmla="*/ 1375178 w 6816852"/>
              <a:gd name="connsiteY0" fmla="*/ 0 h 6266886"/>
              <a:gd name="connsiteX1" fmla="*/ 6816852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6816852"/>
              <a:gd name="connsiteY0" fmla="*/ 0 h 6266886"/>
              <a:gd name="connsiteX1" fmla="*/ 4817224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4817224"/>
              <a:gd name="connsiteY0" fmla="*/ 0 h 6266886"/>
              <a:gd name="connsiteX1" fmla="*/ 4817224 w 4817224"/>
              <a:gd name="connsiteY1" fmla="*/ 5166 h 6266886"/>
              <a:gd name="connsiteX2" fmla="*/ 3878268 w 4817224"/>
              <a:gd name="connsiteY2" fmla="*/ 6256792 h 6266886"/>
              <a:gd name="connsiteX3" fmla="*/ 0 w 4817224"/>
              <a:gd name="connsiteY3" fmla="*/ 6266886 h 6266886"/>
              <a:gd name="connsiteX4" fmla="*/ 1375178 w 4817224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3878268 w 4991105"/>
              <a:gd name="connsiteY2" fmla="*/ 6256792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82411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15022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5178 w 4991105"/>
              <a:gd name="connsiteY4" fmla="*/ 15022 h 628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5" h="6281908">
                <a:moveTo>
                  <a:pt x="1375178" y="15022"/>
                </a:moveTo>
                <a:lnTo>
                  <a:pt x="4991105" y="0"/>
                </a:lnTo>
                <a:lnTo>
                  <a:pt x="4991105" y="6281908"/>
                </a:lnTo>
                <a:lnTo>
                  <a:pt x="0" y="6281908"/>
                </a:lnTo>
                <a:lnTo>
                  <a:pt x="1375178" y="1502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50247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2244"/>
            <a:endParaRPr lang="en-GB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A12A278F-9BB9-4DA7-B1D9-0D66928F5533}"/>
              </a:ext>
            </a:extLst>
          </p:cNvPr>
          <p:cNvSpPr txBox="1">
            <a:spLocks/>
          </p:cNvSpPr>
          <p:nvPr/>
        </p:nvSpPr>
        <p:spPr>
          <a:xfrm>
            <a:off x="5732672" y="2771061"/>
            <a:ext cx="3158351" cy="2794809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>
                <a:solidFill>
                  <a:schemeClr val="bg1"/>
                </a:solidFill>
              </a:rPr>
              <a:t>2. </a:t>
            </a:r>
            <a:r>
              <a:rPr lang="de-DE" sz="2668" b="1" dirty="0" err="1">
                <a:solidFill>
                  <a:schemeClr val="bg1"/>
                </a:solidFill>
              </a:rPr>
              <a:t>Urbanization</a:t>
            </a:r>
            <a:endParaRPr lang="de-DE" sz="2668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dirty="0" err="1">
                <a:solidFill>
                  <a:schemeClr val="bg1"/>
                </a:solidFill>
              </a:rPr>
              <a:t>Around</a:t>
            </a:r>
            <a:r>
              <a:rPr lang="de-DE" sz="2668" dirty="0">
                <a:solidFill>
                  <a:schemeClr val="bg1"/>
                </a:solidFill>
              </a:rPr>
              <a:t> 60% </a:t>
            </a:r>
            <a:r>
              <a:rPr lang="de-DE" sz="2668" dirty="0" err="1">
                <a:solidFill>
                  <a:schemeClr val="bg1"/>
                </a:solidFill>
              </a:rPr>
              <a:t>of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the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world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population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is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living</a:t>
            </a:r>
            <a:r>
              <a:rPr lang="de-DE" sz="2668" dirty="0">
                <a:solidFill>
                  <a:schemeClr val="bg1"/>
                </a:solidFill>
              </a:rPr>
              <a:t> in </a:t>
            </a:r>
            <a:r>
              <a:rPr lang="de-DE" sz="2668" dirty="0" err="1">
                <a:solidFill>
                  <a:schemeClr val="bg1"/>
                </a:solidFill>
              </a:rPr>
              <a:t>cities</a:t>
            </a:r>
            <a:r>
              <a:rPr lang="de-DE" sz="2668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1" name="Inhaltsplatzhalt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86C74EF-AA40-0A4A-8478-23F903FFF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1967"/>
            <a:ext cx="7726145" cy="513985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814D4-8997-42CB-956A-A0BFA9C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" name="Rechteck 18">
            <a:extLst>
              <a:ext uri="{FF2B5EF4-FFF2-40B4-BE49-F238E27FC236}">
                <a16:creationId xmlns:a16="http://schemas.microsoft.com/office/drawing/2014/main" id="{C134F051-4180-4DBB-84B7-25AC6AA76A80}"/>
              </a:ext>
            </a:extLst>
          </p:cNvPr>
          <p:cNvSpPr/>
          <p:nvPr/>
        </p:nvSpPr>
        <p:spPr>
          <a:xfrm>
            <a:off x="4387270" y="1149639"/>
            <a:ext cx="4756287" cy="5155994"/>
          </a:xfrm>
          <a:custGeom>
            <a:avLst/>
            <a:gdLst>
              <a:gd name="connsiteX0" fmla="*/ 0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0 w 6816852"/>
              <a:gd name="connsiteY4" fmla="*/ 0 h 6261720"/>
              <a:gd name="connsiteX0" fmla="*/ 1769166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769166 w 6816852"/>
              <a:gd name="connsiteY4" fmla="*/ 0 h 6261720"/>
              <a:gd name="connsiteX0" fmla="*/ 1620079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620079 w 6816852"/>
              <a:gd name="connsiteY4" fmla="*/ 0 h 6261720"/>
              <a:gd name="connsiteX0" fmla="*/ 1375178 w 6816852"/>
              <a:gd name="connsiteY0" fmla="*/ 12362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375178 w 6816852"/>
              <a:gd name="connsiteY4" fmla="*/ 12362 h 6261720"/>
              <a:gd name="connsiteX0" fmla="*/ 1375178 w 6816852"/>
              <a:gd name="connsiteY0" fmla="*/ 0 h 6266886"/>
              <a:gd name="connsiteX1" fmla="*/ 6816852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6816852"/>
              <a:gd name="connsiteY0" fmla="*/ 0 h 6266886"/>
              <a:gd name="connsiteX1" fmla="*/ 4817224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4817224"/>
              <a:gd name="connsiteY0" fmla="*/ 0 h 6266886"/>
              <a:gd name="connsiteX1" fmla="*/ 4817224 w 4817224"/>
              <a:gd name="connsiteY1" fmla="*/ 5166 h 6266886"/>
              <a:gd name="connsiteX2" fmla="*/ 3878268 w 4817224"/>
              <a:gd name="connsiteY2" fmla="*/ 6256792 h 6266886"/>
              <a:gd name="connsiteX3" fmla="*/ 0 w 4817224"/>
              <a:gd name="connsiteY3" fmla="*/ 6266886 h 6266886"/>
              <a:gd name="connsiteX4" fmla="*/ 1375178 w 4817224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3878268 w 4991105"/>
              <a:gd name="connsiteY2" fmla="*/ 6256792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82411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15022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5178 w 4991105"/>
              <a:gd name="connsiteY4" fmla="*/ 15022 h 628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5" h="6281908">
                <a:moveTo>
                  <a:pt x="1375178" y="15022"/>
                </a:moveTo>
                <a:lnTo>
                  <a:pt x="4991105" y="0"/>
                </a:lnTo>
                <a:lnTo>
                  <a:pt x="4991105" y="6281908"/>
                </a:lnTo>
                <a:lnTo>
                  <a:pt x="0" y="6281908"/>
                </a:lnTo>
                <a:lnTo>
                  <a:pt x="1375178" y="1502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50247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2244"/>
            <a:endParaRPr lang="en-GB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A12A278F-9BB9-4DA7-B1D9-0D66928F5533}"/>
              </a:ext>
            </a:extLst>
          </p:cNvPr>
          <p:cNvSpPr txBox="1">
            <a:spLocks/>
          </p:cNvSpPr>
          <p:nvPr/>
        </p:nvSpPr>
        <p:spPr>
          <a:xfrm>
            <a:off x="5732672" y="2790111"/>
            <a:ext cx="3158351" cy="2794809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>
                <a:solidFill>
                  <a:schemeClr val="bg1"/>
                </a:solidFill>
              </a:rPr>
              <a:t>3. </a:t>
            </a:r>
            <a:r>
              <a:rPr lang="de-DE" sz="2668" b="1" dirty="0" err="1">
                <a:solidFill>
                  <a:schemeClr val="bg1"/>
                </a:solidFill>
              </a:rPr>
              <a:t>Climate</a:t>
            </a:r>
            <a:r>
              <a:rPr lang="de-DE" sz="2668" b="1" dirty="0">
                <a:solidFill>
                  <a:schemeClr val="bg1"/>
                </a:solidFill>
              </a:rPr>
              <a:t> Change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dirty="0">
                <a:solidFill>
                  <a:schemeClr val="bg1"/>
                </a:solidFill>
              </a:rPr>
              <a:t>The top 20 </a:t>
            </a:r>
            <a:r>
              <a:rPr lang="de-DE" sz="2668" dirty="0" err="1">
                <a:solidFill>
                  <a:schemeClr val="bg1"/>
                </a:solidFill>
              </a:rPr>
              <a:t>of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the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warmest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years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since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recording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can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be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found</a:t>
            </a:r>
            <a:r>
              <a:rPr lang="de-DE" sz="2668" dirty="0">
                <a:solidFill>
                  <a:schemeClr val="bg1"/>
                </a:solidFill>
              </a:rPr>
              <a:t> in </a:t>
            </a:r>
            <a:r>
              <a:rPr lang="de-DE" sz="2668" dirty="0" err="1">
                <a:solidFill>
                  <a:schemeClr val="bg1"/>
                </a:solidFill>
              </a:rPr>
              <a:t>the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periode</a:t>
            </a:r>
            <a:r>
              <a:rPr lang="de-DE" sz="2668" dirty="0">
                <a:solidFill>
                  <a:schemeClr val="bg1"/>
                </a:solidFill>
              </a:rPr>
              <a:t> </a:t>
            </a:r>
            <a:r>
              <a:rPr lang="de-DE" sz="2668" dirty="0" err="1">
                <a:solidFill>
                  <a:schemeClr val="bg1"/>
                </a:solidFill>
              </a:rPr>
              <a:t>since</a:t>
            </a:r>
            <a:r>
              <a:rPr lang="de-DE" sz="2668" dirty="0">
                <a:solidFill>
                  <a:schemeClr val="bg1"/>
                </a:solidFill>
              </a:rPr>
              <a:t> 1990.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3" name="Inhaltsplatzhalt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814D4-8997-42CB-956A-A0BFA9C9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85768"/>
            <a:ext cx="7715498" cy="5143665"/>
          </a:xfrm>
          <a:prstGeom prst="rect">
            <a:avLst/>
          </a:prstGeom>
        </p:spPr>
      </p:pic>
      <p:sp>
        <p:nvSpPr>
          <p:cNvPr id="12" name="Rechteck 18">
            <a:extLst>
              <a:ext uri="{FF2B5EF4-FFF2-40B4-BE49-F238E27FC236}">
                <a16:creationId xmlns:a16="http://schemas.microsoft.com/office/drawing/2014/main" id="{C134F051-4180-4DBB-84B7-25AC6AA76A80}"/>
              </a:ext>
            </a:extLst>
          </p:cNvPr>
          <p:cNvSpPr/>
          <p:nvPr/>
        </p:nvSpPr>
        <p:spPr>
          <a:xfrm>
            <a:off x="6149441" y="1073439"/>
            <a:ext cx="2994116" cy="5155994"/>
          </a:xfrm>
          <a:custGeom>
            <a:avLst/>
            <a:gdLst>
              <a:gd name="connsiteX0" fmla="*/ 0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0 w 6816852"/>
              <a:gd name="connsiteY4" fmla="*/ 0 h 6261720"/>
              <a:gd name="connsiteX0" fmla="*/ 1769166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769166 w 6816852"/>
              <a:gd name="connsiteY4" fmla="*/ 0 h 6261720"/>
              <a:gd name="connsiteX0" fmla="*/ 1620079 w 6816852"/>
              <a:gd name="connsiteY0" fmla="*/ 0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620079 w 6816852"/>
              <a:gd name="connsiteY4" fmla="*/ 0 h 6261720"/>
              <a:gd name="connsiteX0" fmla="*/ 1375178 w 6816852"/>
              <a:gd name="connsiteY0" fmla="*/ 12362 h 6261720"/>
              <a:gd name="connsiteX1" fmla="*/ 6816852 w 6816852"/>
              <a:gd name="connsiteY1" fmla="*/ 0 h 6261720"/>
              <a:gd name="connsiteX2" fmla="*/ 6816852 w 6816852"/>
              <a:gd name="connsiteY2" fmla="*/ 6261720 h 6261720"/>
              <a:gd name="connsiteX3" fmla="*/ 0 w 6816852"/>
              <a:gd name="connsiteY3" fmla="*/ 6261720 h 6261720"/>
              <a:gd name="connsiteX4" fmla="*/ 1375178 w 6816852"/>
              <a:gd name="connsiteY4" fmla="*/ 12362 h 6261720"/>
              <a:gd name="connsiteX0" fmla="*/ 1375178 w 6816852"/>
              <a:gd name="connsiteY0" fmla="*/ 0 h 6266886"/>
              <a:gd name="connsiteX1" fmla="*/ 6816852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6816852"/>
              <a:gd name="connsiteY0" fmla="*/ 0 h 6266886"/>
              <a:gd name="connsiteX1" fmla="*/ 4817224 w 6816852"/>
              <a:gd name="connsiteY1" fmla="*/ 5166 h 6266886"/>
              <a:gd name="connsiteX2" fmla="*/ 6816852 w 6816852"/>
              <a:gd name="connsiteY2" fmla="*/ 6266886 h 6266886"/>
              <a:gd name="connsiteX3" fmla="*/ 0 w 6816852"/>
              <a:gd name="connsiteY3" fmla="*/ 6266886 h 6266886"/>
              <a:gd name="connsiteX4" fmla="*/ 1375178 w 6816852"/>
              <a:gd name="connsiteY4" fmla="*/ 0 h 6266886"/>
              <a:gd name="connsiteX0" fmla="*/ 1375178 w 4817224"/>
              <a:gd name="connsiteY0" fmla="*/ 0 h 6266886"/>
              <a:gd name="connsiteX1" fmla="*/ 4817224 w 4817224"/>
              <a:gd name="connsiteY1" fmla="*/ 5166 h 6266886"/>
              <a:gd name="connsiteX2" fmla="*/ 3878268 w 4817224"/>
              <a:gd name="connsiteY2" fmla="*/ 6256792 h 6266886"/>
              <a:gd name="connsiteX3" fmla="*/ 0 w 4817224"/>
              <a:gd name="connsiteY3" fmla="*/ 6266886 h 6266886"/>
              <a:gd name="connsiteX4" fmla="*/ 1375178 w 4817224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3878268 w 4991105"/>
              <a:gd name="connsiteY2" fmla="*/ 6256792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82411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0 h 6266886"/>
              <a:gd name="connsiteX1" fmla="*/ 4991105 w 4991105"/>
              <a:gd name="connsiteY1" fmla="*/ 5166 h 6266886"/>
              <a:gd name="connsiteX2" fmla="*/ 4991105 w 4991105"/>
              <a:gd name="connsiteY2" fmla="*/ 6266886 h 6266886"/>
              <a:gd name="connsiteX3" fmla="*/ 0 w 4991105"/>
              <a:gd name="connsiteY3" fmla="*/ 6266886 h 6266886"/>
              <a:gd name="connsiteX4" fmla="*/ 1375178 w 4991105"/>
              <a:gd name="connsiteY4" fmla="*/ 0 h 6266886"/>
              <a:gd name="connsiteX0" fmla="*/ 1375178 w 4991105"/>
              <a:gd name="connsiteY0" fmla="*/ 15022 h 6281908"/>
              <a:gd name="connsiteX1" fmla="*/ 4991105 w 4991105"/>
              <a:gd name="connsiteY1" fmla="*/ 0 h 6281908"/>
              <a:gd name="connsiteX2" fmla="*/ 4991105 w 4991105"/>
              <a:gd name="connsiteY2" fmla="*/ 6281908 h 6281908"/>
              <a:gd name="connsiteX3" fmla="*/ 0 w 4991105"/>
              <a:gd name="connsiteY3" fmla="*/ 6281908 h 6281908"/>
              <a:gd name="connsiteX4" fmla="*/ 1375178 w 4991105"/>
              <a:gd name="connsiteY4" fmla="*/ 15022 h 628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5" h="6281908">
                <a:moveTo>
                  <a:pt x="1375178" y="15022"/>
                </a:moveTo>
                <a:lnTo>
                  <a:pt x="4991105" y="0"/>
                </a:lnTo>
                <a:lnTo>
                  <a:pt x="4991105" y="6281908"/>
                </a:lnTo>
                <a:lnTo>
                  <a:pt x="0" y="6281908"/>
                </a:lnTo>
                <a:lnTo>
                  <a:pt x="1375178" y="1502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50247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2244"/>
            <a:endParaRPr lang="en-GB" sz="1500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A12A278F-9BB9-4DA7-B1D9-0D66928F5533}"/>
              </a:ext>
            </a:extLst>
          </p:cNvPr>
          <p:cNvSpPr txBox="1">
            <a:spLocks/>
          </p:cNvSpPr>
          <p:nvPr/>
        </p:nvSpPr>
        <p:spPr>
          <a:xfrm>
            <a:off x="6612066" y="3697445"/>
            <a:ext cx="2338338" cy="2794809"/>
          </a:xfrm>
          <a:prstGeom prst="rect">
            <a:avLst/>
          </a:prstGeom>
        </p:spPr>
        <p:txBody>
          <a:bodyPr lIns="0" tIns="0" rIns="0" bIns="0"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68" b="1" dirty="0">
                <a:solidFill>
                  <a:schemeClr val="bg1"/>
                </a:solidFill>
              </a:rPr>
              <a:t> Impact</a:t>
            </a:r>
            <a:endParaRPr lang="de-DE" sz="2668" dirty="0">
              <a:solidFill>
                <a:schemeClr val="bg1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11" name="Inhaltsplatzhalt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7688900" y="1073130"/>
            <a:ext cx="1410108" cy="647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4821" rIns="0" bIns="0" rtlCol="0" anchor="t">
            <a:normAutofit/>
          </a:bodyPr>
          <a:lstStyle/>
          <a:p>
            <a:pPr defTabSz="762244">
              <a:lnSpc>
                <a:spcPts val="750"/>
              </a:lnSpc>
              <a:defRPr/>
            </a:pPr>
            <a:endParaRPr lang="de-DE" sz="458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2" name="Textfeld 1" hidden="1"/>
          <p:cNvSpPr txBox="1"/>
          <p:nvPr>
            <p:custDataLst>
              <p:tags r:id="rId3"/>
            </p:custDataLst>
          </p:nvPr>
        </p:nvSpPr>
        <p:spPr>
          <a:xfrm>
            <a:off x="0" y="5838067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762244">
              <a:lnSpc>
                <a:spcPct val="107000"/>
              </a:lnSpc>
              <a:defRPr/>
            </a:pPr>
            <a:endParaRPr lang="de-DE" sz="1084" kern="0" dirty="0" err="1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10" name="Textfeld 9"/>
          <p:cNvSpPr txBox="1"/>
          <p:nvPr>
            <p:custDataLst>
              <p:tags r:id="rId4"/>
            </p:custDataLst>
          </p:nvPr>
        </p:nvSpPr>
        <p:spPr>
          <a:xfrm>
            <a:off x="-92045" y="935811"/>
            <a:ext cx="762221" cy="7622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62244">
              <a:lnSpc>
                <a:spcPct val="107000"/>
              </a:lnSpc>
              <a:spcBef>
                <a:spcPts val="417"/>
              </a:spcBef>
              <a:defRPr/>
            </a:pPr>
            <a:endParaRPr lang="de-DE" sz="1500" kern="0" dirty="0" err="1">
              <a:solidFill>
                <a:srgbClr val="000000"/>
              </a:solidFill>
              <a:latin typeface="Bosch Office Sans" pitchFamily="34" charset="0"/>
            </a:endParaRPr>
          </a:p>
        </p:txBody>
      </p:sp>
      <p:pic>
        <p:nvPicPr>
          <p:cNvPr id="11" name="Grafik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549" y="1152443"/>
            <a:ext cx="107981" cy="5143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55952" y="5857037"/>
            <a:ext cx="7629616" cy="8998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762244">
              <a:lnSpc>
                <a:spcPct val="107000"/>
              </a:lnSpc>
              <a:spcAft>
                <a:spcPts val="83"/>
              </a:spcAft>
              <a:defRPr/>
            </a:pPr>
            <a:r>
              <a:rPr lang="de-DE" sz="500" b="1" kern="0">
                <a:solidFill>
                  <a:srgbClr val="D70012"/>
                </a:solidFill>
                <a:latin typeface="Bosch Office Sans"/>
              </a:rPr>
              <a:t>Intern</a:t>
            </a:r>
            <a:r>
              <a:rPr lang="de-DE" sz="500" kern="0">
                <a:solidFill>
                  <a:srgbClr val="000000"/>
                </a:solidFill>
                <a:latin typeface="Bosch Office Sans" pitchFamily="2" charset="0"/>
              </a:rPr>
              <a:t> | C/CGC-IC | 05.2019</a:t>
            </a:r>
            <a:endParaRPr lang="de-DE" sz="500" kern="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5" name="Rechteck 4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955952" y="5952315"/>
            <a:ext cx="7629616" cy="1799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762244">
              <a:lnSpc>
                <a:spcPct val="107000"/>
              </a:lnSpc>
              <a:spcAft>
                <a:spcPts val="83"/>
              </a:spcAft>
              <a:defRPr/>
            </a:pPr>
            <a:r>
              <a:rPr lang="de-DE" sz="500" kern="0">
                <a:solidFill>
                  <a:srgbClr val="B2B3B5"/>
                </a:solidFill>
                <a:latin typeface="Bosch Office Sans"/>
              </a:rPr>
              <a:t>© Robert Bosch GmbH 2019. Alle Rechte vorbehalten, auch bzgl. jeder Verfügung, Verwertung, Reproduktion, Bearbeitung, Weitergabe sowie für den Fall von Schutzrechtsanmeldungen.</a:t>
            </a:r>
            <a:endParaRPr lang="de-DE" sz="500" kern="0" dirty="0">
              <a:solidFill>
                <a:srgbClr val="B2B3B5"/>
              </a:solidFill>
              <a:latin typeface="Bosch Office Sans"/>
            </a:endParaRPr>
          </a:p>
        </p:txBody>
      </p:sp>
      <p:sp>
        <p:nvSpPr>
          <p:cNvPr id="6" name="Rechteck 5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683882" y="5844333"/>
            <a:ext cx="240311" cy="3419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defTabSz="762244">
              <a:defRPr/>
            </a:pPr>
            <a:r>
              <a:rPr lang="de-DE" sz="1000" kern="0">
                <a:solidFill>
                  <a:srgbClr val="999FA6"/>
                </a:solidFill>
                <a:latin typeface="Bosch Office Sans"/>
              </a:rPr>
              <a:t>11</a:t>
            </a:r>
            <a:endParaRPr lang="de-DE" sz="1000" kern="0" dirty="0">
              <a:solidFill>
                <a:srgbClr val="999FA6"/>
              </a:solidFill>
              <a:latin typeface="Bosch Office Sans"/>
            </a:endParaRP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2"/>
          <a:stretch/>
        </p:blipFill>
        <p:spPr>
          <a:xfrm>
            <a:off x="10587" y="1092269"/>
            <a:ext cx="9036548" cy="5201686"/>
          </a:xfrm>
          <a:prstGeom prst="rect">
            <a:avLst/>
          </a:prstGeom>
        </p:spPr>
      </p:pic>
      <p:pic>
        <p:nvPicPr>
          <p:cNvPr id="24" name="Bild 1">
            <a:extLst>
              <a:ext uri="{FF2B5EF4-FFF2-40B4-BE49-F238E27FC236}">
                <a16:creationId xmlns:a16="http://schemas.microsoft.com/office/drawing/2014/main" id="{F05EFF68-C626-C64B-932E-3161F11EF36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135" y="1150289"/>
            <a:ext cx="4843471" cy="514366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01B026B-D392-5A4B-9006-8985A52A6D7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749310" y="2351187"/>
            <a:ext cx="3562991" cy="13809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67" dirty="0">
                <a:solidFill>
                  <a:srgbClr val="FFFFFF"/>
                </a:solidFill>
                <a:latin typeface="Bosch Office Sans" pitchFamily="34" charset="0"/>
                <a:ea typeface="Bosch Sans Medium" charset="0"/>
                <a:cs typeface="Bosch Sans Medium" charset="0"/>
              </a:rPr>
              <a:t/>
            </a:r>
            <a:br>
              <a:rPr lang="en-US" sz="2167" dirty="0">
                <a:solidFill>
                  <a:srgbClr val="FFFFFF"/>
                </a:solidFill>
                <a:latin typeface="Bosch Office Sans" pitchFamily="34" charset="0"/>
                <a:ea typeface="Bosch Sans Medium" charset="0"/>
                <a:cs typeface="Bosch Sans Medium" charset="0"/>
              </a:rPr>
            </a:br>
            <a:endParaRPr lang="en-US" sz="2167" dirty="0">
              <a:solidFill>
                <a:srgbClr val="FFFFFF"/>
              </a:solidFill>
              <a:latin typeface="Bosch Office Sans" pitchFamily="34" charset="0"/>
              <a:ea typeface="Bosch Sans Medium" charset="0"/>
              <a:cs typeface="Bosch Sans Medium" charset="0"/>
            </a:endParaRPr>
          </a:p>
          <a:p>
            <a:pPr lvl="0">
              <a:defRPr/>
            </a:pPr>
            <a:r>
              <a:rPr lang="en-US" sz="2167" b="1" dirty="0">
                <a:solidFill>
                  <a:srgbClr val="FFFFFF"/>
                </a:solidFill>
                <a:ea typeface="Bosch Sans Medium" charset="0"/>
                <a:cs typeface="Bosch Sans Medium" charset="0"/>
              </a:rPr>
              <a:t>Sustainability Initiative</a:t>
            </a:r>
          </a:p>
          <a:p>
            <a:pPr lvl="0">
              <a:defRPr/>
            </a:pPr>
            <a:endParaRPr lang="en-US" sz="2167" b="1" dirty="0">
              <a:solidFill>
                <a:srgbClr val="FFFFFF"/>
              </a:solidFill>
              <a:ea typeface="Bosch Sans Medium" charset="0"/>
              <a:cs typeface="Bosch Sans Medium" charset="0"/>
            </a:endParaRP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</a:rPr>
              <a:t>From the start 2020 Bosch is </a:t>
            </a: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1500" dirty="0">
                <a:solidFill>
                  <a:srgbClr val="FFFFFF"/>
                </a:solidFill>
              </a:rPr>
              <a:t>CO2-neutral - worldwide</a:t>
            </a:r>
          </a:p>
          <a:p>
            <a:pPr>
              <a:defRPr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</a:rPr>
              <a:t>Bosch embraces the value </a:t>
            </a: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1500" dirty="0">
                <a:solidFill>
                  <a:srgbClr val="FFFFFF"/>
                </a:solidFill>
              </a:rPr>
              <a:t>"Responsibility and Sustainability“</a:t>
            </a: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1500" dirty="0">
                <a:solidFill>
                  <a:srgbClr val="FFFFFF"/>
                </a:solidFill>
              </a:rPr>
              <a:t>more strongly .</a:t>
            </a:r>
            <a:r>
              <a:rPr lang="de-DE" sz="2001" dirty="0">
                <a:solidFill>
                  <a:srgbClr val="FFFFFF"/>
                </a:solidFill>
                <a:latin typeface="Bosch Office Sans" pitchFamily="34" charset="0"/>
                <a:ea typeface="Bosch Sans Light" charset="0"/>
                <a:cs typeface="Bosch Sans Light" charset="0"/>
              </a:rPr>
              <a:t> </a:t>
            </a: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500" dirty="0">
              <a:solidFill>
                <a:srgbClr val="FFFFFF"/>
              </a:solidFill>
              <a:latin typeface="Bosch Sans Light" charset="0"/>
              <a:ea typeface="Bosch Sans Light" charset="0"/>
              <a:cs typeface="Bosch Sans Light" charset="0"/>
            </a:endParaRPr>
          </a:p>
          <a:p>
            <a:pPr defTabSz="7622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1" kern="0" dirty="0">
              <a:solidFill>
                <a:srgbClr val="FFFFFF"/>
              </a:solidFill>
              <a:latin typeface="Bosch Sans Light" charset="0"/>
              <a:ea typeface="Bosch Sans Light" charset="0"/>
              <a:cs typeface="Bosch Sans Light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0034233-13DF-3B46-AC12-812A85A9149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62" y="1280360"/>
            <a:ext cx="740511" cy="881313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588" y="5707769"/>
            <a:ext cx="912547" cy="47956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20" name="Inhaltsplatzhalter 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9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04041" y="5876020"/>
            <a:ext cx="7629371" cy="8998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762188" fontAlgn="base">
              <a:lnSpc>
                <a:spcPct val="107000"/>
              </a:lnSpc>
              <a:spcBef>
                <a:spcPct val="0"/>
              </a:spcBef>
              <a:spcAft>
                <a:spcPts val="83"/>
              </a:spcAft>
              <a:defRPr/>
            </a:pPr>
            <a:r>
              <a:rPr lang="en-US" sz="500" b="1" dirty="0">
                <a:solidFill>
                  <a:srgbClr val="D70012"/>
                </a:solidFill>
                <a:latin typeface="Bosch Office Sans"/>
              </a:rPr>
              <a:t>Internal</a:t>
            </a:r>
            <a:r>
              <a:rPr lang="en-US" sz="500" dirty="0">
                <a:solidFill>
                  <a:prstClr val="black"/>
                </a:solidFill>
                <a:latin typeface="Bosch Office Sans" pitchFamily="34" charset="0"/>
              </a:rPr>
              <a:t> | C/CGC-IC | 5/2019</a:t>
            </a:r>
          </a:p>
        </p:txBody>
      </p:sp>
      <p:sp>
        <p:nvSpPr>
          <p:cNvPr id="5" name="Rechteck 4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04041" y="5971294"/>
            <a:ext cx="7629371" cy="1799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defTabSz="762188" fontAlgn="base">
              <a:lnSpc>
                <a:spcPct val="107000"/>
              </a:lnSpc>
              <a:spcBef>
                <a:spcPct val="0"/>
              </a:spcBef>
              <a:spcAft>
                <a:spcPts val="83"/>
              </a:spcAft>
              <a:defRPr/>
            </a:pPr>
            <a:r>
              <a:rPr lang="en-US" sz="500" dirty="0">
                <a:solidFill>
                  <a:srgbClr val="B2B3B5"/>
                </a:solidFill>
                <a:latin typeface="Bosch Office Sans"/>
              </a:rPr>
              <a:t>© Robert Bosch GmbH 2019.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6" name="Rechteck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31980" y="5863315"/>
            <a:ext cx="240304" cy="3419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999FA6"/>
                </a:solidFill>
                <a:latin typeface="Bosch Office Sans"/>
              </a:rPr>
              <a:t>11</a:t>
            </a:r>
          </a:p>
        </p:txBody>
      </p:sp>
      <p:pic>
        <p:nvPicPr>
          <p:cNvPr id="14" name="Grafik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8" y="1155860"/>
            <a:ext cx="9144000" cy="5143583"/>
          </a:xfrm>
          <a:prstGeom prst="rect">
            <a:avLst/>
          </a:prstGeom>
          <a:solidFill>
            <a:srgbClr val="A80163"/>
          </a:solidFill>
          <a:ln w="9525" cap="flat" cmpd="sng" algn="ctr">
            <a:solidFill>
              <a:srgbClr val="A8016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Rechteck 2" hidden="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7688799" y="1073206"/>
            <a:ext cx="1410063" cy="64786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4821" rIns="0" bIns="0" rtlCol="0" anchor="t">
            <a:normAutofit/>
          </a:bodyPr>
          <a:lstStyle/>
          <a:p>
            <a:pPr defTabSz="762188" fontAlgn="base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58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2" name="Textfeld 1" hidden="1"/>
          <p:cNvSpPr txBox="1"/>
          <p:nvPr>
            <p:custDataLst>
              <p:tags r:id="rId7"/>
            </p:custDataLst>
          </p:nvPr>
        </p:nvSpPr>
        <p:spPr>
          <a:xfrm>
            <a:off x="148" y="5837990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762188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84" kern="0" dirty="0">
              <a:solidFill>
                <a:prstClr val="black"/>
              </a:solidFill>
              <a:latin typeface="Bosch Office Sans" pitchFamily="2" charset="0"/>
            </a:endParaRPr>
          </a:p>
        </p:txBody>
      </p:sp>
      <p:sp>
        <p:nvSpPr>
          <p:cNvPr id="10" name="Textfeld 9"/>
          <p:cNvSpPr txBox="1"/>
          <p:nvPr>
            <p:custDataLst>
              <p:tags r:id="rId8"/>
            </p:custDataLst>
          </p:nvPr>
        </p:nvSpPr>
        <p:spPr>
          <a:xfrm>
            <a:off x="-553447" y="726351"/>
            <a:ext cx="762196" cy="7621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62188" fontAlgn="base">
              <a:lnSpc>
                <a:spcPct val="107000"/>
              </a:lnSpc>
              <a:spcBef>
                <a:spcPts val="417"/>
              </a:spcBef>
              <a:spcAft>
                <a:spcPct val="0"/>
              </a:spcAft>
              <a:defRPr/>
            </a:pPr>
            <a:endParaRPr lang="en-US" sz="1500" kern="0" dirty="0">
              <a:solidFill>
                <a:srgbClr val="000000"/>
              </a:solidFill>
              <a:latin typeface="Bosch Office Sans" pitchFamily="34" charset="0"/>
            </a:endParaRPr>
          </a:p>
        </p:txBody>
      </p:sp>
      <p:pic>
        <p:nvPicPr>
          <p:cNvPr id="11" name="Grafik 3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930" y="1171575"/>
            <a:ext cx="107978" cy="5143765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Bild 1">
            <a:extLst>
              <a:ext uri="{FF2B5EF4-FFF2-40B4-BE49-F238E27FC236}">
                <a16:creationId xmlns:a16="http://schemas.microsoft.com/office/drawing/2014/main" id="{F05EFF68-C626-C64B-932E-3161F11EF36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633" y="1152526"/>
            <a:ext cx="4843316" cy="51435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01B026B-D392-5A4B-9006-8985A52A6D7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23574" y="1171575"/>
            <a:ext cx="3072104" cy="17650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 b="1" dirty="0">
              <a:solidFill>
                <a:srgbClr val="FFFFFF"/>
              </a:solidFill>
              <a:latin typeface="Bosch Office Sans" pitchFamily="34" charset="0"/>
            </a:endParaRP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334" b="1" dirty="0" err="1">
                <a:solidFill>
                  <a:srgbClr val="FFFFFF"/>
                </a:solidFill>
                <a:latin typeface="Bosch Office Sans" pitchFamily="34" charset="0"/>
              </a:rPr>
              <a:t>What</a:t>
            </a:r>
            <a:r>
              <a:rPr lang="de-DE" sz="2334" b="1" dirty="0">
                <a:solidFill>
                  <a:srgbClr val="FFFFFF"/>
                </a:solidFill>
                <a:latin typeface="Bosch Office Sans" pitchFamily="34" charset="0"/>
              </a:rPr>
              <a:t> Homburg </a:t>
            </a:r>
          </a:p>
          <a:p>
            <a:pPr defTabSz="762188">
              <a:defRPr/>
            </a:pPr>
            <a:r>
              <a:rPr lang="de-DE" sz="2334" b="1" dirty="0" err="1">
                <a:solidFill>
                  <a:srgbClr val="FFFFFF"/>
                </a:solidFill>
              </a:rPr>
              <a:t>stands</a:t>
            </a:r>
            <a:r>
              <a:rPr lang="de-DE" sz="2334" b="1" dirty="0">
                <a:solidFill>
                  <a:srgbClr val="FFFFFF"/>
                </a:solidFill>
              </a:rPr>
              <a:t> </a:t>
            </a:r>
            <a:r>
              <a:rPr lang="de-DE" sz="2334" b="1" dirty="0" err="1">
                <a:solidFill>
                  <a:srgbClr val="FFFFFF"/>
                </a:solidFill>
              </a:rPr>
              <a:t>for</a:t>
            </a:r>
            <a:r>
              <a:rPr lang="de-DE" sz="2334" b="1" dirty="0">
                <a:solidFill>
                  <a:srgbClr val="FFFFFF"/>
                </a:solidFill>
                <a:latin typeface="Bosch Office Sans" pitchFamily="34" charset="0"/>
              </a:rPr>
              <a:t>?</a:t>
            </a: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334" b="1" dirty="0">
              <a:solidFill>
                <a:srgbClr val="FFFFFF"/>
              </a:solidFill>
              <a:latin typeface="Bosch Office Sans" pitchFamily="34" charset="0"/>
            </a:endParaRP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500" b="1" dirty="0">
              <a:solidFill>
                <a:srgbClr val="FFFFFF"/>
              </a:solidFill>
              <a:latin typeface="Bosch Office Sans" pitchFamily="34" charset="0"/>
            </a:endParaRPr>
          </a:p>
          <a:p>
            <a:pPr marL="381122" indent="-381122" defTabSz="7621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sz="1500" b="1" dirty="0">
              <a:solidFill>
                <a:srgbClr val="FFFFFF"/>
              </a:solidFill>
              <a:latin typeface="Bosch Office Sans" pitchFamily="34" charset="0"/>
            </a:endParaRPr>
          </a:p>
          <a:p>
            <a:pPr marL="238201" indent="-238201" defTabSz="762188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Efficient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and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flexible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con</a:t>
            </a:r>
            <a:r>
              <a:rPr lang="de-DE" sz="1500" dirty="0" err="1">
                <a:solidFill>
                  <a:srgbClr val="FFFFFF"/>
                </a:solidFill>
              </a:rPr>
              <a:t>sumption</a:t>
            </a:r>
            <a:endParaRPr lang="de-DE" sz="667" dirty="0">
              <a:solidFill>
                <a:srgbClr val="FFFFFF"/>
              </a:solidFill>
              <a:latin typeface="Bosch Office Sans" pitchFamily="34" charset="0"/>
            </a:endParaRPr>
          </a:p>
          <a:p>
            <a:pPr marL="238201" indent="-238201" defTabSz="762188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optimized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power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generation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b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</a:b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for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own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consum</a:t>
            </a:r>
            <a:r>
              <a:rPr lang="de-DE" sz="1500" dirty="0" err="1">
                <a:solidFill>
                  <a:srgbClr val="FFFFFF"/>
                </a:solidFill>
              </a:rPr>
              <a:t>ption</a:t>
            </a:r>
            <a:endParaRPr lang="de-DE" sz="1500" b="1" dirty="0">
              <a:solidFill>
                <a:srgbClr val="FFFFFF"/>
              </a:solidFill>
              <a:latin typeface="Bosch Office Sans" pitchFamily="34" charset="0"/>
            </a:endParaRPr>
          </a:p>
          <a:p>
            <a:pPr marL="238201" indent="-238201" defTabSz="762188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>
                <a:solidFill>
                  <a:srgbClr val="FFFFFF"/>
                </a:solidFill>
                <a:latin typeface="Bosch Office Sans" pitchFamily="34" charset="0"/>
              </a:rPr>
              <a:t>Linking-</a:t>
            </a:r>
            <a:r>
              <a:rPr lang="de-DE" sz="1500" b="1" dirty="0" err="1">
                <a:solidFill>
                  <a:srgbClr val="FFFFFF"/>
                </a:solidFill>
                <a:latin typeface="Bosch Office Sans" pitchFamily="34" charset="0"/>
              </a:rPr>
              <a:t>up</a:t>
            </a:r>
            <a:r>
              <a:rPr lang="de-DE" sz="1500" b="1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>
                <a:solidFill>
                  <a:srgbClr val="FFFFFF"/>
                </a:solidFill>
              </a:rPr>
              <a:t>all </a:t>
            </a:r>
            <a:r>
              <a:rPr lang="de-DE" sz="1500" dirty="0" err="1">
                <a:solidFill>
                  <a:srgbClr val="FFFFFF"/>
                </a:solidFill>
              </a:rPr>
              <a:t>components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/>
            </a:r>
            <a:b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</a:b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by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th</a:t>
            </a:r>
            <a:r>
              <a:rPr lang="de-DE" sz="1500" dirty="0">
                <a:solidFill>
                  <a:srgbClr val="FFFFFF"/>
                </a:solidFill>
              </a:rPr>
              <a:t>e </a:t>
            </a:r>
            <a:r>
              <a:rPr lang="de-DE" sz="1500" dirty="0" err="1">
                <a:solidFill>
                  <a:srgbClr val="FFFFFF"/>
                </a:solidFill>
              </a:rPr>
              <a:t>Energy</a:t>
            </a:r>
            <a:r>
              <a:rPr lang="de-DE" sz="1500" dirty="0">
                <a:solidFill>
                  <a:srgbClr val="FFFFFF"/>
                </a:solidFill>
              </a:rPr>
              <a:t> </a:t>
            </a:r>
            <a:r>
              <a:rPr lang="de-DE" sz="1500" dirty="0" err="1">
                <a:solidFill>
                  <a:srgbClr val="FFFFFF"/>
                </a:solidFill>
              </a:rPr>
              <a:t>Platform</a:t>
            </a:r>
            <a:endParaRPr lang="de-DE" sz="1500" dirty="0">
              <a:solidFill>
                <a:srgbClr val="FFFFFF"/>
              </a:solidFill>
              <a:latin typeface="Bosch Office Sans" pitchFamily="34" charset="0"/>
            </a:endParaRPr>
          </a:p>
          <a:p>
            <a:pPr marL="238201" indent="-238201" defTabSz="762188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b="1" dirty="0" err="1">
                <a:solidFill>
                  <a:srgbClr val="FFFFFF"/>
                </a:solidFill>
                <a:latin typeface="Bosch Office Sans" pitchFamily="34" charset="0"/>
              </a:rPr>
              <a:t>storage</a:t>
            </a:r>
            <a:r>
              <a:rPr lang="de-DE" sz="1500" b="1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and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sector-coupling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i.e.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by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the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connected</a:t>
            </a:r>
            <a:r>
              <a:rPr lang="de-DE" sz="1500" dirty="0">
                <a:solidFill>
                  <a:srgbClr val="FFFFFF"/>
                </a:solidFill>
                <a:latin typeface="Bosch Office Sans" pitchFamily="34" charset="0"/>
              </a:rPr>
              <a:t> eH2 </a:t>
            </a:r>
            <a:r>
              <a:rPr lang="de-DE" sz="1500" dirty="0" err="1">
                <a:solidFill>
                  <a:srgbClr val="FFFFFF"/>
                </a:solidFill>
                <a:latin typeface="Bosch Office Sans" pitchFamily="34" charset="0"/>
              </a:rPr>
              <a:t>cycle</a:t>
            </a:r>
            <a:endParaRPr lang="de-DE" sz="667" dirty="0">
              <a:solidFill>
                <a:srgbClr val="FFFFFF"/>
              </a:solidFill>
              <a:latin typeface="Bosch Office Sans" pitchFamily="34" charset="0"/>
            </a:endParaRPr>
          </a:p>
          <a:p>
            <a:pPr defTabSz="762188" fontAlgn="base">
              <a:spcBef>
                <a:spcPts val="500"/>
              </a:spcBef>
              <a:spcAft>
                <a:spcPct val="0"/>
              </a:spcAft>
              <a:defRPr/>
            </a:pPr>
            <a:endParaRPr lang="de-DE" sz="1500" dirty="0">
              <a:solidFill>
                <a:srgbClr val="FFFFFF"/>
              </a:solidFill>
              <a:latin typeface="Bosch Office Sans" pitchFamily="34" charset="0"/>
            </a:endParaRP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500" dirty="0">
              <a:solidFill>
                <a:srgbClr val="FFFFFF"/>
              </a:solidFill>
              <a:latin typeface="Bosch Office Sans" pitchFamily="34" charset="0"/>
            </a:endParaRP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>
                <a:solidFill>
                  <a:srgbClr val="FFFFFF"/>
                </a:solidFill>
                <a:latin typeface="Bosch Office Sans" pitchFamily="34" charset="0"/>
                <a:ea typeface="Bosch Sans Light" charset="0"/>
                <a:cs typeface="Bosch Sans Light" charset="0"/>
              </a:rPr>
              <a:t> </a:t>
            </a: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500" dirty="0">
              <a:solidFill>
                <a:srgbClr val="FFFFFF"/>
              </a:solidFill>
              <a:latin typeface="Bosch Sans Light" charset="0"/>
              <a:ea typeface="Bosch Sans Light" charset="0"/>
              <a:cs typeface="Bosch Sans Light" charset="0"/>
            </a:endParaRPr>
          </a:p>
          <a:p>
            <a:pPr defTabSz="76218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kern="0" dirty="0">
              <a:solidFill>
                <a:srgbClr val="FFFFFF"/>
              </a:solidFill>
              <a:latin typeface="Bosch Sans Light" charset="0"/>
              <a:ea typeface="Bosch Sans Light" charset="0"/>
              <a:cs typeface="Bosch Sans Light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0034233-13DF-3B46-AC12-812A85A9149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13" y="1483705"/>
            <a:ext cx="740487" cy="881284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999" y="5726755"/>
            <a:ext cx="912518" cy="479549"/>
          </a:xfrm>
          <a:prstGeom prst="rect">
            <a:avLst/>
          </a:prstGeom>
        </p:spPr>
      </p:pic>
      <p:cxnSp>
        <p:nvCxnSpPr>
          <p:cNvPr id="34" name="Gerader Verbinder 33"/>
          <p:cNvCxnSpPr/>
          <p:nvPr/>
        </p:nvCxnSpPr>
        <p:spPr>
          <a:xfrm flipH="1" flipV="1">
            <a:off x="4280925" y="3000123"/>
            <a:ext cx="206245" cy="97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endCxn id="30" idx="0"/>
          </p:cNvCxnSpPr>
          <p:nvPr/>
        </p:nvCxnSpPr>
        <p:spPr>
          <a:xfrm flipV="1">
            <a:off x="1264813" y="2579331"/>
            <a:ext cx="2930141" cy="21146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endCxn id="17" idx="0"/>
          </p:cNvCxnSpPr>
          <p:nvPr/>
        </p:nvCxnSpPr>
        <p:spPr>
          <a:xfrm flipH="1" flipV="1">
            <a:off x="1057596" y="2498974"/>
            <a:ext cx="207218" cy="21950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1264813" y="4693966"/>
            <a:ext cx="785311" cy="4479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 flipH="1">
            <a:off x="3796365" y="2703071"/>
            <a:ext cx="194393" cy="19846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8"/>
          <p:cNvPicPr preferRelativeResize="0">
            <a:picLocks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674" y="1232427"/>
            <a:ext cx="1558258" cy="1558258"/>
          </a:xfrm>
          <a:prstGeom prst="ellipse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122602" y="2498975"/>
            <a:ext cx="1869989" cy="515478"/>
          </a:xfrm>
          <a:prstGeom prst="rect">
            <a:avLst/>
          </a:prstGeom>
          <a:solidFill>
            <a:srgbClr val="A80163"/>
          </a:solidFill>
          <a:ln w="9525" cap="flat" cmpd="sng" algn="ctr">
            <a:solidFill>
              <a:srgbClr val="A80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26" tIns="60017" rIns="90026" bIns="60017" rtlCol="0" anchor="t"/>
          <a:lstStyle/>
          <a:p>
            <a:pPr defTabSz="762244">
              <a:defRPr/>
            </a:pPr>
            <a:r>
              <a:rPr lang="de-DE" sz="1167" kern="0" dirty="0">
                <a:solidFill>
                  <a:prstClr val="white"/>
                </a:solidFill>
                <a:latin typeface="Bosch Sans Regular" panose="020B0604020202020204" pitchFamily="34" charset="0"/>
              </a:rPr>
              <a:t>r</a:t>
            </a:r>
            <a:r>
              <a:rPr lang="de-DE" sz="1167" kern="0" dirty="0" err="1">
                <a:solidFill>
                  <a:prstClr val="white"/>
                </a:solidFill>
                <a:latin typeface="Bosch Sans Regular" panose="020B0604020202020204" pitchFamily="34" charset="0"/>
              </a:rPr>
              <a:t>egenerative</a:t>
            </a:r>
            <a:r>
              <a:rPr lang="de-DE" sz="1167" kern="0" dirty="0">
                <a:solidFill>
                  <a:prstClr val="white"/>
                </a:solidFill>
                <a:latin typeface="Bosch Sans Regular" panose="020B0604020202020204" pitchFamily="34" charset="0"/>
              </a:rPr>
              <a:t> power </a:t>
            </a:r>
            <a:r>
              <a:rPr lang="de-DE" sz="1167" kern="0" dirty="0" err="1">
                <a:solidFill>
                  <a:prstClr val="white"/>
                </a:solidFill>
                <a:latin typeface="Bosch Sans Regular" panose="020B0604020202020204" pitchFamily="34" charset="0"/>
              </a:rPr>
              <a:t>generation</a:t>
            </a:r>
            <a:endParaRPr lang="de-DE" sz="1167" kern="0" dirty="0">
              <a:solidFill>
                <a:prstClr val="white"/>
              </a:solidFill>
              <a:latin typeface="Bosch Sans Regular" panose="020B0604020202020204" pitchFamily="34" charset="0"/>
            </a:endParaRPr>
          </a:p>
        </p:txBody>
      </p:sp>
      <p:pic>
        <p:nvPicPr>
          <p:cNvPr id="31" name="Inhaltsplatzhalter 5"/>
          <p:cNvPicPr preferRelativeResize="0">
            <a:picLocks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081" y="1254515"/>
            <a:ext cx="1557451" cy="1557451"/>
          </a:xfrm>
          <a:prstGeom prst="ellipse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Rechteck 29"/>
          <p:cNvSpPr/>
          <p:nvPr/>
        </p:nvSpPr>
        <p:spPr>
          <a:xfrm>
            <a:off x="3293926" y="2579332"/>
            <a:ext cx="1802056" cy="357295"/>
          </a:xfrm>
          <a:prstGeom prst="rect">
            <a:avLst/>
          </a:prstGeom>
          <a:solidFill>
            <a:srgbClr val="A80163"/>
          </a:solidFill>
          <a:ln w="9525" cap="flat" cmpd="sng" algn="ctr">
            <a:solidFill>
              <a:srgbClr val="A80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26" tIns="60017" rIns="90026" bIns="60017" rtlCol="0" anchor="t"/>
          <a:lstStyle/>
          <a:p>
            <a:pPr defTabSz="762244">
              <a:defRPr/>
            </a:pPr>
            <a:r>
              <a:rPr lang="de-DE" sz="1167" kern="0" dirty="0" err="1">
                <a:solidFill>
                  <a:prstClr val="white"/>
                </a:solidFill>
                <a:latin typeface="Bosch Sans Regular" panose="020B0604020202020204" pitchFamily="34" charset="0"/>
              </a:rPr>
              <a:t>Connected</a:t>
            </a:r>
            <a:r>
              <a:rPr lang="de-DE" sz="1167" kern="0" dirty="0">
                <a:solidFill>
                  <a:prstClr val="white"/>
                </a:solidFill>
                <a:latin typeface="Bosch Sans Regular" panose="020B0604020202020204" pitchFamily="34" charset="0"/>
              </a:rPr>
              <a:t> eH2 </a:t>
            </a:r>
            <a:r>
              <a:rPr lang="de-DE" sz="1167" kern="0" dirty="0" err="1">
                <a:solidFill>
                  <a:prstClr val="white"/>
                </a:solidFill>
                <a:latin typeface="Bosch Sans Regular" panose="020B0604020202020204" pitchFamily="34" charset="0"/>
              </a:rPr>
              <a:t>cylce</a:t>
            </a:r>
            <a:endParaRPr lang="de-DE" sz="1167" kern="0" baseline="-25000" dirty="0">
              <a:solidFill>
                <a:prstClr val="white"/>
              </a:solidFill>
              <a:latin typeface="Bosch Sans Regular" panose="020B0604020202020204" pitchFamily="34" charset="0"/>
            </a:endParaRPr>
          </a:p>
        </p:txBody>
      </p:sp>
      <p:cxnSp>
        <p:nvCxnSpPr>
          <p:cNvPr id="35" name="Gerader Verbinder 34"/>
          <p:cNvCxnSpPr/>
          <p:nvPr/>
        </p:nvCxnSpPr>
        <p:spPr>
          <a:xfrm flipH="1">
            <a:off x="3015265" y="4699259"/>
            <a:ext cx="781099" cy="5006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95" y="4687678"/>
            <a:ext cx="1655631" cy="1467739"/>
          </a:xfrm>
          <a:prstGeom prst="ellipse">
            <a:avLst/>
          </a:prstGeom>
          <a:ln w="15875">
            <a:solidFill>
              <a:schemeClr val="bg1"/>
            </a:solidFill>
          </a:ln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67" y="3025546"/>
            <a:ext cx="1456727" cy="1330367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7" name="Rechteck 26"/>
          <p:cNvSpPr/>
          <p:nvPr/>
        </p:nvSpPr>
        <p:spPr>
          <a:xfrm>
            <a:off x="96101" y="5613210"/>
            <a:ext cx="2106114" cy="525620"/>
          </a:xfrm>
          <a:prstGeom prst="rect">
            <a:avLst/>
          </a:prstGeom>
          <a:solidFill>
            <a:srgbClr val="A80163"/>
          </a:solidFill>
          <a:ln w="9525" cap="flat" cmpd="sng" algn="ctr">
            <a:solidFill>
              <a:srgbClr val="A80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0009" tIns="60017" rIns="90026" bIns="60017" rtlCol="0" anchor="ctr"/>
          <a:lstStyle/>
          <a:p>
            <a:pPr>
              <a:defRPr/>
            </a:pPr>
            <a:r>
              <a:rPr lang="en-US" sz="1167" kern="0" dirty="0">
                <a:solidFill>
                  <a:prstClr val="white"/>
                </a:solidFill>
                <a:latin typeface="Bosch Sans Regular" panose="020B0604020202020204" pitchFamily="34" charset="0"/>
              </a:rPr>
              <a:t>Reduction of consumption</a:t>
            </a:r>
          </a:p>
          <a:p>
            <a:pPr>
              <a:defRPr/>
            </a:pPr>
            <a:r>
              <a:rPr lang="en-US" sz="1167" kern="0" dirty="0">
                <a:solidFill>
                  <a:prstClr val="white"/>
                </a:solidFill>
                <a:latin typeface="Bosch Sans Regular" panose="020B0604020202020204" pitchFamily="34" charset="0"/>
              </a:rPr>
              <a:t>by increasing efficiency and flexibility</a:t>
            </a:r>
          </a:p>
        </p:txBody>
      </p:sp>
      <p:sp>
        <p:nvSpPr>
          <p:cNvPr id="26" name="Rechteck 25"/>
          <p:cNvSpPr/>
          <p:nvPr/>
        </p:nvSpPr>
        <p:spPr>
          <a:xfrm>
            <a:off x="2002564" y="4111825"/>
            <a:ext cx="1363900" cy="334736"/>
          </a:xfrm>
          <a:prstGeom prst="rect">
            <a:avLst/>
          </a:prstGeom>
          <a:solidFill>
            <a:srgbClr val="A80163"/>
          </a:solidFill>
          <a:ln w="9525" cap="flat" cmpd="sng" algn="ctr">
            <a:solidFill>
              <a:srgbClr val="A80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26" tIns="60017" rIns="90026" bIns="60017" rtlCol="0" anchor="t"/>
          <a:lstStyle/>
          <a:p>
            <a:pPr defTabSz="762244">
              <a:defRPr/>
            </a:pPr>
            <a:r>
              <a:rPr lang="de-DE" sz="1167" kern="0" dirty="0" err="1">
                <a:solidFill>
                  <a:prstClr val="white"/>
                </a:solidFill>
                <a:latin typeface="Bosch Sans Regular" panose="020B0604020202020204" pitchFamily="34" charset="0"/>
              </a:rPr>
              <a:t>Energy</a:t>
            </a:r>
            <a:r>
              <a:rPr lang="de-DE" sz="1167" kern="0" dirty="0">
                <a:solidFill>
                  <a:prstClr val="white"/>
                </a:solidFill>
                <a:latin typeface="Bosch Sans Regular" panose="020B0604020202020204" pitchFamily="34" charset="0"/>
              </a:rPr>
              <a:t> </a:t>
            </a:r>
            <a:r>
              <a:rPr lang="de-DE" sz="1167" kern="0" dirty="0" err="1">
                <a:solidFill>
                  <a:prstClr val="white"/>
                </a:solidFill>
                <a:latin typeface="Bosch Sans Regular" panose="020B0604020202020204" pitchFamily="34" charset="0"/>
              </a:rPr>
              <a:t>Platform</a:t>
            </a:r>
            <a:endParaRPr lang="de-DE" sz="1167" kern="0" dirty="0">
              <a:solidFill>
                <a:prstClr val="white"/>
              </a:solidFill>
              <a:latin typeface="Bosch Sans Regular" panose="020B0604020202020204" pitchFamily="34" charset="0"/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486641" y="6550223"/>
            <a:ext cx="823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/>
                <a:cs typeface="Open Sans"/>
              </a:rPr>
              <a:t>HAZEL Webinar 1: Industrial Sector Coupling using a Connected eH2 </a:t>
            </a:r>
            <a:r>
              <a:rPr lang="en-GB" sz="1400" b="1" dirty="0" smtClean="0">
                <a:solidFill>
                  <a:srgbClr val="00B050"/>
                </a:solidFill>
                <a:latin typeface="Open Sans"/>
                <a:cs typeface="Open Sans"/>
              </a:rPr>
              <a:t>cycle</a:t>
            </a:r>
            <a:r>
              <a:rPr lang="en-GB" sz="1400" b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67" y="183400"/>
            <a:ext cx="1818609" cy="797675"/>
          </a:xfrm>
          <a:prstGeom prst="rect">
            <a:avLst/>
          </a:prstGeom>
        </p:spPr>
      </p:pic>
      <p:pic>
        <p:nvPicPr>
          <p:cNvPr id="41" name="Inhaltsplatzhalter 5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57" y="167781"/>
            <a:ext cx="1531620" cy="652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8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Bosch Business Update Mai 2019"/>
  <p:tag name="FIELD.CHAPTER.VALUE" val="Bosch Business Update Mai 2019"/>
  <p:tag name="FIELD.DPT.CONTENT" val="C/CGC-IC"/>
  <p:tag name="FIELD.DPT.VALUE" val="C/CGC-IC | "/>
  <p:tag name="FIELDS.INITIALIZED" val="1"/>
  <p:tag name="ML_1" val="RB_Sh"/>
  <p:tag name="ML_2" val="Bosch2.mcr"/>
  <p:tag name="ML_LAYOUT_RESOURCE" val="BOSCH2_16_9_2018.MCR"/>
  <p:tag name="SHAPESETGROUPCLASSNAME" val="ShapeSetGroup1"/>
  <p:tag name="SHAPESETCLASSNAME" val="Blank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1_SHAPECLASSPROTECTIONTYPE" val="31"/>
  <p:tag name="RECTANGLE 2_SHAPECLASSPROTECTIONTYPE" val="3"/>
  <p:tag name="RECTANGLE 3_SHAPECLASSPROTECTIONTYPE" val="63"/>
  <p:tag name="RECTANGLE 4_SHAPECLASSPROTECTIONTYPE" val="63"/>
  <p:tag name="RECTANGLE 5_SHAPECLASSPROTECTIONTYPE" val="6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Green;-1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Green2;-1;-2;-2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DarkGreen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Green;-1;-2;-2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Green2;-1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ttachment"/>
  <p:tag name="SHAPECLASSPROTECTIONTYPE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DarkGreen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Green;-1;-2;-2;-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Green2;-1;-2;-2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DarkGreen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Bosch Business Update Mai 2019"/>
  <p:tag name="FIELD.CHAPTER.VALUE" val="Bosch Business Update Mai 2019"/>
  <p:tag name="FIELD.DPT.CONTENT" val="C/CGC-IC"/>
  <p:tag name="FIELD.DPT.VALUE" val="C/CGC-IC | "/>
  <p:tag name="FIELDS.INITIALIZED" val="1"/>
  <p:tag name="ML_1" val="RB_Sh"/>
  <p:tag name="ML_2" val="Bosch2.mcr"/>
  <p:tag name="ML_LAYOUT_RESOURCE" val="BOSCH2_16_9_2018.MCR"/>
  <p:tag name="SHAPESETGROUPCLASSNAME" val="ShapeSetGroup1"/>
  <p:tag name="SHAPESETCLASSNAME" val="Blank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1_SHAPECLASSPROTECTIONTYPE" val="31"/>
  <p:tag name="RECTANGLE 2_SHAPECLASSPROTECTIONTYPE" val="3"/>
  <p:tag name="RECTANGLE 3_SHAPECLASSPROTECTIONTYPE" val="63"/>
  <p:tag name="RECTANGLE 4_SHAPECLASSPROTECTIONTYPE" val="63"/>
  <p:tag name="RECTANGLE 5_SHAPECLASSPROTECTIONTYPE" val="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ttachment"/>
  <p:tag name="SHAPECLASSPROTECTIONTYPE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tNavbar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tNavbar"/>
  <p:tag name="SHAPECLASSPROTECTIONTYPE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1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ChapterTitle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COLORSETGROUPCLASSNAME" val="ColorSetGroup1"/>
  <p:tag name="FONTSETGROUPCLASSNAME" val="FontSetGroup1"/>
  <p:tag name="MLI" val="1"/>
  <p:tag name="SHAPECLASSFILE" val="BoschLogo2018.emf"/>
  <p:tag name="SHAPECLASSNAME" val="LogoOnSlides"/>
  <p:tag name="SHAPECLASSPROTECTIONTYPE" val="15"/>
  <p:tag name="SHAPESETCLASSNAME" val="ChapterTitle"/>
  <p:tag name="SHAPESETGROUPCLASSNAME" val="ShapeSetGroup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Bosch Business Update Mai 2019"/>
  <p:tag name="FIELD.CHAPTER.VALUE" val="Bosch Business Update Mai 2019"/>
  <p:tag name="FIELD.DPT.CONTENT" val="C/CGC-IC"/>
  <p:tag name="FIELD.DPT.VALUE" val="C/CGC-IC | "/>
  <p:tag name="FIELDS.INITIALIZED" val="1"/>
  <p:tag name="ML_1" val="RB_Sh"/>
  <p:tag name="ML_2" val="Bosch2.mcr"/>
  <p:tag name="ML_LAYOUT_RESOURCE" val="BOSCH2_16_9_2018.MCR"/>
  <p:tag name="SHAPESETGROUPCLASSNAME" val="ShapeSetGroup1"/>
  <p:tag name="SHAPESETCLASSNAME" val="Blank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1_SHAPECLASSPROTECTIONTYPE" val="31"/>
  <p:tag name="RECTANGLE 2_SHAPECLASSPROTECTIONTYPE" val="3"/>
  <p:tag name="RECTANGLE 3_SHAPECLASSPROTECTIONTYPE" val="63"/>
  <p:tag name="RECTANGLE 4_SHAPECLASSPROTECTIONTYPE" val="63"/>
  <p:tag name="RECTANGLE 5_SHAPECLASSPROTECTIONTYPE" val="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ttachment"/>
  <p:tag name="SHAPECLASSPROTECTIONTYP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tNavbar"/>
  <p:tag name="SHAPECLASSPROTECTIONTYPE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ChapterTitle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COLORSETGROUPCLASSNAME" val="ColorSetGroup1"/>
  <p:tag name="FONTSETGROUPCLASSNAME" val="FontSetGroup1"/>
  <p:tag name="MLI" val="1"/>
  <p:tag name="SHAPECLASSFILE" val="BoschLogo2018.emf"/>
  <p:tag name="SHAPECLASSNAME" val="LogoOnSlides"/>
  <p:tag name="SHAPECLASSPROTECTIONTYPE" val="15"/>
  <p:tag name="SHAPESETCLASSNAME" val="ChapterTitle"/>
  <p:tag name="SHAPESETGROUPCLASSNAME" val="ShapeSetGroup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RB_Fe_PS"/>
  <p:tag name="ML_2" val="Bosch2.mcr"/>
  <p:tag name="ML_LAYOUT_RESOURCE" val="BOSCH2_16_9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  <p:tag name="FIELD.CHAPTER.COMBOINDEX" val="-2"/>
  <p:tag name="FIELD.REM_ANL.COMBOINDEX" val="-2"/>
  <p:tag name="FIELD.DPT.COMBOINDEX" val="-2"/>
  <p:tag name="FIELD.CHAPTER.CONTENT" val="Agenda xy October"/>
  <p:tag name="FIELD.CHAPTER.VALUE" val="Agenda xy October"/>
  <p:tag name="FIELD.DPT.CONTENT" val="PS-IG/GP  GP_R00xx_18"/>
  <p:tag name="FIELD.DPT.VALUE" val="PS-IG/GP  GP_R00xx_18 |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X_.GbMT_qzJlc9CD_N9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Primary;-1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Primary;-1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Bosch Business Update Mai 2019"/>
  <p:tag name="FIELD.CHAPTER.VALUE" val="Bosch Business Update Mai 2019"/>
  <p:tag name="FIELD.DPT.CONTENT" val="C/CGC-IC"/>
  <p:tag name="FIELD.DPT.VALUE" val="C/CGC-IC | "/>
  <p:tag name="FIELDS.INITIALIZED" val="1"/>
  <p:tag name="ML_1" val="RB_Sh"/>
  <p:tag name="ML_2" val="Bosch2.mcr"/>
  <p:tag name="ML_LAYOUT_RESOURCE" val="BOSCH2_16_9_2018.MCR"/>
  <p:tag name="SHAPESETGROUPCLASSNAME" val="ShapeSetGroup1"/>
  <p:tag name="SHAPESETCLASSNAME" val="Blank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1_SHAPECLASSPROTECTIONTYPE" val="31"/>
  <p:tag name="RECTANGLE 2_SHAPECLASSPROTECTIONTYPE" val="3"/>
  <p:tag name="RECTANGLE 3_SHAPECLASSPROTECTIONTYPE" val="63"/>
  <p:tag name="RECTANGLE 4_SHAPECLASSPROTECTIONTYPE" val="63"/>
  <p:tag name="RECTANGLE 5_SHAPECLASSPROTECTIONTYPE" val="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ttachment"/>
  <p:tag name="SHAPECLASSPROTECTIONTYPE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tNavbar"/>
  <p:tag name="SHAPECLASSPROTECTIONTYPE" val="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1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I7Kd1hRbmmuRHvQTRQ_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itleOnSlides"/>
  <p:tag name="SHAPECLASSPROTECTIONTYPE" val="9"/>
  <p:tag name="COLORS" val="-2;-2;-2;-2;Primary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DarkGray;-1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DarkGray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DarkGray;-1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DarkGray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8D80C6-9B38-4E14-8F16-28CA70E618E1}"/>
</file>

<file path=customXml/itemProps2.xml><?xml version="1.0" encoding="utf-8"?>
<ds:datastoreItem xmlns:ds="http://schemas.openxmlformats.org/officeDocument/2006/customXml" ds:itemID="{7778CDC8-0D47-4635-9347-1485A52B3BD1}"/>
</file>

<file path=customXml/itemProps3.xml><?xml version="1.0" encoding="utf-8"?>
<ds:datastoreItem xmlns:ds="http://schemas.openxmlformats.org/officeDocument/2006/customXml" ds:itemID="{BB08929E-89F8-4F06-8411-8ECCFC613F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1005</Words>
  <Application>Microsoft Office PowerPoint</Application>
  <PresentationFormat>On-screen Show (4:3)</PresentationFormat>
  <Paragraphs>232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Bosch Office Sans</vt:lpstr>
      <vt:lpstr>Bosch Sans Light</vt:lpstr>
      <vt:lpstr>Bosch Sans Medium</vt:lpstr>
      <vt:lpstr>Bosch Sans Regular</vt:lpstr>
      <vt:lpstr>Calibri</vt:lpstr>
      <vt:lpstr>Calibri Light</vt:lpstr>
      <vt:lpstr>Linux Libertine Display</vt:lpstr>
      <vt:lpstr>Open Sans</vt:lpstr>
      <vt:lpstr>Times New Roman</vt:lpstr>
      <vt:lpstr>Wingdings</vt:lpstr>
      <vt:lpstr>Wingdings 3</vt:lpstr>
      <vt:lpstr>Office Theme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installed infrastructure</vt:lpstr>
      <vt:lpstr>expansion until 2021</vt:lpstr>
      <vt:lpstr>expansion until 2023</vt:lpstr>
      <vt:lpstr>Target Values</vt:lpstr>
      <vt:lpstr>PowerPoint Presentation</vt:lpstr>
      <vt:lpstr>PowerPoint Presentation</vt:lpstr>
      <vt:lpstr>Fuel Cell Electric Vehicles - Motivation</vt:lpstr>
      <vt:lpstr>components for mobile fuel cell systems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Joanna Wilson (JWilson)</cp:lastModifiedBy>
  <cp:revision>94</cp:revision>
  <dcterms:created xsi:type="dcterms:W3CDTF">2015-03-06T10:50:13Z</dcterms:created>
  <dcterms:modified xsi:type="dcterms:W3CDTF">2020-09-22T08:18:40Z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