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95" r:id="rId2"/>
    <p:sldId id="285" r:id="rId3"/>
    <p:sldId id="294" r:id="rId4"/>
    <p:sldId id="291" r:id="rId5"/>
    <p:sldId id="289" r:id="rId6"/>
    <p:sldId id="292" r:id="rId7"/>
    <p:sldId id="288" r:id="rId8"/>
    <p:sldId id="272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90" d="100"/>
          <a:sy n="90" d="100"/>
        </p:scale>
        <p:origin x="-94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59B7-6564-43D9-97E7-CC42C286138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AA12-CBF1-46B9-9621-35E23761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4AA12-CBF1-46B9-9621-35E237610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E0E8-E0BB-4141-9050-21E45EA6F0D2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C482-15B2-40E2-8909-ADEC8ECCEBE5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2468-FD6A-4F99-BE34-B2E8032DD46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5457"/>
            <a:ext cx="9144000" cy="4063441"/>
          </a:xfrm>
          <a:prstGeom prst="rect">
            <a:avLst/>
          </a:prstGeom>
        </p:spPr>
        <p:txBody>
          <a:bodyPr vert="horz" lIns="74663" tIns="37331" rIns="74663" bIns="37331"/>
          <a:lstStyle>
            <a:lvl1pPr marL="0" indent="0">
              <a:buNone/>
              <a:defRPr sz="1500">
                <a:latin typeface="Arial"/>
                <a:cs typeface="Arial"/>
              </a:defRPr>
            </a:lvl1pPr>
          </a:lstStyle>
          <a:p>
            <a:r>
              <a:rPr lang="de-DE" dirty="0"/>
              <a:t>Titelbild auf Platzhalter ziehen oder durch Klicken auf Symbol hinzufügen</a:t>
            </a:r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0" y="4818897"/>
            <a:ext cx="9144000" cy="0"/>
          </a:xfrm>
          <a:prstGeom prst="line">
            <a:avLst/>
          </a:prstGeom>
          <a:noFill/>
          <a:ln w="9525">
            <a:solidFill>
              <a:srgbClr val="FF921E"/>
            </a:solidFill>
            <a:round/>
            <a:headEnd/>
            <a:tailEnd/>
          </a:ln>
        </p:spPr>
        <p:txBody>
          <a:bodyPr wrap="none" lIns="67705" tIns="33852" rIns="67705" bIns="33852" anchor="ctr"/>
          <a:lstStyle/>
          <a:p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0132" y="4892344"/>
            <a:ext cx="8434667" cy="1964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Name Autor,  Datum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84787" y="139773"/>
            <a:ext cx="7219675" cy="518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der Präsentation (maximal 2 Zeilen)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3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BE64-54C1-49C5-8124-23131E5C1851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D8D3-5281-4427-B225-CAEF09EF1F40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19B-EFA6-4643-B328-AEEC81E3CD4D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4C6C-40C6-4A5B-8107-90BB5AB1F669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8E13-587F-4711-8D88-EB4CB434836B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F77-48B1-4ADE-BD03-72730372A5D9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2C0C-1279-4F70-A89A-EB42D04E5A9C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5771-C25E-430F-A66C-4F79707FF14F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1953-4ABE-421A-986B-3E139813608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4598-55F9-4A92-BB81-3A195863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image" Target="../media/image2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info@hydrogenireland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156070"/>
          </a:xfrm>
        </p:spPr>
        <p:txBody>
          <a:bodyPr>
            <a:normAutofit fontScale="90000"/>
          </a:bodyPr>
          <a:lstStyle/>
          <a:p>
            <a:r>
              <a:rPr lang="en-IE" sz="2700" i="1" dirty="0" smtClean="0"/>
              <a:t>HAZEL</a:t>
            </a:r>
            <a:br>
              <a:rPr lang="en-IE" sz="2700" i="1" dirty="0" smtClean="0"/>
            </a:br>
            <a:r>
              <a:rPr lang="en-IE" sz="2700" i="1" dirty="0" smtClean="0"/>
              <a:t>Industrial </a:t>
            </a:r>
            <a:r>
              <a:rPr lang="en-IE" sz="2700" i="1" dirty="0"/>
              <a:t>Sector Coupling using a Connected eH2 Cycle</a:t>
            </a:r>
            <a:r>
              <a:rPr lang="en-IE" sz="2700" dirty="0" smtClean="0"/>
              <a:t/>
            </a:r>
            <a:br>
              <a:rPr lang="en-IE" sz="2700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"</a:t>
            </a:r>
            <a:r>
              <a:rPr lang="en-IE" b="1" dirty="0"/>
              <a:t>Hydrogen Scale-Up: Where, When &amp; </a:t>
            </a:r>
            <a:r>
              <a:rPr lang="en-IE" b="1" dirty="0" smtClean="0"/>
              <a:t>How</a:t>
            </a:r>
            <a:r>
              <a:rPr lang="en-IE" dirty="0" smtClean="0"/>
              <a:t>“</a:t>
            </a:r>
            <a:br>
              <a:rPr lang="en-IE" dirty="0" smtClean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81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6675"/>
            <a:ext cx="9143999" cy="179070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en-US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, Mobility, Industry </a:t>
            </a:r>
            <a:r>
              <a:rPr lang="en-US" sz="3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0583"/>
            <a:ext cx="9144000" cy="124182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 James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Carton,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of Hydrogen Ireland </a:t>
            </a: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Assistant Professor at Dublin City University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3" y="204029"/>
            <a:ext cx="2112560" cy="196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257" y="4273990"/>
            <a:ext cx="444023" cy="445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514" y="4358135"/>
            <a:ext cx="151945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IE" dirty="0"/>
              <a:t>@</a:t>
            </a:r>
            <a:r>
              <a:rPr lang="en-IE" dirty="0" err="1" smtClean="0"/>
              <a:t>IrelandHydrogen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1" y="207367"/>
            <a:ext cx="1798198" cy="19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10" y="884413"/>
            <a:ext cx="3905251" cy="413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038" y="937134"/>
            <a:ext cx="3359607" cy="2545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26600" y="3800027"/>
            <a:ext cx="4336844" cy="1343473"/>
          </a:xfrm>
        </p:spPr>
        <p:txBody>
          <a:bodyPr>
            <a:normAutofit/>
          </a:bodyPr>
          <a:lstStyle/>
          <a:p>
            <a:pPr algn="just"/>
            <a:r>
              <a:rPr lang="en-IE" sz="1600" dirty="0" smtClean="0"/>
              <a:t>These </a:t>
            </a:r>
            <a:r>
              <a:rPr lang="en-IE" sz="1600" dirty="0"/>
              <a:t>numbers dwarf Irish electricity </a:t>
            </a:r>
            <a:r>
              <a:rPr lang="en-IE" sz="1600" dirty="0" smtClean="0"/>
              <a:t>demand…</a:t>
            </a:r>
          </a:p>
          <a:p>
            <a:pPr algn="just"/>
            <a:r>
              <a:rPr lang="en-IE" sz="1600" dirty="0" smtClean="0"/>
              <a:t>Long-term</a:t>
            </a:r>
            <a:r>
              <a:rPr lang="en-IE" sz="1600" dirty="0"/>
              <a:t>, high-capacity storage will be needed, as will the infrastructure to transmit these enormous quantities of energy.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504" y="3946762"/>
            <a:ext cx="16382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IE" sz="1600" b="1" dirty="0"/>
              <a:t>4 GW of </a:t>
            </a:r>
            <a:r>
              <a:rPr lang="en-IE" sz="1600" b="1" dirty="0" smtClean="0"/>
              <a:t>offshore</a:t>
            </a:r>
          </a:p>
          <a:p>
            <a:pPr algn="ctr"/>
            <a:r>
              <a:rPr lang="en-IE" sz="1600" b="1" dirty="0" smtClean="0"/>
              <a:t>East &amp; South </a:t>
            </a:r>
            <a:endParaRPr lang="en-IE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297165" y="4556207"/>
            <a:ext cx="209243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IE" sz="1600" b="1" dirty="0"/>
              <a:t>Capacity factors &gt;45% </a:t>
            </a:r>
          </a:p>
        </p:txBody>
      </p:sp>
      <p:sp>
        <p:nvSpPr>
          <p:cNvPr id="7" name="Rectangle 6"/>
          <p:cNvSpPr/>
          <p:nvPr/>
        </p:nvSpPr>
        <p:spPr>
          <a:xfrm rot="16580858">
            <a:off x="-374094" y="2406529"/>
            <a:ext cx="27866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IE" sz="1600" b="1" dirty="0" smtClean="0"/>
              <a:t>Technically </a:t>
            </a:r>
            <a:r>
              <a:rPr lang="en-IE" sz="1600" b="1" dirty="0"/>
              <a:t>exploitable wind capacity start at 50 GW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7010" y="127591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Can </a:t>
            </a:r>
            <a:r>
              <a:rPr lang="en-GB" b="1" u="sng" dirty="0" smtClean="0">
                <a:solidFill>
                  <a:schemeClr val="accent6">
                    <a:lumMod val="75000"/>
                  </a:schemeClr>
                </a:solidFill>
              </a:rPr>
              <a:t>Hydrogen</a:t>
            </a:r>
            <a:r>
              <a:rPr lang="en-GB" dirty="0" smtClean="0"/>
              <a:t> save the </a:t>
            </a:r>
            <a:r>
              <a:rPr lang="en-GB" strike="sngStrike" dirty="0" smtClean="0"/>
              <a:t>gas</a:t>
            </a:r>
            <a:r>
              <a:rPr lang="en-GB" dirty="0" smtClean="0"/>
              <a:t> industry….?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0931231">
            <a:off x="4483799" y="-45746"/>
            <a:ext cx="10628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wind</a:t>
            </a:r>
            <a:endParaRPr lang="en-IE" sz="33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72783" y="632020"/>
            <a:ext cx="273133" cy="252393"/>
            <a:chOff x="4892633" y="852011"/>
            <a:chExt cx="273133" cy="25239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892633" y="852011"/>
              <a:ext cx="166255" cy="2523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58888" y="852011"/>
              <a:ext cx="106878" cy="2523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4" y="4181056"/>
            <a:ext cx="819914" cy="7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" y="65633"/>
            <a:ext cx="9143999" cy="968801"/>
          </a:xfrm>
          <a:prstGeom prst="rect">
            <a:avLst/>
          </a:prstGeom>
          <a:solidFill>
            <a:schemeClr val="bg1"/>
          </a:solidFill>
        </p:spPr>
        <p:txBody>
          <a:bodyPr vert="horz" lIns="66830" tIns="33415" rIns="66830" bIns="3341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200" b="1" dirty="0" smtClean="0"/>
              <a:t>Power-to-X &amp; Hydrogen</a:t>
            </a:r>
            <a:endParaRPr lang="en-IE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3" y="550033"/>
            <a:ext cx="8666229" cy="41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94961" y="4250998"/>
            <a:ext cx="6590760" cy="3620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PingFangSC-Regular" charset="-122"/>
              <a:buChar char="－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IE" sz="2700" dirty="0">
                <a:latin typeface="Calibri" panose="020F0502020204030204" pitchFamily="34" charset="0"/>
              </a:rPr>
              <a:t>Energy storage to decarbonise </a:t>
            </a:r>
            <a:r>
              <a:rPr lang="en-IE" sz="2700" u="sng" dirty="0">
                <a:latin typeface="Calibri" panose="020F0502020204030204" pitchFamily="34" charset="0"/>
              </a:rPr>
              <a:t>all</a:t>
            </a:r>
            <a:r>
              <a:rPr lang="en-IE" sz="2700" dirty="0">
                <a:latin typeface="Calibri" panose="020F0502020204030204" pitchFamily="34" charset="0"/>
              </a:rPr>
              <a:t> sectors!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8174" y="3435846"/>
            <a:ext cx="3186728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system-ui"/>
              </a:rPr>
              <a:t>Hydrogen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4" y="4181056"/>
            <a:ext cx="819914" cy="7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675" y="683121"/>
            <a:ext cx="7642361" cy="26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3362269"/>
            <a:ext cx="7886700" cy="16134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IE" dirty="0" smtClean="0"/>
              <a:t>“Hydrogen </a:t>
            </a:r>
            <a:r>
              <a:rPr lang="en-IE" dirty="0"/>
              <a:t>can be used as a feedstock, a fuel or an energy carrier and storage, and has many possible applications across industry, transport, power and buildings </a:t>
            </a:r>
            <a:r>
              <a:rPr lang="en-IE" dirty="0" smtClean="0"/>
              <a:t>sectors….. an </a:t>
            </a:r>
            <a:r>
              <a:rPr lang="en-IE" dirty="0"/>
              <a:t>important part of the solution to meet the 2050 climate neutrality goal of the European Green Deal</a:t>
            </a:r>
            <a:r>
              <a:rPr lang="en-IE" dirty="0" smtClean="0"/>
              <a:t>.” </a:t>
            </a:r>
            <a:r>
              <a:rPr lang="en-IE" b="1" dirty="0" smtClean="0"/>
              <a:t>EU </a:t>
            </a:r>
            <a:r>
              <a:rPr lang="en-IE" b="1" dirty="0"/>
              <a:t>Commission</a:t>
            </a:r>
            <a:endParaRPr lang="en-IE" b="1" dirty="0" smtClean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Renewable </a:t>
            </a:r>
            <a:r>
              <a:rPr lang="en-IE" dirty="0"/>
              <a:t>hydrogen is the focus of the </a:t>
            </a:r>
            <a:r>
              <a:rPr lang="en-IE" dirty="0" smtClean="0"/>
              <a:t>strategy</a:t>
            </a:r>
          </a:p>
          <a:p>
            <a:pPr algn="ctr"/>
            <a:r>
              <a:rPr lang="en-IE" dirty="0" smtClean="0"/>
              <a:t>6 </a:t>
            </a:r>
            <a:r>
              <a:rPr lang="en-IE" dirty="0"/>
              <a:t>Gigawatt of renewable hydrogen electrolysers in the EU by </a:t>
            </a:r>
            <a:r>
              <a:rPr lang="en-IE" dirty="0" smtClean="0"/>
              <a:t>2024</a:t>
            </a:r>
          </a:p>
          <a:p>
            <a:pPr algn="ctr"/>
            <a:r>
              <a:rPr lang="en-IE" dirty="0"/>
              <a:t>40 Gigawatt of renewable hydrogen electrolysers by </a:t>
            </a:r>
            <a:r>
              <a:rPr lang="en-IE" dirty="0" smtClean="0"/>
              <a:t>2030</a:t>
            </a:r>
          </a:p>
          <a:p>
            <a:pPr algn="ctr"/>
            <a:r>
              <a:rPr lang="en-IE" dirty="0" smtClean="0"/>
              <a:t>EU </a:t>
            </a:r>
            <a:r>
              <a:rPr lang="en-IE" dirty="0"/>
              <a:t>Green Deal to reduce 55% GHG reductions by 2030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505" y="0"/>
            <a:ext cx="7886700" cy="688057"/>
          </a:xfrm>
        </p:spPr>
        <p:txBody>
          <a:bodyPr/>
          <a:lstStyle/>
          <a:p>
            <a:pPr algn="ctr"/>
            <a:r>
              <a:rPr lang="en-IE" b="1" dirty="0" smtClean="0"/>
              <a:t>EU's </a:t>
            </a:r>
            <a:r>
              <a:rPr lang="en-IE" b="1" dirty="0"/>
              <a:t>Hydrogen Strategy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4" y="4181056"/>
            <a:ext cx="819914" cy="7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290" y="-4090"/>
            <a:ext cx="9150292" cy="7886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cap="none" dirty="0">
                <a:latin typeface="Calibri" panose="020F0502020204030204" pitchFamily="34" charset="0"/>
                <a:cs typeface="Calibri" panose="020F0502020204030204" pitchFamily="34" charset="0"/>
              </a:rPr>
              <a:t>Hydrogen Activities - Ireland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213" y="669830"/>
            <a:ext cx="3310177" cy="16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88" y="1006963"/>
            <a:ext cx="1249456" cy="57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45" y="2361955"/>
            <a:ext cx="1023611" cy="673327"/>
          </a:xfrm>
          <a:prstGeom prst="rect">
            <a:avLst/>
          </a:prstGeom>
        </p:spPr>
      </p:pic>
      <p:pic>
        <p:nvPicPr>
          <p:cNvPr id="16" name="Picture 2" descr="Hylantic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17" y="1721825"/>
            <a:ext cx="1190663" cy="48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://www.irishjobs.ie/careeradvice/wp-content/uploads/Enterprise-Ireland-log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57" y="3789030"/>
            <a:ext cx="1008794" cy="3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Dr James Carton\Downloads\unnamed.pn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88" y="129034"/>
            <a:ext cx="1190663" cy="721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D6D36B2-78DD-4D54-900E-40AAEE84C9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69" y="3763357"/>
            <a:ext cx="1008794" cy="302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62" y="4193474"/>
            <a:ext cx="750435" cy="81717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52199" y="841146"/>
            <a:ext cx="2969910" cy="1487987"/>
            <a:chOff x="1952199" y="728387"/>
            <a:chExt cx="2969910" cy="14879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2199" y="728387"/>
              <a:ext cx="2969910" cy="1484955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445" y="1881008"/>
              <a:ext cx="907664" cy="33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5713827" y="2419611"/>
            <a:ext cx="106443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/>
            <a:r>
              <a:rPr lang="en-US" sz="1200" b="1" dirty="0">
                <a:solidFill>
                  <a:srgbClr val="404040"/>
                </a:solidFill>
                <a:latin typeface="Montserrat"/>
              </a:rPr>
              <a:t>Valentia </a:t>
            </a:r>
            <a:r>
              <a:rPr lang="en-US" sz="1200" b="1" dirty="0" smtClean="0">
                <a:solidFill>
                  <a:srgbClr val="404040"/>
                </a:solidFill>
                <a:latin typeface="Montserrat"/>
              </a:rPr>
              <a:t>Island &amp; </a:t>
            </a:r>
          </a:p>
          <a:p>
            <a:pPr algn="ctr" fontAlgn="base"/>
            <a:r>
              <a:rPr lang="en-US" sz="1200" b="1" dirty="0" smtClean="0">
                <a:solidFill>
                  <a:srgbClr val="404040"/>
                </a:solidFill>
                <a:latin typeface="Montserrat"/>
              </a:rPr>
              <a:t>Community </a:t>
            </a:r>
            <a:r>
              <a:rPr lang="en-GB" sz="1200" b="1" dirty="0" smtClean="0">
                <a:solidFill>
                  <a:srgbClr val="404040"/>
                </a:solidFill>
                <a:latin typeface="Montserrat"/>
              </a:rPr>
              <a:t>Ambitions</a:t>
            </a:r>
            <a:endParaRPr lang="en-US" sz="1200" b="1" dirty="0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253" y="2497653"/>
            <a:ext cx="3116430" cy="2312921"/>
          </a:xfrm>
          <a:prstGeom prst="rect">
            <a:avLst/>
          </a:prstGeom>
        </p:spPr>
      </p:pic>
      <p:pic>
        <p:nvPicPr>
          <p:cNvPr id="8196" name="Picture 4" descr="SFI Research Centre for Energy, Climate... - SFI Research Centre for  Energy, Climate and Marine | Facebook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21" b="32556"/>
          <a:stretch/>
        </p:blipFill>
        <p:spPr bwMode="auto">
          <a:xfrm>
            <a:off x="99610" y="3052052"/>
            <a:ext cx="1474756" cy="6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mdpi.com/energies/energies-13-01798/article_deploy/html/images/energies-13-01798-ag-5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608" y="3276085"/>
            <a:ext cx="3379386" cy="15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473606" y="2397171"/>
            <a:ext cx="1243175" cy="866633"/>
            <a:chOff x="7169569" y="2267728"/>
            <a:chExt cx="1243175" cy="8666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569" y="2267728"/>
              <a:ext cx="1243175" cy="8666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569" y="2445080"/>
              <a:ext cx="542757" cy="543884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4" y="4181056"/>
            <a:ext cx="819914" cy="7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77" y="0"/>
            <a:ext cx="7886700" cy="688057"/>
          </a:xfrm>
        </p:spPr>
        <p:txBody>
          <a:bodyPr/>
          <a:lstStyle/>
          <a:p>
            <a:pPr algn="ctr"/>
            <a:r>
              <a:rPr lang="en-IE" b="1" dirty="0"/>
              <a:t>Ireland's Role in the EU's Hydrogen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0284"/>
            <a:ext cx="5593279" cy="4812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400" b="1" dirty="0" smtClean="0"/>
              <a:t>Irish Factors:</a:t>
            </a:r>
          </a:p>
          <a:p>
            <a:r>
              <a:rPr lang="en-IE" sz="1400" dirty="0" smtClean="0"/>
              <a:t>Small country and population disconnected from Europe</a:t>
            </a:r>
          </a:p>
          <a:p>
            <a:pPr lvl="1"/>
            <a:r>
              <a:rPr lang="en-IE" sz="1400" dirty="0" smtClean="0"/>
              <a:t>Captive, flexible Market  - Transport, Industry, Heating, Power</a:t>
            </a:r>
          </a:p>
          <a:p>
            <a:r>
              <a:rPr lang="en-IE" sz="1400" dirty="0" smtClean="0"/>
              <a:t>Renewable Resources </a:t>
            </a:r>
          </a:p>
          <a:p>
            <a:pPr lvl="1"/>
            <a:r>
              <a:rPr lang="en-IE" sz="1400" dirty="0" smtClean="0"/>
              <a:t>Wind Onshore </a:t>
            </a:r>
            <a:r>
              <a:rPr lang="en-IE" sz="1400" dirty="0"/>
              <a:t>&amp; </a:t>
            </a:r>
            <a:r>
              <a:rPr lang="en-IE" sz="1400" dirty="0" smtClean="0"/>
              <a:t>Offshore</a:t>
            </a:r>
          </a:p>
          <a:p>
            <a:r>
              <a:rPr lang="en-IE" sz="1400" dirty="0" smtClean="0"/>
              <a:t>Renewable </a:t>
            </a:r>
            <a:r>
              <a:rPr lang="en-IE" sz="1400" dirty="0"/>
              <a:t>Electricity Integration </a:t>
            </a:r>
            <a:r>
              <a:rPr lang="en-IE" sz="1400" dirty="0" smtClean="0"/>
              <a:t>Experience</a:t>
            </a:r>
          </a:p>
          <a:p>
            <a:pPr lvl="1"/>
            <a:r>
              <a:rPr lang="en-IE" sz="1400" dirty="0" smtClean="0"/>
              <a:t>DSM, Integration, flexibility, workforce, knowledge</a:t>
            </a:r>
            <a:endParaRPr lang="en-IE" sz="1400" dirty="0"/>
          </a:p>
          <a:p>
            <a:r>
              <a:rPr lang="en-IE" sz="1400" dirty="0"/>
              <a:t>Capability of Wind Onshore </a:t>
            </a:r>
            <a:r>
              <a:rPr lang="en-IE" sz="1400" dirty="0" smtClean="0"/>
              <a:t>&amp;Offshore </a:t>
            </a:r>
            <a:r>
              <a:rPr lang="en-IE" sz="1400" dirty="0"/>
              <a:t>to </a:t>
            </a:r>
            <a:r>
              <a:rPr lang="en-IE" sz="1400" dirty="0" smtClean="0"/>
              <a:t>Scale beyond demand</a:t>
            </a:r>
          </a:p>
          <a:p>
            <a:pPr lvl="1"/>
            <a:r>
              <a:rPr lang="en-IE" sz="1400" dirty="0" smtClean="0"/>
              <a:t>Energy Export in the form of Green </a:t>
            </a:r>
            <a:r>
              <a:rPr lang="en-IE" sz="1400" dirty="0"/>
              <a:t>Hydrogen </a:t>
            </a:r>
          </a:p>
          <a:p>
            <a:r>
              <a:rPr lang="en-IE" sz="1400" dirty="0" smtClean="0"/>
              <a:t>Lack of Fossil Resources or Fossil fuel economy/ Energy Security</a:t>
            </a:r>
          </a:p>
          <a:p>
            <a:pPr lvl="1"/>
            <a:r>
              <a:rPr lang="en-IE" sz="1400" dirty="0" smtClean="0"/>
              <a:t>No easy fix with fossil fuels, ensures Ireland goes renewables</a:t>
            </a:r>
          </a:p>
          <a:p>
            <a:r>
              <a:rPr lang="en-IE" sz="1400" dirty="0"/>
              <a:t>NO </a:t>
            </a:r>
            <a:r>
              <a:rPr lang="en-IE" sz="1400" dirty="0" smtClean="0"/>
              <a:t>industrial scale SMR (Steam Methane </a:t>
            </a:r>
            <a:r>
              <a:rPr lang="en-IE" sz="1400" dirty="0"/>
              <a:t>R</a:t>
            </a:r>
            <a:r>
              <a:rPr lang="en-IE" sz="1400" dirty="0" smtClean="0"/>
              <a:t>eforming)</a:t>
            </a:r>
          </a:p>
          <a:p>
            <a:pPr lvl="1"/>
            <a:r>
              <a:rPr lang="en-IE" sz="1400" dirty="0" smtClean="0"/>
              <a:t>Ensures </a:t>
            </a:r>
            <a:r>
              <a:rPr lang="en-IE" sz="1400" dirty="0"/>
              <a:t>Ireland goes </a:t>
            </a:r>
            <a:r>
              <a:rPr lang="en-IE" sz="1400" dirty="0" smtClean="0"/>
              <a:t>green hydrogen with </a:t>
            </a:r>
            <a:r>
              <a:rPr lang="en-IE" sz="1400" dirty="0"/>
              <a:t>renewables </a:t>
            </a:r>
            <a:r>
              <a:rPr lang="en-IE" sz="1400" dirty="0" smtClean="0"/>
              <a:t>and not blue</a:t>
            </a:r>
          </a:p>
          <a:p>
            <a:r>
              <a:rPr lang="en-IE" sz="1400" dirty="0" smtClean="0"/>
              <a:t>Suitable Carbon Capture &amp; Storage Sites</a:t>
            </a:r>
          </a:p>
          <a:p>
            <a:pPr lvl="1"/>
            <a:r>
              <a:rPr lang="en-IE" sz="1400" dirty="0"/>
              <a:t>No easy fix with fossil fuels, </a:t>
            </a:r>
            <a:r>
              <a:rPr lang="en-IE" sz="1400" dirty="0" smtClean="0"/>
              <a:t>or distraction, ensures </a:t>
            </a:r>
            <a:r>
              <a:rPr lang="en-IE" sz="1400" dirty="0"/>
              <a:t>Ireland goes green hydrogen </a:t>
            </a:r>
            <a:r>
              <a:rPr lang="en-IE" sz="1400" dirty="0" smtClean="0"/>
              <a:t>with renewables and </a:t>
            </a:r>
            <a:r>
              <a:rPr lang="en-IE" sz="1400" dirty="0"/>
              <a:t>not blue</a:t>
            </a:r>
          </a:p>
          <a:p>
            <a:r>
              <a:rPr lang="en-IE" sz="1400" dirty="0" smtClean="0"/>
              <a:t>Modern </a:t>
            </a:r>
            <a:r>
              <a:rPr lang="en-IE" sz="1400" dirty="0"/>
              <a:t>Gas </a:t>
            </a:r>
            <a:r>
              <a:rPr lang="en-IE" sz="1400" dirty="0" smtClean="0"/>
              <a:t>Network</a:t>
            </a:r>
          </a:p>
          <a:p>
            <a:pPr lvl="1"/>
            <a:r>
              <a:rPr lang="en-IE" sz="1400" dirty="0" smtClean="0"/>
              <a:t>Can carry blends of hydrogen or 100% hydrogen</a:t>
            </a:r>
            <a:endParaRPr lang="en-IE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151" y="700644"/>
            <a:ext cx="3538846" cy="4241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638" y="1828075"/>
            <a:ext cx="379094" cy="4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Graduation Icon Transparent Background Clipart , Png - Graduation Cap Icon  Png , Transparent Cartoon - Jing.f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9" b="97222" l="4861" r="98611">
                        <a14:foregroundMark x1="63194" y1="71296" x2="63194" y2="71296"/>
                        <a14:foregroundMark x1="30556" y1="82407" x2="30556" y2="82407"/>
                        <a14:foregroundMark x1="25694" y1="53704" x2="25694" y2="5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1767" y="2142847"/>
            <a:ext cx="608953" cy="4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Wind Turbine Icons - Download Free Vector Icons | Noun Project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5" b="100000" l="2219" r="100000">
                        <a14:foregroundMark x1="73077" y1="9677" x2="73077" y2="9677"/>
                        <a14:foregroundMark x1="42160" y1="30033" x2="42160" y2="30033"/>
                        <a14:foregroundMark x1="61834" y1="29366" x2="61834" y2="29366"/>
                        <a14:foregroundMark x1="45710" y1="18131" x2="45710" y2="18131"/>
                        <a14:foregroundMark x1="53107" y1="13014" x2="53107" y2="13014"/>
                        <a14:foregroundMark x1="59763" y1="7898" x2="59763" y2="7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2122" y="2922959"/>
            <a:ext cx="896233" cy="11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38" r="100000">
                        <a14:foregroundMark x1="14516" y1="43023" x2="14516" y2="43023"/>
                        <a14:foregroundMark x1="40323" y1="38372" x2="40323" y2="38372"/>
                        <a14:foregroundMark x1="40860" y1="59302" x2="40860" y2="59302"/>
                        <a14:foregroundMark x1="59140" y1="40698" x2="59140" y2="40698"/>
                        <a14:foregroundMark x1="58065" y1="66279" x2="58065" y2="66279"/>
                        <a14:foregroundMark x1="71505" y1="40698" x2="71505" y2="40698"/>
                        <a14:foregroundMark x1="70430" y1="61628" x2="70430" y2="6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031" y="3655961"/>
            <a:ext cx="860709" cy="4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2" descr="Industrial, Factory, Industry, Production Icon - Factory Industry Symbol,  HD Png Download - kindpng"/>
          <p:cNvSpPr>
            <a:spLocks noChangeAspect="1" noChangeArrowheads="1"/>
          </p:cNvSpPr>
          <p:nvPr/>
        </p:nvSpPr>
        <p:spPr bwMode="auto">
          <a:xfrm>
            <a:off x="215900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746" r="99712">
                        <a14:foregroundMark x1="22478" y1="32787" x2="22478" y2="32787"/>
                        <a14:foregroundMark x1="38329" y1="7650" x2="38329" y2="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1984" y="1712346"/>
            <a:ext cx="514402" cy="5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846" l="0" r="100000">
                        <a14:foregroundMark x1="50605" y1="40962" x2="50605" y2="40962"/>
                        <a14:foregroundMark x1="50000" y1="7115" x2="50000" y2="7115"/>
                        <a14:foregroundMark x1="70363" y1="10385" x2="70363" y2="10385"/>
                        <a14:foregroundMark x1="83871" y1="26154" x2="83871" y2="26154"/>
                        <a14:foregroundMark x1="31653" y1="14423" x2="31653" y2="14423"/>
                        <a14:foregroundMark x1="13710" y1="25962" x2="13710" y2="25962"/>
                        <a14:foregroundMark x1="8266" y1="45000" x2="8266" y2="45000"/>
                        <a14:foregroundMark x1="90323" y1="45769" x2="90323" y2="45769"/>
                        <a14:foregroundMark x1="84073" y1="65192" x2="84073" y2="65192"/>
                        <a14:foregroundMark x1="17540" y1="64808" x2="17540" y2="64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5379" y="2362189"/>
            <a:ext cx="431007" cy="4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94685" y="3118906"/>
            <a:ext cx="52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IE" sz="2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345183" y="3518258"/>
            <a:ext cx="485236" cy="454702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015310" y="2774498"/>
            <a:ext cx="591592" cy="565715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6" idx="1"/>
          </p:cNvCxnSpPr>
          <p:nvPr/>
        </p:nvCxnSpPr>
        <p:spPr>
          <a:xfrm>
            <a:off x="7092638" y="3518258"/>
            <a:ext cx="503393" cy="3388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4809" y="2371926"/>
            <a:ext cx="770569" cy="3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7" descr="Sanitary ware Illustrations and Stock Art. 838 Sanitary ware illustration  graphics and vector EPS clip art available to search from thousands of  royalty free clipart providers."/>
          <p:cNvSpPr>
            <a:spLocks noChangeAspect="1" noChangeArrowheads="1"/>
          </p:cNvSpPr>
          <p:nvPr/>
        </p:nvSpPr>
        <p:spPr bwMode="auto">
          <a:xfrm>
            <a:off x="368300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795" b="70769" l="10000" r="90000">
                        <a14:foregroundMark x1="53333" y1="28205" x2="53333" y2="28205"/>
                        <a14:foregroundMark x1="51111" y1="15385" x2="51111" y2="15385"/>
                        <a14:foregroundMark x1="27778" y1="14872" x2="27778" y2="14872"/>
                        <a14:foregroundMark x1="38333" y1="17436" x2="38333" y2="17436"/>
                        <a14:foregroundMark x1="65556" y1="17436" x2="65556" y2="17436"/>
                        <a14:foregroundMark x1="75556" y1="15897" x2="75556" y2="1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7" b="26890"/>
          <a:stretch/>
        </p:blipFill>
        <p:spPr bwMode="auto">
          <a:xfrm>
            <a:off x="6890789" y="2308131"/>
            <a:ext cx="735200" cy="5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0910" y="100625"/>
            <a:ext cx="7341602" cy="6660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Remarks</a:t>
            </a:r>
            <a:endParaRPr lang="en-US" sz="30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5631" y="766678"/>
            <a:ext cx="8740239" cy="34424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PingFangSC-Regular" charset="-122"/>
              <a:buChar char="－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PingFangSC-Regular" charset="-122"/>
              <a:buChar char="－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Calibri" panose="020F0502020204030204" pitchFamily="34" charset="0"/>
              </a:rPr>
              <a:t>Zero Emissions are good for </a:t>
            </a:r>
            <a:r>
              <a:rPr lang="en-IE" sz="1800" u="sng" dirty="0">
                <a:latin typeface="Calibri" panose="020F0502020204030204" pitchFamily="34" charset="0"/>
              </a:rPr>
              <a:t>Climate</a:t>
            </a:r>
            <a:r>
              <a:rPr lang="en-IE" sz="1800" dirty="0">
                <a:latin typeface="Calibri" panose="020F0502020204030204" pitchFamily="34" charset="0"/>
              </a:rPr>
              <a:t> &amp; </a:t>
            </a:r>
            <a:r>
              <a:rPr lang="en-IE" sz="1800" u="sng" dirty="0" smtClean="0">
                <a:latin typeface="Calibri" panose="020F0502020204030204" pitchFamily="34" charset="0"/>
              </a:rPr>
              <a:t>Health </a:t>
            </a:r>
            <a:r>
              <a:rPr lang="en-IE" sz="1800" dirty="0" smtClean="0">
                <a:latin typeface="Calibri" panose="020F0502020204030204" pitchFamily="34" charset="0"/>
              </a:rPr>
              <a:t>&amp;</a:t>
            </a:r>
            <a:r>
              <a:rPr lang="en-IE" sz="1800" u="sng" dirty="0" smtClean="0">
                <a:latin typeface="Calibri" panose="020F0502020204030204" pitchFamily="34" charset="0"/>
              </a:rPr>
              <a:t> Economy</a:t>
            </a:r>
            <a:r>
              <a:rPr lang="en-IE" sz="1800" dirty="0" smtClean="0">
                <a:latin typeface="Calibri" panose="020F0502020204030204" pitchFamily="34" charset="0"/>
              </a:rPr>
              <a:t>!</a:t>
            </a:r>
            <a:endParaRPr lang="en-IE" sz="180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What we build today will still be here in 20years – end fossil fuel </a:t>
            </a:r>
            <a:r>
              <a:rPr lang="en-IE" sz="1800" dirty="0">
                <a:latin typeface="Calibri" panose="020F0502020204030204" pitchFamily="34" charset="0"/>
              </a:rPr>
              <a:t>emissions/subsidies </a:t>
            </a:r>
            <a:r>
              <a:rPr lang="en-IE" sz="18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We need to use our resources – ocean, wind, solar, pipes, cables, rail, people, </a:t>
            </a:r>
            <a:r>
              <a:rPr lang="en-IE" sz="1800" dirty="0" err="1" smtClean="0">
                <a:latin typeface="Calibri" panose="020F0502020204030204" pitchFamily="34" charset="0"/>
              </a:rPr>
              <a:t>etc</a:t>
            </a:r>
            <a:endParaRPr lang="en-IE" sz="1800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We need to update &amp; diversify our energy markets – Storage, DSM, Auctions, </a:t>
            </a:r>
            <a:r>
              <a:rPr lang="en-IE" sz="1800" dirty="0" err="1" smtClean="0">
                <a:latin typeface="Calibri" panose="020F0502020204030204" pitchFamily="34" charset="0"/>
              </a:rPr>
              <a:t>etc</a:t>
            </a:r>
            <a:endParaRPr lang="en-IE" sz="180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Clean </a:t>
            </a:r>
            <a:r>
              <a:rPr lang="en-IE" sz="1800" dirty="0">
                <a:latin typeface="Calibri" panose="020F0502020204030204" pitchFamily="34" charset="0"/>
              </a:rPr>
              <a:t>Renewables &amp; </a:t>
            </a:r>
            <a:r>
              <a:rPr lang="en-IE" sz="1800" dirty="0" smtClean="0">
                <a:latin typeface="Calibri" panose="020F0502020204030204" pitchFamily="34" charset="0"/>
              </a:rPr>
              <a:t>Green Hydrogen work - The </a:t>
            </a:r>
            <a:r>
              <a:rPr lang="en-IE" sz="1800" dirty="0">
                <a:latin typeface="Calibri" panose="020F0502020204030204" pitchFamily="34" charset="0"/>
              </a:rPr>
              <a:t>technology </a:t>
            </a:r>
            <a:r>
              <a:rPr lang="en-IE" sz="1800" dirty="0" smtClean="0">
                <a:latin typeface="Calibri" panose="020F0502020204030204" pitchFamily="34" charset="0"/>
              </a:rPr>
              <a:t>is mature</a:t>
            </a:r>
            <a:endParaRPr lang="en-IE" sz="1800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b="1" dirty="0" smtClean="0">
                <a:latin typeface="Calibri" panose="020F0502020204030204" pitchFamily="34" charset="0"/>
              </a:rPr>
              <a:t>Green Hydrogen Policy, Regulation &amp; Roadmap Required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Green Hydrogen Deployment needed at scale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Education! </a:t>
            </a:r>
            <a:r>
              <a:rPr lang="en-IE" sz="1800" dirty="0" smtClean="0"/>
              <a:t>The voice of people matter! Listen to Communities!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598-55F9-4A92-BB81-3A195863B4B1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4" y="4181056"/>
            <a:ext cx="819914" cy="7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" y="1329612"/>
            <a:ext cx="8910638" cy="134233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Energy, Mobility, Industry &amp;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34" y="2865428"/>
            <a:ext cx="8888686" cy="775253"/>
          </a:xfrm>
        </p:spPr>
        <p:txBody>
          <a:bodyPr>
            <a:normAutofit/>
          </a:bodyPr>
          <a:lstStyle/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info@hydrogenireland.org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514" y="3558683"/>
            <a:ext cx="432692" cy="433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3959" y="3640681"/>
            <a:ext cx="1556195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IE" sz="1500" dirty="0"/>
              <a:t>#</a:t>
            </a:r>
            <a:r>
              <a:rPr lang="en-IE" sz="1500" dirty="0" err="1"/>
              <a:t>IrelandHydrogen</a:t>
            </a:r>
            <a:endParaRPr lang="en-US" sz="1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3658" y="428625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Thank You.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3" y="204029"/>
            <a:ext cx="2112560" cy="1961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1" y="207367"/>
            <a:ext cx="1798198" cy="19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9BF56-BDB1-4C94-87F4-0752A77D2958}"/>
</file>

<file path=customXml/itemProps2.xml><?xml version="1.0" encoding="utf-8"?>
<ds:datastoreItem xmlns:ds="http://schemas.openxmlformats.org/officeDocument/2006/customXml" ds:itemID="{30910C50-BCBD-4D2A-9A57-879E00299312}"/>
</file>

<file path=customXml/itemProps3.xml><?xml version="1.0" encoding="utf-8"?>
<ds:datastoreItem xmlns:ds="http://schemas.openxmlformats.org/officeDocument/2006/customXml" ds:itemID="{FCF501E7-3E74-4F67-9143-8F20737DE920}"/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457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HAZEL Industrial Sector Coupling using a Connected eH2 Cycle  "Hydrogen Scale-Up: Where, When &amp; How“ </vt:lpstr>
      <vt:lpstr>The Association for  Energy, Mobility, Industry &amp; Community</vt:lpstr>
      <vt:lpstr>Can Hydrogen save the gas industry….?</vt:lpstr>
      <vt:lpstr>PowerPoint Presentation</vt:lpstr>
      <vt:lpstr>EU's Hydrogen Strategy</vt:lpstr>
      <vt:lpstr>PowerPoint Presentation</vt:lpstr>
      <vt:lpstr>Ireland's Role in the EU's Hydrogen Strategy</vt:lpstr>
      <vt:lpstr>PowerPoint Presentation</vt:lpstr>
      <vt:lpstr>The Association for  Energy, Mobility, Industry &amp; Community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Carton</dc:creator>
  <cp:lastModifiedBy>Dr James Carton</cp:lastModifiedBy>
  <cp:revision>70</cp:revision>
  <dcterms:created xsi:type="dcterms:W3CDTF">2019-09-25T06:26:52Z</dcterms:created>
  <dcterms:modified xsi:type="dcterms:W3CDTF">2020-09-21T12:22:17Z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