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7" r:id="rId4"/>
    <p:sldId id="268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4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016A-2D96-48F9-A2AD-69E6335A4E0F}" type="datetimeFigureOut">
              <a:rPr lang="nl-BE" smtClean="0"/>
              <a:t>29/09/2020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5339-33BD-468E-AFE8-C31878E4254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320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016A-2D96-48F9-A2AD-69E6335A4E0F}" type="datetimeFigureOut">
              <a:rPr lang="nl-BE" smtClean="0"/>
              <a:t>29/09/2020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5339-33BD-468E-AFE8-C31878E4254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593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016A-2D96-48F9-A2AD-69E6335A4E0F}" type="datetimeFigureOut">
              <a:rPr lang="nl-BE" smtClean="0"/>
              <a:t>29/09/2020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5339-33BD-468E-AFE8-C31878E4254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0281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648000" y="2601288"/>
            <a:ext cx="3780000" cy="3420000"/>
          </a:xfrm>
        </p:spPr>
        <p:txBody>
          <a:bodyPr lIns="0" tIns="0" rIns="0" bIns="0"/>
          <a:lstStyle>
            <a:lvl1pPr marL="189000" indent="-189000">
              <a:spcBef>
                <a:spcPts val="9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  <a:defRPr sz="1650"/>
            </a:lvl1pPr>
            <a:lvl2pPr marL="351000" indent="-135000">
              <a:spcBef>
                <a:spcPts val="600"/>
              </a:spcBef>
              <a:buClr>
                <a:srgbClr val="0089CF"/>
              </a:buClr>
              <a:buFont typeface="Arial"/>
              <a:buChar char="•"/>
              <a:defRPr sz="1350"/>
            </a:lvl2pPr>
            <a:lvl3pPr marL="540000" indent="-135000">
              <a:buClr>
                <a:schemeClr val="accent2"/>
              </a:buClr>
              <a:buFont typeface="Calibri" pitchFamily="34" charset="0"/>
              <a:buChar char="◦"/>
              <a:defRPr sz="1200"/>
            </a:lvl3pPr>
            <a:lvl4pPr marL="675000" indent="-135000">
              <a:buClr>
                <a:schemeClr val="accent2"/>
              </a:buClr>
              <a:buFont typeface="Calibri" pitchFamily="34" charset="0"/>
              <a:buChar char="˃"/>
              <a:defRPr/>
            </a:lvl4pPr>
            <a:lvl5pPr marL="810000" indent="-135000">
              <a:buClr>
                <a:schemeClr val="accent2"/>
              </a:buClr>
              <a:buFont typeface="Calibri" pitchFamily="34" charset="0"/>
              <a:buChar char="-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648000" y="1853134"/>
            <a:ext cx="3780000" cy="639762"/>
          </a:xfrm>
        </p:spPr>
        <p:txBody>
          <a:bodyPr anchor="b">
            <a:noAutofit/>
          </a:bodyPr>
          <a:lstStyle>
            <a:lvl1pPr marL="0" indent="0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4"/>
          </p:nvPr>
        </p:nvSpPr>
        <p:spPr>
          <a:xfrm>
            <a:off x="4788024" y="2601288"/>
            <a:ext cx="3780000" cy="3420000"/>
          </a:xfrm>
        </p:spPr>
        <p:txBody>
          <a:bodyPr lIns="0" tIns="0" rIns="0" bIns="0"/>
          <a:lstStyle>
            <a:lvl1pPr marL="189000" indent="-189000">
              <a:spcBef>
                <a:spcPts val="9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  <a:defRPr sz="1650"/>
            </a:lvl1pPr>
            <a:lvl2pPr marL="351000" indent="-135000">
              <a:spcBef>
                <a:spcPts val="600"/>
              </a:spcBef>
              <a:buClr>
                <a:srgbClr val="0089CF"/>
              </a:buClr>
              <a:buFont typeface="Arial"/>
              <a:buChar char="•"/>
              <a:defRPr sz="1350"/>
            </a:lvl2pPr>
            <a:lvl3pPr marL="540000" indent="-135000">
              <a:buClr>
                <a:schemeClr val="accent2"/>
              </a:buClr>
              <a:buFont typeface="Calibri" pitchFamily="34" charset="0"/>
              <a:buChar char="◦"/>
              <a:defRPr sz="1200"/>
            </a:lvl3pPr>
            <a:lvl4pPr marL="675000" indent="-135000">
              <a:buClr>
                <a:schemeClr val="accent2"/>
              </a:buClr>
              <a:buFont typeface="Calibri" pitchFamily="34" charset="0"/>
              <a:buChar char="˃"/>
              <a:defRPr/>
            </a:lvl4pPr>
            <a:lvl5pPr marL="810000" indent="-135000">
              <a:buClr>
                <a:schemeClr val="accent2"/>
              </a:buClr>
              <a:buFont typeface="Calibri" pitchFamily="34" charset="0"/>
              <a:buChar char="-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type="body" idx="15"/>
          </p:nvPr>
        </p:nvSpPr>
        <p:spPr>
          <a:xfrm>
            <a:off x="4788024" y="1853134"/>
            <a:ext cx="3780000" cy="639762"/>
          </a:xfrm>
        </p:spPr>
        <p:txBody>
          <a:bodyPr anchor="b">
            <a:noAutofit/>
          </a:bodyPr>
          <a:lstStyle>
            <a:lvl1pPr marL="0" indent="0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7030" y="6412250"/>
            <a:ext cx="359977" cy="18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A0FF97-F047-4D4A-AC1B-612232E20480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48000" y="440768"/>
            <a:ext cx="7740424" cy="900000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>
            <a:noAutofit/>
          </a:bodyPr>
          <a:lstStyle>
            <a:lvl1pPr algn="l">
              <a:defRPr sz="2100" b="1" i="0">
                <a:solidFill>
                  <a:srgbClr val="00427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2339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016A-2D96-48F9-A2AD-69E6335A4E0F}" type="datetimeFigureOut">
              <a:rPr lang="nl-BE" smtClean="0"/>
              <a:t>29/09/2020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5339-33BD-468E-AFE8-C31878E4254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919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016A-2D96-48F9-A2AD-69E6335A4E0F}" type="datetimeFigureOut">
              <a:rPr lang="nl-BE" smtClean="0"/>
              <a:t>29/09/2020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5339-33BD-468E-AFE8-C31878E4254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470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016A-2D96-48F9-A2AD-69E6335A4E0F}" type="datetimeFigureOut">
              <a:rPr lang="nl-BE" smtClean="0"/>
              <a:t>29/09/2020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5339-33BD-468E-AFE8-C31878E4254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336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016A-2D96-48F9-A2AD-69E6335A4E0F}" type="datetimeFigureOut">
              <a:rPr lang="nl-BE" smtClean="0"/>
              <a:t>29/09/2020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5339-33BD-468E-AFE8-C31878E4254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485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016A-2D96-48F9-A2AD-69E6335A4E0F}" type="datetimeFigureOut">
              <a:rPr lang="nl-BE" smtClean="0"/>
              <a:t>29/09/2020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5339-33BD-468E-AFE8-C31878E4254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147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016A-2D96-48F9-A2AD-69E6335A4E0F}" type="datetimeFigureOut">
              <a:rPr lang="nl-BE" smtClean="0"/>
              <a:t>29/09/2020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5339-33BD-468E-AFE8-C31878E4254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032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016A-2D96-48F9-A2AD-69E6335A4E0F}" type="datetimeFigureOut">
              <a:rPr lang="nl-BE" smtClean="0"/>
              <a:t>29/09/2020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5339-33BD-468E-AFE8-C31878E4254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669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016A-2D96-48F9-A2AD-69E6335A4E0F}" type="datetimeFigureOut">
              <a:rPr lang="nl-BE" smtClean="0"/>
              <a:t>29/09/2020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5339-33BD-468E-AFE8-C31878E4254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967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B016A-2D96-48F9-A2AD-69E6335A4E0F}" type="datetimeFigureOut">
              <a:rPr lang="nl-BE" smtClean="0"/>
              <a:t>29/09/2020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35339-33BD-468E-AFE8-C31878E4254D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176963"/>
            <a:ext cx="9144000" cy="6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8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50" y="503382"/>
            <a:ext cx="9170950" cy="635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04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103761" y="1005437"/>
            <a:ext cx="3780000" cy="479822"/>
          </a:xfrm>
        </p:spPr>
        <p:txBody>
          <a:bodyPr/>
          <a:lstStyle/>
          <a:p>
            <a:r>
              <a:rPr lang="nl-NL" sz="1800" i="1" dirty="0" err="1">
                <a:solidFill>
                  <a:schemeClr val="accent2"/>
                </a:solidFill>
              </a:rPr>
              <a:t>Identification</a:t>
            </a:r>
            <a:r>
              <a:rPr lang="nl-NL" sz="1800" i="1" dirty="0">
                <a:solidFill>
                  <a:schemeClr val="accent2"/>
                </a:solidFill>
              </a:rPr>
              <a:t> </a:t>
            </a:r>
            <a:endParaRPr lang="nl-BE" sz="1800" i="1" dirty="0">
              <a:solidFill>
                <a:schemeClr val="accent2"/>
              </a:solidFill>
            </a:endParaRPr>
          </a:p>
          <a:p>
            <a:endParaRPr lang="nl-B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2424" y="33356"/>
            <a:ext cx="7740424" cy="675000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  <a:latin typeface="+mn-lt"/>
              </a:rPr>
              <a:t>Visual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identity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eHUBS</a:t>
            </a:r>
            <a:endParaRPr lang="nl-B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C5605C1-C622-448E-8F84-BFA9BCFC4116}"/>
              </a:ext>
            </a:extLst>
          </p:cNvPr>
          <p:cNvSpPr txBox="1"/>
          <p:nvPr/>
        </p:nvSpPr>
        <p:spPr>
          <a:xfrm>
            <a:off x="0" y="1616868"/>
            <a:ext cx="4572000" cy="232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1350" dirty="0"/>
              <a:t>Striking ‘landmark’ is the basis of the eHUB. Landmark is </a:t>
            </a:r>
            <a:r>
              <a:rPr lang="en-US" sz="1350" b="1" dirty="0"/>
              <a:t>stronger</a:t>
            </a:r>
            <a:r>
              <a:rPr lang="en-US" sz="1350" dirty="0"/>
              <a:t> when it is part of a regional, national of international network.</a:t>
            </a:r>
          </a:p>
          <a:p>
            <a:pPr marL="214313" indent="-214313">
              <a:lnSpc>
                <a:spcPct val="150000"/>
              </a:lnSpc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nl-BE" sz="1350" dirty="0" err="1"/>
              <a:t>Visible</a:t>
            </a:r>
            <a:r>
              <a:rPr lang="nl-BE" sz="1350" dirty="0"/>
              <a:t> </a:t>
            </a:r>
            <a:r>
              <a:rPr lang="nl-BE" sz="1350" dirty="0" err="1"/>
              <a:t>from</a:t>
            </a:r>
            <a:r>
              <a:rPr lang="nl-BE" sz="1350" dirty="0"/>
              <a:t> a </a:t>
            </a:r>
            <a:r>
              <a:rPr lang="nl-BE" sz="1350" dirty="0" err="1"/>
              <a:t>distance</a:t>
            </a:r>
            <a:r>
              <a:rPr lang="nl-BE" sz="1350" dirty="0"/>
              <a:t>. Support </a:t>
            </a:r>
            <a:r>
              <a:rPr lang="nl-BE" sz="1350" dirty="0" err="1"/>
              <a:t>the</a:t>
            </a:r>
            <a:r>
              <a:rPr lang="nl-BE" sz="1350" dirty="0"/>
              <a:t> sense of </a:t>
            </a:r>
            <a:r>
              <a:rPr lang="nl-BE" sz="1350" dirty="0" err="1"/>
              <a:t>place</a:t>
            </a:r>
            <a:r>
              <a:rPr lang="nl-BE" sz="1350" dirty="0"/>
              <a:t> (</a:t>
            </a:r>
            <a:r>
              <a:rPr lang="nl-BE" sz="1350" dirty="0" err="1"/>
              <a:t>cfr</a:t>
            </a:r>
            <a:r>
              <a:rPr lang="nl-BE" sz="1350" dirty="0"/>
              <a:t>. Pavlov-effect).</a:t>
            </a:r>
          </a:p>
          <a:p>
            <a:pPr marL="214313" indent="-214313">
              <a:lnSpc>
                <a:spcPct val="150000"/>
              </a:lnSpc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nl-BE" sz="1350" dirty="0"/>
              <a:t>Facilitator for local shared mobility.</a:t>
            </a:r>
            <a:endParaRPr lang="nl-NL" sz="1350" dirty="0"/>
          </a:p>
        </p:txBody>
      </p:sp>
      <p:pic>
        <p:nvPicPr>
          <p:cNvPr id="9" name="Afbeelding 4" descr="Afbeelding met boom, gebouw, weg, buiten&#10;&#10;Automatisch gegenereerde beschrijving">
            <a:extLst>
              <a:ext uri="{FF2B5EF4-FFF2-40B4-BE49-F238E27FC236}">
                <a16:creationId xmlns:a16="http://schemas.microsoft.com/office/drawing/2014/main" id="{D48F4764-0B64-4FAC-ABEC-56D9EBD71B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8" t="12084" r="30952" b="6097"/>
          <a:stretch/>
        </p:blipFill>
        <p:spPr>
          <a:xfrm>
            <a:off x="3014764" y="3429000"/>
            <a:ext cx="2227322" cy="2505737"/>
          </a:xfrm>
          <a:prstGeom prst="rect">
            <a:avLst/>
          </a:prstGeom>
        </p:spPr>
      </p:pic>
      <p:pic>
        <p:nvPicPr>
          <p:cNvPr id="1026" name="Picture 2" descr="Nieuwe eHUBs in de Waalsp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8" y="83457"/>
            <a:ext cx="3440853" cy="513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9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1">
            <a:extLst>
              <a:ext uri="{FF2B5EF4-FFF2-40B4-BE49-F238E27FC236}">
                <a16:creationId xmlns:a16="http://schemas.microsoft.com/office/drawing/2014/main" id="{A99063E2-8AAC-4F8C-9A6C-64E4FD9545EF}"/>
              </a:ext>
            </a:extLst>
          </p:cNvPr>
          <p:cNvSpPr txBox="1"/>
          <p:nvPr/>
        </p:nvSpPr>
        <p:spPr>
          <a:xfrm>
            <a:off x="287791" y="446995"/>
            <a:ext cx="49904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b="1" dirty="0"/>
              <a:t>Visual </a:t>
            </a:r>
            <a:r>
              <a:rPr lang="nl-NL" sz="2100" b="1" dirty="0" err="1"/>
              <a:t>identity</a:t>
            </a:r>
            <a:r>
              <a:rPr lang="nl-NL" sz="2100" b="1" dirty="0"/>
              <a:t> </a:t>
            </a:r>
            <a:r>
              <a:rPr lang="nl-NL" sz="2100" b="1" dirty="0" err="1"/>
              <a:t>eHUBS</a:t>
            </a:r>
            <a:endParaRPr lang="nl-BE" sz="2100" b="1" dirty="0"/>
          </a:p>
        </p:txBody>
      </p:sp>
      <p:sp>
        <p:nvSpPr>
          <p:cNvPr id="8" name="Tekstvak 2">
            <a:extLst>
              <a:ext uri="{FF2B5EF4-FFF2-40B4-BE49-F238E27FC236}">
                <a16:creationId xmlns:a16="http://schemas.microsoft.com/office/drawing/2014/main" id="{E4B660CC-5A22-4CC7-B35E-3C096445FB46}"/>
              </a:ext>
            </a:extLst>
          </p:cNvPr>
          <p:cNvSpPr txBox="1"/>
          <p:nvPr/>
        </p:nvSpPr>
        <p:spPr>
          <a:xfrm>
            <a:off x="287791" y="1072482"/>
            <a:ext cx="49904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b="1" i="1" dirty="0" err="1">
                <a:solidFill>
                  <a:schemeClr val="accent2"/>
                </a:solidFill>
              </a:rPr>
              <a:t>Navigation</a:t>
            </a:r>
            <a:endParaRPr lang="nl-BE" sz="2100" b="1" i="1" dirty="0">
              <a:solidFill>
                <a:schemeClr val="accent2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5298839-45E9-4791-9EF1-0AD57D757EDB}"/>
              </a:ext>
            </a:extLst>
          </p:cNvPr>
          <p:cNvSpPr txBox="1"/>
          <p:nvPr/>
        </p:nvSpPr>
        <p:spPr>
          <a:xfrm>
            <a:off x="287791" y="2473881"/>
            <a:ext cx="3452854" cy="120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nl-NL" sz="1350" dirty="0" err="1"/>
              <a:t>All</a:t>
            </a:r>
            <a:r>
              <a:rPr lang="nl-NL" sz="1350" dirty="0"/>
              <a:t> </a:t>
            </a:r>
            <a:r>
              <a:rPr lang="nl-NL" sz="1350" dirty="0" err="1"/>
              <a:t>elements</a:t>
            </a:r>
            <a:r>
              <a:rPr lang="nl-NL" sz="1350" dirty="0"/>
              <a:t> help </a:t>
            </a:r>
            <a:r>
              <a:rPr lang="nl-NL" sz="1350" dirty="0" err="1"/>
              <a:t>to</a:t>
            </a:r>
            <a:r>
              <a:rPr lang="nl-NL" sz="1350" dirty="0"/>
              <a:t> support </a:t>
            </a:r>
            <a:r>
              <a:rPr lang="nl-NL" sz="1350" dirty="0" err="1"/>
              <a:t>the</a:t>
            </a:r>
            <a:r>
              <a:rPr lang="nl-NL" sz="1350" dirty="0"/>
              <a:t> end user </a:t>
            </a:r>
            <a:r>
              <a:rPr lang="nl-NL" sz="1350" dirty="0" err="1"/>
              <a:t>to</a:t>
            </a:r>
            <a:r>
              <a:rPr lang="nl-NL" sz="1350" dirty="0"/>
              <a:t> </a:t>
            </a:r>
            <a:r>
              <a:rPr lang="nl-NL" sz="1350" dirty="0" err="1"/>
              <a:t>find</a:t>
            </a:r>
            <a:r>
              <a:rPr lang="nl-NL" sz="1350" dirty="0"/>
              <a:t> </a:t>
            </a:r>
            <a:r>
              <a:rPr lang="nl-NL" sz="1350" dirty="0" err="1"/>
              <a:t>all</a:t>
            </a:r>
            <a:r>
              <a:rPr lang="nl-NL" sz="1350" dirty="0"/>
              <a:t> </a:t>
            </a:r>
            <a:r>
              <a:rPr lang="nl-NL" sz="1350" dirty="0" err="1"/>
              <a:t>the</a:t>
            </a:r>
            <a:r>
              <a:rPr lang="nl-NL" sz="1350" dirty="0"/>
              <a:t> different services at </a:t>
            </a:r>
            <a:r>
              <a:rPr lang="nl-NL" sz="1350" dirty="0" err="1"/>
              <a:t>an</a:t>
            </a:r>
            <a:r>
              <a:rPr lang="nl-NL" sz="1350" dirty="0"/>
              <a:t> </a:t>
            </a:r>
            <a:r>
              <a:rPr lang="nl-NL" sz="1350" dirty="0" err="1"/>
              <a:t>eHUB</a:t>
            </a:r>
            <a:r>
              <a:rPr lang="nl-NL" sz="1350" dirty="0"/>
              <a:t>. </a:t>
            </a:r>
          </a:p>
          <a:p>
            <a:pPr marL="214313" indent="-214313">
              <a:lnSpc>
                <a:spcPct val="150000"/>
              </a:lnSpc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nl-NL" sz="1350" dirty="0"/>
              <a:t>Floor plans.</a:t>
            </a:r>
          </a:p>
        </p:txBody>
      </p:sp>
      <p:pic>
        <p:nvPicPr>
          <p:cNvPr id="10" name="Afbeelding 5" descr="Afbeelding met gebouw&#10;&#10;Automatisch gegenereerde beschrijving">
            <a:extLst>
              <a:ext uri="{FF2B5EF4-FFF2-40B4-BE49-F238E27FC236}">
                <a16:creationId xmlns:a16="http://schemas.microsoft.com/office/drawing/2014/main" id="{F6FB5B3C-3963-42E8-AA0D-41986FF183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49" y="1721417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9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1">
            <a:extLst>
              <a:ext uri="{FF2B5EF4-FFF2-40B4-BE49-F238E27FC236}">
                <a16:creationId xmlns:a16="http://schemas.microsoft.com/office/drawing/2014/main" id="{A99063E2-8AAC-4F8C-9A6C-64E4FD9545EF}"/>
              </a:ext>
            </a:extLst>
          </p:cNvPr>
          <p:cNvSpPr txBox="1"/>
          <p:nvPr/>
        </p:nvSpPr>
        <p:spPr>
          <a:xfrm>
            <a:off x="287792" y="230850"/>
            <a:ext cx="49904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b="1" dirty="0"/>
              <a:t>Visual </a:t>
            </a:r>
            <a:r>
              <a:rPr lang="nl-NL" sz="2100" b="1" dirty="0" err="1"/>
              <a:t>identity</a:t>
            </a:r>
            <a:r>
              <a:rPr lang="nl-NL" sz="2100" b="1" dirty="0"/>
              <a:t> </a:t>
            </a:r>
            <a:r>
              <a:rPr lang="nl-NL" sz="2100" b="1" dirty="0" err="1"/>
              <a:t>eHUBS</a:t>
            </a:r>
            <a:endParaRPr lang="nl-BE" sz="2100" b="1" dirty="0"/>
          </a:p>
        </p:txBody>
      </p:sp>
      <p:sp>
        <p:nvSpPr>
          <p:cNvPr id="8" name="Tekstvak 2">
            <a:extLst>
              <a:ext uri="{FF2B5EF4-FFF2-40B4-BE49-F238E27FC236}">
                <a16:creationId xmlns:a16="http://schemas.microsoft.com/office/drawing/2014/main" id="{E4B660CC-5A22-4CC7-B35E-3C096445FB46}"/>
              </a:ext>
            </a:extLst>
          </p:cNvPr>
          <p:cNvSpPr txBox="1"/>
          <p:nvPr/>
        </p:nvSpPr>
        <p:spPr>
          <a:xfrm>
            <a:off x="267903" y="646348"/>
            <a:ext cx="49904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b="1" i="1" dirty="0">
                <a:solidFill>
                  <a:schemeClr val="accent2"/>
                </a:solidFill>
              </a:rPr>
              <a:t>Orientation</a:t>
            </a:r>
            <a:endParaRPr lang="nl-BE" sz="2100" b="1" i="1" dirty="0">
              <a:solidFill>
                <a:schemeClr val="accent2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1D91155-CAD4-41FA-A4C9-A2535A07E8FC}"/>
              </a:ext>
            </a:extLst>
          </p:cNvPr>
          <p:cNvSpPr txBox="1"/>
          <p:nvPr/>
        </p:nvSpPr>
        <p:spPr>
          <a:xfrm>
            <a:off x="287792" y="2121184"/>
            <a:ext cx="3063684" cy="1829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nl-NL" sz="1350" dirty="0" err="1"/>
              <a:t>Maps</a:t>
            </a:r>
            <a:r>
              <a:rPr lang="nl-NL" sz="1350" dirty="0"/>
              <a:t> support </a:t>
            </a:r>
            <a:r>
              <a:rPr lang="nl-NL" sz="1350" dirty="0" err="1"/>
              <a:t>the</a:t>
            </a:r>
            <a:r>
              <a:rPr lang="nl-NL" sz="1350" dirty="0"/>
              <a:t> end user </a:t>
            </a:r>
            <a:r>
              <a:rPr lang="nl-NL" sz="1350" dirty="0" err="1"/>
              <a:t>to</a:t>
            </a:r>
            <a:r>
              <a:rPr lang="nl-NL" sz="1350" dirty="0"/>
              <a:t> </a:t>
            </a:r>
            <a:r>
              <a:rPr lang="nl-NL" sz="1350" dirty="0" err="1"/>
              <a:t>locate</a:t>
            </a:r>
            <a:r>
              <a:rPr lang="nl-NL" sz="1350" dirty="0"/>
              <a:t> </a:t>
            </a:r>
            <a:r>
              <a:rPr lang="nl-NL" sz="1350" dirty="0" err="1"/>
              <a:t>himself</a:t>
            </a:r>
            <a:r>
              <a:rPr lang="nl-NL" sz="1350" dirty="0"/>
              <a:t> at </a:t>
            </a:r>
            <a:r>
              <a:rPr lang="nl-NL" sz="1350" dirty="0" err="1"/>
              <a:t>the</a:t>
            </a:r>
            <a:r>
              <a:rPr lang="nl-NL" sz="1350" dirty="0"/>
              <a:t> hub </a:t>
            </a:r>
            <a:r>
              <a:rPr lang="nl-NL" sz="1350" dirty="0" err="1"/>
              <a:t>and</a:t>
            </a:r>
            <a:r>
              <a:rPr lang="nl-NL" sz="1350" dirty="0"/>
              <a:t> </a:t>
            </a:r>
            <a:r>
              <a:rPr lang="nl-NL" sz="1350" dirty="0" err="1"/>
              <a:t>find</a:t>
            </a:r>
            <a:r>
              <a:rPr lang="nl-NL" sz="1350" dirty="0"/>
              <a:t> different services in </a:t>
            </a:r>
            <a:r>
              <a:rPr lang="nl-NL" sz="1350" dirty="0" err="1"/>
              <a:t>the</a:t>
            </a:r>
            <a:r>
              <a:rPr lang="nl-NL" sz="1350" dirty="0"/>
              <a:t> </a:t>
            </a:r>
            <a:r>
              <a:rPr lang="nl-NL" sz="1350" dirty="0" err="1"/>
              <a:t>neigborhood</a:t>
            </a:r>
            <a:r>
              <a:rPr lang="nl-NL" sz="1350" dirty="0"/>
              <a:t>. </a:t>
            </a:r>
          </a:p>
          <a:p>
            <a:pPr marL="214313" indent="-214313">
              <a:lnSpc>
                <a:spcPct val="150000"/>
              </a:lnSpc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nl-NL" sz="1350" dirty="0"/>
              <a:t>Information on </a:t>
            </a:r>
            <a:r>
              <a:rPr lang="nl-NL" sz="1350" dirty="0" err="1"/>
              <a:t>what</a:t>
            </a:r>
            <a:r>
              <a:rPr lang="nl-NL" sz="1350" dirty="0"/>
              <a:t> is </a:t>
            </a:r>
            <a:r>
              <a:rPr lang="nl-NL" sz="1350" dirty="0" err="1"/>
              <a:t>not</a:t>
            </a:r>
            <a:r>
              <a:rPr lang="nl-NL" sz="1350" dirty="0"/>
              <a:t> </a:t>
            </a:r>
            <a:r>
              <a:rPr lang="nl-NL" sz="1350" dirty="0" err="1"/>
              <a:t>directly</a:t>
            </a:r>
            <a:r>
              <a:rPr lang="nl-NL" sz="1350" dirty="0"/>
              <a:t> </a:t>
            </a:r>
            <a:r>
              <a:rPr lang="nl-NL" sz="1350" dirty="0" err="1"/>
              <a:t>visible</a:t>
            </a:r>
            <a:r>
              <a:rPr lang="nl-NL" sz="1350" dirty="0"/>
              <a:t>.</a:t>
            </a:r>
          </a:p>
        </p:txBody>
      </p:sp>
      <p:pic>
        <p:nvPicPr>
          <p:cNvPr id="10" name="Afbeelding 4" descr="Afbeelding met tekst, kaart, binnen, tafel&#10;&#10;Automatisch gegenereerde beschrijving">
            <a:extLst>
              <a:ext uri="{FF2B5EF4-FFF2-40B4-BE49-F238E27FC236}">
                <a16:creationId xmlns:a16="http://schemas.microsoft.com/office/drawing/2014/main" id="{066C520D-0227-4AEB-8AE7-0C87FE3505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" t="14002" r="3813" b="14002"/>
          <a:stretch/>
        </p:blipFill>
        <p:spPr>
          <a:xfrm>
            <a:off x="6121174" y="940658"/>
            <a:ext cx="2846743" cy="4059195"/>
          </a:xfrm>
          <a:prstGeom prst="rect">
            <a:avLst/>
          </a:prstGeom>
        </p:spPr>
      </p:pic>
      <p:pic>
        <p:nvPicPr>
          <p:cNvPr id="11" name="Afbeelding 7" descr="Afbeelding met persoon, buiten, gebouw, lucht&#10;&#10;Automatisch gegenereerde beschrijving">
            <a:extLst>
              <a:ext uri="{FF2B5EF4-FFF2-40B4-BE49-F238E27FC236}">
                <a16:creationId xmlns:a16="http://schemas.microsoft.com/office/drawing/2014/main" id="{ED3FB5A0-ECD3-4B9D-8304-9D17AEAA7C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7" r="50784"/>
          <a:stretch/>
        </p:blipFill>
        <p:spPr>
          <a:xfrm>
            <a:off x="4081108" y="940659"/>
            <a:ext cx="1882352" cy="40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5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1">
            <a:extLst>
              <a:ext uri="{FF2B5EF4-FFF2-40B4-BE49-F238E27FC236}">
                <a16:creationId xmlns:a16="http://schemas.microsoft.com/office/drawing/2014/main" id="{A99063E2-8AAC-4F8C-9A6C-64E4FD9545EF}"/>
              </a:ext>
            </a:extLst>
          </p:cNvPr>
          <p:cNvSpPr txBox="1"/>
          <p:nvPr/>
        </p:nvSpPr>
        <p:spPr>
          <a:xfrm>
            <a:off x="287792" y="1132795"/>
            <a:ext cx="49904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b="1" dirty="0"/>
              <a:t>Visual </a:t>
            </a:r>
            <a:r>
              <a:rPr lang="nl-NL" sz="2100" b="1" dirty="0" err="1"/>
              <a:t>identity</a:t>
            </a:r>
            <a:r>
              <a:rPr lang="nl-NL" sz="2100" b="1" dirty="0"/>
              <a:t> </a:t>
            </a:r>
            <a:r>
              <a:rPr lang="nl-NL" sz="2100" b="1" dirty="0" err="1"/>
              <a:t>eHUBS</a:t>
            </a:r>
            <a:endParaRPr lang="nl-BE" sz="2100" b="1" dirty="0"/>
          </a:p>
        </p:txBody>
      </p:sp>
      <p:sp>
        <p:nvSpPr>
          <p:cNvPr id="8" name="Tekstvak 2">
            <a:extLst>
              <a:ext uri="{FF2B5EF4-FFF2-40B4-BE49-F238E27FC236}">
                <a16:creationId xmlns:a16="http://schemas.microsoft.com/office/drawing/2014/main" id="{E4B660CC-5A22-4CC7-B35E-3C096445FB46}"/>
              </a:ext>
            </a:extLst>
          </p:cNvPr>
          <p:cNvSpPr txBox="1"/>
          <p:nvPr/>
        </p:nvSpPr>
        <p:spPr>
          <a:xfrm>
            <a:off x="287791" y="1525210"/>
            <a:ext cx="49904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b="1" i="1" dirty="0">
                <a:solidFill>
                  <a:schemeClr val="accent2"/>
                </a:solidFill>
              </a:rPr>
              <a:t>Instruction</a:t>
            </a:r>
            <a:endParaRPr lang="nl-BE" sz="2100" b="1" i="1" dirty="0">
              <a:solidFill>
                <a:schemeClr val="accent2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6DE4597-12AE-4669-8E50-10772E725663}"/>
              </a:ext>
            </a:extLst>
          </p:cNvPr>
          <p:cNvSpPr txBox="1"/>
          <p:nvPr/>
        </p:nvSpPr>
        <p:spPr>
          <a:xfrm>
            <a:off x="287792" y="2121184"/>
            <a:ext cx="3063684" cy="1829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nl-NL" sz="1350" dirty="0" err="1"/>
              <a:t>Elements</a:t>
            </a:r>
            <a:r>
              <a:rPr lang="nl-NL" sz="1350" dirty="0"/>
              <a:t> (</a:t>
            </a:r>
            <a:r>
              <a:rPr lang="nl-NL" sz="1350" dirty="0" err="1"/>
              <a:t>signs</a:t>
            </a:r>
            <a:r>
              <a:rPr lang="nl-NL" sz="1350" dirty="0"/>
              <a:t>, markers…) </a:t>
            </a:r>
            <a:r>
              <a:rPr lang="nl-NL" sz="1350" dirty="0" err="1"/>
              <a:t>that</a:t>
            </a:r>
            <a:r>
              <a:rPr lang="nl-NL" sz="1350" dirty="0"/>
              <a:t> </a:t>
            </a:r>
            <a:r>
              <a:rPr lang="nl-NL" sz="1350" dirty="0" err="1"/>
              <a:t>indicate</a:t>
            </a:r>
            <a:r>
              <a:rPr lang="nl-NL" sz="1350" dirty="0"/>
              <a:t> </a:t>
            </a:r>
            <a:r>
              <a:rPr lang="nl-NL" sz="1350" dirty="0" err="1"/>
              <a:t>the</a:t>
            </a:r>
            <a:r>
              <a:rPr lang="nl-NL" sz="1350" dirty="0"/>
              <a:t> mode.</a:t>
            </a:r>
          </a:p>
          <a:p>
            <a:pPr marL="214313" indent="-214313">
              <a:lnSpc>
                <a:spcPct val="150000"/>
              </a:lnSpc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nl-NL" sz="1350" dirty="0"/>
              <a:t>Information </a:t>
            </a:r>
            <a:r>
              <a:rPr lang="nl-NL" sz="1350" dirty="0" err="1"/>
              <a:t>for</a:t>
            </a:r>
            <a:r>
              <a:rPr lang="nl-NL" sz="1350" dirty="0"/>
              <a:t> </a:t>
            </a:r>
            <a:r>
              <a:rPr lang="nl-NL" sz="1350" dirty="0" err="1"/>
              <a:t>the</a:t>
            </a:r>
            <a:r>
              <a:rPr lang="nl-NL" sz="1350" dirty="0"/>
              <a:t> different services at </a:t>
            </a:r>
            <a:r>
              <a:rPr lang="nl-NL" sz="1350" dirty="0" err="1"/>
              <a:t>the</a:t>
            </a:r>
            <a:r>
              <a:rPr lang="nl-NL" sz="1350" dirty="0"/>
              <a:t> </a:t>
            </a:r>
            <a:r>
              <a:rPr lang="nl-NL" sz="1350" dirty="0" err="1"/>
              <a:t>eHUB</a:t>
            </a:r>
            <a:r>
              <a:rPr lang="nl-NL" sz="1350" dirty="0"/>
              <a:t> (</a:t>
            </a:r>
            <a:r>
              <a:rPr lang="nl-NL" sz="1350" dirty="0" err="1"/>
              <a:t>what</a:t>
            </a:r>
            <a:r>
              <a:rPr lang="nl-NL" sz="1350" dirty="0"/>
              <a:t> is </a:t>
            </a:r>
            <a:r>
              <a:rPr lang="nl-NL" sz="1350" dirty="0" err="1"/>
              <a:t>an</a:t>
            </a:r>
            <a:r>
              <a:rPr lang="nl-NL" sz="1350" dirty="0"/>
              <a:t> </a:t>
            </a:r>
            <a:r>
              <a:rPr lang="nl-NL" sz="1350" dirty="0" err="1"/>
              <a:t>eHUB</a:t>
            </a:r>
            <a:r>
              <a:rPr lang="nl-NL" sz="1350" dirty="0"/>
              <a:t>, </a:t>
            </a:r>
            <a:r>
              <a:rPr lang="nl-NL" sz="1350" dirty="0" err="1"/>
              <a:t>how</a:t>
            </a:r>
            <a:r>
              <a:rPr lang="nl-NL" sz="1350" dirty="0"/>
              <a:t> </a:t>
            </a:r>
            <a:r>
              <a:rPr lang="nl-NL" sz="1350" dirty="0" err="1"/>
              <a:t>to</a:t>
            </a:r>
            <a:r>
              <a:rPr lang="nl-NL" sz="1350" dirty="0"/>
              <a:t> </a:t>
            </a:r>
            <a:r>
              <a:rPr lang="nl-NL" sz="1350" dirty="0" err="1"/>
              <a:t>book</a:t>
            </a:r>
            <a:r>
              <a:rPr lang="nl-NL" sz="1350" dirty="0"/>
              <a:t> a </a:t>
            </a:r>
            <a:r>
              <a:rPr lang="nl-NL" sz="1350" dirty="0" err="1"/>
              <a:t>car</a:t>
            </a:r>
            <a:r>
              <a:rPr lang="nl-NL" sz="1350" dirty="0"/>
              <a:t>/bike?,…)</a:t>
            </a: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3CABA5FF-4F6C-4DAE-A5A4-A029D91EB3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20" y="638309"/>
            <a:ext cx="4067147" cy="2287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126" y="3180805"/>
            <a:ext cx="2835815" cy="276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72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145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Visual identity eHUBS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Bram Seeuws</dc:creator>
  <cp:lastModifiedBy>Piero Valmassoi</cp:lastModifiedBy>
  <cp:revision>6</cp:revision>
  <dcterms:created xsi:type="dcterms:W3CDTF">2020-03-02T11:29:07Z</dcterms:created>
  <dcterms:modified xsi:type="dcterms:W3CDTF">2020-09-29T10:41:32Z</dcterms:modified>
</cp:coreProperties>
</file>