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sdx" ContentType="application/vnd.ms-visio.drawing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2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14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3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2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media/image37.jpg" ContentType="image/png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82" r:id="rId2"/>
    <p:sldId id="287" r:id="rId3"/>
    <p:sldId id="256" r:id="rId4"/>
    <p:sldId id="284" r:id="rId5"/>
    <p:sldId id="288" r:id="rId6"/>
    <p:sldId id="289" r:id="rId7"/>
    <p:sldId id="294" r:id="rId8"/>
    <p:sldId id="290" r:id="rId9"/>
    <p:sldId id="291" r:id="rId10"/>
    <p:sldId id="298" r:id="rId11"/>
    <p:sldId id="292" r:id="rId12"/>
    <p:sldId id="295" r:id="rId13"/>
    <p:sldId id="296" r:id="rId14"/>
    <p:sldId id="297" r:id="rId15"/>
    <p:sldId id="299" r:id="rId16"/>
    <p:sldId id="302" r:id="rId17"/>
    <p:sldId id="301" r:id="rId18"/>
    <p:sldId id="303" r:id="rId19"/>
    <p:sldId id="304" r:id="rId20"/>
    <p:sldId id="318" r:id="rId21"/>
    <p:sldId id="317" r:id="rId22"/>
    <p:sldId id="305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0146"/>
    <a:srgbClr val="034DA2"/>
    <a:srgbClr val="3366FF"/>
    <a:srgbClr val="97C03C"/>
    <a:srgbClr val="019562"/>
    <a:srgbClr val="F4C0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59" autoAdjust="0"/>
    <p:restoredTop sz="84653" autoAdjust="0"/>
  </p:normalViewPr>
  <p:slideViewPr>
    <p:cSldViewPr snapToGrid="0" snapToObjects="1">
      <p:cViewPr varScale="1">
        <p:scale>
          <a:sx n="97" d="100"/>
          <a:sy n="97" d="100"/>
        </p:scale>
        <p:origin x="209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D0E9D3-DA4B-49C8-913A-E6E8BEB1C040}" type="datetimeFigureOut">
              <a:rPr lang="en-GB" smtClean="0"/>
              <a:t>06/10/2020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42E47A-79E7-4E4E-93EA-720CC09442F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8490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D5469-04B7-D245-8B0E-813C273D8001}" type="datetimeFigureOut">
              <a:t>06.10.2020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4D149-4236-C24C-A605-CA7AE6F58777}" type="slidenum"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006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4D149-4236-C24C-A605-CA7AE6F58777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0019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4D149-4236-C24C-A605-CA7AE6F58777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3753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4D149-4236-C24C-A605-CA7AE6F58777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3367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4D149-4236-C24C-A605-CA7AE6F58777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32651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4D149-4236-C24C-A605-CA7AE6F58777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7338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4D149-4236-C24C-A605-CA7AE6F58777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83358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4D149-4236-C24C-A605-CA7AE6F58777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68498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4D149-4236-C24C-A605-CA7AE6F58777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5771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4D149-4236-C24C-A605-CA7AE6F58777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20963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4D149-4236-C24C-A605-CA7AE6F58777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62331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4D149-4236-C24C-A605-CA7AE6F58777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3627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CABA8-235B-9747-A3D2-12573A6AFA9D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513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4D149-4236-C24C-A605-CA7AE6F58777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84138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4D149-4236-C24C-A605-CA7AE6F58777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2873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4D149-4236-C24C-A605-CA7AE6F58777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3878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4D149-4236-C24C-A605-CA7AE6F58777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8040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Clr>
                <a:srgbClr val="4276AC"/>
              </a:buClr>
              <a:buFont typeface="Arial" panose="020B0604020202020204" pitchFamily="34" charset="0"/>
              <a:buChar char="•"/>
            </a:pPr>
            <a:endParaRPr lang="en-US" sz="1050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4D149-4236-C24C-A605-CA7AE6F58777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7534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4D149-4236-C24C-A605-CA7AE6F58777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5866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4D149-4236-C24C-A605-CA7AE6F58777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9857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4D149-4236-C24C-A605-CA7AE6F58777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7769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4D149-4236-C24C-A605-CA7AE6F58777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7274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10/6/2020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0707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10/6/2020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899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10/6/2020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800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 userDrawn="1"/>
        </p:nvSpPr>
        <p:spPr>
          <a:xfrm>
            <a:off x="1" y="6125554"/>
            <a:ext cx="480717" cy="73818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238" tIns="36119" rIns="72238" bIns="361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900" dirty="0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pic>
        <p:nvPicPr>
          <p:cNvPr id="17" name="Bild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1"/>
          <a:stretch/>
        </p:blipFill>
        <p:spPr>
          <a:xfrm>
            <a:off x="1" y="0"/>
            <a:ext cx="9144052" cy="3267456"/>
          </a:xfrm>
          <a:prstGeom prst="rect">
            <a:avLst/>
          </a:prstGeom>
        </p:spPr>
      </p:pic>
      <p:sp>
        <p:nvSpPr>
          <p:cNvPr id="19" name="Bildplatzhalter 18"/>
          <p:cNvSpPr>
            <a:spLocks noGrp="1"/>
          </p:cNvSpPr>
          <p:nvPr>
            <p:ph type="pic" sz="quarter" idx="15" hasCustomPrompt="1"/>
          </p:nvPr>
        </p:nvSpPr>
        <p:spPr>
          <a:xfrm>
            <a:off x="7920039" y="287868"/>
            <a:ext cx="962025" cy="472017"/>
          </a:xfrm>
        </p:spPr>
        <p:txBody>
          <a:bodyPr/>
          <a:lstStyle/>
          <a:p>
            <a:r>
              <a:rPr lang="de-DE" dirty="0"/>
              <a:t>Logo TU Graz</a:t>
            </a:r>
          </a:p>
        </p:txBody>
      </p:sp>
      <p:sp>
        <p:nvSpPr>
          <p:cNvPr id="20" name="Titel 1"/>
          <p:cNvSpPr>
            <a:spLocks noGrp="1"/>
          </p:cNvSpPr>
          <p:nvPr>
            <p:ph type="title" hasCustomPrompt="1"/>
          </p:nvPr>
        </p:nvSpPr>
        <p:spPr>
          <a:xfrm>
            <a:off x="0" y="3216000"/>
            <a:ext cx="9144000" cy="720000"/>
          </a:xfrm>
          <a:solidFill>
            <a:srgbClr val="F70146"/>
          </a:solidFill>
        </p:spPr>
        <p:txBody>
          <a:bodyPr bIns="42660" anchor="ctr" anchorCtr="0">
            <a:normAutofit/>
          </a:bodyPr>
          <a:lstStyle>
            <a:lvl1pPr marL="696148">
              <a:defRPr sz="34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Titel hinzufügen/</a:t>
            </a:r>
            <a:r>
              <a:rPr lang="de-AT" dirty="0" err="1"/>
              <a:t>add</a:t>
            </a:r>
            <a:r>
              <a:rPr lang="de-AT" dirty="0"/>
              <a:t> a title</a:t>
            </a:r>
            <a:endParaRPr lang="de-DE" dirty="0"/>
          </a:p>
        </p:txBody>
      </p:sp>
      <p:sp>
        <p:nvSpPr>
          <p:cNvPr id="21" name="Textplatzhalt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622301" y="4017602"/>
            <a:ext cx="8259763" cy="1640363"/>
          </a:xfrm>
        </p:spPr>
        <p:txBody>
          <a:bodyPr/>
          <a:lstStyle>
            <a:lvl1pPr>
              <a:spcBef>
                <a:spcPts val="0"/>
              </a:spcBef>
              <a:spcAft>
                <a:spcPts val="671"/>
              </a:spcAft>
              <a:defRPr/>
            </a:lvl1pPr>
          </a:lstStyle>
          <a:p>
            <a:pPr lvl="0"/>
            <a:r>
              <a:rPr lang="de-AT" dirty="0"/>
              <a:t>Klicken und hinzufügen: Eventname, Datum, Ort, ... </a:t>
            </a:r>
            <a:br>
              <a:rPr lang="de-AT" dirty="0"/>
            </a:br>
            <a:r>
              <a:rPr lang="de-AT" dirty="0"/>
              <a:t>Click </a:t>
            </a:r>
            <a:r>
              <a:rPr lang="de-AT" dirty="0" err="1"/>
              <a:t>and</a:t>
            </a:r>
            <a:r>
              <a:rPr lang="de-AT" dirty="0"/>
              <a:t> </a:t>
            </a:r>
            <a:r>
              <a:rPr lang="de-AT" dirty="0" err="1"/>
              <a:t>add</a:t>
            </a:r>
            <a:r>
              <a:rPr lang="de-AT" dirty="0"/>
              <a:t>: </a:t>
            </a:r>
            <a:r>
              <a:rPr lang="de-AT" dirty="0" err="1"/>
              <a:t>event</a:t>
            </a:r>
            <a:r>
              <a:rPr lang="de-AT" dirty="0"/>
              <a:t> </a:t>
            </a:r>
            <a:r>
              <a:rPr lang="de-AT" dirty="0" err="1"/>
              <a:t>name</a:t>
            </a:r>
            <a:r>
              <a:rPr lang="de-AT" dirty="0"/>
              <a:t>, </a:t>
            </a:r>
            <a:r>
              <a:rPr lang="de-AT" dirty="0" err="1"/>
              <a:t>date</a:t>
            </a:r>
            <a:r>
              <a:rPr lang="de-AT" dirty="0"/>
              <a:t>, </a:t>
            </a:r>
            <a:r>
              <a:rPr lang="de-AT" dirty="0" err="1"/>
              <a:t>location</a:t>
            </a:r>
            <a:r>
              <a:rPr lang="de-AT" dirty="0"/>
              <a:t>, ...</a:t>
            </a:r>
          </a:p>
        </p:txBody>
      </p:sp>
      <p:sp>
        <p:nvSpPr>
          <p:cNvPr id="22" name="Textplatzhalt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399089" y="2794831"/>
            <a:ext cx="3482976" cy="306916"/>
          </a:xfrm>
        </p:spPr>
        <p:txBody>
          <a:bodyPr anchor="b" anchorCtr="0">
            <a:noAutofit/>
          </a:bodyPr>
          <a:lstStyle>
            <a:lvl1pPr algn="r">
              <a:defRPr sz="900"/>
            </a:lvl1pPr>
          </a:lstStyle>
          <a:p>
            <a:pPr lvl="0"/>
            <a:r>
              <a:rPr lang="de-AT" dirty="0"/>
              <a:t>Platzhalter Bildquelle/</a:t>
            </a:r>
            <a:r>
              <a:rPr lang="de-AT" dirty="0" err="1"/>
              <a:t>place</a:t>
            </a:r>
            <a:r>
              <a:rPr lang="de-AT" dirty="0"/>
              <a:t> holder </a:t>
            </a:r>
            <a:r>
              <a:rPr lang="de-AT" dirty="0" err="1"/>
              <a:t>image</a:t>
            </a:r>
            <a:r>
              <a:rPr lang="de-AT" dirty="0"/>
              <a:t> </a:t>
            </a:r>
            <a:r>
              <a:rPr lang="de-AT" dirty="0" err="1"/>
              <a:t>source</a:t>
            </a:r>
            <a:endParaRPr lang="de-DE" dirty="0"/>
          </a:p>
        </p:txBody>
      </p:sp>
      <p:sp>
        <p:nvSpPr>
          <p:cNvPr id="23" name="Textplatzhalter 14"/>
          <p:cNvSpPr>
            <a:spLocks noGrp="1"/>
          </p:cNvSpPr>
          <p:nvPr>
            <p:ph type="body" sz="quarter" idx="19" hasCustomPrompt="1"/>
          </p:nvPr>
        </p:nvSpPr>
        <p:spPr>
          <a:xfrm>
            <a:off x="622300" y="5657964"/>
            <a:ext cx="1482474" cy="467590"/>
          </a:xfrm>
        </p:spPr>
        <p:txBody>
          <a:bodyPr anchor="b" anchorCtr="0">
            <a:noAutofit/>
          </a:bodyPr>
          <a:lstStyle>
            <a:lvl1pPr>
              <a:defRPr sz="1100"/>
            </a:lvl1pPr>
          </a:lstStyle>
          <a:p>
            <a:pPr lvl="0"/>
            <a:r>
              <a:rPr lang="de-AT" dirty="0"/>
              <a:t>Platzhalter/</a:t>
            </a:r>
            <a:r>
              <a:rPr lang="de-AT" dirty="0" err="1"/>
              <a:t>place</a:t>
            </a:r>
            <a:r>
              <a:rPr lang="de-AT" dirty="0"/>
              <a:t> holder</a:t>
            </a:r>
            <a:br>
              <a:rPr lang="de-AT" dirty="0"/>
            </a:br>
            <a:r>
              <a:rPr lang="de-AT" dirty="0" err="1"/>
              <a:t>Supported</a:t>
            </a:r>
            <a:r>
              <a:rPr lang="de-AT" dirty="0"/>
              <a:t> </a:t>
            </a:r>
            <a:r>
              <a:rPr lang="de-AT" dirty="0" err="1"/>
              <a:t>by</a:t>
            </a:r>
            <a:r>
              <a:rPr lang="de-AT" dirty="0"/>
              <a:t>:</a:t>
            </a:r>
          </a:p>
        </p:txBody>
      </p:sp>
      <p:pic>
        <p:nvPicPr>
          <p:cNvPr id="11" name="Bild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" r="38929"/>
          <a:stretch/>
        </p:blipFill>
        <p:spPr>
          <a:xfrm>
            <a:off x="-19" y="0"/>
            <a:ext cx="6672404" cy="326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64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10/6/2020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2200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10/6/2020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6214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10/6/2020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7650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10/6/2020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5712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10/6/2020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8360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10/6/2020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8292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10/6/2020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5673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10/6/2020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8222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1B092-AA50-0940-A1DC-B65882C09C68}" type="datetimeFigureOut">
              <a:rPr lang="en-US" smtClean="0"/>
              <a:t>10/6/2020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D083B-FAF2-5643-A9FC-521FAB15583B}" type="slidenum">
              <a:rPr lang="en-GB" smtClean="0"/>
              <a:t>‹Nr.›</a:t>
            </a:fld>
            <a:endParaRPr lang="en-GB" dirty="0"/>
          </a:p>
        </p:txBody>
      </p:sp>
      <p:pic>
        <p:nvPicPr>
          <p:cNvPr id="7" name="Picture 9" descr="Logo TU Graz">
            <a:extLst>
              <a:ext uri="{FF2B5EF4-FFF2-40B4-BE49-F238E27FC236}">
                <a16:creationId xmlns:a16="http://schemas.microsoft.com/office/drawing/2014/main" id="{FACC9518-94BB-45F4-A09F-6ABA1E928B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3" y="76200"/>
            <a:ext cx="841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577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hyperlink" Target="https://creativecommons.org/licenses/by/3.0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i.org/10.1039/C9RA03123E" TargetMode="External"/><Relationship Id="rId5" Type="http://schemas.openxmlformats.org/officeDocument/2006/relationships/hyperlink" Target="https://doi.org/10.1039/C9SE00980A" TargetMode="Externa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39/C9RA03123E" TargetMode="External"/><Relationship Id="rId3" Type="http://schemas.openxmlformats.org/officeDocument/2006/relationships/image" Target="../media/image4.jpg"/><Relationship Id="rId7" Type="http://schemas.openxmlformats.org/officeDocument/2006/relationships/hyperlink" Target="https://doi.org/10.1039/C9SE00980A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emf"/><Relationship Id="rId9" Type="http://schemas.openxmlformats.org/officeDocument/2006/relationships/hyperlink" Target="https://creativecommons.org/licenses/by/3.0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3.0/" TargetMode="External"/><Relationship Id="rId3" Type="http://schemas.openxmlformats.org/officeDocument/2006/relationships/image" Target="../media/image4.jpg"/><Relationship Id="rId7" Type="http://schemas.openxmlformats.org/officeDocument/2006/relationships/hyperlink" Target="https://doi.org/10.1039/C9RA03123E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i.org/10.1039/C9SE00980A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39/C9RA03123E" TargetMode="External"/><Relationship Id="rId3" Type="http://schemas.openxmlformats.org/officeDocument/2006/relationships/image" Target="../media/image4.jpg"/><Relationship Id="rId7" Type="http://schemas.openxmlformats.org/officeDocument/2006/relationships/hyperlink" Target="https://doi.org/10.1039/C9SE00980A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emf"/><Relationship Id="rId5" Type="http://schemas.openxmlformats.org/officeDocument/2006/relationships/image" Target="../media/image24.png"/><Relationship Id="rId10" Type="http://schemas.openxmlformats.org/officeDocument/2006/relationships/image" Target="../media/image26.emf"/><Relationship Id="rId4" Type="http://schemas.openxmlformats.org/officeDocument/2006/relationships/image" Target="../media/image23.png"/><Relationship Id="rId9" Type="http://schemas.openxmlformats.org/officeDocument/2006/relationships/hyperlink" Target="https://creativecommons.org/licenses/by/3.0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nc-nd/4.0/" TargetMode="External"/><Relationship Id="rId5" Type="http://schemas.openxmlformats.org/officeDocument/2006/relationships/hyperlink" Target="https://doi.org/10.1016/j.ijhydene.2019.01.257" TargetMode="External"/><Relationship Id="rId4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microsoft.com/office/2007/relationships/hdphoto" Target="../media/hdphoto1.wdp"/><Relationship Id="rId10" Type="http://schemas.openxmlformats.org/officeDocument/2006/relationships/image" Target="../media/image34.gif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png"/><Relationship Id="rId7" Type="http://schemas.openxmlformats.org/officeDocument/2006/relationships/image" Target="../media/image3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g"/><Relationship Id="rId11" Type="http://schemas.openxmlformats.org/officeDocument/2006/relationships/image" Target="../media/image43.png"/><Relationship Id="rId5" Type="http://schemas.openxmlformats.org/officeDocument/2006/relationships/image" Target="../media/image37.jp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02/ente.201700576" TargetMode="External"/><Relationship Id="rId3" Type="http://schemas.openxmlformats.org/officeDocument/2006/relationships/image" Target="../media/image4.jpg"/><Relationship Id="rId7" Type="http://schemas.openxmlformats.org/officeDocument/2006/relationships/hyperlink" Target="https://doi.org/10.1016/j.ijhydene.2019.01.257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i.org/10.1039/C9RA03123E" TargetMode="External"/><Relationship Id="rId11" Type="http://schemas.openxmlformats.org/officeDocument/2006/relationships/image" Target="../media/image44.png"/><Relationship Id="rId5" Type="http://schemas.openxmlformats.org/officeDocument/2006/relationships/hyperlink" Target="https://doi.org/10.1039/C9SE00980A" TargetMode="External"/><Relationship Id="rId10" Type="http://schemas.openxmlformats.org/officeDocument/2006/relationships/hyperlink" Target="https://doi.org/10.1039/c6ra06134f" TargetMode="External"/><Relationship Id="rId4" Type="http://schemas.openxmlformats.org/officeDocument/2006/relationships/hyperlink" Target="https://www.doi.org/10.1016/j.fuproc.2020.106487" TargetMode="External"/><Relationship Id="rId9" Type="http://schemas.openxmlformats.org/officeDocument/2006/relationships/hyperlink" Target="https://doi.org/10.1039/C6RA21180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jp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emf"/><Relationship Id="rId5" Type="http://schemas.openxmlformats.org/officeDocument/2006/relationships/package" Target="../embeddings/Microsoft_Visio-Zeichnung111111.vsdx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hyperlink" Target="https://creativecommons.org/licenses/by/3.0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i.org/10.1039/C9RA03123E" TargetMode="Externa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:Sample_project-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0"/>
            <a:ext cx="914257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04084" y="2130425"/>
            <a:ext cx="3550752" cy="52629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2800" b="1" dirty="0">
              <a:solidFill>
                <a:srgbClr val="00B050"/>
              </a:solidFill>
              <a:latin typeface="Open Sans"/>
              <a:cs typeface="Open Sans"/>
            </a:endParaRPr>
          </a:p>
          <a:p>
            <a:pPr algn="ctr"/>
            <a:r>
              <a:rPr lang="en-GB" sz="2800" b="1" dirty="0">
                <a:solidFill>
                  <a:srgbClr val="00B050"/>
                </a:solidFill>
                <a:latin typeface="Open Sans"/>
                <a:cs typeface="Open Sans"/>
              </a:rPr>
              <a:t>HAZEL Webinar 2:</a:t>
            </a:r>
          </a:p>
          <a:p>
            <a:pPr algn="ctr"/>
            <a:endParaRPr lang="en-GB" sz="2800" b="1" dirty="0">
              <a:solidFill>
                <a:srgbClr val="00B050"/>
              </a:solidFill>
              <a:latin typeface="Open Sans"/>
              <a:cs typeface="Open Sans"/>
            </a:endParaRPr>
          </a:p>
          <a:p>
            <a:pPr algn="ctr"/>
            <a:r>
              <a:rPr lang="en-US" sz="2400" b="1" dirty="0">
                <a:solidFill>
                  <a:srgbClr val="00B050"/>
                </a:solidFill>
                <a:latin typeface="Open Sans"/>
                <a:cs typeface="Open Sans"/>
              </a:rPr>
              <a:t>Hydrogen Sustainability - H2 DXNET - Hydrogen injection into natural gas distribution networks</a:t>
            </a:r>
          </a:p>
          <a:p>
            <a:pPr algn="r"/>
            <a:endParaRPr lang="en-US" sz="2800" b="1" dirty="0">
              <a:solidFill>
                <a:srgbClr val="034DA2"/>
              </a:solidFill>
              <a:latin typeface="Open Sans"/>
              <a:cs typeface="Open Sans"/>
            </a:endParaRPr>
          </a:p>
          <a:p>
            <a:pPr algn="ctr"/>
            <a:endParaRPr lang="en-US" sz="2000" b="1" dirty="0">
              <a:solidFill>
                <a:srgbClr val="034DA2"/>
              </a:solidFill>
              <a:latin typeface="Open Sans"/>
              <a:cs typeface="Open Sans"/>
            </a:endParaRPr>
          </a:p>
          <a:p>
            <a:pPr algn="ctr"/>
            <a:r>
              <a:rPr lang="en-US" sz="2000" b="1" dirty="0">
                <a:solidFill>
                  <a:srgbClr val="034DA2"/>
                </a:solidFill>
                <a:latin typeface="Open Sans"/>
                <a:cs typeface="Open Sans"/>
              </a:rPr>
              <a:t>6</a:t>
            </a:r>
            <a:r>
              <a:rPr lang="en-US" sz="2000" b="1" baseline="30000" dirty="0">
                <a:solidFill>
                  <a:srgbClr val="034DA2"/>
                </a:solidFill>
                <a:latin typeface="Open Sans"/>
                <a:cs typeface="Open Sans"/>
              </a:rPr>
              <a:t>th</a:t>
            </a:r>
            <a:r>
              <a:rPr lang="en-US" sz="2000" b="1" dirty="0">
                <a:solidFill>
                  <a:srgbClr val="034DA2"/>
                </a:solidFill>
                <a:latin typeface="Open Sans"/>
                <a:cs typeface="Open Sans"/>
              </a:rPr>
              <a:t> October 2020</a:t>
            </a:r>
          </a:p>
          <a:p>
            <a:pPr algn="ctr"/>
            <a:endParaRPr lang="en-US" sz="2000" dirty="0">
              <a:solidFill>
                <a:srgbClr val="034DA2"/>
              </a:solidFill>
              <a:latin typeface="Open Sans"/>
              <a:cs typeface="Open Sans"/>
            </a:endParaRPr>
          </a:p>
          <a:p>
            <a:pPr algn="r"/>
            <a:r>
              <a:rPr lang="en-US" sz="2000" dirty="0">
                <a:solidFill>
                  <a:srgbClr val="034DA2"/>
                </a:solidFill>
                <a:latin typeface="Open Sans"/>
                <a:cs typeface="Open Sans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5730149" cy="6858000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95461" y="2664081"/>
            <a:ext cx="231459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/>
                </a:solidFill>
                <a:latin typeface="Open Sans"/>
                <a:cs typeface="Open Sans"/>
              </a:rPr>
              <a:t>Place image in this area.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6034215" y="578026"/>
            <a:ext cx="2254616" cy="9889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3" r="40544"/>
          <a:stretch/>
        </p:blipFill>
        <p:spPr>
          <a:xfrm>
            <a:off x="0" y="0"/>
            <a:ext cx="57322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99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77091" y="247996"/>
            <a:ext cx="2254616" cy="988915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1" y="647305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B050"/>
                </a:solidFill>
                <a:latin typeface="Open Sans"/>
                <a:cs typeface="Open Sans"/>
              </a:rPr>
              <a:t>HAZEL Webinar 2: Hydrogen Sustainability - H2 DXNET - Hydrogen injection into natural gas distribution networks</a:t>
            </a:r>
            <a:endParaRPr lang="en-GB" sz="1400" b="1" dirty="0">
              <a:solidFill>
                <a:srgbClr val="00B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el 19"/>
          <p:cNvSpPr txBox="1">
            <a:spLocks/>
          </p:cNvSpPr>
          <p:nvPr/>
        </p:nvSpPr>
        <p:spPr>
          <a:xfrm>
            <a:off x="880588" y="886491"/>
            <a:ext cx="7683990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400" b="1" dirty="0" err="1">
                <a:latin typeface="+mn-lt"/>
              </a:rPr>
              <a:t>Advances</a:t>
            </a:r>
            <a:r>
              <a:rPr lang="de-DE" sz="2400" b="1" dirty="0">
                <a:latin typeface="+mn-lt"/>
              </a:rPr>
              <a:t> in 10 kW lab </a:t>
            </a:r>
            <a:r>
              <a:rPr lang="de-DE" sz="2400" b="1" dirty="0" err="1">
                <a:latin typeface="+mn-lt"/>
              </a:rPr>
              <a:t>system</a:t>
            </a:r>
            <a:br>
              <a:rPr lang="de-DE" sz="2400" b="1" dirty="0">
                <a:latin typeface="+mn-lt"/>
              </a:rPr>
            </a:br>
            <a:r>
              <a:rPr lang="de-DE" sz="1800" dirty="0">
                <a:latin typeface="+mn-lt"/>
              </a:rPr>
              <a:t>Hydrogen </a:t>
            </a:r>
            <a:r>
              <a:rPr lang="de-DE" sz="1800" dirty="0" err="1">
                <a:latin typeface="+mn-lt"/>
              </a:rPr>
              <a:t>storage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and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long</a:t>
            </a:r>
            <a:r>
              <a:rPr lang="de-DE" sz="1800" dirty="0">
                <a:latin typeface="+mn-lt"/>
              </a:rPr>
              <a:t>-term </a:t>
            </a:r>
            <a:r>
              <a:rPr lang="de-DE" sz="1800" dirty="0" err="1">
                <a:latin typeface="+mn-lt"/>
              </a:rPr>
              <a:t>experience</a:t>
            </a:r>
            <a:endParaRPr lang="de-DE" sz="1800" dirty="0">
              <a:latin typeface="+mn-lt"/>
            </a:endParaRPr>
          </a:p>
        </p:txBody>
      </p:sp>
      <p:sp>
        <p:nvSpPr>
          <p:cNvPr id="7" name="Inhaltsplatzhalter 20"/>
          <p:cNvSpPr txBox="1">
            <a:spLocks/>
          </p:cNvSpPr>
          <p:nvPr/>
        </p:nvSpPr>
        <p:spPr>
          <a:xfrm>
            <a:off x="880588" y="2009909"/>
            <a:ext cx="4428012" cy="4584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4276AC"/>
              </a:buClr>
              <a:buFont typeface="Wingdings" panose="05000000000000000000" pitchFamily="2" charset="2"/>
              <a:buChar char="v"/>
            </a:pPr>
            <a:endParaRPr lang="en-US" sz="1400" b="1" dirty="0"/>
          </a:p>
          <a:p>
            <a:pPr marL="457200" indent="-457200">
              <a:buClr>
                <a:srgbClr val="4276AC"/>
              </a:buClr>
              <a:buFont typeface="Wingdings" panose="05000000000000000000" pitchFamily="2" charset="2"/>
              <a:buChar char="v"/>
            </a:pPr>
            <a:endParaRPr lang="en-US" sz="1400" b="1" dirty="0"/>
          </a:p>
          <a:p>
            <a:pPr marL="457200" indent="-457200">
              <a:buClr>
                <a:srgbClr val="4276AC"/>
              </a:buClr>
              <a:buFont typeface="Wingdings" panose="05000000000000000000" pitchFamily="2" charset="2"/>
              <a:buChar char="v"/>
            </a:pPr>
            <a:r>
              <a:rPr lang="en-US" sz="1400" b="1" dirty="0"/>
              <a:t>1000 hours time-on-stream,</a:t>
            </a:r>
            <a:r>
              <a:rPr lang="en-US" sz="1400" dirty="0"/>
              <a:t> </a:t>
            </a:r>
            <a:br>
              <a:rPr lang="en-US" sz="1400" dirty="0"/>
            </a:br>
            <a:r>
              <a:rPr lang="en-US" sz="1400" dirty="0"/>
              <a:t>over one year of discontinuous operation</a:t>
            </a:r>
          </a:p>
          <a:p>
            <a:pPr marL="800100" lvl="1" indent="-457200">
              <a:buClr>
                <a:srgbClr val="4276AC"/>
              </a:buClr>
              <a:buFont typeface="Wingdings" panose="05000000000000000000" pitchFamily="2" charset="2"/>
              <a:buChar char="v"/>
            </a:pPr>
            <a:endParaRPr lang="en-US" sz="1100" b="1" dirty="0"/>
          </a:p>
          <a:p>
            <a:pPr marL="457200" indent="-457200">
              <a:buClr>
                <a:srgbClr val="4276AC"/>
              </a:buClr>
              <a:buFont typeface="Wingdings" panose="05000000000000000000" pitchFamily="2" charset="2"/>
              <a:buChar char="v"/>
            </a:pPr>
            <a:r>
              <a:rPr lang="en-US" sz="1400" b="1" dirty="0"/>
              <a:t>Loss-free energy storage </a:t>
            </a:r>
            <a:br>
              <a:rPr lang="en-US" sz="1400" b="1" dirty="0"/>
            </a:br>
            <a:r>
              <a:rPr lang="en-US" sz="1400" dirty="0"/>
              <a:t>with an energy density equal to 700 bar  PH</a:t>
            </a:r>
            <a:r>
              <a:rPr lang="en-US" sz="1400" baseline="-25000" dirty="0"/>
              <a:t>2</a:t>
            </a:r>
            <a:endParaRPr lang="en-US" sz="1400" dirty="0"/>
          </a:p>
          <a:p>
            <a:pPr marL="862251" lvl="1" indent="-457200">
              <a:buFont typeface="Wingdings" panose="05000000000000000000" pitchFamily="2" charset="2"/>
              <a:buChar char="v"/>
            </a:pPr>
            <a:endParaRPr lang="en-US" sz="1400" b="1" dirty="0"/>
          </a:p>
          <a:p>
            <a:pPr marL="457200" indent="-457200">
              <a:buClr>
                <a:srgbClr val="4276AC"/>
              </a:buClr>
              <a:buFont typeface="Wingdings" panose="05000000000000000000" pitchFamily="2" charset="2"/>
              <a:buChar char="v"/>
            </a:pPr>
            <a:r>
              <a:rPr lang="en-US" sz="1400" b="1" dirty="0"/>
              <a:t>Up to 65% feedstock utilization </a:t>
            </a:r>
            <a:br>
              <a:rPr lang="en-US" sz="1400" b="1" dirty="0"/>
            </a:br>
            <a:r>
              <a:rPr lang="en-US" sz="1400" dirty="0"/>
              <a:t>for high-purity H</a:t>
            </a:r>
            <a:r>
              <a:rPr lang="en-US" sz="1400" baseline="-25000" dirty="0"/>
              <a:t>2</a:t>
            </a:r>
            <a:r>
              <a:rPr lang="en-US" sz="1400" dirty="0"/>
              <a:t> - 99.999% </a:t>
            </a:r>
          </a:p>
          <a:p>
            <a:pPr marL="800100" lvl="1" indent="-457200">
              <a:buClr>
                <a:srgbClr val="4276AC"/>
              </a:buClr>
              <a:buFont typeface="Wingdings" panose="05000000000000000000" pitchFamily="2" charset="2"/>
              <a:buChar char="v"/>
            </a:pPr>
            <a:endParaRPr lang="en-US" sz="1100" dirty="0"/>
          </a:p>
          <a:p>
            <a:pPr marL="457200" indent="-457200">
              <a:buClr>
                <a:srgbClr val="4276AC"/>
              </a:buClr>
              <a:buFont typeface="Wingdings" panose="05000000000000000000" pitchFamily="2" charset="2"/>
              <a:buChar char="v"/>
            </a:pPr>
            <a:r>
              <a:rPr lang="en-US" sz="1400" b="1" dirty="0"/>
              <a:t>On-time hydrogen generation</a:t>
            </a:r>
            <a:br>
              <a:rPr lang="en-US" sz="1400" b="1" dirty="0"/>
            </a:br>
            <a:r>
              <a:rPr lang="en-US" sz="1400" dirty="0"/>
              <a:t>e.g. for decentralized systems</a:t>
            </a:r>
            <a:endParaRPr lang="en-US" sz="1400" b="1" u="sng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641" y="1702107"/>
            <a:ext cx="4027121" cy="4216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644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77091" y="247996"/>
            <a:ext cx="2254616" cy="988915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1" y="647305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B050"/>
                </a:solidFill>
                <a:latin typeface="Open Sans"/>
                <a:cs typeface="Open Sans"/>
              </a:rPr>
              <a:t>HAZEL Webinar 2: Hydrogen Sustainability - H2 DXNET - Hydrogen injection into natural gas distribution networks</a:t>
            </a:r>
            <a:endParaRPr lang="en-GB" sz="1400" b="1" dirty="0">
              <a:solidFill>
                <a:srgbClr val="00B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el 19"/>
          <p:cNvSpPr txBox="1">
            <a:spLocks/>
          </p:cNvSpPr>
          <p:nvPr/>
        </p:nvSpPr>
        <p:spPr>
          <a:xfrm>
            <a:off x="880588" y="886491"/>
            <a:ext cx="7856006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400" b="1" dirty="0">
                <a:latin typeface="+mn-lt"/>
              </a:rPr>
              <a:t>Outline</a:t>
            </a:r>
          </a:p>
          <a:p>
            <a:pPr algn="l"/>
            <a:endParaRPr lang="de-DE" sz="1800" b="1" dirty="0">
              <a:latin typeface="+mn-lt"/>
            </a:endParaRPr>
          </a:p>
        </p:txBody>
      </p:sp>
      <p:sp>
        <p:nvSpPr>
          <p:cNvPr id="7" name="Inhaltsplatzhalter 20"/>
          <p:cNvSpPr txBox="1">
            <a:spLocks/>
          </p:cNvSpPr>
          <p:nvPr/>
        </p:nvSpPr>
        <p:spPr>
          <a:xfrm>
            <a:off x="817217" y="2169062"/>
            <a:ext cx="8109503" cy="4366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4276AC"/>
              </a:buClr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Introduction</a:t>
            </a:r>
            <a:endParaRPr lang="en-US" sz="2000" i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Clr>
                <a:srgbClr val="4276AC"/>
              </a:buClr>
            </a:pPr>
            <a:endParaRPr lang="en-US" sz="1600" dirty="0"/>
          </a:p>
          <a:p>
            <a:pPr marL="457200" indent="-457200">
              <a:buClr>
                <a:srgbClr val="4276AC"/>
              </a:buClr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High-purity hydrogen from biogas</a:t>
            </a:r>
            <a:br>
              <a:rPr lang="en-US" sz="20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800" i="1" dirty="0">
                <a:solidFill>
                  <a:schemeClr val="bg1">
                    <a:lumMod val="85000"/>
                  </a:schemeClr>
                </a:solidFill>
              </a:rPr>
              <a:t>Decentralized PEMFC-grade hydrogen</a:t>
            </a:r>
          </a:p>
          <a:p>
            <a:pPr>
              <a:buClr>
                <a:srgbClr val="4276AC"/>
              </a:buClr>
            </a:pPr>
            <a:endParaRPr lang="en-US" sz="1600" dirty="0"/>
          </a:p>
          <a:p>
            <a:pPr marL="457200" indent="-457200">
              <a:buClr>
                <a:srgbClr val="4276AC"/>
              </a:buClr>
              <a:buFont typeface="Wingdings" panose="05000000000000000000" pitchFamily="2" charset="2"/>
              <a:buChar char="v"/>
            </a:pPr>
            <a:r>
              <a:rPr lang="en-US" sz="2000" b="1" dirty="0"/>
              <a:t>On-Site hydrogen with Negative Emissions </a:t>
            </a:r>
            <a:br>
              <a:rPr lang="en-US" sz="2000" b="1" dirty="0"/>
            </a:br>
            <a:r>
              <a:rPr lang="en-US" sz="1800" i="1" dirty="0"/>
              <a:t>Sequestration of pure CO</a:t>
            </a:r>
            <a:r>
              <a:rPr lang="en-US" sz="1800" i="1" baseline="-25000" dirty="0"/>
              <a:t>2</a:t>
            </a:r>
            <a:endParaRPr lang="en-US" sz="1800" i="1" dirty="0"/>
          </a:p>
          <a:p>
            <a:pPr>
              <a:buClr>
                <a:srgbClr val="4276AC"/>
              </a:buClr>
            </a:pPr>
            <a:endParaRPr lang="en-US" sz="1600" i="1" dirty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Clr>
                <a:srgbClr val="4276AC"/>
              </a:buClr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100 bar hydrogen release</a:t>
            </a:r>
            <a:br>
              <a:rPr lang="en-US" sz="20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Pre-pressurized </a:t>
            </a:r>
            <a:r>
              <a:rPr lang="en-US" sz="1800" i="1" dirty="0">
                <a:solidFill>
                  <a:schemeClr val="bg1">
                    <a:lumMod val="85000"/>
                  </a:schemeClr>
                </a:solidFill>
              </a:rPr>
              <a:t>H</a:t>
            </a:r>
            <a:r>
              <a:rPr lang="en-US" sz="1800" i="1" baseline="-25000" dirty="0">
                <a:solidFill>
                  <a:schemeClr val="bg1">
                    <a:lumMod val="85000"/>
                  </a:schemeClr>
                </a:solidFill>
              </a:rPr>
              <a:t>2</a:t>
            </a:r>
            <a:r>
              <a:rPr lang="en-US" sz="1800" i="1" dirty="0">
                <a:solidFill>
                  <a:schemeClr val="bg1">
                    <a:lumMod val="85000"/>
                  </a:schemeClr>
                </a:solidFill>
              </a:rPr>
              <a:t> release</a:t>
            </a:r>
          </a:p>
          <a:p>
            <a:pPr>
              <a:buClr>
                <a:srgbClr val="4276AC"/>
              </a:buClr>
            </a:pPr>
            <a:endParaRPr lang="en-US" sz="1600" i="1" dirty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Clr>
                <a:srgbClr val="4276AC"/>
              </a:buClr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Conclusion and Outlook</a:t>
            </a:r>
          </a:p>
        </p:txBody>
      </p:sp>
    </p:spTree>
    <p:extLst>
      <p:ext uri="{BB962C8B-B14F-4D97-AF65-F5344CB8AC3E}">
        <p14:creationId xmlns:p14="http://schemas.microsoft.com/office/powerpoint/2010/main" val="4517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77091" y="247996"/>
            <a:ext cx="2254616" cy="988915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1" y="647305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B050"/>
                </a:solidFill>
                <a:latin typeface="Open Sans"/>
                <a:cs typeface="Open Sans"/>
              </a:rPr>
              <a:t>HAZEL Webinar 2: Hydrogen Sustainability - H2 DXNET - Hydrogen injection into natural gas distribution networks</a:t>
            </a:r>
            <a:endParaRPr lang="en-GB" sz="1400" b="1" dirty="0">
              <a:solidFill>
                <a:srgbClr val="00B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el 19"/>
          <p:cNvSpPr txBox="1">
            <a:spLocks/>
          </p:cNvSpPr>
          <p:nvPr/>
        </p:nvSpPr>
        <p:spPr>
          <a:xfrm>
            <a:off x="880588" y="886491"/>
            <a:ext cx="7683990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400" b="1" dirty="0">
                <a:latin typeface="+mn-lt"/>
              </a:rPr>
              <a:t>Pure hydrogen, </a:t>
            </a:r>
            <a:r>
              <a:rPr lang="de-DE" sz="2400" b="1" dirty="0" err="1">
                <a:latin typeface="+mn-lt"/>
              </a:rPr>
              <a:t>carbon</a:t>
            </a:r>
            <a:r>
              <a:rPr lang="de-DE" sz="2400" b="1" dirty="0">
                <a:latin typeface="+mn-lt"/>
              </a:rPr>
              <a:t> </a:t>
            </a:r>
            <a:r>
              <a:rPr lang="de-DE" sz="2400" b="1" dirty="0" err="1">
                <a:latin typeface="+mn-lt"/>
              </a:rPr>
              <a:t>dioxide</a:t>
            </a:r>
            <a:r>
              <a:rPr lang="de-DE" sz="2400" b="1" dirty="0">
                <a:latin typeface="+mn-lt"/>
              </a:rPr>
              <a:t> </a:t>
            </a:r>
            <a:r>
              <a:rPr lang="de-DE" sz="2400" b="1" dirty="0" err="1">
                <a:latin typeface="+mn-lt"/>
              </a:rPr>
              <a:t>and</a:t>
            </a:r>
            <a:r>
              <a:rPr lang="de-DE" sz="2400" b="1" dirty="0">
                <a:latin typeface="+mn-lt"/>
              </a:rPr>
              <a:t> </a:t>
            </a:r>
            <a:r>
              <a:rPr lang="de-DE" sz="2400" b="1" dirty="0" err="1">
                <a:latin typeface="+mn-lt"/>
              </a:rPr>
              <a:t>nitrogen</a:t>
            </a:r>
            <a:r>
              <a:rPr lang="de-DE" sz="2400" b="1" dirty="0">
                <a:latin typeface="+mn-lt"/>
              </a:rPr>
              <a:t> </a:t>
            </a:r>
            <a:r>
              <a:rPr lang="de-DE" sz="2400" b="1" dirty="0" err="1">
                <a:latin typeface="+mn-lt"/>
              </a:rPr>
              <a:t>sequestration</a:t>
            </a:r>
            <a:r>
              <a:rPr lang="de-DE" sz="2400" b="1" dirty="0">
                <a:latin typeface="+mn-lt"/>
              </a:rPr>
              <a:t> </a:t>
            </a:r>
            <a:r>
              <a:rPr lang="de-DE" sz="2400" b="1" dirty="0" err="1">
                <a:latin typeface="+mn-lt"/>
              </a:rPr>
              <a:t>from</a:t>
            </a:r>
            <a:r>
              <a:rPr lang="de-DE" sz="2400" b="1" dirty="0">
                <a:latin typeface="+mn-lt"/>
              </a:rPr>
              <a:t> </a:t>
            </a:r>
            <a:r>
              <a:rPr lang="de-DE" sz="2400" b="1" dirty="0" err="1">
                <a:latin typeface="+mn-lt"/>
              </a:rPr>
              <a:t>biogas</a:t>
            </a:r>
            <a:r>
              <a:rPr lang="de-DE" sz="2400" b="1" dirty="0">
                <a:latin typeface="+mn-lt"/>
              </a:rPr>
              <a:t> </a:t>
            </a:r>
            <a:r>
              <a:rPr lang="de-DE" sz="2400" b="1" dirty="0" err="1">
                <a:latin typeface="+mn-lt"/>
              </a:rPr>
              <a:t>feed</a:t>
            </a:r>
            <a:endParaRPr lang="de-DE" sz="1800" dirty="0">
              <a:latin typeface="+mn-lt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923D8C9-CAFE-4529-9A7B-D740E98F34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28" y="2205693"/>
            <a:ext cx="7591203" cy="378930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2A31BDE-F1A3-423F-882A-821B852AADD1}"/>
              </a:ext>
            </a:extLst>
          </p:cNvPr>
          <p:cNvSpPr txBox="1"/>
          <p:nvPr/>
        </p:nvSpPr>
        <p:spPr>
          <a:xfrm>
            <a:off x="728927" y="6134496"/>
            <a:ext cx="4243030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GB" sz="800" i="1" dirty="0"/>
              <a:t>Reproduced from: </a:t>
            </a:r>
            <a:r>
              <a:rPr lang="en-GB" sz="800" b="1" i="1" dirty="0"/>
              <a:t>Bock et al., 2020, </a:t>
            </a:r>
            <a:r>
              <a:rPr lang="en-GB" sz="800" i="1" dirty="0"/>
              <a:t>DOI: </a:t>
            </a:r>
            <a:r>
              <a:rPr lang="en-GB" sz="800" i="1" dirty="0">
                <a:hlinkClick r:id="rId5"/>
              </a:rPr>
              <a:t>10.1039/C9SE00980A</a:t>
            </a:r>
            <a:r>
              <a:rPr lang="en-GB" sz="800" i="1" dirty="0"/>
              <a:t> </a:t>
            </a:r>
            <a:r>
              <a:rPr lang="en-GB" sz="800" i="1" dirty="0">
                <a:hlinkClick r:id="rId6"/>
              </a:rPr>
              <a:t> </a:t>
            </a:r>
            <a:br>
              <a:rPr lang="en-GB" sz="800" i="1" dirty="0"/>
            </a:br>
            <a:r>
              <a:rPr lang="en-US" sz="800" i="1" dirty="0"/>
              <a:t>Published by The Royal Society of Chemistry under </a:t>
            </a:r>
            <a:r>
              <a:rPr lang="en-US" sz="800" i="1" dirty="0">
                <a:hlinkClick r:id="rId7"/>
              </a:rPr>
              <a:t>CC BY 3.0</a:t>
            </a:r>
            <a:endParaRPr lang="en-US" sz="800" i="1" dirty="0"/>
          </a:p>
        </p:txBody>
      </p:sp>
    </p:spTree>
    <p:extLst>
      <p:ext uri="{BB962C8B-B14F-4D97-AF65-F5344CB8AC3E}">
        <p14:creationId xmlns:p14="http://schemas.microsoft.com/office/powerpoint/2010/main" val="275327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77091" y="247996"/>
            <a:ext cx="2254616" cy="988915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1" y="647305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B050"/>
                </a:solidFill>
                <a:latin typeface="Open Sans"/>
                <a:cs typeface="Open Sans"/>
              </a:rPr>
              <a:t>HAZEL Webinar 2: Hydrogen Sustainability - H2 DXNET - Hydrogen injection into natural gas distribution networks</a:t>
            </a:r>
            <a:endParaRPr lang="en-GB" sz="1400" b="1" dirty="0">
              <a:solidFill>
                <a:srgbClr val="00B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el 19"/>
          <p:cNvSpPr txBox="1">
            <a:spLocks/>
          </p:cNvSpPr>
          <p:nvPr/>
        </p:nvSpPr>
        <p:spPr>
          <a:xfrm>
            <a:off x="880588" y="886491"/>
            <a:ext cx="7683990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400" b="1" dirty="0">
                <a:latin typeface="+mn-lt"/>
              </a:rPr>
              <a:t>Pure hydrogen, </a:t>
            </a:r>
            <a:r>
              <a:rPr lang="de-DE" sz="2400" b="1" dirty="0" err="1">
                <a:latin typeface="+mn-lt"/>
              </a:rPr>
              <a:t>carbon</a:t>
            </a:r>
            <a:r>
              <a:rPr lang="de-DE" sz="2400" b="1" dirty="0">
                <a:latin typeface="+mn-lt"/>
              </a:rPr>
              <a:t> </a:t>
            </a:r>
            <a:r>
              <a:rPr lang="de-DE" sz="2400" b="1" dirty="0" err="1">
                <a:latin typeface="+mn-lt"/>
              </a:rPr>
              <a:t>dioxide</a:t>
            </a:r>
            <a:r>
              <a:rPr lang="de-DE" sz="2400" b="1" dirty="0">
                <a:latin typeface="+mn-lt"/>
              </a:rPr>
              <a:t> </a:t>
            </a:r>
            <a:r>
              <a:rPr lang="de-DE" sz="2400" b="1" dirty="0" err="1">
                <a:latin typeface="+mn-lt"/>
              </a:rPr>
              <a:t>and</a:t>
            </a:r>
            <a:r>
              <a:rPr lang="de-DE" sz="2400" b="1" dirty="0">
                <a:latin typeface="+mn-lt"/>
              </a:rPr>
              <a:t> </a:t>
            </a:r>
            <a:r>
              <a:rPr lang="de-DE" sz="2400" b="1" dirty="0" err="1">
                <a:latin typeface="+mn-lt"/>
              </a:rPr>
              <a:t>nitrogen</a:t>
            </a:r>
            <a:r>
              <a:rPr lang="de-DE" sz="2400" b="1" dirty="0">
                <a:latin typeface="+mn-lt"/>
              </a:rPr>
              <a:t> </a:t>
            </a:r>
            <a:r>
              <a:rPr lang="de-DE" sz="2400" b="1" dirty="0" err="1">
                <a:latin typeface="+mn-lt"/>
              </a:rPr>
              <a:t>sequestration</a:t>
            </a:r>
            <a:r>
              <a:rPr lang="de-DE" sz="2400" b="1" dirty="0">
                <a:latin typeface="+mn-lt"/>
              </a:rPr>
              <a:t> </a:t>
            </a:r>
            <a:r>
              <a:rPr lang="de-DE" sz="2400" b="1" dirty="0" err="1">
                <a:latin typeface="+mn-lt"/>
              </a:rPr>
              <a:t>from</a:t>
            </a:r>
            <a:r>
              <a:rPr lang="de-DE" sz="2400" b="1" dirty="0">
                <a:latin typeface="+mn-lt"/>
              </a:rPr>
              <a:t> </a:t>
            </a:r>
            <a:r>
              <a:rPr lang="de-DE" sz="2400" b="1" dirty="0" err="1">
                <a:latin typeface="+mn-lt"/>
              </a:rPr>
              <a:t>biogas</a:t>
            </a:r>
            <a:r>
              <a:rPr lang="de-DE" sz="2400" b="1" dirty="0">
                <a:latin typeface="+mn-lt"/>
              </a:rPr>
              <a:t> </a:t>
            </a:r>
            <a:r>
              <a:rPr lang="de-DE" sz="2400" b="1" dirty="0" err="1">
                <a:latin typeface="+mn-lt"/>
              </a:rPr>
              <a:t>feed</a:t>
            </a:r>
            <a:endParaRPr lang="de-DE" sz="1800" dirty="0">
              <a:latin typeface="+mn-lt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0287326-8AB2-4B0B-AE41-F286DAABE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38" y="4840318"/>
            <a:ext cx="8204990" cy="121919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7543E8E-DF0C-4319-9F54-A80AB87618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6776" y="2353300"/>
            <a:ext cx="3860839" cy="239072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7CD583D-1947-4BC6-8C72-ADE623899F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650" y="2412522"/>
            <a:ext cx="3664095" cy="227228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8FEBA82-FAB4-4D5D-ABE2-ED428C366D30}"/>
              </a:ext>
            </a:extLst>
          </p:cNvPr>
          <p:cNvSpPr txBox="1"/>
          <p:nvPr/>
        </p:nvSpPr>
        <p:spPr>
          <a:xfrm>
            <a:off x="6443063" y="6207052"/>
            <a:ext cx="4243030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GB" sz="800" i="1" dirty="0"/>
              <a:t>Adapted from: </a:t>
            </a:r>
            <a:r>
              <a:rPr lang="en-GB" sz="800" b="1" i="1" dirty="0"/>
              <a:t>Bock et al., 2020, </a:t>
            </a:r>
            <a:r>
              <a:rPr lang="en-GB" sz="800" i="1" dirty="0"/>
              <a:t>DOI: </a:t>
            </a:r>
            <a:r>
              <a:rPr lang="en-GB" sz="800" i="1" dirty="0">
                <a:hlinkClick r:id="rId7"/>
              </a:rPr>
              <a:t>10.1039/C9SE00980A</a:t>
            </a:r>
            <a:r>
              <a:rPr lang="en-GB" sz="800" i="1" dirty="0"/>
              <a:t> </a:t>
            </a:r>
            <a:r>
              <a:rPr lang="en-GB" sz="800" i="1" dirty="0">
                <a:hlinkClick r:id="rId8"/>
              </a:rPr>
              <a:t> </a:t>
            </a:r>
            <a:br>
              <a:rPr lang="en-GB" sz="800" i="1" dirty="0"/>
            </a:br>
            <a:r>
              <a:rPr lang="en-US" sz="800" i="1" dirty="0"/>
              <a:t>Published by The Royal Society of Chemistry under </a:t>
            </a:r>
            <a:r>
              <a:rPr lang="en-US" sz="800" i="1" dirty="0">
                <a:hlinkClick r:id="rId9"/>
              </a:rPr>
              <a:t>CC BY 3.0</a:t>
            </a:r>
            <a:endParaRPr lang="en-US" sz="800" i="1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F91B8C4-F370-44C8-B481-A84B2A951AD4}"/>
              </a:ext>
            </a:extLst>
          </p:cNvPr>
          <p:cNvSpPr txBox="1"/>
          <p:nvPr/>
        </p:nvSpPr>
        <p:spPr>
          <a:xfrm>
            <a:off x="5663001" y="3730326"/>
            <a:ext cx="2742269" cy="60016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de-AT" sz="1100" dirty="0">
                <a:latin typeface="Segoe UI" panose="020B0502040204020203" pitchFamily="34" charset="0"/>
                <a:cs typeface="Segoe UI" panose="020B0502040204020203" pitchFamily="34" charset="0"/>
              </a:rPr>
              <a:t>1: </a:t>
            </a:r>
            <a:r>
              <a:rPr lang="de-AT" sz="1100" dirty="0" err="1">
                <a:latin typeface="Segoe UI" panose="020B0502040204020203" pitchFamily="34" charset="0"/>
                <a:cs typeface="Segoe UI" panose="020B0502040204020203" pitchFamily="34" charset="0"/>
              </a:rPr>
              <a:t>Methane</a:t>
            </a:r>
            <a:r>
              <a:rPr lang="de-AT" sz="1100" dirty="0">
                <a:latin typeface="Segoe UI" panose="020B0502040204020203" pitchFamily="34" charset="0"/>
                <a:cs typeface="Segoe UI" panose="020B0502040204020203" pitchFamily="34" charset="0"/>
              </a:rPr>
              <a:t>, O/R </a:t>
            </a:r>
            <a:r>
              <a:rPr lang="de-AT" sz="1100" dirty="0" err="1">
                <a:latin typeface="Segoe UI" panose="020B0502040204020203" pitchFamily="34" charset="0"/>
                <a:cs typeface="Segoe UI" panose="020B0502040204020203" pitchFamily="34" charset="0"/>
              </a:rPr>
              <a:t>ratio</a:t>
            </a:r>
            <a:r>
              <a:rPr lang="de-AT" sz="1100" dirty="0">
                <a:latin typeface="Segoe UI" panose="020B0502040204020203" pitchFamily="34" charset="0"/>
                <a:cs typeface="Segoe UI" panose="020B0502040204020203" pitchFamily="34" charset="0"/>
              </a:rPr>
              <a:t> 1.2</a:t>
            </a:r>
          </a:p>
          <a:p>
            <a:r>
              <a:rPr lang="de-AT" sz="1100" dirty="0">
                <a:latin typeface="Segoe UI" panose="020B0502040204020203" pitchFamily="34" charset="0"/>
                <a:cs typeface="Segoe UI" panose="020B0502040204020203" pitchFamily="34" charset="0"/>
              </a:rPr>
              <a:t>2: Biogas, 25% CO</a:t>
            </a:r>
            <a:r>
              <a:rPr lang="de-AT" sz="1100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de-AT" sz="1100" dirty="0">
                <a:latin typeface="Segoe UI" panose="020B0502040204020203" pitchFamily="34" charset="0"/>
                <a:cs typeface="Segoe UI" panose="020B0502040204020203" pitchFamily="34" charset="0"/>
              </a:rPr>
              <a:t>, O/R </a:t>
            </a:r>
            <a:r>
              <a:rPr lang="de-AT" sz="1100" dirty="0" err="1">
                <a:latin typeface="Segoe UI" panose="020B0502040204020203" pitchFamily="34" charset="0"/>
                <a:cs typeface="Segoe UI" panose="020B0502040204020203" pitchFamily="34" charset="0"/>
              </a:rPr>
              <a:t>ratio</a:t>
            </a:r>
            <a:r>
              <a:rPr lang="de-AT" sz="1100" dirty="0">
                <a:latin typeface="Segoe UI" panose="020B0502040204020203" pitchFamily="34" charset="0"/>
                <a:cs typeface="Segoe UI" panose="020B0502040204020203" pitchFamily="34" charset="0"/>
              </a:rPr>
              <a:t> 1.2</a:t>
            </a:r>
          </a:p>
          <a:p>
            <a:r>
              <a:rPr lang="de-AT" sz="1100" dirty="0">
                <a:latin typeface="Segoe UI" panose="020B0502040204020203" pitchFamily="34" charset="0"/>
                <a:cs typeface="Segoe UI" panose="020B0502040204020203" pitchFamily="34" charset="0"/>
              </a:rPr>
              <a:t>3: Biogas, 25% CO</a:t>
            </a:r>
            <a:r>
              <a:rPr lang="de-AT" sz="1100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de-AT" sz="1100" dirty="0">
                <a:latin typeface="Segoe UI" panose="020B0502040204020203" pitchFamily="34" charset="0"/>
                <a:cs typeface="Segoe UI" panose="020B0502040204020203" pitchFamily="34" charset="0"/>
              </a:rPr>
              <a:t>, O/R </a:t>
            </a:r>
            <a:r>
              <a:rPr lang="de-AT" sz="1100" dirty="0" err="1">
                <a:latin typeface="Segoe UI" panose="020B0502040204020203" pitchFamily="34" charset="0"/>
                <a:cs typeface="Segoe UI" panose="020B0502040204020203" pitchFamily="34" charset="0"/>
              </a:rPr>
              <a:t>ratio</a:t>
            </a:r>
            <a:r>
              <a:rPr lang="de-AT" sz="1100" dirty="0">
                <a:latin typeface="Segoe UI" panose="020B0502040204020203" pitchFamily="34" charset="0"/>
                <a:cs typeface="Segoe UI" panose="020B0502040204020203" pitchFamily="34" charset="0"/>
              </a:rPr>
              <a:t> 1.6</a:t>
            </a:r>
          </a:p>
        </p:txBody>
      </p:sp>
    </p:spTree>
    <p:extLst>
      <p:ext uri="{BB962C8B-B14F-4D97-AF65-F5344CB8AC3E}">
        <p14:creationId xmlns:p14="http://schemas.microsoft.com/office/powerpoint/2010/main" val="199040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77091" y="247996"/>
            <a:ext cx="2254616" cy="988915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1" y="647305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B050"/>
                </a:solidFill>
                <a:latin typeface="Open Sans"/>
                <a:cs typeface="Open Sans"/>
              </a:rPr>
              <a:t>HAZEL Webinar 2: Hydrogen Sustainability - H2 DXNET - Hydrogen injection into natural gas distribution networks</a:t>
            </a:r>
            <a:endParaRPr lang="en-GB" sz="1400" b="1" dirty="0">
              <a:solidFill>
                <a:srgbClr val="00B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el 19"/>
          <p:cNvSpPr txBox="1">
            <a:spLocks/>
          </p:cNvSpPr>
          <p:nvPr/>
        </p:nvSpPr>
        <p:spPr>
          <a:xfrm>
            <a:off x="880588" y="886491"/>
            <a:ext cx="7683990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400" b="1" dirty="0">
                <a:latin typeface="+mn-lt"/>
              </a:rPr>
              <a:t>Pure hydrogen, </a:t>
            </a:r>
            <a:r>
              <a:rPr lang="de-DE" sz="2400" b="1" dirty="0" err="1">
                <a:latin typeface="+mn-lt"/>
              </a:rPr>
              <a:t>carbon</a:t>
            </a:r>
            <a:r>
              <a:rPr lang="de-DE" sz="2400" b="1" dirty="0">
                <a:latin typeface="+mn-lt"/>
              </a:rPr>
              <a:t> </a:t>
            </a:r>
            <a:r>
              <a:rPr lang="de-DE" sz="2400" b="1" dirty="0" err="1">
                <a:latin typeface="+mn-lt"/>
              </a:rPr>
              <a:t>dioxide</a:t>
            </a:r>
            <a:r>
              <a:rPr lang="de-DE" sz="2400" b="1" dirty="0">
                <a:latin typeface="+mn-lt"/>
              </a:rPr>
              <a:t> </a:t>
            </a:r>
            <a:r>
              <a:rPr lang="de-DE" sz="2400" b="1" dirty="0" err="1">
                <a:latin typeface="+mn-lt"/>
              </a:rPr>
              <a:t>and</a:t>
            </a:r>
            <a:r>
              <a:rPr lang="de-DE" sz="2400" b="1" dirty="0">
                <a:latin typeface="+mn-lt"/>
              </a:rPr>
              <a:t> </a:t>
            </a:r>
            <a:r>
              <a:rPr lang="de-DE" sz="2400" b="1" dirty="0" err="1">
                <a:latin typeface="+mn-lt"/>
              </a:rPr>
              <a:t>nitrogen</a:t>
            </a:r>
            <a:r>
              <a:rPr lang="de-DE" sz="2400" b="1" dirty="0">
                <a:latin typeface="+mn-lt"/>
              </a:rPr>
              <a:t> </a:t>
            </a:r>
            <a:r>
              <a:rPr lang="de-DE" sz="2400" b="1" dirty="0" err="1">
                <a:latin typeface="+mn-lt"/>
              </a:rPr>
              <a:t>sequestration</a:t>
            </a:r>
            <a:r>
              <a:rPr lang="de-DE" sz="2400" b="1" dirty="0">
                <a:latin typeface="+mn-lt"/>
              </a:rPr>
              <a:t> </a:t>
            </a:r>
            <a:r>
              <a:rPr lang="de-DE" sz="2400" b="1" dirty="0" err="1">
                <a:latin typeface="+mn-lt"/>
              </a:rPr>
              <a:t>from</a:t>
            </a:r>
            <a:r>
              <a:rPr lang="de-DE" sz="2400" b="1" dirty="0">
                <a:latin typeface="+mn-lt"/>
              </a:rPr>
              <a:t> </a:t>
            </a:r>
            <a:r>
              <a:rPr lang="de-DE" sz="2400" b="1" dirty="0" err="1">
                <a:latin typeface="+mn-lt"/>
              </a:rPr>
              <a:t>biogas</a:t>
            </a:r>
            <a:r>
              <a:rPr lang="de-DE" sz="2400" b="1" dirty="0">
                <a:latin typeface="+mn-lt"/>
              </a:rPr>
              <a:t> </a:t>
            </a:r>
            <a:r>
              <a:rPr lang="de-DE" sz="2400" b="1" dirty="0" err="1">
                <a:latin typeface="+mn-lt"/>
              </a:rPr>
              <a:t>feed</a:t>
            </a:r>
            <a:endParaRPr lang="de-DE" sz="1800" dirty="0">
              <a:latin typeface="+mn-lt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AC81417-0420-4B60-8720-0774A3DCA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1210" y="2319025"/>
            <a:ext cx="3849571" cy="23904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E240FB0-8783-4596-B6C6-D311049524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898" y="2378425"/>
            <a:ext cx="3738371" cy="227160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58FEBA82-FAB4-4D5D-ABE2-ED428C366D30}"/>
              </a:ext>
            </a:extLst>
          </p:cNvPr>
          <p:cNvSpPr txBox="1"/>
          <p:nvPr/>
        </p:nvSpPr>
        <p:spPr>
          <a:xfrm>
            <a:off x="6443063" y="6169259"/>
            <a:ext cx="4243030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GB" sz="800" i="1" dirty="0"/>
              <a:t>Adapted from: </a:t>
            </a:r>
            <a:r>
              <a:rPr lang="en-GB" sz="800" b="1" i="1" dirty="0"/>
              <a:t>Bock et al., 2020, </a:t>
            </a:r>
            <a:r>
              <a:rPr lang="en-GB" sz="800" i="1" dirty="0"/>
              <a:t>DOI: </a:t>
            </a:r>
            <a:r>
              <a:rPr lang="en-GB" sz="800" i="1" dirty="0">
                <a:hlinkClick r:id="rId6"/>
              </a:rPr>
              <a:t>10.1039/C9SE00980A</a:t>
            </a:r>
            <a:r>
              <a:rPr lang="en-GB" sz="800" i="1" dirty="0"/>
              <a:t> </a:t>
            </a:r>
            <a:r>
              <a:rPr lang="en-GB" sz="800" i="1" dirty="0">
                <a:hlinkClick r:id="rId7"/>
              </a:rPr>
              <a:t> </a:t>
            </a:r>
            <a:br>
              <a:rPr lang="en-GB" sz="800" i="1" dirty="0"/>
            </a:br>
            <a:r>
              <a:rPr lang="en-US" sz="800" i="1" dirty="0"/>
              <a:t>Published by The Royal Society of Chemistry under </a:t>
            </a:r>
            <a:r>
              <a:rPr lang="en-US" sz="800" i="1" dirty="0">
                <a:hlinkClick r:id="rId8"/>
              </a:rPr>
              <a:t>CC BY 3.0</a:t>
            </a:r>
            <a:endParaRPr lang="en-US" sz="800" i="1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80B5E74-91A3-4AFB-A307-15AEB7462C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7556" y="4871568"/>
            <a:ext cx="8075118" cy="1527885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03FFBB9D-5A94-4906-8961-3660BE5A85C5}"/>
              </a:ext>
            </a:extLst>
          </p:cNvPr>
          <p:cNvSpPr txBox="1"/>
          <p:nvPr/>
        </p:nvSpPr>
        <p:spPr>
          <a:xfrm>
            <a:off x="5732842" y="3677186"/>
            <a:ext cx="2742269" cy="60016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de-AT" sz="1100" dirty="0">
                <a:latin typeface="Segoe UI" panose="020B0502040204020203" pitchFamily="34" charset="0"/>
                <a:cs typeface="Segoe UI" panose="020B0502040204020203" pitchFamily="34" charset="0"/>
              </a:rPr>
              <a:t>1: </a:t>
            </a:r>
            <a:r>
              <a:rPr lang="de-AT" sz="1100" dirty="0" err="1">
                <a:latin typeface="Segoe UI" panose="020B0502040204020203" pitchFamily="34" charset="0"/>
                <a:cs typeface="Segoe UI" panose="020B0502040204020203" pitchFamily="34" charset="0"/>
              </a:rPr>
              <a:t>Methane</a:t>
            </a:r>
            <a:r>
              <a:rPr lang="de-AT" sz="1100" dirty="0">
                <a:latin typeface="Segoe UI" panose="020B0502040204020203" pitchFamily="34" charset="0"/>
                <a:cs typeface="Segoe UI" panose="020B0502040204020203" pitchFamily="34" charset="0"/>
              </a:rPr>
              <a:t>, O/R </a:t>
            </a:r>
            <a:r>
              <a:rPr lang="de-AT" sz="1100" dirty="0" err="1">
                <a:latin typeface="Segoe UI" panose="020B0502040204020203" pitchFamily="34" charset="0"/>
                <a:cs typeface="Segoe UI" panose="020B0502040204020203" pitchFamily="34" charset="0"/>
              </a:rPr>
              <a:t>ratio</a:t>
            </a:r>
            <a:r>
              <a:rPr lang="de-AT" sz="1100" dirty="0">
                <a:latin typeface="Segoe UI" panose="020B0502040204020203" pitchFamily="34" charset="0"/>
                <a:cs typeface="Segoe UI" panose="020B0502040204020203" pitchFamily="34" charset="0"/>
              </a:rPr>
              <a:t> 1.2</a:t>
            </a:r>
          </a:p>
          <a:p>
            <a:r>
              <a:rPr lang="de-AT" sz="1100" dirty="0">
                <a:latin typeface="Segoe UI" panose="020B0502040204020203" pitchFamily="34" charset="0"/>
                <a:cs typeface="Segoe UI" panose="020B0502040204020203" pitchFamily="34" charset="0"/>
              </a:rPr>
              <a:t>2: Biogas, 25% CO</a:t>
            </a:r>
            <a:r>
              <a:rPr lang="de-AT" sz="1100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de-AT" sz="1100" dirty="0">
                <a:latin typeface="Segoe UI" panose="020B0502040204020203" pitchFamily="34" charset="0"/>
                <a:cs typeface="Segoe UI" panose="020B0502040204020203" pitchFamily="34" charset="0"/>
              </a:rPr>
              <a:t>, O/R </a:t>
            </a:r>
            <a:r>
              <a:rPr lang="de-AT" sz="1100" dirty="0" err="1">
                <a:latin typeface="Segoe UI" panose="020B0502040204020203" pitchFamily="34" charset="0"/>
                <a:cs typeface="Segoe UI" panose="020B0502040204020203" pitchFamily="34" charset="0"/>
              </a:rPr>
              <a:t>ratio</a:t>
            </a:r>
            <a:r>
              <a:rPr lang="de-AT" sz="1100" dirty="0">
                <a:latin typeface="Segoe UI" panose="020B0502040204020203" pitchFamily="34" charset="0"/>
                <a:cs typeface="Segoe UI" panose="020B0502040204020203" pitchFamily="34" charset="0"/>
              </a:rPr>
              <a:t> 1.2</a:t>
            </a:r>
          </a:p>
          <a:p>
            <a:r>
              <a:rPr lang="de-AT" sz="1100" dirty="0">
                <a:latin typeface="Segoe UI" panose="020B0502040204020203" pitchFamily="34" charset="0"/>
                <a:cs typeface="Segoe UI" panose="020B0502040204020203" pitchFamily="34" charset="0"/>
              </a:rPr>
              <a:t>3: Biogas, 25% CO</a:t>
            </a:r>
            <a:r>
              <a:rPr lang="de-AT" sz="1100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de-AT" sz="1100" dirty="0">
                <a:latin typeface="Segoe UI" panose="020B0502040204020203" pitchFamily="34" charset="0"/>
                <a:cs typeface="Segoe UI" panose="020B0502040204020203" pitchFamily="34" charset="0"/>
              </a:rPr>
              <a:t>, O/R </a:t>
            </a:r>
            <a:r>
              <a:rPr lang="de-AT" sz="1100" dirty="0" err="1">
                <a:latin typeface="Segoe UI" panose="020B0502040204020203" pitchFamily="34" charset="0"/>
                <a:cs typeface="Segoe UI" panose="020B0502040204020203" pitchFamily="34" charset="0"/>
              </a:rPr>
              <a:t>ratio</a:t>
            </a:r>
            <a:r>
              <a:rPr lang="de-AT" sz="1100" dirty="0">
                <a:latin typeface="Segoe UI" panose="020B0502040204020203" pitchFamily="34" charset="0"/>
                <a:cs typeface="Segoe UI" panose="020B0502040204020203" pitchFamily="34" charset="0"/>
              </a:rPr>
              <a:t> 1.6</a:t>
            </a:r>
          </a:p>
        </p:txBody>
      </p:sp>
    </p:spTree>
    <p:extLst>
      <p:ext uri="{BB962C8B-B14F-4D97-AF65-F5344CB8AC3E}">
        <p14:creationId xmlns:p14="http://schemas.microsoft.com/office/powerpoint/2010/main" val="250773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77091" y="247996"/>
            <a:ext cx="2254616" cy="988915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1" y="647305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B050"/>
                </a:solidFill>
                <a:latin typeface="Open Sans"/>
                <a:cs typeface="Open Sans"/>
              </a:rPr>
              <a:t>HAZEL Webinar 2: Hydrogen Sustainability - H2 DXNET - Hydrogen injection into natural gas distribution networks</a:t>
            </a:r>
            <a:endParaRPr lang="en-GB" sz="1400" b="1" dirty="0">
              <a:solidFill>
                <a:srgbClr val="00B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5FFD856-C638-4D7D-8D7D-6C1DDB584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1056" y="2380160"/>
            <a:ext cx="3935039" cy="194684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916" y="2223008"/>
            <a:ext cx="3657947" cy="233602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1227" y="2191657"/>
            <a:ext cx="1462123" cy="2365829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58FEBA82-FAB4-4D5D-ABE2-ED428C366D30}"/>
              </a:ext>
            </a:extLst>
          </p:cNvPr>
          <p:cNvSpPr txBox="1"/>
          <p:nvPr/>
        </p:nvSpPr>
        <p:spPr>
          <a:xfrm>
            <a:off x="6443063" y="6165946"/>
            <a:ext cx="4243030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GB" sz="800" i="1" dirty="0"/>
              <a:t>Adapted from: </a:t>
            </a:r>
            <a:r>
              <a:rPr lang="en-GB" sz="800" b="1" i="1" dirty="0"/>
              <a:t>Bock et al., 2020, </a:t>
            </a:r>
            <a:r>
              <a:rPr lang="en-GB" sz="800" i="1" dirty="0"/>
              <a:t>DOI: </a:t>
            </a:r>
            <a:r>
              <a:rPr lang="en-GB" sz="800" i="1" dirty="0">
                <a:hlinkClick r:id="rId7"/>
              </a:rPr>
              <a:t>10.1039/C9SE00980A</a:t>
            </a:r>
            <a:r>
              <a:rPr lang="en-GB" sz="800" i="1" dirty="0"/>
              <a:t> </a:t>
            </a:r>
            <a:r>
              <a:rPr lang="en-GB" sz="800" i="1" dirty="0">
                <a:hlinkClick r:id="rId8"/>
              </a:rPr>
              <a:t> </a:t>
            </a:r>
            <a:br>
              <a:rPr lang="en-GB" sz="800" i="1" dirty="0"/>
            </a:br>
            <a:r>
              <a:rPr lang="en-US" sz="800" i="1" dirty="0"/>
              <a:t>Published by The Royal Society of Chemistry under </a:t>
            </a:r>
            <a:r>
              <a:rPr lang="en-US" sz="800" i="1" dirty="0">
                <a:hlinkClick r:id="rId9"/>
              </a:rPr>
              <a:t>CC BY 3.0</a:t>
            </a:r>
            <a:endParaRPr lang="en-US" sz="800" i="1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E99A080E-16B6-4EC5-A94F-D74A275CBC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916" y="4793194"/>
            <a:ext cx="8204983" cy="1219200"/>
          </a:xfrm>
          <a:prstGeom prst="rect">
            <a:avLst/>
          </a:prstGeom>
        </p:spPr>
      </p:pic>
      <p:sp>
        <p:nvSpPr>
          <p:cNvPr id="16" name="Titel 19"/>
          <p:cNvSpPr txBox="1">
            <a:spLocks/>
          </p:cNvSpPr>
          <p:nvPr/>
        </p:nvSpPr>
        <p:spPr>
          <a:xfrm>
            <a:off x="880588" y="886491"/>
            <a:ext cx="7683990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400" b="1" dirty="0">
                <a:latin typeface="+mn-lt"/>
              </a:rPr>
              <a:t>Pure hydrogen, </a:t>
            </a:r>
            <a:r>
              <a:rPr lang="de-DE" sz="2400" b="1" dirty="0" err="1">
                <a:latin typeface="+mn-lt"/>
              </a:rPr>
              <a:t>carbon</a:t>
            </a:r>
            <a:r>
              <a:rPr lang="de-DE" sz="2400" b="1" dirty="0">
                <a:latin typeface="+mn-lt"/>
              </a:rPr>
              <a:t> </a:t>
            </a:r>
            <a:r>
              <a:rPr lang="de-DE" sz="2400" b="1" dirty="0" err="1">
                <a:latin typeface="+mn-lt"/>
              </a:rPr>
              <a:t>dioxide</a:t>
            </a:r>
            <a:r>
              <a:rPr lang="de-DE" sz="2400" b="1" dirty="0">
                <a:latin typeface="+mn-lt"/>
              </a:rPr>
              <a:t> </a:t>
            </a:r>
            <a:r>
              <a:rPr lang="de-DE" sz="2400" b="1" dirty="0" err="1">
                <a:latin typeface="+mn-lt"/>
              </a:rPr>
              <a:t>and</a:t>
            </a:r>
            <a:r>
              <a:rPr lang="de-DE" sz="2400" b="1" dirty="0">
                <a:latin typeface="+mn-lt"/>
              </a:rPr>
              <a:t> </a:t>
            </a:r>
            <a:r>
              <a:rPr lang="de-DE" sz="2400" b="1" dirty="0" err="1">
                <a:latin typeface="+mn-lt"/>
              </a:rPr>
              <a:t>nitrogen</a:t>
            </a:r>
            <a:r>
              <a:rPr lang="de-DE" sz="2400" b="1" dirty="0">
                <a:latin typeface="+mn-lt"/>
              </a:rPr>
              <a:t> </a:t>
            </a:r>
            <a:r>
              <a:rPr lang="de-DE" sz="2400" b="1" dirty="0" err="1">
                <a:latin typeface="+mn-lt"/>
              </a:rPr>
              <a:t>sequestration</a:t>
            </a:r>
            <a:r>
              <a:rPr lang="de-DE" sz="2400" b="1" dirty="0">
                <a:latin typeface="+mn-lt"/>
              </a:rPr>
              <a:t> </a:t>
            </a:r>
            <a:r>
              <a:rPr lang="de-DE" sz="2400" b="1" dirty="0" err="1">
                <a:latin typeface="+mn-lt"/>
              </a:rPr>
              <a:t>from</a:t>
            </a:r>
            <a:r>
              <a:rPr lang="de-DE" sz="2400" b="1" dirty="0">
                <a:latin typeface="+mn-lt"/>
              </a:rPr>
              <a:t> </a:t>
            </a:r>
            <a:r>
              <a:rPr lang="de-DE" sz="2400" b="1" dirty="0" err="1">
                <a:latin typeface="+mn-lt"/>
              </a:rPr>
              <a:t>biogas</a:t>
            </a:r>
            <a:r>
              <a:rPr lang="de-DE" sz="2400" b="1" dirty="0">
                <a:latin typeface="+mn-lt"/>
              </a:rPr>
              <a:t> </a:t>
            </a:r>
            <a:r>
              <a:rPr lang="de-DE" sz="2400" b="1" dirty="0" err="1">
                <a:latin typeface="+mn-lt"/>
              </a:rPr>
              <a:t>feed</a:t>
            </a:r>
            <a:endParaRPr lang="de-DE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4573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77091" y="247996"/>
            <a:ext cx="2254616" cy="988915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1" y="647305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B050"/>
                </a:solidFill>
                <a:latin typeface="Open Sans"/>
                <a:cs typeface="Open Sans"/>
              </a:rPr>
              <a:t>HAZEL Webinar 2: Hydrogen Sustainability - H2 DXNET - Hydrogen injection into natural gas distribution networks</a:t>
            </a:r>
            <a:endParaRPr lang="en-GB" sz="1400" b="1" dirty="0">
              <a:solidFill>
                <a:srgbClr val="00B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el 19"/>
          <p:cNvSpPr txBox="1">
            <a:spLocks/>
          </p:cNvSpPr>
          <p:nvPr/>
        </p:nvSpPr>
        <p:spPr>
          <a:xfrm>
            <a:off x="880588" y="886491"/>
            <a:ext cx="7856006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400" b="1" dirty="0">
                <a:latin typeface="+mn-lt"/>
              </a:rPr>
              <a:t>Outline</a:t>
            </a:r>
          </a:p>
          <a:p>
            <a:pPr algn="l"/>
            <a:endParaRPr lang="de-DE" sz="1800" b="1" dirty="0">
              <a:latin typeface="+mn-lt"/>
            </a:endParaRPr>
          </a:p>
        </p:txBody>
      </p:sp>
      <p:sp>
        <p:nvSpPr>
          <p:cNvPr id="7" name="Inhaltsplatzhalter 20"/>
          <p:cNvSpPr txBox="1">
            <a:spLocks/>
          </p:cNvSpPr>
          <p:nvPr/>
        </p:nvSpPr>
        <p:spPr>
          <a:xfrm>
            <a:off x="817217" y="2169062"/>
            <a:ext cx="8109503" cy="4366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4276AC"/>
              </a:buClr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Introduction</a:t>
            </a:r>
            <a:endParaRPr lang="en-US" sz="2000" i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Clr>
                <a:srgbClr val="4276AC"/>
              </a:buClr>
            </a:pPr>
            <a:endParaRPr lang="en-US" sz="1600" dirty="0"/>
          </a:p>
          <a:p>
            <a:pPr marL="457200" indent="-457200">
              <a:buClr>
                <a:srgbClr val="4276AC"/>
              </a:buClr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High-purity hydrogen from biogas</a:t>
            </a:r>
            <a:br>
              <a:rPr lang="en-US" sz="20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800" i="1" dirty="0">
                <a:solidFill>
                  <a:schemeClr val="bg1">
                    <a:lumMod val="85000"/>
                  </a:schemeClr>
                </a:solidFill>
              </a:rPr>
              <a:t>Decentralized PEMFC-grade hydrogen</a:t>
            </a:r>
          </a:p>
          <a:p>
            <a:pPr>
              <a:buClr>
                <a:srgbClr val="4276AC"/>
              </a:buClr>
            </a:pPr>
            <a:endParaRPr lang="en-US" sz="1600" dirty="0"/>
          </a:p>
          <a:p>
            <a:pPr marL="457200" indent="-457200">
              <a:buClr>
                <a:srgbClr val="4276AC"/>
              </a:buClr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On-Site hydrogen with Negative Emissions </a:t>
            </a:r>
            <a:br>
              <a:rPr lang="en-US" sz="20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800" i="1" dirty="0">
                <a:solidFill>
                  <a:schemeClr val="bg1">
                    <a:lumMod val="85000"/>
                  </a:schemeClr>
                </a:solidFill>
              </a:rPr>
              <a:t>Sequestration of pure CO</a:t>
            </a:r>
            <a:r>
              <a:rPr lang="en-US" sz="1800" i="1" baseline="-25000" dirty="0">
                <a:solidFill>
                  <a:schemeClr val="bg1">
                    <a:lumMod val="85000"/>
                  </a:schemeClr>
                </a:solidFill>
              </a:rPr>
              <a:t>2</a:t>
            </a:r>
            <a:endParaRPr lang="en-US" sz="1800" i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Clr>
                <a:srgbClr val="4276AC"/>
              </a:buClr>
            </a:pPr>
            <a:endParaRPr lang="en-US" sz="1600" i="1" dirty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Clr>
                <a:srgbClr val="4276AC"/>
              </a:buClr>
              <a:buFont typeface="Wingdings" panose="05000000000000000000" pitchFamily="2" charset="2"/>
              <a:buChar char="v"/>
            </a:pPr>
            <a:r>
              <a:rPr lang="en-US" sz="2000" b="1" dirty="0"/>
              <a:t>100 bar hydrogen release</a:t>
            </a:r>
            <a:br>
              <a:rPr lang="en-US" sz="2000" b="1" dirty="0"/>
            </a:br>
            <a:r>
              <a:rPr lang="en-US" sz="1800" dirty="0"/>
              <a:t>Pre-pressurized </a:t>
            </a:r>
            <a:r>
              <a:rPr lang="en-US" sz="1800" i="1" dirty="0"/>
              <a:t>H</a:t>
            </a:r>
            <a:r>
              <a:rPr lang="en-US" sz="1800" i="1" baseline="-25000" dirty="0"/>
              <a:t>2</a:t>
            </a:r>
            <a:r>
              <a:rPr lang="en-US" sz="1800" i="1" dirty="0"/>
              <a:t> release</a:t>
            </a:r>
          </a:p>
          <a:p>
            <a:pPr>
              <a:buClr>
                <a:srgbClr val="4276AC"/>
              </a:buClr>
            </a:pPr>
            <a:endParaRPr lang="en-US" sz="1600" i="1" dirty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Clr>
                <a:srgbClr val="4276AC"/>
              </a:buClr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Conclusion and Outlook</a:t>
            </a:r>
          </a:p>
        </p:txBody>
      </p:sp>
    </p:spTree>
    <p:extLst>
      <p:ext uri="{BB962C8B-B14F-4D97-AF65-F5344CB8AC3E}">
        <p14:creationId xmlns:p14="http://schemas.microsoft.com/office/powerpoint/2010/main" val="395600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77091" y="247996"/>
            <a:ext cx="2254616" cy="988915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1" y="647305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B050"/>
                </a:solidFill>
                <a:latin typeface="Open Sans"/>
                <a:cs typeface="Open Sans"/>
              </a:rPr>
              <a:t>HAZEL Webinar 2: Hydrogen Sustainability - H2 DXNET - Hydrogen injection into natural gas distribution networks</a:t>
            </a:r>
            <a:endParaRPr lang="en-GB" sz="1400" b="1" dirty="0">
              <a:solidFill>
                <a:srgbClr val="00B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itel 19"/>
          <p:cNvSpPr txBox="1">
            <a:spLocks/>
          </p:cNvSpPr>
          <p:nvPr/>
        </p:nvSpPr>
        <p:spPr>
          <a:xfrm>
            <a:off x="880588" y="886491"/>
            <a:ext cx="7683990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400" b="1" dirty="0">
                <a:latin typeface="+mn-lt"/>
              </a:rPr>
              <a:t>100 bar high-</a:t>
            </a:r>
            <a:r>
              <a:rPr lang="de-DE" sz="2400" b="1" dirty="0" err="1">
                <a:latin typeface="+mn-lt"/>
              </a:rPr>
              <a:t>pressure</a:t>
            </a:r>
            <a:r>
              <a:rPr lang="de-DE" sz="2400" b="1" dirty="0">
                <a:latin typeface="+mn-lt"/>
              </a:rPr>
              <a:t> hydrogen</a:t>
            </a:r>
            <a:br>
              <a:rPr lang="de-DE" sz="2400" b="1" dirty="0">
                <a:latin typeface="+mn-lt"/>
              </a:rPr>
            </a:br>
            <a:r>
              <a:rPr lang="de-DE" sz="1800" dirty="0" err="1">
                <a:latin typeface="+mn-lt"/>
              </a:rPr>
              <a:t>Pre-pressurized</a:t>
            </a:r>
            <a:r>
              <a:rPr lang="de-DE" sz="1800" dirty="0">
                <a:latin typeface="+mn-lt"/>
              </a:rPr>
              <a:t> </a:t>
            </a:r>
            <a:r>
              <a:rPr lang="de-DE" sz="1800" i="1" dirty="0">
                <a:latin typeface="+mn-lt"/>
              </a:rPr>
              <a:t>H</a:t>
            </a:r>
            <a:r>
              <a:rPr lang="de-DE" sz="1800" i="1" baseline="-25000" dirty="0">
                <a:latin typeface="+mn-lt"/>
              </a:rPr>
              <a:t>2</a:t>
            </a:r>
            <a:r>
              <a:rPr lang="de-DE" sz="1800" i="1" dirty="0">
                <a:latin typeface="+mn-lt"/>
              </a:rPr>
              <a:t> </a:t>
            </a:r>
            <a:r>
              <a:rPr lang="de-DE" sz="1800" i="1" dirty="0" err="1">
                <a:latin typeface="+mn-lt"/>
              </a:rPr>
              <a:t>release</a:t>
            </a:r>
            <a:endParaRPr lang="de-DE" sz="1800" i="1" dirty="0">
              <a:latin typeface="+mn-lt"/>
            </a:endParaRPr>
          </a:p>
        </p:txBody>
      </p:sp>
      <p:sp>
        <p:nvSpPr>
          <p:cNvPr id="8" name="Inhaltsplatzhalter 20"/>
          <p:cNvSpPr txBox="1">
            <a:spLocks/>
          </p:cNvSpPr>
          <p:nvPr/>
        </p:nvSpPr>
        <p:spPr>
          <a:xfrm>
            <a:off x="880588" y="2393945"/>
            <a:ext cx="5490127" cy="3590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4276AC"/>
              </a:buClr>
              <a:buFont typeface="Wingdings" panose="05000000000000000000" pitchFamily="2" charset="2"/>
              <a:buChar char="v"/>
            </a:pPr>
            <a:r>
              <a:rPr lang="en-US" sz="1400" dirty="0"/>
              <a:t>System-integrated </a:t>
            </a:r>
            <a:r>
              <a:rPr lang="en-US" sz="1400" b="1" dirty="0"/>
              <a:t>100 bar pre-pressurized release</a:t>
            </a:r>
            <a:br>
              <a:rPr lang="en-US" sz="1400" dirty="0"/>
            </a:br>
            <a:r>
              <a:rPr lang="en-US" sz="1400" dirty="0"/>
              <a:t>by </a:t>
            </a:r>
            <a:r>
              <a:rPr lang="en-US" sz="1400" b="1" dirty="0"/>
              <a:t>liquid feed water compression </a:t>
            </a:r>
          </a:p>
          <a:p>
            <a:pPr marL="457200" indent="-457200">
              <a:buClr>
                <a:srgbClr val="4276AC"/>
              </a:buClr>
              <a:buFont typeface="Wingdings" panose="05000000000000000000" pitchFamily="2" charset="2"/>
              <a:buChar char="v"/>
            </a:pPr>
            <a:endParaRPr lang="en-US" sz="1400" dirty="0"/>
          </a:p>
          <a:p>
            <a:pPr marL="457200" indent="-457200">
              <a:buClr>
                <a:srgbClr val="4276AC"/>
              </a:buClr>
              <a:buFont typeface="Wingdings" panose="05000000000000000000" pitchFamily="2" charset="2"/>
              <a:buChar char="v"/>
            </a:pPr>
            <a:r>
              <a:rPr lang="en-US" sz="1400" b="1" dirty="0"/>
              <a:t>Significant energy savings </a:t>
            </a:r>
            <a:r>
              <a:rPr lang="en-US" sz="1400" dirty="0"/>
              <a:t>for</a:t>
            </a:r>
            <a:r>
              <a:rPr lang="en-US" sz="1400" b="1" dirty="0"/>
              <a:t> 1000 bar allocation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8949" y="1943100"/>
            <a:ext cx="3500486" cy="3209688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488948" y="5345332"/>
            <a:ext cx="3394269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GB" sz="900" dirty="0"/>
              <a:t>Reprinted from: Zacharias et al., 2019, Int. J Hydrogen Energy, DOI:</a:t>
            </a:r>
            <a:r>
              <a:rPr lang="en-US" sz="900" dirty="0">
                <a:hlinkClick r:id="rId5"/>
              </a:rPr>
              <a:t>10.1016/j.ijhydene.2019.01.257 </a:t>
            </a:r>
            <a:r>
              <a:rPr lang="en-GB" sz="900" dirty="0"/>
              <a:t>under </a:t>
            </a:r>
            <a:r>
              <a:rPr lang="en-US" sz="900" dirty="0">
                <a:hlinkClick r:id="rId6"/>
              </a:rPr>
              <a:t>CC BY-NC-ND 4.0</a:t>
            </a:r>
            <a:endParaRPr lang="en-US" sz="900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431" y="3780735"/>
            <a:ext cx="4602660" cy="215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9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77091" y="247996"/>
            <a:ext cx="2254616" cy="988915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1" y="647305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B050"/>
                </a:solidFill>
                <a:latin typeface="Open Sans"/>
                <a:cs typeface="Open Sans"/>
              </a:rPr>
              <a:t>HAZEL Webinar 2: Hydrogen Sustainability - H2 DXNET - Hydrogen injection into natural gas distribution networks</a:t>
            </a:r>
            <a:endParaRPr lang="en-GB" sz="1400" b="1" dirty="0">
              <a:solidFill>
                <a:srgbClr val="00B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el 19"/>
          <p:cNvSpPr txBox="1">
            <a:spLocks/>
          </p:cNvSpPr>
          <p:nvPr/>
        </p:nvSpPr>
        <p:spPr>
          <a:xfrm>
            <a:off x="880588" y="886491"/>
            <a:ext cx="7856006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400" b="1" dirty="0">
                <a:latin typeface="+mn-lt"/>
              </a:rPr>
              <a:t>Outline</a:t>
            </a:r>
          </a:p>
          <a:p>
            <a:pPr algn="l"/>
            <a:endParaRPr lang="de-DE" sz="1800" b="1" dirty="0">
              <a:latin typeface="+mn-lt"/>
            </a:endParaRPr>
          </a:p>
        </p:txBody>
      </p:sp>
      <p:sp>
        <p:nvSpPr>
          <p:cNvPr id="7" name="Inhaltsplatzhalter 20"/>
          <p:cNvSpPr txBox="1">
            <a:spLocks/>
          </p:cNvSpPr>
          <p:nvPr/>
        </p:nvSpPr>
        <p:spPr>
          <a:xfrm>
            <a:off x="817217" y="2169062"/>
            <a:ext cx="8109503" cy="4366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4276AC"/>
              </a:buClr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Introduction</a:t>
            </a:r>
            <a:endParaRPr lang="en-US" sz="2000" i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Clr>
                <a:srgbClr val="4276AC"/>
              </a:buClr>
            </a:pPr>
            <a:endParaRPr lang="en-US" sz="1600" dirty="0"/>
          </a:p>
          <a:p>
            <a:pPr marL="457200" indent="-457200">
              <a:buClr>
                <a:srgbClr val="4276AC"/>
              </a:buClr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High-purity hydrogen from biogas</a:t>
            </a:r>
            <a:br>
              <a:rPr lang="en-US" sz="20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800" i="1" dirty="0">
                <a:solidFill>
                  <a:schemeClr val="bg1">
                    <a:lumMod val="85000"/>
                  </a:schemeClr>
                </a:solidFill>
              </a:rPr>
              <a:t>Decentralized PEMFC-grade hydrogen</a:t>
            </a:r>
          </a:p>
          <a:p>
            <a:pPr>
              <a:buClr>
                <a:srgbClr val="4276AC"/>
              </a:buClr>
            </a:pPr>
            <a:endParaRPr lang="en-US" sz="1600" dirty="0"/>
          </a:p>
          <a:p>
            <a:pPr marL="457200" indent="-457200">
              <a:buClr>
                <a:srgbClr val="4276AC"/>
              </a:buClr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On-Site hydrogen with Negative Emissions </a:t>
            </a:r>
            <a:br>
              <a:rPr lang="en-US" sz="20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800" i="1" dirty="0">
                <a:solidFill>
                  <a:schemeClr val="bg1">
                    <a:lumMod val="85000"/>
                  </a:schemeClr>
                </a:solidFill>
              </a:rPr>
              <a:t>Sequestration of pure CO</a:t>
            </a:r>
            <a:r>
              <a:rPr lang="en-US" sz="1800" i="1" baseline="-25000" dirty="0">
                <a:solidFill>
                  <a:schemeClr val="bg1">
                    <a:lumMod val="85000"/>
                  </a:schemeClr>
                </a:solidFill>
              </a:rPr>
              <a:t>2</a:t>
            </a:r>
            <a:endParaRPr lang="en-US" sz="1800" i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Clr>
                <a:srgbClr val="4276AC"/>
              </a:buClr>
            </a:pPr>
            <a:endParaRPr lang="en-US" sz="1600" i="1" dirty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Clr>
                <a:srgbClr val="4276AC"/>
              </a:buClr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100 bar hydrogen release</a:t>
            </a:r>
            <a:br>
              <a:rPr lang="en-US" sz="20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Pre-pressurized </a:t>
            </a:r>
            <a:r>
              <a:rPr lang="en-US" sz="1800" i="1" dirty="0">
                <a:solidFill>
                  <a:schemeClr val="bg1">
                    <a:lumMod val="85000"/>
                  </a:schemeClr>
                </a:solidFill>
              </a:rPr>
              <a:t>H</a:t>
            </a:r>
            <a:r>
              <a:rPr lang="en-US" sz="1800" i="1" baseline="-25000" dirty="0">
                <a:solidFill>
                  <a:schemeClr val="bg1">
                    <a:lumMod val="85000"/>
                  </a:schemeClr>
                </a:solidFill>
              </a:rPr>
              <a:t>2</a:t>
            </a:r>
            <a:r>
              <a:rPr lang="en-US" sz="1800" i="1" dirty="0">
                <a:solidFill>
                  <a:schemeClr val="bg1">
                    <a:lumMod val="85000"/>
                  </a:schemeClr>
                </a:solidFill>
              </a:rPr>
              <a:t> release</a:t>
            </a:r>
          </a:p>
          <a:p>
            <a:pPr>
              <a:buClr>
                <a:srgbClr val="4276AC"/>
              </a:buClr>
            </a:pPr>
            <a:endParaRPr lang="en-US" sz="1600" i="1" dirty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Clr>
                <a:srgbClr val="4276AC"/>
              </a:buClr>
              <a:buFont typeface="Wingdings" panose="05000000000000000000" pitchFamily="2" charset="2"/>
              <a:buChar char="v"/>
            </a:pPr>
            <a:r>
              <a:rPr lang="en-US" sz="2000" b="1" dirty="0"/>
              <a:t>Conclusion and Outlook</a:t>
            </a:r>
          </a:p>
        </p:txBody>
      </p:sp>
    </p:spTree>
    <p:extLst>
      <p:ext uri="{BB962C8B-B14F-4D97-AF65-F5344CB8AC3E}">
        <p14:creationId xmlns:p14="http://schemas.microsoft.com/office/powerpoint/2010/main" val="343920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77091" y="247996"/>
            <a:ext cx="2254616" cy="988915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1" y="647305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B050"/>
                </a:solidFill>
                <a:latin typeface="Open Sans"/>
                <a:cs typeface="Open Sans"/>
              </a:rPr>
              <a:t>HAZEL Webinar 2: Hydrogen Sustainability - H2 DXNET - Hydrogen injection into natural gas distribution networks</a:t>
            </a:r>
            <a:endParaRPr lang="en-GB" sz="1400" b="1" dirty="0">
              <a:solidFill>
                <a:srgbClr val="00B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el 19"/>
          <p:cNvSpPr txBox="1">
            <a:spLocks/>
          </p:cNvSpPr>
          <p:nvPr/>
        </p:nvSpPr>
        <p:spPr>
          <a:xfrm>
            <a:off x="880588" y="886491"/>
            <a:ext cx="7683990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400" b="1" dirty="0" err="1">
                <a:latin typeface="+mn-lt"/>
              </a:rPr>
              <a:t>Conclusion</a:t>
            </a:r>
            <a:br>
              <a:rPr lang="de-DE" sz="2400" b="1" dirty="0">
                <a:latin typeface="+mn-lt"/>
              </a:rPr>
            </a:br>
            <a:endParaRPr lang="de-DE" sz="1800" i="1" dirty="0">
              <a:latin typeface="+mn-lt"/>
            </a:endParaRPr>
          </a:p>
        </p:txBody>
      </p:sp>
      <p:sp>
        <p:nvSpPr>
          <p:cNvPr id="7" name="Inhaltsplatzhalter 20">
            <a:extLst>
              <a:ext uri="{FF2B5EF4-FFF2-40B4-BE49-F238E27FC236}">
                <a16:creationId xmlns:a16="http://schemas.microsoft.com/office/drawing/2014/main" id="{E2BA3FF1-73AF-46EF-8870-C95AC95DB102}"/>
              </a:ext>
            </a:extLst>
          </p:cNvPr>
          <p:cNvSpPr txBox="1">
            <a:spLocks/>
          </p:cNvSpPr>
          <p:nvPr/>
        </p:nvSpPr>
        <p:spPr>
          <a:xfrm>
            <a:off x="880589" y="2105691"/>
            <a:ext cx="7818912" cy="4366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Clr>
                <a:srgbClr val="4276AC"/>
              </a:buClr>
              <a:buFont typeface="Wingdings" panose="05000000000000000000" pitchFamily="2" charset="2"/>
              <a:buChar char="v"/>
            </a:pPr>
            <a:r>
              <a:rPr lang="en-US" sz="1800" b="1" dirty="0"/>
              <a:t>Decentralized PEM-FC grade hydrogen from renewable resources</a:t>
            </a:r>
            <a:endParaRPr lang="en-US" sz="1800" dirty="0"/>
          </a:p>
          <a:p>
            <a:pPr marL="862251" lvl="1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/>
              <a:t>Excellent gas purity </a:t>
            </a:r>
            <a:r>
              <a:rPr lang="en-US" b="1" dirty="0"/>
              <a:t>(99.999%)</a:t>
            </a:r>
            <a:endParaRPr lang="en-US" dirty="0"/>
          </a:p>
          <a:p>
            <a:pPr marL="862251" lvl="1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b="1" dirty="0"/>
              <a:t>Feedstock utilization </a:t>
            </a:r>
            <a:r>
              <a:rPr lang="en-US" dirty="0"/>
              <a:t>up to </a:t>
            </a:r>
            <a:r>
              <a:rPr lang="en-US" b="1" dirty="0"/>
              <a:t>65%</a:t>
            </a:r>
            <a:endParaRPr lang="en-US" dirty="0"/>
          </a:p>
          <a:p>
            <a:pPr marL="862251" lvl="1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/>
              <a:t>Zero- or </a:t>
            </a:r>
            <a:r>
              <a:rPr lang="en-US" b="1" dirty="0"/>
              <a:t>negative carbon dioxide emissions </a:t>
            </a:r>
            <a:r>
              <a:rPr lang="en-US" dirty="0"/>
              <a:t>with CCS/CCU</a:t>
            </a:r>
            <a:endParaRPr lang="en-US" b="1" dirty="0"/>
          </a:p>
          <a:p>
            <a:pPr marL="862251" lvl="1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/>
              <a:t>Loss-free energy storage for </a:t>
            </a:r>
            <a:r>
              <a:rPr lang="en-US" b="1" dirty="0"/>
              <a:t>peak coverage</a:t>
            </a:r>
            <a:endParaRPr lang="en-US" dirty="0"/>
          </a:p>
          <a:p>
            <a:pPr marL="862251" lvl="1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b="1" dirty="0"/>
              <a:t>On-demand hydrogen</a:t>
            </a:r>
            <a:endParaRPr lang="en-US" b="1" u="sng" dirty="0"/>
          </a:p>
          <a:p>
            <a:pPr marL="457200" indent="-457200">
              <a:lnSpc>
                <a:spcPct val="150000"/>
              </a:lnSpc>
              <a:buClr>
                <a:srgbClr val="4276AC"/>
              </a:buClr>
              <a:buFont typeface="Wingdings" panose="05000000000000000000" pitchFamily="2" charset="2"/>
              <a:buChar char="v"/>
            </a:pPr>
            <a:r>
              <a:rPr lang="en-US" sz="1800" b="1" dirty="0"/>
              <a:t>Pre-pressurized release </a:t>
            </a:r>
            <a:r>
              <a:rPr lang="en-US" sz="1800" dirty="0"/>
              <a:t>at 100 bar</a:t>
            </a:r>
          </a:p>
        </p:txBody>
      </p:sp>
    </p:spTree>
    <p:extLst>
      <p:ext uri="{BB962C8B-B14F-4D97-AF65-F5344CB8AC3E}">
        <p14:creationId xmlns:p14="http://schemas.microsoft.com/office/powerpoint/2010/main" val="244101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EB055F4-B50E-4310-83E0-7A268B1F1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255960"/>
            <a:r>
              <a:rPr lang="en-GB" sz="2400" b="1" dirty="0">
                <a:latin typeface="+mn-lt"/>
              </a:rPr>
              <a:t>Decentralized hydrogen production from green methane – </a:t>
            </a:r>
            <a:br>
              <a:rPr lang="en-GB" sz="2400" b="1" dirty="0">
                <a:latin typeface="+mn-lt"/>
              </a:rPr>
            </a:br>
            <a:r>
              <a:rPr lang="en-GB" sz="2400" b="1" dirty="0">
                <a:latin typeface="+mn-lt"/>
              </a:rPr>
              <a:t>The Reformer Steam Iron Cycle (RESC)</a:t>
            </a:r>
            <a:endParaRPr lang="de-AT" sz="2400" b="1" dirty="0">
              <a:latin typeface="+mn-lt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29C3A22-716A-4F97-8393-8EC723EEAF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AT" b="1" dirty="0"/>
              <a:t>Sebastian Bock, Karin Malli, Michael Lammer and </a:t>
            </a:r>
            <a:r>
              <a:rPr lang="de-AT" b="1" u="sng" dirty="0"/>
              <a:t>Viktor Hacker</a:t>
            </a:r>
          </a:p>
          <a:p>
            <a:pPr marL="0" indent="0">
              <a:buNone/>
            </a:pPr>
            <a:r>
              <a:rPr lang="de-AT" dirty="0"/>
              <a:t>Institute </a:t>
            </a:r>
            <a:r>
              <a:rPr lang="de-AT" dirty="0" err="1"/>
              <a:t>of</a:t>
            </a:r>
            <a:r>
              <a:rPr lang="de-AT" dirty="0"/>
              <a:t> Chemical Engineering and Environmental Technology</a:t>
            </a:r>
          </a:p>
          <a:p>
            <a:pPr marL="0" indent="0">
              <a:buNone/>
            </a:pPr>
            <a:r>
              <a:rPr lang="de-AT" dirty="0"/>
              <a:t>Graz University </a:t>
            </a:r>
            <a:r>
              <a:rPr lang="de-AT" dirty="0" err="1"/>
              <a:t>of</a:t>
            </a:r>
            <a:r>
              <a:rPr lang="de-AT" dirty="0"/>
              <a:t> Technology, Austria</a:t>
            </a:r>
          </a:p>
          <a:p>
            <a:endParaRPr lang="de-AT" dirty="0"/>
          </a:p>
        </p:txBody>
      </p:sp>
      <p:sp>
        <p:nvSpPr>
          <p:cNvPr id="6" name="TextBox 2"/>
          <p:cNvSpPr txBox="1"/>
          <p:nvPr/>
        </p:nvSpPr>
        <p:spPr>
          <a:xfrm>
            <a:off x="1" y="647305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B050"/>
                </a:solidFill>
                <a:latin typeface="Open Sans"/>
                <a:cs typeface="Open Sans"/>
              </a:rPr>
              <a:t>HAZEL Webinar 2: Hydrogen Sustainability - H2 DXNET - Hydrogen injection into natural gas distribution networks</a:t>
            </a:r>
            <a:endParaRPr lang="en-GB" sz="1400" b="1" dirty="0">
              <a:solidFill>
                <a:srgbClr val="00B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861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Inhaltsplatzhalter 2">
            <a:extLst>
              <a:ext uri="{FF2B5EF4-FFF2-40B4-BE49-F238E27FC236}">
                <a16:creationId xmlns:a16="http://schemas.microsoft.com/office/drawing/2014/main" id="{3E5586D7-3E75-4A4C-89CA-1927DCDF97FD}"/>
              </a:ext>
            </a:extLst>
          </p:cNvPr>
          <p:cNvSpPr txBox="1">
            <a:spLocks/>
          </p:cNvSpPr>
          <p:nvPr/>
        </p:nvSpPr>
        <p:spPr>
          <a:xfrm>
            <a:off x="517727" y="3699562"/>
            <a:ext cx="8314988" cy="9018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400" dirty="0"/>
              <a:t>The project </a:t>
            </a:r>
            <a:r>
              <a:rPr lang="en-US" sz="1400" b="1" dirty="0"/>
              <a:t>Bio-LOOP</a:t>
            </a:r>
            <a:r>
              <a:rPr lang="en-US" sz="1400" dirty="0"/>
              <a:t> is funded by the </a:t>
            </a:r>
            <a:r>
              <a:rPr lang="en-US" sz="1400" b="1" dirty="0"/>
              <a:t>Austrian Federal Ministry for Climate Action, Environment, Energy, Mobility, Innovation and Technology (BMK) </a:t>
            </a:r>
            <a:r>
              <a:rPr lang="en-US" sz="1400" dirty="0"/>
              <a:t>and the </a:t>
            </a:r>
            <a:r>
              <a:rPr lang="en-US" sz="1400" b="1" dirty="0"/>
              <a:t>Austrian Research Promotion Agency (FFG). </a:t>
            </a:r>
            <a:r>
              <a:rPr lang="en-US" sz="1400" dirty="0"/>
              <a:t>It is supported by the </a:t>
            </a:r>
            <a:r>
              <a:rPr lang="en-US" sz="1400" b="1" dirty="0"/>
              <a:t>COMET</a:t>
            </a:r>
            <a:r>
              <a:rPr lang="en-US" sz="1400" dirty="0"/>
              <a:t>-Module and </a:t>
            </a:r>
            <a:r>
              <a:rPr lang="en-US" sz="1400" b="1" dirty="0"/>
              <a:t>BEST</a:t>
            </a:r>
            <a:r>
              <a:rPr lang="en-US" sz="1400" dirty="0"/>
              <a:t> - Bioenergy and Sustainable Technologies GmbH.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1400" dirty="0"/>
              <a:t>The financial support of the project </a:t>
            </a:r>
            <a:r>
              <a:rPr lang="en-GB" sz="1400" b="1" dirty="0"/>
              <a:t>Biogas2H2</a:t>
            </a:r>
            <a:r>
              <a:rPr lang="en-GB" sz="1400" dirty="0"/>
              <a:t>  by the </a:t>
            </a:r>
            <a:r>
              <a:rPr lang="en-GB" sz="1400" b="1" dirty="0"/>
              <a:t>Austrian Klima- and </a:t>
            </a:r>
            <a:r>
              <a:rPr lang="en-GB" sz="1400" b="1" dirty="0" err="1"/>
              <a:t>Energiefonds</a:t>
            </a:r>
            <a:r>
              <a:rPr lang="en-GB" sz="1400" b="1" dirty="0"/>
              <a:t> </a:t>
            </a:r>
            <a:r>
              <a:rPr lang="en-GB" sz="1400" dirty="0"/>
              <a:t>through the Energy Research Program 2015 is gratefully acknowledged.</a:t>
            </a: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 algn="ctr">
              <a:buNone/>
            </a:pPr>
            <a:endParaRPr lang="en-US" sz="1400" dirty="0"/>
          </a:p>
          <a:p>
            <a:pPr marL="0" indent="0" algn="ctr">
              <a:buNone/>
            </a:pPr>
            <a:endParaRPr lang="en-US" sz="1400" b="1" dirty="0"/>
          </a:p>
          <a:p>
            <a:pPr marL="0" indent="0" algn="ctr">
              <a:buNone/>
            </a:pPr>
            <a:endParaRPr lang="en-US" sz="1400" b="1" dirty="0"/>
          </a:p>
          <a:p>
            <a:pPr marL="0" indent="0" algn="ctr">
              <a:buNone/>
            </a:pPr>
            <a:endParaRPr lang="en-US" sz="1400" b="1" dirty="0"/>
          </a:p>
          <a:p>
            <a:pPr marL="0" indent="0" algn="ctr">
              <a:buNone/>
            </a:pPr>
            <a:endParaRPr lang="en-US" sz="1400" dirty="0"/>
          </a:p>
          <a:p>
            <a:pPr marL="0" indent="0" algn="ctr">
              <a:buNone/>
            </a:pPr>
            <a:endParaRPr lang="en-US" sz="1400" dirty="0"/>
          </a:p>
          <a:p>
            <a:pPr marL="0" indent="0" algn="ctr">
              <a:buNone/>
            </a:pPr>
            <a:endParaRPr lang="en-US" sz="1400" dirty="0"/>
          </a:p>
          <a:p>
            <a:pPr marL="0" indent="0" algn="ctr">
              <a:buNone/>
            </a:pPr>
            <a:endParaRPr lang="en-US" sz="1400" dirty="0"/>
          </a:p>
          <a:p>
            <a:pPr marL="0" indent="0" algn="ctr">
              <a:buNone/>
            </a:pPr>
            <a:endParaRPr lang="en-US" sz="1400" b="1" dirty="0"/>
          </a:p>
          <a:p>
            <a:pPr marL="0" indent="0" algn="ctr">
              <a:buNone/>
            </a:pPr>
            <a:endParaRPr lang="en-US" sz="1400" b="1" dirty="0"/>
          </a:p>
          <a:p>
            <a:pPr marL="0" indent="0" algn="ctr">
              <a:buNone/>
            </a:pPr>
            <a:endParaRPr lang="en-US" sz="1400" b="1" dirty="0"/>
          </a:p>
          <a:p>
            <a:pPr marL="0" indent="0" algn="ctr">
              <a:buNone/>
            </a:pPr>
            <a:r>
              <a:rPr lang="en-US" sz="1400" b="1" dirty="0"/>
              <a:t>Funding organizations</a:t>
            </a:r>
          </a:p>
          <a:p>
            <a:pPr marL="0" indent="0" algn="ctr">
              <a:buNone/>
            </a:pP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77091" y="247996"/>
            <a:ext cx="2254616" cy="988915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1" y="647305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B050"/>
                </a:solidFill>
                <a:latin typeface="Open Sans"/>
                <a:cs typeface="Open Sans"/>
              </a:rPr>
              <a:t>HAZEL Webinar 2: Hydrogen Sustainability - H2 DXNET - Hydrogen injection into natural gas distribution networks</a:t>
            </a:r>
            <a:endParaRPr lang="en-GB" sz="1400" b="1" dirty="0">
              <a:solidFill>
                <a:srgbClr val="00B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71C87D95-7B73-45C2-BE01-961DD7466B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96" t="8762" r="1587" b="203"/>
          <a:stretch/>
        </p:blipFill>
        <p:spPr bwMode="auto">
          <a:xfrm>
            <a:off x="5224042" y="1718931"/>
            <a:ext cx="3505446" cy="183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1AB0F4CC-60C1-47F5-8A92-62DA3DA883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6719" y="5787357"/>
            <a:ext cx="1387346" cy="529959"/>
          </a:xfrm>
          <a:prstGeom prst="rect">
            <a:avLst/>
          </a:prstGeom>
        </p:spPr>
      </p:pic>
      <p:pic>
        <p:nvPicPr>
          <p:cNvPr id="31" name="Picture 12" descr="C:\Users\vhacker\AppData\Local\Temp\IEA_FOKO_ENGL.png">
            <a:extLst>
              <a:ext uri="{FF2B5EF4-FFF2-40B4-BE49-F238E27FC236}">
                <a16:creationId xmlns:a16="http://schemas.microsoft.com/office/drawing/2014/main" id="{476F3F4D-D0CF-494D-8A61-E22663135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4036" y="5833937"/>
            <a:ext cx="1699264" cy="424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el 19">
            <a:extLst>
              <a:ext uri="{FF2B5EF4-FFF2-40B4-BE49-F238E27FC236}">
                <a16:creationId xmlns:a16="http://schemas.microsoft.com/office/drawing/2014/main" id="{E6F5ACF4-AE38-44ED-9775-9D94B58B4BFF}"/>
              </a:ext>
            </a:extLst>
          </p:cNvPr>
          <p:cNvSpPr txBox="1">
            <a:spLocks/>
          </p:cNvSpPr>
          <p:nvPr/>
        </p:nvSpPr>
        <p:spPr>
          <a:xfrm>
            <a:off x="0" y="2041231"/>
            <a:ext cx="5078095" cy="597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latin typeface="+mn-lt"/>
              </a:rPr>
              <a:t>Acknowledgements</a:t>
            </a:r>
            <a:endParaRPr lang="en-GB" sz="2400" b="1" i="1" dirty="0">
              <a:latin typeface="+mn-lt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719E870-3451-4748-8A1A-14EA4B6A26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27" y="5489975"/>
            <a:ext cx="916160" cy="78706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12E9CB4-4EF7-4E27-B9D2-A5D1FA2E219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872" y="5787357"/>
            <a:ext cx="1592065" cy="468067"/>
          </a:xfrm>
          <a:prstGeom prst="rect">
            <a:avLst/>
          </a:prstGeom>
        </p:spPr>
      </p:pic>
      <p:pic>
        <p:nvPicPr>
          <p:cNvPr id="15" name="Grafik 14" descr="ffglogorgb1000.gif">
            <a:extLst>
              <a:ext uri="{FF2B5EF4-FFF2-40B4-BE49-F238E27FC236}">
                <a16:creationId xmlns:a16="http://schemas.microsoft.com/office/drawing/2014/main" id="{4DD7BBD1-7890-40A4-A034-D6A8C691BE1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06" b="5847"/>
          <a:stretch/>
        </p:blipFill>
        <p:spPr>
          <a:xfrm>
            <a:off x="3471923" y="5599189"/>
            <a:ext cx="1606172" cy="72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54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77091" y="247996"/>
            <a:ext cx="2254616" cy="988915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1" y="647305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B050"/>
                </a:solidFill>
                <a:latin typeface="Open Sans"/>
                <a:cs typeface="Open Sans"/>
              </a:rPr>
              <a:t>HAZEL Webinar 2: Hydrogen Sustainability - H2 DXNET - Hydrogen injection into natural gas distribution networks</a:t>
            </a:r>
            <a:endParaRPr lang="en-GB" sz="1400" b="1" dirty="0">
              <a:solidFill>
                <a:srgbClr val="00B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el 19"/>
          <p:cNvSpPr txBox="1">
            <a:spLocks/>
          </p:cNvSpPr>
          <p:nvPr/>
        </p:nvSpPr>
        <p:spPr>
          <a:xfrm>
            <a:off x="556738" y="1151960"/>
            <a:ext cx="7683990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400" b="1" dirty="0">
                <a:latin typeface="+mn-lt"/>
              </a:rPr>
              <a:t>Project </a:t>
            </a:r>
            <a:r>
              <a:rPr lang="de-DE" sz="2400" dirty="0">
                <a:solidFill>
                  <a:srgbClr val="B0D576"/>
                </a:solidFill>
                <a:latin typeface="+mn-lt"/>
              </a:rPr>
              <a:t>H</a:t>
            </a:r>
            <a:r>
              <a:rPr lang="de-DE" sz="2400" baseline="-25000" dirty="0">
                <a:solidFill>
                  <a:srgbClr val="B0D576"/>
                </a:solidFill>
                <a:latin typeface="+mn-lt"/>
              </a:rPr>
              <a:t>2</a:t>
            </a:r>
            <a:r>
              <a:rPr lang="de-DE" sz="2400" dirty="0">
                <a:solidFill>
                  <a:srgbClr val="87D8F8"/>
                </a:solidFill>
                <a:latin typeface="+mn-lt"/>
              </a:rPr>
              <a:t>Green</a:t>
            </a:r>
            <a:r>
              <a:rPr lang="de-DE" sz="2400" dirty="0">
                <a:solidFill>
                  <a:srgbClr val="B0D576"/>
                </a:solidFill>
                <a:latin typeface="+mn-lt"/>
              </a:rPr>
              <a:t>TECH</a:t>
            </a:r>
            <a:br>
              <a:rPr lang="de-DE" sz="2400" dirty="0">
                <a:latin typeface="+mn-lt"/>
              </a:rPr>
            </a:br>
            <a:endParaRPr lang="de-DE" sz="1800" i="1" dirty="0">
              <a:latin typeface="+mn-lt"/>
            </a:endParaRPr>
          </a:p>
        </p:txBody>
      </p:sp>
      <p:sp>
        <p:nvSpPr>
          <p:cNvPr id="7" name="Inhaltsplatzhalter 20">
            <a:extLst>
              <a:ext uri="{FF2B5EF4-FFF2-40B4-BE49-F238E27FC236}">
                <a16:creationId xmlns:a16="http://schemas.microsoft.com/office/drawing/2014/main" id="{E2BA3FF1-73AF-46EF-8870-C95AC95DB102}"/>
              </a:ext>
            </a:extLst>
          </p:cNvPr>
          <p:cNvSpPr txBox="1">
            <a:spLocks/>
          </p:cNvSpPr>
          <p:nvPr/>
        </p:nvSpPr>
        <p:spPr>
          <a:xfrm>
            <a:off x="539287" y="2217565"/>
            <a:ext cx="3410747" cy="42554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4276AC"/>
              </a:buClr>
              <a:buNone/>
            </a:pPr>
            <a:r>
              <a:rPr lang="en-US" sz="1600" b="1" dirty="0"/>
              <a:t>S</a:t>
            </a:r>
            <a:r>
              <a:rPr lang="sl-SI" sz="1600" b="1" dirty="0"/>
              <a:t>trengthening </a:t>
            </a:r>
            <a:r>
              <a:rPr lang="en-US" sz="1600" b="1" dirty="0" err="1"/>
              <a:t>crossborder</a:t>
            </a:r>
            <a:r>
              <a:rPr lang="en-US" sz="1600" b="1" dirty="0"/>
              <a:t> </a:t>
            </a:r>
            <a:r>
              <a:rPr lang="sl-SI" sz="1600" b="1" dirty="0"/>
              <a:t>R&amp;I capacities</a:t>
            </a:r>
            <a:r>
              <a:rPr lang="sl-SI" sz="1600" dirty="0"/>
              <a:t> in</a:t>
            </a:r>
            <a:r>
              <a:rPr lang="de-DE" sz="1600" dirty="0"/>
              <a:t> </a:t>
            </a:r>
            <a:r>
              <a:rPr lang="de-DE" sz="1600" b="1" dirty="0" err="1"/>
              <a:t>advanced</a:t>
            </a:r>
            <a:r>
              <a:rPr lang="de-DE" sz="1600" b="1" dirty="0"/>
              <a:t> hydrogen </a:t>
            </a:r>
            <a:r>
              <a:rPr lang="de-DE" sz="1600" b="1" dirty="0" err="1"/>
              <a:t>technologies</a:t>
            </a:r>
            <a:r>
              <a:rPr lang="de-DE" sz="1600" b="1" dirty="0"/>
              <a:t> </a:t>
            </a:r>
            <a:r>
              <a:rPr lang="en-US" sz="1600" dirty="0"/>
              <a:t>by </a:t>
            </a:r>
            <a:r>
              <a:rPr lang="en-US" sz="1600" b="1" dirty="0"/>
              <a:t>developing synergies </a:t>
            </a:r>
            <a:r>
              <a:rPr lang="en-US" sz="1600" dirty="0"/>
              <a:t>between enterprises, R&amp;D centers and higher education</a:t>
            </a:r>
          </a:p>
          <a:p>
            <a:pPr marL="0" indent="0">
              <a:lnSpc>
                <a:spcPct val="100000"/>
              </a:lnSpc>
              <a:buClr>
                <a:srgbClr val="4276AC"/>
              </a:buClr>
              <a:buNone/>
            </a:pPr>
            <a:endParaRPr lang="en-US" sz="300" dirty="0"/>
          </a:p>
          <a:p>
            <a:pPr marL="266700" indent="-266700">
              <a:lnSpc>
                <a:spcPct val="100000"/>
              </a:lnSpc>
              <a:buClr>
                <a:srgbClr val="4276AC"/>
              </a:buClr>
              <a:buFont typeface="Wingdings" panose="05000000000000000000" pitchFamily="2" charset="2"/>
              <a:buChar char="v"/>
            </a:pPr>
            <a:r>
              <a:rPr lang="de-DE" sz="1600" b="1" dirty="0"/>
              <a:t>Duration: 01.03.2020 – 31.08.2022</a:t>
            </a:r>
          </a:p>
          <a:p>
            <a:pPr marL="266700" indent="-266700">
              <a:lnSpc>
                <a:spcPct val="100000"/>
              </a:lnSpc>
              <a:buClr>
                <a:srgbClr val="4276AC"/>
              </a:buClr>
              <a:buFont typeface="Wingdings" panose="05000000000000000000" pitchFamily="2" charset="2"/>
              <a:buChar char="v"/>
            </a:pPr>
            <a:r>
              <a:rPr lang="de-DE" sz="1600" b="1" dirty="0"/>
              <a:t>Project </a:t>
            </a:r>
            <a:r>
              <a:rPr lang="de-DE" sz="1600" b="1" dirty="0" err="1"/>
              <a:t>budget</a:t>
            </a:r>
            <a:r>
              <a:rPr lang="de-DE" sz="1600" b="1" dirty="0"/>
              <a:t>: 584.500,00 EUR</a:t>
            </a:r>
          </a:p>
          <a:p>
            <a:pPr marL="266700" indent="-266700">
              <a:lnSpc>
                <a:spcPct val="100000"/>
              </a:lnSpc>
              <a:buClr>
                <a:srgbClr val="4276AC"/>
              </a:buClr>
              <a:buFont typeface="Wingdings" panose="05000000000000000000" pitchFamily="2" charset="2"/>
              <a:buChar char="v"/>
            </a:pPr>
            <a:r>
              <a:rPr lang="en-US" sz="1600" b="1" dirty="0"/>
              <a:t>Better access </a:t>
            </a:r>
            <a:r>
              <a:rPr lang="en-US" sz="1600" dirty="0"/>
              <a:t>and use of research infrastructure</a:t>
            </a:r>
          </a:p>
          <a:p>
            <a:pPr marL="266700" indent="-266700">
              <a:lnSpc>
                <a:spcPct val="100000"/>
              </a:lnSpc>
              <a:buClr>
                <a:srgbClr val="4276AC"/>
              </a:buClr>
              <a:buFont typeface="Wingdings" panose="05000000000000000000" pitchFamily="2" charset="2"/>
              <a:buChar char="v"/>
            </a:pPr>
            <a:r>
              <a:rPr lang="en-GB" sz="1600" dirty="0"/>
              <a:t>Build-up of </a:t>
            </a:r>
            <a:r>
              <a:rPr lang="en-GB" sz="1600" b="1" dirty="0"/>
              <a:t>competences</a:t>
            </a:r>
            <a:r>
              <a:rPr lang="en-GB" sz="1600" dirty="0"/>
              <a:t> of enterprises, R&amp;D centres and higher education</a:t>
            </a:r>
          </a:p>
          <a:p>
            <a:pPr marL="266700" indent="-266700">
              <a:lnSpc>
                <a:spcPct val="100000"/>
              </a:lnSpc>
              <a:buClr>
                <a:srgbClr val="4276AC"/>
              </a:buClr>
              <a:buFont typeface="Wingdings" panose="05000000000000000000" pitchFamily="2" charset="2"/>
              <a:buChar char="v"/>
            </a:pPr>
            <a:r>
              <a:rPr lang="en-US" sz="1600" dirty="0"/>
              <a:t>Development of the </a:t>
            </a:r>
            <a:r>
              <a:rPr lang="en-US" sz="1600" b="1" dirty="0"/>
              <a:t>cross border Roadmap</a:t>
            </a:r>
            <a:endParaRPr lang="de-DE" sz="1600" b="1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267" y="380331"/>
            <a:ext cx="4342742" cy="1331074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6912217" y="1084110"/>
            <a:ext cx="22859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One-Stop-Shop</a:t>
            </a:r>
          </a:p>
          <a:p>
            <a:pPr algn="ctr"/>
            <a:r>
              <a:rPr lang="en-US" sz="2400" dirty="0"/>
              <a:t>H</a:t>
            </a:r>
            <a:r>
              <a:rPr lang="en-US" sz="2400" baseline="-25000" dirty="0"/>
              <a:t>2</a:t>
            </a:r>
            <a:r>
              <a:rPr lang="en-US" sz="2400" dirty="0"/>
              <a:t> Center</a:t>
            </a:r>
          </a:p>
        </p:txBody>
      </p:sp>
      <p:grpSp>
        <p:nvGrpSpPr>
          <p:cNvPr id="10" name="Gruppieren 9"/>
          <p:cNvGrpSpPr/>
          <p:nvPr/>
        </p:nvGrpSpPr>
        <p:grpSpPr>
          <a:xfrm>
            <a:off x="4354345" y="1682727"/>
            <a:ext cx="4513486" cy="4332913"/>
            <a:chOff x="4230520" y="1416027"/>
            <a:chExt cx="4513486" cy="4332913"/>
          </a:xfrm>
        </p:grpSpPr>
        <p:grpSp>
          <p:nvGrpSpPr>
            <p:cNvPr id="11" name="Gruppieren 10"/>
            <p:cNvGrpSpPr/>
            <p:nvPr/>
          </p:nvGrpSpPr>
          <p:grpSpPr>
            <a:xfrm>
              <a:off x="5661800" y="1477876"/>
              <a:ext cx="1858257" cy="1208947"/>
              <a:chOff x="3594846" y="3381014"/>
              <a:chExt cx="1837493" cy="1222711"/>
            </a:xfrm>
            <a:noFill/>
          </p:grpSpPr>
          <p:sp>
            <p:nvSpPr>
              <p:cNvPr id="30" name="Abgerundetes Rechteck 29"/>
              <p:cNvSpPr/>
              <p:nvPr/>
            </p:nvSpPr>
            <p:spPr>
              <a:xfrm>
                <a:off x="3594846" y="3381014"/>
                <a:ext cx="1837493" cy="122271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1" name="Grafik 3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54042" y="3554038"/>
                <a:ext cx="1698736" cy="734747"/>
              </a:xfrm>
              <a:prstGeom prst="rect">
                <a:avLst/>
              </a:prstGeom>
            </p:spPr>
          </p:pic>
        </p:grpSp>
        <p:grpSp>
          <p:nvGrpSpPr>
            <p:cNvPr id="12" name="Gruppieren 11"/>
            <p:cNvGrpSpPr/>
            <p:nvPr/>
          </p:nvGrpSpPr>
          <p:grpSpPr>
            <a:xfrm>
              <a:off x="4230520" y="2561563"/>
              <a:ext cx="4513486" cy="3187377"/>
              <a:chOff x="4230520" y="2561563"/>
              <a:chExt cx="4513486" cy="3187377"/>
            </a:xfrm>
            <a:solidFill>
              <a:srgbClr val="00B0F0"/>
            </a:solidFill>
          </p:grpSpPr>
          <p:grpSp>
            <p:nvGrpSpPr>
              <p:cNvPr id="17" name="Gruppieren 16"/>
              <p:cNvGrpSpPr/>
              <p:nvPr/>
            </p:nvGrpSpPr>
            <p:grpSpPr>
              <a:xfrm>
                <a:off x="4230520" y="2561563"/>
                <a:ext cx="4512318" cy="3155179"/>
                <a:chOff x="4230520" y="2561563"/>
                <a:chExt cx="4512318" cy="3155179"/>
              </a:xfrm>
              <a:grpFill/>
            </p:grpSpPr>
            <p:sp>
              <p:nvSpPr>
                <p:cNvPr id="27" name="Rechteck 26"/>
                <p:cNvSpPr/>
                <p:nvPr/>
              </p:nvSpPr>
              <p:spPr>
                <a:xfrm>
                  <a:off x="4230520" y="2561563"/>
                  <a:ext cx="4512318" cy="825813"/>
                </a:xfrm>
                <a:prstGeom prst="rect">
                  <a:avLst/>
                </a:prstGeom>
                <a:solidFill>
                  <a:srgbClr val="A8D36F"/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8" name="Grafik 27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16833" y="5234860"/>
                  <a:ext cx="1188642" cy="48188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" name="Grafik 28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06196" y="2822679"/>
                  <a:ext cx="1236767" cy="278033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</p:grpSp>
          <p:grpSp>
            <p:nvGrpSpPr>
              <p:cNvPr id="18" name="Gruppieren 17"/>
              <p:cNvGrpSpPr/>
              <p:nvPr/>
            </p:nvGrpSpPr>
            <p:grpSpPr>
              <a:xfrm>
                <a:off x="4230520" y="2624553"/>
                <a:ext cx="4512318" cy="1807068"/>
                <a:chOff x="4230520" y="2666782"/>
                <a:chExt cx="4512318" cy="1807068"/>
              </a:xfrm>
              <a:grpFill/>
            </p:grpSpPr>
            <p:sp>
              <p:nvSpPr>
                <p:cNvPr id="24" name="Rechteck 23"/>
                <p:cNvSpPr/>
                <p:nvPr/>
              </p:nvSpPr>
              <p:spPr>
                <a:xfrm>
                  <a:off x="4230520" y="3504996"/>
                  <a:ext cx="4512318" cy="968854"/>
                </a:xfrm>
                <a:prstGeom prst="rect">
                  <a:avLst/>
                </a:prstGeom>
                <a:solidFill>
                  <a:srgbClr val="A8D36F"/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5" name="Grafik 24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658" t="32191" r="14689" b="27997"/>
                <a:stretch/>
              </p:blipFill>
              <p:spPr>
                <a:xfrm>
                  <a:off x="6081165" y="3690853"/>
                  <a:ext cx="1838776" cy="610413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  <p:pic>
              <p:nvPicPr>
                <p:cNvPr id="26" name="Grafik 25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70868" y="2666782"/>
                  <a:ext cx="714286" cy="714286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</p:grpSp>
          <p:grpSp>
            <p:nvGrpSpPr>
              <p:cNvPr id="19" name="Gruppieren 18"/>
              <p:cNvGrpSpPr/>
              <p:nvPr/>
            </p:nvGrpSpPr>
            <p:grpSpPr>
              <a:xfrm>
                <a:off x="4231688" y="4524533"/>
                <a:ext cx="4512318" cy="1224407"/>
                <a:chOff x="4231688" y="4524533"/>
                <a:chExt cx="4512318" cy="1224407"/>
              </a:xfrm>
              <a:grpFill/>
            </p:grpSpPr>
            <p:sp>
              <p:nvSpPr>
                <p:cNvPr id="20" name="Rechteck 19"/>
                <p:cNvSpPr/>
                <p:nvPr/>
              </p:nvSpPr>
              <p:spPr>
                <a:xfrm>
                  <a:off x="4231688" y="4524533"/>
                  <a:ext cx="4512318" cy="1224407"/>
                </a:xfrm>
                <a:prstGeom prst="rect">
                  <a:avLst/>
                </a:prstGeom>
                <a:solidFill>
                  <a:srgbClr val="9CDCF8"/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1" name="Grafik 20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5298" y="4525622"/>
                  <a:ext cx="1994260" cy="62217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" name="Grafik 21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79558" y="4538285"/>
                  <a:ext cx="1091637" cy="54581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" name="Grafik 22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81438" y="5207911"/>
                  <a:ext cx="1199717" cy="4040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13" name="Rechteck 12"/>
            <p:cNvSpPr/>
            <p:nvPr/>
          </p:nvSpPr>
          <p:spPr>
            <a:xfrm>
              <a:off x="4308908" y="3462767"/>
              <a:ext cx="129568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/>
                <a:t>national public authority</a:t>
              </a:r>
            </a:p>
          </p:txBody>
        </p:sp>
        <p:sp>
          <p:nvSpPr>
            <p:cNvPr id="14" name="Rechteck 13"/>
            <p:cNvSpPr/>
            <p:nvPr/>
          </p:nvSpPr>
          <p:spPr>
            <a:xfrm>
              <a:off x="4284548" y="2650928"/>
              <a:ext cx="162378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/>
                <a:t>interest groups </a:t>
              </a:r>
              <a:r>
                <a:rPr lang="en-US" dirty="0"/>
                <a:t>SME, NGOs</a:t>
              </a:r>
            </a:p>
          </p:txBody>
        </p:sp>
        <p:sp>
          <p:nvSpPr>
            <p:cNvPr id="15" name="Rechteck 14"/>
            <p:cNvSpPr/>
            <p:nvPr/>
          </p:nvSpPr>
          <p:spPr>
            <a:xfrm>
              <a:off x="4344510" y="4685124"/>
              <a:ext cx="129568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/>
                <a:t>higher education &amp; research</a:t>
              </a:r>
            </a:p>
          </p:txBody>
        </p:sp>
        <p:sp>
          <p:nvSpPr>
            <p:cNvPr id="16" name="Flussdiagramm: Auszug 15"/>
            <p:cNvSpPr/>
            <p:nvPr/>
          </p:nvSpPr>
          <p:spPr>
            <a:xfrm>
              <a:off x="4230520" y="1416027"/>
              <a:ext cx="4512318" cy="1075459"/>
            </a:xfrm>
            <a:prstGeom prst="flowChartExtract">
              <a:avLst/>
            </a:prstGeom>
            <a:noFill/>
            <a:ln>
              <a:solidFill>
                <a:srgbClr val="6F9E4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3" name="Grafik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413" y="5371612"/>
            <a:ext cx="1382213" cy="56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1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77091" y="247996"/>
            <a:ext cx="2254616" cy="988915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1" y="647305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B050"/>
                </a:solidFill>
                <a:latin typeface="Open Sans"/>
                <a:cs typeface="Open Sans"/>
              </a:rPr>
              <a:t>HAZEL Webinar 2: Hydrogen Sustainability - H2 DXNET - Hydrogen injection into natural gas distribution networks</a:t>
            </a:r>
            <a:endParaRPr lang="en-GB" sz="1400" b="1" dirty="0">
              <a:solidFill>
                <a:srgbClr val="00B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el 19"/>
          <p:cNvSpPr txBox="1">
            <a:spLocks/>
          </p:cNvSpPr>
          <p:nvPr/>
        </p:nvSpPr>
        <p:spPr>
          <a:xfrm>
            <a:off x="880588" y="886491"/>
            <a:ext cx="7683990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400" b="1" dirty="0" err="1">
                <a:latin typeface="+mn-lt"/>
              </a:rPr>
              <a:t>Contact</a:t>
            </a:r>
            <a:br>
              <a:rPr lang="de-DE" sz="2400" b="1" dirty="0">
                <a:latin typeface="+mn-lt"/>
              </a:rPr>
            </a:br>
            <a:endParaRPr lang="de-DE" sz="1800" i="1" dirty="0">
              <a:latin typeface="+mn-lt"/>
            </a:endParaRPr>
          </a:p>
        </p:txBody>
      </p:sp>
      <p:sp>
        <p:nvSpPr>
          <p:cNvPr id="7" name="Inhaltsplatzhalter 20">
            <a:extLst>
              <a:ext uri="{FF2B5EF4-FFF2-40B4-BE49-F238E27FC236}">
                <a16:creationId xmlns:a16="http://schemas.microsoft.com/office/drawing/2014/main" id="{58A173E5-2592-4F42-A22C-77C214DCC159}"/>
              </a:ext>
            </a:extLst>
          </p:cNvPr>
          <p:cNvSpPr txBox="1">
            <a:spLocks/>
          </p:cNvSpPr>
          <p:nvPr/>
        </p:nvSpPr>
        <p:spPr>
          <a:xfrm>
            <a:off x="880588" y="2105691"/>
            <a:ext cx="7920512" cy="436619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4276AC"/>
              </a:buClr>
              <a:buNone/>
            </a:pPr>
            <a:r>
              <a:rPr lang="en-US" sz="1600" b="1" dirty="0"/>
              <a:t>Working Group Fuel Cell and Hydrogen Systems</a:t>
            </a:r>
          </a:p>
          <a:p>
            <a:pPr marL="0" indent="0">
              <a:buClr>
                <a:srgbClr val="4276AC"/>
              </a:buClr>
              <a:buNone/>
            </a:pPr>
            <a:r>
              <a:rPr lang="en-US" sz="1600" dirty="0"/>
              <a:t>Institute of Chemical Engineering &amp; Environmental Technology</a:t>
            </a:r>
            <a:br>
              <a:rPr lang="en-US" sz="1600" dirty="0"/>
            </a:br>
            <a:r>
              <a:rPr lang="en-US" sz="1600" dirty="0"/>
              <a:t>Graz University of Technology, Austria</a:t>
            </a:r>
          </a:p>
          <a:p>
            <a:pPr marL="0" indent="0">
              <a:buClr>
                <a:srgbClr val="4276AC"/>
              </a:buClr>
              <a:buNone/>
            </a:pPr>
            <a:endParaRPr lang="de-AT" sz="1800" b="1" dirty="0">
              <a:solidFill>
                <a:srgbClr val="F70146"/>
              </a:solidFill>
            </a:endParaRPr>
          </a:p>
          <a:p>
            <a:pPr marL="0" indent="0">
              <a:buClr>
                <a:srgbClr val="4276AC"/>
              </a:buClr>
              <a:buNone/>
            </a:pPr>
            <a:r>
              <a:rPr lang="en-US" sz="1200" b="1" dirty="0">
                <a:solidFill>
                  <a:srgbClr val="F70146"/>
                </a:solidFill>
              </a:rPr>
              <a:t>Open Access: </a:t>
            </a:r>
            <a:r>
              <a:rPr lang="en-US" sz="1200" dirty="0"/>
              <a:t>R. Zacharias, S. Bock, V. Hacker, The impact of manufacturing methods on the performance of pelletized, iron-based oxygen carriers for fixed bed chemical looping hydrogen in long term operation, Fuel Process. Technol. 208 (2020) 106487. </a:t>
            </a:r>
            <a:r>
              <a:rPr lang="en-US" sz="1200" dirty="0">
                <a:hlinkClick r:id="rId4"/>
              </a:rPr>
              <a:t>https://www.doi.org/10.1016/j.fuproc.2020.106487</a:t>
            </a:r>
            <a:endParaRPr lang="en-US" sz="1200" dirty="0"/>
          </a:p>
          <a:p>
            <a:pPr marL="0" indent="0">
              <a:buClr>
                <a:srgbClr val="4276AC"/>
              </a:buClr>
              <a:buNone/>
            </a:pPr>
            <a:r>
              <a:rPr lang="en-US" sz="1200" b="1" dirty="0">
                <a:solidFill>
                  <a:srgbClr val="F70146"/>
                </a:solidFill>
              </a:rPr>
              <a:t>Open Access: </a:t>
            </a:r>
            <a:r>
              <a:rPr lang="en-US" sz="1200" dirty="0">
                <a:solidFill>
                  <a:srgbClr val="0F0F0F"/>
                </a:solidFill>
              </a:rPr>
              <a:t>S. Bock, R. Zacharias, V. Hacker, Co-production of pure hydrogen, carbon dioxide and nitrogen in a 10 kW fixed-bed chemical looping system, Sustain. Energy Fuels. 4 (2020) 1417–1426. </a:t>
            </a:r>
            <a:r>
              <a:rPr lang="en-US" sz="1200" dirty="0">
                <a:solidFill>
                  <a:srgbClr val="0F0F0F"/>
                </a:solidFill>
                <a:hlinkClick r:id="rId5"/>
              </a:rPr>
              <a:t>https://doi.org/10.1039/C9SE00980A</a:t>
            </a:r>
            <a:r>
              <a:rPr lang="en-US" sz="1200" dirty="0">
                <a:solidFill>
                  <a:srgbClr val="0F0F0F"/>
                </a:solidFill>
              </a:rPr>
              <a:t>  </a:t>
            </a:r>
            <a:endParaRPr lang="de-AT" sz="1200" dirty="0">
              <a:solidFill>
                <a:srgbClr val="0F0F0F"/>
              </a:solidFill>
            </a:endParaRPr>
          </a:p>
          <a:p>
            <a:pPr marL="0" indent="0">
              <a:spcBef>
                <a:spcPts val="600"/>
              </a:spcBef>
              <a:buClr>
                <a:srgbClr val="4276AC"/>
              </a:buClr>
              <a:buNone/>
            </a:pPr>
            <a:r>
              <a:rPr lang="en-US" sz="1200" b="1" dirty="0">
                <a:solidFill>
                  <a:srgbClr val="F70146"/>
                </a:solidFill>
              </a:rPr>
              <a:t>Open Access: </a:t>
            </a:r>
            <a:r>
              <a:rPr lang="en-US" sz="1200" dirty="0"/>
              <a:t>Bock, S., Zacharias, R., &amp; Hacker, V. (2019). Experimental study on high-purity hydrogen generation from synthetic biogas in a 10 kW fixed-bed chemical looping system. </a:t>
            </a:r>
            <a:r>
              <a:rPr lang="en-US" sz="1200" i="1" dirty="0"/>
              <a:t>RSC Advances</a:t>
            </a:r>
            <a:r>
              <a:rPr lang="en-US" sz="1200" dirty="0"/>
              <a:t>, </a:t>
            </a:r>
            <a:r>
              <a:rPr lang="en-US" sz="1200" i="1" dirty="0"/>
              <a:t>9</a:t>
            </a:r>
            <a:r>
              <a:rPr lang="en-US" sz="1200" dirty="0"/>
              <a:t>(41), 23686–23695</a:t>
            </a:r>
            <a:r>
              <a:rPr lang="de-AT" sz="1200" dirty="0"/>
              <a:t>. </a:t>
            </a:r>
            <a:r>
              <a:rPr lang="de-AT" sz="1200" dirty="0">
                <a:hlinkClick r:id="rId6"/>
              </a:rPr>
              <a:t>https://doi.org/10.1039/C9RA03123E</a:t>
            </a:r>
            <a:r>
              <a:rPr lang="de-AT" sz="1200" dirty="0"/>
              <a:t> </a:t>
            </a:r>
          </a:p>
          <a:p>
            <a:pPr marL="0" indent="0">
              <a:spcBef>
                <a:spcPts val="600"/>
              </a:spcBef>
              <a:buClr>
                <a:srgbClr val="4276AC"/>
              </a:buClr>
              <a:buNone/>
            </a:pPr>
            <a:r>
              <a:rPr lang="en-US" sz="1200" b="1" dirty="0">
                <a:solidFill>
                  <a:srgbClr val="F70146"/>
                </a:solidFill>
              </a:rPr>
              <a:t>Open Access: </a:t>
            </a:r>
            <a:r>
              <a:rPr lang="en-US" sz="1200" dirty="0">
                <a:solidFill>
                  <a:srgbClr val="0F0F0F"/>
                </a:solidFill>
              </a:rPr>
              <a:t>Zacharias, R., </a:t>
            </a:r>
            <a:r>
              <a:rPr lang="en-US" sz="1200" dirty="0" err="1">
                <a:solidFill>
                  <a:srgbClr val="0F0F0F"/>
                </a:solidFill>
              </a:rPr>
              <a:t>Visentin</a:t>
            </a:r>
            <a:r>
              <a:rPr lang="en-US" sz="1200" dirty="0">
                <a:solidFill>
                  <a:srgbClr val="0F0F0F"/>
                </a:solidFill>
              </a:rPr>
              <a:t>, S., Bock, S., &amp; Hacker, V. (2019). High-pressure hydrogen production with inherent sequestration of a pure carbon dioxide stream via fixed bed chemical looping. </a:t>
            </a:r>
            <a:r>
              <a:rPr lang="en-US" sz="1200" i="1" dirty="0">
                <a:solidFill>
                  <a:srgbClr val="0F0F0F"/>
                </a:solidFill>
              </a:rPr>
              <a:t>International Journal of Hydrogen Energy</a:t>
            </a:r>
            <a:r>
              <a:rPr lang="en-US" sz="1200" dirty="0">
                <a:solidFill>
                  <a:srgbClr val="0F0F0F"/>
                </a:solidFill>
              </a:rPr>
              <a:t>, </a:t>
            </a:r>
            <a:r>
              <a:rPr lang="en-US" sz="1200" i="1" dirty="0">
                <a:solidFill>
                  <a:srgbClr val="0F0F0F"/>
                </a:solidFill>
              </a:rPr>
              <a:t>44</a:t>
            </a:r>
            <a:r>
              <a:rPr lang="en-US" sz="1200" dirty="0">
                <a:solidFill>
                  <a:srgbClr val="0F0F0F"/>
                </a:solidFill>
              </a:rPr>
              <a:t>(16), 7943–7957. </a:t>
            </a:r>
            <a:r>
              <a:rPr lang="de-AT" sz="1200" dirty="0">
                <a:hlinkClick r:id="rId7"/>
              </a:rPr>
              <a:t>https://doi.org/10.1016/j.ijhydene.2019.01.257</a:t>
            </a:r>
            <a:r>
              <a:rPr lang="en-US" sz="1200" dirty="0">
                <a:solidFill>
                  <a:srgbClr val="0F0F0F"/>
                </a:solidFill>
              </a:rPr>
              <a:t> </a:t>
            </a:r>
          </a:p>
          <a:p>
            <a:pPr marL="0" indent="0">
              <a:spcBef>
                <a:spcPts val="600"/>
              </a:spcBef>
              <a:buClr>
                <a:srgbClr val="4276AC"/>
              </a:buClr>
              <a:buNone/>
            </a:pPr>
            <a:r>
              <a:rPr lang="en-US" sz="1200" b="1" dirty="0">
                <a:solidFill>
                  <a:srgbClr val="F70146"/>
                </a:solidFill>
              </a:rPr>
              <a:t>Open Access: </a:t>
            </a:r>
            <a:r>
              <a:rPr lang="en-US" sz="1200" dirty="0" err="1"/>
              <a:t>Nestl</a:t>
            </a:r>
            <a:r>
              <a:rPr lang="en-US" sz="1200" dirty="0"/>
              <a:t>, S., </a:t>
            </a:r>
            <a:r>
              <a:rPr lang="en-US" sz="1200" dirty="0" err="1"/>
              <a:t>Voitic</a:t>
            </a:r>
            <a:r>
              <a:rPr lang="en-US" sz="1200" dirty="0"/>
              <a:t>, G., Zacharias, R., Bock, S., &amp; Hacker, V. (2018). High-Purity Hydrogen Production with the Reformer Steam Iron Cycle. </a:t>
            </a:r>
            <a:r>
              <a:rPr lang="en-US" sz="1200" i="1" dirty="0"/>
              <a:t>Energy Technology</a:t>
            </a:r>
            <a:r>
              <a:rPr lang="en-US" sz="1200" dirty="0"/>
              <a:t>, </a:t>
            </a:r>
            <a:r>
              <a:rPr lang="en-US" sz="1200" i="1" dirty="0"/>
              <a:t>6</a:t>
            </a:r>
            <a:r>
              <a:rPr lang="en-US" sz="1200" dirty="0"/>
              <a:t>(3), 563–569. </a:t>
            </a:r>
            <a:r>
              <a:rPr lang="de-AT" sz="1200" dirty="0">
                <a:hlinkClick r:id="rId8"/>
              </a:rPr>
              <a:t>https://doi.org/10.1002/ente.201700576</a:t>
            </a:r>
            <a:r>
              <a:rPr lang="de-AT" sz="1200" dirty="0"/>
              <a:t> </a:t>
            </a:r>
          </a:p>
          <a:p>
            <a:pPr marL="0" indent="0">
              <a:spcBef>
                <a:spcPts val="600"/>
              </a:spcBef>
              <a:buClr>
                <a:srgbClr val="4276AC"/>
              </a:buClr>
              <a:buNone/>
            </a:pPr>
            <a:r>
              <a:rPr lang="en-US" sz="1200" b="1" dirty="0">
                <a:solidFill>
                  <a:srgbClr val="F70146"/>
                </a:solidFill>
              </a:rPr>
              <a:t>Open Access: </a:t>
            </a:r>
            <a:r>
              <a:rPr lang="en-US" sz="1200" dirty="0" err="1"/>
              <a:t>Voitic</a:t>
            </a:r>
            <a:r>
              <a:rPr lang="en-US" sz="1200" dirty="0"/>
              <a:t>, G., Hacker, V., (2016). Recent advancements in chemical looping water splitting for the production of hydrogen. </a:t>
            </a:r>
            <a:r>
              <a:rPr lang="en-US" sz="1200" i="1" dirty="0"/>
              <a:t>RSC Advances</a:t>
            </a:r>
            <a:r>
              <a:rPr lang="en-US" sz="1200" dirty="0"/>
              <a:t>, </a:t>
            </a:r>
            <a:r>
              <a:rPr lang="en-US" sz="1200" i="1" dirty="0"/>
              <a:t>6</a:t>
            </a:r>
            <a:r>
              <a:rPr lang="en-US" sz="1200" dirty="0"/>
              <a:t>(100), 98267–98296. </a:t>
            </a:r>
            <a:r>
              <a:rPr lang="en-US" sz="1200" dirty="0">
                <a:hlinkClick r:id="rId9"/>
              </a:rPr>
              <a:t>https://doi.org/10.1039/C6RA21180A</a:t>
            </a:r>
            <a:r>
              <a:rPr lang="en-US" sz="1200" dirty="0"/>
              <a:t> </a:t>
            </a:r>
          </a:p>
          <a:p>
            <a:pPr marL="0" indent="0">
              <a:spcBef>
                <a:spcPts val="600"/>
              </a:spcBef>
              <a:buClr>
                <a:srgbClr val="4276AC"/>
              </a:buClr>
              <a:buNone/>
            </a:pPr>
            <a:r>
              <a:rPr lang="en-US" sz="1200" b="1" dirty="0">
                <a:solidFill>
                  <a:srgbClr val="F70146"/>
                </a:solidFill>
              </a:rPr>
              <a:t>Open Access: </a:t>
            </a:r>
            <a:r>
              <a:rPr lang="en-US" sz="1200" dirty="0" err="1"/>
              <a:t>Voitic</a:t>
            </a:r>
            <a:r>
              <a:rPr lang="en-US" sz="1200" dirty="0"/>
              <a:t>, G., </a:t>
            </a:r>
            <a:r>
              <a:rPr lang="en-US" sz="1200" dirty="0" err="1"/>
              <a:t>Nestl</a:t>
            </a:r>
            <a:r>
              <a:rPr lang="en-US" sz="1200" dirty="0"/>
              <a:t>, S., </a:t>
            </a:r>
            <a:r>
              <a:rPr lang="en-US" sz="1200" dirty="0" err="1"/>
              <a:t>Malli</a:t>
            </a:r>
            <a:r>
              <a:rPr lang="en-US" sz="1200" dirty="0"/>
              <a:t>, K., Wagner, J., </a:t>
            </a:r>
            <a:r>
              <a:rPr lang="en-US" sz="1200" dirty="0" err="1"/>
              <a:t>Bitschnau</a:t>
            </a:r>
            <a:r>
              <a:rPr lang="en-US" sz="1200" dirty="0"/>
              <a:t>, B., </a:t>
            </a:r>
            <a:r>
              <a:rPr lang="en-US" sz="1200" dirty="0" err="1"/>
              <a:t>Mautner</a:t>
            </a:r>
            <a:r>
              <a:rPr lang="en-US" sz="1200" dirty="0"/>
              <a:t>, F. A., &amp; Hacker, V. (2016). High purity </a:t>
            </a:r>
            <a:r>
              <a:rPr lang="en-US" sz="1200" dirty="0" err="1"/>
              <a:t>pressurised</a:t>
            </a:r>
            <a:r>
              <a:rPr lang="en-US" sz="1200" dirty="0"/>
              <a:t> hydrogen production from syngas by the steam-iron process. </a:t>
            </a:r>
            <a:r>
              <a:rPr lang="en-US" sz="1200" i="1" dirty="0"/>
              <a:t>RSC Advances</a:t>
            </a:r>
            <a:r>
              <a:rPr lang="en-US" sz="1200" dirty="0"/>
              <a:t>, </a:t>
            </a:r>
            <a:r>
              <a:rPr lang="en-US" sz="1200" i="1" dirty="0"/>
              <a:t>6</a:t>
            </a:r>
            <a:r>
              <a:rPr lang="en-US" sz="1200" dirty="0"/>
              <a:t>(58), 53533–53541. </a:t>
            </a:r>
            <a:r>
              <a:rPr lang="de-AT" sz="1200" dirty="0">
                <a:hlinkClick r:id="rId10"/>
              </a:rPr>
              <a:t>https://doi.org/10.1039/c6ra06134f</a:t>
            </a:r>
            <a:r>
              <a:rPr lang="de-AT" sz="1200" dirty="0"/>
              <a:t> 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9" t="11080" r="11420" b="11690"/>
          <a:stretch/>
        </p:blipFill>
        <p:spPr>
          <a:xfrm>
            <a:off x="7060820" y="1136394"/>
            <a:ext cx="1310609" cy="131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56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77091" y="247996"/>
            <a:ext cx="2254616" cy="988915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1" y="647305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B050"/>
                </a:solidFill>
                <a:latin typeface="Open Sans"/>
                <a:cs typeface="Open Sans"/>
              </a:rPr>
              <a:t>HAZEL Webinar 2: Hydrogen Sustainability - H2 DXNET - Hydrogen injection into natural gas distribution networks</a:t>
            </a:r>
            <a:endParaRPr lang="en-GB" sz="1400" b="1" dirty="0">
              <a:solidFill>
                <a:srgbClr val="00B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Inhaltsplatzhalter 20"/>
          <p:cNvSpPr txBox="1">
            <a:spLocks/>
          </p:cNvSpPr>
          <p:nvPr/>
        </p:nvSpPr>
        <p:spPr>
          <a:xfrm>
            <a:off x="817217" y="2169062"/>
            <a:ext cx="8109503" cy="4366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4276AC"/>
              </a:buClr>
              <a:buFont typeface="Wingdings" panose="05000000000000000000" pitchFamily="2" charset="2"/>
              <a:buChar char="v"/>
            </a:pPr>
            <a:r>
              <a:rPr lang="en-US" sz="2000" b="1" dirty="0"/>
              <a:t>Introduction</a:t>
            </a:r>
            <a:endParaRPr lang="en-US" sz="2000" i="1" dirty="0"/>
          </a:p>
          <a:p>
            <a:pPr>
              <a:buClr>
                <a:srgbClr val="4276AC"/>
              </a:buClr>
            </a:pPr>
            <a:endParaRPr lang="en-US" sz="1600" dirty="0"/>
          </a:p>
          <a:p>
            <a:pPr marL="457200" indent="-457200">
              <a:buClr>
                <a:srgbClr val="4276AC"/>
              </a:buClr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High-purity hydrogen from biogas</a:t>
            </a:r>
            <a:br>
              <a:rPr lang="en-US" sz="20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800" i="1" dirty="0">
                <a:solidFill>
                  <a:schemeClr val="bg1">
                    <a:lumMod val="85000"/>
                  </a:schemeClr>
                </a:solidFill>
              </a:rPr>
              <a:t>Decentralized PEMFC-grade hydrogen</a:t>
            </a:r>
          </a:p>
          <a:p>
            <a:pPr>
              <a:buClr>
                <a:srgbClr val="4276AC"/>
              </a:buClr>
            </a:pPr>
            <a:endParaRPr lang="en-US" sz="1600" dirty="0"/>
          </a:p>
          <a:p>
            <a:pPr marL="457200" indent="-457200">
              <a:buClr>
                <a:srgbClr val="4276AC"/>
              </a:buClr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On-Site hydrogen with Negative Emissions </a:t>
            </a:r>
            <a:br>
              <a:rPr lang="en-US" sz="20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800" i="1" dirty="0">
                <a:solidFill>
                  <a:schemeClr val="bg1">
                    <a:lumMod val="85000"/>
                  </a:schemeClr>
                </a:solidFill>
              </a:rPr>
              <a:t>Sequestration of pure CO</a:t>
            </a:r>
            <a:r>
              <a:rPr lang="en-US" sz="1800" i="1" baseline="-25000" dirty="0">
                <a:solidFill>
                  <a:schemeClr val="bg1">
                    <a:lumMod val="85000"/>
                  </a:schemeClr>
                </a:solidFill>
              </a:rPr>
              <a:t>2</a:t>
            </a:r>
            <a:endParaRPr lang="en-US" sz="1800" i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Clr>
                <a:srgbClr val="4276AC"/>
              </a:buClr>
            </a:pPr>
            <a:endParaRPr lang="en-US" sz="1600" i="1" dirty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Clr>
                <a:srgbClr val="4276AC"/>
              </a:buClr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100 bar hydrogen release</a:t>
            </a:r>
            <a:br>
              <a:rPr lang="en-US" sz="20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Pre-pressurized </a:t>
            </a:r>
            <a:r>
              <a:rPr lang="en-US" sz="1800" i="1" dirty="0">
                <a:solidFill>
                  <a:schemeClr val="bg1">
                    <a:lumMod val="85000"/>
                  </a:schemeClr>
                </a:solidFill>
              </a:rPr>
              <a:t>H</a:t>
            </a:r>
            <a:r>
              <a:rPr lang="en-US" sz="1800" i="1" baseline="-25000" dirty="0">
                <a:solidFill>
                  <a:schemeClr val="bg1">
                    <a:lumMod val="85000"/>
                  </a:schemeClr>
                </a:solidFill>
              </a:rPr>
              <a:t>2</a:t>
            </a:r>
            <a:r>
              <a:rPr lang="en-US" sz="1800" i="1" dirty="0">
                <a:solidFill>
                  <a:schemeClr val="bg1">
                    <a:lumMod val="85000"/>
                  </a:schemeClr>
                </a:solidFill>
              </a:rPr>
              <a:t> release</a:t>
            </a:r>
          </a:p>
          <a:p>
            <a:pPr>
              <a:buClr>
                <a:srgbClr val="4276AC"/>
              </a:buClr>
            </a:pPr>
            <a:endParaRPr lang="en-US" sz="1600" i="1" dirty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Clr>
                <a:srgbClr val="4276AC"/>
              </a:buClr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Conclusion and Outlook</a:t>
            </a:r>
          </a:p>
        </p:txBody>
      </p:sp>
      <p:sp>
        <p:nvSpPr>
          <p:cNvPr id="14" name="Titel 19"/>
          <p:cNvSpPr txBox="1">
            <a:spLocks/>
          </p:cNvSpPr>
          <p:nvPr/>
        </p:nvSpPr>
        <p:spPr>
          <a:xfrm>
            <a:off x="880588" y="886491"/>
            <a:ext cx="7856006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400" b="1" dirty="0">
                <a:latin typeface="+mn-lt"/>
              </a:rPr>
              <a:t>Outline</a:t>
            </a:r>
          </a:p>
          <a:p>
            <a:pPr algn="l"/>
            <a:endParaRPr lang="de-DE" sz="1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3328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77091" y="247996"/>
            <a:ext cx="2254616" cy="988915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1" y="647305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B050"/>
                </a:solidFill>
                <a:latin typeface="Open Sans"/>
                <a:cs typeface="Open Sans"/>
              </a:rPr>
              <a:t>HAZEL Webinar 2: Hydrogen Sustainability - H2 DXNET - Hydrogen injection into natural gas distribution networks</a:t>
            </a:r>
            <a:endParaRPr lang="en-GB" sz="1400" b="1" dirty="0">
              <a:solidFill>
                <a:srgbClr val="00B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0" name="Grafik 49"/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45" b="5439"/>
          <a:stretch/>
        </p:blipFill>
        <p:spPr>
          <a:xfrm>
            <a:off x="2121427" y="3428216"/>
            <a:ext cx="1772922" cy="2007765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A5E2ACAF-CB58-4830-AA97-9B6623338D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6" r="20331"/>
          <a:stretch/>
        </p:blipFill>
        <p:spPr>
          <a:xfrm>
            <a:off x="7188853" y="3638090"/>
            <a:ext cx="1843540" cy="2089396"/>
          </a:xfrm>
          <a:prstGeom prst="rect">
            <a:avLst/>
          </a:prstGeom>
        </p:spPr>
      </p:pic>
      <p:sp>
        <p:nvSpPr>
          <p:cNvPr id="52" name="Rechteck 51">
            <a:extLst>
              <a:ext uri="{FF2B5EF4-FFF2-40B4-BE49-F238E27FC236}">
                <a16:creationId xmlns:a16="http://schemas.microsoft.com/office/drawing/2014/main" id="{943A30B3-9CE5-4855-8B5E-641028A9BFCE}"/>
              </a:ext>
            </a:extLst>
          </p:cNvPr>
          <p:cNvSpPr/>
          <p:nvPr/>
        </p:nvSpPr>
        <p:spPr>
          <a:xfrm>
            <a:off x="82595" y="1537691"/>
            <a:ext cx="8872642" cy="349187"/>
          </a:xfrm>
          <a:prstGeom prst="rect">
            <a:avLst/>
          </a:prstGeom>
          <a:gradFill flip="none" rotWithShape="1">
            <a:gsLst>
              <a:gs pos="25000">
                <a:srgbClr val="2E6298"/>
              </a:gs>
              <a:gs pos="77000">
                <a:srgbClr val="4176AD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reflection blurRad="6350" stA="50000" endA="300" endPos="550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b="1" dirty="0">
                <a:latin typeface="Calibri" panose="020F0502020204030204" pitchFamily="34" charset="0"/>
                <a:cs typeface="Calibri" panose="020F0502020204030204" pitchFamily="34" charset="0"/>
              </a:rPr>
              <a:t>2000					2010					2020			2023</a:t>
            </a:r>
          </a:p>
        </p:txBody>
      </p:sp>
      <p:sp>
        <p:nvSpPr>
          <p:cNvPr id="53" name="Gleichschenkliges Dreieck 52">
            <a:extLst>
              <a:ext uri="{FF2B5EF4-FFF2-40B4-BE49-F238E27FC236}">
                <a16:creationId xmlns:a16="http://schemas.microsoft.com/office/drawing/2014/main" id="{78E68929-BADB-4952-9FE9-83062C2B662A}"/>
              </a:ext>
            </a:extLst>
          </p:cNvPr>
          <p:cNvSpPr/>
          <p:nvPr/>
        </p:nvSpPr>
        <p:spPr>
          <a:xfrm>
            <a:off x="711263" y="1885213"/>
            <a:ext cx="462982" cy="349187"/>
          </a:xfrm>
          <a:prstGeom prst="triangle">
            <a:avLst/>
          </a:prstGeom>
          <a:solidFill>
            <a:srgbClr val="3269A2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300" dirty="0"/>
          </a:p>
        </p:txBody>
      </p:sp>
      <p:sp>
        <p:nvSpPr>
          <p:cNvPr id="54" name="Gleichschenkliges Dreieck 53">
            <a:extLst>
              <a:ext uri="{FF2B5EF4-FFF2-40B4-BE49-F238E27FC236}">
                <a16:creationId xmlns:a16="http://schemas.microsoft.com/office/drawing/2014/main" id="{A68A24CE-665F-4CA8-95DD-373AE1E7EE64}"/>
              </a:ext>
            </a:extLst>
          </p:cNvPr>
          <p:cNvSpPr/>
          <p:nvPr/>
        </p:nvSpPr>
        <p:spPr>
          <a:xfrm>
            <a:off x="2340254" y="1886878"/>
            <a:ext cx="462982" cy="349187"/>
          </a:xfrm>
          <a:prstGeom prst="triangle">
            <a:avLst/>
          </a:prstGeom>
          <a:solidFill>
            <a:srgbClr val="3269A2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5" name="Titel 19">
            <a:extLst>
              <a:ext uri="{FF2B5EF4-FFF2-40B4-BE49-F238E27FC236}">
                <a16:creationId xmlns:a16="http://schemas.microsoft.com/office/drawing/2014/main" id="{CA76D783-56E5-4939-8A4E-B3F7BE5DC0E6}"/>
              </a:ext>
            </a:extLst>
          </p:cNvPr>
          <p:cNvSpPr txBox="1">
            <a:spLocks/>
          </p:cNvSpPr>
          <p:nvPr/>
        </p:nvSpPr>
        <p:spPr>
          <a:xfrm>
            <a:off x="1165102" y="2972398"/>
            <a:ext cx="3429300" cy="246221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648081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1600" b="1" dirty="0"/>
              <a:t>Fundamental research</a:t>
            </a:r>
            <a:endParaRPr lang="en-US" sz="1400" dirty="0"/>
          </a:p>
        </p:txBody>
      </p:sp>
      <p:sp>
        <p:nvSpPr>
          <p:cNvPr id="56" name="Titel 19">
            <a:extLst>
              <a:ext uri="{FF2B5EF4-FFF2-40B4-BE49-F238E27FC236}">
                <a16:creationId xmlns:a16="http://schemas.microsoft.com/office/drawing/2014/main" id="{D9C5703B-3275-4977-A1D3-E523611E30B5}"/>
              </a:ext>
            </a:extLst>
          </p:cNvPr>
          <p:cNvSpPr txBox="1">
            <a:spLocks/>
          </p:cNvSpPr>
          <p:nvPr/>
        </p:nvSpPr>
        <p:spPr>
          <a:xfrm>
            <a:off x="2829338" y="2467832"/>
            <a:ext cx="3429300" cy="246221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648081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1600" b="1" dirty="0"/>
              <a:t>0.5 kW lab reactor</a:t>
            </a:r>
            <a:endParaRPr lang="en-US" sz="1600" dirty="0"/>
          </a:p>
        </p:txBody>
      </p:sp>
      <p:sp>
        <p:nvSpPr>
          <p:cNvPr id="57" name="Titel 19">
            <a:extLst>
              <a:ext uri="{FF2B5EF4-FFF2-40B4-BE49-F238E27FC236}">
                <a16:creationId xmlns:a16="http://schemas.microsoft.com/office/drawing/2014/main" id="{D13B13FF-7BCA-473C-B205-E65CA167A3F5}"/>
              </a:ext>
            </a:extLst>
          </p:cNvPr>
          <p:cNvSpPr txBox="1">
            <a:spLocks/>
          </p:cNvSpPr>
          <p:nvPr/>
        </p:nvSpPr>
        <p:spPr>
          <a:xfrm>
            <a:off x="78435" y="2393261"/>
            <a:ext cx="2662003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648081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1" dirty="0"/>
              <a:t>Publication of RESC</a:t>
            </a:r>
          </a:p>
          <a:p>
            <a:r>
              <a:rPr lang="en-US" sz="1200" dirty="0"/>
              <a:t>by Viktor Hacker</a:t>
            </a:r>
          </a:p>
        </p:txBody>
      </p:sp>
      <p:sp>
        <p:nvSpPr>
          <p:cNvPr id="58" name="Gleichschenkliges Dreieck 57">
            <a:extLst>
              <a:ext uri="{FF2B5EF4-FFF2-40B4-BE49-F238E27FC236}">
                <a16:creationId xmlns:a16="http://schemas.microsoft.com/office/drawing/2014/main" id="{B2E8BEA0-83B3-4614-9BDA-B0CF08BACD5E}"/>
              </a:ext>
            </a:extLst>
          </p:cNvPr>
          <p:cNvSpPr/>
          <p:nvPr/>
        </p:nvSpPr>
        <p:spPr>
          <a:xfrm>
            <a:off x="4235321" y="1886878"/>
            <a:ext cx="462982" cy="349187"/>
          </a:xfrm>
          <a:prstGeom prst="triangle">
            <a:avLst/>
          </a:prstGeom>
          <a:solidFill>
            <a:srgbClr val="3269A2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9" name="Gleichschenkliges Dreieck 58">
            <a:extLst>
              <a:ext uri="{FF2B5EF4-FFF2-40B4-BE49-F238E27FC236}">
                <a16:creationId xmlns:a16="http://schemas.microsoft.com/office/drawing/2014/main" id="{1C739A8A-19CA-403A-94B4-3196CDFEC151}"/>
              </a:ext>
            </a:extLst>
          </p:cNvPr>
          <p:cNvSpPr/>
          <p:nvPr/>
        </p:nvSpPr>
        <p:spPr>
          <a:xfrm>
            <a:off x="5756311" y="1880400"/>
            <a:ext cx="462982" cy="349187"/>
          </a:xfrm>
          <a:prstGeom prst="triangle">
            <a:avLst/>
          </a:prstGeom>
          <a:solidFill>
            <a:srgbClr val="3269A2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0" name="Titel 19">
            <a:extLst>
              <a:ext uri="{FF2B5EF4-FFF2-40B4-BE49-F238E27FC236}">
                <a16:creationId xmlns:a16="http://schemas.microsoft.com/office/drawing/2014/main" id="{181F00AD-2C0C-4EF2-9F40-976B94DE0126}"/>
              </a:ext>
            </a:extLst>
          </p:cNvPr>
          <p:cNvSpPr txBox="1">
            <a:spLocks/>
          </p:cNvSpPr>
          <p:nvPr/>
        </p:nvSpPr>
        <p:spPr>
          <a:xfrm>
            <a:off x="4417837" y="2781007"/>
            <a:ext cx="3429300" cy="246221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648081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1600" b="1" dirty="0"/>
              <a:t>10 kW lab reactor</a:t>
            </a:r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74710A66-19DD-43A4-B7F4-710CFF72A539}"/>
              </a:ext>
            </a:extLst>
          </p:cNvPr>
          <p:cNvSpPr txBox="1"/>
          <p:nvPr/>
        </p:nvSpPr>
        <p:spPr>
          <a:xfrm>
            <a:off x="7188853" y="5727485"/>
            <a:ext cx="1734633" cy="16326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de-AT" sz="800" dirty="0"/>
              <a:t>Foto: © Lammer / TU Graz</a:t>
            </a:r>
          </a:p>
        </p:txBody>
      </p:sp>
      <p:sp>
        <p:nvSpPr>
          <p:cNvPr id="62" name="Textfeld 61">
            <a:extLst>
              <a:ext uri="{FF2B5EF4-FFF2-40B4-BE49-F238E27FC236}">
                <a16:creationId xmlns:a16="http://schemas.microsoft.com/office/drawing/2014/main" id="{4D330F35-BFD8-4E2F-A61C-FBA8673B9C5C}"/>
              </a:ext>
            </a:extLst>
          </p:cNvPr>
          <p:cNvSpPr txBox="1"/>
          <p:nvPr/>
        </p:nvSpPr>
        <p:spPr>
          <a:xfrm>
            <a:off x="2121427" y="5434316"/>
            <a:ext cx="1734633" cy="16326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de-AT" sz="800" dirty="0"/>
              <a:t>Foto: © Lammer / TU Graz</a:t>
            </a:r>
          </a:p>
        </p:txBody>
      </p:sp>
      <p:pic>
        <p:nvPicPr>
          <p:cNvPr id="63" name="Grafik 62">
            <a:extLst>
              <a:ext uri="{FF2B5EF4-FFF2-40B4-BE49-F238E27FC236}">
                <a16:creationId xmlns:a16="http://schemas.microsoft.com/office/drawing/2014/main" id="{F59E08C0-80CD-42BE-8037-434FF030C6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35" y="3338490"/>
            <a:ext cx="1642414" cy="2463622"/>
          </a:xfrm>
          <a:prstGeom prst="rect">
            <a:avLst/>
          </a:prstGeom>
        </p:spPr>
      </p:pic>
      <p:sp>
        <p:nvSpPr>
          <p:cNvPr id="64" name="Gleichschenkliges Dreieck 63">
            <a:extLst>
              <a:ext uri="{FF2B5EF4-FFF2-40B4-BE49-F238E27FC236}">
                <a16:creationId xmlns:a16="http://schemas.microsoft.com/office/drawing/2014/main" id="{4A35C7F5-1952-4766-8554-43BF028072F0}"/>
              </a:ext>
            </a:extLst>
          </p:cNvPr>
          <p:cNvSpPr/>
          <p:nvPr/>
        </p:nvSpPr>
        <p:spPr>
          <a:xfrm>
            <a:off x="7879132" y="1886878"/>
            <a:ext cx="462982" cy="349187"/>
          </a:xfrm>
          <a:prstGeom prst="triangle">
            <a:avLst/>
          </a:prstGeom>
          <a:solidFill>
            <a:srgbClr val="3269A2"/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5" name="Titel 19">
            <a:extLst>
              <a:ext uri="{FF2B5EF4-FFF2-40B4-BE49-F238E27FC236}">
                <a16:creationId xmlns:a16="http://schemas.microsoft.com/office/drawing/2014/main" id="{6131957E-9CE1-4FB3-886F-1BA93928EA41}"/>
              </a:ext>
            </a:extLst>
          </p:cNvPr>
          <p:cNvSpPr txBox="1">
            <a:spLocks/>
          </p:cNvSpPr>
          <p:nvPr/>
        </p:nvSpPr>
        <p:spPr>
          <a:xfrm>
            <a:off x="7196654" y="2551291"/>
            <a:ext cx="1843540" cy="7386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648081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1600" b="1" dirty="0"/>
              <a:t>H</a:t>
            </a:r>
            <a:r>
              <a:rPr lang="en-US" sz="1600" b="1" baseline="-25000" dirty="0"/>
              <a:t>2 </a:t>
            </a:r>
            <a:r>
              <a:rPr lang="en-US" sz="1600" b="1" dirty="0"/>
              <a:t>from </a:t>
            </a:r>
          </a:p>
          <a:p>
            <a:pPr algn="ctr"/>
            <a:r>
              <a:rPr lang="en-US" sz="1600" b="1" dirty="0"/>
              <a:t>real producer </a:t>
            </a:r>
            <a:br>
              <a:rPr lang="en-US" sz="1600" b="1" dirty="0"/>
            </a:br>
            <a:r>
              <a:rPr lang="en-US" sz="1600" b="1" dirty="0"/>
              <a:t>biogas</a:t>
            </a:r>
          </a:p>
        </p:txBody>
      </p:sp>
      <p:sp>
        <p:nvSpPr>
          <p:cNvPr id="66" name="Textfeld 65">
            <a:extLst>
              <a:ext uri="{FF2B5EF4-FFF2-40B4-BE49-F238E27FC236}">
                <a16:creationId xmlns:a16="http://schemas.microsoft.com/office/drawing/2014/main" id="{2CEC1574-5EA2-43F1-99FC-F265E48679DD}"/>
              </a:ext>
            </a:extLst>
          </p:cNvPr>
          <p:cNvSpPr txBox="1"/>
          <p:nvPr/>
        </p:nvSpPr>
        <p:spPr>
          <a:xfrm>
            <a:off x="5401533" y="5564225"/>
            <a:ext cx="1734633" cy="16326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de-AT" sz="800" dirty="0"/>
              <a:t>Foto: © Bock / TU Graz</a:t>
            </a:r>
          </a:p>
        </p:txBody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300C0C3E-1F58-4772-9D2F-91ED0F2880E9}"/>
              </a:ext>
            </a:extLst>
          </p:cNvPr>
          <p:cNvSpPr txBox="1"/>
          <p:nvPr/>
        </p:nvSpPr>
        <p:spPr>
          <a:xfrm>
            <a:off x="82595" y="5787421"/>
            <a:ext cx="1734633" cy="16326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de-AT" sz="800" dirty="0"/>
              <a:t>Foto: © </a:t>
            </a:r>
            <a:r>
              <a:rPr lang="de-AT" sz="800" dirty="0" err="1"/>
              <a:t>Lunghammer</a:t>
            </a:r>
            <a:r>
              <a:rPr lang="de-AT" sz="800" dirty="0"/>
              <a:t> / TU Graz</a:t>
            </a:r>
          </a:p>
        </p:txBody>
      </p:sp>
      <p:pic>
        <p:nvPicPr>
          <p:cNvPr id="68" name="Grafik 67">
            <a:extLst>
              <a:ext uri="{FF2B5EF4-FFF2-40B4-BE49-F238E27FC236}">
                <a16:creationId xmlns:a16="http://schemas.microsoft.com/office/drawing/2014/main" id="{A1579490-1B38-42C6-8E85-924F4065A92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2" r="21308"/>
          <a:stretch/>
        </p:blipFill>
        <p:spPr>
          <a:xfrm>
            <a:off x="4000038" y="3197835"/>
            <a:ext cx="1251026" cy="1485436"/>
          </a:xfrm>
          <a:prstGeom prst="rect">
            <a:avLst/>
          </a:prstGeom>
        </p:spPr>
      </p:pic>
      <p:sp>
        <p:nvSpPr>
          <p:cNvPr id="69" name="Textfeld 68">
            <a:extLst>
              <a:ext uri="{FF2B5EF4-FFF2-40B4-BE49-F238E27FC236}">
                <a16:creationId xmlns:a16="http://schemas.microsoft.com/office/drawing/2014/main" id="{3BD877CC-E105-4601-8CAD-552EE5C34909}"/>
              </a:ext>
            </a:extLst>
          </p:cNvPr>
          <p:cNvSpPr txBox="1"/>
          <p:nvPr/>
        </p:nvSpPr>
        <p:spPr>
          <a:xfrm>
            <a:off x="4000038" y="4683271"/>
            <a:ext cx="1734633" cy="16326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de-AT" sz="800" dirty="0"/>
              <a:t>Foto: ©  TU Graz</a:t>
            </a:r>
          </a:p>
        </p:txBody>
      </p:sp>
      <p:pic>
        <p:nvPicPr>
          <p:cNvPr id="70" name="Grafik 69">
            <a:extLst>
              <a:ext uri="{FF2B5EF4-FFF2-40B4-BE49-F238E27FC236}">
                <a16:creationId xmlns:a16="http://schemas.microsoft.com/office/drawing/2014/main" id="{44F0CAA0-49D3-4EBB-B46D-ADE6B6A883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6" r="12182"/>
          <a:stretch/>
        </p:blipFill>
        <p:spPr>
          <a:xfrm>
            <a:off x="5398087" y="3293818"/>
            <a:ext cx="1642413" cy="2250132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0BE2AB8C-AB1A-4D1A-AAF8-079F2A332EE4}"/>
              </a:ext>
            </a:extLst>
          </p:cNvPr>
          <p:cNvSpPr txBox="1"/>
          <p:nvPr/>
        </p:nvSpPr>
        <p:spPr>
          <a:xfrm>
            <a:off x="2829338" y="670600"/>
            <a:ext cx="53968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latin typeface="+mn-lt"/>
              </a:rPr>
              <a:t>The Reformer Steam Iron Cycle (RESC)</a:t>
            </a:r>
            <a:endParaRPr lang="en-AT" sz="2400" dirty="0"/>
          </a:p>
        </p:txBody>
      </p:sp>
    </p:spTree>
    <p:extLst>
      <p:ext uri="{BB962C8B-B14F-4D97-AF65-F5344CB8AC3E}">
        <p14:creationId xmlns:p14="http://schemas.microsoft.com/office/powerpoint/2010/main" val="122060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/>
      <p:bldP spid="56" grpId="0"/>
      <p:bldP spid="57" grpId="0"/>
      <p:bldP spid="58" grpId="0" animBg="1"/>
      <p:bldP spid="59" grpId="0" animBg="1"/>
      <p:bldP spid="60" grpId="0"/>
      <p:bldP spid="61" grpId="0"/>
      <p:bldP spid="62" grpId="0"/>
      <p:bldP spid="64" grpId="0" animBg="1"/>
      <p:bldP spid="65" grpId="0"/>
      <p:bldP spid="66" grpId="0"/>
      <p:bldP spid="67" grpId="0"/>
      <p:bldP spid="6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77091" y="247996"/>
            <a:ext cx="2254616" cy="988915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1" y="647305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B050"/>
                </a:solidFill>
                <a:latin typeface="Open Sans"/>
                <a:cs typeface="Open Sans"/>
              </a:rPr>
              <a:t>HAZEL Webinar 2: Hydrogen Sustainability - H2 DXNET - Hydrogen injection into natural gas distribution networks</a:t>
            </a:r>
            <a:endParaRPr lang="en-GB" sz="1400" b="1" dirty="0">
              <a:solidFill>
                <a:srgbClr val="00B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itel 19"/>
          <p:cNvSpPr txBox="1">
            <a:spLocks/>
          </p:cNvSpPr>
          <p:nvPr/>
        </p:nvSpPr>
        <p:spPr>
          <a:xfrm>
            <a:off x="880588" y="886491"/>
            <a:ext cx="11877840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400" b="1" dirty="0" err="1">
                <a:latin typeface="+mn-lt"/>
              </a:rPr>
              <a:t>Introduction</a:t>
            </a:r>
            <a:br>
              <a:rPr lang="de-DE" sz="2400" b="1" dirty="0">
                <a:latin typeface="+mn-lt"/>
              </a:rPr>
            </a:br>
            <a:r>
              <a:rPr lang="de-DE" sz="1800" dirty="0">
                <a:latin typeface="+mn-lt"/>
              </a:rPr>
              <a:t>Motivation and </a:t>
            </a:r>
            <a:r>
              <a:rPr lang="de-DE" sz="1800" dirty="0" err="1">
                <a:latin typeface="+mn-lt"/>
              </a:rPr>
              <a:t>challenges</a:t>
            </a:r>
            <a:endParaRPr lang="de-DE" sz="1800" dirty="0">
              <a:latin typeface="+mn-lt"/>
            </a:endParaRPr>
          </a:p>
        </p:txBody>
      </p:sp>
      <p:sp>
        <p:nvSpPr>
          <p:cNvPr id="11" name="Inhaltsplatzhalter 20"/>
          <p:cNvSpPr txBox="1">
            <a:spLocks/>
          </p:cNvSpPr>
          <p:nvPr/>
        </p:nvSpPr>
        <p:spPr>
          <a:xfrm>
            <a:off x="880588" y="2105691"/>
            <a:ext cx="8136663" cy="4366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4276AC"/>
              </a:buClr>
              <a:buFont typeface="Wingdings" panose="05000000000000000000" pitchFamily="2" charset="2"/>
              <a:buChar char="v"/>
            </a:pPr>
            <a:endParaRPr lang="en-US" sz="1600" b="1" dirty="0"/>
          </a:p>
          <a:p>
            <a:pPr marL="457200" indent="-457200">
              <a:buClr>
                <a:srgbClr val="4276AC"/>
              </a:buClr>
              <a:buFont typeface="Wingdings" panose="05000000000000000000" pitchFamily="2" charset="2"/>
              <a:buChar char="v"/>
            </a:pPr>
            <a:r>
              <a:rPr lang="en-US" sz="2000" b="1" dirty="0"/>
              <a:t>Hydrogen </a:t>
            </a:r>
            <a:r>
              <a:rPr lang="en-US" sz="2000" dirty="0"/>
              <a:t>from</a:t>
            </a:r>
            <a:r>
              <a:rPr lang="en-US" sz="2000" b="1" dirty="0"/>
              <a:t> locally available resources</a:t>
            </a:r>
            <a:endParaRPr lang="en-US" sz="2000" dirty="0"/>
          </a:p>
          <a:p>
            <a:pPr marL="457200" indent="-457200">
              <a:buClr>
                <a:srgbClr val="4276AC"/>
              </a:buClr>
              <a:buFont typeface="Wingdings" panose="05000000000000000000" pitchFamily="2" charset="2"/>
              <a:buChar char="v"/>
            </a:pPr>
            <a:endParaRPr lang="en-US" sz="1600" dirty="0"/>
          </a:p>
          <a:p>
            <a:pPr marL="457200" indent="-457200">
              <a:buClr>
                <a:srgbClr val="4276AC"/>
              </a:buClr>
              <a:buFont typeface="Wingdings" panose="05000000000000000000" pitchFamily="2" charset="2"/>
              <a:buChar char="v"/>
            </a:pPr>
            <a:r>
              <a:rPr lang="en-US" sz="2000" b="1" dirty="0"/>
              <a:t>Decentralized hydrogen</a:t>
            </a:r>
            <a:r>
              <a:rPr lang="en-US" sz="2000" dirty="0"/>
              <a:t> generation is </a:t>
            </a:r>
            <a:r>
              <a:rPr lang="en-US" sz="2000" b="1" dirty="0"/>
              <a:t>environmentally friendly</a:t>
            </a:r>
          </a:p>
          <a:p>
            <a:pPr marL="457200" indent="-457200">
              <a:buClr>
                <a:srgbClr val="4276AC"/>
              </a:buClr>
              <a:buFont typeface="Wingdings" panose="05000000000000000000" pitchFamily="2" charset="2"/>
              <a:buChar char="v"/>
            </a:pPr>
            <a:endParaRPr lang="en-US" sz="1600" b="1" dirty="0"/>
          </a:p>
          <a:p>
            <a:pPr marL="457200" indent="-457200">
              <a:buClr>
                <a:srgbClr val="4276AC"/>
              </a:buClr>
              <a:buFont typeface="Wingdings" panose="05000000000000000000" pitchFamily="2" charset="2"/>
              <a:buChar char="v"/>
            </a:pPr>
            <a:r>
              <a:rPr lang="en-US" sz="2000" b="1" dirty="0"/>
              <a:t>Regional feedstock utilization</a:t>
            </a:r>
          </a:p>
          <a:p>
            <a:pPr marL="457200" indent="-457200">
              <a:buClr>
                <a:srgbClr val="4276AC"/>
              </a:buClr>
              <a:buFont typeface="Wingdings" panose="05000000000000000000" pitchFamily="2" charset="2"/>
              <a:buChar char="v"/>
            </a:pPr>
            <a:endParaRPr lang="en-US" sz="1800" b="1" dirty="0"/>
          </a:p>
          <a:p>
            <a:pPr marL="457200" indent="-457200">
              <a:buClr>
                <a:srgbClr val="4276AC"/>
              </a:buClr>
              <a:buFont typeface="Wingdings" panose="05000000000000000000" pitchFamily="2" charset="2"/>
              <a:buChar char="v"/>
            </a:pPr>
            <a:r>
              <a:rPr lang="en-US" sz="2000" b="1" dirty="0"/>
              <a:t>Efficient and cost-effective </a:t>
            </a:r>
            <a:r>
              <a:rPr lang="en-US" sz="2000" dirty="0"/>
              <a:t>conversion</a:t>
            </a:r>
          </a:p>
          <a:p>
            <a:pPr marL="457200" indent="-457200">
              <a:buClr>
                <a:srgbClr val="4276AC"/>
              </a:buClr>
              <a:buFont typeface="Wingdings" panose="05000000000000000000" pitchFamily="2" charset="2"/>
              <a:buChar char="v"/>
            </a:pPr>
            <a:endParaRPr lang="en-US" sz="1600" b="1" dirty="0"/>
          </a:p>
          <a:p>
            <a:pPr marL="457200" indent="-457200">
              <a:buClr>
                <a:srgbClr val="4276AC"/>
              </a:buClr>
              <a:buFont typeface="Wingdings" panose="05000000000000000000" pitchFamily="2" charset="2"/>
              <a:buChar char="v"/>
            </a:pPr>
            <a:r>
              <a:rPr lang="en-US" sz="2000" b="1" dirty="0"/>
              <a:t>Stringent restrictions </a:t>
            </a:r>
            <a:r>
              <a:rPr lang="en-US" sz="2000" dirty="0"/>
              <a:t>on hydrogen quality </a:t>
            </a:r>
            <a:r>
              <a:rPr lang="en-US" sz="2000" b="1" dirty="0"/>
              <a:t>for low-temperature PEM-FC</a:t>
            </a:r>
          </a:p>
        </p:txBody>
      </p:sp>
    </p:spTree>
    <p:extLst>
      <p:ext uri="{BB962C8B-B14F-4D97-AF65-F5344CB8AC3E}">
        <p14:creationId xmlns:p14="http://schemas.microsoft.com/office/powerpoint/2010/main" val="363794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77091" y="247996"/>
            <a:ext cx="2254616" cy="988915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1" y="647305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B050"/>
                </a:solidFill>
                <a:latin typeface="Open Sans"/>
                <a:cs typeface="Open Sans"/>
              </a:rPr>
              <a:t>HAZEL Webinar 2: Hydrogen Sustainability - H2 DXNET - Hydrogen injection into natural gas distribution networks</a:t>
            </a:r>
            <a:endParaRPr lang="en-GB" sz="1400" b="1" dirty="0">
              <a:solidFill>
                <a:srgbClr val="00B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153785"/>
              </p:ext>
            </p:extLst>
          </p:nvPr>
        </p:nvGraphicFramePr>
        <p:xfrm>
          <a:off x="249075" y="2362954"/>
          <a:ext cx="8779208" cy="3872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Visio" r:id="rId5" imgW="10182121" imgH="4486343" progId="Visio.Drawing.15">
                  <p:embed/>
                </p:oleObj>
              </mc:Choice>
              <mc:Fallback>
                <p:oleObj name="Visio" r:id="rId5" imgW="10182121" imgH="4486343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075" y="2362954"/>
                        <a:ext cx="8779208" cy="38727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el 19"/>
          <p:cNvSpPr txBox="1">
            <a:spLocks/>
          </p:cNvSpPr>
          <p:nvPr/>
        </p:nvSpPr>
        <p:spPr>
          <a:xfrm>
            <a:off x="880588" y="886491"/>
            <a:ext cx="7683990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400" b="1" dirty="0" err="1">
                <a:latin typeface="+mn-lt"/>
              </a:rPr>
              <a:t>Introduction</a:t>
            </a:r>
            <a:br>
              <a:rPr lang="de-DE" sz="2400" b="1" dirty="0">
                <a:latin typeface="+mn-lt"/>
              </a:rPr>
            </a:br>
            <a:r>
              <a:rPr lang="de-DE" sz="1800" dirty="0">
                <a:latin typeface="+mn-lt"/>
              </a:rPr>
              <a:t>RESC </a:t>
            </a:r>
            <a:r>
              <a:rPr lang="de-DE" sz="1800" dirty="0" err="1">
                <a:latin typeface="+mn-lt"/>
              </a:rPr>
              <a:t>process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as</a:t>
            </a:r>
            <a:r>
              <a:rPr lang="de-DE" sz="1800" dirty="0">
                <a:latin typeface="+mn-lt"/>
              </a:rPr>
              <a:t> hydrogen </a:t>
            </a:r>
            <a:r>
              <a:rPr lang="de-DE" sz="1800" dirty="0" err="1">
                <a:latin typeface="+mn-lt"/>
              </a:rPr>
              <a:t>production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pathway</a:t>
            </a:r>
            <a:endParaRPr lang="de-DE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686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77091" y="247996"/>
            <a:ext cx="2254616" cy="988915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1" y="647305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B050"/>
                </a:solidFill>
                <a:latin typeface="Open Sans"/>
                <a:cs typeface="Open Sans"/>
              </a:rPr>
              <a:t>HAZEL Webinar 2: Hydrogen Sustainability - H2 DXNET - Hydrogen injection into natural gas distribution networks</a:t>
            </a:r>
            <a:endParaRPr lang="en-GB" sz="1400" b="1" dirty="0">
              <a:solidFill>
                <a:srgbClr val="00B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itel 19"/>
          <p:cNvSpPr txBox="1">
            <a:spLocks/>
          </p:cNvSpPr>
          <p:nvPr/>
        </p:nvSpPr>
        <p:spPr>
          <a:xfrm>
            <a:off x="880588" y="886491"/>
            <a:ext cx="7856006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400" b="1" dirty="0">
                <a:latin typeface="+mn-lt"/>
              </a:rPr>
              <a:t>Outline</a:t>
            </a:r>
          </a:p>
          <a:p>
            <a:pPr algn="l"/>
            <a:endParaRPr lang="de-DE" sz="1800" b="1" dirty="0">
              <a:latin typeface="+mn-lt"/>
            </a:endParaRPr>
          </a:p>
        </p:txBody>
      </p:sp>
      <p:sp>
        <p:nvSpPr>
          <p:cNvPr id="7" name="Inhaltsplatzhalter 20"/>
          <p:cNvSpPr txBox="1">
            <a:spLocks/>
          </p:cNvSpPr>
          <p:nvPr/>
        </p:nvSpPr>
        <p:spPr>
          <a:xfrm>
            <a:off x="817217" y="2169062"/>
            <a:ext cx="8109503" cy="4366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4276AC"/>
              </a:buClr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Introduction</a:t>
            </a:r>
            <a:endParaRPr lang="en-US" sz="2000" i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Clr>
                <a:srgbClr val="4276AC"/>
              </a:buClr>
            </a:pPr>
            <a:endParaRPr lang="en-US" sz="1600" dirty="0"/>
          </a:p>
          <a:p>
            <a:pPr marL="457200" indent="-457200">
              <a:buClr>
                <a:srgbClr val="4276AC"/>
              </a:buClr>
              <a:buFont typeface="Wingdings" panose="05000000000000000000" pitchFamily="2" charset="2"/>
              <a:buChar char="v"/>
            </a:pPr>
            <a:r>
              <a:rPr lang="en-US" sz="2000" b="1" dirty="0"/>
              <a:t>High-purity hydrogen from biogas</a:t>
            </a:r>
            <a:br>
              <a:rPr lang="en-US" sz="2000" b="1" dirty="0"/>
            </a:br>
            <a:r>
              <a:rPr lang="en-US" sz="1800" i="1" dirty="0"/>
              <a:t>Decentralized PEMFC-grade hydrogen</a:t>
            </a:r>
          </a:p>
          <a:p>
            <a:pPr>
              <a:buClr>
                <a:srgbClr val="4276AC"/>
              </a:buClr>
            </a:pPr>
            <a:endParaRPr lang="en-US" sz="1600" dirty="0"/>
          </a:p>
          <a:p>
            <a:pPr marL="457200" indent="-457200">
              <a:buClr>
                <a:srgbClr val="4276AC"/>
              </a:buClr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On-Site hydrogen with Negative Emissions </a:t>
            </a:r>
            <a:br>
              <a:rPr lang="en-US" sz="20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800" i="1" dirty="0">
                <a:solidFill>
                  <a:schemeClr val="bg1">
                    <a:lumMod val="85000"/>
                  </a:schemeClr>
                </a:solidFill>
              </a:rPr>
              <a:t>Sequestration of pure CO</a:t>
            </a:r>
            <a:r>
              <a:rPr lang="en-US" sz="1800" i="1" baseline="-25000" dirty="0">
                <a:solidFill>
                  <a:schemeClr val="bg1">
                    <a:lumMod val="85000"/>
                  </a:schemeClr>
                </a:solidFill>
              </a:rPr>
              <a:t>2</a:t>
            </a:r>
            <a:endParaRPr lang="en-US" sz="1800" i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buClr>
                <a:srgbClr val="4276AC"/>
              </a:buClr>
            </a:pPr>
            <a:endParaRPr lang="en-US" sz="1600" i="1" dirty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Clr>
                <a:srgbClr val="4276AC"/>
              </a:buClr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100 bar hydrogen release</a:t>
            </a:r>
            <a:br>
              <a:rPr lang="en-US" sz="20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Pre-pressurized </a:t>
            </a:r>
            <a:r>
              <a:rPr lang="en-US" sz="1800" i="1" dirty="0">
                <a:solidFill>
                  <a:schemeClr val="bg1">
                    <a:lumMod val="85000"/>
                  </a:schemeClr>
                </a:solidFill>
              </a:rPr>
              <a:t>H</a:t>
            </a:r>
            <a:r>
              <a:rPr lang="en-US" sz="1800" i="1" baseline="-25000" dirty="0">
                <a:solidFill>
                  <a:schemeClr val="bg1">
                    <a:lumMod val="85000"/>
                  </a:schemeClr>
                </a:solidFill>
              </a:rPr>
              <a:t>2</a:t>
            </a:r>
            <a:r>
              <a:rPr lang="en-US" sz="1800" i="1" dirty="0">
                <a:solidFill>
                  <a:schemeClr val="bg1">
                    <a:lumMod val="85000"/>
                  </a:schemeClr>
                </a:solidFill>
              </a:rPr>
              <a:t> release</a:t>
            </a:r>
          </a:p>
          <a:p>
            <a:pPr>
              <a:buClr>
                <a:srgbClr val="4276AC"/>
              </a:buClr>
            </a:pPr>
            <a:endParaRPr lang="en-US" sz="1600" i="1" dirty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Clr>
                <a:srgbClr val="4276AC"/>
              </a:buClr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Conclusion and Outlook</a:t>
            </a:r>
          </a:p>
        </p:txBody>
      </p:sp>
    </p:spTree>
    <p:extLst>
      <p:ext uri="{BB962C8B-B14F-4D97-AF65-F5344CB8AC3E}">
        <p14:creationId xmlns:p14="http://schemas.microsoft.com/office/powerpoint/2010/main" val="421236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77091" y="247996"/>
            <a:ext cx="2254616" cy="988915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1" y="647305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B050"/>
                </a:solidFill>
                <a:latin typeface="Open Sans"/>
                <a:cs typeface="Open Sans"/>
              </a:rPr>
              <a:t>HAZEL Webinar 2: Hydrogen Sustainability - H2 DXNET - Hydrogen injection into natural gas distribution networks</a:t>
            </a:r>
            <a:endParaRPr lang="en-GB" sz="1400" b="1" dirty="0">
              <a:solidFill>
                <a:srgbClr val="00B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itel 19"/>
          <p:cNvSpPr txBox="1">
            <a:spLocks/>
          </p:cNvSpPr>
          <p:nvPr/>
        </p:nvSpPr>
        <p:spPr>
          <a:xfrm>
            <a:off x="880588" y="886491"/>
            <a:ext cx="7683990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400" b="1" dirty="0" err="1">
                <a:latin typeface="+mn-lt"/>
              </a:rPr>
              <a:t>Introduction</a:t>
            </a:r>
            <a:br>
              <a:rPr lang="de-DE" sz="2400" b="1" dirty="0">
                <a:latin typeface="+mn-lt"/>
              </a:rPr>
            </a:br>
            <a:r>
              <a:rPr lang="de-DE" sz="1800" dirty="0">
                <a:latin typeface="+mn-lt"/>
              </a:rPr>
              <a:t>RESC </a:t>
            </a:r>
            <a:r>
              <a:rPr lang="de-DE" sz="1800" dirty="0" err="1">
                <a:latin typeface="+mn-lt"/>
              </a:rPr>
              <a:t>process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as</a:t>
            </a:r>
            <a:r>
              <a:rPr lang="de-DE" sz="1800" dirty="0">
                <a:latin typeface="+mn-lt"/>
              </a:rPr>
              <a:t> hydrogen </a:t>
            </a:r>
            <a:r>
              <a:rPr lang="de-DE" sz="1800" dirty="0" err="1">
                <a:latin typeface="+mn-lt"/>
              </a:rPr>
              <a:t>production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pathway</a:t>
            </a:r>
            <a:endParaRPr lang="de-DE" sz="1800" dirty="0">
              <a:latin typeface="+mn-lt"/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856438" y="2171012"/>
            <a:ext cx="7348443" cy="4030583"/>
            <a:chOff x="198228" y="2323194"/>
            <a:chExt cx="7424477" cy="4035731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 rotWithShape="1">
            <a:blip r:embed="rId4"/>
            <a:srcRect r="23345" b="6376"/>
            <a:stretch/>
          </p:blipFill>
          <p:spPr>
            <a:xfrm>
              <a:off x="198228" y="2323194"/>
              <a:ext cx="7424477" cy="4035731"/>
            </a:xfrm>
            <a:prstGeom prst="rect">
              <a:avLst/>
            </a:prstGeom>
          </p:spPr>
        </p:pic>
        <p:sp>
          <p:nvSpPr>
            <p:cNvPr id="11" name="Textfeld 10"/>
            <p:cNvSpPr txBox="1"/>
            <p:nvPr/>
          </p:nvSpPr>
          <p:spPr>
            <a:xfrm>
              <a:off x="6706995" y="4992786"/>
              <a:ext cx="294196" cy="1181437"/>
            </a:xfrm>
            <a:prstGeom prst="rect">
              <a:avLst/>
            </a:prstGeom>
            <a:noFill/>
          </p:spPr>
          <p:txBody>
            <a:bodyPr vert="vert270" wrap="square" lIns="0" rtlCol="0" anchor="ctr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</a:rPr>
                <a:t>HYDROGEN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013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77091" y="247996"/>
            <a:ext cx="2254616" cy="988915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1" y="647305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B050"/>
                </a:solidFill>
                <a:latin typeface="Open Sans"/>
                <a:cs typeface="Open Sans"/>
              </a:rPr>
              <a:t>HAZEL Webinar 2: Hydrogen Sustainability - H2 DXNET - Hydrogen injection into natural gas distribution networks</a:t>
            </a:r>
            <a:endParaRPr lang="en-GB" sz="1400" b="1" dirty="0">
              <a:solidFill>
                <a:srgbClr val="00B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el 19"/>
          <p:cNvSpPr txBox="1">
            <a:spLocks/>
          </p:cNvSpPr>
          <p:nvPr/>
        </p:nvSpPr>
        <p:spPr>
          <a:xfrm>
            <a:off x="880588" y="886491"/>
            <a:ext cx="7683990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400" b="1" dirty="0" err="1">
                <a:latin typeface="+mn-lt"/>
              </a:rPr>
              <a:t>Advances</a:t>
            </a:r>
            <a:r>
              <a:rPr lang="de-DE" sz="2400" b="1" dirty="0">
                <a:latin typeface="+mn-lt"/>
              </a:rPr>
              <a:t> in 10 kW lab </a:t>
            </a:r>
            <a:r>
              <a:rPr lang="de-DE" sz="2400" b="1" dirty="0" err="1">
                <a:latin typeface="+mn-lt"/>
              </a:rPr>
              <a:t>system</a:t>
            </a:r>
            <a:br>
              <a:rPr lang="de-DE" sz="2400" b="1" dirty="0">
                <a:latin typeface="+mn-lt"/>
              </a:rPr>
            </a:br>
            <a:r>
              <a:rPr lang="de-DE" sz="1800" dirty="0">
                <a:latin typeface="+mn-lt"/>
              </a:rPr>
              <a:t>Lab </a:t>
            </a:r>
            <a:r>
              <a:rPr lang="de-DE" sz="1800" dirty="0" err="1">
                <a:latin typeface="+mn-lt"/>
              </a:rPr>
              <a:t>demonstration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system</a:t>
            </a:r>
            <a:endParaRPr lang="de-DE" sz="1800" dirty="0">
              <a:latin typeface="+mn-lt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6" r="12182"/>
          <a:stretch/>
        </p:blipFill>
        <p:spPr>
          <a:xfrm>
            <a:off x="6258402" y="2156508"/>
            <a:ext cx="2638852" cy="361527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CD028F0-6870-4928-BE7F-4605A29E12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1" y="2253327"/>
            <a:ext cx="5565070" cy="342163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EBE3A63-F3C6-4F8F-89CA-AE8874C4403D}"/>
              </a:ext>
            </a:extLst>
          </p:cNvPr>
          <p:cNvSpPr txBox="1"/>
          <p:nvPr/>
        </p:nvSpPr>
        <p:spPr>
          <a:xfrm>
            <a:off x="277091" y="5771778"/>
            <a:ext cx="4243030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GB" sz="800" i="1" dirty="0"/>
              <a:t>Reproduced from: </a:t>
            </a:r>
            <a:r>
              <a:rPr lang="en-GB" sz="800" b="1" i="1" dirty="0"/>
              <a:t>Bock et al., 2019, </a:t>
            </a:r>
            <a:r>
              <a:rPr lang="en-GB" sz="800" i="1" dirty="0"/>
              <a:t>DOI:</a:t>
            </a:r>
            <a:r>
              <a:rPr lang="en-US" sz="800" i="1" dirty="0">
                <a:hlinkClick r:id="rId6"/>
              </a:rPr>
              <a:t>10.1039/C9RA03123E</a:t>
            </a:r>
            <a:r>
              <a:rPr lang="en-GB" sz="800" i="1" dirty="0">
                <a:hlinkClick r:id="rId6"/>
              </a:rPr>
              <a:t> </a:t>
            </a:r>
            <a:br>
              <a:rPr lang="en-GB" sz="800" i="1" dirty="0"/>
            </a:br>
            <a:r>
              <a:rPr lang="en-US" sz="800" i="1" dirty="0"/>
              <a:t>Published by The Royal Society of Chemistry under </a:t>
            </a:r>
            <a:r>
              <a:rPr lang="en-US" sz="800" i="1" dirty="0">
                <a:hlinkClick r:id="rId7"/>
              </a:rPr>
              <a:t>CC BY 3.0</a:t>
            </a:r>
            <a:endParaRPr lang="en-US" sz="800" i="1" dirty="0"/>
          </a:p>
        </p:txBody>
      </p:sp>
    </p:spTree>
    <p:extLst>
      <p:ext uri="{BB962C8B-B14F-4D97-AF65-F5344CB8AC3E}">
        <p14:creationId xmlns:p14="http://schemas.microsoft.com/office/powerpoint/2010/main" val="343563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BDEDAF7F04CB44808FB66BD2494817" ma:contentTypeVersion="10" ma:contentTypeDescription="Create a new document." ma:contentTypeScope="" ma:versionID="98447ed5c1f9c92470426f9fe9b9da5e">
  <xsd:schema xmlns:xsd="http://www.w3.org/2001/XMLSchema" xmlns:xs="http://www.w3.org/2001/XMLSchema" xmlns:p="http://schemas.microsoft.com/office/2006/metadata/properties" xmlns:ns2="ef0b0bf8-9b2d-4537-a09e-480623a224ba" targetNamespace="http://schemas.microsoft.com/office/2006/metadata/properties" ma:root="true" ma:fieldsID="e7d244f1e720e06ada96cf745d35e6c6" ns2:_="">
    <xsd:import namespace="ef0b0bf8-9b2d-4537-a09e-480623a224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0b0bf8-9b2d-4537-a09e-480623a224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3070824-B4D4-4767-8006-593575A41316}"/>
</file>

<file path=customXml/itemProps2.xml><?xml version="1.0" encoding="utf-8"?>
<ds:datastoreItem xmlns:ds="http://schemas.openxmlformats.org/officeDocument/2006/customXml" ds:itemID="{30BB00AF-754F-4FF5-A80A-DC256A77A96F}"/>
</file>

<file path=customXml/itemProps3.xml><?xml version="1.0" encoding="utf-8"?>
<ds:datastoreItem xmlns:ds="http://schemas.openxmlformats.org/officeDocument/2006/customXml" ds:itemID="{1A67976D-CBC0-4217-A433-EEF90B67AD77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1716</Words>
  <Application>Microsoft Office PowerPoint</Application>
  <PresentationFormat>Bildschirmpräsentation (4:3)</PresentationFormat>
  <Paragraphs>213</Paragraphs>
  <Slides>22</Slides>
  <Notes>21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31" baseType="lpstr">
      <vt:lpstr>ＭＳ Ｐゴシック</vt:lpstr>
      <vt:lpstr>Arial</vt:lpstr>
      <vt:lpstr>Calibri</vt:lpstr>
      <vt:lpstr>Calibri Light</vt:lpstr>
      <vt:lpstr>Open Sans</vt:lpstr>
      <vt:lpstr>Segoe UI</vt:lpstr>
      <vt:lpstr>Wingdings</vt:lpstr>
      <vt:lpstr>Office Theme</vt:lpstr>
      <vt:lpstr>Visio</vt:lpstr>
      <vt:lpstr>PowerPoint-Präsentation</vt:lpstr>
      <vt:lpstr>Decentralized hydrogen production from green methane –  The Reformer Steam Iron Cycle (RESC)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...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...</dc:creator>
  <cp:lastModifiedBy>Hacker, Viktor</cp:lastModifiedBy>
  <cp:revision>115</cp:revision>
  <dcterms:created xsi:type="dcterms:W3CDTF">2015-03-06T10:50:13Z</dcterms:created>
  <dcterms:modified xsi:type="dcterms:W3CDTF">2020-10-06T08:16:22Z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0x010100E4BDEDAF7F04CB44808FB66BD2494817</vt:lpwstr>
  </property>
</Properties>
</file>