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 id="2147483686" r:id="rId3"/>
  </p:sldMasterIdLst>
  <p:notesMasterIdLst>
    <p:notesMasterId r:id="rId13"/>
  </p:notesMasterIdLst>
  <p:sldIdLst>
    <p:sldId id="282" r:id="rId4"/>
    <p:sldId id="288" r:id="rId5"/>
    <p:sldId id="303" r:id="rId6"/>
    <p:sldId id="289" r:id="rId7"/>
    <p:sldId id="296" r:id="rId8"/>
    <p:sldId id="302" r:id="rId9"/>
    <p:sldId id="299" r:id="rId10"/>
    <p:sldId id="283" r:id="rId11"/>
    <p:sldId id="25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DA2"/>
    <a:srgbClr val="3366FF"/>
    <a:srgbClr val="97C03C"/>
    <a:srgbClr val="019562"/>
    <a:srgbClr val="F4C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480" autoAdjust="0"/>
  </p:normalViewPr>
  <p:slideViewPr>
    <p:cSldViewPr snapToGrid="0" snapToObjects="1">
      <p:cViewPr varScale="1">
        <p:scale>
          <a:sx n="47" d="100"/>
          <a:sy n="47" d="100"/>
        </p:scale>
        <p:origin x="263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rppdcfp01\fi\Dept\Treasury%20-%20Front%20Office\05.%20Credit%20Ratings\05.%20Annual%20Review\01.%20Master%20File\2020\01.%20Data\Ratings%20Chart%20Pa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'Gas in Ireland'!$B$40</c:f>
              <c:strCache>
                <c:ptCount val="1"/>
                <c:pt idx="0">
                  <c:v>% Share 2018</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'Gas in Ireland'!$A$41:$A$50</c:f>
              <c:strCache>
                <c:ptCount val="10"/>
                <c:pt idx="0">
                  <c:v>Electricity Imports (net)</c:v>
                </c:pt>
                <c:pt idx="1">
                  <c:v>Hydro</c:v>
                </c:pt>
                <c:pt idx="2">
                  <c:v>Wastes (Non-Renewables)</c:v>
                </c:pt>
                <c:pt idx="3">
                  <c:v>Other Renewables</c:v>
                </c:pt>
                <c:pt idx="4">
                  <c:v>Biomass</c:v>
                </c:pt>
                <c:pt idx="5">
                  <c:v>Peat</c:v>
                </c:pt>
                <c:pt idx="6">
                  <c:v>Coal</c:v>
                </c:pt>
                <c:pt idx="7">
                  <c:v>Wind</c:v>
                </c:pt>
                <c:pt idx="8">
                  <c:v>Natural Gas</c:v>
                </c:pt>
                <c:pt idx="9">
                  <c:v>Oil</c:v>
                </c:pt>
              </c:strCache>
            </c:strRef>
          </c:cat>
          <c:val>
            <c:numRef>
              <c:f>'Gas in Ireland'!$B$41:$B$50</c:f>
              <c:numCache>
                <c:formatCode>0.0%</c:formatCode>
                <c:ptCount val="10"/>
                <c:pt idx="0">
                  <c:v>0</c:v>
                </c:pt>
                <c:pt idx="1">
                  <c:v>4.0000000000000001E-3</c:v>
                </c:pt>
                <c:pt idx="2">
                  <c:v>0.01</c:v>
                </c:pt>
                <c:pt idx="3">
                  <c:v>1.8000000000000002E-2</c:v>
                </c:pt>
                <c:pt idx="4">
                  <c:v>2.7999999999999997E-2</c:v>
                </c:pt>
                <c:pt idx="5">
                  <c:v>4.7E-2</c:v>
                </c:pt>
                <c:pt idx="6">
                  <c:v>4.9000000000000002E-2</c:v>
                </c:pt>
                <c:pt idx="7">
                  <c:v>5.0999999999999997E-2</c:v>
                </c:pt>
                <c:pt idx="8">
                  <c:v>0.30599999999999999</c:v>
                </c:pt>
                <c:pt idx="9">
                  <c:v>0.48799999999999999</c:v>
                </c:pt>
              </c:numCache>
            </c:numRef>
          </c:val>
          <c:extLst xmlns:c16r2="http://schemas.microsoft.com/office/drawing/2015/06/chart">
            <c:ext xmlns:c16="http://schemas.microsoft.com/office/drawing/2014/chart" uri="{C3380CC4-5D6E-409C-BE32-E72D297353CC}">
              <c16:uniqueId val="{00000000-D7D9-4699-8C25-A0B3CCB94DFE}"/>
            </c:ext>
          </c:extLst>
        </c:ser>
        <c:dLbls>
          <c:dLblPos val="outEnd"/>
          <c:showLegendKey val="0"/>
          <c:showVal val="1"/>
          <c:showCatName val="0"/>
          <c:showSerName val="0"/>
          <c:showPercent val="0"/>
          <c:showBubbleSize val="0"/>
        </c:dLbls>
        <c:gapWidth val="182"/>
        <c:axId val="177064768"/>
        <c:axId val="177065160"/>
      </c:barChart>
      <c:catAx>
        <c:axId val="17706476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7065160"/>
        <c:crosses val="autoZero"/>
        <c:auto val="1"/>
        <c:lblAlgn val="ctr"/>
        <c:lblOffset val="100"/>
        <c:noMultiLvlLbl val="0"/>
      </c:catAx>
      <c:valAx>
        <c:axId val="177065160"/>
        <c:scaling>
          <c:orientation val="minMax"/>
        </c:scaling>
        <c:delete val="1"/>
        <c:axPos val="b"/>
        <c:numFmt formatCode="0.0%" sourceLinked="1"/>
        <c:majorTickMark val="none"/>
        <c:minorTickMark val="none"/>
        <c:tickLblPos val="nextTo"/>
        <c:crossAx val="1770647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FD247-58EC-4241-B712-1E386DBB2DAF}"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IE"/>
        </a:p>
      </dgm:t>
    </dgm:pt>
    <dgm:pt modelId="{D84FF191-129D-4304-8F98-B27A9A6BAF83}">
      <dgm:prSet phldrT="[Text]" custT="1"/>
      <dgm:spPr/>
      <dgm:t>
        <a:bodyPr/>
        <a:lstStyle/>
        <a:p>
          <a:r>
            <a:rPr lang="en-IE" sz="1600" b="1" dirty="0" smtClean="0">
              <a:solidFill>
                <a:srgbClr val="0099FF">
                  <a:lumMod val="50000"/>
                </a:srgbClr>
              </a:solidFill>
            </a:rPr>
            <a:t>54%</a:t>
          </a:r>
          <a:r>
            <a:rPr lang="en-IE" sz="1600" dirty="0" smtClean="0">
              <a:solidFill>
                <a:srgbClr val="0099FF">
                  <a:lumMod val="50000"/>
                </a:srgbClr>
              </a:solidFill>
            </a:rPr>
            <a:t> of electricity is generated using </a:t>
          </a:r>
          <a:r>
            <a:rPr lang="en-IE" sz="1600" b="1" dirty="0" smtClean="0">
              <a:solidFill>
                <a:srgbClr val="0099FF">
                  <a:lumMod val="50000"/>
                </a:srgbClr>
              </a:solidFill>
            </a:rPr>
            <a:t>Natural Gas</a:t>
          </a:r>
          <a:endParaRPr lang="en-IE" sz="1600" dirty="0"/>
        </a:p>
      </dgm:t>
    </dgm:pt>
    <dgm:pt modelId="{C1915BED-E4FE-4D17-9787-342AF7F89ECD}" type="parTrans" cxnId="{DDB8EA64-8883-409D-86C1-D887632FF77C}">
      <dgm:prSet/>
      <dgm:spPr/>
      <dgm:t>
        <a:bodyPr/>
        <a:lstStyle/>
        <a:p>
          <a:endParaRPr lang="en-IE"/>
        </a:p>
      </dgm:t>
    </dgm:pt>
    <dgm:pt modelId="{447D3DB5-F928-494D-950F-48AE8BAEB205}" type="sibTrans" cxnId="{DDB8EA64-8883-409D-86C1-D887632FF77C}">
      <dgm:prSet/>
      <dgm:spPr/>
      <dgm:t>
        <a:bodyPr/>
        <a:lstStyle/>
        <a:p>
          <a:endParaRPr lang="en-IE"/>
        </a:p>
      </dgm:t>
    </dgm:pt>
    <dgm:pt modelId="{AC60C6B0-7A51-4B2A-AD92-5DFB96C7D08C}">
      <dgm:prSet phldrT="[Text]" custT="1"/>
      <dgm:spPr/>
      <dgm:t>
        <a:bodyPr/>
        <a:lstStyle/>
        <a:p>
          <a:r>
            <a:rPr lang="en-IE" sz="1400" b="1" dirty="0" smtClean="0">
              <a:solidFill>
                <a:srgbClr val="0099FF">
                  <a:lumMod val="50000"/>
                </a:srgbClr>
              </a:solidFill>
            </a:rPr>
            <a:t>22%</a:t>
          </a:r>
          <a:r>
            <a:rPr lang="en-IE" sz="1400" dirty="0" smtClean="0">
              <a:solidFill>
                <a:srgbClr val="0099FF">
                  <a:lumMod val="50000"/>
                </a:srgbClr>
              </a:solidFill>
            </a:rPr>
            <a:t> of residential energy demand is met directly by </a:t>
          </a:r>
          <a:r>
            <a:rPr lang="en-IE" sz="1400" b="1" dirty="0" smtClean="0">
              <a:solidFill>
                <a:srgbClr val="0099FF">
                  <a:lumMod val="50000"/>
                </a:srgbClr>
              </a:solidFill>
            </a:rPr>
            <a:t>Natural Gas</a:t>
          </a:r>
          <a:endParaRPr lang="en-IE" sz="1400" dirty="0"/>
        </a:p>
      </dgm:t>
    </dgm:pt>
    <dgm:pt modelId="{46B23A41-A9E6-4500-9A8B-877FE9E786E2}" type="parTrans" cxnId="{B748929C-4B42-40E2-862A-2C3A975794C9}">
      <dgm:prSet/>
      <dgm:spPr/>
      <dgm:t>
        <a:bodyPr/>
        <a:lstStyle/>
        <a:p>
          <a:endParaRPr lang="en-IE"/>
        </a:p>
      </dgm:t>
    </dgm:pt>
    <dgm:pt modelId="{F4823AEA-8470-4FD4-85BC-A88A98926CCB}" type="sibTrans" cxnId="{B748929C-4B42-40E2-862A-2C3A975794C9}">
      <dgm:prSet/>
      <dgm:spPr/>
      <dgm:t>
        <a:bodyPr/>
        <a:lstStyle/>
        <a:p>
          <a:endParaRPr lang="en-IE"/>
        </a:p>
      </dgm:t>
    </dgm:pt>
    <dgm:pt modelId="{E4765353-3D34-4E8A-9A1B-5D9809E0F498}">
      <dgm:prSet phldrT="[Text]"/>
      <dgm:spPr>
        <a:noFill/>
        <a:ln>
          <a:noFill/>
        </a:ln>
      </dgm:spPr>
      <dgm:t>
        <a:bodyPr/>
        <a:lstStyle/>
        <a:p>
          <a:endParaRPr lang="en-IE" dirty="0"/>
        </a:p>
      </dgm:t>
    </dgm:pt>
    <dgm:pt modelId="{3F1CE639-179A-4580-9917-24DF73B35B60}" type="sibTrans" cxnId="{E021CED5-8647-4CF0-B23E-20B951274BEB}">
      <dgm:prSet/>
      <dgm:spPr/>
      <dgm:t>
        <a:bodyPr/>
        <a:lstStyle/>
        <a:p>
          <a:endParaRPr lang="en-IE"/>
        </a:p>
      </dgm:t>
    </dgm:pt>
    <dgm:pt modelId="{10BF17BB-4117-4079-854E-F568FF24E85D}" type="parTrans" cxnId="{E021CED5-8647-4CF0-B23E-20B951274BEB}">
      <dgm:prSet/>
      <dgm:spPr/>
      <dgm:t>
        <a:bodyPr/>
        <a:lstStyle/>
        <a:p>
          <a:endParaRPr lang="en-IE"/>
        </a:p>
      </dgm:t>
    </dgm:pt>
    <dgm:pt modelId="{6C6620A6-594C-4607-B0EF-765DE1AD8029}">
      <dgm:prSet phldrT="[Text]" custT="1"/>
      <dgm:spPr/>
      <dgm:t>
        <a:bodyPr/>
        <a:lstStyle/>
        <a:p>
          <a:r>
            <a:rPr lang="en-IE" sz="1600" b="1" dirty="0" smtClean="0">
              <a:solidFill>
                <a:srgbClr val="0099FF">
                  <a:lumMod val="50000"/>
                </a:srgbClr>
              </a:solidFill>
            </a:rPr>
            <a:t>30%</a:t>
          </a:r>
          <a:r>
            <a:rPr lang="en-IE" sz="1600" dirty="0" smtClean="0">
              <a:solidFill>
                <a:srgbClr val="0099FF">
                  <a:lumMod val="50000"/>
                </a:srgbClr>
              </a:solidFill>
            </a:rPr>
            <a:t> of final industry energy demand is met directly by </a:t>
          </a:r>
          <a:r>
            <a:rPr lang="en-IE" sz="1600" b="1" dirty="0" smtClean="0">
              <a:solidFill>
                <a:srgbClr val="0099FF">
                  <a:lumMod val="50000"/>
                </a:srgbClr>
              </a:solidFill>
            </a:rPr>
            <a:t>Natural Gas</a:t>
          </a:r>
          <a:endParaRPr lang="en-IE" sz="1600" dirty="0"/>
        </a:p>
      </dgm:t>
    </dgm:pt>
    <dgm:pt modelId="{464A1FE1-9224-48E6-9D6F-F0ED0749670E}" type="sibTrans" cxnId="{7FA04BCA-2258-49AA-90D5-D1B9AA61FDAF}">
      <dgm:prSet/>
      <dgm:spPr/>
      <dgm:t>
        <a:bodyPr/>
        <a:lstStyle/>
        <a:p>
          <a:endParaRPr lang="en-IE"/>
        </a:p>
      </dgm:t>
    </dgm:pt>
    <dgm:pt modelId="{5483880F-8F34-4814-A999-534760FF0A9A}" type="parTrans" cxnId="{7FA04BCA-2258-49AA-90D5-D1B9AA61FDAF}">
      <dgm:prSet/>
      <dgm:spPr/>
      <dgm:t>
        <a:bodyPr/>
        <a:lstStyle/>
        <a:p>
          <a:endParaRPr lang="en-IE"/>
        </a:p>
      </dgm:t>
    </dgm:pt>
    <dgm:pt modelId="{753164A4-B8B2-4DCA-B2E9-4F0CCA80D9F0}" type="pres">
      <dgm:prSet presAssocID="{0D9FD247-58EC-4241-B712-1E386DBB2DAF}" presName="Name0" presStyleCnt="0">
        <dgm:presLayoutVars>
          <dgm:chMax val="1"/>
          <dgm:chPref val="1"/>
          <dgm:dir/>
          <dgm:resizeHandles/>
        </dgm:presLayoutVars>
      </dgm:prSet>
      <dgm:spPr/>
      <dgm:t>
        <a:bodyPr/>
        <a:lstStyle/>
        <a:p>
          <a:endParaRPr lang="en-IE"/>
        </a:p>
      </dgm:t>
    </dgm:pt>
    <dgm:pt modelId="{744145A3-BD7E-4011-AD15-EAE0E54678BC}" type="pres">
      <dgm:prSet presAssocID="{E4765353-3D34-4E8A-9A1B-5D9809E0F498}" presName="Parent" presStyleLbl="node1" presStyleIdx="0" presStyleCnt="2">
        <dgm:presLayoutVars>
          <dgm:chMax val="4"/>
          <dgm:chPref val="3"/>
        </dgm:presLayoutVars>
      </dgm:prSet>
      <dgm:spPr/>
      <dgm:t>
        <a:bodyPr/>
        <a:lstStyle/>
        <a:p>
          <a:endParaRPr lang="en-IE"/>
        </a:p>
      </dgm:t>
    </dgm:pt>
    <dgm:pt modelId="{7CB2060D-3DEC-4A5B-BA20-575E850D0803}" type="pres">
      <dgm:prSet presAssocID="{D84FF191-129D-4304-8F98-B27A9A6BAF83}" presName="Accent" presStyleLbl="node1" presStyleIdx="1" presStyleCnt="2" custScaleX="92768" custScaleY="120923"/>
      <dgm:spPr/>
    </dgm:pt>
    <dgm:pt modelId="{483FE691-2631-43E9-B844-8493047D6211}" type="pres">
      <dgm:prSet presAssocID="{D84FF191-129D-4304-8F98-B27A9A6BAF83}" presName="Image1" presStyleLbl="fgImgPlace1" presStyleIdx="0" presStyleCnt="3"/>
      <dgm:spPr>
        <a:solidFill>
          <a:schemeClr val="tx2"/>
        </a:solidFill>
      </dgm:spPr>
    </dgm:pt>
    <dgm:pt modelId="{C705259D-4B87-4135-A5CF-EBEBCE3156C0}" type="pres">
      <dgm:prSet presAssocID="{D84FF191-129D-4304-8F98-B27A9A6BAF83}" presName="Child1" presStyleLbl="revTx" presStyleIdx="0" presStyleCnt="3" custLinFactNeighborX="-809" custLinFactNeighborY="-37593">
        <dgm:presLayoutVars>
          <dgm:chMax val="0"/>
          <dgm:chPref val="0"/>
          <dgm:bulletEnabled val="1"/>
        </dgm:presLayoutVars>
      </dgm:prSet>
      <dgm:spPr/>
      <dgm:t>
        <a:bodyPr/>
        <a:lstStyle/>
        <a:p>
          <a:endParaRPr lang="en-IE"/>
        </a:p>
      </dgm:t>
    </dgm:pt>
    <dgm:pt modelId="{58ECFBDC-4A16-4445-A19F-5335042B843C}" type="pres">
      <dgm:prSet presAssocID="{6C6620A6-594C-4607-B0EF-765DE1AD8029}" presName="Image2" presStyleCnt="0"/>
      <dgm:spPr/>
    </dgm:pt>
    <dgm:pt modelId="{3D93C3C9-C443-4846-82BB-6881B3E0BAFA}" type="pres">
      <dgm:prSet presAssocID="{6C6620A6-594C-4607-B0EF-765DE1AD8029}" presName="Image" presStyleLbl="fgImgPlace1" presStyleIdx="1" presStyleCnt="3"/>
      <dgm:spPr/>
    </dgm:pt>
    <dgm:pt modelId="{E854D127-590C-4AC7-89CB-5A3199E5C595}" type="pres">
      <dgm:prSet presAssocID="{6C6620A6-594C-4607-B0EF-765DE1AD8029}" presName="Child2" presStyleLbl="revTx" presStyleIdx="1" presStyleCnt="3">
        <dgm:presLayoutVars>
          <dgm:chMax val="0"/>
          <dgm:chPref val="0"/>
          <dgm:bulletEnabled val="1"/>
        </dgm:presLayoutVars>
      </dgm:prSet>
      <dgm:spPr/>
      <dgm:t>
        <a:bodyPr/>
        <a:lstStyle/>
        <a:p>
          <a:endParaRPr lang="en-IE"/>
        </a:p>
      </dgm:t>
    </dgm:pt>
    <dgm:pt modelId="{8AF6DB91-4A9A-416E-B99A-ACA91B7DAF48}" type="pres">
      <dgm:prSet presAssocID="{AC60C6B0-7A51-4B2A-AD92-5DFB96C7D08C}" presName="Image3" presStyleCnt="0"/>
      <dgm:spPr/>
    </dgm:pt>
    <dgm:pt modelId="{221217D1-BFF4-46C0-A11D-2FE840530F84}" type="pres">
      <dgm:prSet presAssocID="{AC60C6B0-7A51-4B2A-AD92-5DFB96C7D08C}" presName="Image" presStyleLbl="fgImgPlace1" presStyleIdx="2" presStyleCnt="3"/>
      <dgm:spPr/>
    </dgm:pt>
    <dgm:pt modelId="{A9657E0F-75B9-4C15-A90E-0041F814AEFE}" type="pres">
      <dgm:prSet presAssocID="{AC60C6B0-7A51-4B2A-AD92-5DFB96C7D08C}" presName="Child3" presStyleLbl="revTx" presStyleIdx="2" presStyleCnt="3" custLinFactNeighborX="-1285" custLinFactNeighborY="27743">
        <dgm:presLayoutVars>
          <dgm:chMax val="0"/>
          <dgm:chPref val="0"/>
          <dgm:bulletEnabled val="1"/>
        </dgm:presLayoutVars>
      </dgm:prSet>
      <dgm:spPr/>
      <dgm:t>
        <a:bodyPr/>
        <a:lstStyle/>
        <a:p>
          <a:endParaRPr lang="en-IE"/>
        </a:p>
      </dgm:t>
    </dgm:pt>
  </dgm:ptLst>
  <dgm:cxnLst>
    <dgm:cxn modelId="{DDB8EA64-8883-409D-86C1-D887632FF77C}" srcId="{E4765353-3D34-4E8A-9A1B-5D9809E0F498}" destId="{D84FF191-129D-4304-8F98-B27A9A6BAF83}" srcOrd="0" destOrd="0" parTransId="{C1915BED-E4FE-4D17-9787-342AF7F89ECD}" sibTransId="{447D3DB5-F928-494D-950F-48AE8BAEB205}"/>
    <dgm:cxn modelId="{AFF3EB2C-D113-48DA-B426-BE0D0BD64C01}" type="presOf" srcId="{6C6620A6-594C-4607-B0EF-765DE1AD8029}" destId="{E854D127-590C-4AC7-89CB-5A3199E5C595}" srcOrd="0" destOrd="0" presId="urn:microsoft.com/office/officeart/2011/layout/RadialPictureList"/>
    <dgm:cxn modelId="{272D2F6E-94AF-4CD2-828A-74E74B2A012E}" type="presOf" srcId="{D84FF191-129D-4304-8F98-B27A9A6BAF83}" destId="{C705259D-4B87-4135-A5CF-EBEBCE3156C0}" srcOrd="0" destOrd="0" presId="urn:microsoft.com/office/officeart/2011/layout/RadialPictureList"/>
    <dgm:cxn modelId="{B748929C-4B42-40E2-862A-2C3A975794C9}" srcId="{E4765353-3D34-4E8A-9A1B-5D9809E0F498}" destId="{AC60C6B0-7A51-4B2A-AD92-5DFB96C7D08C}" srcOrd="2" destOrd="0" parTransId="{46B23A41-A9E6-4500-9A8B-877FE9E786E2}" sibTransId="{F4823AEA-8470-4FD4-85BC-A88A98926CCB}"/>
    <dgm:cxn modelId="{7FA04BCA-2258-49AA-90D5-D1B9AA61FDAF}" srcId="{E4765353-3D34-4E8A-9A1B-5D9809E0F498}" destId="{6C6620A6-594C-4607-B0EF-765DE1AD8029}" srcOrd="1" destOrd="0" parTransId="{5483880F-8F34-4814-A999-534760FF0A9A}" sibTransId="{464A1FE1-9224-48E6-9D6F-F0ED0749670E}"/>
    <dgm:cxn modelId="{D0EEE3EE-EC33-4513-A3CD-E994000DA3CD}" type="presOf" srcId="{E4765353-3D34-4E8A-9A1B-5D9809E0F498}" destId="{744145A3-BD7E-4011-AD15-EAE0E54678BC}" srcOrd="0" destOrd="0" presId="urn:microsoft.com/office/officeart/2011/layout/RadialPictureList"/>
    <dgm:cxn modelId="{E021CED5-8647-4CF0-B23E-20B951274BEB}" srcId="{0D9FD247-58EC-4241-B712-1E386DBB2DAF}" destId="{E4765353-3D34-4E8A-9A1B-5D9809E0F498}" srcOrd="0" destOrd="0" parTransId="{10BF17BB-4117-4079-854E-F568FF24E85D}" sibTransId="{3F1CE639-179A-4580-9917-24DF73B35B60}"/>
    <dgm:cxn modelId="{55A2B192-D764-4EC4-9F32-1E35488724CE}" type="presOf" srcId="{AC60C6B0-7A51-4B2A-AD92-5DFB96C7D08C}" destId="{A9657E0F-75B9-4C15-A90E-0041F814AEFE}" srcOrd="0" destOrd="0" presId="urn:microsoft.com/office/officeart/2011/layout/RadialPictureList"/>
    <dgm:cxn modelId="{3E5094A7-1D38-4B0B-961F-9F818E57B6F7}" type="presOf" srcId="{0D9FD247-58EC-4241-B712-1E386DBB2DAF}" destId="{753164A4-B8B2-4DCA-B2E9-4F0CCA80D9F0}" srcOrd="0" destOrd="0" presId="urn:microsoft.com/office/officeart/2011/layout/RadialPictureList"/>
    <dgm:cxn modelId="{F631F4A5-46FD-4DD0-9E92-C5A22B54B853}" type="presParOf" srcId="{753164A4-B8B2-4DCA-B2E9-4F0CCA80D9F0}" destId="{744145A3-BD7E-4011-AD15-EAE0E54678BC}" srcOrd="0" destOrd="0" presId="urn:microsoft.com/office/officeart/2011/layout/RadialPictureList"/>
    <dgm:cxn modelId="{63ABF9C6-AC72-406D-9E34-3EAB6CD810A2}" type="presParOf" srcId="{753164A4-B8B2-4DCA-B2E9-4F0CCA80D9F0}" destId="{7CB2060D-3DEC-4A5B-BA20-575E850D0803}" srcOrd="1" destOrd="0" presId="urn:microsoft.com/office/officeart/2011/layout/RadialPictureList"/>
    <dgm:cxn modelId="{5BA32AEE-36A1-4CBB-8AA6-75E8515E9118}" type="presParOf" srcId="{753164A4-B8B2-4DCA-B2E9-4F0CCA80D9F0}" destId="{483FE691-2631-43E9-B844-8493047D6211}" srcOrd="2" destOrd="0" presId="urn:microsoft.com/office/officeart/2011/layout/RadialPictureList"/>
    <dgm:cxn modelId="{E6DAB6AE-E545-4E59-BD1F-5CE36A1C345C}" type="presParOf" srcId="{753164A4-B8B2-4DCA-B2E9-4F0CCA80D9F0}" destId="{C705259D-4B87-4135-A5CF-EBEBCE3156C0}" srcOrd="3" destOrd="0" presId="urn:microsoft.com/office/officeart/2011/layout/RadialPictureList"/>
    <dgm:cxn modelId="{E7474074-3E27-4FA8-A335-EA71DF157F6F}" type="presParOf" srcId="{753164A4-B8B2-4DCA-B2E9-4F0CCA80D9F0}" destId="{58ECFBDC-4A16-4445-A19F-5335042B843C}" srcOrd="4" destOrd="0" presId="urn:microsoft.com/office/officeart/2011/layout/RadialPictureList"/>
    <dgm:cxn modelId="{21B14250-158F-4A1C-B30B-921A95AF580B}" type="presParOf" srcId="{58ECFBDC-4A16-4445-A19F-5335042B843C}" destId="{3D93C3C9-C443-4846-82BB-6881B3E0BAFA}" srcOrd="0" destOrd="0" presId="urn:microsoft.com/office/officeart/2011/layout/RadialPictureList"/>
    <dgm:cxn modelId="{D1D4F994-73DE-492C-B922-CFC010673ADC}" type="presParOf" srcId="{753164A4-B8B2-4DCA-B2E9-4F0CCA80D9F0}" destId="{E854D127-590C-4AC7-89CB-5A3199E5C595}" srcOrd="5" destOrd="0" presId="urn:microsoft.com/office/officeart/2011/layout/RadialPictureList"/>
    <dgm:cxn modelId="{BAAEE09E-BEC6-4E11-A4A3-CEAB30415EA3}" type="presParOf" srcId="{753164A4-B8B2-4DCA-B2E9-4F0CCA80D9F0}" destId="{8AF6DB91-4A9A-416E-B99A-ACA91B7DAF48}" srcOrd="6" destOrd="0" presId="urn:microsoft.com/office/officeart/2011/layout/RadialPictureList"/>
    <dgm:cxn modelId="{7414ECCB-C696-4CFA-83AD-BC523C9B9F18}" type="presParOf" srcId="{8AF6DB91-4A9A-416E-B99A-ACA91B7DAF48}" destId="{221217D1-BFF4-46C0-A11D-2FE840530F84}" srcOrd="0" destOrd="0" presId="urn:microsoft.com/office/officeart/2011/layout/RadialPictureList"/>
    <dgm:cxn modelId="{697CA0B3-97DE-487E-BB7E-A57933B0DFBB}" type="presParOf" srcId="{753164A4-B8B2-4DCA-B2E9-4F0CCA80D9F0}" destId="{A9657E0F-75B9-4C15-A90E-0041F814AEFE}"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145A3-BD7E-4011-AD15-EAE0E54678BC}">
      <dsp:nvSpPr>
        <dsp:cNvPr id="0" name=""/>
        <dsp:cNvSpPr/>
      </dsp:nvSpPr>
      <dsp:spPr>
        <a:xfrm>
          <a:off x="859929" y="1418266"/>
          <a:ext cx="1794364" cy="1794452"/>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IE" sz="6500" kern="1200" dirty="0"/>
        </a:p>
      </dsp:txBody>
      <dsp:txXfrm>
        <a:off x="1122708" y="1681057"/>
        <a:ext cx="1268806" cy="1268870"/>
      </dsp:txXfrm>
    </dsp:sp>
    <dsp:sp modelId="{7CB2060D-3DEC-4A5B-BA20-575E850D0803}">
      <dsp:nvSpPr>
        <dsp:cNvPr id="0" name=""/>
        <dsp:cNvSpPr/>
      </dsp:nvSpPr>
      <dsp:spPr>
        <a:xfrm>
          <a:off x="65397" y="26085"/>
          <a:ext cx="3355550" cy="4559584"/>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FE691-2631-43E9-B844-8493047D6211}">
      <dsp:nvSpPr>
        <dsp:cNvPr id="0" name=""/>
        <dsp:cNvSpPr/>
      </dsp:nvSpPr>
      <dsp:spPr>
        <a:xfrm>
          <a:off x="2598002" y="738418"/>
          <a:ext cx="961247" cy="961516"/>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05259D-4B87-4135-A5CF-EBEBCE3156C0}">
      <dsp:nvSpPr>
        <dsp:cNvPr id="0" name=""/>
        <dsp:cNvSpPr/>
      </dsp:nvSpPr>
      <dsp:spPr>
        <a:xfrm>
          <a:off x="3621751" y="404038"/>
          <a:ext cx="1286666" cy="930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IE" sz="1600" b="1" kern="1200" dirty="0" smtClean="0">
              <a:solidFill>
                <a:srgbClr val="0099FF">
                  <a:lumMod val="50000"/>
                </a:srgbClr>
              </a:solidFill>
            </a:rPr>
            <a:t>54%</a:t>
          </a:r>
          <a:r>
            <a:rPr lang="en-IE" sz="1600" kern="1200" dirty="0" smtClean="0">
              <a:solidFill>
                <a:srgbClr val="0099FF">
                  <a:lumMod val="50000"/>
                </a:srgbClr>
              </a:solidFill>
            </a:rPr>
            <a:t> of electricity is generated using </a:t>
          </a:r>
          <a:r>
            <a:rPr lang="en-IE" sz="1600" b="1" kern="1200" dirty="0" smtClean="0">
              <a:solidFill>
                <a:srgbClr val="0099FF">
                  <a:lumMod val="50000"/>
                </a:srgbClr>
              </a:solidFill>
            </a:rPr>
            <a:t>Natural Gas</a:t>
          </a:r>
          <a:endParaRPr lang="en-IE" sz="1600" kern="1200" dirty="0"/>
        </a:p>
      </dsp:txBody>
      <dsp:txXfrm>
        <a:off x="3621751" y="404038"/>
        <a:ext cx="1286666" cy="930596"/>
      </dsp:txXfrm>
    </dsp:sp>
    <dsp:sp modelId="{3D93C3C9-C443-4846-82BB-6881B3E0BAFA}">
      <dsp:nvSpPr>
        <dsp:cNvPr id="0" name=""/>
        <dsp:cNvSpPr/>
      </dsp:nvSpPr>
      <dsp:spPr>
        <a:xfrm>
          <a:off x="2969527" y="1832284"/>
          <a:ext cx="961247" cy="9615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4D127-590C-4AC7-89CB-5A3199E5C595}">
      <dsp:nvSpPr>
        <dsp:cNvPr id="0" name=""/>
        <dsp:cNvSpPr/>
      </dsp:nvSpPr>
      <dsp:spPr>
        <a:xfrm>
          <a:off x="4009047" y="1845858"/>
          <a:ext cx="1286666" cy="930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IE" sz="1600" b="1" kern="1200" dirty="0" smtClean="0">
              <a:solidFill>
                <a:srgbClr val="0099FF">
                  <a:lumMod val="50000"/>
                </a:srgbClr>
              </a:solidFill>
            </a:rPr>
            <a:t>30%</a:t>
          </a:r>
          <a:r>
            <a:rPr lang="en-IE" sz="1600" kern="1200" dirty="0" smtClean="0">
              <a:solidFill>
                <a:srgbClr val="0099FF">
                  <a:lumMod val="50000"/>
                </a:srgbClr>
              </a:solidFill>
            </a:rPr>
            <a:t> of final industry energy demand is met directly by </a:t>
          </a:r>
          <a:r>
            <a:rPr lang="en-IE" sz="1600" b="1" kern="1200" dirty="0" smtClean="0">
              <a:solidFill>
                <a:srgbClr val="0099FF">
                  <a:lumMod val="50000"/>
                </a:srgbClr>
              </a:solidFill>
            </a:rPr>
            <a:t>Natural Gas</a:t>
          </a:r>
          <a:endParaRPr lang="en-IE" sz="1600" kern="1200" dirty="0"/>
        </a:p>
      </dsp:txBody>
      <dsp:txXfrm>
        <a:off x="4009047" y="1845858"/>
        <a:ext cx="1286666" cy="930596"/>
      </dsp:txXfrm>
    </dsp:sp>
    <dsp:sp modelId="{221217D1-BFF4-46C0-A11D-2FE840530F84}">
      <dsp:nvSpPr>
        <dsp:cNvPr id="0" name=""/>
        <dsp:cNvSpPr/>
      </dsp:nvSpPr>
      <dsp:spPr>
        <a:xfrm>
          <a:off x="2598002" y="2941609"/>
          <a:ext cx="961247" cy="9615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657E0F-75B9-4C15-A90E-0041F814AEFE}">
      <dsp:nvSpPr>
        <dsp:cNvPr id="0" name=""/>
        <dsp:cNvSpPr/>
      </dsp:nvSpPr>
      <dsp:spPr>
        <a:xfrm>
          <a:off x="3615627" y="3219392"/>
          <a:ext cx="1286666" cy="930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n-IE" sz="1400" b="1" kern="1200" dirty="0" smtClean="0">
              <a:solidFill>
                <a:srgbClr val="0099FF">
                  <a:lumMod val="50000"/>
                </a:srgbClr>
              </a:solidFill>
            </a:rPr>
            <a:t>22%</a:t>
          </a:r>
          <a:r>
            <a:rPr lang="en-IE" sz="1400" kern="1200" dirty="0" smtClean="0">
              <a:solidFill>
                <a:srgbClr val="0099FF">
                  <a:lumMod val="50000"/>
                </a:srgbClr>
              </a:solidFill>
            </a:rPr>
            <a:t> of residential energy demand is met directly by </a:t>
          </a:r>
          <a:r>
            <a:rPr lang="en-IE" sz="1400" b="1" kern="1200" dirty="0" smtClean="0">
              <a:solidFill>
                <a:srgbClr val="0099FF">
                  <a:lumMod val="50000"/>
                </a:srgbClr>
              </a:solidFill>
            </a:rPr>
            <a:t>Natural Gas</a:t>
          </a:r>
          <a:endParaRPr lang="en-IE" sz="1400" kern="1200" dirty="0"/>
        </a:p>
      </dsp:txBody>
      <dsp:txXfrm>
        <a:off x="3615627" y="3219392"/>
        <a:ext cx="1286666" cy="930596"/>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D5469-04B7-D245-8B0E-813C273D8001}" type="datetimeFigureOut">
              <a:t>10/2/2020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4D149-4236-C24C-A605-CA7AE6F58777}" type="slidenum">
              <a:t>‹#›</a:t>
            </a:fld>
            <a:endParaRPr lang="en-US" dirty="0"/>
          </a:p>
        </p:txBody>
      </p:sp>
    </p:spTree>
    <p:extLst>
      <p:ext uri="{BB962C8B-B14F-4D97-AF65-F5344CB8AC3E}">
        <p14:creationId xmlns:p14="http://schemas.microsoft.com/office/powerpoint/2010/main" val="2691006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E34D149-4236-C24C-A605-CA7AE6F58777}" type="slidenum">
              <a:rPr lang="en-IE" smtClean="0"/>
              <a:t>1</a:t>
            </a:fld>
            <a:endParaRPr lang="en-IE" dirty="0"/>
          </a:p>
        </p:txBody>
      </p:sp>
    </p:spTree>
    <p:extLst>
      <p:ext uri="{BB962C8B-B14F-4D97-AF65-F5344CB8AC3E}">
        <p14:creationId xmlns:p14="http://schemas.microsoft.com/office/powerpoint/2010/main" val="4858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Hello</a:t>
            </a:r>
            <a:r>
              <a:rPr lang="en-IE" baseline="0" dirty="0" smtClean="0"/>
              <a:t>, my name is James Burchill - currently I am  Head of Asset operations at Gas networks Ireland.  -  For those who will be unfamiliar with Gas networks Ireland, we are the State owned utility responsible for the transportation of Natural gas in Ireland. </a:t>
            </a:r>
          </a:p>
          <a:p>
            <a:endParaRPr lang="en-IE" baseline="0" dirty="0" smtClean="0"/>
          </a:p>
          <a:p>
            <a:r>
              <a:rPr lang="en-IE" baseline="0" dirty="0" smtClean="0"/>
              <a:t>We manage the Gas Transmission and Distribution system in the republic of Ireland and we  </a:t>
            </a:r>
            <a:r>
              <a:rPr lang="en-IE" baseline="0" dirty="0" smtClean="0"/>
              <a:t>also operate and Assets in Scotland, Northern Ireland and the </a:t>
            </a:r>
            <a:r>
              <a:rPr lang="en-IE" baseline="0" dirty="0" smtClean="0"/>
              <a:t>Isle </a:t>
            </a:r>
            <a:r>
              <a:rPr lang="en-IE" baseline="0" dirty="0" smtClean="0"/>
              <a:t>of Man.  </a:t>
            </a:r>
          </a:p>
          <a:p>
            <a:endParaRPr lang="en-IE" baseline="0" dirty="0" smtClean="0"/>
          </a:p>
          <a:p>
            <a:r>
              <a:rPr lang="en-IE" baseline="0" dirty="0" smtClean="0"/>
              <a:t>In the slide </a:t>
            </a:r>
            <a:r>
              <a:rPr lang="en-IE" baseline="0" dirty="0" smtClean="0"/>
              <a:t>above :  </a:t>
            </a:r>
            <a:r>
              <a:rPr lang="en-IE" baseline="0" dirty="0" smtClean="0"/>
              <a:t>you can see the role  Natural gas plays  in meeting the energy needs of the country,-- with 54% of electricity on average being generated by Natural Gas </a:t>
            </a:r>
            <a:r>
              <a:rPr lang="en-IE" baseline="0" dirty="0" smtClean="0"/>
              <a:t>-- </a:t>
            </a:r>
            <a:r>
              <a:rPr lang="en-IE" baseline="0" dirty="0" smtClean="0"/>
              <a:t>that of course </a:t>
            </a:r>
            <a:r>
              <a:rPr lang="en-IE" baseline="0" dirty="0" smtClean="0"/>
              <a:t>is an </a:t>
            </a:r>
            <a:r>
              <a:rPr lang="en-IE" baseline="0" dirty="0" smtClean="0"/>
              <a:t>average figure , there are times particularly in calmer conditions this can reach as high as 80% or more </a:t>
            </a:r>
          </a:p>
          <a:p>
            <a:endParaRPr lang="en-IE" baseline="0" dirty="0" smtClean="0"/>
          </a:p>
          <a:p>
            <a:r>
              <a:rPr lang="en-IE" baseline="0" dirty="0" smtClean="0"/>
              <a:t>Secondly you can also see that Natural </a:t>
            </a:r>
            <a:r>
              <a:rPr lang="en-IE" baseline="0" dirty="0" smtClean="0"/>
              <a:t>gas’s  importantance  </a:t>
            </a:r>
            <a:r>
              <a:rPr lang="en-IE" baseline="0" dirty="0" smtClean="0"/>
              <a:t>to Industry and to meeting the domestic heat load.</a:t>
            </a:r>
          </a:p>
          <a:p>
            <a:endParaRPr lang="en-IE" baseline="0" dirty="0" smtClean="0"/>
          </a:p>
          <a:p>
            <a:r>
              <a:rPr lang="en-IE" baseline="0" dirty="0" smtClean="0"/>
              <a:t>While the title of this presentation is Hydrogen injection in to gas grids a </a:t>
            </a:r>
            <a:r>
              <a:rPr lang="en-IE" baseline="0" dirty="0" smtClean="0"/>
              <a:t>Challenge-  I  </a:t>
            </a:r>
            <a:r>
              <a:rPr lang="en-IE" baseline="0" dirty="0" smtClean="0"/>
              <a:t>think it </a:t>
            </a:r>
            <a:r>
              <a:rPr lang="en-IE" baseline="0" dirty="0" smtClean="0"/>
              <a:t>could as you can see in the slide it could also </a:t>
            </a:r>
            <a:r>
              <a:rPr lang="en-IE" baseline="0" dirty="0" smtClean="0"/>
              <a:t>be a </a:t>
            </a:r>
            <a:r>
              <a:rPr lang="en-IE" baseline="0" dirty="0" smtClean="0"/>
              <a:t>called  </a:t>
            </a:r>
            <a:r>
              <a:rPr lang="en-IE" baseline="0" dirty="0" smtClean="0"/>
              <a:t>an opportunity</a:t>
            </a:r>
            <a:r>
              <a:rPr lang="en-IE" baseline="0" dirty="0" smtClean="0"/>
              <a:t>. Next Slide </a:t>
            </a:r>
            <a:endParaRPr lang="en-IE" baseline="0" dirty="0" smtClean="0"/>
          </a:p>
        </p:txBody>
      </p:sp>
      <p:sp>
        <p:nvSpPr>
          <p:cNvPr id="4" name="Slide Number Placeholder 3"/>
          <p:cNvSpPr>
            <a:spLocks noGrp="1"/>
          </p:cNvSpPr>
          <p:nvPr>
            <p:ph type="sldNum" sz="quarter" idx="10"/>
          </p:nvPr>
        </p:nvSpPr>
        <p:spPr/>
        <p:txBody>
          <a:bodyPr/>
          <a:lstStyle/>
          <a:p>
            <a:fld id="{69751563-B6B5-40FE-87E5-F7B807024D5F}" type="slidenum">
              <a:rPr lang="en-IE" smtClean="0">
                <a:solidFill>
                  <a:prstClr val="black"/>
                </a:solidFill>
              </a:rPr>
              <a:pPr/>
              <a:t>2</a:t>
            </a:fld>
            <a:endParaRPr lang="en-IE">
              <a:solidFill>
                <a:prstClr val="black"/>
              </a:solidFill>
            </a:endParaRPr>
          </a:p>
        </p:txBody>
      </p:sp>
    </p:spTree>
    <p:extLst>
      <p:ext uri="{BB962C8B-B14F-4D97-AF65-F5344CB8AC3E}">
        <p14:creationId xmlns:p14="http://schemas.microsoft.com/office/powerpoint/2010/main" val="321282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dirty="0" smtClean="0"/>
              <a:t>SO ,as</a:t>
            </a:r>
            <a:r>
              <a:rPr lang="en-IE" baseline="0" dirty="0" smtClean="0"/>
              <a:t> </a:t>
            </a:r>
            <a:r>
              <a:rPr lang="en-IE" dirty="0" smtClean="0"/>
              <a:t>Important </a:t>
            </a:r>
            <a:r>
              <a:rPr lang="en-IE" dirty="0" smtClean="0"/>
              <a:t>as Natural Gas is to our economy - We absolutely  recognise that we must</a:t>
            </a:r>
            <a:r>
              <a:rPr lang="en-IE" baseline="0" dirty="0" smtClean="0"/>
              <a:t> as a transporter need to de carbonise the grid.  And </a:t>
            </a:r>
            <a:r>
              <a:rPr lang="en-IE" dirty="0" smtClean="0"/>
              <a:t>Just</a:t>
            </a:r>
            <a:r>
              <a:rPr lang="en-IE" baseline="0" dirty="0" smtClean="0"/>
              <a:t> as other system operators  across Europe have done,  gas networks Ireland has set out  its road map to do so in our vision 2050 document.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IE" baseline="0" dirty="0" smtClean="0"/>
              <a:t>One of key enablers  on that pathway is the Introduction of Hydrogen on to the grid.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IE" baseline="0" dirty="0" smtClean="0"/>
              <a:t>As you can see in the diagram the Gas Grid will be instrumental in providing  that vital link between production and end users.  In addition to </a:t>
            </a:r>
            <a:r>
              <a:rPr lang="en-IE" baseline="0" dirty="0" smtClean="0"/>
              <a:t>being  </a:t>
            </a:r>
            <a:r>
              <a:rPr lang="en-IE" baseline="0" dirty="0" smtClean="0"/>
              <a:t>the most effect way of transporting Hydrogen </a:t>
            </a:r>
            <a:r>
              <a:rPr lang="en-IE" baseline="0" dirty="0" smtClean="0"/>
              <a:t>the Grid also </a:t>
            </a:r>
            <a:r>
              <a:rPr lang="en-IE" baseline="0" dirty="0" smtClean="0"/>
              <a:t>has the huge </a:t>
            </a:r>
            <a:r>
              <a:rPr lang="en-IE" baseline="0" dirty="0" smtClean="0"/>
              <a:t> </a:t>
            </a:r>
            <a:r>
              <a:rPr lang="en-IE" baseline="0" dirty="0" smtClean="0"/>
              <a:t>advantage of being able to provide long energy storage.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IE" baseline="0" dirty="0" smtClean="0"/>
              <a:t>Currently the grid has a </a:t>
            </a:r>
            <a:r>
              <a:rPr lang="en-IE" baseline="0" dirty="0" smtClean="0"/>
              <a:t>store 621 </a:t>
            </a:r>
            <a:r>
              <a:rPr lang="en-IE" baseline="0" dirty="0" err="1" smtClean="0"/>
              <a:t>Gwhs</a:t>
            </a:r>
            <a:r>
              <a:rPr lang="en-IE" baseline="0" dirty="0" smtClean="0"/>
              <a:t> </a:t>
            </a:r>
            <a:r>
              <a:rPr lang="en-IE" baseline="0" dirty="0" smtClean="0"/>
              <a:t>of energy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IE" baseline="0" dirty="0" smtClean="0"/>
              <a:t>So - while the introduction of Hydrogens poses many  challenges, -- it also provide for great opportunities for Producers  and Shippers as the Grid offers  the  </a:t>
            </a:r>
            <a:r>
              <a:rPr lang="en-IE" baseline="0" dirty="0" smtClean="0"/>
              <a:t>opportunity </a:t>
            </a:r>
            <a:r>
              <a:rPr lang="en-IE" baseline="0" dirty="0" smtClean="0"/>
              <a:t>to not only to displace the  current role of  natural gas heat generation  but also to offers to potential to  gain a share of the 48% of primary energy demand  currently held by Oil predominantly  in  the transport sector.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IE" baseline="0" dirty="0" smtClean="0"/>
              <a:t> I note that during the week that The first Hydrogen powered train made it is Maiden voyage on the UK Rail </a:t>
            </a:r>
            <a:r>
              <a:rPr lang="en-IE" baseline="0" dirty="0" smtClean="0"/>
              <a:t>network. Next slide  </a:t>
            </a:r>
            <a:endParaRPr lang="en-I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IE" baseline="0" dirty="0" smtClean="0"/>
          </a:p>
          <a:p>
            <a:endParaRPr lang="en-IE" dirty="0"/>
          </a:p>
        </p:txBody>
      </p:sp>
      <p:sp>
        <p:nvSpPr>
          <p:cNvPr id="4" name="Slide Number Placeholder 3"/>
          <p:cNvSpPr>
            <a:spLocks noGrp="1"/>
          </p:cNvSpPr>
          <p:nvPr>
            <p:ph type="sldNum" sz="quarter" idx="10"/>
          </p:nvPr>
        </p:nvSpPr>
        <p:spPr/>
        <p:txBody>
          <a:bodyPr/>
          <a:lstStyle/>
          <a:p>
            <a:fld id="{3E34D149-4236-C24C-A605-CA7AE6F58777}" type="slidenum">
              <a:rPr lang="en-IE" smtClean="0"/>
              <a:t>3</a:t>
            </a:fld>
            <a:endParaRPr lang="en-IE" dirty="0"/>
          </a:p>
        </p:txBody>
      </p:sp>
    </p:spTree>
    <p:extLst>
      <p:ext uri="{BB962C8B-B14F-4D97-AF65-F5344CB8AC3E}">
        <p14:creationId xmlns:p14="http://schemas.microsoft.com/office/powerpoint/2010/main" val="230278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a:p>
            <a:r>
              <a:rPr lang="en-IE" baseline="0" dirty="0" smtClean="0"/>
              <a:t>To safely introduce Hydrogen in to the Existing grid requires the coordination of a great numbers of activities. </a:t>
            </a:r>
          </a:p>
          <a:p>
            <a:endParaRPr lang="en-IE" baseline="0" dirty="0" smtClean="0"/>
          </a:p>
          <a:p>
            <a:r>
              <a:rPr lang="en-IE" baseline="0" dirty="0" smtClean="0"/>
              <a:t>One of the very first things we recognised is that if we are to go on this journey  - we need to get our hands dirty  so to speak  and get a feel for and hydrogen and hydrogens blends and how they </a:t>
            </a:r>
            <a:r>
              <a:rPr lang="en-IE" baseline="0" dirty="0" smtClean="0"/>
              <a:t>behave </a:t>
            </a:r>
            <a:r>
              <a:rPr lang="en-IE" baseline="0" dirty="0" smtClean="0"/>
              <a:t>in the exiting network</a:t>
            </a:r>
          </a:p>
          <a:p>
            <a:endParaRPr lang="en-IE" baseline="0" dirty="0" smtClean="0"/>
          </a:p>
          <a:p>
            <a:r>
              <a:rPr lang="en-IE" baseline="0" dirty="0" smtClean="0"/>
              <a:t>To than end we are currently finalising the construction or a </a:t>
            </a:r>
            <a:r>
              <a:rPr lang="en-IE" baseline="0" dirty="0" smtClean="0"/>
              <a:t>Small scale  </a:t>
            </a:r>
            <a:r>
              <a:rPr lang="en-IE" baseline="0" dirty="0" smtClean="0"/>
              <a:t>Test facility in our campus in </a:t>
            </a:r>
            <a:r>
              <a:rPr lang="en-IE" baseline="0" dirty="0" err="1" smtClean="0"/>
              <a:t>Citywest</a:t>
            </a:r>
            <a:r>
              <a:rPr lang="en-IE" baseline="0" dirty="0" smtClean="0"/>
              <a:t>. This facility will </a:t>
            </a:r>
            <a:r>
              <a:rPr lang="en-IE" baseline="0" dirty="0" smtClean="0"/>
              <a:t>replicate  the existing Distribution networks and  typical downstream appliances found in homes .</a:t>
            </a:r>
          </a:p>
          <a:p>
            <a:endParaRPr lang="en-IE" baseline="0" dirty="0" smtClean="0"/>
          </a:p>
          <a:p>
            <a:r>
              <a:rPr lang="en-IE" baseline="0" dirty="0" smtClean="0"/>
              <a:t>Key to allow us to transport H2 at any concentration  is the acceptance by the regulatory authorities of a Safety Case - . </a:t>
            </a:r>
            <a:r>
              <a:rPr lang="en-IE" b="1" baseline="0" dirty="0" smtClean="0"/>
              <a:t>We must prove </a:t>
            </a:r>
            <a:r>
              <a:rPr lang="en-IE" baseline="0" dirty="0" smtClean="0"/>
              <a:t>that the transportation of the H2 or Blends are </a:t>
            </a:r>
            <a:r>
              <a:rPr lang="en-IE" b="1" baseline="0" dirty="0" smtClean="0"/>
              <a:t>ALARP</a:t>
            </a:r>
            <a:r>
              <a:rPr lang="en-IE" baseline="0" dirty="0" smtClean="0"/>
              <a:t> as low as reasonable  practicable. </a:t>
            </a:r>
          </a:p>
          <a:p>
            <a:endParaRPr lang="en-IE" baseline="0" dirty="0" smtClean="0"/>
          </a:p>
          <a:p>
            <a:r>
              <a:rPr lang="en-IE" baseline="0" dirty="0" smtClean="0"/>
              <a:t>To achieve this requires a deep knowledge and understanding of the technical challenges  associated with H2 from both a material and gas characteristics  perspective. </a:t>
            </a:r>
          </a:p>
          <a:p>
            <a:endParaRPr lang="en-IE" baseline="0" dirty="0" smtClean="0"/>
          </a:p>
          <a:p>
            <a:r>
              <a:rPr lang="en-IE" baseline="0" dirty="0" smtClean="0"/>
              <a:t>This  is not a  journey we can undertake on our </a:t>
            </a:r>
            <a:r>
              <a:rPr lang="en-IE" baseline="0" dirty="0" smtClean="0"/>
              <a:t>own, </a:t>
            </a:r>
            <a:r>
              <a:rPr lang="en-IE" baseline="0" dirty="0" smtClean="0"/>
              <a:t>we will  need to rely on experts </a:t>
            </a:r>
            <a:r>
              <a:rPr lang="en-IE" baseline="0" dirty="0" smtClean="0"/>
              <a:t>from many areas, </a:t>
            </a:r>
            <a:r>
              <a:rPr lang="en-IE" baseline="0" dirty="0" smtClean="0"/>
              <a:t>but also to build on work which is ongoing across Europe and on the development of technical standards and specifications in this area.</a:t>
            </a:r>
          </a:p>
          <a:p>
            <a:endParaRPr lang="en-IE" baseline="0" dirty="0" smtClean="0"/>
          </a:p>
          <a:p>
            <a:r>
              <a:rPr lang="en-IE" baseline="0" dirty="0" smtClean="0"/>
              <a:t>And finally we must put in place the market arrangements to allow Shippers transport gas in a fair and equitably way</a:t>
            </a:r>
          </a:p>
        </p:txBody>
      </p:sp>
      <p:sp>
        <p:nvSpPr>
          <p:cNvPr id="4" name="Slide Number Placeholder 3"/>
          <p:cNvSpPr>
            <a:spLocks noGrp="1"/>
          </p:cNvSpPr>
          <p:nvPr>
            <p:ph type="sldNum" sz="quarter" idx="10"/>
          </p:nvPr>
        </p:nvSpPr>
        <p:spPr/>
        <p:txBody>
          <a:bodyPr/>
          <a:lstStyle/>
          <a:p>
            <a:fld id="{3E34D149-4236-C24C-A605-CA7AE6F58777}" type="slidenum">
              <a:rPr lang="en-IE" smtClean="0"/>
              <a:t>4</a:t>
            </a:fld>
            <a:endParaRPr lang="en-IE" dirty="0"/>
          </a:p>
        </p:txBody>
      </p:sp>
    </p:spTree>
    <p:extLst>
      <p:ext uri="{BB962C8B-B14F-4D97-AF65-F5344CB8AC3E}">
        <p14:creationId xmlns:p14="http://schemas.microsoft.com/office/powerpoint/2010/main" val="168489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 I am going to look at some of the technical practicalities</a:t>
            </a:r>
            <a:r>
              <a:rPr lang="en-IE" baseline="0" dirty="0" smtClean="0"/>
              <a:t> around injection of H2 in to a networks, and I have to say at the outset that this is the commencement of a  journey.  All across </a:t>
            </a:r>
            <a:r>
              <a:rPr lang="en-IE" baseline="0" dirty="0" smtClean="0"/>
              <a:t>Europe and the world  </a:t>
            </a:r>
            <a:r>
              <a:rPr lang="en-IE" baseline="0" dirty="0" smtClean="0"/>
              <a:t>grid operators are try in to get to grips these issues. In the UK National Grid are hoping to construct a replica of their transmission network at their site in   </a:t>
            </a:r>
            <a:r>
              <a:rPr lang="en-IE" baseline="0" dirty="0" err="1" smtClean="0"/>
              <a:t>Spadadam</a:t>
            </a:r>
            <a:r>
              <a:rPr lang="en-IE" baseline="0" dirty="0" smtClean="0"/>
              <a:t> near Newcastle.</a:t>
            </a:r>
          </a:p>
          <a:p>
            <a:endParaRPr lang="en-IE" baseline="0" dirty="0" smtClean="0"/>
          </a:p>
          <a:p>
            <a:r>
              <a:rPr lang="en-IE" baseline="0" dirty="0" smtClean="0"/>
              <a:t> On the positive side we know that Hydrogen pipelines can be constructed and </a:t>
            </a:r>
            <a:r>
              <a:rPr lang="en-IE" baseline="0" dirty="0" smtClean="0"/>
              <a:t>they </a:t>
            </a:r>
            <a:r>
              <a:rPr lang="en-IE" baseline="0" dirty="0" smtClean="0"/>
              <a:t>do exist. </a:t>
            </a:r>
            <a:endParaRPr lang="en-IE" baseline="0" dirty="0" smtClean="0"/>
          </a:p>
          <a:p>
            <a:endParaRPr lang="en-IE" baseline="0" dirty="0" smtClean="0"/>
          </a:p>
          <a:p>
            <a:r>
              <a:rPr lang="en-IE" baseline="0" dirty="0" smtClean="0"/>
              <a:t>What </a:t>
            </a:r>
            <a:r>
              <a:rPr lang="en-IE" baseline="0" dirty="0" smtClean="0"/>
              <a:t>we need to establish </a:t>
            </a:r>
            <a:r>
              <a:rPr lang="en-IE" baseline="0" dirty="0" smtClean="0"/>
              <a:t>is, </a:t>
            </a:r>
            <a:r>
              <a:rPr lang="en-IE" baseline="0" dirty="0" smtClean="0"/>
              <a:t>if current Nat gas infrastructure can be adopted to transport </a:t>
            </a:r>
            <a:r>
              <a:rPr lang="en-IE" baseline="0" dirty="0" smtClean="0"/>
              <a:t>H2 and that is can be as safe as the existing network.</a:t>
            </a:r>
          </a:p>
          <a:p>
            <a:endParaRPr lang="en-IE" baseline="0" dirty="0" smtClean="0"/>
          </a:p>
          <a:p>
            <a:r>
              <a:rPr lang="en-IE" dirty="0" smtClean="0"/>
              <a:t>Currently all the evidence</a:t>
            </a:r>
            <a:r>
              <a:rPr lang="en-IE" baseline="0" dirty="0" smtClean="0"/>
              <a:t> coming from Europe, particularly from work undertaken by Marcogaz suggest that H2 at low concentrations - 2% or so does not pose a problem for High pressure steel transmission mains. </a:t>
            </a:r>
          </a:p>
          <a:p>
            <a:endParaRPr lang="en-IE" baseline="0" dirty="0" smtClean="0"/>
          </a:p>
          <a:p>
            <a:r>
              <a:rPr lang="en-IE" baseline="0" dirty="0" smtClean="0"/>
              <a:t>This leads  to the question of Blend v’s pure H2.  </a:t>
            </a:r>
          </a:p>
          <a:p>
            <a:endParaRPr lang="en-IE" baseline="0" dirty="0" smtClean="0"/>
          </a:p>
          <a:p>
            <a:r>
              <a:rPr lang="en-IE" baseline="0" dirty="0" smtClean="0"/>
              <a:t>Where I  think we are going with  </a:t>
            </a:r>
            <a:r>
              <a:rPr lang="en-IE" baseline="0" dirty="0" smtClean="0"/>
              <a:t>this-  </a:t>
            </a:r>
            <a:r>
              <a:rPr lang="en-IE" baseline="0" dirty="0" smtClean="0"/>
              <a:t>and this  only my opinion: there two scenarios likely to happen initially before we see a </a:t>
            </a:r>
            <a:r>
              <a:rPr lang="en-IE" baseline="0" dirty="0" smtClean="0"/>
              <a:t>fully built out  </a:t>
            </a:r>
            <a:r>
              <a:rPr lang="en-IE" baseline="0" dirty="0" smtClean="0"/>
              <a:t>hydrogen grid –</a:t>
            </a:r>
          </a:p>
          <a:p>
            <a:endParaRPr lang="en-IE" baseline="0" dirty="0" smtClean="0"/>
          </a:p>
          <a:p>
            <a:r>
              <a:rPr lang="en-IE" baseline="0" dirty="0" smtClean="0"/>
              <a:t>Certainly we are going to  see H2 production </a:t>
            </a:r>
            <a:r>
              <a:rPr lang="en-IE" baseline="0" dirty="0" smtClean="0"/>
              <a:t>particularly from </a:t>
            </a:r>
            <a:r>
              <a:rPr lang="en-IE" baseline="0" dirty="0" smtClean="0"/>
              <a:t>wind sources look to inject locally. This is already becoming apparent.</a:t>
            </a:r>
          </a:p>
          <a:p>
            <a:endParaRPr lang="en-IE" baseline="0" dirty="0" smtClean="0"/>
          </a:p>
          <a:p>
            <a:r>
              <a:rPr lang="en-IE" baseline="0" dirty="0" smtClean="0"/>
              <a:t> A Second  </a:t>
            </a:r>
            <a:r>
              <a:rPr lang="en-IE" baseline="0" dirty="0" smtClean="0"/>
              <a:t>possibility </a:t>
            </a:r>
            <a:r>
              <a:rPr lang="en-IE" baseline="0" dirty="0" smtClean="0"/>
              <a:t>and one  envisaged in the UK is large scale production via SMR which will feed a local industrial cluster with pure H2 but will again inject the excess in to the local grid. </a:t>
            </a:r>
          </a:p>
          <a:p>
            <a:endParaRPr lang="en-IE" baseline="0" dirty="0" smtClean="0"/>
          </a:p>
          <a:p>
            <a:r>
              <a:rPr lang="en-IE" baseline="0" dirty="0" smtClean="0"/>
              <a:t>Either way it is clear as a transporter we need to be prepared for some period where blends of Hydrogen Natural Gas and Biogas exist on or with in parts of the Grid. This </a:t>
            </a:r>
            <a:r>
              <a:rPr lang="en-IE" baseline="0" dirty="0" smtClean="0"/>
              <a:t>of course begs the question as to what is the optimal blend , at the moment the </a:t>
            </a:r>
            <a:r>
              <a:rPr lang="en-IE" baseline="0" dirty="0" smtClean="0"/>
              <a:t>consensus seems to be landing on  20</a:t>
            </a:r>
            <a:r>
              <a:rPr lang="en-IE" baseline="0" dirty="0" smtClean="0"/>
              <a:t>% or so </a:t>
            </a:r>
            <a:r>
              <a:rPr lang="en-IE" baseline="0" dirty="0" smtClean="0"/>
              <a:t>- this </a:t>
            </a:r>
            <a:r>
              <a:rPr lang="en-IE" baseline="0" dirty="0" smtClean="0"/>
              <a:t>is based on downstream </a:t>
            </a:r>
            <a:r>
              <a:rPr lang="en-IE" baseline="0" dirty="0" smtClean="0"/>
              <a:t>appliances.</a:t>
            </a:r>
            <a:endParaRPr lang="en-IE" baseline="0" dirty="0" smtClean="0"/>
          </a:p>
          <a:p>
            <a:endParaRPr lang="en-IE" baseline="0" dirty="0" smtClean="0"/>
          </a:p>
          <a:p>
            <a:r>
              <a:rPr lang="en-IE" baseline="0" dirty="0" smtClean="0"/>
              <a:t>So What </a:t>
            </a:r>
            <a:r>
              <a:rPr lang="en-IE" baseline="0" dirty="0" smtClean="0"/>
              <a:t>we as transporters need to understand is the effect of a 20% blend and </a:t>
            </a:r>
            <a:r>
              <a:rPr lang="en-IE" baseline="0" dirty="0" smtClean="0"/>
              <a:t>then ultimately </a:t>
            </a:r>
            <a:r>
              <a:rPr lang="en-IE" baseline="0" dirty="0" smtClean="0"/>
              <a:t>pure h2 has on </a:t>
            </a:r>
            <a:r>
              <a:rPr lang="en-IE" baseline="0" dirty="0" smtClean="0"/>
              <a:t>Steel pipelines  </a:t>
            </a:r>
            <a:r>
              <a:rPr lang="en-IE" baseline="0" dirty="0" smtClean="0"/>
              <a:t>particularly some of the older grades and </a:t>
            </a:r>
            <a:r>
              <a:rPr lang="en-IE" baseline="0" dirty="0" smtClean="0"/>
              <a:t>in particular the area </a:t>
            </a:r>
            <a:r>
              <a:rPr lang="en-IE" baseline="0" dirty="0" smtClean="0"/>
              <a:t>of hydrogen embrittlement. </a:t>
            </a:r>
          </a:p>
          <a:p>
            <a:endParaRPr lang="en-IE" baseline="0" dirty="0" smtClean="0"/>
          </a:p>
          <a:p>
            <a:r>
              <a:rPr lang="en-IE" baseline="0" dirty="0" smtClean="0"/>
              <a:t>Another area of particular interest is </a:t>
            </a:r>
            <a:r>
              <a:rPr lang="en-IE" baseline="0" dirty="0" smtClean="0"/>
              <a:t>pressure reduction,  </a:t>
            </a:r>
            <a:r>
              <a:rPr lang="en-IE" baseline="0" dirty="0" smtClean="0"/>
              <a:t>as many of you know Natural gas cools upon expansion by the joules Thompson </a:t>
            </a:r>
            <a:r>
              <a:rPr lang="en-IE" baseline="0" dirty="0" smtClean="0"/>
              <a:t>effect, </a:t>
            </a:r>
            <a:r>
              <a:rPr lang="en-IE" baseline="0" dirty="0" smtClean="0"/>
              <a:t>this  happens in pressure reduction stations and we need to reheat the gas following </a:t>
            </a:r>
            <a:r>
              <a:rPr lang="en-IE" baseline="0" dirty="0" smtClean="0"/>
              <a:t>this drop in pressure . </a:t>
            </a:r>
            <a:r>
              <a:rPr lang="en-IE" baseline="0" dirty="0" smtClean="0"/>
              <a:t>Hydrogen on the other hand  dose not experience such an effect. As operators </a:t>
            </a:r>
            <a:r>
              <a:rPr lang="en-IE" baseline="0" dirty="0" smtClean="0"/>
              <a:t>we are very anxious to understand </a:t>
            </a:r>
            <a:r>
              <a:rPr lang="en-IE" baseline="0" dirty="0" smtClean="0"/>
              <a:t>can </a:t>
            </a:r>
            <a:r>
              <a:rPr lang="en-IE" baseline="0" dirty="0" smtClean="0"/>
              <a:t>blends </a:t>
            </a:r>
            <a:r>
              <a:rPr lang="en-IE" baseline="0" dirty="0" smtClean="0"/>
              <a:t>of </a:t>
            </a:r>
            <a:r>
              <a:rPr lang="en-IE" baseline="0" dirty="0" smtClean="0"/>
              <a:t>H2 and  </a:t>
            </a:r>
            <a:r>
              <a:rPr lang="en-IE" baseline="0" dirty="0" smtClean="0"/>
              <a:t>Nat Gas be accommodated </a:t>
            </a:r>
            <a:r>
              <a:rPr lang="en-IE" baseline="0" dirty="0" smtClean="0"/>
              <a:t>within </a:t>
            </a:r>
            <a:r>
              <a:rPr lang="en-IE" baseline="0" dirty="0" smtClean="0"/>
              <a:t>the </a:t>
            </a:r>
            <a:r>
              <a:rPr lang="en-IE" baseline="0" dirty="0" smtClean="0"/>
              <a:t>parameters </a:t>
            </a:r>
            <a:r>
              <a:rPr lang="en-IE" baseline="0" dirty="0" smtClean="0"/>
              <a:t>of the existing infrastructure. </a:t>
            </a:r>
            <a:endParaRPr lang="en-IE" dirty="0"/>
          </a:p>
        </p:txBody>
      </p:sp>
      <p:sp>
        <p:nvSpPr>
          <p:cNvPr id="4" name="Slide Number Placeholder 3"/>
          <p:cNvSpPr>
            <a:spLocks noGrp="1"/>
          </p:cNvSpPr>
          <p:nvPr>
            <p:ph type="sldNum" sz="quarter" idx="10"/>
          </p:nvPr>
        </p:nvSpPr>
        <p:spPr/>
        <p:txBody>
          <a:bodyPr/>
          <a:lstStyle/>
          <a:p>
            <a:fld id="{3E34D149-4236-C24C-A605-CA7AE6F58777}" type="slidenum">
              <a:rPr lang="en-IE" smtClean="0"/>
              <a:t>5</a:t>
            </a:fld>
            <a:endParaRPr lang="en-IE" dirty="0"/>
          </a:p>
        </p:txBody>
      </p:sp>
    </p:spTree>
    <p:extLst>
      <p:ext uri="{BB962C8B-B14F-4D97-AF65-F5344CB8AC3E}">
        <p14:creationId xmlns:p14="http://schemas.microsoft.com/office/powerpoint/2010/main" val="369522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If we move then to the Distribution network: that is the lower pressure grid which supplies</a:t>
            </a:r>
            <a:r>
              <a:rPr lang="en-IE" baseline="0" dirty="0" smtClean="0"/>
              <a:t> </a:t>
            </a:r>
            <a:r>
              <a:rPr lang="en-IE" dirty="0" smtClean="0"/>
              <a:t>the vast majority of end users.</a:t>
            </a:r>
            <a:r>
              <a:rPr lang="en-IE" baseline="0" dirty="0" smtClean="0"/>
              <a:t> </a:t>
            </a:r>
            <a:r>
              <a:rPr lang="en-IE" baseline="0" dirty="0" smtClean="0"/>
              <a:t>The </a:t>
            </a:r>
            <a:r>
              <a:rPr lang="en-IE" baseline="0" dirty="0" smtClean="0"/>
              <a:t>picture here is very encouraging, Ireland has the most modern network in Europe having an almost entirely Polyethylene network.  So we do not, as other jurisdictions need to deal with legacy Cast iron , Asbestos or other materials which were used in former times.</a:t>
            </a:r>
          </a:p>
          <a:p>
            <a:endParaRPr lang="en-IE" baseline="0" dirty="0" smtClean="0"/>
          </a:p>
          <a:p>
            <a:r>
              <a:rPr lang="en-IE" baseline="0" dirty="0" smtClean="0"/>
              <a:t>Thus far all the research and studies indicate that Polyethylene  is fully compatible with the transportation of  Hydrogen. </a:t>
            </a:r>
          </a:p>
          <a:p>
            <a:endParaRPr lang="en-IE" baseline="0" dirty="0" smtClean="0"/>
          </a:p>
          <a:p>
            <a:r>
              <a:rPr lang="en-IE" baseline="0" dirty="0" smtClean="0"/>
              <a:t>Never-the-less we do need to understand </a:t>
            </a:r>
            <a:r>
              <a:rPr lang="en-IE" baseline="0" dirty="0" smtClean="0"/>
              <a:t> and number of issues not least of which is  </a:t>
            </a:r>
            <a:r>
              <a:rPr lang="en-IE" baseline="0" dirty="0" smtClean="0"/>
              <a:t>to safely  manage  leakage events on the network, </a:t>
            </a:r>
            <a:r>
              <a:rPr lang="en-IE" baseline="0" dirty="0" smtClean="0"/>
              <a:t>so for </a:t>
            </a:r>
            <a:r>
              <a:rPr lang="en-IE" baseline="0" dirty="0" smtClean="0"/>
              <a:t>example  what is the profile of gas dispersal in the event third party </a:t>
            </a:r>
            <a:r>
              <a:rPr lang="en-IE" baseline="0" dirty="0" smtClean="0"/>
              <a:t>dig </a:t>
            </a:r>
            <a:r>
              <a:rPr lang="en-IE" baseline="0" dirty="0" smtClean="0"/>
              <a:t>in to a pipe ? </a:t>
            </a:r>
            <a:r>
              <a:rPr lang="en-IE" baseline="0" dirty="0" smtClean="0"/>
              <a:t>Where can we safely position our crews so they can repair the damage ?  what are the exclusion zones for the general public ? </a:t>
            </a:r>
            <a:endParaRPr lang="en-IE" baseline="0" dirty="0" smtClean="0"/>
          </a:p>
          <a:p>
            <a:endParaRPr lang="en-IE" baseline="0" dirty="0" smtClean="0"/>
          </a:p>
          <a:p>
            <a:r>
              <a:rPr lang="en-IE" baseline="0" dirty="0" smtClean="0"/>
              <a:t>In our test facility shown under construction above  the valveinng arrangement, will allow us to insert pipes and fittings with a known defect and compare the results between H2 and </a:t>
            </a:r>
            <a:r>
              <a:rPr lang="en-IE" baseline="0" dirty="0" smtClean="0"/>
              <a:t>H2Blends </a:t>
            </a:r>
            <a:r>
              <a:rPr lang="en-IE" baseline="0" dirty="0" smtClean="0"/>
              <a:t>with Natural gas. To see how for example leakage rates differ. </a:t>
            </a:r>
          </a:p>
          <a:p>
            <a:endParaRPr lang="en-IE" baseline="0" dirty="0" smtClean="0"/>
          </a:p>
          <a:p>
            <a:r>
              <a:rPr lang="en-IE" baseline="0" dirty="0" smtClean="0"/>
              <a:t>Finally the other subject  which there is a lot of research in and we will also need to investigate is the </a:t>
            </a:r>
            <a:r>
              <a:rPr lang="en-IE" baseline="0" dirty="0" smtClean="0"/>
              <a:t>area </a:t>
            </a:r>
            <a:r>
              <a:rPr lang="en-IE" baseline="0" dirty="0" smtClean="0"/>
              <a:t>of metering. </a:t>
            </a:r>
            <a:r>
              <a:rPr lang="en-IE" baseline="0" dirty="0" smtClean="0"/>
              <a:t>We absolutely  </a:t>
            </a:r>
            <a:r>
              <a:rPr lang="en-IE" baseline="0" dirty="0" smtClean="0"/>
              <a:t>need  to  ensure that customers are correctly billed for the energy they receive. </a:t>
            </a:r>
            <a:endParaRPr lang="en-IE" baseline="0" dirty="0" smtClean="0"/>
          </a:p>
          <a:p>
            <a:r>
              <a:rPr lang="en-IE" baseline="0" dirty="0" smtClean="0"/>
              <a:t>Which leads </a:t>
            </a:r>
            <a:r>
              <a:rPr lang="en-IE" baseline="0" dirty="0" smtClean="0"/>
              <a:t>then to another </a:t>
            </a:r>
            <a:r>
              <a:rPr lang="en-IE" baseline="0" dirty="0" smtClean="0"/>
              <a:t>subject  </a:t>
            </a:r>
            <a:r>
              <a:rPr lang="en-IE" baseline="0" dirty="0" smtClean="0"/>
              <a:t>for </a:t>
            </a:r>
            <a:r>
              <a:rPr lang="en-IE" baseline="0" dirty="0" smtClean="0"/>
              <a:t>consideration that is -   </a:t>
            </a:r>
            <a:r>
              <a:rPr lang="en-IE" baseline="0" dirty="0" smtClean="0"/>
              <a:t>market arrangements </a:t>
            </a:r>
          </a:p>
        </p:txBody>
      </p:sp>
      <p:sp>
        <p:nvSpPr>
          <p:cNvPr id="4" name="Slide Number Placeholder 3"/>
          <p:cNvSpPr>
            <a:spLocks noGrp="1"/>
          </p:cNvSpPr>
          <p:nvPr>
            <p:ph type="sldNum" sz="quarter" idx="10"/>
          </p:nvPr>
        </p:nvSpPr>
        <p:spPr/>
        <p:txBody>
          <a:bodyPr/>
          <a:lstStyle/>
          <a:p>
            <a:fld id="{3E34D149-4236-C24C-A605-CA7AE6F58777}" type="slidenum">
              <a:rPr lang="en-IE" smtClean="0"/>
              <a:t>6</a:t>
            </a:fld>
            <a:endParaRPr lang="en-IE" dirty="0"/>
          </a:p>
        </p:txBody>
      </p:sp>
    </p:spTree>
    <p:extLst>
      <p:ext uri="{BB962C8B-B14F-4D97-AF65-F5344CB8AC3E}">
        <p14:creationId xmlns:p14="http://schemas.microsoft.com/office/powerpoint/2010/main" val="360305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a:t>
            </a:r>
            <a:r>
              <a:rPr lang="en-IE" baseline="0" dirty="0" smtClean="0"/>
              <a:t> the slide I have some of </a:t>
            </a:r>
            <a:r>
              <a:rPr lang="en-IE" baseline="0" dirty="0" smtClean="0"/>
              <a:t>the open  </a:t>
            </a:r>
            <a:r>
              <a:rPr lang="en-IE" baseline="0" dirty="0" smtClean="0"/>
              <a:t>question that any market arrangements will need to address. </a:t>
            </a:r>
            <a:endParaRPr lang="en-IE" dirty="0" smtClean="0"/>
          </a:p>
          <a:p>
            <a:r>
              <a:rPr lang="en-IE" dirty="0" smtClean="0"/>
              <a:t>In the current</a:t>
            </a:r>
            <a:r>
              <a:rPr lang="en-IE" baseline="0" dirty="0" smtClean="0"/>
              <a:t> market - shippers nominate the daily quantity of gas they want </a:t>
            </a:r>
            <a:r>
              <a:rPr lang="en-IE" baseline="0" dirty="0" smtClean="0"/>
              <a:t>to </a:t>
            </a:r>
            <a:r>
              <a:rPr lang="en-IE" baseline="0" dirty="0" smtClean="0"/>
              <a:t>bring on to the grid and they need to balance that by the end of  the day.  </a:t>
            </a:r>
          </a:p>
          <a:p>
            <a:endParaRPr lang="en-IE" baseline="0" dirty="0" smtClean="0"/>
          </a:p>
          <a:p>
            <a:r>
              <a:rPr lang="en-IE" baseline="0" dirty="0" smtClean="0"/>
              <a:t>These arrangements work well because, </a:t>
            </a:r>
            <a:r>
              <a:rPr lang="en-IE" baseline="0" dirty="0" smtClean="0"/>
              <a:t>there are  </a:t>
            </a:r>
            <a:r>
              <a:rPr lang="en-IE" baseline="0" dirty="0" smtClean="0"/>
              <a:t>no practical constraints on the availability of Natural gas and secondly </a:t>
            </a:r>
            <a:r>
              <a:rPr lang="en-IE" baseline="0" dirty="0" smtClean="0"/>
              <a:t>natural  </a:t>
            </a:r>
            <a:r>
              <a:rPr lang="en-IE" baseline="0" dirty="0" smtClean="0"/>
              <a:t>gas  </a:t>
            </a:r>
            <a:r>
              <a:rPr lang="en-IE" baseline="0" dirty="0" smtClean="0"/>
              <a:t>is essentially </a:t>
            </a:r>
            <a:r>
              <a:rPr lang="en-IE" baseline="0" dirty="0" smtClean="0"/>
              <a:t>homogeneous so the source –be it  the North Sea or Corrib or Bio Methane is interchangeable - it is still the one molecule, </a:t>
            </a:r>
          </a:p>
          <a:p>
            <a:endParaRPr lang="en-IE" baseline="0" dirty="0" smtClean="0"/>
          </a:p>
          <a:p>
            <a:r>
              <a:rPr lang="en-IE" baseline="0" dirty="0" smtClean="0"/>
              <a:t>I know  </a:t>
            </a:r>
            <a:r>
              <a:rPr lang="en-IE" baseline="0" dirty="0" smtClean="0"/>
              <a:t>I am talking in general terms here but currently all gas coming on to the network needs to conform to a relatively narrow band of physical parameters. </a:t>
            </a:r>
          </a:p>
          <a:p>
            <a:endParaRPr lang="en-IE" baseline="0" dirty="0" smtClean="0"/>
          </a:p>
          <a:p>
            <a:r>
              <a:rPr lang="en-IE" baseline="0" dirty="0" smtClean="0"/>
              <a:t>The challenges then will </a:t>
            </a:r>
            <a:r>
              <a:rPr lang="en-IE" baseline="0" dirty="0" smtClean="0"/>
              <a:t>come about  </a:t>
            </a:r>
            <a:r>
              <a:rPr lang="en-IE" baseline="0" dirty="0" smtClean="0"/>
              <a:t>in managing a gas with difference parameters such a blends of Nat Gas H2 key is  how </a:t>
            </a:r>
            <a:r>
              <a:rPr lang="en-IE" baseline="0" dirty="0" smtClean="0"/>
              <a:t>question is how do </a:t>
            </a:r>
            <a:r>
              <a:rPr lang="en-IE" baseline="0" dirty="0" smtClean="0"/>
              <a:t>we maintain that </a:t>
            </a:r>
            <a:r>
              <a:rPr lang="en-IE" baseline="0" dirty="0" smtClean="0"/>
              <a:t>a </a:t>
            </a:r>
            <a:r>
              <a:rPr lang="en-IE" baseline="0" dirty="0" smtClean="0"/>
              <a:t>blend is uniform on the network or part of the network but also managing the very real commercial requirements of producers to bring their product to end-users. </a:t>
            </a:r>
          </a:p>
          <a:p>
            <a:endParaRPr lang="en-IE" baseline="0" dirty="0" smtClean="0"/>
          </a:p>
          <a:p>
            <a:r>
              <a:rPr lang="en-IE" baseline="0" dirty="0" smtClean="0"/>
              <a:t>Certainly the solution will be  </a:t>
            </a:r>
            <a:r>
              <a:rPr lang="en-IE" baseline="0" dirty="0" smtClean="0"/>
              <a:t>storage and in all </a:t>
            </a:r>
            <a:r>
              <a:rPr lang="en-IE" baseline="0" dirty="0" err="1" smtClean="0"/>
              <a:t>likelyhood</a:t>
            </a:r>
            <a:r>
              <a:rPr lang="en-IE" baseline="0" dirty="0" smtClean="0"/>
              <a:t> greater control systems will be needed to manage the blends across the networks. To ensure that capacity is managed optimally and that quality is maintained. </a:t>
            </a:r>
            <a:endParaRPr lang="en-IE" baseline="0" dirty="0" smtClean="0"/>
          </a:p>
          <a:p>
            <a:r>
              <a:rPr lang="en-IE" baseline="0" dirty="0" smtClean="0"/>
              <a:t>These </a:t>
            </a:r>
            <a:r>
              <a:rPr lang="en-IE" baseline="0" dirty="0" smtClean="0"/>
              <a:t>are issues the industry at large will need to put </a:t>
            </a:r>
            <a:r>
              <a:rPr lang="en-IE" baseline="0" dirty="0" smtClean="0"/>
              <a:t>rules </a:t>
            </a:r>
            <a:r>
              <a:rPr lang="en-IE" baseline="0" dirty="0" smtClean="0"/>
              <a:t>in place via the code of operations to manage. </a:t>
            </a:r>
            <a:endParaRPr lang="en-IE" dirty="0"/>
          </a:p>
        </p:txBody>
      </p:sp>
      <p:sp>
        <p:nvSpPr>
          <p:cNvPr id="4" name="Slide Number Placeholder 3"/>
          <p:cNvSpPr>
            <a:spLocks noGrp="1"/>
          </p:cNvSpPr>
          <p:nvPr>
            <p:ph type="sldNum" sz="quarter" idx="10"/>
          </p:nvPr>
        </p:nvSpPr>
        <p:spPr/>
        <p:txBody>
          <a:bodyPr/>
          <a:lstStyle/>
          <a:p>
            <a:fld id="{3E34D149-4236-C24C-A605-CA7AE6F58777}" type="slidenum">
              <a:rPr lang="en-IE" smtClean="0"/>
              <a:t>7</a:t>
            </a:fld>
            <a:endParaRPr lang="en-IE" dirty="0"/>
          </a:p>
        </p:txBody>
      </p:sp>
    </p:spTree>
    <p:extLst>
      <p:ext uri="{BB962C8B-B14F-4D97-AF65-F5344CB8AC3E}">
        <p14:creationId xmlns:p14="http://schemas.microsoft.com/office/powerpoint/2010/main" val="51665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dirty="0" smtClean="0"/>
              <a:t>Finally </a:t>
            </a:r>
            <a:r>
              <a:rPr lang="en-IE" baseline="0" dirty="0" smtClean="0"/>
              <a:t>in this section I’d like to </a:t>
            </a:r>
            <a:r>
              <a:rPr lang="en-IE" baseline="0" dirty="0" smtClean="0"/>
              <a:t> briefly look </a:t>
            </a:r>
            <a:r>
              <a:rPr lang="en-IE" baseline="0" dirty="0" smtClean="0"/>
              <a:t>at downstream of the networks briefly. While domestic appliances designed and built after 1996 are theoretically capable of taking blends of 25% or so H2.    In our test facility we are going to look the actual  performance of these domestic </a:t>
            </a:r>
            <a:r>
              <a:rPr lang="en-IE" baseline="0" dirty="0" smtClean="0"/>
              <a:t>appliances with varying blends of H2 to Nat Gas , </a:t>
            </a:r>
            <a:r>
              <a:rPr lang="en-IE" baseline="0" dirty="0" smtClean="0"/>
              <a:t>such as the effect of pressure </a:t>
            </a:r>
            <a:r>
              <a:rPr lang="en-IE" baseline="0" dirty="0" smtClean="0"/>
              <a:t>fluctuations subsequently  leading to  </a:t>
            </a:r>
            <a:r>
              <a:rPr lang="en-IE" baseline="0" dirty="0" smtClean="0"/>
              <a:t>incomplete </a:t>
            </a:r>
            <a:r>
              <a:rPr lang="en-IE" baseline="0" dirty="0" smtClean="0"/>
              <a:t>combustion and increased Water vapour and CO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IE" baseline="0" dirty="0" smtClean="0"/>
              <a:t> </a:t>
            </a:r>
            <a:r>
              <a:rPr lang="en-IE" baseline="0" dirty="0" smtClean="0"/>
              <a:t>Calorific value </a:t>
            </a:r>
            <a:r>
              <a:rPr lang="en-IE" baseline="0" dirty="0" smtClean="0"/>
              <a:t>and metering accuracy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IE" baseline="0" dirty="0" smtClean="0"/>
              <a:t> </a:t>
            </a:r>
            <a:r>
              <a:rPr lang="en-IE" baseline="0" dirty="0" smtClean="0"/>
              <a:t>flame picture amongst many other areas.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IE" baseline="0" dirty="0" smtClean="0"/>
              <a:t>We have also managed to acquire soon pre 1996 appliance and we will also be looking at their performance.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baseline="0" dirty="0" smtClean="0"/>
          </a:p>
          <a:p>
            <a:r>
              <a:rPr lang="en-IE" baseline="0" dirty="0" smtClean="0"/>
              <a:t>We are almost ready to get in to these areas of research with Academic partners </a:t>
            </a:r>
            <a:r>
              <a:rPr lang="en-IE" baseline="0" dirty="0" smtClean="0"/>
              <a:t>unfortunately </a:t>
            </a:r>
            <a:r>
              <a:rPr lang="en-IE" baseline="0" dirty="0" smtClean="0"/>
              <a:t>the Covid situation has slowed things up. But hopefully we will be up and running before long.  </a:t>
            </a:r>
            <a:endParaRPr lang="en-IE" dirty="0"/>
          </a:p>
        </p:txBody>
      </p:sp>
      <p:sp>
        <p:nvSpPr>
          <p:cNvPr id="4" name="Slide Number Placeholder 3"/>
          <p:cNvSpPr>
            <a:spLocks noGrp="1"/>
          </p:cNvSpPr>
          <p:nvPr>
            <p:ph type="sldNum" sz="quarter" idx="10"/>
          </p:nvPr>
        </p:nvSpPr>
        <p:spPr/>
        <p:txBody>
          <a:bodyPr/>
          <a:lstStyle/>
          <a:p>
            <a:fld id="{3E34D149-4236-C24C-A605-CA7AE6F58777}" type="slidenum">
              <a:rPr lang="en-IE" smtClean="0"/>
              <a:t>8</a:t>
            </a:fld>
            <a:endParaRPr lang="en-IE" dirty="0"/>
          </a:p>
        </p:txBody>
      </p:sp>
    </p:spTree>
    <p:extLst>
      <p:ext uri="{BB962C8B-B14F-4D97-AF65-F5344CB8AC3E}">
        <p14:creationId xmlns:p14="http://schemas.microsoft.com/office/powerpoint/2010/main" val="195910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 that concludes my short overview</a:t>
            </a:r>
            <a:r>
              <a:rPr lang="en-IE" baseline="0" dirty="0" smtClean="0"/>
              <a:t> of some the challenges of bringing H2 on the gas grid . It was by no mean comprehensive it is merely scratching the surface. I hope you found it informative and I’d like to thank you for listening, </a:t>
            </a:r>
            <a:endParaRPr lang="en-IE" dirty="0"/>
          </a:p>
        </p:txBody>
      </p:sp>
      <p:sp>
        <p:nvSpPr>
          <p:cNvPr id="4" name="Slide Number Placeholder 3"/>
          <p:cNvSpPr>
            <a:spLocks noGrp="1"/>
          </p:cNvSpPr>
          <p:nvPr>
            <p:ph type="sldNum" sz="quarter" idx="10"/>
          </p:nvPr>
        </p:nvSpPr>
        <p:spPr/>
        <p:txBody>
          <a:bodyPr/>
          <a:lstStyle/>
          <a:p>
            <a:fld id="{3E34D149-4236-C24C-A605-CA7AE6F58777}" type="slidenum">
              <a:rPr lang="en-IE" smtClean="0"/>
              <a:t>9</a:t>
            </a:fld>
            <a:endParaRPr lang="en-IE" dirty="0"/>
          </a:p>
        </p:txBody>
      </p:sp>
    </p:spTree>
    <p:extLst>
      <p:ext uri="{BB962C8B-B14F-4D97-AF65-F5344CB8AC3E}">
        <p14:creationId xmlns:p14="http://schemas.microsoft.com/office/powerpoint/2010/main" val="149657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62070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8489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33580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820A39FD-38FA-2F4E-918F-68643E1E76F7}"/>
              </a:ext>
            </a:extLst>
          </p:cNvPr>
          <p:cNvGrpSpPr/>
          <p:nvPr userDrawn="1"/>
        </p:nvGrpSpPr>
        <p:grpSpPr>
          <a:xfrm>
            <a:off x="-571155" y="-945605"/>
            <a:ext cx="11507379" cy="11544517"/>
            <a:chOff x="-492125" y="-590550"/>
            <a:chExt cx="15217776" cy="10388600"/>
          </a:xfrm>
        </p:grpSpPr>
        <p:sp>
          <p:nvSpPr>
            <p:cNvPr id="44" name="AutoShape 3">
              <a:extLst>
                <a:ext uri="{FF2B5EF4-FFF2-40B4-BE49-F238E27FC236}">
                  <a16:creationId xmlns:a16="http://schemas.microsoft.com/office/drawing/2014/main" xmlns="" id="{968EDD96-B50E-C945-AD3B-2A11038445E2}"/>
                </a:ext>
              </a:extLst>
            </p:cNvPr>
            <p:cNvSpPr>
              <a:spLocks noChangeAspect="1" noChangeArrowheads="1" noTextEdit="1"/>
            </p:cNvSpPr>
            <p:nvPr/>
          </p:nvSpPr>
          <p:spPr bwMode="auto">
            <a:xfrm>
              <a:off x="-492125" y="-590550"/>
              <a:ext cx="15214600" cy="1038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45" name="Freeform 6">
              <a:extLst>
                <a:ext uri="{FF2B5EF4-FFF2-40B4-BE49-F238E27FC236}">
                  <a16:creationId xmlns:a16="http://schemas.microsoft.com/office/drawing/2014/main" xmlns="" id="{980ED9E3-60E7-8643-AB0C-720E0C46B847}"/>
                </a:ext>
              </a:extLst>
            </p:cNvPr>
            <p:cNvSpPr>
              <a:spLocks/>
            </p:cNvSpPr>
            <p:nvPr/>
          </p:nvSpPr>
          <p:spPr bwMode="auto">
            <a:xfrm>
              <a:off x="12084050" y="4646613"/>
              <a:ext cx="2189163" cy="2166938"/>
            </a:xfrm>
            <a:custGeom>
              <a:avLst/>
              <a:gdLst>
                <a:gd name="T0" fmla="*/ 0 w 1379"/>
                <a:gd name="T1" fmla="*/ 273 h 1365"/>
                <a:gd name="T2" fmla="*/ 1033 w 1379"/>
                <a:gd name="T3" fmla="*/ 1365 h 1365"/>
                <a:gd name="T4" fmla="*/ 1379 w 1379"/>
                <a:gd name="T5" fmla="*/ 1012 h 1365"/>
                <a:gd name="T6" fmla="*/ 267 w 1379"/>
                <a:gd name="T7" fmla="*/ 0 h 1365"/>
                <a:gd name="T8" fmla="*/ 0 w 1379"/>
                <a:gd name="T9" fmla="*/ 273 h 1365"/>
              </a:gdLst>
              <a:ahLst/>
              <a:cxnLst>
                <a:cxn ang="0">
                  <a:pos x="T0" y="T1"/>
                </a:cxn>
                <a:cxn ang="0">
                  <a:pos x="T2" y="T3"/>
                </a:cxn>
                <a:cxn ang="0">
                  <a:pos x="T4" y="T5"/>
                </a:cxn>
                <a:cxn ang="0">
                  <a:pos x="T6" y="T7"/>
                </a:cxn>
                <a:cxn ang="0">
                  <a:pos x="T8" y="T9"/>
                </a:cxn>
              </a:cxnLst>
              <a:rect l="0" t="0" r="r" b="b"/>
              <a:pathLst>
                <a:path w="1379" h="1365">
                  <a:moveTo>
                    <a:pt x="0" y="273"/>
                  </a:moveTo>
                  <a:lnTo>
                    <a:pt x="1033" y="1365"/>
                  </a:lnTo>
                  <a:lnTo>
                    <a:pt x="1379" y="1012"/>
                  </a:lnTo>
                  <a:lnTo>
                    <a:pt x="267" y="0"/>
                  </a:lnTo>
                  <a:lnTo>
                    <a:pt x="0" y="273"/>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46" name="Freeform 7">
              <a:extLst>
                <a:ext uri="{FF2B5EF4-FFF2-40B4-BE49-F238E27FC236}">
                  <a16:creationId xmlns:a16="http://schemas.microsoft.com/office/drawing/2014/main" xmlns="" id="{B0FC8843-707E-1B47-A340-F241318AFD6C}"/>
                </a:ext>
              </a:extLst>
            </p:cNvPr>
            <p:cNvSpPr>
              <a:spLocks/>
            </p:cNvSpPr>
            <p:nvPr/>
          </p:nvSpPr>
          <p:spPr bwMode="auto">
            <a:xfrm>
              <a:off x="11145838" y="5432425"/>
              <a:ext cx="1897063" cy="2373313"/>
            </a:xfrm>
            <a:custGeom>
              <a:avLst/>
              <a:gdLst>
                <a:gd name="T0" fmla="*/ 0 w 1195"/>
                <a:gd name="T1" fmla="*/ 214 h 1495"/>
                <a:gd name="T2" fmla="*/ 784 w 1195"/>
                <a:gd name="T3" fmla="*/ 1495 h 1495"/>
                <a:gd name="T4" fmla="*/ 1195 w 1195"/>
                <a:gd name="T5" fmla="*/ 1221 h 1495"/>
                <a:gd name="T6" fmla="*/ 319 w 1195"/>
                <a:gd name="T7" fmla="*/ 0 h 1495"/>
                <a:gd name="T8" fmla="*/ 0 w 1195"/>
                <a:gd name="T9" fmla="*/ 214 h 1495"/>
              </a:gdLst>
              <a:ahLst/>
              <a:cxnLst>
                <a:cxn ang="0">
                  <a:pos x="T0" y="T1"/>
                </a:cxn>
                <a:cxn ang="0">
                  <a:pos x="T2" y="T3"/>
                </a:cxn>
                <a:cxn ang="0">
                  <a:pos x="T4" y="T5"/>
                </a:cxn>
                <a:cxn ang="0">
                  <a:pos x="T6" y="T7"/>
                </a:cxn>
                <a:cxn ang="0">
                  <a:pos x="T8" y="T9"/>
                </a:cxn>
              </a:cxnLst>
              <a:rect l="0" t="0" r="r" b="b"/>
              <a:pathLst>
                <a:path w="1195" h="1495">
                  <a:moveTo>
                    <a:pt x="0" y="214"/>
                  </a:moveTo>
                  <a:lnTo>
                    <a:pt x="784" y="1495"/>
                  </a:lnTo>
                  <a:lnTo>
                    <a:pt x="1195" y="1221"/>
                  </a:lnTo>
                  <a:lnTo>
                    <a:pt x="319" y="0"/>
                  </a:lnTo>
                  <a:lnTo>
                    <a:pt x="0" y="214"/>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47" name="Freeform 8">
              <a:extLst>
                <a:ext uri="{FF2B5EF4-FFF2-40B4-BE49-F238E27FC236}">
                  <a16:creationId xmlns:a16="http://schemas.microsoft.com/office/drawing/2014/main" xmlns="" id="{9ABE16A7-5570-B542-B39E-7883B9EFB9C8}"/>
                </a:ext>
              </a:extLst>
            </p:cNvPr>
            <p:cNvSpPr>
              <a:spLocks/>
            </p:cNvSpPr>
            <p:nvPr/>
          </p:nvSpPr>
          <p:spPr bwMode="auto">
            <a:xfrm>
              <a:off x="10088563" y="6024563"/>
              <a:ext cx="1524000" cy="2474913"/>
            </a:xfrm>
            <a:custGeom>
              <a:avLst/>
              <a:gdLst>
                <a:gd name="T0" fmla="*/ 0 w 960"/>
                <a:gd name="T1" fmla="*/ 142 h 1559"/>
                <a:gd name="T2" fmla="*/ 501 w 960"/>
                <a:gd name="T3" fmla="*/ 1559 h 1559"/>
                <a:gd name="T4" fmla="*/ 960 w 960"/>
                <a:gd name="T5" fmla="*/ 1377 h 1559"/>
                <a:gd name="T6" fmla="*/ 357 w 960"/>
                <a:gd name="T7" fmla="*/ 0 h 1559"/>
                <a:gd name="T8" fmla="*/ 0 w 960"/>
                <a:gd name="T9" fmla="*/ 142 h 1559"/>
              </a:gdLst>
              <a:ahLst/>
              <a:cxnLst>
                <a:cxn ang="0">
                  <a:pos x="T0" y="T1"/>
                </a:cxn>
                <a:cxn ang="0">
                  <a:pos x="T2" y="T3"/>
                </a:cxn>
                <a:cxn ang="0">
                  <a:pos x="T4" y="T5"/>
                </a:cxn>
                <a:cxn ang="0">
                  <a:pos x="T6" y="T7"/>
                </a:cxn>
                <a:cxn ang="0">
                  <a:pos x="T8" y="T9"/>
                </a:cxn>
              </a:cxnLst>
              <a:rect l="0" t="0" r="r" b="b"/>
              <a:pathLst>
                <a:path w="960" h="1559">
                  <a:moveTo>
                    <a:pt x="0" y="142"/>
                  </a:moveTo>
                  <a:lnTo>
                    <a:pt x="501" y="1559"/>
                  </a:lnTo>
                  <a:lnTo>
                    <a:pt x="960" y="1377"/>
                  </a:lnTo>
                  <a:lnTo>
                    <a:pt x="357" y="0"/>
                  </a:lnTo>
                  <a:lnTo>
                    <a:pt x="0" y="142"/>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48" name="Freeform 9">
              <a:extLst>
                <a:ext uri="{FF2B5EF4-FFF2-40B4-BE49-F238E27FC236}">
                  <a16:creationId xmlns:a16="http://schemas.microsoft.com/office/drawing/2014/main" xmlns="" id="{840C42F2-51ED-4740-AF0B-88D8D90AABEF}"/>
                </a:ext>
              </a:extLst>
            </p:cNvPr>
            <p:cNvSpPr>
              <a:spLocks/>
            </p:cNvSpPr>
            <p:nvPr/>
          </p:nvSpPr>
          <p:spPr bwMode="auto">
            <a:xfrm>
              <a:off x="8953500" y="6399213"/>
              <a:ext cx="1081088" cy="2463800"/>
            </a:xfrm>
            <a:custGeom>
              <a:avLst/>
              <a:gdLst>
                <a:gd name="T0" fmla="*/ 0 w 681"/>
                <a:gd name="T1" fmla="*/ 62 h 1552"/>
                <a:gd name="T2" fmla="*/ 194 w 681"/>
                <a:gd name="T3" fmla="*/ 1552 h 1552"/>
                <a:gd name="T4" fmla="*/ 681 w 681"/>
                <a:gd name="T5" fmla="*/ 1470 h 1552"/>
                <a:gd name="T6" fmla="*/ 377 w 681"/>
                <a:gd name="T7" fmla="*/ 0 h 1552"/>
                <a:gd name="T8" fmla="*/ 0 w 681"/>
                <a:gd name="T9" fmla="*/ 62 h 1552"/>
              </a:gdLst>
              <a:ahLst/>
              <a:cxnLst>
                <a:cxn ang="0">
                  <a:pos x="T0" y="T1"/>
                </a:cxn>
                <a:cxn ang="0">
                  <a:pos x="T2" y="T3"/>
                </a:cxn>
                <a:cxn ang="0">
                  <a:pos x="T4" y="T5"/>
                </a:cxn>
                <a:cxn ang="0">
                  <a:pos x="T6" y="T7"/>
                </a:cxn>
                <a:cxn ang="0">
                  <a:pos x="T8" y="T9"/>
                </a:cxn>
              </a:cxnLst>
              <a:rect l="0" t="0" r="r" b="b"/>
              <a:pathLst>
                <a:path w="681" h="1552">
                  <a:moveTo>
                    <a:pt x="0" y="62"/>
                  </a:moveTo>
                  <a:lnTo>
                    <a:pt x="194" y="1552"/>
                  </a:lnTo>
                  <a:lnTo>
                    <a:pt x="681" y="1470"/>
                  </a:lnTo>
                  <a:lnTo>
                    <a:pt x="377" y="0"/>
                  </a:lnTo>
                  <a:lnTo>
                    <a:pt x="0" y="62"/>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49" name="Freeform 10">
              <a:extLst>
                <a:ext uri="{FF2B5EF4-FFF2-40B4-BE49-F238E27FC236}">
                  <a16:creationId xmlns:a16="http://schemas.microsoft.com/office/drawing/2014/main" xmlns="" id="{6A07E78D-5556-0F42-80A1-081B665B7B89}"/>
                </a:ext>
              </a:extLst>
            </p:cNvPr>
            <p:cNvSpPr>
              <a:spLocks/>
            </p:cNvSpPr>
            <p:nvPr/>
          </p:nvSpPr>
          <p:spPr bwMode="auto">
            <a:xfrm>
              <a:off x="7600950" y="6507163"/>
              <a:ext cx="795338" cy="2409825"/>
            </a:xfrm>
            <a:custGeom>
              <a:avLst/>
              <a:gdLst>
                <a:gd name="T0" fmla="*/ 120 w 501"/>
                <a:gd name="T1" fmla="*/ 0 h 1518"/>
                <a:gd name="T2" fmla="*/ 0 w 501"/>
                <a:gd name="T3" fmla="*/ 1496 h 1518"/>
                <a:gd name="T4" fmla="*/ 493 w 501"/>
                <a:gd name="T5" fmla="*/ 1518 h 1518"/>
                <a:gd name="T6" fmla="*/ 501 w 501"/>
                <a:gd name="T7" fmla="*/ 16 h 1518"/>
                <a:gd name="T8" fmla="*/ 120 w 501"/>
                <a:gd name="T9" fmla="*/ 0 h 1518"/>
              </a:gdLst>
              <a:ahLst/>
              <a:cxnLst>
                <a:cxn ang="0">
                  <a:pos x="T0" y="T1"/>
                </a:cxn>
                <a:cxn ang="0">
                  <a:pos x="T2" y="T3"/>
                </a:cxn>
                <a:cxn ang="0">
                  <a:pos x="T4" y="T5"/>
                </a:cxn>
                <a:cxn ang="0">
                  <a:pos x="T6" y="T7"/>
                </a:cxn>
                <a:cxn ang="0">
                  <a:pos x="T8" y="T9"/>
                </a:cxn>
              </a:cxnLst>
              <a:rect l="0" t="0" r="r" b="b"/>
              <a:pathLst>
                <a:path w="501" h="1518">
                  <a:moveTo>
                    <a:pt x="120" y="0"/>
                  </a:moveTo>
                  <a:lnTo>
                    <a:pt x="0" y="1496"/>
                  </a:lnTo>
                  <a:lnTo>
                    <a:pt x="493" y="1518"/>
                  </a:lnTo>
                  <a:lnTo>
                    <a:pt x="501" y="16"/>
                  </a:lnTo>
                  <a:lnTo>
                    <a:pt x="120"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50" name="Freeform 11">
              <a:extLst>
                <a:ext uri="{FF2B5EF4-FFF2-40B4-BE49-F238E27FC236}">
                  <a16:creationId xmlns:a16="http://schemas.microsoft.com/office/drawing/2014/main" xmlns="" id="{82DC7223-30BC-CF49-A030-4D9C61E5A68A}"/>
                </a:ext>
              </a:extLst>
            </p:cNvPr>
            <p:cNvSpPr>
              <a:spLocks/>
            </p:cNvSpPr>
            <p:nvPr/>
          </p:nvSpPr>
          <p:spPr bwMode="auto">
            <a:xfrm>
              <a:off x="5970588" y="6272213"/>
              <a:ext cx="1270000" cy="2479675"/>
            </a:xfrm>
            <a:custGeom>
              <a:avLst/>
              <a:gdLst>
                <a:gd name="T0" fmla="*/ 429 w 800"/>
                <a:gd name="T1" fmla="*/ 0 h 1562"/>
                <a:gd name="T2" fmla="*/ 0 w 800"/>
                <a:gd name="T3" fmla="*/ 1439 h 1562"/>
                <a:gd name="T4" fmla="*/ 479 w 800"/>
                <a:gd name="T5" fmla="*/ 1562 h 1562"/>
                <a:gd name="T6" fmla="*/ 800 w 800"/>
                <a:gd name="T7" fmla="*/ 94 h 1562"/>
                <a:gd name="T8" fmla="*/ 429 w 800"/>
                <a:gd name="T9" fmla="*/ 0 h 1562"/>
              </a:gdLst>
              <a:ahLst/>
              <a:cxnLst>
                <a:cxn ang="0">
                  <a:pos x="T0" y="T1"/>
                </a:cxn>
                <a:cxn ang="0">
                  <a:pos x="T2" y="T3"/>
                </a:cxn>
                <a:cxn ang="0">
                  <a:pos x="T4" y="T5"/>
                </a:cxn>
                <a:cxn ang="0">
                  <a:pos x="T6" y="T7"/>
                </a:cxn>
                <a:cxn ang="0">
                  <a:pos x="T8" y="T9"/>
                </a:cxn>
              </a:cxnLst>
              <a:rect l="0" t="0" r="r" b="b"/>
              <a:pathLst>
                <a:path w="800" h="1562">
                  <a:moveTo>
                    <a:pt x="429" y="0"/>
                  </a:moveTo>
                  <a:lnTo>
                    <a:pt x="0" y="1439"/>
                  </a:lnTo>
                  <a:lnTo>
                    <a:pt x="479" y="1562"/>
                  </a:lnTo>
                  <a:lnTo>
                    <a:pt x="800" y="94"/>
                  </a:lnTo>
                  <a:lnTo>
                    <a:pt x="429"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51" name="Freeform 12">
              <a:extLst>
                <a:ext uri="{FF2B5EF4-FFF2-40B4-BE49-F238E27FC236}">
                  <a16:creationId xmlns:a16="http://schemas.microsoft.com/office/drawing/2014/main" xmlns="" id="{92CDA07D-9A1D-CC4F-B7B5-1F40F64F6C41}"/>
                </a:ext>
              </a:extLst>
            </p:cNvPr>
            <p:cNvSpPr>
              <a:spLocks/>
            </p:cNvSpPr>
            <p:nvPr/>
          </p:nvSpPr>
          <p:spPr bwMode="auto">
            <a:xfrm>
              <a:off x="4446588" y="5802313"/>
              <a:ext cx="1684338" cy="2446338"/>
            </a:xfrm>
            <a:custGeom>
              <a:avLst/>
              <a:gdLst>
                <a:gd name="T0" fmla="*/ 718 w 1061"/>
                <a:gd name="T1" fmla="*/ 0 h 1541"/>
                <a:gd name="T2" fmla="*/ 0 w 1061"/>
                <a:gd name="T3" fmla="*/ 1322 h 1541"/>
                <a:gd name="T4" fmla="*/ 441 w 1061"/>
                <a:gd name="T5" fmla="*/ 1541 h 1541"/>
                <a:gd name="T6" fmla="*/ 1061 w 1061"/>
                <a:gd name="T7" fmla="*/ 172 h 1541"/>
                <a:gd name="T8" fmla="*/ 718 w 1061"/>
                <a:gd name="T9" fmla="*/ 0 h 1541"/>
              </a:gdLst>
              <a:ahLst/>
              <a:cxnLst>
                <a:cxn ang="0">
                  <a:pos x="T0" y="T1"/>
                </a:cxn>
                <a:cxn ang="0">
                  <a:pos x="T2" y="T3"/>
                </a:cxn>
                <a:cxn ang="0">
                  <a:pos x="T4" y="T5"/>
                </a:cxn>
                <a:cxn ang="0">
                  <a:pos x="T6" y="T7"/>
                </a:cxn>
                <a:cxn ang="0">
                  <a:pos x="T8" y="T9"/>
                </a:cxn>
              </a:cxnLst>
              <a:rect l="0" t="0" r="r" b="b"/>
              <a:pathLst>
                <a:path w="1061" h="1541">
                  <a:moveTo>
                    <a:pt x="718" y="0"/>
                  </a:moveTo>
                  <a:lnTo>
                    <a:pt x="0" y="1322"/>
                  </a:lnTo>
                  <a:lnTo>
                    <a:pt x="441" y="1541"/>
                  </a:lnTo>
                  <a:lnTo>
                    <a:pt x="1061" y="172"/>
                  </a:lnTo>
                  <a:lnTo>
                    <a:pt x="718"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52" name="Freeform 13">
              <a:extLst>
                <a:ext uri="{FF2B5EF4-FFF2-40B4-BE49-F238E27FC236}">
                  <a16:creationId xmlns:a16="http://schemas.microsoft.com/office/drawing/2014/main" xmlns="" id="{31A431BF-874C-9A42-AD2F-0F6616BB3D5A}"/>
                </a:ext>
              </a:extLst>
            </p:cNvPr>
            <p:cNvSpPr>
              <a:spLocks/>
            </p:cNvSpPr>
            <p:nvPr/>
          </p:nvSpPr>
          <p:spPr bwMode="auto">
            <a:xfrm>
              <a:off x="3090863" y="5124450"/>
              <a:ext cx="2027238" cy="2300288"/>
            </a:xfrm>
            <a:custGeom>
              <a:avLst/>
              <a:gdLst>
                <a:gd name="T0" fmla="*/ 978 w 1277"/>
                <a:gd name="T1" fmla="*/ 0 h 1449"/>
                <a:gd name="T2" fmla="*/ 0 w 1277"/>
                <a:gd name="T3" fmla="*/ 1144 h 1449"/>
                <a:gd name="T4" fmla="*/ 387 w 1277"/>
                <a:gd name="T5" fmla="*/ 1449 h 1449"/>
                <a:gd name="T6" fmla="*/ 1277 w 1277"/>
                <a:gd name="T7" fmla="*/ 240 h 1449"/>
                <a:gd name="T8" fmla="*/ 978 w 1277"/>
                <a:gd name="T9" fmla="*/ 0 h 1449"/>
              </a:gdLst>
              <a:ahLst/>
              <a:cxnLst>
                <a:cxn ang="0">
                  <a:pos x="T0" y="T1"/>
                </a:cxn>
                <a:cxn ang="0">
                  <a:pos x="T2" y="T3"/>
                </a:cxn>
                <a:cxn ang="0">
                  <a:pos x="T4" y="T5"/>
                </a:cxn>
                <a:cxn ang="0">
                  <a:pos x="T6" y="T7"/>
                </a:cxn>
                <a:cxn ang="0">
                  <a:pos x="T8" y="T9"/>
                </a:cxn>
              </a:cxnLst>
              <a:rect l="0" t="0" r="r" b="b"/>
              <a:pathLst>
                <a:path w="1277" h="1449">
                  <a:moveTo>
                    <a:pt x="978" y="0"/>
                  </a:moveTo>
                  <a:lnTo>
                    <a:pt x="0" y="1144"/>
                  </a:lnTo>
                  <a:lnTo>
                    <a:pt x="387" y="1449"/>
                  </a:lnTo>
                  <a:lnTo>
                    <a:pt x="1277" y="240"/>
                  </a:lnTo>
                  <a:lnTo>
                    <a:pt x="978"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53" name="Freeform 14">
              <a:extLst>
                <a:ext uri="{FF2B5EF4-FFF2-40B4-BE49-F238E27FC236}">
                  <a16:creationId xmlns:a16="http://schemas.microsoft.com/office/drawing/2014/main" xmlns="" id="{92199090-A0A8-D54E-925E-EF6BEBDE23F0}"/>
                </a:ext>
              </a:extLst>
            </p:cNvPr>
            <p:cNvSpPr>
              <a:spLocks/>
            </p:cNvSpPr>
            <p:nvPr/>
          </p:nvSpPr>
          <p:spPr bwMode="auto">
            <a:xfrm>
              <a:off x="1965325" y="4267200"/>
              <a:ext cx="2281238" cy="2055813"/>
            </a:xfrm>
            <a:custGeom>
              <a:avLst/>
              <a:gdLst>
                <a:gd name="T0" fmla="*/ 1194 w 1437"/>
                <a:gd name="T1" fmla="*/ 0 h 1295"/>
                <a:gd name="T2" fmla="*/ 0 w 1437"/>
                <a:gd name="T3" fmla="*/ 914 h 1295"/>
                <a:gd name="T4" fmla="*/ 314 w 1437"/>
                <a:gd name="T5" fmla="*/ 1295 h 1295"/>
                <a:gd name="T6" fmla="*/ 1437 w 1437"/>
                <a:gd name="T7" fmla="*/ 295 h 1295"/>
                <a:gd name="T8" fmla="*/ 1194 w 1437"/>
                <a:gd name="T9" fmla="*/ 0 h 1295"/>
              </a:gdLst>
              <a:ahLst/>
              <a:cxnLst>
                <a:cxn ang="0">
                  <a:pos x="T0" y="T1"/>
                </a:cxn>
                <a:cxn ang="0">
                  <a:pos x="T2" y="T3"/>
                </a:cxn>
                <a:cxn ang="0">
                  <a:pos x="T4" y="T5"/>
                </a:cxn>
                <a:cxn ang="0">
                  <a:pos x="T6" y="T7"/>
                </a:cxn>
                <a:cxn ang="0">
                  <a:pos x="T8" y="T9"/>
                </a:cxn>
              </a:cxnLst>
              <a:rect l="0" t="0" r="r" b="b"/>
              <a:pathLst>
                <a:path w="1437" h="1295">
                  <a:moveTo>
                    <a:pt x="1194" y="0"/>
                  </a:moveTo>
                  <a:lnTo>
                    <a:pt x="0" y="914"/>
                  </a:lnTo>
                  <a:lnTo>
                    <a:pt x="314" y="1295"/>
                  </a:lnTo>
                  <a:lnTo>
                    <a:pt x="1437" y="295"/>
                  </a:lnTo>
                  <a:lnTo>
                    <a:pt x="1194"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54" name="Freeform 15">
              <a:extLst>
                <a:ext uri="{FF2B5EF4-FFF2-40B4-BE49-F238E27FC236}">
                  <a16:creationId xmlns:a16="http://schemas.microsoft.com/office/drawing/2014/main" xmlns="" id="{08B7A5EF-AFE5-3648-8DA6-2EE4B24E823E}"/>
                </a:ext>
              </a:extLst>
            </p:cNvPr>
            <p:cNvSpPr>
              <a:spLocks/>
            </p:cNvSpPr>
            <p:nvPr/>
          </p:nvSpPr>
          <p:spPr bwMode="auto">
            <a:xfrm>
              <a:off x="1117600" y="3265488"/>
              <a:ext cx="2435225" cy="1717675"/>
            </a:xfrm>
            <a:custGeom>
              <a:avLst/>
              <a:gdLst>
                <a:gd name="T0" fmla="*/ 1357 w 1534"/>
                <a:gd name="T1" fmla="*/ 0 h 1082"/>
                <a:gd name="T2" fmla="*/ 0 w 1534"/>
                <a:gd name="T3" fmla="*/ 645 h 1082"/>
                <a:gd name="T4" fmla="*/ 229 w 1534"/>
                <a:gd name="T5" fmla="*/ 1082 h 1082"/>
                <a:gd name="T6" fmla="*/ 1534 w 1534"/>
                <a:gd name="T7" fmla="*/ 339 h 1082"/>
                <a:gd name="T8" fmla="*/ 1357 w 1534"/>
                <a:gd name="T9" fmla="*/ 0 h 1082"/>
              </a:gdLst>
              <a:ahLst/>
              <a:cxnLst>
                <a:cxn ang="0">
                  <a:pos x="T0" y="T1"/>
                </a:cxn>
                <a:cxn ang="0">
                  <a:pos x="T2" y="T3"/>
                </a:cxn>
                <a:cxn ang="0">
                  <a:pos x="T4" y="T5"/>
                </a:cxn>
                <a:cxn ang="0">
                  <a:pos x="T6" y="T7"/>
                </a:cxn>
                <a:cxn ang="0">
                  <a:pos x="T8" y="T9"/>
                </a:cxn>
              </a:cxnLst>
              <a:rect l="0" t="0" r="r" b="b"/>
              <a:pathLst>
                <a:path w="1534" h="1082">
                  <a:moveTo>
                    <a:pt x="1357" y="0"/>
                  </a:moveTo>
                  <a:lnTo>
                    <a:pt x="0" y="645"/>
                  </a:lnTo>
                  <a:lnTo>
                    <a:pt x="229" y="1082"/>
                  </a:lnTo>
                  <a:lnTo>
                    <a:pt x="1534" y="339"/>
                  </a:lnTo>
                  <a:lnTo>
                    <a:pt x="1357"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55" name="Freeform 16">
              <a:extLst>
                <a:ext uri="{FF2B5EF4-FFF2-40B4-BE49-F238E27FC236}">
                  <a16:creationId xmlns:a16="http://schemas.microsoft.com/office/drawing/2014/main" xmlns="" id="{10454CC1-B8BD-8941-B4F5-8EBC95E64044}"/>
                </a:ext>
              </a:extLst>
            </p:cNvPr>
            <p:cNvSpPr>
              <a:spLocks/>
            </p:cNvSpPr>
            <p:nvPr/>
          </p:nvSpPr>
          <p:spPr bwMode="auto">
            <a:xfrm>
              <a:off x="584200" y="2159000"/>
              <a:ext cx="2484438" cy="1312863"/>
            </a:xfrm>
            <a:custGeom>
              <a:avLst/>
              <a:gdLst>
                <a:gd name="T0" fmla="*/ 1463 w 1565"/>
                <a:gd name="T1" fmla="*/ 0 h 827"/>
                <a:gd name="T2" fmla="*/ 0 w 1565"/>
                <a:gd name="T3" fmla="*/ 350 h 827"/>
                <a:gd name="T4" fmla="*/ 134 w 1565"/>
                <a:gd name="T5" fmla="*/ 827 h 827"/>
                <a:gd name="T6" fmla="*/ 1565 w 1565"/>
                <a:gd name="T7" fmla="*/ 370 h 827"/>
                <a:gd name="T8" fmla="*/ 1463 w 1565"/>
                <a:gd name="T9" fmla="*/ 0 h 827"/>
              </a:gdLst>
              <a:ahLst/>
              <a:cxnLst>
                <a:cxn ang="0">
                  <a:pos x="T0" y="T1"/>
                </a:cxn>
                <a:cxn ang="0">
                  <a:pos x="T2" y="T3"/>
                </a:cxn>
                <a:cxn ang="0">
                  <a:pos x="T4" y="T5"/>
                </a:cxn>
                <a:cxn ang="0">
                  <a:pos x="T6" y="T7"/>
                </a:cxn>
                <a:cxn ang="0">
                  <a:pos x="T8" y="T9"/>
                </a:cxn>
              </a:cxnLst>
              <a:rect l="0" t="0" r="r" b="b"/>
              <a:pathLst>
                <a:path w="1565" h="827">
                  <a:moveTo>
                    <a:pt x="1463" y="0"/>
                  </a:moveTo>
                  <a:lnTo>
                    <a:pt x="0" y="350"/>
                  </a:lnTo>
                  <a:lnTo>
                    <a:pt x="134" y="827"/>
                  </a:lnTo>
                  <a:lnTo>
                    <a:pt x="1565" y="370"/>
                  </a:lnTo>
                  <a:lnTo>
                    <a:pt x="1463"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56" name="Freeform 17">
              <a:extLst>
                <a:ext uri="{FF2B5EF4-FFF2-40B4-BE49-F238E27FC236}">
                  <a16:creationId xmlns:a16="http://schemas.microsoft.com/office/drawing/2014/main" xmlns="" id="{5788B4E8-5F13-004D-8FEC-0746460F2920}"/>
                </a:ext>
              </a:extLst>
            </p:cNvPr>
            <p:cNvSpPr>
              <a:spLocks/>
            </p:cNvSpPr>
            <p:nvPr/>
          </p:nvSpPr>
          <p:spPr bwMode="auto">
            <a:xfrm>
              <a:off x="392113" y="1006475"/>
              <a:ext cx="2422525" cy="842963"/>
            </a:xfrm>
            <a:custGeom>
              <a:avLst/>
              <a:gdLst>
                <a:gd name="T0" fmla="*/ 1502 w 1526"/>
                <a:gd name="T1" fmla="*/ 0 h 531"/>
                <a:gd name="T2" fmla="*/ 0 w 1526"/>
                <a:gd name="T3" fmla="*/ 38 h 531"/>
                <a:gd name="T4" fmla="*/ 32 w 1526"/>
                <a:gd name="T5" fmla="*/ 531 h 531"/>
                <a:gd name="T6" fmla="*/ 1526 w 1526"/>
                <a:gd name="T7" fmla="*/ 381 h 531"/>
                <a:gd name="T8" fmla="*/ 1502 w 1526"/>
                <a:gd name="T9" fmla="*/ 0 h 531"/>
              </a:gdLst>
              <a:ahLst/>
              <a:cxnLst>
                <a:cxn ang="0">
                  <a:pos x="T0" y="T1"/>
                </a:cxn>
                <a:cxn ang="0">
                  <a:pos x="T2" y="T3"/>
                </a:cxn>
                <a:cxn ang="0">
                  <a:pos x="T4" y="T5"/>
                </a:cxn>
                <a:cxn ang="0">
                  <a:pos x="T6" y="T7"/>
                </a:cxn>
                <a:cxn ang="0">
                  <a:pos x="T8" y="T9"/>
                </a:cxn>
              </a:cxnLst>
              <a:rect l="0" t="0" r="r" b="b"/>
              <a:pathLst>
                <a:path w="1526" h="531">
                  <a:moveTo>
                    <a:pt x="1502" y="0"/>
                  </a:moveTo>
                  <a:lnTo>
                    <a:pt x="0" y="38"/>
                  </a:lnTo>
                  <a:lnTo>
                    <a:pt x="32" y="531"/>
                  </a:lnTo>
                  <a:lnTo>
                    <a:pt x="1526" y="381"/>
                  </a:lnTo>
                  <a:lnTo>
                    <a:pt x="1502"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57" name="Freeform 18">
              <a:extLst>
                <a:ext uri="{FF2B5EF4-FFF2-40B4-BE49-F238E27FC236}">
                  <a16:creationId xmlns:a16="http://schemas.microsoft.com/office/drawing/2014/main" xmlns="" id="{6B466A38-CFBC-574A-8340-B206BB95B7F0}"/>
                </a:ext>
              </a:extLst>
            </p:cNvPr>
            <p:cNvSpPr>
              <a:spLocks/>
            </p:cNvSpPr>
            <p:nvPr/>
          </p:nvSpPr>
          <p:spPr bwMode="auto">
            <a:xfrm>
              <a:off x="433388" y="-587375"/>
              <a:ext cx="2457450" cy="1036638"/>
            </a:xfrm>
            <a:custGeom>
              <a:avLst/>
              <a:gdLst>
                <a:gd name="T0" fmla="*/ 1548 w 1548"/>
                <a:gd name="T1" fmla="*/ 273 h 653"/>
                <a:gd name="T2" fmla="*/ 71 w 1548"/>
                <a:gd name="T3" fmla="*/ 0 h 653"/>
                <a:gd name="T4" fmla="*/ 0 w 1548"/>
                <a:gd name="T5" fmla="*/ 487 h 653"/>
                <a:gd name="T6" fmla="*/ 1492 w 1548"/>
                <a:gd name="T7" fmla="*/ 653 h 653"/>
                <a:gd name="T8" fmla="*/ 1548 w 1548"/>
                <a:gd name="T9" fmla="*/ 273 h 653"/>
              </a:gdLst>
              <a:ahLst/>
              <a:cxnLst>
                <a:cxn ang="0">
                  <a:pos x="T0" y="T1"/>
                </a:cxn>
                <a:cxn ang="0">
                  <a:pos x="T2" y="T3"/>
                </a:cxn>
                <a:cxn ang="0">
                  <a:pos x="T4" y="T5"/>
                </a:cxn>
                <a:cxn ang="0">
                  <a:pos x="T6" y="T7"/>
                </a:cxn>
                <a:cxn ang="0">
                  <a:pos x="T8" y="T9"/>
                </a:cxn>
              </a:cxnLst>
              <a:rect l="0" t="0" r="r" b="b"/>
              <a:pathLst>
                <a:path w="1548" h="653">
                  <a:moveTo>
                    <a:pt x="1548" y="273"/>
                  </a:moveTo>
                  <a:lnTo>
                    <a:pt x="71" y="0"/>
                  </a:lnTo>
                  <a:lnTo>
                    <a:pt x="0" y="487"/>
                  </a:lnTo>
                  <a:lnTo>
                    <a:pt x="1492" y="653"/>
                  </a:lnTo>
                  <a:lnTo>
                    <a:pt x="1548" y="273"/>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58" name="Freeform 19">
              <a:extLst>
                <a:ext uri="{FF2B5EF4-FFF2-40B4-BE49-F238E27FC236}">
                  <a16:creationId xmlns:a16="http://schemas.microsoft.com/office/drawing/2014/main" xmlns="" id="{9CBD207A-C0C3-0B43-9B57-C77B414893FA}"/>
                </a:ext>
              </a:extLst>
            </p:cNvPr>
            <p:cNvSpPr>
              <a:spLocks/>
            </p:cNvSpPr>
            <p:nvPr/>
          </p:nvSpPr>
          <p:spPr bwMode="auto">
            <a:xfrm>
              <a:off x="11444288" y="4532313"/>
              <a:ext cx="1890713" cy="2020889"/>
            </a:xfrm>
            <a:custGeom>
              <a:avLst/>
              <a:gdLst>
                <a:gd name="T0" fmla="*/ 0 w 1191"/>
                <a:gd name="T1" fmla="*/ 230 h 1273"/>
                <a:gd name="T2" fmla="*/ 858 w 1191"/>
                <a:gd name="T3" fmla="*/ 1273 h 1273"/>
                <a:gd name="T4" fmla="*/ 1191 w 1191"/>
                <a:gd name="T5" fmla="*/ 978 h 1273"/>
                <a:gd name="T6" fmla="*/ 257 w 1191"/>
                <a:gd name="T7" fmla="*/ 0 h 1273"/>
                <a:gd name="T8" fmla="*/ 0 w 1191"/>
                <a:gd name="T9" fmla="*/ 230 h 1273"/>
              </a:gdLst>
              <a:ahLst/>
              <a:cxnLst>
                <a:cxn ang="0">
                  <a:pos x="T0" y="T1"/>
                </a:cxn>
                <a:cxn ang="0">
                  <a:pos x="T2" y="T3"/>
                </a:cxn>
                <a:cxn ang="0">
                  <a:pos x="T4" y="T5"/>
                </a:cxn>
                <a:cxn ang="0">
                  <a:pos x="T6" y="T7"/>
                </a:cxn>
                <a:cxn ang="0">
                  <a:pos x="T8" y="T9"/>
                </a:cxn>
              </a:cxnLst>
              <a:rect l="0" t="0" r="r" b="b"/>
              <a:pathLst>
                <a:path w="1191" h="1273">
                  <a:moveTo>
                    <a:pt x="0" y="230"/>
                  </a:moveTo>
                  <a:lnTo>
                    <a:pt x="858" y="1273"/>
                  </a:lnTo>
                  <a:lnTo>
                    <a:pt x="1191" y="978"/>
                  </a:lnTo>
                  <a:lnTo>
                    <a:pt x="257" y="0"/>
                  </a:lnTo>
                  <a:lnTo>
                    <a:pt x="0" y="23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59" name="Freeform 20">
              <a:extLst>
                <a:ext uri="{FF2B5EF4-FFF2-40B4-BE49-F238E27FC236}">
                  <a16:creationId xmlns:a16="http://schemas.microsoft.com/office/drawing/2014/main" xmlns="" id="{6CFEB213-8EDB-3D4A-AA1E-CF972F34249E}"/>
                </a:ext>
              </a:extLst>
            </p:cNvPr>
            <p:cNvSpPr>
              <a:spLocks/>
            </p:cNvSpPr>
            <p:nvPr/>
          </p:nvSpPr>
          <p:spPr bwMode="auto">
            <a:xfrm>
              <a:off x="10560050" y="5184775"/>
              <a:ext cx="1603375" cy="2176463"/>
            </a:xfrm>
            <a:custGeom>
              <a:avLst/>
              <a:gdLst>
                <a:gd name="T0" fmla="*/ 0 w 1010"/>
                <a:gd name="T1" fmla="*/ 170 h 1371"/>
                <a:gd name="T2" fmla="*/ 623 w 1010"/>
                <a:gd name="T3" fmla="*/ 1371 h 1371"/>
                <a:gd name="T4" fmla="*/ 1010 w 1010"/>
                <a:gd name="T5" fmla="*/ 1152 h 1371"/>
                <a:gd name="T6" fmla="*/ 299 w 1010"/>
                <a:gd name="T7" fmla="*/ 0 h 1371"/>
                <a:gd name="T8" fmla="*/ 0 w 1010"/>
                <a:gd name="T9" fmla="*/ 170 h 1371"/>
              </a:gdLst>
              <a:ahLst/>
              <a:cxnLst>
                <a:cxn ang="0">
                  <a:pos x="T0" y="T1"/>
                </a:cxn>
                <a:cxn ang="0">
                  <a:pos x="T2" y="T3"/>
                </a:cxn>
                <a:cxn ang="0">
                  <a:pos x="T4" y="T5"/>
                </a:cxn>
                <a:cxn ang="0">
                  <a:pos x="T6" y="T7"/>
                </a:cxn>
                <a:cxn ang="0">
                  <a:pos x="T8" y="T9"/>
                </a:cxn>
              </a:cxnLst>
              <a:rect l="0" t="0" r="r" b="b"/>
              <a:pathLst>
                <a:path w="1010" h="1371">
                  <a:moveTo>
                    <a:pt x="0" y="170"/>
                  </a:moveTo>
                  <a:lnTo>
                    <a:pt x="623" y="1371"/>
                  </a:lnTo>
                  <a:lnTo>
                    <a:pt x="1010" y="1152"/>
                  </a:lnTo>
                  <a:lnTo>
                    <a:pt x="299" y="0"/>
                  </a:lnTo>
                  <a:lnTo>
                    <a:pt x="0" y="17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60" name="Freeform 21">
              <a:extLst>
                <a:ext uri="{FF2B5EF4-FFF2-40B4-BE49-F238E27FC236}">
                  <a16:creationId xmlns:a16="http://schemas.microsoft.com/office/drawing/2014/main" xmlns="" id="{AA14627C-FFC9-964A-AA33-A796A96B00D4}"/>
                </a:ext>
              </a:extLst>
            </p:cNvPr>
            <p:cNvSpPr>
              <a:spLocks/>
            </p:cNvSpPr>
            <p:nvPr/>
          </p:nvSpPr>
          <p:spPr bwMode="auto">
            <a:xfrm>
              <a:off x="9577388" y="5654675"/>
              <a:ext cx="1246188" cy="2236788"/>
            </a:xfrm>
            <a:custGeom>
              <a:avLst/>
              <a:gdLst>
                <a:gd name="T0" fmla="*/ 0 w 785"/>
                <a:gd name="T1" fmla="*/ 103 h 1409"/>
                <a:gd name="T2" fmla="*/ 360 w 785"/>
                <a:gd name="T3" fmla="*/ 1409 h 1409"/>
                <a:gd name="T4" fmla="*/ 785 w 785"/>
                <a:gd name="T5" fmla="*/ 1273 h 1409"/>
                <a:gd name="T6" fmla="*/ 330 w 785"/>
                <a:gd name="T7" fmla="*/ 0 h 1409"/>
                <a:gd name="T8" fmla="*/ 0 w 785"/>
                <a:gd name="T9" fmla="*/ 103 h 1409"/>
              </a:gdLst>
              <a:ahLst/>
              <a:cxnLst>
                <a:cxn ang="0">
                  <a:pos x="T0" y="T1"/>
                </a:cxn>
                <a:cxn ang="0">
                  <a:pos x="T2" y="T3"/>
                </a:cxn>
                <a:cxn ang="0">
                  <a:pos x="T4" y="T5"/>
                </a:cxn>
                <a:cxn ang="0">
                  <a:pos x="T6" y="T7"/>
                </a:cxn>
                <a:cxn ang="0">
                  <a:pos x="T8" y="T9"/>
                </a:cxn>
              </a:cxnLst>
              <a:rect l="0" t="0" r="r" b="b"/>
              <a:pathLst>
                <a:path w="785" h="1409">
                  <a:moveTo>
                    <a:pt x="0" y="103"/>
                  </a:moveTo>
                  <a:lnTo>
                    <a:pt x="360" y="1409"/>
                  </a:lnTo>
                  <a:lnTo>
                    <a:pt x="785" y="1273"/>
                  </a:lnTo>
                  <a:lnTo>
                    <a:pt x="330" y="0"/>
                  </a:lnTo>
                  <a:lnTo>
                    <a:pt x="0" y="103"/>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61" name="Freeform 22">
              <a:extLst>
                <a:ext uri="{FF2B5EF4-FFF2-40B4-BE49-F238E27FC236}">
                  <a16:creationId xmlns:a16="http://schemas.microsoft.com/office/drawing/2014/main" xmlns="" id="{EA4D532D-9AEA-7D44-83C8-F3D16037CDED}"/>
                </a:ext>
              </a:extLst>
            </p:cNvPr>
            <p:cNvSpPr>
              <a:spLocks/>
            </p:cNvSpPr>
            <p:nvPr/>
          </p:nvSpPr>
          <p:spPr bwMode="auto">
            <a:xfrm>
              <a:off x="8542338" y="5919788"/>
              <a:ext cx="830263" cy="2195513"/>
            </a:xfrm>
            <a:custGeom>
              <a:avLst/>
              <a:gdLst>
                <a:gd name="T0" fmla="*/ 0 w 523"/>
                <a:gd name="T1" fmla="*/ 32 h 1383"/>
                <a:gd name="T2" fmla="*/ 82 w 523"/>
                <a:gd name="T3" fmla="*/ 1383 h 1383"/>
                <a:gd name="T4" fmla="*/ 523 w 523"/>
                <a:gd name="T5" fmla="*/ 1339 h 1383"/>
                <a:gd name="T6" fmla="*/ 343 w 523"/>
                <a:gd name="T7" fmla="*/ 0 h 1383"/>
                <a:gd name="T8" fmla="*/ 0 w 523"/>
                <a:gd name="T9" fmla="*/ 32 h 1383"/>
              </a:gdLst>
              <a:ahLst/>
              <a:cxnLst>
                <a:cxn ang="0">
                  <a:pos x="T0" y="T1"/>
                </a:cxn>
                <a:cxn ang="0">
                  <a:pos x="T2" y="T3"/>
                </a:cxn>
                <a:cxn ang="0">
                  <a:pos x="T4" y="T5"/>
                </a:cxn>
                <a:cxn ang="0">
                  <a:pos x="T6" y="T7"/>
                </a:cxn>
                <a:cxn ang="0">
                  <a:pos x="T8" y="T9"/>
                </a:cxn>
              </a:cxnLst>
              <a:rect l="0" t="0" r="r" b="b"/>
              <a:pathLst>
                <a:path w="523" h="1383">
                  <a:moveTo>
                    <a:pt x="0" y="32"/>
                  </a:moveTo>
                  <a:lnTo>
                    <a:pt x="82" y="1383"/>
                  </a:lnTo>
                  <a:lnTo>
                    <a:pt x="523" y="1339"/>
                  </a:lnTo>
                  <a:lnTo>
                    <a:pt x="343" y="0"/>
                  </a:lnTo>
                  <a:lnTo>
                    <a:pt x="0" y="32"/>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62" name="Freeform 23">
              <a:extLst>
                <a:ext uri="{FF2B5EF4-FFF2-40B4-BE49-F238E27FC236}">
                  <a16:creationId xmlns:a16="http://schemas.microsoft.com/office/drawing/2014/main" xmlns="" id="{81759582-862E-BD4D-9719-6E84FD48A9F6}"/>
                </a:ext>
              </a:extLst>
            </p:cNvPr>
            <p:cNvSpPr>
              <a:spLocks/>
            </p:cNvSpPr>
            <p:nvPr/>
          </p:nvSpPr>
          <p:spPr bwMode="auto">
            <a:xfrm>
              <a:off x="7180263" y="5903913"/>
              <a:ext cx="862013" cy="2201863"/>
            </a:xfrm>
            <a:custGeom>
              <a:avLst/>
              <a:gdLst>
                <a:gd name="T0" fmla="*/ 201 w 543"/>
                <a:gd name="T1" fmla="*/ 0 h 1387"/>
                <a:gd name="T2" fmla="*/ 0 w 543"/>
                <a:gd name="T3" fmla="*/ 1337 h 1387"/>
                <a:gd name="T4" fmla="*/ 441 w 543"/>
                <a:gd name="T5" fmla="*/ 1387 h 1387"/>
                <a:gd name="T6" fmla="*/ 543 w 543"/>
                <a:gd name="T7" fmla="*/ 40 h 1387"/>
                <a:gd name="T8" fmla="*/ 201 w 543"/>
                <a:gd name="T9" fmla="*/ 0 h 1387"/>
              </a:gdLst>
              <a:ahLst/>
              <a:cxnLst>
                <a:cxn ang="0">
                  <a:pos x="T0" y="T1"/>
                </a:cxn>
                <a:cxn ang="0">
                  <a:pos x="T2" y="T3"/>
                </a:cxn>
                <a:cxn ang="0">
                  <a:pos x="T4" y="T5"/>
                </a:cxn>
                <a:cxn ang="0">
                  <a:pos x="T6" y="T7"/>
                </a:cxn>
                <a:cxn ang="0">
                  <a:pos x="T8" y="T9"/>
                </a:cxn>
              </a:cxnLst>
              <a:rect l="0" t="0" r="r" b="b"/>
              <a:pathLst>
                <a:path w="543" h="1387">
                  <a:moveTo>
                    <a:pt x="201" y="0"/>
                  </a:moveTo>
                  <a:lnTo>
                    <a:pt x="0" y="1337"/>
                  </a:lnTo>
                  <a:lnTo>
                    <a:pt x="441" y="1387"/>
                  </a:lnTo>
                  <a:lnTo>
                    <a:pt x="543" y="40"/>
                  </a:lnTo>
                  <a:lnTo>
                    <a:pt x="201"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63" name="Freeform 24">
              <a:extLst>
                <a:ext uri="{FF2B5EF4-FFF2-40B4-BE49-F238E27FC236}">
                  <a16:creationId xmlns:a16="http://schemas.microsoft.com/office/drawing/2014/main" xmlns="" id="{24CEA1E7-26B7-9E45-AEFA-7327F5A4DC87}"/>
                </a:ext>
              </a:extLst>
            </p:cNvPr>
            <p:cNvSpPr>
              <a:spLocks/>
            </p:cNvSpPr>
            <p:nvPr/>
          </p:nvSpPr>
          <p:spPr bwMode="auto">
            <a:xfrm>
              <a:off x="5735638" y="5622925"/>
              <a:ext cx="1273175" cy="2233613"/>
            </a:xfrm>
            <a:custGeom>
              <a:avLst/>
              <a:gdLst>
                <a:gd name="T0" fmla="*/ 477 w 802"/>
                <a:gd name="T1" fmla="*/ 0 h 1407"/>
                <a:gd name="T2" fmla="*/ 0 w 802"/>
                <a:gd name="T3" fmla="*/ 1267 h 1407"/>
                <a:gd name="T4" fmla="*/ 423 w 802"/>
                <a:gd name="T5" fmla="*/ 1407 h 1407"/>
                <a:gd name="T6" fmla="*/ 802 w 802"/>
                <a:gd name="T7" fmla="*/ 109 h 1407"/>
                <a:gd name="T8" fmla="*/ 477 w 802"/>
                <a:gd name="T9" fmla="*/ 0 h 1407"/>
              </a:gdLst>
              <a:ahLst/>
              <a:cxnLst>
                <a:cxn ang="0">
                  <a:pos x="T0" y="T1"/>
                </a:cxn>
                <a:cxn ang="0">
                  <a:pos x="T2" y="T3"/>
                </a:cxn>
                <a:cxn ang="0">
                  <a:pos x="T4" y="T5"/>
                </a:cxn>
                <a:cxn ang="0">
                  <a:pos x="T6" y="T7"/>
                </a:cxn>
                <a:cxn ang="0">
                  <a:pos x="T8" y="T9"/>
                </a:cxn>
              </a:cxnLst>
              <a:rect l="0" t="0" r="r" b="b"/>
              <a:pathLst>
                <a:path w="802" h="1407">
                  <a:moveTo>
                    <a:pt x="477" y="0"/>
                  </a:moveTo>
                  <a:lnTo>
                    <a:pt x="0" y="1267"/>
                  </a:lnTo>
                  <a:lnTo>
                    <a:pt x="423" y="1407"/>
                  </a:lnTo>
                  <a:lnTo>
                    <a:pt x="802" y="109"/>
                  </a:lnTo>
                  <a:lnTo>
                    <a:pt x="477"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64" name="Freeform 25">
              <a:extLst>
                <a:ext uri="{FF2B5EF4-FFF2-40B4-BE49-F238E27FC236}">
                  <a16:creationId xmlns:a16="http://schemas.microsoft.com/office/drawing/2014/main" xmlns="" id="{2CABCE71-8F02-7646-9D15-59AA3EC4AAFA}"/>
                </a:ext>
              </a:extLst>
            </p:cNvPr>
            <p:cNvSpPr>
              <a:spLocks/>
            </p:cNvSpPr>
            <p:nvPr/>
          </p:nvSpPr>
          <p:spPr bwMode="auto">
            <a:xfrm>
              <a:off x="4408488" y="5137150"/>
              <a:ext cx="1628775" cy="2166938"/>
            </a:xfrm>
            <a:custGeom>
              <a:avLst/>
              <a:gdLst>
                <a:gd name="T0" fmla="*/ 728 w 1026"/>
                <a:gd name="T1" fmla="*/ 0 h 1365"/>
                <a:gd name="T2" fmla="*/ 0 w 1026"/>
                <a:gd name="T3" fmla="*/ 1140 h 1365"/>
                <a:gd name="T4" fmla="*/ 383 w 1026"/>
                <a:gd name="T5" fmla="*/ 1365 h 1365"/>
                <a:gd name="T6" fmla="*/ 1026 w 1026"/>
                <a:gd name="T7" fmla="*/ 174 h 1365"/>
                <a:gd name="T8" fmla="*/ 728 w 1026"/>
                <a:gd name="T9" fmla="*/ 0 h 1365"/>
              </a:gdLst>
              <a:ahLst/>
              <a:cxnLst>
                <a:cxn ang="0">
                  <a:pos x="T0" y="T1"/>
                </a:cxn>
                <a:cxn ang="0">
                  <a:pos x="T2" y="T3"/>
                </a:cxn>
                <a:cxn ang="0">
                  <a:pos x="T4" y="T5"/>
                </a:cxn>
                <a:cxn ang="0">
                  <a:pos x="T6" y="T7"/>
                </a:cxn>
                <a:cxn ang="0">
                  <a:pos x="T8" y="T9"/>
                </a:cxn>
              </a:cxnLst>
              <a:rect l="0" t="0" r="r" b="b"/>
              <a:pathLst>
                <a:path w="1026" h="1365">
                  <a:moveTo>
                    <a:pt x="728" y="0"/>
                  </a:moveTo>
                  <a:lnTo>
                    <a:pt x="0" y="1140"/>
                  </a:lnTo>
                  <a:lnTo>
                    <a:pt x="383" y="1365"/>
                  </a:lnTo>
                  <a:lnTo>
                    <a:pt x="1026" y="174"/>
                  </a:lnTo>
                  <a:lnTo>
                    <a:pt x="728"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65" name="Freeform 26">
              <a:extLst>
                <a:ext uri="{FF2B5EF4-FFF2-40B4-BE49-F238E27FC236}">
                  <a16:creationId xmlns:a16="http://schemas.microsoft.com/office/drawing/2014/main" xmlns="" id="{A2255B0F-CDC0-6140-A0A1-349763955C59}"/>
                </a:ext>
              </a:extLst>
            </p:cNvPr>
            <p:cNvSpPr>
              <a:spLocks/>
            </p:cNvSpPr>
            <p:nvPr/>
          </p:nvSpPr>
          <p:spPr bwMode="auto">
            <a:xfrm>
              <a:off x="3252788" y="4468813"/>
              <a:ext cx="1909763" cy="2006600"/>
            </a:xfrm>
            <a:custGeom>
              <a:avLst/>
              <a:gdLst>
                <a:gd name="T0" fmla="*/ 949 w 1203"/>
                <a:gd name="T1" fmla="*/ 0 h 1264"/>
                <a:gd name="T2" fmla="*/ 0 w 1203"/>
                <a:gd name="T3" fmla="*/ 964 h 1264"/>
                <a:gd name="T4" fmla="*/ 327 w 1203"/>
                <a:gd name="T5" fmla="*/ 1264 h 1264"/>
                <a:gd name="T6" fmla="*/ 1203 w 1203"/>
                <a:gd name="T7" fmla="*/ 234 h 1264"/>
                <a:gd name="T8" fmla="*/ 949 w 1203"/>
                <a:gd name="T9" fmla="*/ 0 h 1264"/>
              </a:gdLst>
              <a:ahLst/>
              <a:cxnLst>
                <a:cxn ang="0">
                  <a:pos x="T0" y="T1"/>
                </a:cxn>
                <a:cxn ang="0">
                  <a:pos x="T2" y="T3"/>
                </a:cxn>
                <a:cxn ang="0">
                  <a:pos x="T4" y="T5"/>
                </a:cxn>
                <a:cxn ang="0">
                  <a:pos x="T6" y="T7"/>
                </a:cxn>
                <a:cxn ang="0">
                  <a:pos x="T8" y="T9"/>
                </a:cxn>
              </a:cxnLst>
              <a:rect l="0" t="0" r="r" b="b"/>
              <a:pathLst>
                <a:path w="1203" h="1264">
                  <a:moveTo>
                    <a:pt x="949" y="0"/>
                  </a:moveTo>
                  <a:lnTo>
                    <a:pt x="0" y="964"/>
                  </a:lnTo>
                  <a:lnTo>
                    <a:pt x="327" y="1264"/>
                  </a:lnTo>
                  <a:lnTo>
                    <a:pt x="1203" y="234"/>
                  </a:lnTo>
                  <a:lnTo>
                    <a:pt x="949"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66" name="Freeform 27">
              <a:extLst>
                <a:ext uri="{FF2B5EF4-FFF2-40B4-BE49-F238E27FC236}">
                  <a16:creationId xmlns:a16="http://schemas.microsoft.com/office/drawing/2014/main" xmlns="" id="{55116AC7-B67F-3344-A30B-723DD01CA82A}"/>
                </a:ext>
              </a:extLst>
            </p:cNvPr>
            <p:cNvSpPr>
              <a:spLocks/>
            </p:cNvSpPr>
            <p:nvPr/>
          </p:nvSpPr>
          <p:spPr bwMode="auto">
            <a:xfrm>
              <a:off x="2317750" y="3648075"/>
              <a:ext cx="2109788" cy="1758950"/>
            </a:xfrm>
            <a:custGeom>
              <a:avLst/>
              <a:gdLst>
                <a:gd name="T0" fmla="*/ 1129 w 1329"/>
                <a:gd name="T1" fmla="*/ 0 h 1108"/>
                <a:gd name="T2" fmla="*/ 0 w 1329"/>
                <a:gd name="T3" fmla="*/ 747 h 1108"/>
                <a:gd name="T4" fmla="*/ 259 w 1329"/>
                <a:gd name="T5" fmla="*/ 1108 h 1108"/>
                <a:gd name="T6" fmla="*/ 1329 w 1329"/>
                <a:gd name="T7" fmla="*/ 282 h 1108"/>
                <a:gd name="T8" fmla="*/ 1129 w 1329"/>
                <a:gd name="T9" fmla="*/ 0 h 1108"/>
              </a:gdLst>
              <a:ahLst/>
              <a:cxnLst>
                <a:cxn ang="0">
                  <a:pos x="T0" y="T1"/>
                </a:cxn>
                <a:cxn ang="0">
                  <a:pos x="T2" y="T3"/>
                </a:cxn>
                <a:cxn ang="0">
                  <a:pos x="T4" y="T5"/>
                </a:cxn>
                <a:cxn ang="0">
                  <a:pos x="T6" y="T7"/>
                </a:cxn>
                <a:cxn ang="0">
                  <a:pos x="T8" y="T9"/>
                </a:cxn>
              </a:cxnLst>
              <a:rect l="0" t="0" r="r" b="b"/>
              <a:pathLst>
                <a:path w="1329" h="1108">
                  <a:moveTo>
                    <a:pt x="1129" y="0"/>
                  </a:moveTo>
                  <a:lnTo>
                    <a:pt x="0" y="747"/>
                  </a:lnTo>
                  <a:lnTo>
                    <a:pt x="259" y="1108"/>
                  </a:lnTo>
                  <a:lnTo>
                    <a:pt x="1329" y="282"/>
                  </a:lnTo>
                  <a:lnTo>
                    <a:pt x="1129"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67" name="Freeform 28">
              <a:extLst>
                <a:ext uri="{FF2B5EF4-FFF2-40B4-BE49-F238E27FC236}">
                  <a16:creationId xmlns:a16="http://schemas.microsoft.com/office/drawing/2014/main" xmlns="" id="{E071359D-D859-8046-88AC-7FCF463EED84}"/>
                </a:ext>
              </a:extLst>
            </p:cNvPr>
            <p:cNvSpPr>
              <a:spLocks/>
            </p:cNvSpPr>
            <p:nvPr/>
          </p:nvSpPr>
          <p:spPr bwMode="auto">
            <a:xfrm>
              <a:off x="1646238" y="2711450"/>
              <a:ext cx="2217738" cy="1431925"/>
            </a:xfrm>
            <a:custGeom>
              <a:avLst/>
              <a:gdLst>
                <a:gd name="T0" fmla="*/ 1259 w 1397"/>
                <a:gd name="T1" fmla="*/ 0 h 902"/>
                <a:gd name="T2" fmla="*/ 0 w 1397"/>
                <a:gd name="T3" fmla="*/ 495 h 902"/>
                <a:gd name="T4" fmla="*/ 177 w 1397"/>
                <a:gd name="T5" fmla="*/ 902 h 902"/>
                <a:gd name="T6" fmla="*/ 1397 w 1397"/>
                <a:gd name="T7" fmla="*/ 317 h 902"/>
                <a:gd name="T8" fmla="*/ 1259 w 1397"/>
                <a:gd name="T9" fmla="*/ 0 h 902"/>
              </a:gdLst>
              <a:ahLst/>
              <a:cxnLst>
                <a:cxn ang="0">
                  <a:pos x="T0" y="T1"/>
                </a:cxn>
                <a:cxn ang="0">
                  <a:pos x="T2" y="T3"/>
                </a:cxn>
                <a:cxn ang="0">
                  <a:pos x="T4" y="T5"/>
                </a:cxn>
                <a:cxn ang="0">
                  <a:pos x="T6" y="T7"/>
                </a:cxn>
                <a:cxn ang="0">
                  <a:pos x="T8" y="T9"/>
                </a:cxn>
              </a:cxnLst>
              <a:rect l="0" t="0" r="r" b="b"/>
              <a:pathLst>
                <a:path w="1397" h="902">
                  <a:moveTo>
                    <a:pt x="1259" y="0"/>
                  </a:moveTo>
                  <a:lnTo>
                    <a:pt x="0" y="495"/>
                  </a:lnTo>
                  <a:lnTo>
                    <a:pt x="177" y="902"/>
                  </a:lnTo>
                  <a:lnTo>
                    <a:pt x="1397" y="317"/>
                  </a:lnTo>
                  <a:lnTo>
                    <a:pt x="1259"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68" name="Freeform 29">
              <a:extLst>
                <a:ext uri="{FF2B5EF4-FFF2-40B4-BE49-F238E27FC236}">
                  <a16:creationId xmlns:a16="http://schemas.microsoft.com/office/drawing/2014/main" xmlns="" id="{C9E90BB1-DC93-7C4A-B5D7-E5AA6EA90116}"/>
                </a:ext>
              </a:extLst>
            </p:cNvPr>
            <p:cNvSpPr>
              <a:spLocks/>
            </p:cNvSpPr>
            <p:nvPr/>
          </p:nvSpPr>
          <p:spPr bwMode="auto">
            <a:xfrm>
              <a:off x="1268413" y="1697038"/>
              <a:ext cx="2227263" cy="1046163"/>
            </a:xfrm>
            <a:custGeom>
              <a:avLst/>
              <a:gdLst>
                <a:gd name="T0" fmla="*/ 1333 w 1403"/>
                <a:gd name="T1" fmla="*/ 0 h 659"/>
                <a:gd name="T2" fmla="*/ 0 w 1403"/>
                <a:gd name="T3" fmla="*/ 224 h 659"/>
                <a:gd name="T4" fmla="*/ 88 w 1403"/>
                <a:gd name="T5" fmla="*/ 659 h 659"/>
                <a:gd name="T6" fmla="*/ 1403 w 1403"/>
                <a:gd name="T7" fmla="*/ 339 h 659"/>
                <a:gd name="T8" fmla="*/ 1333 w 1403"/>
                <a:gd name="T9" fmla="*/ 0 h 659"/>
              </a:gdLst>
              <a:ahLst/>
              <a:cxnLst>
                <a:cxn ang="0">
                  <a:pos x="T0" y="T1"/>
                </a:cxn>
                <a:cxn ang="0">
                  <a:pos x="T2" y="T3"/>
                </a:cxn>
                <a:cxn ang="0">
                  <a:pos x="T4" y="T5"/>
                </a:cxn>
                <a:cxn ang="0">
                  <a:pos x="T6" y="T7"/>
                </a:cxn>
                <a:cxn ang="0">
                  <a:pos x="T8" y="T9"/>
                </a:cxn>
              </a:cxnLst>
              <a:rect l="0" t="0" r="r" b="b"/>
              <a:pathLst>
                <a:path w="1403" h="659">
                  <a:moveTo>
                    <a:pt x="1333" y="0"/>
                  </a:moveTo>
                  <a:lnTo>
                    <a:pt x="0" y="224"/>
                  </a:lnTo>
                  <a:lnTo>
                    <a:pt x="88" y="659"/>
                  </a:lnTo>
                  <a:lnTo>
                    <a:pt x="1403" y="339"/>
                  </a:lnTo>
                  <a:lnTo>
                    <a:pt x="1333"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69" name="Freeform 30">
              <a:extLst>
                <a:ext uri="{FF2B5EF4-FFF2-40B4-BE49-F238E27FC236}">
                  <a16:creationId xmlns:a16="http://schemas.microsoft.com/office/drawing/2014/main" xmlns="" id="{B81DE7B8-AC1E-DA41-9135-33A11E428923}"/>
                </a:ext>
              </a:extLst>
            </p:cNvPr>
            <p:cNvSpPr>
              <a:spLocks/>
            </p:cNvSpPr>
            <p:nvPr/>
          </p:nvSpPr>
          <p:spPr bwMode="auto">
            <a:xfrm>
              <a:off x="1193800" y="557213"/>
              <a:ext cx="2149475" cy="706438"/>
            </a:xfrm>
            <a:custGeom>
              <a:avLst/>
              <a:gdLst>
                <a:gd name="T0" fmla="*/ 1354 w 1354"/>
                <a:gd name="T1" fmla="*/ 59 h 445"/>
                <a:gd name="T2" fmla="*/ 4 w 1354"/>
                <a:gd name="T3" fmla="*/ 0 h 445"/>
                <a:gd name="T4" fmla="*/ 0 w 1354"/>
                <a:gd name="T5" fmla="*/ 445 h 445"/>
                <a:gd name="T6" fmla="*/ 1352 w 1354"/>
                <a:gd name="T7" fmla="*/ 405 h 445"/>
                <a:gd name="T8" fmla="*/ 1354 w 1354"/>
                <a:gd name="T9" fmla="*/ 59 h 445"/>
              </a:gdLst>
              <a:ahLst/>
              <a:cxnLst>
                <a:cxn ang="0">
                  <a:pos x="T0" y="T1"/>
                </a:cxn>
                <a:cxn ang="0">
                  <a:pos x="T2" y="T3"/>
                </a:cxn>
                <a:cxn ang="0">
                  <a:pos x="T4" y="T5"/>
                </a:cxn>
                <a:cxn ang="0">
                  <a:pos x="T6" y="T7"/>
                </a:cxn>
                <a:cxn ang="0">
                  <a:pos x="T8" y="T9"/>
                </a:cxn>
              </a:cxnLst>
              <a:rect l="0" t="0" r="r" b="b"/>
              <a:pathLst>
                <a:path w="1354" h="445">
                  <a:moveTo>
                    <a:pt x="1354" y="59"/>
                  </a:moveTo>
                  <a:lnTo>
                    <a:pt x="4" y="0"/>
                  </a:lnTo>
                  <a:lnTo>
                    <a:pt x="0" y="445"/>
                  </a:lnTo>
                  <a:lnTo>
                    <a:pt x="1352" y="405"/>
                  </a:lnTo>
                  <a:lnTo>
                    <a:pt x="1354" y="59"/>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70" name="Freeform 31">
              <a:extLst>
                <a:ext uri="{FF2B5EF4-FFF2-40B4-BE49-F238E27FC236}">
                  <a16:creationId xmlns:a16="http://schemas.microsoft.com/office/drawing/2014/main" xmlns="" id="{6C32D9BA-E9D0-DE46-9749-55F4890F5BAC}"/>
                </a:ext>
              </a:extLst>
            </p:cNvPr>
            <p:cNvSpPr>
              <a:spLocks/>
            </p:cNvSpPr>
            <p:nvPr/>
          </p:nvSpPr>
          <p:spPr bwMode="auto">
            <a:xfrm>
              <a:off x="12336463" y="5213350"/>
              <a:ext cx="2389188" cy="2452688"/>
            </a:xfrm>
            <a:custGeom>
              <a:avLst/>
              <a:gdLst>
                <a:gd name="T0" fmla="*/ 0 w 1505"/>
                <a:gd name="T1" fmla="*/ 294 h 1545"/>
                <a:gd name="T2" fmla="*/ 1106 w 1505"/>
                <a:gd name="T3" fmla="*/ 1545 h 1545"/>
                <a:gd name="T4" fmla="*/ 1505 w 1505"/>
                <a:gd name="T5" fmla="*/ 1168 h 1545"/>
                <a:gd name="T6" fmla="*/ 310 w 1505"/>
                <a:gd name="T7" fmla="*/ 0 h 1545"/>
                <a:gd name="T8" fmla="*/ 0 w 1505"/>
                <a:gd name="T9" fmla="*/ 294 h 1545"/>
              </a:gdLst>
              <a:ahLst/>
              <a:cxnLst>
                <a:cxn ang="0">
                  <a:pos x="T0" y="T1"/>
                </a:cxn>
                <a:cxn ang="0">
                  <a:pos x="T2" y="T3"/>
                </a:cxn>
                <a:cxn ang="0">
                  <a:pos x="T4" y="T5"/>
                </a:cxn>
                <a:cxn ang="0">
                  <a:pos x="T6" y="T7"/>
                </a:cxn>
                <a:cxn ang="0">
                  <a:pos x="T8" y="T9"/>
                </a:cxn>
              </a:cxnLst>
              <a:rect l="0" t="0" r="r" b="b"/>
              <a:pathLst>
                <a:path w="1505" h="1545">
                  <a:moveTo>
                    <a:pt x="0" y="294"/>
                  </a:moveTo>
                  <a:lnTo>
                    <a:pt x="1106" y="1545"/>
                  </a:lnTo>
                  <a:lnTo>
                    <a:pt x="1505" y="1168"/>
                  </a:lnTo>
                  <a:lnTo>
                    <a:pt x="310" y="0"/>
                  </a:lnTo>
                  <a:lnTo>
                    <a:pt x="0" y="294"/>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71" name="Freeform 32">
              <a:extLst>
                <a:ext uri="{FF2B5EF4-FFF2-40B4-BE49-F238E27FC236}">
                  <a16:creationId xmlns:a16="http://schemas.microsoft.com/office/drawing/2014/main" xmlns="" id="{B31670B7-CF5F-6B44-891D-ABC3474C2E8E}"/>
                </a:ext>
              </a:extLst>
            </p:cNvPr>
            <p:cNvSpPr>
              <a:spLocks/>
            </p:cNvSpPr>
            <p:nvPr/>
          </p:nvSpPr>
          <p:spPr bwMode="auto">
            <a:xfrm>
              <a:off x="11272838" y="6056313"/>
              <a:ext cx="2043113" cy="2662238"/>
            </a:xfrm>
            <a:custGeom>
              <a:avLst/>
              <a:gdLst>
                <a:gd name="T0" fmla="*/ 0 w 1287"/>
                <a:gd name="T1" fmla="*/ 222 h 1677"/>
                <a:gd name="T2" fmla="*/ 820 w 1287"/>
                <a:gd name="T3" fmla="*/ 1677 h 1677"/>
                <a:gd name="T4" fmla="*/ 1287 w 1287"/>
                <a:gd name="T5" fmla="*/ 1389 h 1677"/>
                <a:gd name="T6" fmla="*/ 361 w 1287"/>
                <a:gd name="T7" fmla="*/ 0 h 1677"/>
                <a:gd name="T8" fmla="*/ 0 w 1287"/>
                <a:gd name="T9" fmla="*/ 222 h 1677"/>
              </a:gdLst>
              <a:ahLst/>
              <a:cxnLst>
                <a:cxn ang="0">
                  <a:pos x="T0" y="T1"/>
                </a:cxn>
                <a:cxn ang="0">
                  <a:pos x="T2" y="T3"/>
                </a:cxn>
                <a:cxn ang="0">
                  <a:pos x="T4" y="T5"/>
                </a:cxn>
                <a:cxn ang="0">
                  <a:pos x="T6" y="T7"/>
                </a:cxn>
                <a:cxn ang="0">
                  <a:pos x="T8" y="T9"/>
                </a:cxn>
              </a:cxnLst>
              <a:rect l="0" t="0" r="r" b="b"/>
              <a:pathLst>
                <a:path w="1287" h="1677">
                  <a:moveTo>
                    <a:pt x="0" y="222"/>
                  </a:moveTo>
                  <a:lnTo>
                    <a:pt x="820" y="1677"/>
                  </a:lnTo>
                  <a:lnTo>
                    <a:pt x="1287" y="1389"/>
                  </a:lnTo>
                  <a:lnTo>
                    <a:pt x="361" y="0"/>
                  </a:lnTo>
                  <a:lnTo>
                    <a:pt x="0" y="222"/>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72" name="Freeform 33">
              <a:extLst>
                <a:ext uri="{FF2B5EF4-FFF2-40B4-BE49-F238E27FC236}">
                  <a16:creationId xmlns:a16="http://schemas.microsoft.com/office/drawing/2014/main" xmlns="" id="{336DE0DF-3529-AD45-8638-72DB2E0F9EDB}"/>
                </a:ext>
              </a:extLst>
            </p:cNvPr>
            <p:cNvSpPr>
              <a:spLocks/>
            </p:cNvSpPr>
            <p:nvPr/>
          </p:nvSpPr>
          <p:spPr bwMode="auto">
            <a:xfrm>
              <a:off x="10079038" y="6673850"/>
              <a:ext cx="1611313" cy="2754313"/>
            </a:xfrm>
            <a:custGeom>
              <a:avLst/>
              <a:gdLst>
                <a:gd name="T0" fmla="*/ 0 w 1015"/>
                <a:gd name="T1" fmla="*/ 142 h 1735"/>
                <a:gd name="T2" fmla="*/ 499 w 1015"/>
                <a:gd name="T3" fmla="*/ 1735 h 1735"/>
                <a:gd name="T4" fmla="*/ 1015 w 1015"/>
                <a:gd name="T5" fmla="*/ 1551 h 1735"/>
                <a:gd name="T6" fmla="*/ 401 w 1015"/>
                <a:gd name="T7" fmla="*/ 0 h 1735"/>
                <a:gd name="T8" fmla="*/ 0 w 1015"/>
                <a:gd name="T9" fmla="*/ 142 h 1735"/>
              </a:gdLst>
              <a:ahLst/>
              <a:cxnLst>
                <a:cxn ang="0">
                  <a:pos x="T0" y="T1"/>
                </a:cxn>
                <a:cxn ang="0">
                  <a:pos x="T2" y="T3"/>
                </a:cxn>
                <a:cxn ang="0">
                  <a:pos x="T4" y="T5"/>
                </a:cxn>
                <a:cxn ang="0">
                  <a:pos x="T6" y="T7"/>
                </a:cxn>
                <a:cxn ang="0">
                  <a:pos x="T8" y="T9"/>
                </a:cxn>
              </a:cxnLst>
              <a:rect l="0" t="0" r="r" b="b"/>
              <a:pathLst>
                <a:path w="1015" h="1735">
                  <a:moveTo>
                    <a:pt x="0" y="142"/>
                  </a:moveTo>
                  <a:lnTo>
                    <a:pt x="499" y="1735"/>
                  </a:lnTo>
                  <a:lnTo>
                    <a:pt x="1015" y="1551"/>
                  </a:lnTo>
                  <a:lnTo>
                    <a:pt x="401" y="0"/>
                  </a:lnTo>
                  <a:lnTo>
                    <a:pt x="0" y="142"/>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73" name="Freeform 34">
              <a:extLst>
                <a:ext uri="{FF2B5EF4-FFF2-40B4-BE49-F238E27FC236}">
                  <a16:creationId xmlns:a16="http://schemas.microsoft.com/office/drawing/2014/main" xmlns="" id="{9AFC8457-4773-444C-9840-3AC4A7A29DAD}"/>
                </a:ext>
              </a:extLst>
            </p:cNvPr>
            <p:cNvSpPr>
              <a:spLocks/>
            </p:cNvSpPr>
            <p:nvPr/>
          </p:nvSpPr>
          <p:spPr bwMode="auto">
            <a:xfrm>
              <a:off x="8805863" y="7042150"/>
              <a:ext cx="1114425" cy="2727325"/>
            </a:xfrm>
            <a:custGeom>
              <a:avLst/>
              <a:gdLst>
                <a:gd name="T0" fmla="*/ 0 w 702"/>
                <a:gd name="T1" fmla="*/ 56 h 1718"/>
                <a:gd name="T2" fmla="*/ 159 w 702"/>
                <a:gd name="T3" fmla="*/ 1718 h 1718"/>
                <a:gd name="T4" fmla="*/ 702 w 702"/>
                <a:gd name="T5" fmla="*/ 1646 h 1718"/>
                <a:gd name="T6" fmla="*/ 423 w 702"/>
                <a:gd name="T7" fmla="*/ 0 h 1718"/>
                <a:gd name="T8" fmla="*/ 0 w 702"/>
                <a:gd name="T9" fmla="*/ 56 h 1718"/>
              </a:gdLst>
              <a:ahLst/>
              <a:cxnLst>
                <a:cxn ang="0">
                  <a:pos x="T0" y="T1"/>
                </a:cxn>
                <a:cxn ang="0">
                  <a:pos x="T2" y="T3"/>
                </a:cxn>
                <a:cxn ang="0">
                  <a:pos x="T4" y="T5"/>
                </a:cxn>
                <a:cxn ang="0">
                  <a:pos x="T6" y="T7"/>
                </a:cxn>
                <a:cxn ang="0">
                  <a:pos x="T8" y="T9"/>
                </a:cxn>
              </a:cxnLst>
              <a:rect l="0" t="0" r="r" b="b"/>
              <a:pathLst>
                <a:path w="702" h="1718">
                  <a:moveTo>
                    <a:pt x="0" y="56"/>
                  </a:moveTo>
                  <a:lnTo>
                    <a:pt x="159" y="1718"/>
                  </a:lnTo>
                  <a:lnTo>
                    <a:pt x="702" y="1646"/>
                  </a:lnTo>
                  <a:lnTo>
                    <a:pt x="423" y="0"/>
                  </a:lnTo>
                  <a:lnTo>
                    <a:pt x="0" y="56"/>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74" name="Freeform 35">
              <a:extLst>
                <a:ext uri="{FF2B5EF4-FFF2-40B4-BE49-F238E27FC236}">
                  <a16:creationId xmlns:a16="http://schemas.microsoft.com/office/drawing/2014/main" xmlns="" id="{D4D932B5-3736-784D-B2E2-63188CE137CD}"/>
                </a:ext>
              </a:extLst>
            </p:cNvPr>
            <p:cNvSpPr>
              <a:spLocks/>
            </p:cNvSpPr>
            <p:nvPr/>
          </p:nvSpPr>
          <p:spPr bwMode="auto">
            <a:xfrm>
              <a:off x="7212013" y="7096125"/>
              <a:ext cx="974725" cy="2698750"/>
            </a:xfrm>
            <a:custGeom>
              <a:avLst/>
              <a:gdLst>
                <a:gd name="T0" fmla="*/ 191 w 614"/>
                <a:gd name="T1" fmla="*/ 0 h 1700"/>
                <a:gd name="T2" fmla="*/ 0 w 614"/>
                <a:gd name="T3" fmla="*/ 1658 h 1700"/>
                <a:gd name="T4" fmla="*/ 547 w 614"/>
                <a:gd name="T5" fmla="*/ 1700 h 1700"/>
                <a:gd name="T6" fmla="*/ 614 w 614"/>
                <a:gd name="T7" fmla="*/ 32 h 1700"/>
                <a:gd name="T8" fmla="*/ 191 w 614"/>
                <a:gd name="T9" fmla="*/ 0 h 1700"/>
              </a:gdLst>
              <a:ahLst/>
              <a:cxnLst>
                <a:cxn ang="0">
                  <a:pos x="T0" y="T1"/>
                </a:cxn>
                <a:cxn ang="0">
                  <a:pos x="T2" y="T3"/>
                </a:cxn>
                <a:cxn ang="0">
                  <a:pos x="T4" y="T5"/>
                </a:cxn>
                <a:cxn ang="0">
                  <a:pos x="T6" y="T7"/>
                </a:cxn>
                <a:cxn ang="0">
                  <a:pos x="T8" y="T9"/>
                </a:cxn>
              </a:cxnLst>
              <a:rect l="0" t="0" r="r" b="b"/>
              <a:pathLst>
                <a:path w="614" h="1700">
                  <a:moveTo>
                    <a:pt x="191" y="0"/>
                  </a:moveTo>
                  <a:lnTo>
                    <a:pt x="0" y="1658"/>
                  </a:lnTo>
                  <a:lnTo>
                    <a:pt x="547" y="1700"/>
                  </a:lnTo>
                  <a:lnTo>
                    <a:pt x="614" y="32"/>
                  </a:lnTo>
                  <a:lnTo>
                    <a:pt x="191"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75" name="Freeform 36">
              <a:extLst>
                <a:ext uri="{FF2B5EF4-FFF2-40B4-BE49-F238E27FC236}">
                  <a16:creationId xmlns:a16="http://schemas.microsoft.com/office/drawing/2014/main" xmlns="" id="{422C2117-157A-7B40-958A-084EF7F5658F}"/>
                </a:ext>
              </a:extLst>
            </p:cNvPr>
            <p:cNvSpPr>
              <a:spLocks/>
            </p:cNvSpPr>
            <p:nvPr/>
          </p:nvSpPr>
          <p:spPr bwMode="auto">
            <a:xfrm>
              <a:off x="5414963" y="6788150"/>
              <a:ext cx="1492250" cy="2759075"/>
            </a:xfrm>
            <a:custGeom>
              <a:avLst/>
              <a:gdLst>
                <a:gd name="T0" fmla="*/ 533 w 940"/>
                <a:gd name="T1" fmla="*/ 0 h 1738"/>
                <a:gd name="T2" fmla="*/ 0 w 940"/>
                <a:gd name="T3" fmla="*/ 1585 h 1738"/>
                <a:gd name="T4" fmla="*/ 527 w 940"/>
                <a:gd name="T5" fmla="*/ 1738 h 1738"/>
                <a:gd name="T6" fmla="*/ 940 w 940"/>
                <a:gd name="T7" fmla="*/ 122 h 1738"/>
                <a:gd name="T8" fmla="*/ 533 w 940"/>
                <a:gd name="T9" fmla="*/ 0 h 1738"/>
              </a:gdLst>
              <a:ahLst/>
              <a:cxnLst>
                <a:cxn ang="0">
                  <a:pos x="T0" y="T1"/>
                </a:cxn>
                <a:cxn ang="0">
                  <a:pos x="T2" y="T3"/>
                </a:cxn>
                <a:cxn ang="0">
                  <a:pos x="T4" y="T5"/>
                </a:cxn>
                <a:cxn ang="0">
                  <a:pos x="T6" y="T7"/>
                </a:cxn>
                <a:cxn ang="0">
                  <a:pos x="T8" y="T9"/>
                </a:cxn>
              </a:cxnLst>
              <a:rect l="0" t="0" r="r" b="b"/>
              <a:pathLst>
                <a:path w="940" h="1738">
                  <a:moveTo>
                    <a:pt x="533" y="0"/>
                  </a:moveTo>
                  <a:lnTo>
                    <a:pt x="0" y="1585"/>
                  </a:lnTo>
                  <a:lnTo>
                    <a:pt x="527" y="1738"/>
                  </a:lnTo>
                  <a:lnTo>
                    <a:pt x="940" y="122"/>
                  </a:lnTo>
                  <a:lnTo>
                    <a:pt x="533"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76" name="Freeform 37">
              <a:extLst>
                <a:ext uri="{FF2B5EF4-FFF2-40B4-BE49-F238E27FC236}">
                  <a16:creationId xmlns:a16="http://schemas.microsoft.com/office/drawing/2014/main" xmlns="" id="{A67E8278-9607-EC46-AAC3-D1C8E44B6736}"/>
                </a:ext>
              </a:extLst>
            </p:cNvPr>
            <p:cNvSpPr>
              <a:spLocks/>
            </p:cNvSpPr>
            <p:nvPr/>
          </p:nvSpPr>
          <p:spPr bwMode="auto">
            <a:xfrm>
              <a:off x="3746500" y="6230938"/>
              <a:ext cx="1941513" cy="2695575"/>
            </a:xfrm>
            <a:custGeom>
              <a:avLst/>
              <a:gdLst>
                <a:gd name="T0" fmla="*/ 850 w 1223"/>
                <a:gd name="T1" fmla="*/ 0 h 1698"/>
                <a:gd name="T2" fmla="*/ 0 w 1223"/>
                <a:gd name="T3" fmla="*/ 1437 h 1698"/>
                <a:gd name="T4" fmla="*/ 483 w 1223"/>
                <a:gd name="T5" fmla="*/ 1698 h 1698"/>
                <a:gd name="T6" fmla="*/ 1223 w 1223"/>
                <a:gd name="T7" fmla="*/ 203 h 1698"/>
                <a:gd name="T8" fmla="*/ 850 w 1223"/>
                <a:gd name="T9" fmla="*/ 0 h 1698"/>
              </a:gdLst>
              <a:ahLst/>
              <a:cxnLst>
                <a:cxn ang="0">
                  <a:pos x="T0" y="T1"/>
                </a:cxn>
                <a:cxn ang="0">
                  <a:pos x="T2" y="T3"/>
                </a:cxn>
                <a:cxn ang="0">
                  <a:pos x="T4" y="T5"/>
                </a:cxn>
                <a:cxn ang="0">
                  <a:pos x="T6" y="T7"/>
                </a:cxn>
                <a:cxn ang="0">
                  <a:pos x="T8" y="T9"/>
                </a:cxn>
              </a:cxnLst>
              <a:rect l="0" t="0" r="r" b="b"/>
              <a:pathLst>
                <a:path w="1223" h="1698">
                  <a:moveTo>
                    <a:pt x="850" y="0"/>
                  </a:moveTo>
                  <a:lnTo>
                    <a:pt x="0" y="1437"/>
                  </a:lnTo>
                  <a:lnTo>
                    <a:pt x="483" y="1698"/>
                  </a:lnTo>
                  <a:lnTo>
                    <a:pt x="1223" y="203"/>
                  </a:lnTo>
                  <a:lnTo>
                    <a:pt x="850"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77" name="Freeform 38">
              <a:extLst>
                <a:ext uri="{FF2B5EF4-FFF2-40B4-BE49-F238E27FC236}">
                  <a16:creationId xmlns:a16="http://schemas.microsoft.com/office/drawing/2014/main" xmlns="" id="{CC29E55B-7DD9-6C40-A740-F9915E4F5184}"/>
                </a:ext>
              </a:extLst>
            </p:cNvPr>
            <p:cNvSpPr>
              <a:spLocks/>
            </p:cNvSpPr>
            <p:nvPr/>
          </p:nvSpPr>
          <p:spPr bwMode="auto">
            <a:xfrm>
              <a:off x="2279650" y="5441950"/>
              <a:ext cx="2306638" cy="2516188"/>
            </a:xfrm>
            <a:custGeom>
              <a:avLst/>
              <a:gdLst>
                <a:gd name="T0" fmla="*/ 1129 w 1453"/>
                <a:gd name="T1" fmla="*/ 0 h 1585"/>
                <a:gd name="T2" fmla="*/ 0 w 1453"/>
                <a:gd name="T3" fmla="*/ 1229 h 1585"/>
                <a:gd name="T4" fmla="*/ 417 w 1453"/>
                <a:gd name="T5" fmla="*/ 1585 h 1585"/>
                <a:gd name="T6" fmla="*/ 1453 w 1453"/>
                <a:gd name="T7" fmla="*/ 275 h 1585"/>
                <a:gd name="T8" fmla="*/ 1129 w 1453"/>
                <a:gd name="T9" fmla="*/ 0 h 1585"/>
              </a:gdLst>
              <a:ahLst/>
              <a:cxnLst>
                <a:cxn ang="0">
                  <a:pos x="T0" y="T1"/>
                </a:cxn>
                <a:cxn ang="0">
                  <a:pos x="T2" y="T3"/>
                </a:cxn>
                <a:cxn ang="0">
                  <a:pos x="T4" y="T5"/>
                </a:cxn>
                <a:cxn ang="0">
                  <a:pos x="T6" y="T7"/>
                </a:cxn>
                <a:cxn ang="0">
                  <a:pos x="T8" y="T9"/>
                </a:cxn>
              </a:cxnLst>
              <a:rect l="0" t="0" r="r" b="b"/>
              <a:pathLst>
                <a:path w="1453" h="1585">
                  <a:moveTo>
                    <a:pt x="1129" y="0"/>
                  </a:moveTo>
                  <a:lnTo>
                    <a:pt x="0" y="1229"/>
                  </a:lnTo>
                  <a:lnTo>
                    <a:pt x="417" y="1585"/>
                  </a:lnTo>
                  <a:lnTo>
                    <a:pt x="1453" y="275"/>
                  </a:lnTo>
                  <a:lnTo>
                    <a:pt x="1129"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78" name="Freeform 39">
              <a:extLst>
                <a:ext uri="{FF2B5EF4-FFF2-40B4-BE49-F238E27FC236}">
                  <a16:creationId xmlns:a16="http://schemas.microsoft.com/office/drawing/2014/main" xmlns="" id="{2CD19BAC-2909-EA4F-A9FD-917E2E6F0991}"/>
                </a:ext>
              </a:extLst>
            </p:cNvPr>
            <p:cNvSpPr>
              <a:spLocks/>
            </p:cNvSpPr>
            <p:nvPr/>
          </p:nvSpPr>
          <p:spPr bwMode="auto">
            <a:xfrm>
              <a:off x="1076325" y="4456113"/>
              <a:ext cx="2571750" cy="2227263"/>
            </a:xfrm>
            <a:custGeom>
              <a:avLst/>
              <a:gdLst>
                <a:gd name="T0" fmla="*/ 1361 w 1620"/>
                <a:gd name="T1" fmla="*/ 0 h 1403"/>
                <a:gd name="T2" fmla="*/ 0 w 1620"/>
                <a:gd name="T3" fmla="*/ 968 h 1403"/>
                <a:gd name="T4" fmla="*/ 335 w 1620"/>
                <a:gd name="T5" fmla="*/ 1403 h 1403"/>
                <a:gd name="T6" fmla="*/ 1620 w 1620"/>
                <a:gd name="T7" fmla="*/ 338 h 1403"/>
                <a:gd name="T8" fmla="*/ 1361 w 1620"/>
                <a:gd name="T9" fmla="*/ 0 h 1403"/>
              </a:gdLst>
              <a:ahLst/>
              <a:cxnLst>
                <a:cxn ang="0">
                  <a:pos x="T0" y="T1"/>
                </a:cxn>
                <a:cxn ang="0">
                  <a:pos x="T2" y="T3"/>
                </a:cxn>
                <a:cxn ang="0">
                  <a:pos x="T4" y="T5"/>
                </a:cxn>
                <a:cxn ang="0">
                  <a:pos x="T6" y="T7"/>
                </a:cxn>
                <a:cxn ang="0">
                  <a:pos x="T8" y="T9"/>
                </a:cxn>
              </a:cxnLst>
              <a:rect l="0" t="0" r="r" b="b"/>
              <a:pathLst>
                <a:path w="1620" h="1403">
                  <a:moveTo>
                    <a:pt x="1361" y="0"/>
                  </a:moveTo>
                  <a:lnTo>
                    <a:pt x="0" y="968"/>
                  </a:lnTo>
                  <a:lnTo>
                    <a:pt x="335" y="1403"/>
                  </a:lnTo>
                  <a:lnTo>
                    <a:pt x="1620" y="338"/>
                  </a:lnTo>
                  <a:lnTo>
                    <a:pt x="1361"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79" name="Freeform 40">
              <a:extLst>
                <a:ext uri="{FF2B5EF4-FFF2-40B4-BE49-F238E27FC236}">
                  <a16:creationId xmlns:a16="http://schemas.microsoft.com/office/drawing/2014/main" xmlns="" id="{975D80FD-5E42-EE41-9C19-7BA33E083883}"/>
                </a:ext>
              </a:extLst>
            </p:cNvPr>
            <p:cNvSpPr>
              <a:spLocks/>
            </p:cNvSpPr>
            <p:nvPr/>
          </p:nvSpPr>
          <p:spPr bwMode="auto">
            <a:xfrm>
              <a:off x="192088" y="3319463"/>
              <a:ext cx="2720975" cy="1839913"/>
            </a:xfrm>
            <a:custGeom>
              <a:avLst/>
              <a:gdLst>
                <a:gd name="T0" fmla="*/ 1530 w 1714"/>
                <a:gd name="T1" fmla="*/ 0 h 1159"/>
                <a:gd name="T2" fmla="*/ 0 w 1714"/>
                <a:gd name="T3" fmla="*/ 664 h 1159"/>
                <a:gd name="T4" fmla="*/ 235 w 1714"/>
                <a:gd name="T5" fmla="*/ 1159 h 1159"/>
                <a:gd name="T6" fmla="*/ 1714 w 1714"/>
                <a:gd name="T7" fmla="*/ 385 h 1159"/>
                <a:gd name="T8" fmla="*/ 1530 w 1714"/>
                <a:gd name="T9" fmla="*/ 0 h 1159"/>
              </a:gdLst>
              <a:ahLst/>
              <a:cxnLst>
                <a:cxn ang="0">
                  <a:pos x="T0" y="T1"/>
                </a:cxn>
                <a:cxn ang="0">
                  <a:pos x="T2" y="T3"/>
                </a:cxn>
                <a:cxn ang="0">
                  <a:pos x="T4" y="T5"/>
                </a:cxn>
                <a:cxn ang="0">
                  <a:pos x="T6" y="T7"/>
                </a:cxn>
                <a:cxn ang="0">
                  <a:pos x="T8" y="T9"/>
                </a:cxn>
              </a:cxnLst>
              <a:rect l="0" t="0" r="r" b="b"/>
              <a:pathLst>
                <a:path w="1714" h="1159">
                  <a:moveTo>
                    <a:pt x="1530" y="0"/>
                  </a:moveTo>
                  <a:lnTo>
                    <a:pt x="0" y="664"/>
                  </a:lnTo>
                  <a:lnTo>
                    <a:pt x="235" y="1159"/>
                  </a:lnTo>
                  <a:lnTo>
                    <a:pt x="1714" y="385"/>
                  </a:lnTo>
                  <a:lnTo>
                    <a:pt x="1530"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80" name="Freeform 41">
              <a:extLst>
                <a:ext uri="{FF2B5EF4-FFF2-40B4-BE49-F238E27FC236}">
                  <a16:creationId xmlns:a16="http://schemas.microsoft.com/office/drawing/2014/main" xmlns="" id="{D13E9DC9-ECBB-EA40-9830-86D5E862863C}"/>
                </a:ext>
              </a:extLst>
            </p:cNvPr>
            <p:cNvSpPr>
              <a:spLocks/>
            </p:cNvSpPr>
            <p:nvPr/>
          </p:nvSpPr>
          <p:spPr bwMode="auto">
            <a:xfrm>
              <a:off x="-336550" y="2079625"/>
              <a:ext cx="2755900" cy="1373188"/>
            </a:xfrm>
            <a:custGeom>
              <a:avLst/>
              <a:gdLst>
                <a:gd name="T0" fmla="*/ 1636 w 1736"/>
                <a:gd name="T1" fmla="*/ 0 h 865"/>
                <a:gd name="T2" fmla="*/ 0 w 1736"/>
                <a:gd name="T3" fmla="*/ 332 h 865"/>
                <a:gd name="T4" fmla="*/ 128 w 1736"/>
                <a:gd name="T5" fmla="*/ 865 h 865"/>
                <a:gd name="T6" fmla="*/ 1736 w 1736"/>
                <a:gd name="T7" fmla="*/ 414 h 865"/>
                <a:gd name="T8" fmla="*/ 1636 w 1736"/>
                <a:gd name="T9" fmla="*/ 0 h 865"/>
              </a:gdLst>
              <a:ahLst/>
              <a:cxnLst>
                <a:cxn ang="0">
                  <a:pos x="T0" y="T1"/>
                </a:cxn>
                <a:cxn ang="0">
                  <a:pos x="T2" y="T3"/>
                </a:cxn>
                <a:cxn ang="0">
                  <a:pos x="T4" y="T5"/>
                </a:cxn>
                <a:cxn ang="0">
                  <a:pos x="T6" y="T7"/>
                </a:cxn>
                <a:cxn ang="0">
                  <a:pos x="T8" y="T9"/>
                </a:cxn>
              </a:cxnLst>
              <a:rect l="0" t="0" r="r" b="b"/>
              <a:pathLst>
                <a:path w="1736" h="865">
                  <a:moveTo>
                    <a:pt x="1636" y="0"/>
                  </a:moveTo>
                  <a:lnTo>
                    <a:pt x="0" y="332"/>
                  </a:lnTo>
                  <a:lnTo>
                    <a:pt x="128" y="865"/>
                  </a:lnTo>
                  <a:lnTo>
                    <a:pt x="1736" y="414"/>
                  </a:lnTo>
                  <a:lnTo>
                    <a:pt x="1636"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sp>
          <p:nvSpPr>
            <p:cNvPr id="81" name="Freeform 42">
              <a:extLst>
                <a:ext uri="{FF2B5EF4-FFF2-40B4-BE49-F238E27FC236}">
                  <a16:creationId xmlns:a16="http://schemas.microsoft.com/office/drawing/2014/main" xmlns="" id="{1071430F-D36D-AF4E-803C-EEB55027EFBF}"/>
                </a:ext>
              </a:extLst>
            </p:cNvPr>
            <p:cNvSpPr>
              <a:spLocks/>
            </p:cNvSpPr>
            <p:nvPr/>
          </p:nvSpPr>
          <p:spPr bwMode="auto">
            <a:xfrm>
              <a:off x="-488950" y="765175"/>
              <a:ext cx="2670175" cy="871538"/>
            </a:xfrm>
            <a:custGeom>
              <a:avLst/>
              <a:gdLst>
                <a:gd name="T0" fmla="*/ 1670 w 1682"/>
                <a:gd name="T1" fmla="*/ 18 h 549"/>
                <a:gd name="T2" fmla="*/ 0 w 1682"/>
                <a:gd name="T3" fmla="*/ 0 h 549"/>
                <a:gd name="T4" fmla="*/ 16 w 1682"/>
                <a:gd name="T5" fmla="*/ 549 h 549"/>
                <a:gd name="T6" fmla="*/ 1682 w 1682"/>
                <a:gd name="T7" fmla="*/ 443 h 549"/>
                <a:gd name="T8" fmla="*/ 1670 w 1682"/>
                <a:gd name="T9" fmla="*/ 18 h 549"/>
              </a:gdLst>
              <a:ahLst/>
              <a:cxnLst>
                <a:cxn ang="0">
                  <a:pos x="T0" y="T1"/>
                </a:cxn>
                <a:cxn ang="0">
                  <a:pos x="T2" y="T3"/>
                </a:cxn>
                <a:cxn ang="0">
                  <a:pos x="T4" y="T5"/>
                </a:cxn>
                <a:cxn ang="0">
                  <a:pos x="T6" y="T7"/>
                </a:cxn>
                <a:cxn ang="0">
                  <a:pos x="T8" y="T9"/>
                </a:cxn>
              </a:cxnLst>
              <a:rect l="0" t="0" r="r" b="b"/>
              <a:pathLst>
                <a:path w="1682" h="549">
                  <a:moveTo>
                    <a:pt x="1670" y="18"/>
                  </a:moveTo>
                  <a:lnTo>
                    <a:pt x="0" y="0"/>
                  </a:lnTo>
                  <a:lnTo>
                    <a:pt x="16" y="549"/>
                  </a:lnTo>
                  <a:lnTo>
                    <a:pt x="1682" y="443"/>
                  </a:lnTo>
                  <a:lnTo>
                    <a:pt x="1670" y="18"/>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sz="1800" dirty="0">
                <a:solidFill>
                  <a:srgbClr val="000000"/>
                </a:solidFill>
                <a:latin typeface="Arial"/>
              </a:endParaRPr>
            </a:p>
          </p:txBody>
        </p:sp>
      </p:grpSp>
    </p:spTree>
    <p:extLst>
      <p:ext uri="{BB962C8B-B14F-4D97-AF65-F5344CB8AC3E}">
        <p14:creationId xmlns:p14="http://schemas.microsoft.com/office/powerpoint/2010/main" val="387762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xmlns="" id="{4C0C3D93-2726-5241-98E1-A5F4453D327A}"/>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rgbClr val="233B98"/>
                </a:solidFill>
                <a:latin typeface="Arial" panose="020B0604020202020204" pitchFamily="34" charset="0"/>
                <a:cs typeface="Arial" panose="020B0604020202020204" pitchFamily="34" charset="0"/>
              </a:defRPr>
            </a:lvl1pPr>
          </a:lstStyle>
          <a:p>
            <a:fld id="{2B96F4AD-030B-2D42-AB18-DCAF6670A64D}" type="slidenum">
              <a:rPr lang="en-US" smtClean="0"/>
              <a:pPr/>
              <a:t>‹#›</a:t>
            </a:fld>
            <a:endParaRPr lang="en-US" dirty="0"/>
          </a:p>
        </p:txBody>
      </p:sp>
      <p:cxnSp>
        <p:nvCxnSpPr>
          <p:cNvPr id="12" name="Straight Connector 11">
            <a:extLst>
              <a:ext uri="{FF2B5EF4-FFF2-40B4-BE49-F238E27FC236}">
                <a16:creationId xmlns:a16="http://schemas.microsoft.com/office/drawing/2014/main" xmlns="" id="{938523BB-A700-9C4C-914D-AE4C57C3C7CF}"/>
              </a:ext>
            </a:extLst>
          </p:cNvPr>
          <p:cNvCxnSpPr>
            <a:cxnSpLocks/>
          </p:cNvCxnSpPr>
          <p:nvPr userDrawn="1"/>
        </p:nvCxnSpPr>
        <p:spPr>
          <a:xfrm>
            <a:off x="251223" y="1233489"/>
            <a:ext cx="8657288" cy="529"/>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50870248-7169-A640-BDD5-5EAEE68E0BA0}"/>
              </a:ext>
            </a:extLst>
          </p:cNvPr>
          <p:cNvPicPr>
            <a:picLocks noChangeAspect="1"/>
          </p:cNvPicPr>
          <p:nvPr userDrawn="1"/>
        </p:nvPicPr>
        <p:blipFill>
          <a:blip r:embed="rId2"/>
          <a:stretch>
            <a:fillRect/>
          </a:stretch>
        </p:blipFill>
        <p:spPr>
          <a:xfrm>
            <a:off x="7519248" y="600773"/>
            <a:ext cx="1373532" cy="301875"/>
          </a:xfrm>
          <a:prstGeom prst="rect">
            <a:avLst/>
          </a:prstGeom>
        </p:spPr>
      </p:pic>
    </p:spTree>
    <p:extLst>
      <p:ext uri="{BB962C8B-B14F-4D97-AF65-F5344CB8AC3E}">
        <p14:creationId xmlns:p14="http://schemas.microsoft.com/office/powerpoint/2010/main" val="838943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xmlns="" id="{4C0C3D93-2726-5241-98E1-A5F4453D327A}"/>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rgbClr val="233B98"/>
                </a:solidFill>
                <a:latin typeface="Arial" panose="020B0604020202020204" pitchFamily="34" charset="0"/>
                <a:cs typeface="Arial" panose="020B0604020202020204" pitchFamily="34" charset="0"/>
              </a:defRPr>
            </a:lvl1pPr>
          </a:lstStyle>
          <a:p>
            <a:fld id="{2B96F4AD-030B-2D42-AB18-DCAF6670A64D}" type="slidenum">
              <a:rPr lang="en-US" smtClean="0"/>
              <a:pPr/>
              <a:t>‹#›</a:t>
            </a:fld>
            <a:endParaRPr lang="en-US" dirty="0"/>
          </a:p>
        </p:txBody>
      </p:sp>
      <p:cxnSp>
        <p:nvCxnSpPr>
          <p:cNvPr id="12" name="Straight Connector 11">
            <a:extLst>
              <a:ext uri="{FF2B5EF4-FFF2-40B4-BE49-F238E27FC236}">
                <a16:creationId xmlns:a16="http://schemas.microsoft.com/office/drawing/2014/main" xmlns="" id="{938523BB-A700-9C4C-914D-AE4C57C3C7CF}"/>
              </a:ext>
            </a:extLst>
          </p:cNvPr>
          <p:cNvCxnSpPr>
            <a:cxnSpLocks/>
          </p:cNvCxnSpPr>
          <p:nvPr userDrawn="1"/>
        </p:nvCxnSpPr>
        <p:spPr>
          <a:xfrm>
            <a:off x="251223" y="1233489"/>
            <a:ext cx="8657288" cy="529"/>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145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233B98"/>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8A61419F-7514-B04E-B6D4-31469AA3F614}"/>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chemeClr val="bg1"/>
                </a:solidFill>
                <a:latin typeface="Arial" panose="020B0604020202020204" pitchFamily="34" charset="0"/>
                <a:cs typeface="Arial" panose="020B0604020202020204" pitchFamily="34" charset="0"/>
              </a:defRPr>
            </a:lvl1pPr>
          </a:lstStyle>
          <a:p>
            <a:fld id="{2B96F4AD-030B-2D42-AB18-DCAF6670A64D}" type="slidenum">
              <a:rPr lang="en-US" smtClean="0">
                <a:solidFill>
                  <a:prstClr val="white"/>
                </a:solidFill>
              </a:rPr>
              <a:pPr/>
              <a:t>‹#›</a:t>
            </a:fld>
            <a:endParaRPr lang="en-US" dirty="0">
              <a:solidFill>
                <a:prstClr val="white"/>
              </a:solidFill>
            </a:endParaRPr>
          </a:p>
        </p:txBody>
      </p:sp>
      <p:cxnSp>
        <p:nvCxnSpPr>
          <p:cNvPr id="6" name="Straight Connector 5">
            <a:extLst>
              <a:ext uri="{FF2B5EF4-FFF2-40B4-BE49-F238E27FC236}">
                <a16:creationId xmlns:a16="http://schemas.microsoft.com/office/drawing/2014/main" xmlns="" id="{B088989F-1839-374F-8BE7-3932EB871C7E}"/>
              </a:ext>
            </a:extLst>
          </p:cNvPr>
          <p:cNvCxnSpPr>
            <a:cxnSpLocks/>
          </p:cNvCxnSpPr>
          <p:nvPr userDrawn="1"/>
        </p:nvCxnSpPr>
        <p:spPr>
          <a:xfrm>
            <a:off x="251223" y="1233489"/>
            <a:ext cx="8641952" cy="5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8BF4EA2F-809B-7449-B2BC-7513A5D3CE00}"/>
              </a:ext>
            </a:extLst>
          </p:cNvPr>
          <p:cNvPicPr>
            <a:picLocks noChangeAspect="1"/>
          </p:cNvPicPr>
          <p:nvPr userDrawn="1"/>
        </p:nvPicPr>
        <p:blipFill>
          <a:blip r:embed="rId2"/>
          <a:stretch>
            <a:fillRect/>
          </a:stretch>
        </p:blipFill>
        <p:spPr>
          <a:xfrm>
            <a:off x="7523023" y="600773"/>
            <a:ext cx="1365982" cy="301875"/>
          </a:xfrm>
          <a:prstGeom prst="rect">
            <a:avLst/>
          </a:prstGeom>
        </p:spPr>
      </p:pic>
    </p:spTree>
    <p:extLst>
      <p:ext uri="{BB962C8B-B14F-4D97-AF65-F5344CB8AC3E}">
        <p14:creationId xmlns:p14="http://schemas.microsoft.com/office/powerpoint/2010/main" val="416486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8A61419F-7514-B04E-B6D4-31469AA3F614}"/>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rgbClr val="233B98"/>
                </a:solidFill>
                <a:latin typeface="Arial" panose="020B0604020202020204" pitchFamily="34" charset="0"/>
                <a:cs typeface="Arial" panose="020B0604020202020204" pitchFamily="34" charset="0"/>
              </a:defRPr>
            </a:lvl1pPr>
          </a:lstStyle>
          <a:p>
            <a:fld id="{2B96F4AD-030B-2D42-AB18-DCAF6670A64D}" type="slidenum">
              <a:rPr lang="en-US" smtClean="0"/>
              <a:pPr/>
              <a:t>‹#›</a:t>
            </a:fld>
            <a:endParaRPr lang="en-US" dirty="0"/>
          </a:p>
        </p:txBody>
      </p:sp>
      <p:cxnSp>
        <p:nvCxnSpPr>
          <p:cNvPr id="6" name="Straight Connector 5">
            <a:extLst>
              <a:ext uri="{FF2B5EF4-FFF2-40B4-BE49-F238E27FC236}">
                <a16:creationId xmlns:a16="http://schemas.microsoft.com/office/drawing/2014/main" xmlns="" id="{B088989F-1839-374F-8BE7-3932EB871C7E}"/>
              </a:ext>
            </a:extLst>
          </p:cNvPr>
          <p:cNvCxnSpPr>
            <a:cxnSpLocks/>
          </p:cNvCxnSpPr>
          <p:nvPr userDrawn="1"/>
        </p:nvCxnSpPr>
        <p:spPr>
          <a:xfrm>
            <a:off x="251223" y="1233489"/>
            <a:ext cx="8641952" cy="529"/>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ABF27BFD-9DB3-E140-A3BB-89019359C392}"/>
              </a:ext>
            </a:extLst>
          </p:cNvPr>
          <p:cNvPicPr>
            <a:picLocks noChangeAspect="1"/>
          </p:cNvPicPr>
          <p:nvPr userDrawn="1"/>
        </p:nvPicPr>
        <p:blipFill>
          <a:blip r:embed="rId2"/>
          <a:stretch>
            <a:fillRect/>
          </a:stretch>
        </p:blipFill>
        <p:spPr>
          <a:xfrm>
            <a:off x="7519248" y="600773"/>
            <a:ext cx="1373532" cy="301875"/>
          </a:xfrm>
          <a:prstGeom prst="rect">
            <a:avLst/>
          </a:prstGeom>
        </p:spPr>
      </p:pic>
    </p:spTree>
    <p:extLst>
      <p:ext uri="{BB962C8B-B14F-4D97-AF65-F5344CB8AC3E}">
        <p14:creationId xmlns:p14="http://schemas.microsoft.com/office/powerpoint/2010/main" val="2803649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8A61419F-7514-B04E-B6D4-31469AA3F614}"/>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rgbClr val="233B98"/>
                </a:solidFill>
                <a:latin typeface="Arial" panose="020B0604020202020204" pitchFamily="34" charset="0"/>
                <a:cs typeface="Arial" panose="020B0604020202020204" pitchFamily="34" charset="0"/>
              </a:defRPr>
            </a:lvl1pPr>
          </a:lstStyle>
          <a:p>
            <a:fld id="{2B96F4AD-030B-2D42-AB18-DCAF6670A64D}" type="slidenum">
              <a:rPr lang="en-US" smtClean="0"/>
              <a:pPr/>
              <a:t>‹#›</a:t>
            </a:fld>
            <a:endParaRPr lang="en-US" dirty="0"/>
          </a:p>
        </p:txBody>
      </p:sp>
      <p:pic>
        <p:nvPicPr>
          <p:cNvPr id="4" name="Picture 3">
            <a:extLst>
              <a:ext uri="{FF2B5EF4-FFF2-40B4-BE49-F238E27FC236}">
                <a16:creationId xmlns:a16="http://schemas.microsoft.com/office/drawing/2014/main" xmlns="" id="{73483BD6-4B34-064F-B6FA-097D7060D0DA}"/>
              </a:ext>
            </a:extLst>
          </p:cNvPr>
          <p:cNvPicPr>
            <a:picLocks noChangeAspect="1"/>
          </p:cNvPicPr>
          <p:nvPr userDrawn="1"/>
        </p:nvPicPr>
        <p:blipFill>
          <a:blip r:embed="rId2"/>
          <a:stretch>
            <a:fillRect/>
          </a:stretch>
        </p:blipFill>
        <p:spPr>
          <a:xfrm>
            <a:off x="7519248" y="600773"/>
            <a:ext cx="1373532" cy="301875"/>
          </a:xfrm>
          <a:prstGeom prst="rect">
            <a:avLst/>
          </a:prstGeom>
        </p:spPr>
      </p:pic>
    </p:spTree>
    <p:extLst>
      <p:ext uri="{BB962C8B-B14F-4D97-AF65-F5344CB8AC3E}">
        <p14:creationId xmlns:p14="http://schemas.microsoft.com/office/powerpoint/2010/main" val="3587340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233B98"/>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8A61419F-7514-B04E-B6D4-31469AA3F614}"/>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chemeClr val="bg1"/>
                </a:solidFill>
                <a:latin typeface="Arial" panose="020B0604020202020204" pitchFamily="34" charset="0"/>
                <a:cs typeface="Arial" panose="020B0604020202020204" pitchFamily="34" charset="0"/>
              </a:defRPr>
            </a:lvl1pPr>
          </a:lstStyle>
          <a:p>
            <a:fld id="{2B96F4AD-030B-2D42-AB18-DCAF6670A64D}" type="slidenum">
              <a:rPr lang="en-US" smtClean="0">
                <a:solidFill>
                  <a:prstClr val="white"/>
                </a:solidFill>
              </a:rPr>
              <a:pPr/>
              <a:t>‹#›</a:t>
            </a:fld>
            <a:endParaRPr lang="en-US" dirty="0">
              <a:solidFill>
                <a:prstClr val="white"/>
              </a:solidFill>
            </a:endParaRPr>
          </a:p>
        </p:txBody>
      </p:sp>
      <p:pic>
        <p:nvPicPr>
          <p:cNvPr id="4" name="Picture 3">
            <a:extLst>
              <a:ext uri="{FF2B5EF4-FFF2-40B4-BE49-F238E27FC236}">
                <a16:creationId xmlns:a16="http://schemas.microsoft.com/office/drawing/2014/main" xmlns="" id="{6D0564AA-C795-E34E-8452-D3B1CCD806A5}"/>
              </a:ext>
            </a:extLst>
          </p:cNvPr>
          <p:cNvPicPr>
            <a:picLocks noChangeAspect="1"/>
          </p:cNvPicPr>
          <p:nvPr userDrawn="1"/>
        </p:nvPicPr>
        <p:blipFill>
          <a:blip r:embed="rId2"/>
          <a:stretch>
            <a:fillRect/>
          </a:stretch>
        </p:blipFill>
        <p:spPr>
          <a:xfrm>
            <a:off x="7523023" y="600773"/>
            <a:ext cx="1365982" cy="301875"/>
          </a:xfrm>
          <a:prstGeom prst="rect">
            <a:avLst/>
          </a:prstGeom>
        </p:spPr>
      </p:pic>
    </p:spTree>
    <p:extLst>
      <p:ext uri="{BB962C8B-B14F-4D97-AF65-F5344CB8AC3E}">
        <p14:creationId xmlns:p14="http://schemas.microsoft.com/office/powerpoint/2010/main" val="388496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233B98"/>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8A61419F-7514-B04E-B6D4-31469AA3F614}"/>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chemeClr val="bg1"/>
                </a:solidFill>
                <a:latin typeface="Arial" panose="020B0604020202020204" pitchFamily="34" charset="0"/>
                <a:cs typeface="Arial" panose="020B0604020202020204" pitchFamily="34" charset="0"/>
              </a:defRPr>
            </a:lvl1pPr>
          </a:lstStyle>
          <a:p>
            <a:fld id="{2B96F4AD-030B-2D42-AB18-DCAF6670A64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0091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752200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227473" y="6237290"/>
            <a:ext cx="665306" cy="395287"/>
          </a:xfrm>
          <a:prstGeom prst="rect">
            <a:avLst/>
          </a:prstGeom>
          <a:noFill/>
          <a:ln>
            <a:noFill/>
          </a:ln>
        </p:spPr>
        <p:txBody>
          <a:bodyPr spcFirstLastPara="1" wrap="square" lIns="0" tIns="0" rIns="0" bIns="0" anchor="b" anchorCtr="0">
            <a:noAutofit/>
          </a:bodyPr>
          <a:lstStyle>
            <a:lvl1pPr marL="0" lvl="0" indent="0" algn="r">
              <a:spcBef>
                <a:spcPts val="0"/>
              </a:spcBef>
              <a:buNone/>
              <a:defRPr sz="900" b="0" i="0" u="none" strike="noStrike" cap="none">
                <a:solidFill>
                  <a:srgbClr val="233B98"/>
                </a:solidFill>
                <a:latin typeface="Arial"/>
                <a:ea typeface="Arial"/>
                <a:cs typeface="Arial"/>
                <a:sym typeface="Arial"/>
              </a:defRPr>
            </a:lvl1pPr>
            <a:lvl2pPr marL="0" lvl="1" indent="0" algn="r">
              <a:spcBef>
                <a:spcPts val="0"/>
              </a:spcBef>
              <a:buNone/>
              <a:defRPr sz="900" b="0" i="0" u="none" strike="noStrike" cap="none">
                <a:solidFill>
                  <a:srgbClr val="233B98"/>
                </a:solidFill>
                <a:latin typeface="Arial"/>
                <a:ea typeface="Arial"/>
                <a:cs typeface="Arial"/>
                <a:sym typeface="Arial"/>
              </a:defRPr>
            </a:lvl2pPr>
            <a:lvl3pPr marL="0" lvl="2" indent="0" algn="r">
              <a:spcBef>
                <a:spcPts val="0"/>
              </a:spcBef>
              <a:buNone/>
              <a:defRPr sz="900" b="0" i="0" u="none" strike="noStrike" cap="none">
                <a:solidFill>
                  <a:srgbClr val="233B98"/>
                </a:solidFill>
                <a:latin typeface="Arial"/>
                <a:ea typeface="Arial"/>
                <a:cs typeface="Arial"/>
                <a:sym typeface="Arial"/>
              </a:defRPr>
            </a:lvl3pPr>
            <a:lvl4pPr marL="0" lvl="3" indent="0" algn="r">
              <a:spcBef>
                <a:spcPts val="0"/>
              </a:spcBef>
              <a:buNone/>
              <a:defRPr sz="900" b="0" i="0" u="none" strike="noStrike" cap="none">
                <a:solidFill>
                  <a:srgbClr val="233B98"/>
                </a:solidFill>
                <a:latin typeface="Arial"/>
                <a:ea typeface="Arial"/>
                <a:cs typeface="Arial"/>
                <a:sym typeface="Arial"/>
              </a:defRPr>
            </a:lvl4pPr>
            <a:lvl5pPr marL="0" lvl="4" indent="0" algn="r">
              <a:spcBef>
                <a:spcPts val="0"/>
              </a:spcBef>
              <a:buNone/>
              <a:defRPr sz="900" b="0" i="0" u="none" strike="noStrike" cap="none">
                <a:solidFill>
                  <a:srgbClr val="233B98"/>
                </a:solidFill>
                <a:latin typeface="Arial"/>
                <a:ea typeface="Arial"/>
                <a:cs typeface="Arial"/>
                <a:sym typeface="Arial"/>
              </a:defRPr>
            </a:lvl5pPr>
            <a:lvl6pPr marL="0" lvl="5" indent="0" algn="r">
              <a:spcBef>
                <a:spcPts val="0"/>
              </a:spcBef>
              <a:buNone/>
              <a:defRPr sz="900" b="0" i="0" u="none" strike="noStrike" cap="none">
                <a:solidFill>
                  <a:srgbClr val="233B98"/>
                </a:solidFill>
                <a:latin typeface="Arial"/>
                <a:ea typeface="Arial"/>
                <a:cs typeface="Arial"/>
                <a:sym typeface="Arial"/>
              </a:defRPr>
            </a:lvl6pPr>
            <a:lvl7pPr marL="0" lvl="6" indent="0" algn="r">
              <a:spcBef>
                <a:spcPts val="0"/>
              </a:spcBef>
              <a:buNone/>
              <a:defRPr sz="900" b="0" i="0" u="none" strike="noStrike" cap="none">
                <a:solidFill>
                  <a:srgbClr val="233B98"/>
                </a:solidFill>
                <a:latin typeface="Arial"/>
                <a:ea typeface="Arial"/>
                <a:cs typeface="Arial"/>
                <a:sym typeface="Arial"/>
              </a:defRPr>
            </a:lvl7pPr>
            <a:lvl8pPr marL="0" lvl="7" indent="0" algn="r">
              <a:spcBef>
                <a:spcPts val="0"/>
              </a:spcBef>
              <a:buNone/>
              <a:defRPr sz="900" b="0" i="0" u="none" strike="noStrike" cap="none">
                <a:solidFill>
                  <a:srgbClr val="233B98"/>
                </a:solidFill>
                <a:latin typeface="Arial"/>
                <a:ea typeface="Arial"/>
                <a:cs typeface="Arial"/>
                <a:sym typeface="Arial"/>
              </a:defRPr>
            </a:lvl8pPr>
            <a:lvl9pPr marL="0" lvl="8" indent="0" algn="r">
              <a:spcBef>
                <a:spcPts val="0"/>
              </a:spcBef>
              <a:buNone/>
              <a:defRPr sz="900" b="0" i="0" u="none" strike="noStrike" cap="none">
                <a:solidFill>
                  <a:srgbClr val="233B98"/>
                </a:solidFill>
                <a:latin typeface="Arial"/>
                <a:ea typeface="Arial"/>
                <a:cs typeface="Arial"/>
                <a:sym typeface="Arial"/>
              </a:defRPr>
            </a:lvl9pPr>
          </a:lstStyle>
          <a:p>
            <a:fld id="{00000000-1234-1234-1234-123412341234}" type="slidenum">
              <a:rPr lang="en-GB"/>
              <a:pPr/>
              <a:t>‹#›</a:t>
            </a:fld>
            <a:endParaRPr/>
          </a:p>
        </p:txBody>
      </p:sp>
      <p:cxnSp>
        <p:nvCxnSpPr>
          <p:cNvPr id="18" name="Google Shape;18;p3"/>
          <p:cNvCxnSpPr/>
          <p:nvPr/>
        </p:nvCxnSpPr>
        <p:spPr>
          <a:xfrm>
            <a:off x="251223" y="1233489"/>
            <a:ext cx="8657288" cy="529"/>
          </a:xfrm>
          <a:prstGeom prst="straightConnector1">
            <a:avLst/>
          </a:prstGeom>
          <a:noFill/>
          <a:ln w="9525" cap="flat" cmpd="sng">
            <a:solidFill>
              <a:srgbClr val="0099FF"/>
            </a:solidFill>
            <a:prstDash val="solid"/>
            <a:miter lim="800000"/>
            <a:headEnd type="none" w="sm" len="sm"/>
            <a:tailEnd type="none" w="sm" len="sm"/>
          </a:ln>
        </p:spPr>
      </p:cxnSp>
      <p:pic>
        <p:nvPicPr>
          <p:cNvPr id="19" name="Google Shape;19;p3"/>
          <p:cNvPicPr preferRelativeResize="0"/>
          <p:nvPr/>
        </p:nvPicPr>
        <p:blipFill rotWithShape="1">
          <a:blip r:embed="rId2">
            <a:alphaModFix/>
          </a:blip>
          <a:srcRect/>
          <a:stretch/>
        </p:blipFill>
        <p:spPr>
          <a:xfrm>
            <a:off x="7519248" y="600773"/>
            <a:ext cx="1373532" cy="301875"/>
          </a:xfrm>
          <a:prstGeom prst="rect">
            <a:avLst/>
          </a:prstGeom>
          <a:noFill/>
          <a:ln>
            <a:noFill/>
          </a:ln>
        </p:spPr>
      </p:pic>
    </p:spTree>
    <p:extLst>
      <p:ext uri="{BB962C8B-B14F-4D97-AF65-F5344CB8AC3E}">
        <p14:creationId xmlns:p14="http://schemas.microsoft.com/office/powerpoint/2010/main" val="184204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ingle column 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ga-IE" dirty="0"/>
              <a:t>Click to edit Master title – 27pt Arial </a:t>
            </a:r>
            <a:endParaRPr lang="en-US" dirty="0"/>
          </a:p>
        </p:txBody>
      </p:sp>
      <p:sp>
        <p:nvSpPr>
          <p:cNvPr id="3" name="Content Placeholder 2"/>
          <p:cNvSpPr>
            <a:spLocks noGrp="1"/>
          </p:cNvSpPr>
          <p:nvPr>
            <p:ph idx="1"/>
          </p:nvPr>
        </p:nvSpPr>
        <p:spPr>
          <a:xfrm>
            <a:off x="312293" y="1397810"/>
            <a:ext cx="8544025" cy="5193814"/>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p:txBody>
      </p:sp>
      <p:sp>
        <p:nvSpPr>
          <p:cNvPr id="6" name="Slide Number Placeholder 5"/>
          <p:cNvSpPr>
            <a:spLocks noGrp="1"/>
          </p:cNvSpPr>
          <p:nvPr>
            <p:ph type="sldNum" sz="quarter" idx="12"/>
          </p:nvPr>
        </p:nvSpPr>
        <p:spPr/>
        <p:txBody>
          <a:bodyPr/>
          <a:lstStyle/>
          <a:p>
            <a:fld id="{BCDF81CB-3FB7-2046-AB76-4B8D488BDD86}" type="slidenum">
              <a:rPr lang="en-US" smtClean="0"/>
              <a:t>‹#›</a:t>
            </a:fld>
            <a:endParaRPr lang="en-US"/>
          </a:p>
        </p:txBody>
      </p:sp>
    </p:spTree>
    <p:extLst>
      <p:ext uri="{BB962C8B-B14F-4D97-AF65-F5344CB8AC3E}">
        <p14:creationId xmlns:p14="http://schemas.microsoft.com/office/powerpoint/2010/main" val="4098034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358305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820A39FD-38FA-2F4E-918F-68643E1E76F7}"/>
              </a:ext>
            </a:extLst>
          </p:cNvPr>
          <p:cNvGrpSpPr/>
          <p:nvPr userDrawn="1"/>
        </p:nvGrpSpPr>
        <p:grpSpPr>
          <a:xfrm>
            <a:off x="-571155" y="-945605"/>
            <a:ext cx="11507379" cy="11544517"/>
            <a:chOff x="-492125" y="-590550"/>
            <a:chExt cx="15217776" cy="10388600"/>
          </a:xfrm>
        </p:grpSpPr>
        <p:sp>
          <p:nvSpPr>
            <p:cNvPr id="44" name="AutoShape 3">
              <a:extLst>
                <a:ext uri="{FF2B5EF4-FFF2-40B4-BE49-F238E27FC236}">
                  <a16:creationId xmlns:a16="http://schemas.microsoft.com/office/drawing/2014/main" xmlns="" id="{968EDD96-B50E-C945-AD3B-2A11038445E2}"/>
                </a:ext>
              </a:extLst>
            </p:cNvPr>
            <p:cNvSpPr>
              <a:spLocks noChangeAspect="1" noChangeArrowheads="1" noTextEdit="1"/>
            </p:cNvSpPr>
            <p:nvPr/>
          </p:nvSpPr>
          <p:spPr bwMode="auto">
            <a:xfrm>
              <a:off x="-492125" y="-590550"/>
              <a:ext cx="15214600" cy="1038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45" name="Freeform 6">
              <a:extLst>
                <a:ext uri="{FF2B5EF4-FFF2-40B4-BE49-F238E27FC236}">
                  <a16:creationId xmlns:a16="http://schemas.microsoft.com/office/drawing/2014/main" xmlns="" id="{980ED9E3-60E7-8643-AB0C-720E0C46B847}"/>
                </a:ext>
              </a:extLst>
            </p:cNvPr>
            <p:cNvSpPr>
              <a:spLocks/>
            </p:cNvSpPr>
            <p:nvPr/>
          </p:nvSpPr>
          <p:spPr bwMode="auto">
            <a:xfrm>
              <a:off x="12084050" y="4646613"/>
              <a:ext cx="2189163" cy="2166938"/>
            </a:xfrm>
            <a:custGeom>
              <a:avLst/>
              <a:gdLst>
                <a:gd name="T0" fmla="*/ 0 w 1379"/>
                <a:gd name="T1" fmla="*/ 273 h 1365"/>
                <a:gd name="T2" fmla="*/ 1033 w 1379"/>
                <a:gd name="T3" fmla="*/ 1365 h 1365"/>
                <a:gd name="T4" fmla="*/ 1379 w 1379"/>
                <a:gd name="T5" fmla="*/ 1012 h 1365"/>
                <a:gd name="T6" fmla="*/ 267 w 1379"/>
                <a:gd name="T7" fmla="*/ 0 h 1365"/>
                <a:gd name="T8" fmla="*/ 0 w 1379"/>
                <a:gd name="T9" fmla="*/ 273 h 1365"/>
              </a:gdLst>
              <a:ahLst/>
              <a:cxnLst>
                <a:cxn ang="0">
                  <a:pos x="T0" y="T1"/>
                </a:cxn>
                <a:cxn ang="0">
                  <a:pos x="T2" y="T3"/>
                </a:cxn>
                <a:cxn ang="0">
                  <a:pos x="T4" y="T5"/>
                </a:cxn>
                <a:cxn ang="0">
                  <a:pos x="T6" y="T7"/>
                </a:cxn>
                <a:cxn ang="0">
                  <a:pos x="T8" y="T9"/>
                </a:cxn>
              </a:cxnLst>
              <a:rect l="0" t="0" r="r" b="b"/>
              <a:pathLst>
                <a:path w="1379" h="1365">
                  <a:moveTo>
                    <a:pt x="0" y="273"/>
                  </a:moveTo>
                  <a:lnTo>
                    <a:pt x="1033" y="1365"/>
                  </a:lnTo>
                  <a:lnTo>
                    <a:pt x="1379" y="1012"/>
                  </a:lnTo>
                  <a:lnTo>
                    <a:pt x="267" y="0"/>
                  </a:lnTo>
                  <a:lnTo>
                    <a:pt x="0" y="273"/>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46" name="Freeform 7">
              <a:extLst>
                <a:ext uri="{FF2B5EF4-FFF2-40B4-BE49-F238E27FC236}">
                  <a16:creationId xmlns:a16="http://schemas.microsoft.com/office/drawing/2014/main" xmlns="" id="{B0FC8843-707E-1B47-A340-F241318AFD6C}"/>
                </a:ext>
              </a:extLst>
            </p:cNvPr>
            <p:cNvSpPr>
              <a:spLocks/>
            </p:cNvSpPr>
            <p:nvPr/>
          </p:nvSpPr>
          <p:spPr bwMode="auto">
            <a:xfrm>
              <a:off x="11145838" y="5432425"/>
              <a:ext cx="1897063" cy="2373313"/>
            </a:xfrm>
            <a:custGeom>
              <a:avLst/>
              <a:gdLst>
                <a:gd name="T0" fmla="*/ 0 w 1195"/>
                <a:gd name="T1" fmla="*/ 214 h 1495"/>
                <a:gd name="T2" fmla="*/ 784 w 1195"/>
                <a:gd name="T3" fmla="*/ 1495 h 1495"/>
                <a:gd name="T4" fmla="*/ 1195 w 1195"/>
                <a:gd name="T5" fmla="*/ 1221 h 1495"/>
                <a:gd name="T6" fmla="*/ 319 w 1195"/>
                <a:gd name="T7" fmla="*/ 0 h 1495"/>
                <a:gd name="T8" fmla="*/ 0 w 1195"/>
                <a:gd name="T9" fmla="*/ 214 h 1495"/>
              </a:gdLst>
              <a:ahLst/>
              <a:cxnLst>
                <a:cxn ang="0">
                  <a:pos x="T0" y="T1"/>
                </a:cxn>
                <a:cxn ang="0">
                  <a:pos x="T2" y="T3"/>
                </a:cxn>
                <a:cxn ang="0">
                  <a:pos x="T4" y="T5"/>
                </a:cxn>
                <a:cxn ang="0">
                  <a:pos x="T6" y="T7"/>
                </a:cxn>
                <a:cxn ang="0">
                  <a:pos x="T8" y="T9"/>
                </a:cxn>
              </a:cxnLst>
              <a:rect l="0" t="0" r="r" b="b"/>
              <a:pathLst>
                <a:path w="1195" h="1495">
                  <a:moveTo>
                    <a:pt x="0" y="214"/>
                  </a:moveTo>
                  <a:lnTo>
                    <a:pt x="784" y="1495"/>
                  </a:lnTo>
                  <a:lnTo>
                    <a:pt x="1195" y="1221"/>
                  </a:lnTo>
                  <a:lnTo>
                    <a:pt x="319" y="0"/>
                  </a:lnTo>
                  <a:lnTo>
                    <a:pt x="0" y="214"/>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47" name="Freeform 8">
              <a:extLst>
                <a:ext uri="{FF2B5EF4-FFF2-40B4-BE49-F238E27FC236}">
                  <a16:creationId xmlns:a16="http://schemas.microsoft.com/office/drawing/2014/main" xmlns="" id="{9ABE16A7-5570-B542-B39E-7883B9EFB9C8}"/>
                </a:ext>
              </a:extLst>
            </p:cNvPr>
            <p:cNvSpPr>
              <a:spLocks/>
            </p:cNvSpPr>
            <p:nvPr/>
          </p:nvSpPr>
          <p:spPr bwMode="auto">
            <a:xfrm>
              <a:off x="10088563" y="6024563"/>
              <a:ext cx="1524000" cy="2474913"/>
            </a:xfrm>
            <a:custGeom>
              <a:avLst/>
              <a:gdLst>
                <a:gd name="T0" fmla="*/ 0 w 960"/>
                <a:gd name="T1" fmla="*/ 142 h 1559"/>
                <a:gd name="T2" fmla="*/ 501 w 960"/>
                <a:gd name="T3" fmla="*/ 1559 h 1559"/>
                <a:gd name="T4" fmla="*/ 960 w 960"/>
                <a:gd name="T5" fmla="*/ 1377 h 1559"/>
                <a:gd name="T6" fmla="*/ 357 w 960"/>
                <a:gd name="T7" fmla="*/ 0 h 1559"/>
                <a:gd name="T8" fmla="*/ 0 w 960"/>
                <a:gd name="T9" fmla="*/ 142 h 1559"/>
              </a:gdLst>
              <a:ahLst/>
              <a:cxnLst>
                <a:cxn ang="0">
                  <a:pos x="T0" y="T1"/>
                </a:cxn>
                <a:cxn ang="0">
                  <a:pos x="T2" y="T3"/>
                </a:cxn>
                <a:cxn ang="0">
                  <a:pos x="T4" y="T5"/>
                </a:cxn>
                <a:cxn ang="0">
                  <a:pos x="T6" y="T7"/>
                </a:cxn>
                <a:cxn ang="0">
                  <a:pos x="T8" y="T9"/>
                </a:cxn>
              </a:cxnLst>
              <a:rect l="0" t="0" r="r" b="b"/>
              <a:pathLst>
                <a:path w="960" h="1559">
                  <a:moveTo>
                    <a:pt x="0" y="142"/>
                  </a:moveTo>
                  <a:lnTo>
                    <a:pt x="501" y="1559"/>
                  </a:lnTo>
                  <a:lnTo>
                    <a:pt x="960" y="1377"/>
                  </a:lnTo>
                  <a:lnTo>
                    <a:pt x="357" y="0"/>
                  </a:lnTo>
                  <a:lnTo>
                    <a:pt x="0" y="142"/>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48" name="Freeform 9">
              <a:extLst>
                <a:ext uri="{FF2B5EF4-FFF2-40B4-BE49-F238E27FC236}">
                  <a16:creationId xmlns:a16="http://schemas.microsoft.com/office/drawing/2014/main" xmlns="" id="{840C42F2-51ED-4740-AF0B-88D8D90AABEF}"/>
                </a:ext>
              </a:extLst>
            </p:cNvPr>
            <p:cNvSpPr>
              <a:spLocks/>
            </p:cNvSpPr>
            <p:nvPr/>
          </p:nvSpPr>
          <p:spPr bwMode="auto">
            <a:xfrm>
              <a:off x="8953500" y="6399213"/>
              <a:ext cx="1081088" cy="2463800"/>
            </a:xfrm>
            <a:custGeom>
              <a:avLst/>
              <a:gdLst>
                <a:gd name="T0" fmla="*/ 0 w 681"/>
                <a:gd name="T1" fmla="*/ 62 h 1552"/>
                <a:gd name="T2" fmla="*/ 194 w 681"/>
                <a:gd name="T3" fmla="*/ 1552 h 1552"/>
                <a:gd name="T4" fmla="*/ 681 w 681"/>
                <a:gd name="T5" fmla="*/ 1470 h 1552"/>
                <a:gd name="T6" fmla="*/ 377 w 681"/>
                <a:gd name="T7" fmla="*/ 0 h 1552"/>
                <a:gd name="T8" fmla="*/ 0 w 681"/>
                <a:gd name="T9" fmla="*/ 62 h 1552"/>
              </a:gdLst>
              <a:ahLst/>
              <a:cxnLst>
                <a:cxn ang="0">
                  <a:pos x="T0" y="T1"/>
                </a:cxn>
                <a:cxn ang="0">
                  <a:pos x="T2" y="T3"/>
                </a:cxn>
                <a:cxn ang="0">
                  <a:pos x="T4" y="T5"/>
                </a:cxn>
                <a:cxn ang="0">
                  <a:pos x="T6" y="T7"/>
                </a:cxn>
                <a:cxn ang="0">
                  <a:pos x="T8" y="T9"/>
                </a:cxn>
              </a:cxnLst>
              <a:rect l="0" t="0" r="r" b="b"/>
              <a:pathLst>
                <a:path w="681" h="1552">
                  <a:moveTo>
                    <a:pt x="0" y="62"/>
                  </a:moveTo>
                  <a:lnTo>
                    <a:pt x="194" y="1552"/>
                  </a:lnTo>
                  <a:lnTo>
                    <a:pt x="681" y="1470"/>
                  </a:lnTo>
                  <a:lnTo>
                    <a:pt x="377" y="0"/>
                  </a:lnTo>
                  <a:lnTo>
                    <a:pt x="0" y="62"/>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49" name="Freeform 10">
              <a:extLst>
                <a:ext uri="{FF2B5EF4-FFF2-40B4-BE49-F238E27FC236}">
                  <a16:creationId xmlns:a16="http://schemas.microsoft.com/office/drawing/2014/main" xmlns="" id="{6A07E78D-5556-0F42-80A1-081B665B7B89}"/>
                </a:ext>
              </a:extLst>
            </p:cNvPr>
            <p:cNvSpPr>
              <a:spLocks/>
            </p:cNvSpPr>
            <p:nvPr/>
          </p:nvSpPr>
          <p:spPr bwMode="auto">
            <a:xfrm>
              <a:off x="7600950" y="6507163"/>
              <a:ext cx="795338" cy="2409825"/>
            </a:xfrm>
            <a:custGeom>
              <a:avLst/>
              <a:gdLst>
                <a:gd name="T0" fmla="*/ 120 w 501"/>
                <a:gd name="T1" fmla="*/ 0 h 1518"/>
                <a:gd name="T2" fmla="*/ 0 w 501"/>
                <a:gd name="T3" fmla="*/ 1496 h 1518"/>
                <a:gd name="T4" fmla="*/ 493 w 501"/>
                <a:gd name="T5" fmla="*/ 1518 h 1518"/>
                <a:gd name="T6" fmla="*/ 501 w 501"/>
                <a:gd name="T7" fmla="*/ 16 h 1518"/>
                <a:gd name="T8" fmla="*/ 120 w 501"/>
                <a:gd name="T9" fmla="*/ 0 h 1518"/>
              </a:gdLst>
              <a:ahLst/>
              <a:cxnLst>
                <a:cxn ang="0">
                  <a:pos x="T0" y="T1"/>
                </a:cxn>
                <a:cxn ang="0">
                  <a:pos x="T2" y="T3"/>
                </a:cxn>
                <a:cxn ang="0">
                  <a:pos x="T4" y="T5"/>
                </a:cxn>
                <a:cxn ang="0">
                  <a:pos x="T6" y="T7"/>
                </a:cxn>
                <a:cxn ang="0">
                  <a:pos x="T8" y="T9"/>
                </a:cxn>
              </a:cxnLst>
              <a:rect l="0" t="0" r="r" b="b"/>
              <a:pathLst>
                <a:path w="501" h="1518">
                  <a:moveTo>
                    <a:pt x="120" y="0"/>
                  </a:moveTo>
                  <a:lnTo>
                    <a:pt x="0" y="1496"/>
                  </a:lnTo>
                  <a:lnTo>
                    <a:pt x="493" y="1518"/>
                  </a:lnTo>
                  <a:lnTo>
                    <a:pt x="501" y="16"/>
                  </a:lnTo>
                  <a:lnTo>
                    <a:pt x="120"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50" name="Freeform 11">
              <a:extLst>
                <a:ext uri="{FF2B5EF4-FFF2-40B4-BE49-F238E27FC236}">
                  <a16:creationId xmlns:a16="http://schemas.microsoft.com/office/drawing/2014/main" xmlns="" id="{82DC7223-30BC-CF49-A030-4D9C61E5A68A}"/>
                </a:ext>
              </a:extLst>
            </p:cNvPr>
            <p:cNvSpPr>
              <a:spLocks/>
            </p:cNvSpPr>
            <p:nvPr/>
          </p:nvSpPr>
          <p:spPr bwMode="auto">
            <a:xfrm>
              <a:off x="5970588" y="6272213"/>
              <a:ext cx="1270000" cy="2479675"/>
            </a:xfrm>
            <a:custGeom>
              <a:avLst/>
              <a:gdLst>
                <a:gd name="T0" fmla="*/ 429 w 800"/>
                <a:gd name="T1" fmla="*/ 0 h 1562"/>
                <a:gd name="T2" fmla="*/ 0 w 800"/>
                <a:gd name="T3" fmla="*/ 1439 h 1562"/>
                <a:gd name="T4" fmla="*/ 479 w 800"/>
                <a:gd name="T5" fmla="*/ 1562 h 1562"/>
                <a:gd name="T6" fmla="*/ 800 w 800"/>
                <a:gd name="T7" fmla="*/ 94 h 1562"/>
                <a:gd name="T8" fmla="*/ 429 w 800"/>
                <a:gd name="T9" fmla="*/ 0 h 1562"/>
              </a:gdLst>
              <a:ahLst/>
              <a:cxnLst>
                <a:cxn ang="0">
                  <a:pos x="T0" y="T1"/>
                </a:cxn>
                <a:cxn ang="0">
                  <a:pos x="T2" y="T3"/>
                </a:cxn>
                <a:cxn ang="0">
                  <a:pos x="T4" y="T5"/>
                </a:cxn>
                <a:cxn ang="0">
                  <a:pos x="T6" y="T7"/>
                </a:cxn>
                <a:cxn ang="0">
                  <a:pos x="T8" y="T9"/>
                </a:cxn>
              </a:cxnLst>
              <a:rect l="0" t="0" r="r" b="b"/>
              <a:pathLst>
                <a:path w="800" h="1562">
                  <a:moveTo>
                    <a:pt x="429" y="0"/>
                  </a:moveTo>
                  <a:lnTo>
                    <a:pt x="0" y="1439"/>
                  </a:lnTo>
                  <a:lnTo>
                    <a:pt x="479" y="1562"/>
                  </a:lnTo>
                  <a:lnTo>
                    <a:pt x="800" y="94"/>
                  </a:lnTo>
                  <a:lnTo>
                    <a:pt x="429"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51" name="Freeform 12">
              <a:extLst>
                <a:ext uri="{FF2B5EF4-FFF2-40B4-BE49-F238E27FC236}">
                  <a16:creationId xmlns:a16="http://schemas.microsoft.com/office/drawing/2014/main" xmlns="" id="{92CDA07D-9A1D-CC4F-B7B5-1F40F64F6C41}"/>
                </a:ext>
              </a:extLst>
            </p:cNvPr>
            <p:cNvSpPr>
              <a:spLocks/>
            </p:cNvSpPr>
            <p:nvPr/>
          </p:nvSpPr>
          <p:spPr bwMode="auto">
            <a:xfrm>
              <a:off x="4446588" y="5802313"/>
              <a:ext cx="1684338" cy="2446338"/>
            </a:xfrm>
            <a:custGeom>
              <a:avLst/>
              <a:gdLst>
                <a:gd name="T0" fmla="*/ 718 w 1061"/>
                <a:gd name="T1" fmla="*/ 0 h 1541"/>
                <a:gd name="T2" fmla="*/ 0 w 1061"/>
                <a:gd name="T3" fmla="*/ 1322 h 1541"/>
                <a:gd name="T4" fmla="*/ 441 w 1061"/>
                <a:gd name="T5" fmla="*/ 1541 h 1541"/>
                <a:gd name="T6" fmla="*/ 1061 w 1061"/>
                <a:gd name="T7" fmla="*/ 172 h 1541"/>
                <a:gd name="T8" fmla="*/ 718 w 1061"/>
                <a:gd name="T9" fmla="*/ 0 h 1541"/>
              </a:gdLst>
              <a:ahLst/>
              <a:cxnLst>
                <a:cxn ang="0">
                  <a:pos x="T0" y="T1"/>
                </a:cxn>
                <a:cxn ang="0">
                  <a:pos x="T2" y="T3"/>
                </a:cxn>
                <a:cxn ang="0">
                  <a:pos x="T4" y="T5"/>
                </a:cxn>
                <a:cxn ang="0">
                  <a:pos x="T6" y="T7"/>
                </a:cxn>
                <a:cxn ang="0">
                  <a:pos x="T8" y="T9"/>
                </a:cxn>
              </a:cxnLst>
              <a:rect l="0" t="0" r="r" b="b"/>
              <a:pathLst>
                <a:path w="1061" h="1541">
                  <a:moveTo>
                    <a:pt x="718" y="0"/>
                  </a:moveTo>
                  <a:lnTo>
                    <a:pt x="0" y="1322"/>
                  </a:lnTo>
                  <a:lnTo>
                    <a:pt x="441" y="1541"/>
                  </a:lnTo>
                  <a:lnTo>
                    <a:pt x="1061" y="172"/>
                  </a:lnTo>
                  <a:lnTo>
                    <a:pt x="718"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52" name="Freeform 13">
              <a:extLst>
                <a:ext uri="{FF2B5EF4-FFF2-40B4-BE49-F238E27FC236}">
                  <a16:creationId xmlns:a16="http://schemas.microsoft.com/office/drawing/2014/main" xmlns="" id="{31A431BF-874C-9A42-AD2F-0F6616BB3D5A}"/>
                </a:ext>
              </a:extLst>
            </p:cNvPr>
            <p:cNvSpPr>
              <a:spLocks/>
            </p:cNvSpPr>
            <p:nvPr/>
          </p:nvSpPr>
          <p:spPr bwMode="auto">
            <a:xfrm>
              <a:off x="3090863" y="5124450"/>
              <a:ext cx="2027238" cy="2300288"/>
            </a:xfrm>
            <a:custGeom>
              <a:avLst/>
              <a:gdLst>
                <a:gd name="T0" fmla="*/ 978 w 1277"/>
                <a:gd name="T1" fmla="*/ 0 h 1449"/>
                <a:gd name="T2" fmla="*/ 0 w 1277"/>
                <a:gd name="T3" fmla="*/ 1144 h 1449"/>
                <a:gd name="T4" fmla="*/ 387 w 1277"/>
                <a:gd name="T5" fmla="*/ 1449 h 1449"/>
                <a:gd name="T6" fmla="*/ 1277 w 1277"/>
                <a:gd name="T7" fmla="*/ 240 h 1449"/>
                <a:gd name="T8" fmla="*/ 978 w 1277"/>
                <a:gd name="T9" fmla="*/ 0 h 1449"/>
              </a:gdLst>
              <a:ahLst/>
              <a:cxnLst>
                <a:cxn ang="0">
                  <a:pos x="T0" y="T1"/>
                </a:cxn>
                <a:cxn ang="0">
                  <a:pos x="T2" y="T3"/>
                </a:cxn>
                <a:cxn ang="0">
                  <a:pos x="T4" y="T5"/>
                </a:cxn>
                <a:cxn ang="0">
                  <a:pos x="T6" y="T7"/>
                </a:cxn>
                <a:cxn ang="0">
                  <a:pos x="T8" y="T9"/>
                </a:cxn>
              </a:cxnLst>
              <a:rect l="0" t="0" r="r" b="b"/>
              <a:pathLst>
                <a:path w="1277" h="1449">
                  <a:moveTo>
                    <a:pt x="978" y="0"/>
                  </a:moveTo>
                  <a:lnTo>
                    <a:pt x="0" y="1144"/>
                  </a:lnTo>
                  <a:lnTo>
                    <a:pt x="387" y="1449"/>
                  </a:lnTo>
                  <a:lnTo>
                    <a:pt x="1277" y="240"/>
                  </a:lnTo>
                  <a:lnTo>
                    <a:pt x="978"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53" name="Freeform 14">
              <a:extLst>
                <a:ext uri="{FF2B5EF4-FFF2-40B4-BE49-F238E27FC236}">
                  <a16:creationId xmlns:a16="http://schemas.microsoft.com/office/drawing/2014/main" xmlns="" id="{92199090-A0A8-D54E-925E-EF6BEBDE23F0}"/>
                </a:ext>
              </a:extLst>
            </p:cNvPr>
            <p:cNvSpPr>
              <a:spLocks/>
            </p:cNvSpPr>
            <p:nvPr/>
          </p:nvSpPr>
          <p:spPr bwMode="auto">
            <a:xfrm>
              <a:off x="1965325" y="4267200"/>
              <a:ext cx="2281238" cy="2055813"/>
            </a:xfrm>
            <a:custGeom>
              <a:avLst/>
              <a:gdLst>
                <a:gd name="T0" fmla="*/ 1194 w 1437"/>
                <a:gd name="T1" fmla="*/ 0 h 1295"/>
                <a:gd name="T2" fmla="*/ 0 w 1437"/>
                <a:gd name="T3" fmla="*/ 914 h 1295"/>
                <a:gd name="T4" fmla="*/ 314 w 1437"/>
                <a:gd name="T5" fmla="*/ 1295 h 1295"/>
                <a:gd name="T6" fmla="*/ 1437 w 1437"/>
                <a:gd name="T7" fmla="*/ 295 h 1295"/>
                <a:gd name="T8" fmla="*/ 1194 w 1437"/>
                <a:gd name="T9" fmla="*/ 0 h 1295"/>
              </a:gdLst>
              <a:ahLst/>
              <a:cxnLst>
                <a:cxn ang="0">
                  <a:pos x="T0" y="T1"/>
                </a:cxn>
                <a:cxn ang="0">
                  <a:pos x="T2" y="T3"/>
                </a:cxn>
                <a:cxn ang="0">
                  <a:pos x="T4" y="T5"/>
                </a:cxn>
                <a:cxn ang="0">
                  <a:pos x="T6" y="T7"/>
                </a:cxn>
                <a:cxn ang="0">
                  <a:pos x="T8" y="T9"/>
                </a:cxn>
              </a:cxnLst>
              <a:rect l="0" t="0" r="r" b="b"/>
              <a:pathLst>
                <a:path w="1437" h="1295">
                  <a:moveTo>
                    <a:pt x="1194" y="0"/>
                  </a:moveTo>
                  <a:lnTo>
                    <a:pt x="0" y="914"/>
                  </a:lnTo>
                  <a:lnTo>
                    <a:pt x="314" y="1295"/>
                  </a:lnTo>
                  <a:lnTo>
                    <a:pt x="1437" y="295"/>
                  </a:lnTo>
                  <a:lnTo>
                    <a:pt x="1194"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54" name="Freeform 15">
              <a:extLst>
                <a:ext uri="{FF2B5EF4-FFF2-40B4-BE49-F238E27FC236}">
                  <a16:creationId xmlns:a16="http://schemas.microsoft.com/office/drawing/2014/main" xmlns="" id="{08B7A5EF-AFE5-3648-8DA6-2EE4B24E823E}"/>
                </a:ext>
              </a:extLst>
            </p:cNvPr>
            <p:cNvSpPr>
              <a:spLocks/>
            </p:cNvSpPr>
            <p:nvPr/>
          </p:nvSpPr>
          <p:spPr bwMode="auto">
            <a:xfrm>
              <a:off x="1117600" y="3265488"/>
              <a:ext cx="2435225" cy="1717675"/>
            </a:xfrm>
            <a:custGeom>
              <a:avLst/>
              <a:gdLst>
                <a:gd name="T0" fmla="*/ 1357 w 1534"/>
                <a:gd name="T1" fmla="*/ 0 h 1082"/>
                <a:gd name="T2" fmla="*/ 0 w 1534"/>
                <a:gd name="T3" fmla="*/ 645 h 1082"/>
                <a:gd name="T4" fmla="*/ 229 w 1534"/>
                <a:gd name="T5" fmla="*/ 1082 h 1082"/>
                <a:gd name="T6" fmla="*/ 1534 w 1534"/>
                <a:gd name="T7" fmla="*/ 339 h 1082"/>
                <a:gd name="T8" fmla="*/ 1357 w 1534"/>
                <a:gd name="T9" fmla="*/ 0 h 1082"/>
              </a:gdLst>
              <a:ahLst/>
              <a:cxnLst>
                <a:cxn ang="0">
                  <a:pos x="T0" y="T1"/>
                </a:cxn>
                <a:cxn ang="0">
                  <a:pos x="T2" y="T3"/>
                </a:cxn>
                <a:cxn ang="0">
                  <a:pos x="T4" y="T5"/>
                </a:cxn>
                <a:cxn ang="0">
                  <a:pos x="T6" y="T7"/>
                </a:cxn>
                <a:cxn ang="0">
                  <a:pos x="T8" y="T9"/>
                </a:cxn>
              </a:cxnLst>
              <a:rect l="0" t="0" r="r" b="b"/>
              <a:pathLst>
                <a:path w="1534" h="1082">
                  <a:moveTo>
                    <a:pt x="1357" y="0"/>
                  </a:moveTo>
                  <a:lnTo>
                    <a:pt x="0" y="645"/>
                  </a:lnTo>
                  <a:lnTo>
                    <a:pt x="229" y="1082"/>
                  </a:lnTo>
                  <a:lnTo>
                    <a:pt x="1534" y="339"/>
                  </a:lnTo>
                  <a:lnTo>
                    <a:pt x="1357"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55" name="Freeform 16">
              <a:extLst>
                <a:ext uri="{FF2B5EF4-FFF2-40B4-BE49-F238E27FC236}">
                  <a16:creationId xmlns:a16="http://schemas.microsoft.com/office/drawing/2014/main" xmlns="" id="{10454CC1-B8BD-8941-B4F5-8EBC95E64044}"/>
                </a:ext>
              </a:extLst>
            </p:cNvPr>
            <p:cNvSpPr>
              <a:spLocks/>
            </p:cNvSpPr>
            <p:nvPr/>
          </p:nvSpPr>
          <p:spPr bwMode="auto">
            <a:xfrm>
              <a:off x="584200" y="2159000"/>
              <a:ext cx="2484438" cy="1312863"/>
            </a:xfrm>
            <a:custGeom>
              <a:avLst/>
              <a:gdLst>
                <a:gd name="T0" fmla="*/ 1463 w 1565"/>
                <a:gd name="T1" fmla="*/ 0 h 827"/>
                <a:gd name="T2" fmla="*/ 0 w 1565"/>
                <a:gd name="T3" fmla="*/ 350 h 827"/>
                <a:gd name="T4" fmla="*/ 134 w 1565"/>
                <a:gd name="T5" fmla="*/ 827 h 827"/>
                <a:gd name="T6" fmla="*/ 1565 w 1565"/>
                <a:gd name="T7" fmla="*/ 370 h 827"/>
                <a:gd name="T8" fmla="*/ 1463 w 1565"/>
                <a:gd name="T9" fmla="*/ 0 h 827"/>
              </a:gdLst>
              <a:ahLst/>
              <a:cxnLst>
                <a:cxn ang="0">
                  <a:pos x="T0" y="T1"/>
                </a:cxn>
                <a:cxn ang="0">
                  <a:pos x="T2" y="T3"/>
                </a:cxn>
                <a:cxn ang="0">
                  <a:pos x="T4" y="T5"/>
                </a:cxn>
                <a:cxn ang="0">
                  <a:pos x="T6" y="T7"/>
                </a:cxn>
                <a:cxn ang="0">
                  <a:pos x="T8" y="T9"/>
                </a:cxn>
              </a:cxnLst>
              <a:rect l="0" t="0" r="r" b="b"/>
              <a:pathLst>
                <a:path w="1565" h="827">
                  <a:moveTo>
                    <a:pt x="1463" y="0"/>
                  </a:moveTo>
                  <a:lnTo>
                    <a:pt x="0" y="350"/>
                  </a:lnTo>
                  <a:lnTo>
                    <a:pt x="134" y="827"/>
                  </a:lnTo>
                  <a:lnTo>
                    <a:pt x="1565" y="370"/>
                  </a:lnTo>
                  <a:lnTo>
                    <a:pt x="1463"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56" name="Freeform 17">
              <a:extLst>
                <a:ext uri="{FF2B5EF4-FFF2-40B4-BE49-F238E27FC236}">
                  <a16:creationId xmlns:a16="http://schemas.microsoft.com/office/drawing/2014/main" xmlns="" id="{5788B4E8-5F13-004D-8FEC-0746460F2920}"/>
                </a:ext>
              </a:extLst>
            </p:cNvPr>
            <p:cNvSpPr>
              <a:spLocks/>
            </p:cNvSpPr>
            <p:nvPr/>
          </p:nvSpPr>
          <p:spPr bwMode="auto">
            <a:xfrm>
              <a:off x="392113" y="1006475"/>
              <a:ext cx="2422525" cy="842963"/>
            </a:xfrm>
            <a:custGeom>
              <a:avLst/>
              <a:gdLst>
                <a:gd name="T0" fmla="*/ 1502 w 1526"/>
                <a:gd name="T1" fmla="*/ 0 h 531"/>
                <a:gd name="T2" fmla="*/ 0 w 1526"/>
                <a:gd name="T3" fmla="*/ 38 h 531"/>
                <a:gd name="T4" fmla="*/ 32 w 1526"/>
                <a:gd name="T5" fmla="*/ 531 h 531"/>
                <a:gd name="T6" fmla="*/ 1526 w 1526"/>
                <a:gd name="T7" fmla="*/ 381 h 531"/>
                <a:gd name="T8" fmla="*/ 1502 w 1526"/>
                <a:gd name="T9" fmla="*/ 0 h 531"/>
              </a:gdLst>
              <a:ahLst/>
              <a:cxnLst>
                <a:cxn ang="0">
                  <a:pos x="T0" y="T1"/>
                </a:cxn>
                <a:cxn ang="0">
                  <a:pos x="T2" y="T3"/>
                </a:cxn>
                <a:cxn ang="0">
                  <a:pos x="T4" y="T5"/>
                </a:cxn>
                <a:cxn ang="0">
                  <a:pos x="T6" y="T7"/>
                </a:cxn>
                <a:cxn ang="0">
                  <a:pos x="T8" y="T9"/>
                </a:cxn>
              </a:cxnLst>
              <a:rect l="0" t="0" r="r" b="b"/>
              <a:pathLst>
                <a:path w="1526" h="531">
                  <a:moveTo>
                    <a:pt x="1502" y="0"/>
                  </a:moveTo>
                  <a:lnTo>
                    <a:pt x="0" y="38"/>
                  </a:lnTo>
                  <a:lnTo>
                    <a:pt x="32" y="531"/>
                  </a:lnTo>
                  <a:lnTo>
                    <a:pt x="1526" y="381"/>
                  </a:lnTo>
                  <a:lnTo>
                    <a:pt x="1502"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57" name="Freeform 18">
              <a:extLst>
                <a:ext uri="{FF2B5EF4-FFF2-40B4-BE49-F238E27FC236}">
                  <a16:creationId xmlns:a16="http://schemas.microsoft.com/office/drawing/2014/main" xmlns="" id="{6B466A38-CFBC-574A-8340-B206BB95B7F0}"/>
                </a:ext>
              </a:extLst>
            </p:cNvPr>
            <p:cNvSpPr>
              <a:spLocks/>
            </p:cNvSpPr>
            <p:nvPr/>
          </p:nvSpPr>
          <p:spPr bwMode="auto">
            <a:xfrm>
              <a:off x="433388" y="-587375"/>
              <a:ext cx="2457450" cy="1036638"/>
            </a:xfrm>
            <a:custGeom>
              <a:avLst/>
              <a:gdLst>
                <a:gd name="T0" fmla="*/ 1548 w 1548"/>
                <a:gd name="T1" fmla="*/ 273 h 653"/>
                <a:gd name="T2" fmla="*/ 71 w 1548"/>
                <a:gd name="T3" fmla="*/ 0 h 653"/>
                <a:gd name="T4" fmla="*/ 0 w 1548"/>
                <a:gd name="T5" fmla="*/ 487 h 653"/>
                <a:gd name="T6" fmla="*/ 1492 w 1548"/>
                <a:gd name="T7" fmla="*/ 653 h 653"/>
                <a:gd name="T8" fmla="*/ 1548 w 1548"/>
                <a:gd name="T9" fmla="*/ 273 h 653"/>
              </a:gdLst>
              <a:ahLst/>
              <a:cxnLst>
                <a:cxn ang="0">
                  <a:pos x="T0" y="T1"/>
                </a:cxn>
                <a:cxn ang="0">
                  <a:pos x="T2" y="T3"/>
                </a:cxn>
                <a:cxn ang="0">
                  <a:pos x="T4" y="T5"/>
                </a:cxn>
                <a:cxn ang="0">
                  <a:pos x="T6" y="T7"/>
                </a:cxn>
                <a:cxn ang="0">
                  <a:pos x="T8" y="T9"/>
                </a:cxn>
              </a:cxnLst>
              <a:rect l="0" t="0" r="r" b="b"/>
              <a:pathLst>
                <a:path w="1548" h="653">
                  <a:moveTo>
                    <a:pt x="1548" y="273"/>
                  </a:moveTo>
                  <a:lnTo>
                    <a:pt x="71" y="0"/>
                  </a:lnTo>
                  <a:lnTo>
                    <a:pt x="0" y="487"/>
                  </a:lnTo>
                  <a:lnTo>
                    <a:pt x="1492" y="653"/>
                  </a:lnTo>
                  <a:lnTo>
                    <a:pt x="1548" y="273"/>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58" name="Freeform 19">
              <a:extLst>
                <a:ext uri="{FF2B5EF4-FFF2-40B4-BE49-F238E27FC236}">
                  <a16:creationId xmlns:a16="http://schemas.microsoft.com/office/drawing/2014/main" xmlns="" id="{9CBD207A-C0C3-0B43-9B57-C77B414893FA}"/>
                </a:ext>
              </a:extLst>
            </p:cNvPr>
            <p:cNvSpPr>
              <a:spLocks/>
            </p:cNvSpPr>
            <p:nvPr/>
          </p:nvSpPr>
          <p:spPr bwMode="auto">
            <a:xfrm>
              <a:off x="11444288" y="4532313"/>
              <a:ext cx="1890713" cy="2020889"/>
            </a:xfrm>
            <a:custGeom>
              <a:avLst/>
              <a:gdLst>
                <a:gd name="T0" fmla="*/ 0 w 1191"/>
                <a:gd name="T1" fmla="*/ 230 h 1273"/>
                <a:gd name="T2" fmla="*/ 858 w 1191"/>
                <a:gd name="T3" fmla="*/ 1273 h 1273"/>
                <a:gd name="T4" fmla="*/ 1191 w 1191"/>
                <a:gd name="T5" fmla="*/ 978 h 1273"/>
                <a:gd name="T6" fmla="*/ 257 w 1191"/>
                <a:gd name="T7" fmla="*/ 0 h 1273"/>
                <a:gd name="T8" fmla="*/ 0 w 1191"/>
                <a:gd name="T9" fmla="*/ 230 h 1273"/>
              </a:gdLst>
              <a:ahLst/>
              <a:cxnLst>
                <a:cxn ang="0">
                  <a:pos x="T0" y="T1"/>
                </a:cxn>
                <a:cxn ang="0">
                  <a:pos x="T2" y="T3"/>
                </a:cxn>
                <a:cxn ang="0">
                  <a:pos x="T4" y="T5"/>
                </a:cxn>
                <a:cxn ang="0">
                  <a:pos x="T6" y="T7"/>
                </a:cxn>
                <a:cxn ang="0">
                  <a:pos x="T8" y="T9"/>
                </a:cxn>
              </a:cxnLst>
              <a:rect l="0" t="0" r="r" b="b"/>
              <a:pathLst>
                <a:path w="1191" h="1273">
                  <a:moveTo>
                    <a:pt x="0" y="230"/>
                  </a:moveTo>
                  <a:lnTo>
                    <a:pt x="858" y="1273"/>
                  </a:lnTo>
                  <a:lnTo>
                    <a:pt x="1191" y="978"/>
                  </a:lnTo>
                  <a:lnTo>
                    <a:pt x="257" y="0"/>
                  </a:lnTo>
                  <a:lnTo>
                    <a:pt x="0" y="23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59" name="Freeform 20">
              <a:extLst>
                <a:ext uri="{FF2B5EF4-FFF2-40B4-BE49-F238E27FC236}">
                  <a16:creationId xmlns:a16="http://schemas.microsoft.com/office/drawing/2014/main" xmlns="" id="{6CFEB213-8EDB-3D4A-AA1E-CF972F34249E}"/>
                </a:ext>
              </a:extLst>
            </p:cNvPr>
            <p:cNvSpPr>
              <a:spLocks/>
            </p:cNvSpPr>
            <p:nvPr/>
          </p:nvSpPr>
          <p:spPr bwMode="auto">
            <a:xfrm>
              <a:off x="10560050" y="5184775"/>
              <a:ext cx="1603375" cy="2176463"/>
            </a:xfrm>
            <a:custGeom>
              <a:avLst/>
              <a:gdLst>
                <a:gd name="T0" fmla="*/ 0 w 1010"/>
                <a:gd name="T1" fmla="*/ 170 h 1371"/>
                <a:gd name="T2" fmla="*/ 623 w 1010"/>
                <a:gd name="T3" fmla="*/ 1371 h 1371"/>
                <a:gd name="T4" fmla="*/ 1010 w 1010"/>
                <a:gd name="T5" fmla="*/ 1152 h 1371"/>
                <a:gd name="T6" fmla="*/ 299 w 1010"/>
                <a:gd name="T7" fmla="*/ 0 h 1371"/>
                <a:gd name="T8" fmla="*/ 0 w 1010"/>
                <a:gd name="T9" fmla="*/ 170 h 1371"/>
              </a:gdLst>
              <a:ahLst/>
              <a:cxnLst>
                <a:cxn ang="0">
                  <a:pos x="T0" y="T1"/>
                </a:cxn>
                <a:cxn ang="0">
                  <a:pos x="T2" y="T3"/>
                </a:cxn>
                <a:cxn ang="0">
                  <a:pos x="T4" y="T5"/>
                </a:cxn>
                <a:cxn ang="0">
                  <a:pos x="T6" y="T7"/>
                </a:cxn>
                <a:cxn ang="0">
                  <a:pos x="T8" y="T9"/>
                </a:cxn>
              </a:cxnLst>
              <a:rect l="0" t="0" r="r" b="b"/>
              <a:pathLst>
                <a:path w="1010" h="1371">
                  <a:moveTo>
                    <a:pt x="0" y="170"/>
                  </a:moveTo>
                  <a:lnTo>
                    <a:pt x="623" y="1371"/>
                  </a:lnTo>
                  <a:lnTo>
                    <a:pt x="1010" y="1152"/>
                  </a:lnTo>
                  <a:lnTo>
                    <a:pt x="299" y="0"/>
                  </a:lnTo>
                  <a:lnTo>
                    <a:pt x="0" y="17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60" name="Freeform 21">
              <a:extLst>
                <a:ext uri="{FF2B5EF4-FFF2-40B4-BE49-F238E27FC236}">
                  <a16:creationId xmlns:a16="http://schemas.microsoft.com/office/drawing/2014/main" xmlns="" id="{AA14627C-FFC9-964A-AA33-A796A96B00D4}"/>
                </a:ext>
              </a:extLst>
            </p:cNvPr>
            <p:cNvSpPr>
              <a:spLocks/>
            </p:cNvSpPr>
            <p:nvPr/>
          </p:nvSpPr>
          <p:spPr bwMode="auto">
            <a:xfrm>
              <a:off x="9577388" y="5654675"/>
              <a:ext cx="1246188" cy="2236788"/>
            </a:xfrm>
            <a:custGeom>
              <a:avLst/>
              <a:gdLst>
                <a:gd name="T0" fmla="*/ 0 w 785"/>
                <a:gd name="T1" fmla="*/ 103 h 1409"/>
                <a:gd name="T2" fmla="*/ 360 w 785"/>
                <a:gd name="T3" fmla="*/ 1409 h 1409"/>
                <a:gd name="T4" fmla="*/ 785 w 785"/>
                <a:gd name="T5" fmla="*/ 1273 h 1409"/>
                <a:gd name="T6" fmla="*/ 330 w 785"/>
                <a:gd name="T7" fmla="*/ 0 h 1409"/>
                <a:gd name="T8" fmla="*/ 0 w 785"/>
                <a:gd name="T9" fmla="*/ 103 h 1409"/>
              </a:gdLst>
              <a:ahLst/>
              <a:cxnLst>
                <a:cxn ang="0">
                  <a:pos x="T0" y="T1"/>
                </a:cxn>
                <a:cxn ang="0">
                  <a:pos x="T2" y="T3"/>
                </a:cxn>
                <a:cxn ang="0">
                  <a:pos x="T4" y="T5"/>
                </a:cxn>
                <a:cxn ang="0">
                  <a:pos x="T6" y="T7"/>
                </a:cxn>
                <a:cxn ang="0">
                  <a:pos x="T8" y="T9"/>
                </a:cxn>
              </a:cxnLst>
              <a:rect l="0" t="0" r="r" b="b"/>
              <a:pathLst>
                <a:path w="785" h="1409">
                  <a:moveTo>
                    <a:pt x="0" y="103"/>
                  </a:moveTo>
                  <a:lnTo>
                    <a:pt x="360" y="1409"/>
                  </a:lnTo>
                  <a:lnTo>
                    <a:pt x="785" y="1273"/>
                  </a:lnTo>
                  <a:lnTo>
                    <a:pt x="330" y="0"/>
                  </a:lnTo>
                  <a:lnTo>
                    <a:pt x="0" y="103"/>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61" name="Freeform 22">
              <a:extLst>
                <a:ext uri="{FF2B5EF4-FFF2-40B4-BE49-F238E27FC236}">
                  <a16:creationId xmlns:a16="http://schemas.microsoft.com/office/drawing/2014/main" xmlns="" id="{EA4D532D-9AEA-7D44-83C8-F3D16037CDED}"/>
                </a:ext>
              </a:extLst>
            </p:cNvPr>
            <p:cNvSpPr>
              <a:spLocks/>
            </p:cNvSpPr>
            <p:nvPr/>
          </p:nvSpPr>
          <p:spPr bwMode="auto">
            <a:xfrm>
              <a:off x="8542338" y="5919788"/>
              <a:ext cx="830263" cy="2195513"/>
            </a:xfrm>
            <a:custGeom>
              <a:avLst/>
              <a:gdLst>
                <a:gd name="T0" fmla="*/ 0 w 523"/>
                <a:gd name="T1" fmla="*/ 32 h 1383"/>
                <a:gd name="T2" fmla="*/ 82 w 523"/>
                <a:gd name="T3" fmla="*/ 1383 h 1383"/>
                <a:gd name="T4" fmla="*/ 523 w 523"/>
                <a:gd name="T5" fmla="*/ 1339 h 1383"/>
                <a:gd name="T6" fmla="*/ 343 w 523"/>
                <a:gd name="T7" fmla="*/ 0 h 1383"/>
                <a:gd name="T8" fmla="*/ 0 w 523"/>
                <a:gd name="T9" fmla="*/ 32 h 1383"/>
              </a:gdLst>
              <a:ahLst/>
              <a:cxnLst>
                <a:cxn ang="0">
                  <a:pos x="T0" y="T1"/>
                </a:cxn>
                <a:cxn ang="0">
                  <a:pos x="T2" y="T3"/>
                </a:cxn>
                <a:cxn ang="0">
                  <a:pos x="T4" y="T5"/>
                </a:cxn>
                <a:cxn ang="0">
                  <a:pos x="T6" y="T7"/>
                </a:cxn>
                <a:cxn ang="0">
                  <a:pos x="T8" y="T9"/>
                </a:cxn>
              </a:cxnLst>
              <a:rect l="0" t="0" r="r" b="b"/>
              <a:pathLst>
                <a:path w="523" h="1383">
                  <a:moveTo>
                    <a:pt x="0" y="32"/>
                  </a:moveTo>
                  <a:lnTo>
                    <a:pt x="82" y="1383"/>
                  </a:lnTo>
                  <a:lnTo>
                    <a:pt x="523" y="1339"/>
                  </a:lnTo>
                  <a:lnTo>
                    <a:pt x="343" y="0"/>
                  </a:lnTo>
                  <a:lnTo>
                    <a:pt x="0" y="32"/>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62" name="Freeform 23">
              <a:extLst>
                <a:ext uri="{FF2B5EF4-FFF2-40B4-BE49-F238E27FC236}">
                  <a16:creationId xmlns:a16="http://schemas.microsoft.com/office/drawing/2014/main" xmlns="" id="{81759582-862E-BD4D-9719-6E84FD48A9F6}"/>
                </a:ext>
              </a:extLst>
            </p:cNvPr>
            <p:cNvSpPr>
              <a:spLocks/>
            </p:cNvSpPr>
            <p:nvPr/>
          </p:nvSpPr>
          <p:spPr bwMode="auto">
            <a:xfrm>
              <a:off x="7180263" y="5903913"/>
              <a:ext cx="862013" cy="2201863"/>
            </a:xfrm>
            <a:custGeom>
              <a:avLst/>
              <a:gdLst>
                <a:gd name="T0" fmla="*/ 201 w 543"/>
                <a:gd name="T1" fmla="*/ 0 h 1387"/>
                <a:gd name="T2" fmla="*/ 0 w 543"/>
                <a:gd name="T3" fmla="*/ 1337 h 1387"/>
                <a:gd name="T4" fmla="*/ 441 w 543"/>
                <a:gd name="T5" fmla="*/ 1387 h 1387"/>
                <a:gd name="T6" fmla="*/ 543 w 543"/>
                <a:gd name="T7" fmla="*/ 40 h 1387"/>
                <a:gd name="T8" fmla="*/ 201 w 543"/>
                <a:gd name="T9" fmla="*/ 0 h 1387"/>
              </a:gdLst>
              <a:ahLst/>
              <a:cxnLst>
                <a:cxn ang="0">
                  <a:pos x="T0" y="T1"/>
                </a:cxn>
                <a:cxn ang="0">
                  <a:pos x="T2" y="T3"/>
                </a:cxn>
                <a:cxn ang="0">
                  <a:pos x="T4" y="T5"/>
                </a:cxn>
                <a:cxn ang="0">
                  <a:pos x="T6" y="T7"/>
                </a:cxn>
                <a:cxn ang="0">
                  <a:pos x="T8" y="T9"/>
                </a:cxn>
              </a:cxnLst>
              <a:rect l="0" t="0" r="r" b="b"/>
              <a:pathLst>
                <a:path w="543" h="1387">
                  <a:moveTo>
                    <a:pt x="201" y="0"/>
                  </a:moveTo>
                  <a:lnTo>
                    <a:pt x="0" y="1337"/>
                  </a:lnTo>
                  <a:lnTo>
                    <a:pt x="441" y="1387"/>
                  </a:lnTo>
                  <a:lnTo>
                    <a:pt x="543" y="40"/>
                  </a:lnTo>
                  <a:lnTo>
                    <a:pt x="201"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63" name="Freeform 24">
              <a:extLst>
                <a:ext uri="{FF2B5EF4-FFF2-40B4-BE49-F238E27FC236}">
                  <a16:creationId xmlns:a16="http://schemas.microsoft.com/office/drawing/2014/main" xmlns="" id="{24CEA1E7-26B7-9E45-AEFA-7327F5A4DC87}"/>
                </a:ext>
              </a:extLst>
            </p:cNvPr>
            <p:cNvSpPr>
              <a:spLocks/>
            </p:cNvSpPr>
            <p:nvPr/>
          </p:nvSpPr>
          <p:spPr bwMode="auto">
            <a:xfrm>
              <a:off x="5735638" y="5622925"/>
              <a:ext cx="1273175" cy="2233613"/>
            </a:xfrm>
            <a:custGeom>
              <a:avLst/>
              <a:gdLst>
                <a:gd name="T0" fmla="*/ 477 w 802"/>
                <a:gd name="T1" fmla="*/ 0 h 1407"/>
                <a:gd name="T2" fmla="*/ 0 w 802"/>
                <a:gd name="T3" fmla="*/ 1267 h 1407"/>
                <a:gd name="T4" fmla="*/ 423 w 802"/>
                <a:gd name="T5" fmla="*/ 1407 h 1407"/>
                <a:gd name="T6" fmla="*/ 802 w 802"/>
                <a:gd name="T7" fmla="*/ 109 h 1407"/>
                <a:gd name="T8" fmla="*/ 477 w 802"/>
                <a:gd name="T9" fmla="*/ 0 h 1407"/>
              </a:gdLst>
              <a:ahLst/>
              <a:cxnLst>
                <a:cxn ang="0">
                  <a:pos x="T0" y="T1"/>
                </a:cxn>
                <a:cxn ang="0">
                  <a:pos x="T2" y="T3"/>
                </a:cxn>
                <a:cxn ang="0">
                  <a:pos x="T4" y="T5"/>
                </a:cxn>
                <a:cxn ang="0">
                  <a:pos x="T6" y="T7"/>
                </a:cxn>
                <a:cxn ang="0">
                  <a:pos x="T8" y="T9"/>
                </a:cxn>
              </a:cxnLst>
              <a:rect l="0" t="0" r="r" b="b"/>
              <a:pathLst>
                <a:path w="802" h="1407">
                  <a:moveTo>
                    <a:pt x="477" y="0"/>
                  </a:moveTo>
                  <a:lnTo>
                    <a:pt x="0" y="1267"/>
                  </a:lnTo>
                  <a:lnTo>
                    <a:pt x="423" y="1407"/>
                  </a:lnTo>
                  <a:lnTo>
                    <a:pt x="802" y="109"/>
                  </a:lnTo>
                  <a:lnTo>
                    <a:pt x="477"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64" name="Freeform 25">
              <a:extLst>
                <a:ext uri="{FF2B5EF4-FFF2-40B4-BE49-F238E27FC236}">
                  <a16:creationId xmlns:a16="http://schemas.microsoft.com/office/drawing/2014/main" xmlns="" id="{2CABCE71-8F02-7646-9D15-59AA3EC4AAFA}"/>
                </a:ext>
              </a:extLst>
            </p:cNvPr>
            <p:cNvSpPr>
              <a:spLocks/>
            </p:cNvSpPr>
            <p:nvPr/>
          </p:nvSpPr>
          <p:spPr bwMode="auto">
            <a:xfrm>
              <a:off x="4408488" y="5137150"/>
              <a:ext cx="1628775" cy="2166938"/>
            </a:xfrm>
            <a:custGeom>
              <a:avLst/>
              <a:gdLst>
                <a:gd name="T0" fmla="*/ 728 w 1026"/>
                <a:gd name="T1" fmla="*/ 0 h 1365"/>
                <a:gd name="T2" fmla="*/ 0 w 1026"/>
                <a:gd name="T3" fmla="*/ 1140 h 1365"/>
                <a:gd name="T4" fmla="*/ 383 w 1026"/>
                <a:gd name="T5" fmla="*/ 1365 h 1365"/>
                <a:gd name="T6" fmla="*/ 1026 w 1026"/>
                <a:gd name="T7" fmla="*/ 174 h 1365"/>
                <a:gd name="T8" fmla="*/ 728 w 1026"/>
                <a:gd name="T9" fmla="*/ 0 h 1365"/>
              </a:gdLst>
              <a:ahLst/>
              <a:cxnLst>
                <a:cxn ang="0">
                  <a:pos x="T0" y="T1"/>
                </a:cxn>
                <a:cxn ang="0">
                  <a:pos x="T2" y="T3"/>
                </a:cxn>
                <a:cxn ang="0">
                  <a:pos x="T4" y="T5"/>
                </a:cxn>
                <a:cxn ang="0">
                  <a:pos x="T6" y="T7"/>
                </a:cxn>
                <a:cxn ang="0">
                  <a:pos x="T8" y="T9"/>
                </a:cxn>
              </a:cxnLst>
              <a:rect l="0" t="0" r="r" b="b"/>
              <a:pathLst>
                <a:path w="1026" h="1365">
                  <a:moveTo>
                    <a:pt x="728" y="0"/>
                  </a:moveTo>
                  <a:lnTo>
                    <a:pt x="0" y="1140"/>
                  </a:lnTo>
                  <a:lnTo>
                    <a:pt x="383" y="1365"/>
                  </a:lnTo>
                  <a:lnTo>
                    <a:pt x="1026" y="174"/>
                  </a:lnTo>
                  <a:lnTo>
                    <a:pt x="728"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65" name="Freeform 26">
              <a:extLst>
                <a:ext uri="{FF2B5EF4-FFF2-40B4-BE49-F238E27FC236}">
                  <a16:creationId xmlns:a16="http://schemas.microsoft.com/office/drawing/2014/main" xmlns="" id="{A2255B0F-CDC0-6140-A0A1-349763955C59}"/>
                </a:ext>
              </a:extLst>
            </p:cNvPr>
            <p:cNvSpPr>
              <a:spLocks/>
            </p:cNvSpPr>
            <p:nvPr/>
          </p:nvSpPr>
          <p:spPr bwMode="auto">
            <a:xfrm>
              <a:off x="3252788" y="4468813"/>
              <a:ext cx="1909763" cy="2006600"/>
            </a:xfrm>
            <a:custGeom>
              <a:avLst/>
              <a:gdLst>
                <a:gd name="T0" fmla="*/ 949 w 1203"/>
                <a:gd name="T1" fmla="*/ 0 h 1264"/>
                <a:gd name="T2" fmla="*/ 0 w 1203"/>
                <a:gd name="T3" fmla="*/ 964 h 1264"/>
                <a:gd name="T4" fmla="*/ 327 w 1203"/>
                <a:gd name="T5" fmla="*/ 1264 h 1264"/>
                <a:gd name="T6" fmla="*/ 1203 w 1203"/>
                <a:gd name="T7" fmla="*/ 234 h 1264"/>
                <a:gd name="T8" fmla="*/ 949 w 1203"/>
                <a:gd name="T9" fmla="*/ 0 h 1264"/>
              </a:gdLst>
              <a:ahLst/>
              <a:cxnLst>
                <a:cxn ang="0">
                  <a:pos x="T0" y="T1"/>
                </a:cxn>
                <a:cxn ang="0">
                  <a:pos x="T2" y="T3"/>
                </a:cxn>
                <a:cxn ang="0">
                  <a:pos x="T4" y="T5"/>
                </a:cxn>
                <a:cxn ang="0">
                  <a:pos x="T6" y="T7"/>
                </a:cxn>
                <a:cxn ang="0">
                  <a:pos x="T8" y="T9"/>
                </a:cxn>
              </a:cxnLst>
              <a:rect l="0" t="0" r="r" b="b"/>
              <a:pathLst>
                <a:path w="1203" h="1264">
                  <a:moveTo>
                    <a:pt x="949" y="0"/>
                  </a:moveTo>
                  <a:lnTo>
                    <a:pt x="0" y="964"/>
                  </a:lnTo>
                  <a:lnTo>
                    <a:pt x="327" y="1264"/>
                  </a:lnTo>
                  <a:lnTo>
                    <a:pt x="1203" y="234"/>
                  </a:lnTo>
                  <a:lnTo>
                    <a:pt x="949"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66" name="Freeform 27">
              <a:extLst>
                <a:ext uri="{FF2B5EF4-FFF2-40B4-BE49-F238E27FC236}">
                  <a16:creationId xmlns:a16="http://schemas.microsoft.com/office/drawing/2014/main" xmlns="" id="{55116AC7-B67F-3344-A30B-723DD01CA82A}"/>
                </a:ext>
              </a:extLst>
            </p:cNvPr>
            <p:cNvSpPr>
              <a:spLocks/>
            </p:cNvSpPr>
            <p:nvPr/>
          </p:nvSpPr>
          <p:spPr bwMode="auto">
            <a:xfrm>
              <a:off x="2317750" y="3648075"/>
              <a:ext cx="2109788" cy="1758950"/>
            </a:xfrm>
            <a:custGeom>
              <a:avLst/>
              <a:gdLst>
                <a:gd name="T0" fmla="*/ 1129 w 1329"/>
                <a:gd name="T1" fmla="*/ 0 h 1108"/>
                <a:gd name="T2" fmla="*/ 0 w 1329"/>
                <a:gd name="T3" fmla="*/ 747 h 1108"/>
                <a:gd name="T4" fmla="*/ 259 w 1329"/>
                <a:gd name="T5" fmla="*/ 1108 h 1108"/>
                <a:gd name="T6" fmla="*/ 1329 w 1329"/>
                <a:gd name="T7" fmla="*/ 282 h 1108"/>
                <a:gd name="T8" fmla="*/ 1129 w 1329"/>
                <a:gd name="T9" fmla="*/ 0 h 1108"/>
              </a:gdLst>
              <a:ahLst/>
              <a:cxnLst>
                <a:cxn ang="0">
                  <a:pos x="T0" y="T1"/>
                </a:cxn>
                <a:cxn ang="0">
                  <a:pos x="T2" y="T3"/>
                </a:cxn>
                <a:cxn ang="0">
                  <a:pos x="T4" y="T5"/>
                </a:cxn>
                <a:cxn ang="0">
                  <a:pos x="T6" y="T7"/>
                </a:cxn>
                <a:cxn ang="0">
                  <a:pos x="T8" y="T9"/>
                </a:cxn>
              </a:cxnLst>
              <a:rect l="0" t="0" r="r" b="b"/>
              <a:pathLst>
                <a:path w="1329" h="1108">
                  <a:moveTo>
                    <a:pt x="1129" y="0"/>
                  </a:moveTo>
                  <a:lnTo>
                    <a:pt x="0" y="747"/>
                  </a:lnTo>
                  <a:lnTo>
                    <a:pt x="259" y="1108"/>
                  </a:lnTo>
                  <a:lnTo>
                    <a:pt x="1329" y="282"/>
                  </a:lnTo>
                  <a:lnTo>
                    <a:pt x="1129"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67" name="Freeform 28">
              <a:extLst>
                <a:ext uri="{FF2B5EF4-FFF2-40B4-BE49-F238E27FC236}">
                  <a16:creationId xmlns:a16="http://schemas.microsoft.com/office/drawing/2014/main" xmlns="" id="{E071359D-D859-8046-88AC-7FCF463EED84}"/>
                </a:ext>
              </a:extLst>
            </p:cNvPr>
            <p:cNvSpPr>
              <a:spLocks/>
            </p:cNvSpPr>
            <p:nvPr/>
          </p:nvSpPr>
          <p:spPr bwMode="auto">
            <a:xfrm>
              <a:off x="1646238" y="2711450"/>
              <a:ext cx="2217738" cy="1431925"/>
            </a:xfrm>
            <a:custGeom>
              <a:avLst/>
              <a:gdLst>
                <a:gd name="T0" fmla="*/ 1259 w 1397"/>
                <a:gd name="T1" fmla="*/ 0 h 902"/>
                <a:gd name="T2" fmla="*/ 0 w 1397"/>
                <a:gd name="T3" fmla="*/ 495 h 902"/>
                <a:gd name="T4" fmla="*/ 177 w 1397"/>
                <a:gd name="T5" fmla="*/ 902 h 902"/>
                <a:gd name="T6" fmla="*/ 1397 w 1397"/>
                <a:gd name="T7" fmla="*/ 317 h 902"/>
                <a:gd name="T8" fmla="*/ 1259 w 1397"/>
                <a:gd name="T9" fmla="*/ 0 h 902"/>
              </a:gdLst>
              <a:ahLst/>
              <a:cxnLst>
                <a:cxn ang="0">
                  <a:pos x="T0" y="T1"/>
                </a:cxn>
                <a:cxn ang="0">
                  <a:pos x="T2" y="T3"/>
                </a:cxn>
                <a:cxn ang="0">
                  <a:pos x="T4" y="T5"/>
                </a:cxn>
                <a:cxn ang="0">
                  <a:pos x="T6" y="T7"/>
                </a:cxn>
                <a:cxn ang="0">
                  <a:pos x="T8" y="T9"/>
                </a:cxn>
              </a:cxnLst>
              <a:rect l="0" t="0" r="r" b="b"/>
              <a:pathLst>
                <a:path w="1397" h="902">
                  <a:moveTo>
                    <a:pt x="1259" y="0"/>
                  </a:moveTo>
                  <a:lnTo>
                    <a:pt x="0" y="495"/>
                  </a:lnTo>
                  <a:lnTo>
                    <a:pt x="177" y="902"/>
                  </a:lnTo>
                  <a:lnTo>
                    <a:pt x="1397" y="317"/>
                  </a:lnTo>
                  <a:lnTo>
                    <a:pt x="1259"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68" name="Freeform 29">
              <a:extLst>
                <a:ext uri="{FF2B5EF4-FFF2-40B4-BE49-F238E27FC236}">
                  <a16:creationId xmlns:a16="http://schemas.microsoft.com/office/drawing/2014/main" xmlns="" id="{C9E90BB1-DC93-7C4A-B5D7-E5AA6EA90116}"/>
                </a:ext>
              </a:extLst>
            </p:cNvPr>
            <p:cNvSpPr>
              <a:spLocks/>
            </p:cNvSpPr>
            <p:nvPr/>
          </p:nvSpPr>
          <p:spPr bwMode="auto">
            <a:xfrm>
              <a:off x="1268413" y="1697038"/>
              <a:ext cx="2227263" cy="1046163"/>
            </a:xfrm>
            <a:custGeom>
              <a:avLst/>
              <a:gdLst>
                <a:gd name="T0" fmla="*/ 1333 w 1403"/>
                <a:gd name="T1" fmla="*/ 0 h 659"/>
                <a:gd name="T2" fmla="*/ 0 w 1403"/>
                <a:gd name="T3" fmla="*/ 224 h 659"/>
                <a:gd name="T4" fmla="*/ 88 w 1403"/>
                <a:gd name="T5" fmla="*/ 659 h 659"/>
                <a:gd name="T6" fmla="*/ 1403 w 1403"/>
                <a:gd name="T7" fmla="*/ 339 h 659"/>
                <a:gd name="T8" fmla="*/ 1333 w 1403"/>
                <a:gd name="T9" fmla="*/ 0 h 659"/>
              </a:gdLst>
              <a:ahLst/>
              <a:cxnLst>
                <a:cxn ang="0">
                  <a:pos x="T0" y="T1"/>
                </a:cxn>
                <a:cxn ang="0">
                  <a:pos x="T2" y="T3"/>
                </a:cxn>
                <a:cxn ang="0">
                  <a:pos x="T4" y="T5"/>
                </a:cxn>
                <a:cxn ang="0">
                  <a:pos x="T6" y="T7"/>
                </a:cxn>
                <a:cxn ang="0">
                  <a:pos x="T8" y="T9"/>
                </a:cxn>
              </a:cxnLst>
              <a:rect l="0" t="0" r="r" b="b"/>
              <a:pathLst>
                <a:path w="1403" h="659">
                  <a:moveTo>
                    <a:pt x="1333" y="0"/>
                  </a:moveTo>
                  <a:lnTo>
                    <a:pt x="0" y="224"/>
                  </a:lnTo>
                  <a:lnTo>
                    <a:pt x="88" y="659"/>
                  </a:lnTo>
                  <a:lnTo>
                    <a:pt x="1403" y="339"/>
                  </a:lnTo>
                  <a:lnTo>
                    <a:pt x="1333"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69" name="Freeform 30">
              <a:extLst>
                <a:ext uri="{FF2B5EF4-FFF2-40B4-BE49-F238E27FC236}">
                  <a16:creationId xmlns:a16="http://schemas.microsoft.com/office/drawing/2014/main" xmlns="" id="{B81DE7B8-AC1E-DA41-9135-33A11E428923}"/>
                </a:ext>
              </a:extLst>
            </p:cNvPr>
            <p:cNvSpPr>
              <a:spLocks/>
            </p:cNvSpPr>
            <p:nvPr/>
          </p:nvSpPr>
          <p:spPr bwMode="auto">
            <a:xfrm>
              <a:off x="1193800" y="557213"/>
              <a:ext cx="2149475" cy="706438"/>
            </a:xfrm>
            <a:custGeom>
              <a:avLst/>
              <a:gdLst>
                <a:gd name="T0" fmla="*/ 1354 w 1354"/>
                <a:gd name="T1" fmla="*/ 59 h 445"/>
                <a:gd name="T2" fmla="*/ 4 w 1354"/>
                <a:gd name="T3" fmla="*/ 0 h 445"/>
                <a:gd name="T4" fmla="*/ 0 w 1354"/>
                <a:gd name="T5" fmla="*/ 445 h 445"/>
                <a:gd name="T6" fmla="*/ 1352 w 1354"/>
                <a:gd name="T7" fmla="*/ 405 h 445"/>
                <a:gd name="T8" fmla="*/ 1354 w 1354"/>
                <a:gd name="T9" fmla="*/ 59 h 445"/>
              </a:gdLst>
              <a:ahLst/>
              <a:cxnLst>
                <a:cxn ang="0">
                  <a:pos x="T0" y="T1"/>
                </a:cxn>
                <a:cxn ang="0">
                  <a:pos x="T2" y="T3"/>
                </a:cxn>
                <a:cxn ang="0">
                  <a:pos x="T4" y="T5"/>
                </a:cxn>
                <a:cxn ang="0">
                  <a:pos x="T6" y="T7"/>
                </a:cxn>
                <a:cxn ang="0">
                  <a:pos x="T8" y="T9"/>
                </a:cxn>
              </a:cxnLst>
              <a:rect l="0" t="0" r="r" b="b"/>
              <a:pathLst>
                <a:path w="1354" h="445">
                  <a:moveTo>
                    <a:pt x="1354" y="59"/>
                  </a:moveTo>
                  <a:lnTo>
                    <a:pt x="4" y="0"/>
                  </a:lnTo>
                  <a:lnTo>
                    <a:pt x="0" y="445"/>
                  </a:lnTo>
                  <a:lnTo>
                    <a:pt x="1352" y="405"/>
                  </a:lnTo>
                  <a:lnTo>
                    <a:pt x="1354" y="59"/>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70" name="Freeform 31">
              <a:extLst>
                <a:ext uri="{FF2B5EF4-FFF2-40B4-BE49-F238E27FC236}">
                  <a16:creationId xmlns:a16="http://schemas.microsoft.com/office/drawing/2014/main" xmlns="" id="{6C32D9BA-E9D0-DE46-9749-55F4890F5BAC}"/>
                </a:ext>
              </a:extLst>
            </p:cNvPr>
            <p:cNvSpPr>
              <a:spLocks/>
            </p:cNvSpPr>
            <p:nvPr/>
          </p:nvSpPr>
          <p:spPr bwMode="auto">
            <a:xfrm>
              <a:off x="12336463" y="5213350"/>
              <a:ext cx="2389188" cy="2452688"/>
            </a:xfrm>
            <a:custGeom>
              <a:avLst/>
              <a:gdLst>
                <a:gd name="T0" fmla="*/ 0 w 1505"/>
                <a:gd name="T1" fmla="*/ 294 h 1545"/>
                <a:gd name="T2" fmla="*/ 1106 w 1505"/>
                <a:gd name="T3" fmla="*/ 1545 h 1545"/>
                <a:gd name="T4" fmla="*/ 1505 w 1505"/>
                <a:gd name="T5" fmla="*/ 1168 h 1545"/>
                <a:gd name="T6" fmla="*/ 310 w 1505"/>
                <a:gd name="T7" fmla="*/ 0 h 1545"/>
                <a:gd name="T8" fmla="*/ 0 w 1505"/>
                <a:gd name="T9" fmla="*/ 294 h 1545"/>
              </a:gdLst>
              <a:ahLst/>
              <a:cxnLst>
                <a:cxn ang="0">
                  <a:pos x="T0" y="T1"/>
                </a:cxn>
                <a:cxn ang="0">
                  <a:pos x="T2" y="T3"/>
                </a:cxn>
                <a:cxn ang="0">
                  <a:pos x="T4" y="T5"/>
                </a:cxn>
                <a:cxn ang="0">
                  <a:pos x="T6" y="T7"/>
                </a:cxn>
                <a:cxn ang="0">
                  <a:pos x="T8" y="T9"/>
                </a:cxn>
              </a:cxnLst>
              <a:rect l="0" t="0" r="r" b="b"/>
              <a:pathLst>
                <a:path w="1505" h="1545">
                  <a:moveTo>
                    <a:pt x="0" y="294"/>
                  </a:moveTo>
                  <a:lnTo>
                    <a:pt x="1106" y="1545"/>
                  </a:lnTo>
                  <a:lnTo>
                    <a:pt x="1505" y="1168"/>
                  </a:lnTo>
                  <a:lnTo>
                    <a:pt x="310" y="0"/>
                  </a:lnTo>
                  <a:lnTo>
                    <a:pt x="0" y="294"/>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71" name="Freeform 32">
              <a:extLst>
                <a:ext uri="{FF2B5EF4-FFF2-40B4-BE49-F238E27FC236}">
                  <a16:creationId xmlns:a16="http://schemas.microsoft.com/office/drawing/2014/main" xmlns="" id="{B31670B7-CF5F-6B44-891D-ABC3474C2E8E}"/>
                </a:ext>
              </a:extLst>
            </p:cNvPr>
            <p:cNvSpPr>
              <a:spLocks/>
            </p:cNvSpPr>
            <p:nvPr/>
          </p:nvSpPr>
          <p:spPr bwMode="auto">
            <a:xfrm>
              <a:off x="11272838" y="6056313"/>
              <a:ext cx="2043113" cy="2662238"/>
            </a:xfrm>
            <a:custGeom>
              <a:avLst/>
              <a:gdLst>
                <a:gd name="T0" fmla="*/ 0 w 1287"/>
                <a:gd name="T1" fmla="*/ 222 h 1677"/>
                <a:gd name="T2" fmla="*/ 820 w 1287"/>
                <a:gd name="T3" fmla="*/ 1677 h 1677"/>
                <a:gd name="T4" fmla="*/ 1287 w 1287"/>
                <a:gd name="T5" fmla="*/ 1389 h 1677"/>
                <a:gd name="T6" fmla="*/ 361 w 1287"/>
                <a:gd name="T7" fmla="*/ 0 h 1677"/>
                <a:gd name="T8" fmla="*/ 0 w 1287"/>
                <a:gd name="T9" fmla="*/ 222 h 1677"/>
              </a:gdLst>
              <a:ahLst/>
              <a:cxnLst>
                <a:cxn ang="0">
                  <a:pos x="T0" y="T1"/>
                </a:cxn>
                <a:cxn ang="0">
                  <a:pos x="T2" y="T3"/>
                </a:cxn>
                <a:cxn ang="0">
                  <a:pos x="T4" y="T5"/>
                </a:cxn>
                <a:cxn ang="0">
                  <a:pos x="T6" y="T7"/>
                </a:cxn>
                <a:cxn ang="0">
                  <a:pos x="T8" y="T9"/>
                </a:cxn>
              </a:cxnLst>
              <a:rect l="0" t="0" r="r" b="b"/>
              <a:pathLst>
                <a:path w="1287" h="1677">
                  <a:moveTo>
                    <a:pt x="0" y="222"/>
                  </a:moveTo>
                  <a:lnTo>
                    <a:pt x="820" y="1677"/>
                  </a:lnTo>
                  <a:lnTo>
                    <a:pt x="1287" y="1389"/>
                  </a:lnTo>
                  <a:lnTo>
                    <a:pt x="361" y="0"/>
                  </a:lnTo>
                  <a:lnTo>
                    <a:pt x="0" y="222"/>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72" name="Freeform 33">
              <a:extLst>
                <a:ext uri="{FF2B5EF4-FFF2-40B4-BE49-F238E27FC236}">
                  <a16:creationId xmlns:a16="http://schemas.microsoft.com/office/drawing/2014/main" xmlns="" id="{336DE0DF-3529-AD45-8638-72DB2E0F9EDB}"/>
                </a:ext>
              </a:extLst>
            </p:cNvPr>
            <p:cNvSpPr>
              <a:spLocks/>
            </p:cNvSpPr>
            <p:nvPr/>
          </p:nvSpPr>
          <p:spPr bwMode="auto">
            <a:xfrm>
              <a:off x="10079038" y="6673850"/>
              <a:ext cx="1611313" cy="2754313"/>
            </a:xfrm>
            <a:custGeom>
              <a:avLst/>
              <a:gdLst>
                <a:gd name="T0" fmla="*/ 0 w 1015"/>
                <a:gd name="T1" fmla="*/ 142 h 1735"/>
                <a:gd name="T2" fmla="*/ 499 w 1015"/>
                <a:gd name="T3" fmla="*/ 1735 h 1735"/>
                <a:gd name="T4" fmla="*/ 1015 w 1015"/>
                <a:gd name="T5" fmla="*/ 1551 h 1735"/>
                <a:gd name="T6" fmla="*/ 401 w 1015"/>
                <a:gd name="T7" fmla="*/ 0 h 1735"/>
                <a:gd name="T8" fmla="*/ 0 w 1015"/>
                <a:gd name="T9" fmla="*/ 142 h 1735"/>
              </a:gdLst>
              <a:ahLst/>
              <a:cxnLst>
                <a:cxn ang="0">
                  <a:pos x="T0" y="T1"/>
                </a:cxn>
                <a:cxn ang="0">
                  <a:pos x="T2" y="T3"/>
                </a:cxn>
                <a:cxn ang="0">
                  <a:pos x="T4" y="T5"/>
                </a:cxn>
                <a:cxn ang="0">
                  <a:pos x="T6" y="T7"/>
                </a:cxn>
                <a:cxn ang="0">
                  <a:pos x="T8" y="T9"/>
                </a:cxn>
              </a:cxnLst>
              <a:rect l="0" t="0" r="r" b="b"/>
              <a:pathLst>
                <a:path w="1015" h="1735">
                  <a:moveTo>
                    <a:pt x="0" y="142"/>
                  </a:moveTo>
                  <a:lnTo>
                    <a:pt x="499" y="1735"/>
                  </a:lnTo>
                  <a:lnTo>
                    <a:pt x="1015" y="1551"/>
                  </a:lnTo>
                  <a:lnTo>
                    <a:pt x="401" y="0"/>
                  </a:lnTo>
                  <a:lnTo>
                    <a:pt x="0" y="142"/>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73" name="Freeform 34">
              <a:extLst>
                <a:ext uri="{FF2B5EF4-FFF2-40B4-BE49-F238E27FC236}">
                  <a16:creationId xmlns:a16="http://schemas.microsoft.com/office/drawing/2014/main" xmlns="" id="{9AFC8457-4773-444C-9840-3AC4A7A29DAD}"/>
                </a:ext>
              </a:extLst>
            </p:cNvPr>
            <p:cNvSpPr>
              <a:spLocks/>
            </p:cNvSpPr>
            <p:nvPr/>
          </p:nvSpPr>
          <p:spPr bwMode="auto">
            <a:xfrm>
              <a:off x="8805863" y="7042150"/>
              <a:ext cx="1114425" cy="2727325"/>
            </a:xfrm>
            <a:custGeom>
              <a:avLst/>
              <a:gdLst>
                <a:gd name="T0" fmla="*/ 0 w 702"/>
                <a:gd name="T1" fmla="*/ 56 h 1718"/>
                <a:gd name="T2" fmla="*/ 159 w 702"/>
                <a:gd name="T3" fmla="*/ 1718 h 1718"/>
                <a:gd name="T4" fmla="*/ 702 w 702"/>
                <a:gd name="T5" fmla="*/ 1646 h 1718"/>
                <a:gd name="T6" fmla="*/ 423 w 702"/>
                <a:gd name="T7" fmla="*/ 0 h 1718"/>
                <a:gd name="T8" fmla="*/ 0 w 702"/>
                <a:gd name="T9" fmla="*/ 56 h 1718"/>
              </a:gdLst>
              <a:ahLst/>
              <a:cxnLst>
                <a:cxn ang="0">
                  <a:pos x="T0" y="T1"/>
                </a:cxn>
                <a:cxn ang="0">
                  <a:pos x="T2" y="T3"/>
                </a:cxn>
                <a:cxn ang="0">
                  <a:pos x="T4" y="T5"/>
                </a:cxn>
                <a:cxn ang="0">
                  <a:pos x="T6" y="T7"/>
                </a:cxn>
                <a:cxn ang="0">
                  <a:pos x="T8" y="T9"/>
                </a:cxn>
              </a:cxnLst>
              <a:rect l="0" t="0" r="r" b="b"/>
              <a:pathLst>
                <a:path w="702" h="1718">
                  <a:moveTo>
                    <a:pt x="0" y="56"/>
                  </a:moveTo>
                  <a:lnTo>
                    <a:pt x="159" y="1718"/>
                  </a:lnTo>
                  <a:lnTo>
                    <a:pt x="702" y="1646"/>
                  </a:lnTo>
                  <a:lnTo>
                    <a:pt x="423" y="0"/>
                  </a:lnTo>
                  <a:lnTo>
                    <a:pt x="0" y="56"/>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74" name="Freeform 35">
              <a:extLst>
                <a:ext uri="{FF2B5EF4-FFF2-40B4-BE49-F238E27FC236}">
                  <a16:creationId xmlns:a16="http://schemas.microsoft.com/office/drawing/2014/main" xmlns="" id="{D4D932B5-3736-784D-B2E2-63188CE137CD}"/>
                </a:ext>
              </a:extLst>
            </p:cNvPr>
            <p:cNvSpPr>
              <a:spLocks/>
            </p:cNvSpPr>
            <p:nvPr/>
          </p:nvSpPr>
          <p:spPr bwMode="auto">
            <a:xfrm>
              <a:off x="7212013" y="7096125"/>
              <a:ext cx="974725" cy="2698750"/>
            </a:xfrm>
            <a:custGeom>
              <a:avLst/>
              <a:gdLst>
                <a:gd name="T0" fmla="*/ 191 w 614"/>
                <a:gd name="T1" fmla="*/ 0 h 1700"/>
                <a:gd name="T2" fmla="*/ 0 w 614"/>
                <a:gd name="T3" fmla="*/ 1658 h 1700"/>
                <a:gd name="T4" fmla="*/ 547 w 614"/>
                <a:gd name="T5" fmla="*/ 1700 h 1700"/>
                <a:gd name="T6" fmla="*/ 614 w 614"/>
                <a:gd name="T7" fmla="*/ 32 h 1700"/>
                <a:gd name="T8" fmla="*/ 191 w 614"/>
                <a:gd name="T9" fmla="*/ 0 h 1700"/>
              </a:gdLst>
              <a:ahLst/>
              <a:cxnLst>
                <a:cxn ang="0">
                  <a:pos x="T0" y="T1"/>
                </a:cxn>
                <a:cxn ang="0">
                  <a:pos x="T2" y="T3"/>
                </a:cxn>
                <a:cxn ang="0">
                  <a:pos x="T4" y="T5"/>
                </a:cxn>
                <a:cxn ang="0">
                  <a:pos x="T6" y="T7"/>
                </a:cxn>
                <a:cxn ang="0">
                  <a:pos x="T8" y="T9"/>
                </a:cxn>
              </a:cxnLst>
              <a:rect l="0" t="0" r="r" b="b"/>
              <a:pathLst>
                <a:path w="614" h="1700">
                  <a:moveTo>
                    <a:pt x="191" y="0"/>
                  </a:moveTo>
                  <a:lnTo>
                    <a:pt x="0" y="1658"/>
                  </a:lnTo>
                  <a:lnTo>
                    <a:pt x="547" y="1700"/>
                  </a:lnTo>
                  <a:lnTo>
                    <a:pt x="614" y="32"/>
                  </a:lnTo>
                  <a:lnTo>
                    <a:pt x="191"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75" name="Freeform 36">
              <a:extLst>
                <a:ext uri="{FF2B5EF4-FFF2-40B4-BE49-F238E27FC236}">
                  <a16:creationId xmlns:a16="http://schemas.microsoft.com/office/drawing/2014/main" xmlns="" id="{422C2117-157A-7B40-958A-084EF7F5658F}"/>
                </a:ext>
              </a:extLst>
            </p:cNvPr>
            <p:cNvSpPr>
              <a:spLocks/>
            </p:cNvSpPr>
            <p:nvPr/>
          </p:nvSpPr>
          <p:spPr bwMode="auto">
            <a:xfrm>
              <a:off x="5414963" y="6788150"/>
              <a:ext cx="1492250" cy="2759075"/>
            </a:xfrm>
            <a:custGeom>
              <a:avLst/>
              <a:gdLst>
                <a:gd name="T0" fmla="*/ 533 w 940"/>
                <a:gd name="T1" fmla="*/ 0 h 1738"/>
                <a:gd name="T2" fmla="*/ 0 w 940"/>
                <a:gd name="T3" fmla="*/ 1585 h 1738"/>
                <a:gd name="T4" fmla="*/ 527 w 940"/>
                <a:gd name="T5" fmla="*/ 1738 h 1738"/>
                <a:gd name="T6" fmla="*/ 940 w 940"/>
                <a:gd name="T7" fmla="*/ 122 h 1738"/>
                <a:gd name="T8" fmla="*/ 533 w 940"/>
                <a:gd name="T9" fmla="*/ 0 h 1738"/>
              </a:gdLst>
              <a:ahLst/>
              <a:cxnLst>
                <a:cxn ang="0">
                  <a:pos x="T0" y="T1"/>
                </a:cxn>
                <a:cxn ang="0">
                  <a:pos x="T2" y="T3"/>
                </a:cxn>
                <a:cxn ang="0">
                  <a:pos x="T4" y="T5"/>
                </a:cxn>
                <a:cxn ang="0">
                  <a:pos x="T6" y="T7"/>
                </a:cxn>
                <a:cxn ang="0">
                  <a:pos x="T8" y="T9"/>
                </a:cxn>
              </a:cxnLst>
              <a:rect l="0" t="0" r="r" b="b"/>
              <a:pathLst>
                <a:path w="940" h="1738">
                  <a:moveTo>
                    <a:pt x="533" y="0"/>
                  </a:moveTo>
                  <a:lnTo>
                    <a:pt x="0" y="1585"/>
                  </a:lnTo>
                  <a:lnTo>
                    <a:pt x="527" y="1738"/>
                  </a:lnTo>
                  <a:lnTo>
                    <a:pt x="940" y="122"/>
                  </a:lnTo>
                  <a:lnTo>
                    <a:pt x="533"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76" name="Freeform 37">
              <a:extLst>
                <a:ext uri="{FF2B5EF4-FFF2-40B4-BE49-F238E27FC236}">
                  <a16:creationId xmlns:a16="http://schemas.microsoft.com/office/drawing/2014/main" xmlns="" id="{A67E8278-9607-EC46-AAC3-D1C8E44B6736}"/>
                </a:ext>
              </a:extLst>
            </p:cNvPr>
            <p:cNvSpPr>
              <a:spLocks/>
            </p:cNvSpPr>
            <p:nvPr/>
          </p:nvSpPr>
          <p:spPr bwMode="auto">
            <a:xfrm>
              <a:off x="3746500" y="6230938"/>
              <a:ext cx="1941513" cy="2695575"/>
            </a:xfrm>
            <a:custGeom>
              <a:avLst/>
              <a:gdLst>
                <a:gd name="T0" fmla="*/ 850 w 1223"/>
                <a:gd name="T1" fmla="*/ 0 h 1698"/>
                <a:gd name="T2" fmla="*/ 0 w 1223"/>
                <a:gd name="T3" fmla="*/ 1437 h 1698"/>
                <a:gd name="T4" fmla="*/ 483 w 1223"/>
                <a:gd name="T5" fmla="*/ 1698 h 1698"/>
                <a:gd name="T6" fmla="*/ 1223 w 1223"/>
                <a:gd name="T7" fmla="*/ 203 h 1698"/>
                <a:gd name="T8" fmla="*/ 850 w 1223"/>
                <a:gd name="T9" fmla="*/ 0 h 1698"/>
              </a:gdLst>
              <a:ahLst/>
              <a:cxnLst>
                <a:cxn ang="0">
                  <a:pos x="T0" y="T1"/>
                </a:cxn>
                <a:cxn ang="0">
                  <a:pos x="T2" y="T3"/>
                </a:cxn>
                <a:cxn ang="0">
                  <a:pos x="T4" y="T5"/>
                </a:cxn>
                <a:cxn ang="0">
                  <a:pos x="T6" y="T7"/>
                </a:cxn>
                <a:cxn ang="0">
                  <a:pos x="T8" y="T9"/>
                </a:cxn>
              </a:cxnLst>
              <a:rect l="0" t="0" r="r" b="b"/>
              <a:pathLst>
                <a:path w="1223" h="1698">
                  <a:moveTo>
                    <a:pt x="850" y="0"/>
                  </a:moveTo>
                  <a:lnTo>
                    <a:pt x="0" y="1437"/>
                  </a:lnTo>
                  <a:lnTo>
                    <a:pt x="483" y="1698"/>
                  </a:lnTo>
                  <a:lnTo>
                    <a:pt x="1223" y="203"/>
                  </a:lnTo>
                  <a:lnTo>
                    <a:pt x="850"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77" name="Freeform 38">
              <a:extLst>
                <a:ext uri="{FF2B5EF4-FFF2-40B4-BE49-F238E27FC236}">
                  <a16:creationId xmlns:a16="http://schemas.microsoft.com/office/drawing/2014/main" xmlns="" id="{CC29E55B-7DD9-6C40-A740-F9915E4F5184}"/>
                </a:ext>
              </a:extLst>
            </p:cNvPr>
            <p:cNvSpPr>
              <a:spLocks/>
            </p:cNvSpPr>
            <p:nvPr/>
          </p:nvSpPr>
          <p:spPr bwMode="auto">
            <a:xfrm>
              <a:off x="2279650" y="5441950"/>
              <a:ext cx="2306638" cy="2516188"/>
            </a:xfrm>
            <a:custGeom>
              <a:avLst/>
              <a:gdLst>
                <a:gd name="T0" fmla="*/ 1129 w 1453"/>
                <a:gd name="T1" fmla="*/ 0 h 1585"/>
                <a:gd name="T2" fmla="*/ 0 w 1453"/>
                <a:gd name="T3" fmla="*/ 1229 h 1585"/>
                <a:gd name="T4" fmla="*/ 417 w 1453"/>
                <a:gd name="T5" fmla="*/ 1585 h 1585"/>
                <a:gd name="T6" fmla="*/ 1453 w 1453"/>
                <a:gd name="T7" fmla="*/ 275 h 1585"/>
                <a:gd name="T8" fmla="*/ 1129 w 1453"/>
                <a:gd name="T9" fmla="*/ 0 h 1585"/>
              </a:gdLst>
              <a:ahLst/>
              <a:cxnLst>
                <a:cxn ang="0">
                  <a:pos x="T0" y="T1"/>
                </a:cxn>
                <a:cxn ang="0">
                  <a:pos x="T2" y="T3"/>
                </a:cxn>
                <a:cxn ang="0">
                  <a:pos x="T4" y="T5"/>
                </a:cxn>
                <a:cxn ang="0">
                  <a:pos x="T6" y="T7"/>
                </a:cxn>
                <a:cxn ang="0">
                  <a:pos x="T8" y="T9"/>
                </a:cxn>
              </a:cxnLst>
              <a:rect l="0" t="0" r="r" b="b"/>
              <a:pathLst>
                <a:path w="1453" h="1585">
                  <a:moveTo>
                    <a:pt x="1129" y="0"/>
                  </a:moveTo>
                  <a:lnTo>
                    <a:pt x="0" y="1229"/>
                  </a:lnTo>
                  <a:lnTo>
                    <a:pt x="417" y="1585"/>
                  </a:lnTo>
                  <a:lnTo>
                    <a:pt x="1453" y="275"/>
                  </a:lnTo>
                  <a:lnTo>
                    <a:pt x="1129"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78" name="Freeform 39">
              <a:extLst>
                <a:ext uri="{FF2B5EF4-FFF2-40B4-BE49-F238E27FC236}">
                  <a16:creationId xmlns:a16="http://schemas.microsoft.com/office/drawing/2014/main" xmlns="" id="{2CD19BAC-2909-EA4F-A9FD-917E2E6F0991}"/>
                </a:ext>
              </a:extLst>
            </p:cNvPr>
            <p:cNvSpPr>
              <a:spLocks/>
            </p:cNvSpPr>
            <p:nvPr/>
          </p:nvSpPr>
          <p:spPr bwMode="auto">
            <a:xfrm>
              <a:off x="1076325" y="4456113"/>
              <a:ext cx="2571750" cy="2227263"/>
            </a:xfrm>
            <a:custGeom>
              <a:avLst/>
              <a:gdLst>
                <a:gd name="T0" fmla="*/ 1361 w 1620"/>
                <a:gd name="T1" fmla="*/ 0 h 1403"/>
                <a:gd name="T2" fmla="*/ 0 w 1620"/>
                <a:gd name="T3" fmla="*/ 968 h 1403"/>
                <a:gd name="T4" fmla="*/ 335 w 1620"/>
                <a:gd name="T5" fmla="*/ 1403 h 1403"/>
                <a:gd name="T6" fmla="*/ 1620 w 1620"/>
                <a:gd name="T7" fmla="*/ 338 h 1403"/>
                <a:gd name="T8" fmla="*/ 1361 w 1620"/>
                <a:gd name="T9" fmla="*/ 0 h 1403"/>
              </a:gdLst>
              <a:ahLst/>
              <a:cxnLst>
                <a:cxn ang="0">
                  <a:pos x="T0" y="T1"/>
                </a:cxn>
                <a:cxn ang="0">
                  <a:pos x="T2" y="T3"/>
                </a:cxn>
                <a:cxn ang="0">
                  <a:pos x="T4" y="T5"/>
                </a:cxn>
                <a:cxn ang="0">
                  <a:pos x="T6" y="T7"/>
                </a:cxn>
                <a:cxn ang="0">
                  <a:pos x="T8" y="T9"/>
                </a:cxn>
              </a:cxnLst>
              <a:rect l="0" t="0" r="r" b="b"/>
              <a:pathLst>
                <a:path w="1620" h="1403">
                  <a:moveTo>
                    <a:pt x="1361" y="0"/>
                  </a:moveTo>
                  <a:lnTo>
                    <a:pt x="0" y="968"/>
                  </a:lnTo>
                  <a:lnTo>
                    <a:pt x="335" y="1403"/>
                  </a:lnTo>
                  <a:lnTo>
                    <a:pt x="1620" y="338"/>
                  </a:lnTo>
                  <a:lnTo>
                    <a:pt x="1361"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79" name="Freeform 40">
              <a:extLst>
                <a:ext uri="{FF2B5EF4-FFF2-40B4-BE49-F238E27FC236}">
                  <a16:creationId xmlns:a16="http://schemas.microsoft.com/office/drawing/2014/main" xmlns="" id="{975D80FD-5E42-EE41-9C19-7BA33E083883}"/>
                </a:ext>
              </a:extLst>
            </p:cNvPr>
            <p:cNvSpPr>
              <a:spLocks/>
            </p:cNvSpPr>
            <p:nvPr/>
          </p:nvSpPr>
          <p:spPr bwMode="auto">
            <a:xfrm>
              <a:off x="192088" y="3319463"/>
              <a:ext cx="2720975" cy="1839913"/>
            </a:xfrm>
            <a:custGeom>
              <a:avLst/>
              <a:gdLst>
                <a:gd name="T0" fmla="*/ 1530 w 1714"/>
                <a:gd name="T1" fmla="*/ 0 h 1159"/>
                <a:gd name="T2" fmla="*/ 0 w 1714"/>
                <a:gd name="T3" fmla="*/ 664 h 1159"/>
                <a:gd name="T4" fmla="*/ 235 w 1714"/>
                <a:gd name="T5" fmla="*/ 1159 h 1159"/>
                <a:gd name="T6" fmla="*/ 1714 w 1714"/>
                <a:gd name="T7" fmla="*/ 385 h 1159"/>
                <a:gd name="T8" fmla="*/ 1530 w 1714"/>
                <a:gd name="T9" fmla="*/ 0 h 1159"/>
              </a:gdLst>
              <a:ahLst/>
              <a:cxnLst>
                <a:cxn ang="0">
                  <a:pos x="T0" y="T1"/>
                </a:cxn>
                <a:cxn ang="0">
                  <a:pos x="T2" y="T3"/>
                </a:cxn>
                <a:cxn ang="0">
                  <a:pos x="T4" y="T5"/>
                </a:cxn>
                <a:cxn ang="0">
                  <a:pos x="T6" y="T7"/>
                </a:cxn>
                <a:cxn ang="0">
                  <a:pos x="T8" y="T9"/>
                </a:cxn>
              </a:cxnLst>
              <a:rect l="0" t="0" r="r" b="b"/>
              <a:pathLst>
                <a:path w="1714" h="1159">
                  <a:moveTo>
                    <a:pt x="1530" y="0"/>
                  </a:moveTo>
                  <a:lnTo>
                    <a:pt x="0" y="664"/>
                  </a:lnTo>
                  <a:lnTo>
                    <a:pt x="235" y="1159"/>
                  </a:lnTo>
                  <a:lnTo>
                    <a:pt x="1714" y="385"/>
                  </a:lnTo>
                  <a:lnTo>
                    <a:pt x="1530"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80" name="Freeform 41">
              <a:extLst>
                <a:ext uri="{FF2B5EF4-FFF2-40B4-BE49-F238E27FC236}">
                  <a16:creationId xmlns:a16="http://schemas.microsoft.com/office/drawing/2014/main" xmlns="" id="{D13E9DC9-ECBB-EA40-9830-86D5E862863C}"/>
                </a:ext>
              </a:extLst>
            </p:cNvPr>
            <p:cNvSpPr>
              <a:spLocks/>
            </p:cNvSpPr>
            <p:nvPr/>
          </p:nvSpPr>
          <p:spPr bwMode="auto">
            <a:xfrm>
              <a:off x="-336550" y="2079625"/>
              <a:ext cx="2755900" cy="1373188"/>
            </a:xfrm>
            <a:custGeom>
              <a:avLst/>
              <a:gdLst>
                <a:gd name="T0" fmla="*/ 1636 w 1736"/>
                <a:gd name="T1" fmla="*/ 0 h 865"/>
                <a:gd name="T2" fmla="*/ 0 w 1736"/>
                <a:gd name="T3" fmla="*/ 332 h 865"/>
                <a:gd name="T4" fmla="*/ 128 w 1736"/>
                <a:gd name="T5" fmla="*/ 865 h 865"/>
                <a:gd name="T6" fmla="*/ 1736 w 1736"/>
                <a:gd name="T7" fmla="*/ 414 h 865"/>
                <a:gd name="T8" fmla="*/ 1636 w 1736"/>
                <a:gd name="T9" fmla="*/ 0 h 865"/>
              </a:gdLst>
              <a:ahLst/>
              <a:cxnLst>
                <a:cxn ang="0">
                  <a:pos x="T0" y="T1"/>
                </a:cxn>
                <a:cxn ang="0">
                  <a:pos x="T2" y="T3"/>
                </a:cxn>
                <a:cxn ang="0">
                  <a:pos x="T4" y="T5"/>
                </a:cxn>
                <a:cxn ang="0">
                  <a:pos x="T6" y="T7"/>
                </a:cxn>
                <a:cxn ang="0">
                  <a:pos x="T8" y="T9"/>
                </a:cxn>
              </a:cxnLst>
              <a:rect l="0" t="0" r="r" b="b"/>
              <a:pathLst>
                <a:path w="1736" h="865">
                  <a:moveTo>
                    <a:pt x="1636" y="0"/>
                  </a:moveTo>
                  <a:lnTo>
                    <a:pt x="0" y="332"/>
                  </a:lnTo>
                  <a:lnTo>
                    <a:pt x="128" y="865"/>
                  </a:lnTo>
                  <a:lnTo>
                    <a:pt x="1736" y="414"/>
                  </a:lnTo>
                  <a:lnTo>
                    <a:pt x="1636" y="0"/>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sp>
          <p:nvSpPr>
            <p:cNvPr id="81" name="Freeform 42">
              <a:extLst>
                <a:ext uri="{FF2B5EF4-FFF2-40B4-BE49-F238E27FC236}">
                  <a16:creationId xmlns:a16="http://schemas.microsoft.com/office/drawing/2014/main" xmlns="" id="{1071430F-D36D-AF4E-803C-EEB55027EFBF}"/>
                </a:ext>
              </a:extLst>
            </p:cNvPr>
            <p:cNvSpPr>
              <a:spLocks/>
            </p:cNvSpPr>
            <p:nvPr/>
          </p:nvSpPr>
          <p:spPr bwMode="auto">
            <a:xfrm>
              <a:off x="-488950" y="765175"/>
              <a:ext cx="2670175" cy="871538"/>
            </a:xfrm>
            <a:custGeom>
              <a:avLst/>
              <a:gdLst>
                <a:gd name="T0" fmla="*/ 1670 w 1682"/>
                <a:gd name="T1" fmla="*/ 18 h 549"/>
                <a:gd name="T2" fmla="*/ 0 w 1682"/>
                <a:gd name="T3" fmla="*/ 0 h 549"/>
                <a:gd name="T4" fmla="*/ 16 w 1682"/>
                <a:gd name="T5" fmla="*/ 549 h 549"/>
                <a:gd name="T6" fmla="*/ 1682 w 1682"/>
                <a:gd name="T7" fmla="*/ 443 h 549"/>
                <a:gd name="T8" fmla="*/ 1670 w 1682"/>
                <a:gd name="T9" fmla="*/ 18 h 549"/>
              </a:gdLst>
              <a:ahLst/>
              <a:cxnLst>
                <a:cxn ang="0">
                  <a:pos x="T0" y="T1"/>
                </a:cxn>
                <a:cxn ang="0">
                  <a:pos x="T2" y="T3"/>
                </a:cxn>
                <a:cxn ang="0">
                  <a:pos x="T4" y="T5"/>
                </a:cxn>
                <a:cxn ang="0">
                  <a:pos x="T6" y="T7"/>
                </a:cxn>
                <a:cxn ang="0">
                  <a:pos x="T8" y="T9"/>
                </a:cxn>
              </a:cxnLst>
              <a:rect l="0" t="0" r="r" b="b"/>
              <a:pathLst>
                <a:path w="1682" h="549">
                  <a:moveTo>
                    <a:pt x="1670" y="18"/>
                  </a:moveTo>
                  <a:lnTo>
                    <a:pt x="0" y="0"/>
                  </a:lnTo>
                  <a:lnTo>
                    <a:pt x="16" y="549"/>
                  </a:lnTo>
                  <a:lnTo>
                    <a:pt x="1682" y="443"/>
                  </a:lnTo>
                  <a:lnTo>
                    <a:pt x="1670" y="18"/>
                  </a:lnTo>
                  <a:close/>
                </a:path>
              </a:pathLst>
            </a:custGeom>
            <a:solidFill>
              <a:srgbClr val="FFFFFF">
                <a:alpha val="8000"/>
              </a:srgbClr>
            </a:solidFill>
            <a:ln>
              <a:noFill/>
            </a:ln>
          </p:spPr>
          <p:txBody>
            <a:bodyPr vert="horz" wrap="square" lIns="91440" tIns="45720" rIns="91440" bIns="45720" numCol="1" anchor="t" anchorCtr="0" compatLnSpc="1">
              <a:prstTxWarp prst="textNoShape">
                <a:avLst/>
              </a:prstTxWarp>
            </a:bodyPr>
            <a:lstStyle/>
            <a:p>
              <a:pPr defTabSz="914400"/>
              <a:endParaRPr lang="en-IE" dirty="0">
                <a:solidFill>
                  <a:srgbClr val="000000"/>
                </a:solidFill>
                <a:latin typeface="Arial"/>
              </a:endParaRPr>
            </a:p>
          </p:txBody>
        </p:sp>
      </p:grpSp>
    </p:spTree>
    <p:extLst>
      <p:ext uri="{BB962C8B-B14F-4D97-AF65-F5344CB8AC3E}">
        <p14:creationId xmlns:p14="http://schemas.microsoft.com/office/powerpoint/2010/main" val="726945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xmlns="" id="{4C0C3D93-2726-5241-98E1-A5F4453D327A}"/>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rgbClr val="233B98"/>
                </a:solidFill>
                <a:latin typeface="Arial" panose="020B0604020202020204" pitchFamily="34" charset="0"/>
                <a:cs typeface="Arial" panose="020B0604020202020204" pitchFamily="34" charset="0"/>
              </a:defRPr>
            </a:lvl1pPr>
          </a:lstStyle>
          <a:p>
            <a:fld id="{2B96F4AD-030B-2D42-AB18-DCAF6670A64D}" type="slidenum">
              <a:rPr lang="en-US" smtClean="0"/>
              <a:pPr/>
              <a:t>‹#›</a:t>
            </a:fld>
            <a:endParaRPr lang="en-US" dirty="0"/>
          </a:p>
        </p:txBody>
      </p:sp>
      <p:cxnSp>
        <p:nvCxnSpPr>
          <p:cNvPr id="12" name="Straight Connector 11">
            <a:extLst>
              <a:ext uri="{FF2B5EF4-FFF2-40B4-BE49-F238E27FC236}">
                <a16:creationId xmlns:a16="http://schemas.microsoft.com/office/drawing/2014/main" xmlns="" id="{938523BB-A700-9C4C-914D-AE4C57C3C7CF}"/>
              </a:ext>
            </a:extLst>
          </p:cNvPr>
          <p:cNvCxnSpPr>
            <a:cxnSpLocks/>
          </p:cNvCxnSpPr>
          <p:nvPr userDrawn="1"/>
        </p:nvCxnSpPr>
        <p:spPr>
          <a:xfrm>
            <a:off x="251223" y="1233489"/>
            <a:ext cx="8657288" cy="529"/>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50870248-7169-A640-BDD5-5EAEE68E0BA0}"/>
              </a:ext>
            </a:extLst>
          </p:cNvPr>
          <p:cNvPicPr>
            <a:picLocks noChangeAspect="1"/>
          </p:cNvPicPr>
          <p:nvPr userDrawn="1"/>
        </p:nvPicPr>
        <p:blipFill>
          <a:blip r:embed="rId2"/>
          <a:stretch>
            <a:fillRect/>
          </a:stretch>
        </p:blipFill>
        <p:spPr>
          <a:xfrm>
            <a:off x="7519248" y="600773"/>
            <a:ext cx="1373532" cy="301875"/>
          </a:xfrm>
          <a:prstGeom prst="rect">
            <a:avLst/>
          </a:prstGeom>
        </p:spPr>
      </p:pic>
    </p:spTree>
    <p:extLst>
      <p:ext uri="{BB962C8B-B14F-4D97-AF65-F5344CB8AC3E}">
        <p14:creationId xmlns:p14="http://schemas.microsoft.com/office/powerpoint/2010/main" val="823287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xmlns="" id="{4C0C3D93-2726-5241-98E1-A5F4453D327A}"/>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rgbClr val="233B98"/>
                </a:solidFill>
                <a:latin typeface="Arial" panose="020B0604020202020204" pitchFamily="34" charset="0"/>
                <a:cs typeface="Arial" panose="020B0604020202020204" pitchFamily="34" charset="0"/>
              </a:defRPr>
            </a:lvl1pPr>
          </a:lstStyle>
          <a:p>
            <a:fld id="{2B96F4AD-030B-2D42-AB18-DCAF6670A64D}" type="slidenum">
              <a:rPr lang="en-US" smtClean="0"/>
              <a:pPr/>
              <a:t>‹#›</a:t>
            </a:fld>
            <a:endParaRPr lang="en-US" dirty="0"/>
          </a:p>
        </p:txBody>
      </p:sp>
      <p:cxnSp>
        <p:nvCxnSpPr>
          <p:cNvPr id="12" name="Straight Connector 11">
            <a:extLst>
              <a:ext uri="{FF2B5EF4-FFF2-40B4-BE49-F238E27FC236}">
                <a16:creationId xmlns:a16="http://schemas.microsoft.com/office/drawing/2014/main" xmlns="" id="{938523BB-A700-9C4C-914D-AE4C57C3C7CF}"/>
              </a:ext>
            </a:extLst>
          </p:cNvPr>
          <p:cNvCxnSpPr>
            <a:cxnSpLocks/>
          </p:cNvCxnSpPr>
          <p:nvPr userDrawn="1"/>
        </p:nvCxnSpPr>
        <p:spPr>
          <a:xfrm>
            <a:off x="251223" y="1233489"/>
            <a:ext cx="8657288" cy="529"/>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659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233B98"/>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8A61419F-7514-B04E-B6D4-31469AA3F614}"/>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chemeClr val="bg1"/>
                </a:solidFill>
                <a:latin typeface="Arial" panose="020B0604020202020204" pitchFamily="34" charset="0"/>
                <a:cs typeface="Arial" panose="020B0604020202020204" pitchFamily="34" charset="0"/>
              </a:defRPr>
            </a:lvl1pPr>
          </a:lstStyle>
          <a:p>
            <a:fld id="{2B96F4AD-030B-2D42-AB18-DCAF6670A64D}" type="slidenum">
              <a:rPr lang="en-US" smtClean="0">
                <a:solidFill>
                  <a:prstClr val="white"/>
                </a:solidFill>
              </a:rPr>
              <a:pPr/>
              <a:t>‹#›</a:t>
            </a:fld>
            <a:endParaRPr lang="en-US" dirty="0">
              <a:solidFill>
                <a:prstClr val="white"/>
              </a:solidFill>
            </a:endParaRPr>
          </a:p>
        </p:txBody>
      </p:sp>
      <p:cxnSp>
        <p:nvCxnSpPr>
          <p:cNvPr id="6" name="Straight Connector 5">
            <a:extLst>
              <a:ext uri="{FF2B5EF4-FFF2-40B4-BE49-F238E27FC236}">
                <a16:creationId xmlns:a16="http://schemas.microsoft.com/office/drawing/2014/main" xmlns="" id="{B088989F-1839-374F-8BE7-3932EB871C7E}"/>
              </a:ext>
            </a:extLst>
          </p:cNvPr>
          <p:cNvCxnSpPr>
            <a:cxnSpLocks/>
          </p:cNvCxnSpPr>
          <p:nvPr userDrawn="1"/>
        </p:nvCxnSpPr>
        <p:spPr>
          <a:xfrm>
            <a:off x="251223" y="1233489"/>
            <a:ext cx="8641952" cy="5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8BF4EA2F-809B-7449-B2BC-7513A5D3CE00}"/>
              </a:ext>
            </a:extLst>
          </p:cNvPr>
          <p:cNvPicPr>
            <a:picLocks noChangeAspect="1"/>
          </p:cNvPicPr>
          <p:nvPr userDrawn="1"/>
        </p:nvPicPr>
        <p:blipFill>
          <a:blip r:embed="rId2"/>
          <a:stretch>
            <a:fillRect/>
          </a:stretch>
        </p:blipFill>
        <p:spPr>
          <a:xfrm>
            <a:off x="7523023" y="600773"/>
            <a:ext cx="1365982" cy="301875"/>
          </a:xfrm>
          <a:prstGeom prst="rect">
            <a:avLst/>
          </a:prstGeom>
        </p:spPr>
      </p:pic>
    </p:spTree>
    <p:extLst>
      <p:ext uri="{BB962C8B-B14F-4D97-AF65-F5344CB8AC3E}">
        <p14:creationId xmlns:p14="http://schemas.microsoft.com/office/powerpoint/2010/main" val="1222938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8A61419F-7514-B04E-B6D4-31469AA3F614}"/>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rgbClr val="233B98"/>
                </a:solidFill>
                <a:latin typeface="Arial" panose="020B0604020202020204" pitchFamily="34" charset="0"/>
                <a:cs typeface="Arial" panose="020B0604020202020204" pitchFamily="34" charset="0"/>
              </a:defRPr>
            </a:lvl1pPr>
          </a:lstStyle>
          <a:p>
            <a:fld id="{2B96F4AD-030B-2D42-AB18-DCAF6670A64D}" type="slidenum">
              <a:rPr lang="en-US" smtClean="0"/>
              <a:pPr/>
              <a:t>‹#›</a:t>
            </a:fld>
            <a:endParaRPr lang="en-US" dirty="0"/>
          </a:p>
        </p:txBody>
      </p:sp>
      <p:cxnSp>
        <p:nvCxnSpPr>
          <p:cNvPr id="6" name="Straight Connector 5">
            <a:extLst>
              <a:ext uri="{FF2B5EF4-FFF2-40B4-BE49-F238E27FC236}">
                <a16:creationId xmlns:a16="http://schemas.microsoft.com/office/drawing/2014/main" xmlns="" id="{B088989F-1839-374F-8BE7-3932EB871C7E}"/>
              </a:ext>
            </a:extLst>
          </p:cNvPr>
          <p:cNvCxnSpPr>
            <a:cxnSpLocks/>
          </p:cNvCxnSpPr>
          <p:nvPr userDrawn="1"/>
        </p:nvCxnSpPr>
        <p:spPr>
          <a:xfrm>
            <a:off x="251223" y="1233489"/>
            <a:ext cx="8641952" cy="529"/>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ABF27BFD-9DB3-E140-A3BB-89019359C392}"/>
              </a:ext>
            </a:extLst>
          </p:cNvPr>
          <p:cNvPicPr>
            <a:picLocks noChangeAspect="1"/>
          </p:cNvPicPr>
          <p:nvPr userDrawn="1"/>
        </p:nvPicPr>
        <p:blipFill>
          <a:blip r:embed="rId2"/>
          <a:stretch>
            <a:fillRect/>
          </a:stretch>
        </p:blipFill>
        <p:spPr>
          <a:xfrm>
            <a:off x="7519248" y="600773"/>
            <a:ext cx="1373532" cy="301875"/>
          </a:xfrm>
          <a:prstGeom prst="rect">
            <a:avLst/>
          </a:prstGeom>
        </p:spPr>
      </p:pic>
    </p:spTree>
    <p:extLst>
      <p:ext uri="{BB962C8B-B14F-4D97-AF65-F5344CB8AC3E}">
        <p14:creationId xmlns:p14="http://schemas.microsoft.com/office/powerpoint/2010/main" val="3281228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8A61419F-7514-B04E-B6D4-31469AA3F614}"/>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rgbClr val="233B98"/>
                </a:solidFill>
                <a:latin typeface="Arial" panose="020B0604020202020204" pitchFamily="34" charset="0"/>
                <a:cs typeface="Arial" panose="020B0604020202020204" pitchFamily="34" charset="0"/>
              </a:defRPr>
            </a:lvl1pPr>
          </a:lstStyle>
          <a:p>
            <a:fld id="{2B96F4AD-030B-2D42-AB18-DCAF6670A64D}" type="slidenum">
              <a:rPr lang="en-US" smtClean="0"/>
              <a:pPr/>
              <a:t>‹#›</a:t>
            </a:fld>
            <a:endParaRPr lang="en-US" dirty="0"/>
          </a:p>
        </p:txBody>
      </p:sp>
      <p:pic>
        <p:nvPicPr>
          <p:cNvPr id="4" name="Picture 3">
            <a:extLst>
              <a:ext uri="{FF2B5EF4-FFF2-40B4-BE49-F238E27FC236}">
                <a16:creationId xmlns:a16="http://schemas.microsoft.com/office/drawing/2014/main" xmlns="" id="{73483BD6-4B34-064F-B6FA-097D7060D0DA}"/>
              </a:ext>
            </a:extLst>
          </p:cNvPr>
          <p:cNvPicPr>
            <a:picLocks noChangeAspect="1"/>
          </p:cNvPicPr>
          <p:nvPr userDrawn="1"/>
        </p:nvPicPr>
        <p:blipFill>
          <a:blip r:embed="rId2"/>
          <a:stretch>
            <a:fillRect/>
          </a:stretch>
        </p:blipFill>
        <p:spPr>
          <a:xfrm>
            <a:off x="7519248" y="600773"/>
            <a:ext cx="1373532" cy="301875"/>
          </a:xfrm>
          <a:prstGeom prst="rect">
            <a:avLst/>
          </a:prstGeom>
        </p:spPr>
      </p:pic>
    </p:spTree>
    <p:extLst>
      <p:ext uri="{BB962C8B-B14F-4D97-AF65-F5344CB8AC3E}">
        <p14:creationId xmlns:p14="http://schemas.microsoft.com/office/powerpoint/2010/main" val="2050947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233B98"/>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8A61419F-7514-B04E-B6D4-31469AA3F614}"/>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chemeClr val="bg1"/>
                </a:solidFill>
                <a:latin typeface="Arial" panose="020B0604020202020204" pitchFamily="34" charset="0"/>
                <a:cs typeface="Arial" panose="020B0604020202020204" pitchFamily="34" charset="0"/>
              </a:defRPr>
            </a:lvl1pPr>
          </a:lstStyle>
          <a:p>
            <a:fld id="{2B96F4AD-030B-2D42-AB18-DCAF6670A64D}" type="slidenum">
              <a:rPr lang="en-US" smtClean="0">
                <a:solidFill>
                  <a:prstClr val="white"/>
                </a:solidFill>
              </a:rPr>
              <a:pPr/>
              <a:t>‹#›</a:t>
            </a:fld>
            <a:endParaRPr lang="en-US" dirty="0">
              <a:solidFill>
                <a:prstClr val="white"/>
              </a:solidFill>
            </a:endParaRPr>
          </a:p>
        </p:txBody>
      </p:sp>
      <p:pic>
        <p:nvPicPr>
          <p:cNvPr id="4" name="Picture 3">
            <a:extLst>
              <a:ext uri="{FF2B5EF4-FFF2-40B4-BE49-F238E27FC236}">
                <a16:creationId xmlns:a16="http://schemas.microsoft.com/office/drawing/2014/main" xmlns="" id="{6D0564AA-C795-E34E-8452-D3B1CCD806A5}"/>
              </a:ext>
            </a:extLst>
          </p:cNvPr>
          <p:cNvPicPr>
            <a:picLocks noChangeAspect="1"/>
          </p:cNvPicPr>
          <p:nvPr userDrawn="1"/>
        </p:nvPicPr>
        <p:blipFill>
          <a:blip r:embed="rId2"/>
          <a:stretch>
            <a:fillRect/>
          </a:stretch>
        </p:blipFill>
        <p:spPr>
          <a:xfrm>
            <a:off x="7523023" y="600773"/>
            <a:ext cx="1365982" cy="301875"/>
          </a:xfrm>
          <a:prstGeom prst="rect">
            <a:avLst/>
          </a:prstGeom>
        </p:spPr>
      </p:pic>
    </p:spTree>
    <p:extLst>
      <p:ext uri="{BB962C8B-B14F-4D97-AF65-F5344CB8AC3E}">
        <p14:creationId xmlns:p14="http://schemas.microsoft.com/office/powerpoint/2010/main" val="24741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546214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233B98"/>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8A61419F-7514-B04E-B6D4-31469AA3F614}"/>
              </a:ext>
            </a:extLst>
          </p:cNvPr>
          <p:cNvSpPr>
            <a:spLocks noGrp="1"/>
          </p:cNvSpPr>
          <p:nvPr>
            <p:ph type="sldNum" sz="quarter" idx="4"/>
          </p:nvPr>
        </p:nvSpPr>
        <p:spPr>
          <a:xfrm>
            <a:off x="8227473" y="6237290"/>
            <a:ext cx="665306" cy="395287"/>
          </a:xfrm>
          <a:prstGeom prst="rect">
            <a:avLst/>
          </a:prstGeom>
        </p:spPr>
        <p:txBody>
          <a:bodyPr vert="horz" lIns="0" tIns="0" rIns="0" bIns="0" rtlCol="0" anchor="b" anchorCtr="0"/>
          <a:lstStyle>
            <a:lvl1pPr algn="r">
              <a:defRPr sz="900">
                <a:solidFill>
                  <a:schemeClr val="bg1"/>
                </a:solidFill>
                <a:latin typeface="Arial" panose="020B0604020202020204" pitchFamily="34" charset="0"/>
                <a:cs typeface="Arial" panose="020B0604020202020204" pitchFamily="34" charset="0"/>
              </a:defRPr>
            </a:lvl1pPr>
          </a:lstStyle>
          <a:p>
            <a:fld id="{2B96F4AD-030B-2D42-AB18-DCAF6670A64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3485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227473" y="6237290"/>
            <a:ext cx="665306" cy="395287"/>
          </a:xfrm>
          <a:prstGeom prst="rect">
            <a:avLst/>
          </a:prstGeom>
          <a:noFill/>
          <a:ln>
            <a:noFill/>
          </a:ln>
        </p:spPr>
        <p:txBody>
          <a:bodyPr spcFirstLastPara="1" wrap="square" lIns="0" tIns="0" rIns="0" bIns="0" anchor="b" anchorCtr="0">
            <a:noAutofit/>
          </a:bodyPr>
          <a:lstStyle>
            <a:lvl1pPr marL="0" lvl="0" indent="0" algn="r">
              <a:spcBef>
                <a:spcPts val="0"/>
              </a:spcBef>
              <a:buNone/>
              <a:defRPr sz="900" b="0" i="0" u="none" strike="noStrike" cap="none">
                <a:solidFill>
                  <a:srgbClr val="233B98"/>
                </a:solidFill>
                <a:latin typeface="Arial"/>
                <a:ea typeface="Arial"/>
                <a:cs typeface="Arial"/>
                <a:sym typeface="Arial"/>
              </a:defRPr>
            </a:lvl1pPr>
            <a:lvl2pPr marL="0" lvl="1" indent="0" algn="r">
              <a:spcBef>
                <a:spcPts val="0"/>
              </a:spcBef>
              <a:buNone/>
              <a:defRPr sz="900" b="0" i="0" u="none" strike="noStrike" cap="none">
                <a:solidFill>
                  <a:srgbClr val="233B98"/>
                </a:solidFill>
                <a:latin typeface="Arial"/>
                <a:ea typeface="Arial"/>
                <a:cs typeface="Arial"/>
                <a:sym typeface="Arial"/>
              </a:defRPr>
            </a:lvl2pPr>
            <a:lvl3pPr marL="0" lvl="2" indent="0" algn="r">
              <a:spcBef>
                <a:spcPts val="0"/>
              </a:spcBef>
              <a:buNone/>
              <a:defRPr sz="900" b="0" i="0" u="none" strike="noStrike" cap="none">
                <a:solidFill>
                  <a:srgbClr val="233B98"/>
                </a:solidFill>
                <a:latin typeface="Arial"/>
                <a:ea typeface="Arial"/>
                <a:cs typeface="Arial"/>
                <a:sym typeface="Arial"/>
              </a:defRPr>
            </a:lvl3pPr>
            <a:lvl4pPr marL="0" lvl="3" indent="0" algn="r">
              <a:spcBef>
                <a:spcPts val="0"/>
              </a:spcBef>
              <a:buNone/>
              <a:defRPr sz="900" b="0" i="0" u="none" strike="noStrike" cap="none">
                <a:solidFill>
                  <a:srgbClr val="233B98"/>
                </a:solidFill>
                <a:latin typeface="Arial"/>
                <a:ea typeface="Arial"/>
                <a:cs typeface="Arial"/>
                <a:sym typeface="Arial"/>
              </a:defRPr>
            </a:lvl4pPr>
            <a:lvl5pPr marL="0" lvl="4" indent="0" algn="r">
              <a:spcBef>
                <a:spcPts val="0"/>
              </a:spcBef>
              <a:buNone/>
              <a:defRPr sz="900" b="0" i="0" u="none" strike="noStrike" cap="none">
                <a:solidFill>
                  <a:srgbClr val="233B98"/>
                </a:solidFill>
                <a:latin typeface="Arial"/>
                <a:ea typeface="Arial"/>
                <a:cs typeface="Arial"/>
                <a:sym typeface="Arial"/>
              </a:defRPr>
            </a:lvl5pPr>
            <a:lvl6pPr marL="0" lvl="5" indent="0" algn="r">
              <a:spcBef>
                <a:spcPts val="0"/>
              </a:spcBef>
              <a:buNone/>
              <a:defRPr sz="900" b="0" i="0" u="none" strike="noStrike" cap="none">
                <a:solidFill>
                  <a:srgbClr val="233B98"/>
                </a:solidFill>
                <a:latin typeface="Arial"/>
                <a:ea typeface="Arial"/>
                <a:cs typeface="Arial"/>
                <a:sym typeface="Arial"/>
              </a:defRPr>
            </a:lvl6pPr>
            <a:lvl7pPr marL="0" lvl="6" indent="0" algn="r">
              <a:spcBef>
                <a:spcPts val="0"/>
              </a:spcBef>
              <a:buNone/>
              <a:defRPr sz="900" b="0" i="0" u="none" strike="noStrike" cap="none">
                <a:solidFill>
                  <a:srgbClr val="233B98"/>
                </a:solidFill>
                <a:latin typeface="Arial"/>
                <a:ea typeface="Arial"/>
                <a:cs typeface="Arial"/>
                <a:sym typeface="Arial"/>
              </a:defRPr>
            </a:lvl7pPr>
            <a:lvl8pPr marL="0" lvl="7" indent="0" algn="r">
              <a:spcBef>
                <a:spcPts val="0"/>
              </a:spcBef>
              <a:buNone/>
              <a:defRPr sz="900" b="0" i="0" u="none" strike="noStrike" cap="none">
                <a:solidFill>
                  <a:srgbClr val="233B98"/>
                </a:solidFill>
                <a:latin typeface="Arial"/>
                <a:ea typeface="Arial"/>
                <a:cs typeface="Arial"/>
                <a:sym typeface="Arial"/>
              </a:defRPr>
            </a:lvl8pPr>
            <a:lvl9pPr marL="0" lvl="8" indent="0" algn="r">
              <a:spcBef>
                <a:spcPts val="0"/>
              </a:spcBef>
              <a:buNone/>
              <a:defRPr sz="900" b="0" i="0" u="none" strike="noStrike" cap="none">
                <a:solidFill>
                  <a:srgbClr val="233B98"/>
                </a:solidFill>
                <a:latin typeface="Arial"/>
                <a:ea typeface="Arial"/>
                <a:cs typeface="Arial"/>
                <a:sym typeface="Arial"/>
              </a:defRPr>
            </a:lvl9pPr>
          </a:lstStyle>
          <a:p>
            <a:fld id="{00000000-1234-1234-1234-123412341234}" type="slidenum">
              <a:rPr lang="en-GB"/>
              <a:pPr/>
              <a:t>‹#›</a:t>
            </a:fld>
            <a:endParaRPr/>
          </a:p>
        </p:txBody>
      </p:sp>
      <p:cxnSp>
        <p:nvCxnSpPr>
          <p:cNvPr id="18" name="Google Shape;18;p3"/>
          <p:cNvCxnSpPr/>
          <p:nvPr/>
        </p:nvCxnSpPr>
        <p:spPr>
          <a:xfrm>
            <a:off x="251223" y="1233489"/>
            <a:ext cx="8657288" cy="529"/>
          </a:xfrm>
          <a:prstGeom prst="straightConnector1">
            <a:avLst/>
          </a:prstGeom>
          <a:noFill/>
          <a:ln w="9525" cap="flat" cmpd="sng">
            <a:solidFill>
              <a:srgbClr val="0099FF"/>
            </a:solidFill>
            <a:prstDash val="solid"/>
            <a:miter lim="800000"/>
            <a:headEnd type="none" w="sm" len="sm"/>
            <a:tailEnd type="none" w="sm" len="sm"/>
          </a:ln>
        </p:spPr>
      </p:cxnSp>
      <p:pic>
        <p:nvPicPr>
          <p:cNvPr id="19" name="Google Shape;19;p3"/>
          <p:cNvPicPr preferRelativeResize="0"/>
          <p:nvPr/>
        </p:nvPicPr>
        <p:blipFill rotWithShape="1">
          <a:blip r:embed="rId2">
            <a:alphaModFix/>
          </a:blip>
          <a:srcRect/>
          <a:stretch/>
        </p:blipFill>
        <p:spPr>
          <a:xfrm>
            <a:off x="7519248" y="600773"/>
            <a:ext cx="1373532" cy="301875"/>
          </a:xfrm>
          <a:prstGeom prst="rect">
            <a:avLst/>
          </a:prstGeom>
          <a:noFill/>
          <a:ln>
            <a:noFill/>
          </a:ln>
        </p:spPr>
      </p:pic>
    </p:spTree>
    <p:extLst>
      <p:ext uri="{BB962C8B-B14F-4D97-AF65-F5344CB8AC3E}">
        <p14:creationId xmlns:p14="http://schemas.microsoft.com/office/powerpoint/2010/main" val="1822647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ingle column 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ga-IE" dirty="0"/>
              <a:t>Click to edit Master title – 27pt Arial </a:t>
            </a:r>
            <a:endParaRPr lang="en-US" dirty="0"/>
          </a:p>
        </p:txBody>
      </p:sp>
      <p:sp>
        <p:nvSpPr>
          <p:cNvPr id="3" name="Content Placeholder 2"/>
          <p:cNvSpPr>
            <a:spLocks noGrp="1"/>
          </p:cNvSpPr>
          <p:nvPr>
            <p:ph idx="1"/>
          </p:nvPr>
        </p:nvSpPr>
        <p:spPr>
          <a:xfrm>
            <a:off x="312293" y="1397810"/>
            <a:ext cx="8544025" cy="5193814"/>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p:txBody>
      </p:sp>
      <p:sp>
        <p:nvSpPr>
          <p:cNvPr id="6" name="Slide Number Placeholder 5"/>
          <p:cNvSpPr>
            <a:spLocks noGrp="1"/>
          </p:cNvSpPr>
          <p:nvPr>
            <p:ph type="sldNum" sz="quarter" idx="12"/>
          </p:nvPr>
        </p:nvSpPr>
        <p:spPr/>
        <p:txBody>
          <a:bodyPr/>
          <a:lstStyle/>
          <a:p>
            <a:fld id="{BCDF81CB-3FB7-2046-AB76-4B8D488BD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77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ivider 1">
    <p:spTree>
      <p:nvGrpSpPr>
        <p:cNvPr id="1" name=""/>
        <p:cNvGrpSpPr/>
        <p:nvPr/>
      </p:nvGrpSpPr>
      <p:grpSpPr>
        <a:xfrm>
          <a:off x="0" y="0"/>
          <a:ext cx="0" cy="0"/>
          <a:chOff x="0" y="0"/>
          <a:chExt cx="0" cy="0"/>
        </a:xfrm>
      </p:grpSpPr>
      <p:sp>
        <p:nvSpPr>
          <p:cNvPr id="5" name="Rectangle 4"/>
          <p:cNvSpPr/>
          <p:nvPr userDrawn="1"/>
        </p:nvSpPr>
        <p:spPr>
          <a:xfrm>
            <a:off x="312294" y="254000"/>
            <a:ext cx="8561073" cy="6356350"/>
          </a:xfrm>
          <a:prstGeom prst="rect">
            <a:avLst/>
          </a:prstGeom>
          <a:gradFill flip="none" rotWithShape="1">
            <a:gsLst>
              <a:gs pos="100000">
                <a:srgbClr val="00286E"/>
              </a:gs>
              <a:gs pos="37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 name="Picture 1" descr="Divider graphic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1215" y="254831"/>
            <a:ext cx="8593249" cy="6355519"/>
          </a:xfrm>
          <a:prstGeom prst="rect">
            <a:avLst/>
          </a:prstGeom>
        </p:spPr>
      </p:pic>
      <p:sp>
        <p:nvSpPr>
          <p:cNvPr id="4" name="Slide Number Placeholder 3"/>
          <p:cNvSpPr>
            <a:spLocks noGrp="1"/>
          </p:cNvSpPr>
          <p:nvPr>
            <p:ph type="sldNum" sz="quarter" idx="12"/>
          </p:nvPr>
        </p:nvSpPr>
        <p:spPr/>
        <p:txBody>
          <a:bodyPr/>
          <a:lstStyle/>
          <a:p>
            <a:fld id="{BCDF81CB-3FB7-2046-AB76-4B8D488BDD86}" type="slidenum">
              <a:rPr lang="en-US" smtClean="0">
                <a:solidFill>
                  <a:prstClr val="black">
                    <a:tint val="75000"/>
                  </a:prstClr>
                </a:solidFill>
              </a:rPr>
              <a:pPr/>
              <a:t>‹#›</a:t>
            </a:fld>
            <a:endParaRPr lang="en-US">
              <a:solidFill>
                <a:prstClr val="black">
                  <a:tint val="75000"/>
                </a:prstClr>
              </a:solidFill>
            </a:endParaRPr>
          </a:p>
        </p:txBody>
      </p:sp>
      <p:sp>
        <p:nvSpPr>
          <p:cNvPr id="6" name="Text Placeholder 3"/>
          <p:cNvSpPr>
            <a:spLocks noGrp="1"/>
          </p:cNvSpPr>
          <p:nvPr>
            <p:ph type="body" sz="quarter" idx="14" hasCustomPrompt="1"/>
          </p:nvPr>
        </p:nvSpPr>
        <p:spPr>
          <a:xfrm>
            <a:off x="744094" y="1342375"/>
            <a:ext cx="2463800" cy="4237983"/>
          </a:xfrm>
        </p:spPr>
        <p:txBody>
          <a:bodyPr anchor="ctr" anchorCtr="1">
            <a:noAutofit/>
          </a:bodyPr>
          <a:lstStyle>
            <a:lvl1pPr marL="0" indent="0" algn="ctr">
              <a:lnSpc>
                <a:spcPct val="91000"/>
              </a:lnSpc>
              <a:spcBef>
                <a:spcPts val="0"/>
              </a:spcBef>
              <a:buNone/>
              <a:defRPr sz="25000" b="1">
                <a:ln w="6350" cap="sq" cmpd="sng">
                  <a:solidFill>
                    <a:schemeClr val="accent4"/>
                  </a:solidFill>
                  <a:miter lim="800000"/>
                </a:ln>
                <a:noFill/>
                <a:latin typeface="Arial"/>
                <a:cs typeface="Arial"/>
              </a:defRPr>
            </a:lvl1pPr>
          </a:lstStyle>
          <a:p>
            <a:pPr lvl="0"/>
            <a:r>
              <a:rPr lang="en-US" dirty="0"/>
              <a:t>#</a:t>
            </a:r>
          </a:p>
        </p:txBody>
      </p:sp>
      <p:sp>
        <p:nvSpPr>
          <p:cNvPr id="8" name="Text Placeholder 7"/>
          <p:cNvSpPr>
            <a:spLocks noGrp="1"/>
          </p:cNvSpPr>
          <p:nvPr>
            <p:ph type="body" sz="quarter" idx="15" hasCustomPrompt="1"/>
          </p:nvPr>
        </p:nvSpPr>
        <p:spPr>
          <a:xfrm>
            <a:off x="3339747" y="2136841"/>
            <a:ext cx="4392613" cy="1957388"/>
          </a:xfrm>
        </p:spPr>
        <p:txBody>
          <a:bodyPr tIns="0">
            <a:noAutofit/>
          </a:bodyPr>
          <a:lstStyle>
            <a:lvl1pPr marL="0" indent="0">
              <a:buNone/>
              <a:defRPr sz="4800" baseline="0">
                <a:solidFill>
                  <a:schemeClr val="bg1"/>
                </a:solidFill>
              </a:defRPr>
            </a:lvl1pPr>
            <a:lvl2pPr marL="457200" indent="0">
              <a:buNone/>
              <a:defRPr sz="4800"/>
            </a:lvl2pPr>
            <a:lvl3pPr marL="914400" indent="0">
              <a:buNone/>
              <a:defRPr sz="4800"/>
            </a:lvl3pPr>
            <a:lvl4pPr marL="1371600" indent="0">
              <a:buNone/>
              <a:defRPr sz="4800"/>
            </a:lvl4pPr>
            <a:lvl5pPr marL="1828800" indent="0">
              <a:buNone/>
              <a:defRPr sz="4800"/>
            </a:lvl5pPr>
          </a:lstStyle>
          <a:p>
            <a:pPr lvl="0"/>
            <a:r>
              <a:rPr lang="en-US" dirty="0"/>
              <a:t>Click to insert divider title</a:t>
            </a:r>
          </a:p>
        </p:txBody>
      </p:sp>
      <p:cxnSp>
        <p:nvCxnSpPr>
          <p:cNvPr id="10" name="Straight Connector 9"/>
          <p:cNvCxnSpPr/>
          <p:nvPr userDrawn="1"/>
        </p:nvCxnSpPr>
        <p:spPr>
          <a:xfrm>
            <a:off x="3207894" y="1338560"/>
            <a:ext cx="0" cy="4241798"/>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312294" y="1338560"/>
            <a:ext cx="431800" cy="42417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885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6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600"/>
                        <p:tgtEl>
                          <p:spTgt spid="8"/>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D07FDA-6A3D-486D-9C0A-0542816152D4}" type="datetimeFigureOut">
              <a:rPr lang="en-IE" smtClean="0">
                <a:solidFill>
                  <a:prstClr val="black">
                    <a:tint val="75000"/>
                  </a:prstClr>
                </a:solidFill>
              </a:rPr>
              <a:pPr/>
              <a:t>02/10/2020</a:t>
            </a:fld>
            <a:endParaRPr lang="en-IE">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746DBDF1-433A-4757-8635-B1BFD3F3D0FC}"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000548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solidFill>
                  <a:prstClr val="black">
                    <a:tint val="75000"/>
                  </a:prstClr>
                </a:solidFill>
              </a:rPr>
              <a:pPr/>
              <a:t>10/2/2020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83B-FAF2-5643-A9FC-521FAB15583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153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46765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41657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57836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08829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59567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36822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81B092-AA50-0940-A1DC-B65882C09C68}" type="datetimeFigureOut">
              <a:rPr lang="en-US" smtClean="0"/>
              <a:t>10/2/2020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7D083B-FAF2-5643-A9FC-521FAB15583B}" type="slidenum">
              <a:rPr lang="en-GB" smtClean="0"/>
              <a:t>‹#›</a:t>
            </a:fld>
            <a:endParaRPr lang="en-GB" dirty="0"/>
          </a:p>
        </p:txBody>
      </p:sp>
    </p:spTree>
    <p:extLst>
      <p:ext uri="{BB962C8B-B14F-4D97-AF65-F5344CB8AC3E}">
        <p14:creationId xmlns:p14="http://schemas.microsoft.com/office/powerpoint/2010/main" val="77257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solidFill>
                  <a:prstClr val="black">
                    <a:tint val="75000"/>
                  </a:prstClr>
                </a:solidFill>
              </a:rPr>
              <a:pPr/>
              <a:t>10/2/2020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96F4AD-030B-2D42-AB18-DCAF6670A6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1259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5"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0">
          <p15:clr>
            <a:srgbClr val="F26B43"/>
          </p15:clr>
        </p15:guide>
        <p15:guide id="2" pos="158">
          <p15:clr>
            <a:srgbClr val="F26B43"/>
          </p15:clr>
        </p15:guide>
        <p15:guide id="3" pos="550">
          <p15:clr>
            <a:srgbClr val="F26B43"/>
          </p15:clr>
        </p15:guide>
        <p15:guide id="4" pos="618">
          <p15:clr>
            <a:srgbClr val="F26B43"/>
          </p15:clr>
        </p15:guide>
        <p15:guide id="5" pos="1009">
          <p15:clr>
            <a:srgbClr val="F26B43"/>
          </p15:clr>
        </p15:guide>
        <p15:guide id="6" pos="1077">
          <p15:clr>
            <a:srgbClr val="F26B43"/>
          </p15:clr>
        </p15:guide>
        <p15:guide id="7" pos="1469">
          <p15:clr>
            <a:srgbClr val="F26B43"/>
          </p15:clr>
        </p15:guide>
        <p15:guide id="8" pos="1536">
          <p15:clr>
            <a:srgbClr val="F26B43"/>
          </p15:clr>
        </p15:guide>
        <p15:guide id="9" pos="1928">
          <p15:clr>
            <a:srgbClr val="F26B43"/>
          </p15:clr>
        </p15:guide>
        <p15:guide id="10" pos="1996">
          <p15:clr>
            <a:srgbClr val="F26B43"/>
          </p15:clr>
        </p15:guide>
        <p15:guide id="11" pos="2387">
          <p15:clr>
            <a:srgbClr val="F26B43"/>
          </p15:clr>
        </p15:guide>
        <p15:guide id="12" pos="2455">
          <p15:clr>
            <a:srgbClr val="F26B43"/>
          </p15:clr>
        </p15:guide>
        <p15:guide id="13" pos="2846">
          <p15:clr>
            <a:srgbClr val="F26B43"/>
          </p15:clr>
        </p15:guide>
        <p15:guide id="14" pos="2914">
          <p15:clr>
            <a:srgbClr val="F26B43"/>
          </p15:clr>
        </p15:guide>
        <p15:guide id="15" pos="3305">
          <p15:clr>
            <a:srgbClr val="F26B43"/>
          </p15:clr>
        </p15:guide>
        <p15:guide id="16" pos="3374">
          <p15:clr>
            <a:srgbClr val="F26B43"/>
          </p15:clr>
        </p15:guide>
        <p15:guide id="17" pos="3764">
          <p15:clr>
            <a:srgbClr val="F26B43"/>
          </p15:clr>
        </p15:guide>
        <p15:guide id="18" pos="3833">
          <p15:clr>
            <a:srgbClr val="F26B43"/>
          </p15:clr>
        </p15:guide>
        <p15:guide id="19" pos="4224">
          <p15:clr>
            <a:srgbClr val="F26B43"/>
          </p15:clr>
        </p15:guide>
        <p15:guide id="20" pos="4292">
          <p15:clr>
            <a:srgbClr val="F26B43"/>
          </p15:clr>
        </p15:guide>
        <p15:guide id="21" pos="4683">
          <p15:clr>
            <a:srgbClr val="F26B43"/>
          </p15:clr>
        </p15:guide>
        <p15:guide id="22" pos="4751">
          <p15:clr>
            <a:srgbClr val="F26B43"/>
          </p15:clr>
        </p15:guide>
        <p15:guide id="23" pos="5142">
          <p15:clr>
            <a:srgbClr val="F26B43"/>
          </p15:clr>
        </p15:guide>
        <p15:guide id="24" pos="5210">
          <p15:clr>
            <a:srgbClr val="F26B43"/>
          </p15:clr>
        </p15:guide>
        <p15:guide id="25" pos="5602">
          <p15:clr>
            <a:srgbClr val="F26B43"/>
          </p15:clr>
        </p15:guide>
        <p15:guide id="26" orient="horz" pos="327">
          <p15:clr>
            <a:srgbClr val="F26B43"/>
          </p15:clr>
        </p15:guide>
        <p15:guide id="27" orient="horz" pos="395">
          <p15:clr>
            <a:srgbClr val="F26B43"/>
          </p15:clr>
        </p15:guide>
        <p15:guide id="28" orient="horz" pos="583">
          <p15:clr>
            <a:srgbClr val="F26B43"/>
          </p15:clr>
        </p15:guide>
        <p15:guide id="29" orient="horz" pos="650">
          <p15:clr>
            <a:srgbClr val="F26B43"/>
          </p15:clr>
        </p15:guide>
        <p15:guide id="30" orient="horz" pos="838">
          <p15:clr>
            <a:srgbClr val="F26B43"/>
          </p15:clr>
        </p15:guide>
        <p15:guide id="31" orient="horz" pos="905">
          <p15:clr>
            <a:srgbClr val="F26B43"/>
          </p15:clr>
        </p15:guide>
        <p15:guide id="32" orient="horz" pos="1093">
          <p15:clr>
            <a:srgbClr val="F26B43"/>
          </p15:clr>
        </p15:guide>
        <p15:guide id="33" orient="horz" pos="1161">
          <p15:clr>
            <a:srgbClr val="F26B43"/>
          </p15:clr>
        </p15:guide>
        <p15:guide id="34" orient="horz" pos="1348">
          <p15:clr>
            <a:srgbClr val="F26B43"/>
          </p15:clr>
        </p15:guide>
        <p15:guide id="35" orient="horz" pos="1416">
          <p15:clr>
            <a:srgbClr val="F26B43"/>
          </p15:clr>
        </p15:guide>
        <p15:guide id="36" orient="horz" pos="1603">
          <p15:clr>
            <a:srgbClr val="F26B43"/>
          </p15:clr>
        </p15:guide>
        <p15:guide id="37" orient="horz" pos="1671">
          <p15:clr>
            <a:srgbClr val="F26B43"/>
          </p15:clr>
        </p15:guide>
        <p15:guide id="38" orient="horz" pos="1859">
          <p15:clr>
            <a:srgbClr val="F26B43"/>
          </p15:clr>
        </p15:guide>
        <p15:guide id="39" orient="horz" pos="1926">
          <p15:clr>
            <a:srgbClr val="F26B43"/>
          </p15:clr>
        </p15:guide>
        <p15:guide id="40" orient="horz" pos="2114">
          <p15:clr>
            <a:srgbClr val="F26B43"/>
          </p15:clr>
        </p15:guide>
        <p15:guide id="41" orient="horz" pos="2181">
          <p15:clr>
            <a:srgbClr val="F26B43"/>
          </p15:clr>
        </p15:guide>
        <p15:guide id="42" orient="horz" pos="2369">
          <p15:clr>
            <a:srgbClr val="F26B43"/>
          </p15:clr>
        </p15:guide>
        <p15:guide id="43" orient="horz" pos="2437">
          <p15:clr>
            <a:srgbClr val="F26B43"/>
          </p15:clr>
        </p15:guide>
        <p15:guide id="44" orient="horz" pos="2624">
          <p15:clr>
            <a:srgbClr val="F26B43"/>
          </p15:clr>
        </p15:guide>
        <p15:guide id="45" orient="horz" pos="2692">
          <p15:clr>
            <a:srgbClr val="F26B43"/>
          </p15:clr>
        </p15:guide>
        <p15:guide id="46" orient="horz" pos="2879">
          <p15:clr>
            <a:srgbClr val="F26B43"/>
          </p15:clr>
        </p15:guide>
        <p15:guide id="47" orient="horz" pos="2947">
          <p15:clr>
            <a:srgbClr val="F26B43"/>
          </p15:clr>
        </p15:guide>
        <p15:guide id="48" orient="horz" pos="313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solidFill>
                  <a:prstClr val="black">
                    <a:tint val="75000"/>
                  </a:prstClr>
                </a:solidFill>
              </a:rPr>
              <a:pPr/>
              <a:t>10/2/2020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96F4AD-030B-2D42-AB18-DCAF6670A6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76573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0">
          <p15:clr>
            <a:srgbClr val="F26B43"/>
          </p15:clr>
        </p15:guide>
        <p15:guide id="2" pos="158">
          <p15:clr>
            <a:srgbClr val="F26B43"/>
          </p15:clr>
        </p15:guide>
        <p15:guide id="3" pos="550">
          <p15:clr>
            <a:srgbClr val="F26B43"/>
          </p15:clr>
        </p15:guide>
        <p15:guide id="4" pos="618">
          <p15:clr>
            <a:srgbClr val="F26B43"/>
          </p15:clr>
        </p15:guide>
        <p15:guide id="5" pos="1009">
          <p15:clr>
            <a:srgbClr val="F26B43"/>
          </p15:clr>
        </p15:guide>
        <p15:guide id="6" pos="1077">
          <p15:clr>
            <a:srgbClr val="F26B43"/>
          </p15:clr>
        </p15:guide>
        <p15:guide id="7" pos="1469">
          <p15:clr>
            <a:srgbClr val="F26B43"/>
          </p15:clr>
        </p15:guide>
        <p15:guide id="8" pos="1536">
          <p15:clr>
            <a:srgbClr val="F26B43"/>
          </p15:clr>
        </p15:guide>
        <p15:guide id="9" pos="1928">
          <p15:clr>
            <a:srgbClr val="F26B43"/>
          </p15:clr>
        </p15:guide>
        <p15:guide id="10" pos="1996">
          <p15:clr>
            <a:srgbClr val="F26B43"/>
          </p15:clr>
        </p15:guide>
        <p15:guide id="11" pos="2387">
          <p15:clr>
            <a:srgbClr val="F26B43"/>
          </p15:clr>
        </p15:guide>
        <p15:guide id="12" pos="2455">
          <p15:clr>
            <a:srgbClr val="F26B43"/>
          </p15:clr>
        </p15:guide>
        <p15:guide id="13" pos="2846">
          <p15:clr>
            <a:srgbClr val="F26B43"/>
          </p15:clr>
        </p15:guide>
        <p15:guide id="14" pos="2914">
          <p15:clr>
            <a:srgbClr val="F26B43"/>
          </p15:clr>
        </p15:guide>
        <p15:guide id="15" pos="3305">
          <p15:clr>
            <a:srgbClr val="F26B43"/>
          </p15:clr>
        </p15:guide>
        <p15:guide id="16" pos="3374">
          <p15:clr>
            <a:srgbClr val="F26B43"/>
          </p15:clr>
        </p15:guide>
        <p15:guide id="17" pos="3764">
          <p15:clr>
            <a:srgbClr val="F26B43"/>
          </p15:clr>
        </p15:guide>
        <p15:guide id="18" pos="3833">
          <p15:clr>
            <a:srgbClr val="F26B43"/>
          </p15:clr>
        </p15:guide>
        <p15:guide id="19" pos="4224">
          <p15:clr>
            <a:srgbClr val="F26B43"/>
          </p15:clr>
        </p15:guide>
        <p15:guide id="20" pos="4292">
          <p15:clr>
            <a:srgbClr val="F26B43"/>
          </p15:clr>
        </p15:guide>
        <p15:guide id="21" pos="4683">
          <p15:clr>
            <a:srgbClr val="F26B43"/>
          </p15:clr>
        </p15:guide>
        <p15:guide id="22" pos="4751">
          <p15:clr>
            <a:srgbClr val="F26B43"/>
          </p15:clr>
        </p15:guide>
        <p15:guide id="23" pos="5142">
          <p15:clr>
            <a:srgbClr val="F26B43"/>
          </p15:clr>
        </p15:guide>
        <p15:guide id="24" pos="5210">
          <p15:clr>
            <a:srgbClr val="F26B43"/>
          </p15:clr>
        </p15:guide>
        <p15:guide id="25" pos="5602">
          <p15:clr>
            <a:srgbClr val="F26B43"/>
          </p15:clr>
        </p15:guide>
        <p15:guide id="26" orient="horz" pos="327">
          <p15:clr>
            <a:srgbClr val="F26B43"/>
          </p15:clr>
        </p15:guide>
        <p15:guide id="27" orient="horz" pos="395">
          <p15:clr>
            <a:srgbClr val="F26B43"/>
          </p15:clr>
        </p15:guide>
        <p15:guide id="28" orient="horz" pos="583">
          <p15:clr>
            <a:srgbClr val="F26B43"/>
          </p15:clr>
        </p15:guide>
        <p15:guide id="29" orient="horz" pos="650">
          <p15:clr>
            <a:srgbClr val="F26B43"/>
          </p15:clr>
        </p15:guide>
        <p15:guide id="30" orient="horz" pos="838">
          <p15:clr>
            <a:srgbClr val="F26B43"/>
          </p15:clr>
        </p15:guide>
        <p15:guide id="31" orient="horz" pos="905">
          <p15:clr>
            <a:srgbClr val="F26B43"/>
          </p15:clr>
        </p15:guide>
        <p15:guide id="32" orient="horz" pos="1093">
          <p15:clr>
            <a:srgbClr val="F26B43"/>
          </p15:clr>
        </p15:guide>
        <p15:guide id="33" orient="horz" pos="1161">
          <p15:clr>
            <a:srgbClr val="F26B43"/>
          </p15:clr>
        </p15:guide>
        <p15:guide id="34" orient="horz" pos="1348">
          <p15:clr>
            <a:srgbClr val="F26B43"/>
          </p15:clr>
        </p15:guide>
        <p15:guide id="35" orient="horz" pos="1416">
          <p15:clr>
            <a:srgbClr val="F26B43"/>
          </p15:clr>
        </p15:guide>
        <p15:guide id="36" orient="horz" pos="1603">
          <p15:clr>
            <a:srgbClr val="F26B43"/>
          </p15:clr>
        </p15:guide>
        <p15:guide id="37" orient="horz" pos="1671">
          <p15:clr>
            <a:srgbClr val="F26B43"/>
          </p15:clr>
        </p15:guide>
        <p15:guide id="38" orient="horz" pos="1859">
          <p15:clr>
            <a:srgbClr val="F26B43"/>
          </p15:clr>
        </p15:guide>
        <p15:guide id="39" orient="horz" pos="1926">
          <p15:clr>
            <a:srgbClr val="F26B43"/>
          </p15:clr>
        </p15:guide>
        <p15:guide id="40" orient="horz" pos="2114">
          <p15:clr>
            <a:srgbClr val="F26B43"/>
          </p15:clr>
        </p15:guide>
        <p15:guide id="41" orient="horz" pos="2181">
          <p15:clr>
            <a:srgbClr val="F26B43"/>
          </p15:clr>
        </p15:guide>
        <p15:guide id="42" orient="horz" pos="2369">
          <p15:clr>
            <a:srgbClr val="F26B43"/>
          </p15:clr>
        </p15:guide>
        <p15:guide id="43" orient="horz" pos="2437">
          <p15:clr>
            <a:srgbClr val="F26B43"/>
          </p15:clr>
        </p15:guide>
        <p15:guide id="44" orient="horz" pos="2624">
          <p15:clr>
            <a:srgbClr val="F26B43"/>
          </p15:clr>
        </p15:guide>
        <p15:guide id="45" orient="horz" pos="2692">
          <p15:clr>
            <a:srgbClr val="F26B43"/>
          </p15:clr>
        </p15:guide>
        <p15:guide id="46" orient="horz" pos="2879">
          <p15:clr>
            <a:srgbClr val="F26B43"/>
          </p15:clr>
        </p15:guide>
        <p15:guide id="47" orient="horz" pos="2947">
          <p15:clr>
            <a:srgbClr val="F26B43"/>
          </p15:clr>
        </p15:guide>
        <p15:guide id="48" orient="horz" pos="313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5" Type="http://schemas.openxmlformats.org/officeDocument/2006/relationships/image" Target="../media/image26.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6.jp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_project-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5661699" y="1651539"/>
            <a:ext cx="3550752" cy="4462760"/>
          </a:xfrm>
          <a:prstGeom prst="rect">
            <a:avLst/>
          </a:prstGeom>
          <a:noFill/>
          <a:ln>
            <a:noFill/>
          </a:ln>
        </p:spPr>
        <p:txBody>
          <a:bodyPr wrap="square" rtlCol="0">
            <a:spAutoFit/>
          </a:bodyPr>
          <a:lstStyle/>
          <a:p>
            <a:pPr algn="ctr"/>
            <a:endParaRPr lang="en-GB" sz="2800" b="1" dirty="0" smtClean="0">
              <a:solidFill>
                <a:srgbClr val="00B050"/>
              </a:solidFill>
              <a:latin typeface="Open Sans"/>
              <a:cs typeface="Open Sans"/>
            </a:endParaRPr>
          </a:p>
          <a:p>
            <a:pPr algn="ctr"/>
            <a:r>
              <a:rPr lang="en-GB" sz="2800" b="1" dirty="0" smtClean="0">
                <a:solidFill>
                  <a:srgbClr val="00B050"/>
                </a:solidFill>
                <a:latin typeface="Open Sans"/>
                <a:cs typeface="Open Sans"/>
              </a:rPr>
              <a:t>HAZEL Webinar 2:</a:t>
            </a:r>
            <a:br>
              <a:rPr lang="en-GB" sz="2800" b="1" dirty="0" smtClean="0">
                <a:solidFill>
                  <a:srgbClr val="00B050"/>
                </a:solidFill>
                <a:latin typeface="Open Sans"/>
                <a:cs typeface="Open Sans"/>
              </a:rPr>
            </a:br>
            <a:endParaRPr lang="en-GB" sz="2800" b="1" dirty="0" smtClean="0">
              <a:solidFill>
                <a:srgbClr val="00B050"/>
              </a:solidFill>
              <a:latin typeface="Open Sans"/>
              <a:cs typeface="Open Sans"/>
            </a:endParaRPr>
          </a:p>
          <a:p>
            <a:pPr algn="ctr"/>
            <a:r>
              <a:rPr lang="en-US" sz="2400" b="1" dirty="0">
                <a:solidFill>
                  <a:srgbClr val="00B050"/>
                </a:solidFill>
                <a:latin typeface="Open Sans"/>
                <a:cs typeface="Open Sans"/>
              </a:rPr>
              <a:t>Hydrogen Sustainability </a:t>
            </a:r>
            <a:r>
              <a:rPr lang="en-US" sz="2400" b="1" dirty="0" smtClean="0">
                <a:solidFill>
                  <a:srgbClr val="00B050"/>
                </a:solidFill>
                <a:latin typeface="Open Sans"/>
                <a:cs typeface="Open Sans"/>
              </a:rPr>
              <a:t>- H2 </a:t>
            </a:r>
            <a:r>
              <a:rPr lang="en-US" sz="2400" b="1" dirty="0">
                <a:solidFill>
                  <a:srgbClr val="00B050"/>
                </a:solidFill>
                <a:latin typeface="Open Sans"/>
                <a:cs typeface="Open Sans"/>
              </a:rPr>
              <a:t>DXNET </a:t>
            </a:r>
            <a:r>
              <a:rPr lang="en-US" sz="2400" b="1" dirty="0" smtClean="0">
                <a:solidFill>
                  <a:srgbClr val="00B050"/>
                </a:solidFill>
                <a:latin typeface="Open Sans"/>
                <a:cs typeface="Open Sans"/>
              </a:rPr>
              <a:t>– Gas Grid Injection – The Challenges</a:t>
            </a:r>
            <a:endParaRPr lang="en-US" sz="2400" b="1" dirty="0">
              <a:solidFill>
                <a:srgbClr val="00B050"/>
              </a:solidFill>
              <a:latin typeface="Open Sans"/>
              <a:cs typeface="Open Sans"/>
            </a:endParaRPr>
          </a:p>
          <a:p>
            <a:pPr algn="ctr"/>
            <a:endParaRPr lang="en-US" sz="2000" b="1" dirty="0" smtClean="0">
              <a:solidFill>
                <a:srgbClr val="034DA2"/>
              </a:solidFill>
              <a:latin typeface="Open Sans"/>
              <a:cs typeface="Open Sans"/>
            </a:endParaRPr>
          </a:p>
          <a:p>
            <a:pPr algn="ctr"/>
            <a:r>
              <a:rPr lang="en-US" sz="2000" b="1" dirty="0" smtClean="0">
                <a:solidFill>
                  <a:srgbClr val="034DA2"/>
                </a:solidFill>
                <a:latin typeface="Open Sans"/>
                <a:cs typeface="Open Sans"/>
              </a:rPr>
              <a:t>6</a:t>
            </a:r>
            <a:r>
              <a:rPr lang="en-US" sz="2000" b="1" baseline="30000" dirty="0" smtClean="0">
                <a:solidFill>
                  <a:srgbClr val="034DA2"/>
                </a:solidFill>
                <a:latin typeface="Open Sans"/>
                <a:cs typeface="Open Sans"/>
              </a:rPr>
              <a:t>th</a:t>
            </a:r>
            <a:r>
              <a:rPr lang="en-US" sz="2000" b="1" dirty="0" smtClean="0">
                <a:solidFill>
                  <a:srgbClr val="034DA2"/>
                </a:solidFill>
                <a:latin typeface="Open Sans"/>
                <a:cs typeface="Open Sans"/>
              </a:rPr>
              <a:t> October 2020</a:t>
            </a:r>
          </a:p>
          <a:p>
            <a:pPr algn="ctr"/>
            <a:endParaRPr lang="en-US" sz="2000" dirty="0">
              <a:solidFill>
                <a:srgbClr val="034DA2"/>
              </a:solidFill>
              <a:latin typeface="Open Sans"/>
              <a:cs typeface="Open Sans"/>
            </a:endParaRPr>
          </a:p>
          <a:p>
            <a:pPr algn="r"/>
            <a:r>
              <a:rPr lang="en-US" sz="2000" dirty="0" smtClean="0">
                <a:solidFill>
                  <a:srgbClr val="034DA2"/>
                </a:solidFill>
                <a:latin typeface="Open Sans"/>
                <a:cs typeface="Open Sans"/>
              </a:rPr>
              <a:t> </a:t>
            </a:r>
            <a:endParaRPr lang="en-US" sz="2000" dirty="0">
              <a:solidFill>
                <a:srgbClr val="034DA2"/>
              </a:solidFill>
              <a:latin typeface="Open Sans"/>
              <a:cs typeface="Open Sans"/>
            </a:endParaRPr>
          </a:p>
        </p:txBody>
      </p:sp>
      <p:sp>
        <p:nvSpPr>
          <p:cNvPr id="6" name="Rectangle 5"/>
          <p:cNvSpPr/>
          <p:nvPr/>
        </p:nvSpPr>
        <p:spPr>
          <a:xfrm>
            <a:off x="0" y="0"/>
            <a:ext cx="5730149"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95461" y="2664081"/>
            <a:ext cx="2314591" cy="707886"/>
          </a:xfrm>
          <a:prstGeom prst="rect">
            <a:avLst/>
          </a:prstGeom>
          <a:noFill/>
          <a:ln>
            <a:noFill/>
          </a:ln>
        </p:spPr>
        <p:txBody>
          <a:bodyPr wrap="square" rtlCol="0">
            <a:spAutoFit/>
          </a:bodyPr>
          <a:lstStyle/>
          <a:p>
            <a:pPr algn="ctr"/>
            <a:r>
              <a:rPr lang="en-US" sz="2000" dirty="0">
                <a:solidFill>
                  <a:schemeClr val="bg2"/>
                </a:solidFill>
                <a:latin typeface="Open Sans"/>
                <a:cs typeface="Open Sans"/>
              </a:rPr>
              <a:t>Place image in this area. </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408" t="16959" r="7305" b="11622"/>
          <a:stretch/>
        </p:blipFill>
        <p:spPr>
          <a:xfrm>
            <a:off x="6034214" y="496256"/>
            <a:ext cx="2441045" cy="1070686"/>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1513" r="40544"/>
          <a:stretch/>
        </p:blipFill>
        <p:spPr>
          <a:xfrm>
            <a:off x="154339" y="0"/>
            <a:ext cx="5395407" cy="6454961"/>
          </a:xfrm>
          <a:prstGeom prst="rect">
            <a:avLst/>
          </a:prstGeom>
        </p:spPr>
      </p:pic>
    </p:spTree>
    <p:extLst>
      <p:ext uri="{BB962C8B-B14F-4D97-AF65-F5344CB8AC3E}">
        <p14:creationId xmlns:p14="http://schemas.microsoft.com/office/powerpoint/2010/main" val="1527499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474905762"/>
              </p:ext>
            </p:extLst>
          </p:nvPr>
        </p:nvGraphicFramePr>
        <p:xfrm>
          <a:off x="0" y="979420"/>
          <a:ext cx="5361112" cy="4611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8" name="Chart 67"/>
          <p:cNvGraphicFramePr>
            <a:graphicFrameLocks/>
          </p:cNvGraphicFramePr>
          <p:nvPr>
            <p:extLst>
              <p:ext uri="{D42A27DB-BD31-4B8C-83A1-F6EECF244321}">
                <p14:modId xmlns:p14="http://schemas.microsoft.com/office/powerpoint/2010/main" val="2274069759"/>
              </p:ext>
            </p:extLst>
          </p:nvPr>
        </p:nvGraphicFramePr>
        <p:xfrm>
          <a:off x="5336776" y="2037407"/>
          <a:ext cx="3455894" cy="3689539"/>
        </p:xfrm>
        <a:graphic>
          <a:graphicData uri="http://schemas.openxmlformats.org/drawingml/2006/chart">
            <c:chart xmlns:c="http://schemas.openxmlformats.org/drawingml/2006/chart" xmlns:r="http://schemas.openxmlformats.org/officeDocument/2006/relationships" r:id="rId8"/>
          </a:graphicData>
        </a:graphic>
      </p:graphicFrame>
      <p:sp>
        <p:nvSpPr>
          <p:cNvPr id="70" name="Rectangle 69"/>
          <p:cNvSpPr/>
          <p:nvPr/>
        </p:nvSpPr>
        <p:spPr>
          <a:xfrm>
            <a:off x="18508" y="0"/>
            <a:ext cx="45719" cy="123892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71" name="TextBox 70"/>
          <p:cNvSpPr txBox="1"/>
          <p:nvPr/>
        </p:nvSpPr>
        <p:spPr>
          <a:xfrm>
            <a:off x="5362075" y="1392235"/>
            <a:ext cx="3466931" cy="461665"/>
          </a:xfrm>
          <a:prstGeom prst="rect">
            <a:avLst/>
          </a:prstGeom>
          <a:noFill/>
        </p:spPr>
        <p:txBody>
          <a:bodyPr wrap="square" lIns="0" rIns="0" rtlCol="0">
            <a:spAutoFit/>
          </a:bodyPr>
          <a:lstStyle/>
          <a:p>
            <a:pPr algn="just">
              <a:defRPr/>
            </a:pPr>
            <a:r>
              <a:rPr lang="en-GB" sz="1200" b="1" dirty="0">
                <a:solidFill>
                  <a:srgbClr val="003399"/>
                </a:solidFill>
                <a:latin typeface="+mj-lt"/>
              </a:rPr>
              <a:t>Ireland Share of Total Primary Energy Requirement (TPER) 2018 by Fuel source</a:t>
            </a:r>
          </a:p>
        </p:txBody>
      </p:sp>
      <p:sp>
        <p:nvSpPr>
          <p:cNvPr id="72" name="TextBox 71"/>
          <p:cNvSpPr txBox="1"/>
          <p:nvPr/>
        </p:nvSpPr>
        <p:spPr>
          <a:xfrm flipV="1">
            <a:off x="5323890" y="1857507"/>
            <a:ext cx="3543300" cy="253916"/>
          </a:xfrm>
          <a:prstGeom prst="rect">
            <a:avLst/>
          </a:prstGeom>
          <a:solidFill>
            <a:srgbClr val="06038D"/>
          </a:solidFill>
        </p:spPr>
        <p:txBody>
          <a:bodyPr wrap="square" rtlCol="0">
            <a:spAutoFit/>
          </a:bodyPr>
          <a:lstStyle/>
          <a:p>
            <a:pPr algn="ctr"/>
            <a:endParaRPr lang="en-IE" sz="1050" b="1" dirty="0">
              <a:solidFill>
                <a:schemeClr val="bg1"/>
              </a:solidFill>
            </a:endParaRPr>
          </a:p>
        </p:txBody>
      </p:sp>
      <p:pic>
        <p:nvPicPr>
          <p:cNvPr id="74" name="Picture 73"/>
          <p:cNvPicPr>
            <a:picLocks noChangeAspect="1"/>
          </p:cNvPicPr>
          <p:nvPr/>
        </p:nvPicPr>
        <p:blipFill>
          <a:blip r:embed="rId9"/>
          <a:stretch>
            <a:fillRect/>
          </a:stretch>
        </p:blipFill>
        <p:spPr>
          <a:xfrm>
            <a:off x="91562" y="5591176"/>
            <a:ext cx="303257" cy="311603"/>
          </a:xfrm>
          <a:prstGeom prst="rect">
            <a:avLst/>
          </a:prstGeom>
        </p:spPr>
      </p:pic>
      <p:sp>
        <p:nvSpPr>
          <p:cNvPr id="75" name="Footer Placeholder 3"/>
          <p:cNvSpPr txBox="1">
            <a:spLocks/>
          </p:cNvSpPr>
          <p:nvPr/>
        </p:nvSpPr>
        <p:spPr>
          <a:xfrm>
            <a:off x="291029" y="5952043"/>
            <a:ext cx="8537977" cy="371399"/>
          </a:xfrm>
          <a:prstGeom prst="rect">
            <a:avLst/>
          </a:prstGeom>
          <a:no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defTabSz="685800">
              <a:buFontTx/>
              <a:buAutoNum type="arabicPeriod"/>
              <a:defRPr/>
            </a:pPr>
            <a:r>
              <a:rPr lang="en-GB" sz="825" b="1" dirty="0">
                <a:solidFill>
                  <a:srgbClr val="002060"/>
                </a:solidFill>
              </a:rPr>
              <a:t>Source: Sustainable Energy Authority of Ireland</a:t>
            </a:r>
            <a:br>
              <a:rPr lang="en-GB" sz="825" b="1" dirty="0">
                <a:solidFill>
                  <a:srgbClr val="002060"/>
                </a:solidFill>
              </a:rPr>
            </a:br>
            <a:r>
              <a:rPr lang="en-GB" sz="825" b="1" dirty="0">
                <a:solidFill>
                  <a:srgbClr val="002060"/>
                </a:solidFill>
              </a:rPr>
              <a:t>(SEAI) Energy in Ireland 2019 Report.</a:t>
            </a:r>
          </a:p>
          <a:p>
            <a:pPr defTabSz="685800">
              <a:defRPr/>
            </a:pPr>
            <a:endParaRPr lang="en-GB" sz="825" b="1" dirty="0">
              <a:solidFill>
                <a:srgbClr val="002060"/>
              </a:solidFill>
            </a:endParaRPr>
          </a:p>
        </p:txBody>
      </p:sp>
      <p:sp>
        <p:nvSpPr>
          <p:cNvPr id="12" name="Rectangle 11"/>
          <p:cNvSpPr/>
          <p:nvPr/>
        </p:nvSpPr>
        <p:spPr>
          <a:xfrm>
            <a:off x="525985" y="3077582"/>
            <a:ext cx="1734198" cy="646331"/>
          </a:xfrm>
          <a:prstGeom prst="rect">
            <a:avLst/>
          </a:prstGeom>
        </p:spPr>
        <p:txBody>
          <a:bodyPr wrap="square">
            <a:spAutoFit/>
          </a:bodyPr>
          <a:lstStyle/>
          <a:p>
            <a:pPr algn="ctr"/>
            <a:r>
              <a:rPr lang="en-IE" sz="1200" b="1" dirty="0">
                <a:solidFill>
                  <a:srgbClr val="0099FF">
                    <a:lumMod val="50000"/>
                  </a:srgbClr>
                </a:solidFill>
              </a:rPr>
              <a:t>31% </a:t>
            </a:r>
            <a:r>
              <a:rPr lang="en-IE" sz="1200" dirty="0">
                <a:solidFill>
                  <a:srgbClr val="0099FF">
                    <a:lumMod val="50000"/>
                  </a:srgbClr>
                </a:solidFill>
              </a:rPr>
              <a:t>of Ireland’s energy requirement is met by </a:t>
            </a:r>
            <a:r>
              <a:rPr lang="en-IE" sz="1200" b="1" dirty="0">
                <a:solidFill>
                  <a:srgbClr val="0099FF">
                    <a:lumMod val="50000"/>
                  </a:srgbClr>
                </a:solidFill>
              </a:rPr>
              <a:t>Natural Gas</a:t>
            </a:r>
          </a:p>
        </p:txBody>
      </p:sp>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60582" y="2566340"/>
            <a:ext cx="1426028" cy="1458279"/>
          </a:xfrm>
          <a:prstGeom prst="rect">
            <a:avLst/>
          </a:prstGeom>
        </p:spPr>
      </p:pic>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4199" y="3680091"/>
            <a:ext cx="1462064" cy="1462064"/>
          </a:xfrm>
          <a:prstGeom prst="rect">
            <a:avLst/>
          </a:prstGeom>
        </p:spPr>
      </p:pic>
      <p:pic>
        <p:nvPicPr>
          <p:cNvPr id="13" name="Picture 12"/>
          <p:cNvPicPr>
            <a:picLocks noChangeAspect="1"/>
          </p:cNvPicPr>
          <p:nvPr/>
        </p:nvPicPr>
        <p:blipFill>
          <a:blip r:embed="rId12"/>
          <a:stretch>
            <a:fillRect/>
          </a:stretch>
        </p:blipFill>
        <p:spPr>
          <a:xfrm>
            <a:off x="1025974" y="2033203"/>
            <a:ext cx="734221" cy="1044143"/>
          </a:xfrm>
          <a:prstGeom prst="rect">
            <a:avLst/>
          </a:prstGeom>
        </p:spPr>
      </p:pic>
      <p:pic>
        <p:nvPicPr>
          <p:cNvPr id="19" name="Graphic 2" descr="Lightbulb">
            <a:extLst>
              <a:ext uri="{FF2B5EF4-FFF2-40B4-BE49-F238E27FC236}">
                <a16:creationId xmlns:a16="http://schemas.microsoft.com/office/drawing/2014/main" xmlns="" id="{0DD84FD7-DDB5-43CC-9AFE-B7518D66B2F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78387" y="2060171"/>
            <a:ext cx="615344" cy="615344"/>
          </a:xfrm>
          <a:prstGeom prst="rect">
            <a:avLst/>
          </a:prstGeom>
        </p:spPr>
      </p:pic>
      <p:sp>
        <p:nvSpPr>
          <p:cNvPr id="15" name="Slide Number Placeholder 3"/>
          <p:cNvSpPr txBox="1">
            <a:spLocks/>
          </p:cNvSpPr>
          <p:nvPr/>
        </p:nvSpPr>
        <p:spPr>
          <a:xfrm>
            <a:off x="4405162" y="5642775"/>
            <a:ext cx="309713" cy="205405"/>
          </a:xfrm>
          <a:prstGeom prst="rect">
            <a:avLst/>
          </a:prstGeom>
        </p:spPr>
        <p:txBody>
          <a:bodyPr/>
          <a:lstStyle>
            <a:defPPr>
              <a:defRPr lang="en-US"/>
            </a:defPPr>
            <a:lvl1pPr marL="0" algn="l" defTabSz="914400" rtl="0" eaLnBrk="1" latinLnBrk="0" hangingPunct="1">
              <a:defRPr sz="1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25" dirty="0">
                <a:solidFill>
                  <a:schemeClr val="tx1"/>
                </a:solidFill>
              </a:rPr>
              <a:t>9</a:t>
            </a:r>
          </a:p>
        </p:txBody>
      </p:sp>
      <p:sp>
        <p:nvSpPr>
          <p:cNvPr id="16" name="Title 1"/>
          <p:cNvSpPr txBox="1">
            <a:spLocks/>
          </p:cNvSpPr>
          <p:nvPr/>
        </p:nvSpPr>
        <p:spPr>
          <a:xfrm>
            <a:off x="-1470988" y="634292"/>
            <a:ext cx="9052438" cy="104005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3200" b="1" dirty="0" smtClean="0">
                <a:solidFill>
                  <a:srgbClr val="06038D"/>
                </a:solidFill>
                <a:latin typeface="Arial"/>
              </a:rPr>
              <a:t>Natural Gas in Ireland</a:t>
            </a:r>
            <a:r>
              <a:rPr lang="en-IE" sz="2000" baseline="30000" dirty="0">
                <a:solidFill>
                  <a:schemeClr val="bg1">
                    <a:lumMod val="50000"/>
                  </a:schemeClr>
                </a:solidFill>
                <a:cs typeface="Arial Bold" panose="020B0704020202020204" pitchFamily="34" charset="0"/>
              </a:rPr>
              <a:t>1</a:t>
            </a:r>
            <a:endParaRPr lang="en-IE" sz="2000" dirty="0">
              <a:solidFill>
                <a:schemeClr val="bg1">
                  <a:lumMod val="50000"/>
                </a:schemeClr>
              </a:solidFill>
              <a:cs typeface="Arial Bold" panose="020B0704020202020204" pitchFamily="34" charset="0"/>
            </a:endParaRPr>
          </a:p>
          <a:p>
            <a:endParaRPr lang="en-IE" sz="6000" dirty="0"/>
          </a:p>
        </p:txBody>
      </p:sp>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7408" t="16959" r="7305" b="11622"/>
          <a:stretch/>
        </p:blipFill>
        <p:spPr>
          <a:xfrm>
            <a:off x="7407375" y="196438"/>
            <a:ext cx="1385295" cy="607615"/>
          </a:xfrm>
          <a:prstGeom prst="rect">
            <a:avLst/>
          </a:prstGeom>
        </p:spPr>
      </p:pic>
    </p:spTree>
    <p:extLst>
      <p:ext uri="{BB962C8B-B14F-4D97-AF65-F5344CB8AC3E}">
        <p14:creationId xmlns:p14="http://schemas.microsoft.com/office/powerpoint/2010/main" val="98892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4842" y="941696"/>
            <a:ext cx="8188657" cy="5145205"/>
            <a:chOff x="287856" y="1160588"/>
            <a:chExt cx="8326210" cy="5627032"/>
          </a:xfrm>
        </p:grpSpPr>
        <p:sp>
          <p:nvSpPr>
            <p:cNvPr id="4" name="Rounded Rectangle 3"/>
            <p:cNvSpPr/>
            <p:nvPr/>
          </p:nvSpPr>
          <p:spPr>
            <a:xfrm>
              <a:off x="2734172" y="4075456"/>
              <a:ext cx="977462" cy="2712164"/>
            </a:xfrm>
            <a:prstGeom prst="roundRect">
              <a:avLst/>
            </a:prstGeom>
            <a:solidFill>
              <a:srgbClr val="CCFF99">
                <a:alpha val="20000"/>
              </a:srgb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E">
                <a:solidFill>
                  <a:prstClr val="black"/>
                </a:solidFill>
              </a:endParaRPr>
            </a:p>
          </p:txBody>
        </p:sp>
        <p:sp>
          <p:nvSpPr>
            <p:cNvPr id="5" name="Rounded Rectangle 4"/>
            <p:cNvSpPr/>
            <p:nvPr/>
          </p:nvSpPr>
          <p:spPr>
            <a:xfrm>
              <a:off x="2734171" y="1186491"/>
              <a:ext cx="977463" cy="2745433"/>
            </a:xfrm>
            <a:prstGeom prst="roundRect">
              <a:avLst/>
            </a:prstGeom>
            <a:solidFill>
              <a:schemeClr val="bg1">
                <a:lumMod val="85000"/>
                <a:alpha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E">
                <a:solidFill>
                  <a:prstClr val="white"/>
                </a:solidFill>
              </a:endParaRPr>
            </a:p>
          </p:txBody>
        </p:sp>
        <p:grpSp>
          <p:nvGrpSpPr>
            <p:cNvPr id="6" name="Group 5"/>
            <p:cNvGrpSpPr/>
            <p:nvPr/>
          </p:nvGrpSpPr>
          <p:grpSpPr>
            <a:xfrm>
              <a:off x="2924230" y="5932168"/>
              <a:ext cx="609600" cy="629978"/>
              <a:chOff x="2919476" y="6145468"/>
              <a:chExt cx="609600" cy="629978"/>
            </a:xfrm>
          </p:grpSpPr>
          <p:sp>
            <p:nvSpPr>
              <p:cNvPr id="75" name="Rounded Rectangle 74"/>
              <p:cNvSpPr/>
              <p:nvPr/>
            </p:nvSpPr>
            <p:spPr>
              <a:xfrm>
                <a:off x="2919476" y="6145468"/>
                <a:ext cx="609600" cy="629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pic>
            <p:nvPicPr>
              <p:cNvPr id="76" name="Picture 75"/>
              <p:cNvPicPr>
                <a:picLocks noChangeAspect="1"/>
              </p:cNvPicPr>
              <p:nvPr/>
            </p:nvPicPr>
            <p:blipFill>
              <a:blip r:embed="rId3"/>
              <a:stretch>
                <a:fillRect/>
              </a:stretch>
            </p:blipFill>
            <p:spPr>
              <a:xfrm>
                <a:off x="2963366" y="6204130"/>
                <a:ext cx="504109" cy="528144"/>
              </a:xfrm>
              <a:prstGeom prst="rect">
                <a:avLst/>
              </a:prstGeom>
            </p:spPr>
          </p:pic>
        </p:grpSp>
        <p:grpSp>
          <p:nvGrpSpPr>
            <p:cNvPr id="7" name="Group 6"/>
            <p:cNvGrpSpPr/>
            <p:nvPr/>
          </p:nvGrpSpPr>
          <p:grpSpPr>
            <a:xfrm>
              <a:off x="2900854" y="1386097"/>
              <a:ext cx="609600" cy="629978"/>
              <a:chOff x="2900854" y="1291507"/>
              <a:chExt cx="609600" cy="629978"/>
            </a:xfrm>
          </p:grpSpPr>
          <p:sp>
            <p:nvSpPr>
              <p:cNvPr id="73" name="Rounded Rectangle 72"/>
              <p:cNvSpPr/>
              <p:nvPr/>
            </p:nvSpPr>
            <p:spPr>
              <a:xfrm>
                <a:off x="2900854" y="1291507"/>
                <a:ext cx="609600" cy="629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pic>
            <p:nvPicPr>
              <p:cNvPr id="74" name="Picture 73"/>
              <p:cNvPicPr>
                <a:picLocks noChangeAspect="1"/>
              </p:cNvPicPr>
              <p:nvPr/>
            </p:nvPicPr>
            <p:blipFill>
              <a:blip r:embed="rId4"/>
              <a:stretch>
                <a:fillRect/>
              </a:stretch>
            </p:blipFill>
            <p:spPr>
              <a:xfrm>
                <a:off x="2985201" y="1316964"/>
                <a:ext cx="443102" cy="530918"/>
              </a:xfrm>
              <a:prstGeom prst="rect">
                <a:avLst/>
              </a:prstGeom>
            </p:spPr>
          </p:pic>
        </p:grpSp>
        <p:grpSp>
          <p:nvGrpSpPr>
            <p:cNvPr id="8" name="Group 7"/>
            <p:cNvGrpSpPr/>
            <p:nvPr/>
          </p:nvGrpSpPr>
          <p:grpSpPr>
            <a:xfrm>
              <a:off x="2919476" y="4305796"/>
              <a:ext cx="609600" cy="629978"/>
              <a:chOff x="2919476" y="4133073"/>
              <a:chExt cx="609600" cy="629978"/>
            </a:xfrm>
          </p:grpSpPr>
          <p:sp>
            <p:nvSpPr>
              <p:cNvPr id="71" name="Rounded Rectangle 70"/>
              <p:cNvSpPr/>
              <p:nvPr/>
            </p:nvSpPr>
            <p:spPr>
              <a:xfrm>
                <a:off x="2919476" y="4133073"/>
                <a:ext cx="609600" cy="629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pic>
            <p:nvPicPr>
              <p:cNvPr id="72" name="Picture 71"/>
              <p:cNvPicPr>
                <a:picLocks noChangeAspect="1"/>
              </p:cNvPicPr>
              <p:nvPr/>
            </p:nvPicPr>
            <p:blipFill>
              <a:blip r:embed="rId5"/>
              <a:stretch>
                <a:fillRect/>
              </a:stretch>
            </p:blipFill>
            <p:spPr>
              <a:xfrm>
                <a:off x="3010179" y="4190590"/>
                <a:ext cx="428194" cy="488409"/>
              </a:xfrm>
              <a:prstGeom prst="rect">
                <a:avLst/>
              </a:prstGeom>
            </p:spPr>
          </p:pic>
        </p:grpSp>
        <p:sp>
          <p:nvSpPr>
            <p:cNvPr id="9" name="Oval 8"/>
            <p:cNvSpPr/>
            <p:nvPr/>
          </p:nvSpPr>
          <p:spPr>
            <a:xfrm>
              <a:off x="3878318" y="3563002"/>
              <a:ext cx="759924" cy="801582"/>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100" dirty="0">
                  <a:solidFill>
                    <a:prstClr val="black"/>
                  </a:solidFill>
                </a:rPr>
                <a:t>H</a:t>
              </a:r>
              <a:r>
                <a:rPr lang="en-GB" sz="1100" baseline="-25000" dirty="0">
                  <a:solidFill>
                    <a:prstClr val="black"/>
                  </a:solidFill>
                </a:rPr>
                <a:t>2</a:t>
              </a:r>
              <a:endParaRPr lang="en-IE" sz="500" baseline="-25000" dirty="0">
                <a:solidFill>
                  <a:prstClr val="black"/>
                </a:solidFill>
              </a:endParaRPr>
            </a:p>
          </p:txBody>
        </p:sp>
        <p:sp>
          <p:nvSpPr>
            <p:cNvPr id="10" name="Oval 9"/>
            <p:cNvSpPr/>
            <p:nvPr/>
          </p:nvSpPr>
          <p:spPr>
            <a:xfrm>
              <a:off x="1345324" y="2137211"/>
              <a:ext cx="737857" cy="753131"/>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GB" sz="1000" dirty="0">
                  <a:solidFill>
                    <a:prstClr val="black"/>
                  </a:solidFill>
                </a:rPr>
                <a:t>CO</a:t>
              </a:r>
              <a:r>
                <a:rPr lang="en-GB" sz="1000" baseline="-25000" dirty="0">
                  <a:solidFill>
                    <a:prstClr val="black"/>
                  </a:solidFill>
                </a:rPr>
                <a:t>2</a:t>
              </a:r>
              <a:endParaRPr lang="en-IE" sz="500" baseline="-25000" dirty="0">
                <a:solidFill>
                  <a:prstClr val="black"/>
                </a:solidFill>
              </a:endParaRPr>
            </a:p>
          </p:txBody>
        </p:sp>
        <p:sp>
          <p:nvSpPr>
            <p:cNvPr id="11" name="Rounded Rectangle 10"/>
            <p:cNvSpPr/>
            <p:nvPr/>
          </p:nvSpPr>
          <p:spPr>
            <a:xfrm>
              <a:off x="2900854" y="3013789"/>
              <a:ext cx="609600" cy="629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cxnSp>
          <p:nvCxnSpPr>
            <p:cNvPr id="12" name="Elbow Connector 11"/>
            <p:cNvCxnSpPr>
              <a:endCxn id="9" idx="4"/>
            </p:cNvCxnSpPr>
            <p:nvPr/>
          </p:nvCxnSpPr>
          <p:spPr>
            <a:xfrm flipV="1">
              <a:off x="3529076" y="4364584"/>
              <a:ext cx="729204" cy="1060172"/>
            </a:xfrm>
            <a:prstGeom prst="bentConnector2">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5" idx="0"/>
            </p:cNvCxnSpPr>
            <p:nvPr/>
          </p:nvCxnSpPr>
          <p:spPr>
            <a:xfrm flipH="1" flipV="1">
              <a:off x="3224276" y="5739745"/>
              <a:ext cx="4754" cy="192423"/>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1" idx="2"/>
            </p:cNvCxnSpPr>
            <p:nvPr/>
          </p:nvCxnSpPr>
          <p:spPr>
            <a:xfrm>
              <a:off x="3224276" y="4935774"/>
              <a:ext cx="0" cy="173993"/>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2901878" y="2202276"/>
              <a:ext cx="609600" cy="629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cxnSp>
          <p:nvCxnSpPr>
            <p:cNvPr id="16" name="Straight Arrow Connector 15"/>
            <p:cNvCxnSpPr>
              <a:stCxn id="11" idx="0"/>
              <a:endCxn id="15" idx="2"/>
            </p:cNvCxnSpPr>
            <p:nvPr/>
          </p:nvCxnSpPr>
          <p:spPr>
            <a:xfrm flipV="1">
              <a:off x="3205654" y="2832254"/>
              <a:ext cx="1024" cy="18153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3" idx="2"/>
              <a:endCxn id="15" idx="0"/>
            </p:cNvCxnSpPr>
            <p:nvPr/>
          </p:nvCxnSpPr>
          <p:spPr>
            <a:xfrm>
              <a:off x="3205654" y="2016075"/>
              <a:ext cx="1024" cy="186201"/>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6"/>
              <a:endCxn id="53" idx="1"/>
            </p:cNvCxnSpPr>
            <p:nvPr/>
          </p:nvCxnSpPr>
          <p:spPr>
            <a:xfrm flipV="1">
              <a:off x="4638242" y="3962038"/>
              <a:ext cx="287037" cy="175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5" idx="1"/>
              <a:endCxn id="10" idx="6"/>
            </p:cNvCxnSpPr>
            <p:nvPr/>
          </p:nvCxnSpPr>
          <p:spPr>
            <a:xfrm flipH="1" flipV="1">
              <a:off x="2083181" y="2513777"/>
              <a:ext cx="818697" cy="348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886425" y="4075456"/>
              <a:ext cx="668133" cy="215444"/>
            </a:xfrm>
            <a:prstGeom prst="rect">
              <a:avLst/>
            </a:prstGeom>
            <a:noFill/>
          </p:spPr>
          <p:txBody>
            <a:bodyPr wrap="square" rtlCol="0">
              <a:spAutoFit/>
            </a:bodyPr>
            <a:lstStyle/>
            <a:p>
              <a:pPr algn="ctr"/>
              <a:r>
                <a:rPr lang="en-GB" sz="800" dirty="0">
                  <a:solidFill>
                    <a:prstClr val="black"/>
                  </a:solidFill>
                </a:rPr>
                <a:t>Wind</a:t>
              </a:r>
              <a:endParaRPr lang="en-IE" sz="800" dirty="0">
                <a:solidFill>
                  <a:prstClr val="black"/>
                </a:solidFill>
              </a:endParaRPr>
            </a:p>
          </p:txBody>
        </p:sp>
        <p:sp>
          <p:nvSpPr>
            <p:cNvPr id="21" name="TextBox 20"/>
            <p:cNvSpPr txBox="1"/>
            <p:nvPr/>
          </p:nvSpPr>
          <p:spPr>
            <a:xfrm>
              <a:off x="2903603" y="6572176"/>
              <a:ext cx="668133" cy="215444"/>
            </a:xfrm>
            <a:prstGeom prst="rect">
              <a:avLst/>
            </a:prstGeom>
            <a:noFill/>
          </p:spPr>
          <p:txBody>
            <a:bodyPr wrap="square" rtlCol="0">
              <a:spAutoFit/>
            </a:bodyPr>
            <a:lstStyle/>
            <a:p>
              <a:pPr algn="ctr"/>
              <a:r>
                <a:rPr lang="en-GB" sz="800" dirty="0">
                  <a:solidFill>
                    <a:prstClr val="black"/>
                  </a:solidFill>
                </a:rPr>
                <a:t>Solar</a:t>
              </a:r>
              <a:endParaRPr lang="en-IE" sz="800" dirty="0">
                <a:solidFill>
                  <a:prstClr val="black"/>
                </a:solidFill>
              </a:endParaRPr>
            </a:p>
          </p:txBody>
        </p:sp>
        <p:sp>
          <p:nvSpPr>
            <p:cNvPr id="22" name="TextBox 21"/>
            <p:cNvSpPr txBox="1"/>
            <p:nvPr/>
          </p:nvSpPr>
          <p:spPr>
            <a:xfrm>
              <a:off x="1714253" y="5324123"/>
              <a:ext cx="1078514" cy="294231"/>
            </a:xfrm>
            <a:prstGeom prst="rect">
              <a:avLst/>
            </a:prstGeom>
            <a:noFill/>
          </p:spPr>
          <p:txBody>
            <a:bodyPr wrap="square" rtlCol="0">
              <a:spAutoFit/>
            </a:bodyPr>
            <a:lstStyle/>
            <a:p>
              <a:pPr algn="ctr"/>
              <a:r>
                <a:rPr lang="en-GB" sz="1000" b="1" dirty="0">
                  <a:solidFill>
                    <a:prstClr val="black"/>
                  </a:solidFill>
                </a:rPr>
                <a:t>Electrolysis</a:t>
              </a:r>
              <a:endParaRPr lang="en-IE" sz="800" b="1" dirty="0">
                <a:solidFill>
                  <a:prstClr val="black"/>
                </a:solidFill>
              </a:endParaRPr>
            </a:p>
          </p:txBody>
        </p:sp>
        <p:sp>
          <p:nvSpPr>
            <p:cNvPr id="23" name="TextBox 22"/>
            <p:cNvSpPr txBox="1"/>
            <p:nvPr/>
          </p:nvSpPr>
          <p:spPr>
            <a:xfrm>
              <a:off x="3779663" y="5198718"/>
              <a:ext cx="711684" cy="257453"/>
            </a:xfrm>
            <a:prstGeom prst="rect">
              <a:avLst/>
            </a:prstGeom>
            <a:noFill/>
          </p:spPr>
          <p:txBody>
            <a:bodyPr wrap="square" rtlCol="0">
              <a:spAutoFit/>
            </a:bodyPr>
            <a:lstStyle/>
            <a:p>
              <a:r>
                <a:rPr lang="en-GB" sz="800" dirty="0">
                  <a:solidFill>
                    <a:prstClr val="black"/>
                  </a:solidFill>
                </a:rPr>
                <a:t>Green</a:t>
              </a:r>
              <a:endParaRPr lang="en-IE" sz="800" dirty="0">
                <a:solidFill>
                  <a:prstClr val="black"/>
                </a:solidFill>
              </a:endParaRPr>
            </a:p>
          </p:txBody>
        </p:sp>
        <p:cxnSp>
          <p:nvCxnSpPr>
            <p:cNvPr id="24" name="Straight Arrow Connector 23"/>
            <p:cNvCxnSpPr/>
            <p:nvPr/>
          </p:nvCxnSpPr>
          <p:spPr>
            <a:xfrm>
              <a:off x="4382814" y="2405727"/>
              <a:ext cx="0" cy="115727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4120886" y="2636333"/>
              <a:ext cx="6501" cy="940571"/>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3518566" y="2639746"/>
              <a:ext cx="593725"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518566" y="2405727"/>
              <a:ext cx="864248"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713071" y="2636333"/>
              <a:ext cx="473540" cy="215444"/>
            </a:xfrm>
            <a:prstGeom prst="rect">
              <a:avLst/>
            </a:prstGeom>
            <a:noFill/>
          </p:spPr>
          <p:txBody>
            <a:bodyPr wrap="square" rtlCol="0">
              <a:spAutoFit/>
            </a:bodyPr>
            <a:lstStyle/>
            <a:p>
              <a:r>
                <a:rPr lang="en-GB" sz="800" dirty="0">
                  <a:solidFill>
                    <a:prstClr val="black"/>
                  </a:solidFill>
                </a:rPr>
                <a:t>Blue</a:t>
              </a:r>
              <a:endParaRPr lang="en-IE" sz="800" dirty="0">
                <a:solidFill>
                  <a:prstClr val="black"/>
                </a:solidFill>
              </a:endParaRPr>
            </a:p>
          </p:txBody>
        </p:sp>
        <p:sp>
          <p:nvSpPr>
            <p:cNvPr id="29" name="TextBox 28"/>
            <p:cNvSpPr txBox="1"/>
            <p:nvPr/>
          </p:nvSpPr>
          <p:spPr>
            <a:xfrm>
              <a:off x="3832790" y="2074208"/>
              <a:ext cx="805452" cy="404568"/>
            </a:xfrm>
            <a:prstGeom prst="rect">
              <a:avLst/>
            </a:prstGeom>
            <a:noFill/>
          </p:spPr>
          <p:txBody>
            <a:bodyPr wrap="square" rtlCol="0">
              <a:spAutoFit/>
            </a:bodyPr>
            <a:lstStyle/>
            <a:p>
              <a:r>
                <a:rPr lang="en-GB" sz="800" dirty="0">
                  <a:solidFill>
                    <a:prstClr val="black"/>
                  </a:solidFill>
                </a:rPr>
                <a:t>Negative Emissions</a:t>
              </a:r>
              <a:endParaRPr lang="en-IE" sz="800" dirty="0">
                <a:solidFill>
                  <a:prstClr val="black"/>
                </a:solidFill>
              </a:endParaRPr>
            </a:p>
          </p:txBody>
        </p:sp>
        <p:sp>
          <p:nvSpPr>
            <p:cNvPr id="30" name="TextBox 29"/>
            <p:cNvSpPr txBox="1"/>
            <p:nvPr/>
          </p:nvSpPr>
          <p:spPr>
            <a:xfrm>
              <a:off x="2832507" y="3670028"/>
              <a:ext cx="842069" cy="215444"/>
            </a:xfrm>
            <a:prstGeom prst="rect">
              <a:avLst/>
            </a:prstGeom>
            <a:noFill/>
          </p:spPr>
          <p:txBody>
            <a:bodyPr wrap="square" rtlCol="0">
              <a:spAutoFit/>
            </a:bodyPr>
            <a:lstStyle/>
            <a:p>
              <a:r>
                <a:rPr lang="en-GB" sz="800" dirty="0">
                  <a:solidFill>
                    <a:prstClr val="black"/>
                  </a:solidFill>
                </a:rPr>
                <a:t>Natural Gas</a:t>
              </a:r>
              <a:endParaRPr lang="en-IE" sz="800" dirty="0">
                <a:solidFill>
                  <a:prstClr val="black"/>
                </a:solidFill>
              </a:endParaRPr>
            </a:p>
          </p:txBody>
        </p:sp>
        <p:sp>
          <p:nvSpPr>
            <p:cNvPr id="31" name="TextBox 30"/>
            <p:cNvSpPr txBox="1"/>
            <p:nvPr/>
          </p:nvSpPr>
          <p:spPr>
            <a:xfrm>
              <a:off x="2734173" y="1160588"/>
              <a:ext cx="977462" cy="257453"/>
            </a:xfrm>
            <a:prstGeom prst="rect">
              <a:avLst/>
            </a:prstGeom>
            <a:noFill/>
          </p:spPr>
          <p:txBody>
            <a:bodyPr wrap="square" rtlCol="0">
              <a:spAutoFit/>
            </a:bodyPr>
            <a:lstStyle/>
            <a:p>
              <a:pPr algn="ctr"/>
              <a:r>
                <a:rPr lang="en-GB" sz="800" dirty="0">
                  <a:solidFill>
                    <a:prstClr val="black"/>
                  </a:solidFill>
                </a:rPr>
                <a:t>Biomethane</a:t>
              </a:r>
              <a:endParaRPr lang="en-IE" sz="800" dirty="0">
                <a:solidFill>
                  <a:prstClr val="black"/>
                </a:solidFill>
              </a:endParaRPr>
            </a:p>
          </p:txBody>
        </p:sp>
        <p:sp>
          <p:nvSpPr>
            <p:cNvPr id="32" name="TextBox 31"/>
            <p:cNvSpPr txBox="1"/>
            <p:nvPr/>
          </p:nvSpPr>
          <p:spPr>
            <a:xfrm>
              <a:off x="1714253" y="1418138"/>
              <a:ext cx="1113187" cy="662020"/>
            </a:xfrm>
            <a:prstGeom prst="rect">
              <a:avLst/>
            </a:prstGeom>
            <a:noFill/>
          </p:spPr>
          <p:txBody>
            <a:bodyPr wrap="square" rtlCol="0">
              <a:spAutoFit/>
            </a:bodyPr>
            <a:lstStyle/>
            <a:p>
              <a:pPr algn="ctr"/>
              <a:r>
                <a:rPr lang="en-GB" sz="1000" b="1" dirty="0">
                  <a:solidFill>
                    <a:prstClr val="black"/>
                  </a:solidFill>
                </a:rPr>
                <a:t>Steam Methane Reforming</a:t>
              </a:r>
              <a:endParaRPr lang="en-IE" sz="1000" b="1" dirty="0">
                <a:solidFill>
                  <a:prstClr val="black"/>
                </a:solidFill>
              </a:endParaRPr>
            </a:p>
          </p:txBody>
        </p:sp>
        <p:sp>
          <p:nvSpPr>
            <p:cNvPr id="33" name="Rounded Rectangle 32"/>
            <p:cNvSpPr/>
            <p:nvPr/>
          </p:nvSpPr>
          <p:spPr>
            <a:xfrm>
              <a:off x="287856" y="2195293"/>
              <a:ext cx="753586" cy="629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800" dirty="0">
                  <a:solidFill>
                    <a:prstClr val="black"/>
                  </a:solidFill>
                </a:rPr>
                <a:t>Carbon Storage</a:t>
              </a:r>
              <a:endParaRPr lang="en-IE" sz="800" dirty="0">
                <a:solidFill>
                  <a:prstClr val="black"/>
                </a:solidFill>
              </a:endParaRPr>
            </a:p>
          </p:txBody>
        </p:sp>
        <p:cxnSp>
          <p:nvCxnSpPr>
            <p:cNvPr id="34" name="Straight Arrow Connector 33"/>
            <p:cNvCxnSpPr>
              <a:stCxn id="10" idx="2"/>
              <a:endCxn id="33" idx="3"/>
            </p:cNvCxnSpPr>
            <p:nvPr/>
          </p:nvCxnSpPr>
          <p:spPr>
            <a:xfrm flipH="1" flipV="1">
              <a:off x="1041442" y="2510281"/>
              <a:ext cx="303882" cy="349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4"/>
            <a:stretch>
              <a:fillRect/>
            </a:stretch>
          </p:blipFill>
          <p:spPr>
            <a:xfrm>
              <a:off x="3009039" y="3052809"/>
              <a:ext cx="443102" cy="530918"/>
            </a:xfrm>
            <a:prstGeom prst="rect">
              <a:avLst/>
            </a:prstGeom>
          </p:spPr>
        </p:pic>
        <p:pic>
          <p:nvPicPr>
            <p:cNvPr id="36" name="Picture 35"/>
            <p:cNvPicPr>
              <a:picLocks noChangeAspect="1"/>
            </p:cNvPicPr>
            <p:nvPr/>
          </p:nvPicPr>
          <p:blipFill>
            <a:blip r:embed="rId6"/>
            <a:stretch>
              <a:fillRect/>
            </a:stretch>
          </p:blipFill>
          <p:spPr>
            <a:xfrm>
              <a:off x="2940659" y="2326158"/>
              <a:ext cx="504825" cy="419100"/>
            </a:xfrm>
            <a:prstGeom prst="rect">
              <a:avLst/>
            </a:prstGeom>
          </p:spPr>
        </p:pic>
        <p:grpSp>
          <p:nvGrpSpPr>
            <p:cNvPr id="37" name="Group 36"/>
            <p:cNvGrpSpPr/>
            <p:nvPr/>
          </p:nvGrpSpPr>
          <p:grpSpPr>
            <a:xfrm>
              <a:off x="2928902" y="5109693"/>
              <a:ext cx="609600" cy="629978"/>
              <a:chOff x="970976" y="5606307"/>
              <a:chExt cx="609600" cy="629978"/>
            </a:xfrm>
          </p:grpSpPr>
          <p:sp>
            <p:nvSpPr>
              <p:cNvPr id="69" name="Rounded Rectangle 68"/>
              <p:cNvSpPr/>
              <p:nvPr/>
            </p:nvSpPr>
            <p:spPr>
              <a:xfrm>
                <a:off x="970976" y="5606307"/>
                <a:ext cx="609600" cy="629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pic>
            <p:nvPicPr>
              <p:cNvPr id="7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9305" y="5662454"/>
                <a:ext cx="471991" cy="53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up 37"/>
            <p:cNvGrpSpPr/>
            <p:nvPr/>
          </p:nvGrpSpPr>
          <p:grpSpPr>
            <a:xfrm>
              <a:off x="6201525" y="3593252"/>
              <a:ext cx="694241" cy="736441"/>
              <a:chOff x="5703812" y="3499227"/>
              <a:chExt cx="694241" cy="736441"/>
            </a:xfrm>
          </p:grpSpPr>
          <p:sp>
            <p:nvSpPr>
              <p:cNvPr id="67" name="Rounded Rectangle 66"/>
              <p:cNvSpPr/>
              <p:nvPr/>
            </p:nvSpPr>
            <p:spPr>
              <a:xfrm>
                <a:off x="5703812" y="3499227"/>
                <a:ext cx="694241" cy="7364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pic>
            <p:nvPicPr>
              <p:cNvPr id="68" name="Picture 67"/>
              <p:cNvPicPr>
                <a:picLocks noChangeAspect="1"/>
              </p:cNvPicPr>
              <p:nvPr/>
            </p:nvPicPr>
            <p:blipFill>
              <a:blip r:embed="rId8"/>
              <a:stretch>
                <a:fillRect/>
              </a:stretch>
            </p:blipFill>
            <p:spPr>
              <a:xfrm>
                <a:off x="5788074" y="3667156"/>
                <a:ext cx="525716" cy="343074"/>
              </a:xfrm>
              <a:prstGeom prst="rect">
                <a:avLst/>
              </a:prstGeom>
            </p:spPr>
          </p:pic>
        </p:grpSp>
        <p:cxnSp>
          <p:nvCxnSpPr>
            <p:cNvPr id="39" name="Straight Connector 38"/>
            <p:cNvCxnSpPr/>
            <p:nvPr/>
          </p:nvCxnSpPr>
          <p:spPr>
            <a:xfrm>
              <a:off x="7356320" y="2139274"/>
              <a:ext cx="28204" cy="358914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45" idx="1"/>
            </p:cNvCxnSpPr>
            <p:nvPr/>
          </p:nvCxnSpPr>
          <p:spPr>
            <a:xfrm>
              <a:off x="7356320" y="2139274"/>
              <a:ext cx="395412" cy="966"/>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64" idx="1"/>
            </p:cNvCxnSpPr>
            <p:nvPr/>
          </p:nvCxnSpPr>
          <p:spPr>
            <a:xfrm flipV="1">
              <a:off x="7384524" y="5727238"/>
              <a:ext cx="349697" cy="1179"/>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114244" y="4392073"/>
              <a:ext cx="781522" cy="257453"/>
            </a:xfrm>
            <a:prstGeom prst="rect">
              <a:avLst/>
            </a:prstGeom>
            <a:noFill/>
          </p:spPr>
          <p:txBody>
            <a:bodyPr wrap="square" rtlCol="0">
              <a:spAutoFit/>
            </a:bodyPr>
            <a:lstStyle/>
            <a:p>
              <a:pPr algn="ctr"/>
              <a:r>
                <a:rPr lang="en-GB" sz="800" dirty="0" smtClean="0">
                  <a:solidFill>
                    <a:prstClr val="black"/>
                  </a:solidFill>
                </a:rPr>
                <a:t>Network</a:t>
              </a:r>
              <a:endParaRPr lang="en-IE" sz="800" dirty="0">
                <a:solidFill>
                  <a:prstClr val="black"/>
                </a:solidFill>
              </a:endParaRPr>
            </a:p>
          </p:txBody>
        </p:sp>
        <p:grpSp>
          <p:nvGrpSpPr>
            <p:cNvPr id="43" name="Group 42"/>
            <p:cNvGrpSpPr/>
            <p:nvPr/>
          </p:nvGrpSpPr>
          <p:grpSpPr>
            <a:xfrm>
              <a:off x="7480729" y="5412249"/>
              <a:ext cx="1133337" cy="860115"/>
              <a:chOff x="7489863" y="5642687"/>
              <a:chExt cx="1133337" cy="860115"/>
            </a:xfrm>
          </p:grpSpPr>
          <p:sp>
            <p:nvSpPr>
              <p:cNvPr id="64" name="Rounded Rectangle 63"/>
              <p:cNvSpPr/>
              <p:nvPr/>
            </p:nvSpPr>
            <p:spPr>
              <a:xfrm>
                <a:off x="7743355" y="5642687"/>
                <a:ext cx="609600" cy="629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pic>
            <p:nvPicPr>
              <p:cNvPr id="65" name="Picture 64"/>
              <p:cNvPicPr>
                <a:picLocks noChangeAspect="1"/>
              </p:cNvPicPr>
              <p:nvPr/>
            </p:nvPicPr>
            <p:blipFill>
              <a:blip r:embed="rId9"/>
              <a:stretch>
                <a:fillRect/>
              </a:stretch>
            </p:blipFill>
            <p:spPr>
              <a:xfrm>
                <a:off x="7827618" y="5736890"/>
                <a:ext cx="466725" cy="390525"/>
              </a:xfrm>
              <a:prstGeom prst="rect">
                <a:avLst/>
              </a:prstGeom>
            </p:spPr>
          </p:pic>
          <p:sp>
            <p:nvSpPr>
              <p:cNvPr id="66" name="Rectangle 65"/>
              <p:cNvSpPr/>
              <p:nvPr/>
            </p:nvSpPr>
            <p:spPr>
              <a:xfrm>
                <a:off x="7489863" y="6287358"/>
                <a:ext cx="1133337" cy="215444"/>
              </a:xfrm>
              <a:prstGeom prst="rect">
                <a:avLst/>
              </a:prstGeom>
            </p:spPr>
            <p:txBody>
              <a:bodyPr wrap="square">
                <a:spAutoFit/>
              </a:bodyPr>
              <a:lstStyle/>
              <a:p>
                <a:pPr algn="ctr"/>
                <a:r>
                  <a:rPr lang="en-GB" sz="800" dirty="0" smtClean="0">
                    <a:solidFill>
                      <a:prstClr val="black"/>
                    </a:solidFill>
                  </a:rPr>
                  <a:t>Heat</a:t>
                </a:r>
                <a:endParaRPr lang="en-IE" sz="800" dirty="0">
                  <a:solidFill>
                    <a:prstClr val="black"/>
                  </a:solidFill>
                </a:endParaRPr>
              </a:p>
            </p:txBody>
          </p:sp>
        </p:grpSp>
        <p:grpSp>
          <p:nvGrpSpPr>
            <p:cNvPr id="44" name="Group 43"/>
            <p:cNvGrpSpPr/>
            <p:nvPr/>
          </p:nvGrpSpPr>
          <p:grpSpPr>
            <a:xfrm>
              <a:off x="7551331" y="4272700"/>
              <a:ext cx="984526" cy="862510"/>
              <a:chOff x="7552088" y="4268386"/>
              <a:chExt cx="984526" cy="862510"/>
            </a:xfrm>
          </p:grpSpPr>
          <p:grpSp>
            <p:nvGrpSpPr>
              <p:cNvPr id="60" name="Group 59"/>
              <p:cNvGrpSpPr/>
              <p:nvPr/>
            </p:nvGrpSpPr>
            <p:grpSpPr>
              <a:xfrm>
                <a:off x="7743355" y="4268386"/>
                <a:ext cx="609600" cy="629978"/>
                <a:chOff x="7743355" y="4142266"/>
                <a:chExt cx="609600" cy="629978"/>
              </a:xfrm>
            </p:grpSpPr>
            <p:sp>
              <p:nvSpPr>
                <p:cNvPr id="62" name="Rounded Rectangle 61"/>
                <p:cNvSpPr/>
                <p:nvPr/>
              </p:nvSpPr>
              <p:spPr>
                <a:xfrm>
                  <a:off x="7743355" y="4142266"/>
                  <a:ext cx="609600" cy="629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pic>
              <p:nvPicPr>
                <p:cNvPr id="63" name="Picture 62"/>
                <p:cNvPicPr>
                  <a:picLocks noChangeAspect="1"/>
                </p:cNvPicPr>
                <p:nvPr/>
              </p:nvPicPr>
              <p:blipFill>
                <a:blip r:embed="rId10"/>
                <a:stretch>
                  <a:fillRect/>
                </a:stretch>
              </p:blipFill>
              <p:spPr>
                <a:xfrm>
                  <a:off x="7827618" y="4221873"/>
                  <a:ext cx="439325" cy="462049"/>
                </a:xfrm>
                <a:prstGeom prst="rect">
                  <a:avLst/>
                </a:prstGeom>
              </p:spPr>
            </p:pic>
          </p:grpSp>
          <p:sp>
            <p:nvSpPr>
              <p:cNvPr id="61" name="TextBox 60"/>
              <p:cNvSpPr txBox="1"/>
              <p:nvPr/>
            </p:nvSpPr>
            <p:spPr>
              <a:xfrm>
                <a:off x="7552088" y="4915452"/>
                <a:ext cx="984526" cy="215444"/>
              </a:xfrm>
              <a:prstGeom prst="rect">
                <a:avLst/>
              </a:prstGeom>
              <a:noFill/>
            </p:spPr>
            <p:txBody>
              <a:bodyPr wrap="square" rtlCol="0">
                <a:spAutoFit/>
              </a:bodyPr>
              <a:lstStyle/>
              <a:p>
                <a:pPr algn="ctr"/>
                <a:r>
                  <a:rPr lang="en-GB" sz="800" dirty="0" smtClean="0">
                    <a:solidFill>
                      <a:prstClr val="black"/>
                    </a:solidFill>
                  </a:rPr>
                  <a:t>Transport</a:t>
                </a:r>
                <a:endParaRPr lang="en-IE" sz="800" dirty="0">
                  <a:solidFill>
                    <a:prstClr val="black"/>
                  </a:solidFill>
                </a:endParaRPr>
              </a:p>
            </p:txBody>
          </p:sp>
        </p:grpSp>
        <p:sp>
          <p:nvSpPr>
            <p:cNvPr id="45" name="Rounded Rectangle 44"/>
            <p:cNvSpPr/>
            <p:nvPr/>
          </p:nvSpPr>
          <p:spPr>
            <a:xfrm>
              <a:off x="7751732" y="1825251"/>
              <a:ext cx="609600" cy="629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pic>
          <p:nvPicPr>
            <p:cNvPr id="46" name="Picture 45"/>
            <p:cNvPicPr>
              <a:picLocks noChangeAspect="1"/>
            </p:cNvPicPr>
            <p:nvPr/>
          </p:nvPicPr>
          <p:blipFill>
            <a:blip r:embed="rId11"/>
            <a:stretch>
              <a:fillRect/>
            </a:stretch>
          </p:blipFill>
          <p:spPr>
            <a:xfrm>
              <a:off x="7827618" y="1866659"/>
              <a:ext cx="437836" cy="545230"/>
            </a:xfrm>
            <a:prstGeom prst="rect">
              <a:avLst/>
            </a:prstGeom>
          </p:spPr>
        </p:pic>
        <p:sp>
          <p:nvSpPr>
            <p:cNvPr id="47" name="TextBox 46"/>
            <p:cNvSpPr txBox="1"/>
            <p:nvPr/>
          </p:nvSpPr>
          <p:spPr>
            <a:xfrm>
              <a:off x="7579794" y="2445290"/>
              <a:ext cx="956820" cy="338554"/>
            </a:xfrm>
            <a:prstGeom prst="rect">
              <a:avLst/>
            </a:prstGeom>
            <a:noFill/>
          </p:spPr>
          <p:txBody>
            <a:bodyPr wrap="square" rtlCol="0">
              <a:spAutoFit/>
            </a:bodyPr>
            <a:lstStyle/>
            <a:p>
              <a:pPr algn="ctr"/>
              <a:r>
                <a:rPr lang="en-GB" sz="800" dirty="0">
                  <a:solidFill>
                    <a:prstClr val="black"/>
                  </a:solidFill>
                </a:rPr>
                <a:t>Power Generation</a:t>
              </a:r>
              <a:endParaRPr lang="en-IE" sz="800" dirty="0">
                <a:solidFill>
                  <a:prstClr val="black"/>
                </a:solidFill>
              </a:endParaRPr>
            </a:p>
          </p:txBody>
        </p:sp>
        <p:cxnSp>
          <p:nvCxnSpPr>
            <p:cNvPr id="48" name="Straight Arrow Connector 47"/>
            <p:cNvCxnSpPr>
              <a:endCxn id="62" idx="1"/>
            </p:cNvCxnSpPr>
            <p:nvPr/>
          </p:nvCxnSpPr>
          <p:spPr>
            <a:xfrm>
              <a:off x="7384524" y="4583331"/>
              <a:ext cx="358074" cy="4358"/>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57" idx="1"/>
            </p:cNvCxnSpPr>
            <p:nvPr/>
          </p:nvCxnSpPr>
          <p:spPr>
            <a:xfrm>
              <a:off x="7356320" y="3248247"/>
              <a:ext cx="399215" cy="0"/>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67" idx="3"/>
            </p:cNvCxnSpPr>
            <p:nvPr/>
          </p:nvCxnSpPr>
          <p:spPr>
            <a:xfrm flipV="1">
              <a:off x="6895766" y="3961472"/>
              <a:ext cx="488758" cy="1"/>
            </a:xfrm>
            <a:prstGeom prst="line">
              <a:avLst/>
            </a:prstGeom>
            <a:ln w="12700">
              <a:tailEnd type="triangle"/>
            </a:ln>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7564268" y="2933258"/>
              <a:ext cx="984526" cy="862510"/>
              <a:chOff x="7552088" y="2809495"/>
              <a:chExt cx="984526" cy="862510"/>
            </a:xfrm>
          </p:grpSpPr>
          <p:sp>
            <p:nvSpPr>
              <p:cNvPr id="57" name="Rounded Rectangle 56"/>
              <p:cNvSpPr/>
              <p:nvPr/>
            </p:nvSpPr>
            <p:spPr>
              <a:xfrm>
                <a:off x="7743355" y="2809495"/>
                <a:ext cx="609600" cy="629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sp>
            <p:nvSpPr>
              <p:cNvPr id="58" name="TextBox 57"/>
              <p:cNvSpPr txBox="1"/>
              <p:nvPr/>
            </p:nvSpPr>
            <p:spPr>
              <a:xfrm>
                <a:off x="7552088" y="3456561"/>
                <a:ext cx="984526" cy="215444"/>
              </a:xfrm>
              <a:prstGeom prst="rect">
                <a:avLst/>
              </a:prstGeom>
              <a:noFill/>
            </p:spPr>
            <p:txBody>
              <a:bodyPr wrap="square" rtlCol="0">
                <a:spAutoFit/>
              </a:bodyPr>
              <a:lstStyle/>
              <a:p>
                <a:pPr algn="ctr"/>
                <a:r>
                  <a:rPr lang="en-GB" sz="800" dirty="0">
                    <a:solidFill>
                      <a:prstClr val="black"/>
                    </a:solidFill>
                  </a:rPr>
                  <a:t>Industry</a:t>
                </a:r>
                <a:endParaRPr lang="en-IE" sz="800" dirty="0">
                  <a:solidFill>
                    <a:prstClr val="black"/>
                  </a:solidFill>
                </a:endParaRPr>
              </a:p>
            </p:txBody>
          </p:sp>
          <p:pic>
            <p:nvPicPr>
              <p:cNvPr id="59" name="Picture 58"/>
              <p:cNvPicPr>
                <a:picLocks noChangeAspect="1"/>
              </p:cNvPicPr>
              <p:nvPr/>
            </p:nvPicPr>
            <p:blipFill>
              <a:blip r:embed="rId12"/>
              <a:stretch>
                <a:fillRect/>
              </a:stretch>
            </p:blipFill>
            <p:spPr>
              <a:xfrm>
                <a:off x="7803452" y="2887764"/>
                <a:ext cx="481797" cy="499864"/>
              </a:xfrm>
              <a:prstGeom prst="rect">
                <a:avLst/>
              </a:prstGeom>
            </p:spPr>
          </p:pic>
        </p:grpSp>
        <p:pic>
          <p:nvPicPr>
            <p:cNvPr id="52"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81294" y="3653015"/>
              <a:ext cx="591344" cy="637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ounded Rectangle 52"/>
            <p:cNvSpPr/>
            <p:nvPr/>
          </p:nvSpPr>
          <p:spPr>
            <a:xfrm>
              <a:off x="4925279" y="3593817"/>
              <a:ext cx="694241" cy="7364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solidFill>
                  <a:prstClr val="black"/>
                </a:solidFill>
              </a:endParaRPr>
            </a:p>
          </p:txBody>
        </p:sp>
        <p:pic>
          <p:nvPicPr>
            <p:cNvPr id="54"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01102" y="3728773"/>
              <a:ext cx="539880" cy="46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TextBox 54"/>
            <p:cNvSpPr txBox="1"/>
            <p:nvPr/>
          </p:nvSpPr>
          <p:spPr>
            <a:xfrm>
              <a:off x="4925279" y="4424643"/>
              <a:ext cx="694241" cy="257453"/>
            </a:xfrm>
            <a:prstGeom prst="rect">
              <a:avLst/>
            </a:prstGeom>
            <a:noFill/>
          </p:spPr>
          <p:txBody>
            <a:bodyPr wrap="square" rtlCol="0">
              <a:spAutoFit/>
            </a:bodyPr>
            <a:lstStyle/>
            <a:p>
              <a:r>
                <a:rPr lang="en-GB" sz="800" dirty="0" smtClean="0">
                  <a:solidFill>
                    <a:prstClr val="black"/>
                  </a:solidFill>
                </a:rPr>
                <a:t>Storage</a:t>
              </a:r>
              <a:endParaRPr lang="en-IE" sz="800" dirty="0">
                <a:solidFill>
                  <a:prstClr val="black"/>
                </a:solidFill>
              </a:endParaRPr>
            </a:p>
          </p:txBody>
        </p:sp>
        <p:cxnSp>
          <p:nvCxnSpPr>
            <p:cNvPr id="56" name="Straight Arrow Connector 55"/>
            <p:cNvCxnSpPr>
              <a:stCxn id="53" idx="3"/>
              <a:endCxn id="67" idx="1"/>
            </p:cNvCxnSpPr>
            <p:nvPr/>
          </p:nvCxnSpPr>
          <p:spPr>
            <a:xfrm flipV="1">
              <a:off x="5619520" y="3961473"/>
              <a:ext cx="582005" cy="565"/>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grpSp>
      <p:sp>
        <p:nvSpPr>
          <p:cNvPr id="77" name="Title 1"/>
          <p:cNvSpPr txBox="1">
            <a:spLocks/>
          </p:cNvSpPr>
          <p:nvPr/>
        </p:nvSpPr>
        <p:spPr>
          <a:xfrm>
            <a:off x="-791933" y="374813"/>
            <a:ext cx="9052438" cy="1040059"/>
          </a:xfrm>
          <a:prstGeom prst="rect">
            <a:avLst/>
          </a:prstGeom>
        </p:spPr>
        <p:txBody>
          <a:bodyPr vert="horz" lIns="91440" tIns="45720" rIns="91440" bIns="4572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3200" b="1" dirty="0" smtClean="0">
                <a:solidFill>
                  <a:srgbClr val="06038D"/>
                </a:solidFill>
                <a:latin typeface="Arial"/>
              </a:rPr>
              <a:t>Hydrogen Landscape </a:t>
            </a:r>
            <a:r>
              <a:rPr lang="en-GB" sz="3200" b="1" dirty="0">
                <a:solidFill>
                  <a:srgbClr val="06038D"/>
                </a:solidFill>
                <a:latin typeface="Arial"/>
              </a:rPr>
              <a:t>– </a:t>
            </a:r>
            <a:r>
              <a:rPr lang="en-GB" sz="3200" b="1" dirty="0" smtClean="0">
                <a:solidFill>
                  <a:srgbClr val="06038D"/>
                </a:solidFill>
                <a:latin typeface="Arial"/>
              </a:rPr>
              <a:t>Where are we?</a:t>
            </a:r>
            <a:endParaRPr lang="en-IE" sz="2000" dirty="0">
              <a:solidFill>
                <a:schemeClr val="bg1">
                  <a:lumMod val="50000"/>
                </a:schemeClr>
              </a:solidFill>
              <a:cs typeface="Arial Bold" panose="020B0704020202020204" pitchFamily="34" charset="0"/>
            </a:endParaRPr>
          </a:p>
          <a:p>
            <a:r>
              <a:rPr lang="en-GB" sz="6000" b="1" dirty="0" smtClean="0">
                <a:solidFill>
                  <a:srgbClr val="06038D"/>
                </a:solidFill>
                <a:latin typeface="Arial"/>
              </a:rPr>
              <a:t> </a:t>
            </a:r>
            <a:endParaRPr lang="en-IE" sz="6000" dirty="0"/>
          </a:p>
        </p:txBody>
      </p:sp>
      <p:sp>
        <p:nvSpPr>
          <p:cNvPr id="79" name="Rectangle 78"/>
          <p:cNvSpPr/>
          <p:nvPr/>
        </p:nvSpPr>
        <p:spPr>
          <a:xfrm>
            <a:off x="18508" y="0"/>
            <a:ext cx="45719" cy="123892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pic>
        <p:nvPicPr>
          <p:cNvPr id="80" name="Picture 79"/>
          <p:cNvPicPr>
            <a:picLocks noChangeAspect="1"/>
          </p:cNvPicPr>
          <p:nvPr/>
        </p:nvPicPr>
        <p:blipFill rotWithShape="1">
          <a:blip r:embed="rId15">
            <a:extLst>
              <a:ext uri="{28A0092B-C50C-407E-A947-70E740481C1C}">
                <a14:useLocalDpi xmlns:a14="http://schemas.microsoft.com/office/drawing/2010/main" val="0"/>
              </a:ext>
            </a:extLst>
          </a:blip>
          <a:srcRect l="7408" t="16959" r="7305" b="11622"/>
          <a:stretch/>
        </p:blipFill>
        <p:spPr>
          <a:xfrm>
            <a:off x="7606032" y="99045"/>
            <a:ext cx="1385295" cy="607615"/>
          </a:xfrm>
          <a:prstGeom prst="rect">
            <a:avLst/>
          </a:prstGeom>
        </p:spPr>
      </p:pic>
    </p:spTree>
    <p:extLst>
      <p:ext uri="{BB962C8B-B14F-4D97-AF65-F5344CB8AC3E}">
        <p14:creationId xmlns:p14="http://schemas.microsoft.com/office/powerpoint/2010/main" val="3092740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355ECF4-D0BE-7A4D-8A1A-45FE47B578C3}"/>
              </a:ext>
            </a:extLst>
          </p:cNvPr>
          <p:cNvSpPr>
            <a:spLocks noGrp="1"/>
          </p:cNvSpPr>
          <p:nvPr>
            <p:ph type="sldNum" sz="quarter" idx="4"/>
          </p:nvPr>
        </p:nvSpPr>
        <p:spPr/>
        <p:txBody>
          <a:bodyPr/>
          <a:lstStyle/>
          <a:p>
            <a:fld id="{2B96F4AD-030B-2D42-AB18-DCAF6670A64D}" type="slidenum">
              <a:rPr lang="en-US" smtClean="0"/>
              <a:pPr/>
              <a:t>4</a:t>
            </a:fld>
            <a:endParaRPr lang="en-US" dirty="0"/>
          </a:p>
        </p:txBody>
      </p:sp>
      <p:sp>
        <p:nvSpPr>
          <p:cNvPr id="4" name="Rectangle 3">
            <a:extLst>
              <a:ext uri="{FF2B5EF4-FFF2-40B4-BE49-F238E27FC236}">
                <a16:creationId xmlns:a16="http://schemas.microsoft.com/office/drawing/2014/main" xmlns="" id="{04EE5C62-C6E7-B14F-95E2-A1335CDB1C77}"/>
              </a:ext>
            </a:extLst>
          </p:cNvPr>
          <p:cNvSpPr/>
          <p:nvPr/>
        </p:nvSpPr>
        <p:spPr>
          <a:xfrm>
            <a:off x="251224" y="2982751"/>
            <a:ext cx="1632567" cy="3070071"/>
          </a:xfrm>
          <a:prstGeom prst="rect">
            <a:avLst/>
          </a:prstGeom>
        </p:spPr>
        <p:txBody>
          <a:bodyPr wrap="square" lIns="108000" tIns="0" rIns="108000" bIns="0">
            <a:spAutoFit/>
          </a:bodyPr>
          <a:lstStyle/>
          <a:p>
            <a:pPr algn="ctr" defTabSz="914400">
              <a:spcAft>
                <a:spcPts val="1800"/>
              </a:spcAft>
              <a:buClr>
                <a:srgbClr val="0099FF"/>
              </a:buClr>
              <a:buSzPts val="1200"/>
            </a:pPr>
            <a:r>
              <a:rPr lang="en-IE" sz="1050" b="1" kern="0" dirty="0">
                <a:solidFill>
                  <a:prstClr val="white"/>
                </a:solidFill>
                <a:latin typeface="Arial" panose="020B0604020202020204" pitchFamily="34" charset="0"/>
                <a:ea typeface="Arial"/>
                <a:cs typeface="Arial" panose="020B0604020202020204" pitchFamily="34" charset="0"/>
                <a:sym typeface="Arial"/>
              </a:rPr>
              <a:t>Test Facility</a:t>
            </a:r>
          </a:p>
          <a:p>
            <a:pPr algn="ctr" defTabSz="914400">
              <a:buClr>
                <a:srgbClr val="0099FF"/>
              </a:buClr>
              <a:buSzPts val="1200"/>
            </a:pPr>
            <a:r>
              <a:rPr lang="en-IE" sz="1100" kern="0" dirty="0">
                <a:solidFill>
                  <a:prstClr val="white"/>
                </a:solidFill>
                <a:latin typeface="Arial" panose="020B0604020202020204" pitchFamily="34" charset="0"/>
                <a:ea typeface="Arial"/>
                <a:cs typeface="Arial" panose="020B0604020202020204" pitchFamily="34" charset="0"/>
                <a:sym typeface="Arial"/>
              </a:rPr>
              <a:t>GNI is working on a hydrogen blend test facility to assess the implications of hydrogen blends on an isolated section of gas network and appliances. This off network facility will demonstrate that different blends of hydrogen can be transported safely, effectively and flexibly in the existing </a:t>
            </a:r>
            <a:r>
              <a:rPr lang="en-IE" sz="1100" kern="0" dirty="0" smtClean="0">
                <a:solidFill>
                  <a:prstClr val="white"/>
                </a:solidFill>
                <a:latin typeface="Arial" panose="020B0604020202020204" pitchFamily="34" charset="0"/>
                <a:ea typeface="Arial"/>
                <a:cs typeface="Arial" panose="020B0604020202020204" pitchFamily="34" charset="0"/>
                <a:sym typeface="Arial"/>
              </a:rPr>
              <a:t>network</a:t>
            </a:r>
            <a:endParaRPr lang="en-GB" sz="1100" kern="0" dirty="0">
              <a:solidFill>
                <a:prstClr val="white"/>
              </a:solidFill>
              <a:latin typeface="Arial" panose="020B0604020202020204" pitchFamily="34" charset="0"/>
              <a:ea typeface="Arial"/>
              <a:cs typeface="Arial" panose="020B0604020202020204" pitchFamily="34" charset="0"/>
              <a:sym typeface="Arial"/>
            </a:endParaRPr>
          </a:p>
          <a:p>
            <a:pPr algn="ctr" defTabSz="914400">
              <a:buClr>
                <a:srgbClr val="0099FF"/>
              </a:buClr>
              <a:buSzPts val="1200"/>
            </a:pPr>
            <a:r>
              <a:rPr lang="en-IE" sz="900" kern="0" dirty="0" smtClean="0">
                <a:solidFill>
                  <a:prstClr val="white"/>
                </a:solidFill>
                <a:latin typeface="Arial" panose="020B0604020202020204" pitchFamily="34" charset="0"/>
                <a:ea typeface="Arial"/>
                <a:cs typeface="Arial" panose="020B0604020202020204" pitchFamily="34" charset="0"/>
                <a:sym typeface="Arial"/>
              </a:rPr>
              <a:t>.</a:t>
            </a:r>
            <a:endParaRPr lang="en-GB" sz="900" kern="0" dirty="0">
              <a:solidFill>
                <a:prstClr val="white"/>
              </a:solidFill>
              <a:latin typeface="Arial" panose="020B0604020202020204" pitchFamily="34" charset="0"/>
              <a:ea typeface="Arial"/>
              <a:cs typeface="Arial" panose="020B0604020202020204" pitchFamily="34" charset="0"/>
              <a:sym typeface="Arial"/>
            </a:endParaRPr>
          </a:p>
        </p:txBody>
      </p:sp>
      <p:sp>
        <p:nvSpPr>
          <p:cNvPr id="11" name="Rectangle 10">
            <a:extLst>
              <a:ext uri="{FF2B5EF4-FFF2-40B4-BE49-F238E27FC236}">
                <a16:creationId xmlns:a16="http://schemas.microsoft.com/office/drawing/2014/main" xmlns="" id="{651B9268-D0F9-8B46-B95C-D13C4E7B0E43}"/>
              </a:ext>
            </a:extLst>
          </p:cNvPr>
          <p:cNvSpPr/>
          <p:nvPr/>
        </p:nvSpPr>
        <p:spPr>
          <a:xfrm>
            <a:off x="2022424" y="2982751"/>
            <a:ext cx="1632567" cy="2085186"/>
          </a:xfrm>
          <a:prstGeom prst="rect">
            <a:avLst/>
          </a:prstGeom>
        </p:spPr>
        <p:txBody>
          <a:bodyPr wrap="square" lIns="108000" tIns="0" rIns="108000" bIns="0">
            <a:spAutoFit/>
          </a:bodyPr>
          <a:lstStyle/>
          <a:p>
            <a:pPr algn="ctr" defTabSz="914400">
              <a:spcAft>
                <a:spcPts val="1800"/>
              </a:spcAft>
              <a:buClr>
                <a:srgbClr val="0099FF"/>
              </a:buClr>
              <a:buSzPts val="1200"/>
            </a:pPr>
            <a:r>
              <a:rPr lang="en-IE" sz="1050" b="1" kern="0" dirty="0">
                <a:solidFill>
                  <a:prstClr val="white"/>
                </a:solidFill>
                <a:latin typeface="Arial" panose="020B0604020202020204" pitchFamily="34" charset="0"/>
                <a:ea typeface="Arial"/>
                <a:cs typeface="Arial" panose="020B0604020202020204" pitchFamily="34" charset="0"/>
                <a:sym typeface="Arial"/>
              </a:rPr>
              <a:t>Safety Review</a:t>
            </a:r>
          </a:p>
          <a:p>
            <a:pPr algn="ctr" defTabSz="914400">
              <a:buClr>
                <a:srgbClr val="0099FF"/>
              </a:buClr>
              <a:buSzPts val="1200"/>
            </a:pPr>
            <a:r>
              <a:rPr lang="en-IE" sz="1100" kern="0" dirty="0">
                <a:solidFill>
                  <a:prstClr val="white"/>
                </a:solidFill>
                <a:latin typeface="Arial" panose="020B0604020202020204" pitchFamily="34" charset="0"/>
                <a:ea typeface="Arial"/>
                <a:cs typeface="Arial" panose="020B0604020202020204" pitchFamily="34" charset="0"/>
                <a:sym typeface="Arial"/>
              </a:rPr>
              <a:t>Safety is a very important aspect of the development of hydrogen. A safety case material change impact assessment will need to be scoped and advanced during the timeframe of these preliminary projects.</a:t>
            </a:r>
            <a:endParaRPr lang="en-GB" sz="1100" kern="0" dirty="0">
              <a:solidFill>
                <a:prstClr val="white"/>
              </a:solidFill>
              <a:latin typeface="Arial" panose="020B0604020202020204" pitchFamily="34" charset="0"/>
              <a:ea typeface="Arial"/>
              <a:cs typeface="Arial" panose="020B0604020202020204" pitchFamily="34" charset="0"/>
              <a:sym typeface="Arial"/>
            </a:endParaRPr>
          </a:p>
        </p:txBody>
      </p:sp>
      <p:sp>
        <p:nvSpPr>
          <p:cNvPr id="12" name="Rectangle 11">
            <a:extLst>
              <a:ext uri="{FF2B5EF4-FFF2-40B4-BE49-F238E27FC236}">
                <a16:creationId xmlns:a16="http://schemas.microsoft.com/office/drawing/2014/main" xmlns="" id="{6012EEA1-0166-7644-BD11-5884A78CCDB9}"/>
              </a:ext>
            </a:extLst>
          </p:cNvPr>
          <p:cNvSpPr/>
          <p:nvPr/>
        </p:nvSpPr>
        <p:spPr>
          <a:xfrm>
            <a:off x="3743224" y="2982750"/>
            <a:ext cx="1632567" cy="2169825"/>
          </a:xfrm>
          <a:prstGeom prst="rect">
            <a:avLst/>
          </a:prstGeom>
        </p:spPr>
        <p:txBody>
          <a:bodyPr wrap="square" lIns="108000" tIns="0" rIns="108000" bIns="0">
            <a:spAutoFit/>
          </a:bodyPr>
          <a:lstStyle/>
          <a:p>
            <a:pPr algn="ctr" defTabSz="914400">
              <a:spcAft>
                <a:spcPts val="1800"/>
              </a:spcAft>
              <a:buClr>
                <a:srgbClr val="0099FF"/>
              </a:buClr>
              <a:buSzPts val="1200"/>
            </a:pPr>
            <a:r>
              <a:rPr lang="en-IE" sz="1050" b="1" kern="0" dirty="0">
                <a:solidFill>
                  <a:prstClr val="white"/>
                </a:solidFill>
                <a:latin typeface="Arial" panose="020B0604020202020204" pitchFamily="34" charset="0"/>
                <a:ea typeface="Arial"/>
                <a:cs typeface="Arial" panose="020B0604020202020204" pitchFamily="34" charset="0"/>
                <a:sym typeface="Arial"/>
              </a:rPr>
              <a:t>Technical</a:t>
            </a:r>
          </a:p>
          <a:p>
            <a:pPr algn="ctr" defTabSz="914400">
              <a:buClr>
                <a:srgbClr val="0099FF"/>
              </a:buClr>
              <a:buSzPts val="1200"/>
            </a:pPr>
            <a:r>
              <a:rPr lang="en-IE" sz="1050" kern="0" dirty="0">
                <a:solidFill>
                  <a:prstClr val="white"/>
                </a:solidFill>
                <a:latin typeface="Arial" panose="020B0604020202020204" pitchFamily="34" charset="0"/>
                <a:ea typeface="Arial"/>
                <a:cs typeface="Arial" panose="020B0604020202020204" pitchFamily="34" charset="0"/>
                <a:sym typeface="Arial"/>
              </a:rPr>
              <a:t>A materials checklist and requirements for assessment by asset class will need to be drawn up. Consideration will need to be given to assessing steel pipes compatibility, PE pipes, metering, compressors, odorant and SCADA. </a:t>
            </a:r>
            <a:endParaRPr lang="en-GB" sz="1050" kern="0" dirty="0">
              <a:solidFill>
                <a:prstClr val="white"/>
              </a:solidFill>
              <a:latin typeface="Arial" panose="020B0604020202020204" pitchFamily="34" charset="0"/>
              <a:ea typeface="Arial"/>
              <a:cs typeface="Arial" panose="020B0604020202020204" pitchFamily="34" charset="0"/>
              <a:sym typeface="Arial"/>
            </a:endParaRPr>
          </a:p>
        </p:txBody>
      </p:sp>
      <p:sp>
        <p:nvSpPr>
          <p:cNvPr id="13" name="Rectangle 12">
            <a:extLst>
              <a:ext uri="{FF2B5EF4-FFF2-40B4-BE49-F238E27FC236}">
                <a16:creationId xmlns:a16="http://schemas.microsoft.com/office/drawing/2014/main" xmlns="" id="{051E169B-5190-8A4F-93C4-8E80211C6F59}"/>
              </a:ext>
            </a:extLst>
          </p:cNvPr>
          <p:cNvSpPr/>
          <p:nvPr/>
        </p:nvSpPr>
        <p:spPr>
          <a:xfrm>
            <a:off x="5514424" y="2982751"/>
            <a:ext cx="1632567" cy="2654573"/>
          </a:xfrm>
          <a:prstGeom prst="rect">
            <a:avLst/>
          </a:prstGeom>
        </p:spPr>
        <p:txBody>
          <a:bodyPr wrap="square" lIns="72000" tIns="0" rIns="72000" bIns="0">
            <a:spAutoFit/>
          </a:bodyPr>
          <a:lstStyle/>
          <a:p>
            <a:pPr algn="ctr" defTabSz="914400">
              <a:spcAft>
                <a:spcPts val="1800"/>
              </a:spcAft>
              <a:buClr>
                <a:srgbClr val="0099FF"/>
              </a:buClr>
              <a:buSzPts val="1200"/>
            </a:pPr>
            <a:r>
              <a:rPr lang="en-IE" sz="1050" b="1" kern="0" dirty="0">
                <a:solidFill>
                  <a:prstClr val="white"/>
                </a:solidFill>
                <a:latin typeface="Arial" panose="020B0604020202020204" pitchFamily="34" charset="0"/>
                <a:ea typeface="Arial"/>
                <a:cs typeface="Arial" panose="020B0604020202020204" pitchFamily="34" charset="0"/>
                <a:sym typeface="Arial"/>
              </a:rPr>
              <a:t>Standards and Training</a:t>
            </a:r>
          </a:p>
          <a:p>
            <a:pPr algn="ctr" defTabSz="914400">
              <a:buClr>
                <a:srgbClr val="0099FF"/>
              </a:buClr>
              <a:buSzPts val="1200"/>
            </a:pPr>
            <a:r>
              <a:rPr lang="en-IE" sz="1050" kern="0" dirty="0">
                <a:solidFill>
                  <a:prstClr val="white"/>
                </a:solidFill>
                <a:latin typeface="Arial" panose="020B0604020202020204" pitchFamily="34" charset="0"/>
                <a:ea typeface="Arial"/>
                <a:cs typeface="Arial" panose="020B0604020202020204" pitchFamily="34" charset="0"/>
                <a:sym typeface="Arial"/>
              </a:rPr>
              <a:t>A review of standards at National and European level must be carried out. Existing standards will need to be updated and there may be a need for new standards.</a:t>
            </a:r>
          </a:p>
          <a:p>
            <a:pPr algn="ctr" defTabSz="914400">
              <a:buClr>
                <a:srgbClr val="0099FF"/>
              </a:buClr>
              <a:buSzPts val="1200"/>
            </a:pPr>
            <a:endParaRPr lang="en-IE" sz="1050" kern="0" dirty="0">
              <a:solidFill>
                <a:prstClr val="white"/>
              </a:solidFill>
              <a:latin typeface="Arial" panose="020B0604020202020204" pitchFamily="34" charset="0"/>
              <a:ea typeface="Arial"/>
              <a:cs typeface="Arial" panose="020B0604020202020204" pitchFamily="34" charset="0"/>
              <a:sym typeface="Arial"/>
            </a:endParaRPr>
          </a:p>
          <a:p>
            <a:pPr algn="ctr" defTabSz="914400">
              <a:buClr>
                <a:srgbClr val="0099FF"/>
              </a:buClr>
              <a:buSzPts val="1200"/>
            </a:pPr>
            <a:r>
              <a:rPr lang="en-IE" sz="1050" kern="0" dirty="0">
                <a:solidFill>
                  <a:prstClr val="white"/>
                </a:solidFill>
                <a:latin typeface="Arial" panose="020B0604020202020204" pitchFamily="34" charset="0"/>
                <a:ea typeface="Arial"/>
                <a:cs typeface="Arial" panose="020B0604020202020204" pitchFamily="34" charset="0"/>
                <a:sym typeface="Arial"/>
              </a:rPr>
              <a:t>Identification of training requirements per role will need to be carried out and aligned to Technical Competency Framework.</a:t>
            </a:r>
            <a:endParaRPr lang="en-GB" sz="1050" kern="0" dirty="0">
              <a:solidFill>
                <a:prstClr val="white"/>
              </a:solidFill>
              <a:latin typeface="Arial" panose="020B0604020202020204" pitchFamily="34" charset="0"/>
              <a:ea typeface="Arial"/>
              <a:cs typeface="Arial" panose="020B0604020202020204" pitchFamily="34" charset="0"/>
              <a:sym typeface="Arial"/>
            </a:endParaRPr>
          </a:p>
        </p:txBody>
      </p:sp>
      <p:sp>
        <p:nvSpPr>
          <p:cNvPr id="14" name="Rectangle 13">
            <a:extLst>
              <a:ext uri="{FF2B5EF4-FFF2-40B4-BE49-F238E27FC236}">
                <a16:creationId xmlns:a16="http://schemas.microsoft.com/office/drawing/2014/main" xmlns="" id="{295BA69C-107C-DB44-9714-D6BF1DC5E276}"/>
              </a:ext>
            </a:extLst>
          </p:cNvPr>
          <p:cNvSpPr/>
          <p:nvPr/>
        </p:nvSpPr>
        <p:spPr>
          <a:xfrm>
            <a:off x="7264024" y="2982750"/>
            <a:ext cx="1632567" cy="1523494"/>
          </a:xfrm>
          <a:prstGeom prst="rect">
            <a:avLst/>
          </a:prstGeom>
        </p:spPr>
        <p:txBody>
          <a:bodyPr wrap="square" lIns="108000" tIns="0" rIns="108000" bIns="0">
            <a:spAutoFit/>
          </a:bodyPr>
          <a:lstStyle/>
          <a:p>
            <a:pPr algn="ctr" defTabSz="914400">
              <a:spcAft>
                <a:spcPts val="1800"/>
              </a:spcAft>
              <a:buClr>
                <a:srgbClr val="0099FF"/>
              </a:buClr>
              <a:buSzPts val="1200"/>
            </a:pPr>
            <a:r>
              <a:rPr lang="en-IE" sz="1050" b="1" kern="0" dirty="0">
                <a:solidFill>
                  <a:prstClr val="white"/>
                </a:solidFill>
                <a:latin typeface="Arial" panose="020B0604020202020204" pitchFamily="34" charset="0"/>
                <a:ea typeface="Arial"/>
                <a:cs typeface="Arial" panose="020B0604020202020204" pitchFamily="34" charset="0"/>
                <a:sym typeface="Arial"/>
              </a:rPr>
              <a:t>Arrangements</a:t>
            </a:r>
          </a:p>
          <a:p>
            <a:pPr algn="ctr" defTabSz="914400">
              <a:buClr>
                <a:srgbClr val="0099FF"/>
              </a:buClr>
              <a:buSzPts val="1200"/>
            </a:pPr>
            <a:r>
              <a:rPr lang="en-IE" sz="1050" b="1" kern="0" dirty="0">
                <a:solidFill>
                  <a:prstClr val="white"/>
                </a:solidFill>
                <a:latin typeface="Arial" panose="020B0604020202020204" pitchFamily="34" charset="0"/>
                <a:ea typeface="Arial"/>
                <a:cs typeface="Arial" panose="020B0604020202020204" pitchFamily="34" charset="0"/>
                <a:sym typeface="Arial"/>
              </a:rPr>
              <a:t>Commercial and regulatory arrangements/models for the facilitation of hydrogen injection need to be considered.</a:t>
            </a:r>
            <a:endParaRPr lang="en-GB" sz="1050" b="1" kern="0" dirty="0">
              <a:solidFill>
                <a:prstClr val="white"/>
              </a:solidFill>
              <a:latin typeface="Arial" panose="020B0604020202020204" pitchFamily="34" charset="0"/>
              <a:ea typeface="Arial"/>
              <a:cs typeface="Arial" panose="020B0604020202020204" pitchFamily="34" charset="0"/>
              <a:sym typeface="Arial"/>
            </a:endParaRPr>
          </a:p>
        </p:txBody>
      </p:sp>
      <p:cxnSp>
        <p:nvCxnSpPr>
          <p:cNvPr id="16" name="Straight Connector 15">
            <a:extLst>
              <a:ext uri="{FF2B5EF4-FFF2-40B4-BE49-F238E27FC236}">
                <a16:creationId xmlns:a16="http://schemas.microsoft.com/office/drawing/2014/main" xmlns="" id="{2089A994-4234-7C4A-A44E-64C62BDF5F6F}"/>
              </a:ext>
            </a:extLst>
          </p:cNvPr>
          <p:cNvCxnSpPr/>
          <p:nvPr/>
        </p:nvCxnSpPr>
        <p:spPr>
          <a:xfrm>
            <a:off x="251224" y="3247650"/>
            <a:ext cx="87271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972131" y="99433"/>
            <a:ext cx="9052438" cy="104005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3000" b="1" dirty="0" smtClean="0">
                <a:solidFill>
                  <a:srgbClr val="06038D"/>
                </a:solidFill>
                <a:latin typeface="Arial"/>
              </a:rPr>
              <a:t>GNI Pathway to Enabling Hydrogen </a:t>
            </a:r>
            <a:endParaRPr lang="en-IE" sz="3000" dirty="0"/>
          </a:p>
        </p:txBody>
      </p:sp>
      <p:sp>
        <p:nvSpPr>
          <p:cNvPr id="15" name="Rectangle 14"/>
          <p:cNvSpPr/>
          <p:nvPr/>
        </p:nvSpPr>
        <p:spPr>
          <a:xfrm>
            <a:off x="18508" y="0"/>
            <a:ext cx="45719" cy="123892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7408" t="16959" r="7305" b="11622"/>
          <a:stretch/>
        </p:blipFill>
        <p:spPr>
          <a:xfrm>
            <a:off x="7563683" y="142386"/>
            <a:ext cx="1385295" cy="607615"/>
          </a:xfrm>
          <a:prstGeom prst="rect">
            <a:avLst/>
          </a:prstGeom>
        </p:spPr>
      </p:pic>
    </p:spTree>
    <p:extLst>
      <p:ext uri="{BB962C8B-B14F-4D97-AF65-F5344CB8AC3E}">
        <p14:creationId xmlns:p14="http://schemas.microsoft.com/office/powerpoint/2010/main" val="913959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DF81CB-3FB7-2046-AB76-4B8D488BDD86}" type="slidenum">
              <a:rPr lang="en-US" smtClean="0"/>
              <a:pPr/>
              <a:t>5</a:t>
            </a:fld>
            <a:endParaRPr lang="en-US" dirty="0"/>
          </a:p>
        </p:txBody>
      </p:sp>
      <p:sp>
        <p:nvSpPr>
          <p:cNvPr id="5" name="Title 1"/>
          <p:cNvSpPr txBox="1">
            <a:spLocks/>
          </p:cNvSpPr>
          <p:nvPr/>
        </p:nvSpPr>
        <p:spPr>
          <a:xfrm>
            <a:off x="-537088" y="532082"/>
            <a:ext cx="9052438" cy="1040059"/>
          </a:xfrm>
          <a:prstGeom prst="rect">
            <a:avLst/>
          </a:prstGeom>
        </p:spPr>
        <p:txBody>
          <a:bodyPr vert="horz" lIns="91440" tIns="45720" rIns="91440" bIns="45720" rtlCol="0" anchor="b">
            <a:normAutofit fontScale="5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4300" b="1" dirty="0" smtClean="0">
                <a:solidFill>
                  <a:srgbClr val="06038D"/>
                </a:solidFill>
                <a:latin typeface="Arial"/>
              </a:rPr>
              <a:t>Hydrogen Injection Roadmap – Existing Network – Transmission Network</a:t>
            </a:r>
            <a:endParaRPr lang="en-IE" sz="4300" dirty="0">
              <a:solidFill>
                <a:schemeClr val="bg1">
                  <a:lumMod val="50000"/>
                </a:schemeClr>
              </a:solidFill>
              <a:cs typeface="Arial Bold" panose="020B0704020202020204" pitchFamily="34" charset="0"/>
            </a:endParaRPr>
          </a:p>
          <a:p>
            <a:r>
              <a:rPr lang="en-GB" sz="6000" b="1" dirty="0" smtClean="0">
                <a:solidFill>
                  <a:srgbClr val="06038D"/>
                </a:solidFill>
                <a:latin typeface="Arial"/>
              </a:rPr>
              <a:t> </a:t>
            </a:r>
            <a:endParaRPr lang="en-IE" sz="6000" dirty="0"/>
          </a:p>
        </p:txBody>
      </p:sp>
      <p:sp>
        <p:nvSpPr>
          <p:cNvPr id="7" name="Rectangle 6"/>
          <p:cNvSpPr/>
          <p:nvPr/>
        </p:nvSpPr>
        <p:spPr>
          <a:xfrm>
            <a:off x="18508" y="0"/>
            <a:ext cx="45719" cy="123892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8" name="Rounded Rectangle 158">
            <a:extLst>
              <a:ext uri="{FF2B5EF4-FFF2-40B4-BE49-F238E27FC236}">
                <a16:creationId xmlns:a16="http://schemas.microsoft.com/office/drawing/2014/main" xmlns="" id="{328ABA8F-FE17-414E-B97E-1CEF92DD2878}"/>
              </a:ext>
            </a:extLst>
          </p:cNvPr>
          <p:cNvSpPr/>
          <p:nvPr/>
        </p:nvSpPr>
        <p:spPr>
          <a:xfrm>
            <a:off x="94121" y="1694478"/>
            <a:ext cx="9036450" cy="919019"/>
          </a:xfrm>
          <a:prstGeom prst="roundRect">
            <a:avLst/>
          </a:prstGeom>
          <a:solidFill>
            <a:srgbClr val="0091DA"/>
          </a:solidFill>
          <a:ln w="22225">
            <a:noFill/>
          </a:ln>
          <a:effectLst/>
        </p:spPr>
        <p:txBody>
          <a:bodyPr wrap="square" lIns="0" rIns="0" anchor="ctr" anchorCtr="1">
            <a:noAutofit/>
          </a:bodyPr>
          <a:lstStyle/>
          <a:p>
            <a:pPr marL="177800" marR="236854" lvl="0" defTabSz="179388">
              <a:defRPr/>
            </a:pPr>
            <a:endParaRPr lang="en-IE" altLang="en-US" sz="1400" kern="0">
              <a:solidFill>
                <a:prstClr val="white"/>
              </a:solidFill>
            </a:endParaRPr>
          </a:p>
        </p:txBody>
      </p:sp>
      <p:sp>
        <p:nvSpPr>
          <p:cNvPr id="9" name="TextBox 8">
            <a:extLst>
              <a:ext uri="{FF2B5EF4-FFF2-40B4-BE49-F238E27FC236}">
                <a16:creationId xmlns:a16="http://schemas.microsoft.com/office/drawing/2014/main" xmlns="" id="{9A048099-44B2-436D-98C9-37319A6D1558}"/>
              </a:ext>
            </a:extLst>
          </p:cNvPr>
          <p:cNvSpPr txBox="1"/>
          <p:nvPr/>
        </p:nvSpPr>
        <p:spPr>
          <a:xfrm>
            <a:off x="1003119" y="1835751"/>
            <a:ext cx="8219216" cy="646331"/>
          </a:xfrm>
          <a:prstGeom prst="rect">
            <a:avLst/>
          </a:prstGeom>
          <a:noFill/>
        </p:spPr>
        <p:txBody>
          <a:bodyPr wrap="square" rtlCol="0">
            <a:spAutoFit/>
          </a:bodyPr>
          <a:lstStyle/>
          <a:p>
            <a:r>
              <a:rPr lang="en-IE" dirty="0" smtClean="0">
                <a:solidFill>
                  <a:schemeClr val="bg1"/>
                </a:solidFill>
              </a:rPr>
              <a:t>European studies suggest the Transmission Network is compatible with 2% Blend of Hydrogen. </a:t>
            </a:r>
            <a:endParaRPr lang="en-IE" dirty="0">
              <a:solidFill>
                <a:schemeClr val="bg1"/>
              </a:solidFill>
            </a:endParaRPr>
          </a:p>
        </p:txBody>
      </p:sp>
      <p:sp>
        <p:nvSpPr>
          <p:cNvPr id="12" name="Rounded Rectangle 158">
            <a:extLst>
              <a:ext uri="{FF2B5EF4-FFF2-40B4-BE49-F238E27FC236}">
                <a16:creationId xmlns:a16="http://schemas.microsoft.com/office/drawing/2014/main" xmlns="" id="{328ABA8F-FE17-414E-B97E-1CEF92DD2878}"/>
              </a:ext>
            </a:extLst>
          </p:cNvPr>
          <p:cNvSpPr/>
          <p:nvPr/>
        </p:nvSpPr>
        <p:spPr>
          <a:xfrm>
            <a:off x="94121" y="2955810"/>
            <a:ext cx="9036450" cy="919019"/>
          </a:xfrm>
          <a:prstGeom prst="roundRect">
            <a:avLst/>
          </a:prstGeom>
          <a:solidFill>
            <a:srgbClr val="00B0F0"/>
          </a:solidFill>
          <a:ln w="22225">
            <a:noFill/>
          </a:ln>
          <a:effectLst/>
        </p:spPr>
        <p:txBody>
          <a:bodyPr wrap="square" lIns="0" rIns="0" anchor="ctr" anchorCtr="1">
            <a:noAutofit/>
          </a:bodyPr>
          <a:lstStyle/>
          <a:p>
            <a:pPr marL="177800" marR="236854" lvl="0" defTabSz="179388">
              <a:defRPr/>
            </a:pPr>
            <a:endParaRPr lang="en-IE" altLang="en-US" sz="1400" kern="0">
              <a:solidFill>
                <a:prstClr val="white"/>
              </a:solidFill>
            </a:endParaRPr>
          </a:p>
        </p:txBody>
      </p:sp>
      <p:sp>
        <p:nvSpPr>
          <p:cNvPr id="13" name="TextBox 12">
            <a:extLst>
              <a:ext uri="{FF2B5EF4-FFF2-40B4-BE49-F238E27FC236}">
                <a16:creationId xmlns:a16="http://schemas.microsoft.com/office/drawing/2014/main" xmlns="" id="{9A048099-44B2-436D-98C9-37319A6D1558}"/>
              </a:ext>
            </a:extLst>
          </p:cNvPr>
          <p:cNvSpPr txBox="1"/>
          <p:nvPr/>
        </p:nvSpPr>
        <p:spPr>
          <a:xfrm>
            <a:off x="993445" y="3085263"/>
            <a:ext cx="8219216" cy="646331"/>
          </a:xfrm>
          <a:prstGeom prst="rect">
            <a:avLst/>
          </a:prstGeom>
          <a:noFill/>
        </p:spPr>
        <p:txBody>
          <a:bodyPr wrap="square" rtlCol="0">
            <a:spAutoFit/>
          </a:bodyPr>
          <a:lstStyle/>
          <a:p>
            <a:r>
              <a:rPr lang="en-IE" dirty="0" smtClean="0">
                <a:solidFill>
                  <a:schemeClr val="bg1"/>
                </a:solidFill>
              </a:rPr>
              <a:t>What is the optimal blend of H2 to Nat gas? </a:t>
            </a:r>
            <a:br>
              <a:rPr lang="en-IE" dirty="0" smtClean="0">
                <a:solidFill>
                  <a:schemeClr val="bg1"/>
                </a:solidFill>
              </a:rPr>
            </a:br>
            <a:r>
              <a:rPr lang="en-IE" dirty="0" smtClean="0">
                <a:solidFill>
                  <a:schemeClr val="bg1"/>
                </a:solidFill>
              </a:rPr>
              <a:t>How do we control flow and pressure to maintain blend consistency?  </a:t>
            </a:r>
            <a:endParaRPr lang="en-IE" dirty="0">
              <a:solidFill>
                <a:schemeClr val="bg1"/>
              </a:solidFill>
            </a:endParaRPr>
          </a:p>
        </p:txBody>
      </p:sp>
      <p:sp>
        <p:nvSpPr>
          <p:cNvPr id="15" name="Rounded Rectangle 158">
            <a:extLst>
              <a:ext uri="{FF2B5EF4-FFF2-40B4-BE49-F238E27FC236}">
                <a16:creationId xmlns:a16="http://schemas.microsoft.com/office/drawing/2014/main" xmlns="" id="{328ABA8F-FE17-414E-B97E-1CEF92DD2878}"/>
              </a:ext>
            </a:extLst>
          </p:cNvPr>
          <p:cNvSpPr/>
          <p:nvPr/>
        </p:nvSpPr>
        <p:spPr>
          <a:xfrm>
            <a:off x="64227" y="4186517"/>
            <a:ext cx="9036450" cy="919019"/>
          </a:xfrm>
          <a:prstGeom prst="roundRect">
            <a:avLst/>
          </a:prstGeom>
          <a:solidFill>
            <a:srgbClr val="0091DA"/>
          </a:solidFill>
          <a:ln w="22225">
            <a:noFill/>
          </a:ln>
          <a:effectLst/>
        </p:spPr>
        <p:txBody>
          <a:bodyPr wrap="square" lIns="0" rIns="0" anchor="ctr" anchorCtr="1">
            <a:noAutofit/>
          </a:bodyPr>
          <a:lstStyle/>
          <a:p>
            <a:pPr marL="177800" marR="236854" lvl="0" defTabSz="179388">
              <a:defRPr/>
            </a:pPr>
            <a:endParaRPr lang="en-IE" altLang="en-US" sz="1400" kern="0">
              <a:solidFill>
                <a:prstClr val="white"/>
              </a:solidFill>
            </a:endParaRPr>
          </a:p>
        </p:txBody>
      </p:sp>
      <p:sp>
        <p:nvSpPr>
          <p:cNvPr id="16" name="TextBox 15">
            <a:extLst>
              <a:ext uri="{FF2B5EF4-FFF2-40B4-BE49-F238E27FC236}">
                <a16:creationId xmlns:a16="http://schemas.microsoft.com/office/drawing/2014/main" xmlns="" id="{9A048099-44B2-436D-98C9-37319A6D1558}"/>
              </a:ext>
            </a:extLst>
          </p:cNvPr>
          <p:cNvSpPr txBox="1"/>
          <p:nvPr/>
        </p:nvSpPr>
        <p:spPr>
          <a:xfrm>
            <a:off x="993445" y="4293807"/>
            <a:ext cx="8219216" cy="646331"/>
          </a:xfrm>
          <a:prstGeom prst="rect">
            <a:avLst/>
          </a:prstGeom>
          <a:noFill/>
        </p:spPr>
        <p:txBody>
          <a:bodyPr wrap="square" rtlCol="0">
            <a:spAutoFit/>
          </a:bodyPr>
          <a:lstStyle/>
          <a:p>
            <a:r>
              <a:rPr lang="en-IE" dirty="0" smtClean="0">
                <a:solidFill>
                  <a:schemeClr val="bg1"/>
                </a:solidFill>
              </a:rPr>
              <a:t>Greater studies are required to understand the performance of transmission infrastructure in the blends greater than that of 2% of pure hydrogen. </a:t>
            </a:r>
            <a:endParaRPr lang="en-IE" dirty="0">
              <a:solidFill>
                <a:schemeClr val="bg1"/>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7" y="4000992"/>
            <a:ext cx="1261433" cy="1289961"/>
          </a:xfrm>
          <a:prstGeom prst="ellipse">
            <a:avLst/>
          </a:prstGeom>
          <a:ln>
            <a:noFill/>
          </a:ln>
          <a:effectLst>
            <a:softEdge rad="112500"/>
          </a:effectLst>
        </p:spPr>
      </p:pic>
      <p:sp>
        <p:nvSpPr>
          <p:cNvPr id="19" name="Rounded Rectangle 158">
            <a:extLst>
              <a:ext uri="{FF2B5EF4-FFF2-40B4-BE49-F238E27FC236}">
                <a16:creationId xmlns:a16="http://schemas.microsoft.com/office/drawing/2014/main" xmlns="" id="{328ABA8F-FE17-414E-B97E-1CEF92DD2878}"/>
              </a:ext>
            </a:extLst>
          </p:cNvPr>
          <p:cNvSpPr/>
          <p:nvPr/>
        </p:nvSpPr>
        <p:spPr>
          <a:xfrm>
            <a:off x="94121" y="5438751"/>
            <a:ext cx="9036450" cy="919019"/>
          </a:xfrm>
          <a:prstGeom prst="roundRect">
            <a:avLst/>
          </a:prstGeom>
          <a:solidFill>
            <a:srgbClr val="00B0F0"/>
          </a:solidFill>
          <a:ln w="22225">
            <a:noFill/>
          </a:ln>
          <a:effectLst/>
        </p:spPr>
        <p:txBody>
          <a:bodyPr wrap="square" lIns="0" rIns="0" anchor="ctr" anchorCtr="1">
            <a:noAutofit/>
          </a:bodyPr>
          <a:lstStyle/>
          <a:p>
            <a:pPr marL="177800" marR="236854" lvl="0" defTabSz="179388">
              <a:defRPr/>
            </a:pPr>
            <a:endParaRPr lang="en-IE" altLang="en-US" sz="1400" kern="0">
              <a:solidFill>
                <a:prstClr val="white"/>
              </a:solidFill>
            </a:endParaRPr>
          </a:p>
        </p:txBody>
      </p:sp>
      <p:sp>
        <p:nvSpPr>
          <p:cNvPr id="20" name="TextBox 19">
            <a:extLst>
              <a:ext uri="{FF2B5EF4-FFF2-40B4-BE49-F238E27FC236}">
                <a16:creationId xmlns:a16="http://schemas.microsoft.com/office/drawing/2014/main" xmlns="" id="{9A048099-44B2-436D-98C9-37319A6D1558}"/>
              </a:ext>
            </a:extLst>
          </p:cNvPr>
          <p:cNvSpPr txBox="1"/>
          <p:nvPr/>
        </p:nvSpPr>
        <p:spPr>
          <a:xfrm>
            <a:off x="927343" y="5455734"/>
            <a:ext cx="8219216" cy="923330"/>
          </a:xfrm>
          <a:prstGeom prst="rect">
            <a:avLst/>
          </a:prstGeom>
          <a:noFill/>
        </p:spPr>
        <p:txBody>
          <a:bodyPr wrap="square" rtlCol="0">
            <a:spAutoFit/>
          </a:bodyPr>
          <a:lstStyle/>
          <a:p>
            <a:r>
              <a:rPr lang="en-IE" dirty="0" smtClean="0">
                <a:solidFill>
                  <a:schemeClr val="bg1"/>
                </a:solidFill>
              </a:rPr>
              <a:t>Validation of TX Material </a:t>
            </a:r>
            <a:r>
              <a:rPr lang="en-IE" dirty="0">
                <a:solidFill>
                  <a:schemeClr val="bg1"/>
                </a:solidFill>
              </a:rPr>
              <a:t>S</a:t>
            </a:r>
            <a:r>
              <a:rPr lang="en-IE" dirty="0" smtClean="0">
                <a:solidFill>
                  <a:schemeClr val="bg1"/>
                </a:solidFill>
              </a:rPr>
              <a:t>teel </a:t>
            </a:r>
            <a:r>
              <a:rPr lang="en-IE" dirty="0">
                <a:solidFill>
                  <a:schemeClr val="bg1"/>
                </a:solidFill>
              </a:rPr>
              <a:t>G</a:t>
            </a:r>
            <a:r>
              <a:rPr lang="en-IE" dirty="0" smtClean="0">
                <a:solidFill>
                  <a:schemeClr val="bg1"/>
                </a:solidFill>
              </a:rPr>
              <a:t>rades X42 to X65</a:t>
            </a:r>
            <a:br>
              <a:rPr lang="en-IE" dirty="0" smtClean="0">
                <a:solidFill>
                  <a:schemeClr val="bg1"/>
                </a:solidFill>
              </a:rPr>
            </a:br>
            <a:r>
              <a:rPr lang="en-IE" dirty="0" smtClean="0">
                <a:solidFill>
                  <a:schemeClr val="bg1"/>
                </a:solidFill>
              </a:rPr>
              <a:t>Pressure Reduction Stations: Materials, Filters, Regulators, etc.</a:t>
            </a:r>
            <a:br>
              <a:rPr lang="en-IE" dirty="0" smtClean="0">
                <a:solidFill>
                  <a:schemeClr val="bg1"/>
                </a:solidFill>
              </a:rPr>
            </a:br>
            <a:r>
              <a:rPr lang="en-IE" dirty="0" smtClean="0">
                <a:solidFill>
                  <a:schemeClr val="bg1"/>
                </a:solidFill>
              </a:rPr>
              <a:t>Fiscal Metering </a:t>
            </a:r>
            <a:endParaRPr lang="en-IE" dirty="0">
              <a:solidFill>
                <a:schemeClr val="bg1"/>
              </a:solidFill>
            </a:endParaRPr>
          </a:p>
        </p:txBody>
      </p:sp>
      <p:pic>
        <p:nvPicPr>
          <p:cNvPr id="21" name="Picture 20"/>
          <p:cNvPicPr>
            <a:picLocks noChangeAspect="1"/>
          </p:cNvPicPr>
          <p:nvPr/>
        </p:nvPicPr>
        <p:blipFill>
          <a:blip r:embed="rId4"/>
          <a:stretch>
            <a:fillRect/>
          </a:stretch>
        </p:blipFill>
        <p:spPr>
          <a:xfrm>
            <a:off x="185885" y="5464362"/>
            <a:ext cx="817234" cy="910391"/>
          </a:xfrm>
          <a:prstGeom prst="ellipse">
            <a:avLst/>
          </a:prstGeom>
          <a:ln>
            <a:noFill/>
          </a:ln>
          <a:effectLst>
            <a:softEdge rad="112500"/>
          </a:effectLst>
        </p:spPr>
      </p:pic>
      <p:pic>
        <p:nvPicPr>
          <p:cNvPr id="22" name="Picture 21"/>
          <p:cNvPicPr>
            <a:picLocks noChangeAspect="1"/>
          </p:cNvPicPr>
          <p:nvPr/>
        </p:nvPicPr>
        <p:blipFill>
          <a:blip r:embed="rId4"/>
          <a:stretch>
            <a:fillRect/>
          </a:stretch>
        </p:blipFill>
        <p:spPr>
          <a:xfrm>
            <a:off x="172316" y="2969197"/>
            <a:ext cx="817234" cy="910391"/>
          </a:xfrm>
          <a:prstGeom prst="ellipse">
            <a:avLst/>
          </a:prstGeom>
          <a:ln>
            <a:noFill/>
          </a:ln>
          <a:effectLst>
            <a:softEdge rad="112500"/>
          </a:effectLst>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7" y="1493711"/>
            <a:ext cx="1261433" cy="1289961"/>
          </a:xfrm>
          <a:prstGeom prst="ellipse">
            <a:avLst/>
          </a:prstGeom>
          <a:ln>
            <a:noFill/>
          </a:ln>
          <a:effectLst>
            <a:softEdge rad="112500"/>
          </a:effectLst>
        </p:spPr>
      </p:pic>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7408" t="16959" r="7305" b="11622"/>
          <a:stretch/>
        </p:blipFill>
        <p:spPr>
          <a:xfrm>
            <a:off x="7685651" y="85039"/>
            <a:ext cx="1385295" cy="607615"/>
          </a:xfrm>
          <a:prstGeom prst="rect">
            <a:avLst/>
          </a:prstGeom>
        </p:spPr>
      </p:pic>
    </p:spTree>
    <p:extLst>
      <p:ext uri="{BB962C8B-B14F-4D97-AF65-F5344CB8AC3E}">
        <p14:creationId xmlns:p14="http://schemas.microsoft.com/office/powerpoint/2010/main" val="2294818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7" y="2324388"/>
            <a:ext cx="7449023" cy="1261884"/>
          </a:xfrm>
          <a:prstGeom prst="rect">
            <a:avLst/>
          </a:prstGeom>
          <a:noFill/>
        </p:spPr>
        <p:txBody>
          <a:bodyPr wrap="square" rtlCol="0">
            <a:spAutoFit/>
          </a:bodyPr>
          <a:lstStyle/>
          <a:p>
            <a:pPr algn="r"/>
            <a:endParaRPr lang="en-US" sz="3800" b="1" dirty="0" smtClean="0">
              <a:latin typeface="Open Sans"/>
              <a:cs typeface="Open Sans"/>
            </a:endParaRPr>
          </a:p>
          <a:p>
            <a:pPr algn="r"/>
            <a:endParaRPr lang="en-US" sz="3800" b="1" dirty="0">
              <a:latin typeface="Open Sans"/>
              <a:cs typeface="Open Sans"/>
            </a:endParaRPr>
          </a:p>
        </p:txBody>
      </p:sp>
      <p:sp>
        <p:nvSpPr>
          <p:cNvPr id="3" name="TextBox 2"/>
          <p:cNvSpPr txBox="1"/>
          <p:nvPr/>
        </p:nvSpPr>
        <p:spPr>
          <a:xfrm>
            <a:off x="-243210" y="6504057"/>
            <a:ext cx="9615055" cy="707886"/>
          </a:xfrm>
          <a:prstGeom prst="rect">
            <a:avLst/>
          </a:prstGeom>
          <a:noFill/>
        </p:spPr>
        <p:txBody>
          <a:bodyPr wrap="square" rtlCol="0">
            <a:spAutoFit/>
          </a:bodyPr>
          <a:lstStyle/>
          <a:p>
            <a:pPr algn="ctr"/>
            <a:r>
              <a:rPr lang="en-GB" sz="1200" b="1" dirty="0">
                <a:solidFill>
                  <a:srgbClr val="00B050"/>
                </a:solidFill>
                <a:latin typeface="Open Sans"/>
                <a:cs typeface="Open Sans"/>
              </a:rPr>
              <a:t>HAZEL Webinar 2: Hydrogen Sustainability - H2 DXNET - Hydrogen injection into natural gas distribution networks</a:t>
            </a:r>
          </a:p>
          <a:p>
            <a:pPr algn="ctr"/>
            <a:endParaRPr lang="en-GB" sz="1400" b="1" dirty="0">
              <a:solidFill>
                <a:srgbClr val="00B050"/>
              </a:solidFill>
              <a:latin typeface="Open Sans"/>
              <a:cs typeface="Open Sans"/>
            </a:endParaRPr>
          </a:p>
          <a:p>
            <a:pPr algn="ctr"/>
            <a:r>
              <a:rPr lang="en-GB" sz="1400" b="1" dirty="0" smtClean="0">
                <a:solidFill>
                  <a:srgbClr val="00B050"/>
                </a:solidFill>
                <a:latin typeface="Open Sans" panose="020B0606030504020204" pitchFamily="34" charset="0"/>
                <a:ea typeface="Open Sans" panose="020B0606030504020204" pitchFamily="34" charset="0"/>
                <a:cs typeface="Open Sans" panose="020B0606030504020204" pitchFamily="34" charset="0"/>
              </a:rPr>
              <a:t> </a:t>
            </a:r>
            <a:endParaRPr lang="en-GB" sz="1400"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816" t="783" r="12043" b="-783"/>
          <a:stretch/>
        </p:blipFill>
        <p:spPr>
          <a:xfrm rot="5400000">
            <a:off x="346111" y="1697243"/>
            <a:ext cx="3784116" cy="39306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7408" t="16959" r="7305" b="11622"/>
          <a:stretch/>
        </p:blipFill>
        <p:spPr>
          <a:xfrm>
            <a:off x="7407375" y="196438"/>
            <a:ext cx="1385295" cy="607615"/>
          </a:xfrm>
          <a:prstGeom prst="rect">
            <a:avLst/>
          </a:prstGeom>
        </p:spPr>
      </p:pic>
      <p:sp>
        <p:nvSpPr>
          <p:cNvPr id="11" name="Title 1"/>
          <p:cNvSpPr txBox="1">
            <a:spLocks/>
          </p:cNvSpPr>
          <p:nvPr/>
        </p:nvSpPr>
        <p:spPr>
          <a:xfrm>
            <a:off x="-763608" y="331508"/>
            <a:ext cx="9052438" cy="104005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2400" b="1" dirty="0" smtClean="0">
                <a:solidFill>
                  <a:srgbClr val="06038D"/>
                </a:solidFill>
                <a:latin typeface="Arial"/>
              </a:rPr>
              <a:t>Hydrogen Injection Roadmap – Existing Network – Distribution </a:t>
            </a:r>
            <a:endParaRPr lang="en-IE" sz="2400" dirty="0"/>
          </a:p>
        </p:txBody>
      </p:sp>
      <p:sp>
        <p:nvSpPr>
          <p:cNvPr id="14" name="Content Placeholder 2"/>
          <p:cNvSpPr txBox="1">
            <a:spLocks/>
          </p:cNvSpPr>
          <p:nvPr/>
        </p:nvSpPr>
        <p:spPr>
          <a:xfrm>
            <a:off x="4498278" y="1897039"/>
            <a:ext cx="4645722" cy="3057098"/>
          </a:xfrm>
          <a:prstGeom prst="roundRect">
            <a:avLst/>
          </a:prstGeom>
          <a:solidFill>
            <a:srgbClr val="B2B4B2">
              <a:lumMod val="20000"/>
              <a:lumOff val="80000"/>
            </a:srgbClr>
          </a:solidFill>
        </p:spPr>
        <p:txBody>
          <a:bodyPr vert="horz" lIns="90000" tIns="45720" rIns="91440" bIns="45720" rtlCol="0">
            <a:normAutofit fontScale="92500"/>
          </a:bodyPr>
          <a:lstStyle>
            <a:lvl1pPr marL="266700" indent="-266700" algn="l" defTabSz="914400" rtl="0" eaLnBrk="1" latinLnBrk="0" hangingPunct="1">
              <a:lnSpc>
                <a:spcPct val="100000"/>
              </a:lnSpc>
              <a:spcBef>
                <a:spcPts val="1000"/>
              </a:spcBef>
              <a:buClr>
                <a:schemeClr val="accent2"/>
              </a:buClr>
              <a:buFont typeface="Arial" panose="020B0604020202020204" pitchFamily="34" charset="0"/>
              <a:buChar char="•"/>
              <a:defRPr sz="1200" kern="1200" baseline="0">
                <a:solidFill>
                  <a:schemeClr val="tx1"/>
                </a:solidFill>
                <a:latin typeface="+mn-lt"/>
                <a:ea typeface="+mn-ea"/>
                <a:cs typeface="+mn-cs"/>
              </a:defRPr>
            </a:lvl1pPr>
            <a:lvl2pPr marL="719138" indent="-274638"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2pPr>
            <a:lvl3pPr marL="1163638" indent="-26670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1"/>
                </a:solidFill>
                <a:latin typeface="+mn-lt"/>
                <a:ea typeface="+mn-ea"/>
                <a:cs typeface="+mn-cs"/>
              </a:defRPr>
            </a:lvl3pPr>
            <a:lvl4pPr marL="1616075" indent="-276225" algn="l" defTabSz="914400" rtl="0" eaLnBrk="1" latinLnBrk="0" hangingPunct="1">
              <a:lnSpc>
                <a:spcPct val="100000"/>
              </a:lnSpc>
              <a:spcBef>
                <a:spcPts val="500"/>
              </a:spcBef>
              <a:buClr>
                <a:schemeClr val="accent5"/>
              </a:buClr>
              <a:buFont typeface="Wingdings" panose="05000000000000000000" pitchFamily="2" charset="2"/>
              <a:buChar char="Ø"/>
              <a:defRPr sz="1200" kern="1200">
                <a:solidFill>
                  <a:schemeClr val="tx1"/>
                </a:solidFill>
                <a:latin typeface="+mn-lt"/>
                <a:ea typeface="+mn-ea"/>
                <a:cs typeface="+mn-cs"/>
              </a:defRPr>
            </a:lvl4pPr>
            <a:lvl5pPr marL="2058988" indent="-265113" algn="l" defTabSz="914400" rtl="0" eaLnBrk="1" latinLnBrk="0" hangingPunct="1">
              <a:lnSpc>
                <a:spcPct val="100000"/>
              </a:lnSpc>
              <a:spcBef>
                <a:spcPts val="500"/>
              </a:spcBef>
              <a:buClr>
                <a:schemeClr val="accent6"/>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l" defTabSz="914400" rtl="0" eaLnBrk="1" fontAlgn="auto" latinLnBrk="0" hangingPunct="1">
              <a:lnSpc>
                <a:spcPct val="100000"/>
              </a:lnSpc>
              <a:spcBef>
                <a:spcPts val="1000"/>
              </a:spcBef>
              <a:spcAft>
                <a:spcPts val="0"/>
              </a:spcAft>
              <a:buClr>
                <a:srgbClr val="0099FF"/>
              </a:buClr>
              <a:buSzTx/>
              <a:buFont typeface="Arial" panose="020B0604020202020204" pitchFamily="34" charset="0"/>
              <a:buChar char="•"/>
              <a:tabLst/>
              <a:defRPr/>
            </a:pPr>
            <a:r>
              <a:rPr lang="en-GB" sz="1800" dirty="0" smtClean="0">
                <a:solidFill>
                  <a:srgbClr val="000000"/>
                </a:solidFill>
                <a:latin typeface="Arial"/>
              </a:rPr>
              <a:t>Polyethylene distribution pipework is compatible with hydrogen.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266700" marR="0" lvl="0" indent="-266700" algn="l" defTabSz="914400" rtl="0" eaLnBrk="1" fontAlgn="auto" latinLnBrk="0" hangingPunct="1">
              <a:lnSpc>
                <a:spcPct val="100000"/>
              </a:lnSpc>
              <a:spcBef>
                <a:spcPts val="1000"/>
              </a:spcBef>
              <a:spcAft>
                <a:spcPts val="0"/>
              </a:spcAft>
              <a:buClr>
                <a:srgbClr val="0099FF"/>
              </a:buClr>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000000"/>
                </a:solidFill>
                <a:effectLst/>
                <a:uLnTx/>
                <a:uFillTx/>
                <a:latin typeface="Arial"/>
                <a:ea typeface="+mn-ea"/>
                <a:cs typeface="+mn-cs"/>
              </a:rPr>
              <a:t>Further</a:t>
            </a:r>
            <a:r>
              <a:rPr kumimoji="0" lang="en-GB" sz="1800" b="0" i="0" u="none" strike="noStrike" kern="1200" cap="none" spc="0" normalizeH="0" noProof="0" dirty="0" smtClean="0">
                <a:ln>
                  <a:noFill/>
                </a:ln>
                <a:solidFill>
                  <a:srgbClr val="000000"/>
                </a:solidFill>
                <a:effectLst/>
                <a:uLnTx/>
                <a:uFillTx/>
                <a:latin typeface="Arial"/>
                <a:ea typeface="+mn-ea"/>
                <a:cs typeface="+mn-cs"/>
              </a:rPr>
              <a:t> studies are required to fully understand the safety aspects of hydrogen particularly in leakage events</a:t>
            </a:r>
            <a:r>
              <a:rPr lang="en-GB" sz="1800" dirty="0" smtClean="0">
                <a:solidFill>
                  <a:srgbClr val="000000"/>
                </a:solidFill>
                <a:latin typeface="Arial"/>
              </a:rPr>
              <a:t>. </a:t>
            </a:r>
          </a:p>
          <a:p>
            <a:pPr marL="266700" marR="0" lvl="0" indent="-266700" algn="l" defTabSz="914400" rtl="0" eaLnBrk="1" fontAlgn="auto" latinLnBrk="0" hangingPunct="1">
              <a:lnSpc>
                <a:spcPct val="100000"/>
              </a:lnSpc>
              <a:spcBef>
                <a:spcPts val="1000"/>
              </a:spcBef>
              <a:spcAft>
                <a:spcPts val="0"/>
              </a:spcAft>
              <a:buClr>
                <a:srgbClr val="0099FF"/>
              </a:buClr>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000000"/>
                </a:solidFill>
                <a:effectLst/>
                <a:uLnTx/>
                <a:uFillTx/>
                <a:latin typeface="Arial"/>
                <a:ea typeface="+mn-ea"/>
                <a:cs typeface="+mn-cs"/>
              </a:rPr>
              <a:t>We</a:t>
            </a:r>
            <a:r>
              <a:rPr kumimoji="0" lang="en-GB" sz="1800" b="0" i="0" u="none" strike="noStrike" kern="1200" cap="none" spc="0" normalizeH="0" noProof="0" dirty="0" smtClean="0">
                <a:ln>
                  <a:noFill/>
                </a:ln>
                <a:solidFill>
                  <a:srgbClr val="000000"/>
                </a:solidFill>
                <a:effectLst/>
                <a:uLnTx/>
                <a:uFillTx/>
                <a:latin typeface="Arial"/>
                <a:ea typeface="+mn-ea"/>
                <a:cs typeface="+mn-cs"/>
              </a:rPr>
              <a:t> also need to fully understand the performance of fitting a 4mbar and 65mbar into the typical pressures within the gas network.  </a:t>
            </a:r>
            <a:endParaRPr kumimoji="0" lang="en-IE" sz="18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45019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DF81CB-3FB7-2046-AB76-4B8D488BDD86}" type="slidenum">
              <a:rPr lang="en-US" smtClean="0"/>
              <a:pPr/>
              <a:t>7</a:t>
            </a:fld>
            <a:endParaRPr lang="en-US" dirty="0"/>
          </a:p>
        </p:txBody>
      </p:sp>
      <p:pic>
        <p:nvPicPr>
          <p:cNvPr id="5" name="Picture 4"/>
          <p:cNvPicPr>
            <a:picLocks noChangeAspect="1"/>
          </p:cNvPicPr>
          <p:nvPr/>
        </p:nvPicPr>
        <p:blipFill>
          <a:blip r:embed="rId3"/>
          <a:stretch>
            <a:fillRect/>
          </a:stretch>
        </p:blipFill>
        <p:spPr>
          <a:xfrm>
            <a:off x="4935967" y="1560576"/>
            <a:ext cx="3925280" cy="43765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2"/>
          <p:cNvSpPr txBox="1">
            <a:spLocks/>
          </p:cNvSpPr>
          <p:nvPr/>
        </p:nvSpPr>
        <p:spPr>
          <a:xfrm>
            <a:off x="171938" y="1706880"/>
            <a:ext cx="4645722" cy="4649471"/>
          </a:xfrm>
          <a:prstGeom prst="roundRect">
            <a:avLst/>
          </a:prstGeom>
          <a:solidFill>
            <a:srgbClr val="B2B4B2">
              <a:lumMod val="20000"/>
              <a:lumOff val="80000"/>
            </a:srgbClr>
          </a:solidFill>
        </p:spPr>
        <p:txBody>
          <a:bodyPr vert="horz" lIns="90000" tIns="45720" rIns="91440" bIns="45720" rtlCol="0">
            <a:normAutofit/>
          </a:bodyPr>
          <a:lstStyle>
            <a:lvl1pPr marL="266700" indent="-266700" algn="l" defTabSz="914400" rtl="0" eaLnBrk="1" latinLnBrk="0" hangingPunct="1">
              <a:lnSpc>
                <a:spcPct val="100000"/>
              </a:lnSpc>
              <a:spcBef>
                <a:spcPts val="1000"/>
              </a:spcBef>
              <a:buClr>
                <a:schemeClr val="accent2"/>
              </a:buClr>
              <a:buFont typeface="Arial" panose="020B0604020202020204" pitchFamily="34" charset="0"/>
              <a:buChar char="•"/>
              <a:defRPr sz="1200" kern="1200" baseline="0">
                <a:solidFill>
                  <a:schemeClr val="tx1"/>
                </a:solidFill>
                <a:latin typeface="+mn-lt"/>
                <a:ea typeface="+mn-ea"/>
                <a:cs typeface="+mn-cs"/>
              </a:defRPr>
            </a:lvl1pPr>
            <a:lvl2pPr marL="719138" indent="-274638"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2pPr>
            <a:lvl3pPr marL="1163638" indent="-26670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1"/>
                </a:solidFill>
                <a:latin typeface="+mn-lt"/>
                <a:ea typeface="+mn-ea"/>
                <a:cs typeface="+mn-cs"/>
              </a:defRPr>
            </a:lvl3pPr>
            <a:lvl4pPr marL="1616075" indent="-276225" algn="l" defTabSz="914400" rtl="0" eaLnBrk="1" latinLnBrk="0" hangingPunct="1">
              <a:lnSpc>
                <a:spcPct val="100000"/>
              </a:lnSpc>
              <a:spcBef>
                <a:spcPts val="500"/>
              </a:spcBef>
              <a:buClr>
                <a:schemeClr val="accent5"/>
              </a:buClr>
              <a:buFont typeface="Wingdings" panose="05000000000000000000" pitchFamily="2" charset="2"/>
              <a:buChar char="Ø"/>
              <a:defRPr sz="1200" kern="1200">
                <a:solidFill>
                  <a:schemeClr val="tx1"/>
                </a:solidFill>
                <a:latin typeface="+mn-lt"/>
                <a:ea typeface="+mn-ea"/>
                <a:cs typeface="+mn-cs"/>
              </a:defRPr>
            </a:lvl4pPr>
            <a:lvl5pPr marL="2058988" indent="-265113" algn="l" defTabSz="914400" rtl="0" eaLnBrk="1" latinLnBrk="0" hangingPunct="1">
              <a:lnSpc>
                <a:spcPct val="100000"/>
              </a:lnSpc>
              <a:spcBef>
                <a:spcPts val="500"/>
              </a:spcBef>
              <a:buClr>
                <a:schemeClr val="accent6"/>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l" defTabSz="914400" rtl="0" eaLnBrk="1" fontAlgn="auto" latinLnBrk="0" hangingPunct="1">
              <a:lnSpc>
                <a:spcPct val="100000"/>
              </a:lnSpc>
              <a:spcBef>
                <a:spcPts val="1000"/>
              </a:spcBef>
              <a:spcAft>
                <a:spcPts val="0"/>
              </a:spcAft>
              <a:buClr>
                <a:srgbClr val="0099FF"/>
              </a:buClr>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000000"/>
                </a:solidFill>
                <a:effectLst/>
                <a:uLnTx/>
                <a:uFillTx/>
                <a:latin typeface="Arial"/>
                <a:ea typeface="+mn-ea"/>
                <a:cs typeface="+mn-cs"/>
              </a:rPr>
              <a:t>What</a:t>
            </a:r>
            <a:r>
              <a:rPr kumimoji="0" lang="en-GB" sz="1800" b="0" i="0" u="none" strike="noStrike" kern="1200" cap="none" spc="0" normalizeH="0" noProof="0" dirty="0" smtClean="0">
                <a:ln>
                  <a:noFill/>
                </a:ln>
                <a:solidFill>
                  <a:srgbClr val="000000"/>
                </a:solidFill>
                <a:effectLst/>
                <a:uLnTx/>
                <a:uFillTx/>
                <a:latin typeface="Arial"/>
                <a:ea typeface="+mn-ea"/>
                <a:cs typeface="+mn-cs"/>
              </a:rPr>
              <a:t> are the commercial terms </a:t>
            </a:r>
            <a:r>
              <a:rPr lang="en-GB" sz="1800" dirty="0" smtClean="0">
                <a:solidFill>
                  <a:srgbClr val="000000"/>
                </a:solidFill>
                <a:latin typeface="Arial"/>
              </a:rPr>
              <a:t>for injection? </a:t>
            </a:r>
            <a:br>
              <a:rPr lang="en-GB" sz="1800" dirty="0" smtClean="0">
                <a:solidFill>
                  <a:srgbClr val="000000"/>
                </a:solidFill>
                <a:latin typeface="Arial"/>
              </a:rPr>
            </a:br>
            <a:r>
              <a:rPr lang="en-GB" sz="1800" dirty="0" smtClean="0">
                <a:solidFill>
                  <a:srgbClr val="000000"/>
                </a:solidFill>
                <a:latin typeface="Arial"/>
              </a:rPr>
              <a:t>- Extensive modification of the code of operations will be required. </a:t>
            </a:r>
          </a:p>
          <a:p>
            <a:pPr marL="266700" marR="0" lvl="0" indent="-266700" algn="l" defTabSz="914400" rtl="0" eaLnBrk="1" fontAlgn="auto" latinLnBrk="0" hangingPunct="1">
              <a:lnSpc>
                <a:spcPct val="100000"/>
              </a:lnSpc>
              <a:spcBef>
                <a:spcPts val="1000"/>
              </a:spcBef>
              <a:spcAft>
                <a:spcPts val="0"/>
              </a:spcAft>
              <a:buClr>
                <a:srgbClr val="0099FF"/>
              </a:buClr>
              <a:buSzTx/>
              <a:buFont typeface="Arial" panose="020B0604020202020204" pitchFamily="34" charset="0"/>
              <a:buChar char="•"/>
              <a:tabLst/>
              <a:defRPr/>
            </a:pPr>
            <a:r>
              <a:rPr lang="en-GB" sz="1800" dirty="0" smtClean="0">
                <a:solidFill>
                  <a:srgbClr val="000000"/>
                </a:solidFill>
                <a:latin typeface="Arial"/>
              </a:rPr>
              <a:t>How to Managing Capacity ? </a:t>
            </a:r>
            <a:r>
              <a:rPr lang="en-GB" sz="1800" dirty="0" smtClean="0">
                <a:solidFill>
                  <a:srgbClr val="000000"/>
                </a:solidFill>
                <a:latin typeface="Arial"/>
              </a:rPr>
              <a:t/>
            </a:r>
            <a:br>
              <a:rPr lang="en-GB" sz="1800" dirty="0" smtClean="0">
                <a:solidFill>
                  <a:srgbClr val="000000"/>
                </a:solidFill>
                <a:latin typeface="Arial"/>
              </a:rPr>
            </a:br>
            <a:r>
              <a:rPr lang="en-GB" sz="1800" dirty="0" smtClean="0">
                <a:solidFill>
                  <a:srgbClr val="000000"/>
                </a:solidFill>
                <a:latin typeface="Arial"/>
              </a:rPr>
              <a:t>- </a:t>
            </a:r>
            <a:r>
              <a:rPr lang="en-GB" sz="1800" dirty="0" smtClean="0">
                <a:solidFill>
                  <a:srgbClr val="000000"/>
                </a:solidFill>
                <a:latin typeface="Arial"/>
              </a:rPr>
              <a:t>How to manage </a:t>
            </a:r>
            <a:r>
              <a:rPr lang="en-GB" sz="1800" dirty="0" smtClean="0">
                <a:solidFill>
                  <a:srgbClr val="000000"/>
                </a:solidFill>
                <a:latin typeface="Arial"/>
              </a:rPr>
              <a:t> constrains</a:t>
            </a:r>
          </a:p>
          <a:p>
            <a:pPr marL="0" marR="0" lvl="0" indent="0" algn="l" defTabSz="914400" rtl="0" eaLnBrk="1" fontAlgn="auto" latinLnBrk="0" hangingPunct="1">
              <a:lnSpc>
                <a:spcPct val="100000"/>
              </a:lnSpc>
              <a:spcBef>
                <a:spcPts val="1000"/>
              </a:spcBef>
              <a:spcAft>
                <a:spcPts val="0"/>
              </a:spcAft>
              <a:buClr>
                <a:srgbClr val="0099FF"/>
              </a:buClr>
              <a:buSzTx/>
              <a:buNone/>
              <a:tabLst/>
              <a:defRPr/>
            </a:pPr>
            <a:r>
              <a:rPr lang="en-GB" sz="1800" dirty="0" smtClean="0">
                <a:solidFill>
                  <a:srgbClr val="000000"/>
                </a:solidFill>
                <a:latin typeface="Arial"/>
              </a:rPr>
              <a:t>     </a:t>
            </a:r>
            <a:r>
              <a:rPr lang="en-GB" sz="1800" dirty="0">
                <a:solidFill>
                  <a:srgbClr val="000000"/>
                </a:solidFill>
                <a:latin typeface="Arial"/>
              </a:rPr>
              <a:t>- </a:t>
            </a:r>
            <a:r>
              <a:rPr lang="en-GB" sz="1800" dirty="0">
                <a:latin typeface="Arial" panose="020B0604020202020204" pitchFamily="34" charset="0"/>
                <a:cs typeface="Arial" panose="020B0604020202020204" pitchFamily="34" charset="0"/>
              </a:rPr>
              <a:t>H</a:t>
            </a:r>
            <a:r>
              <a:rPr lang="en-GB" sz="1800" baseline="-25000" dirty="0">
                <a:latin typeface="Arial" panose="020B0604020202020204" pitchFamily="34" charset="0"/>
                <a:cs typeface="Arial" panose="020B0604020202020204" pitchFamily="34" charset="0"/>
              </a:rPr>
              <a:t>2 </a:t>
            </a:r>
            <a:r>
              <a:rPr lang="en-GB" sz="1800" dirty="0">
                <a:latin typeface="Arial" panose="020B0604020202020204" pitchFamily="34" charset="0"/>
                <a:cs typeface="Arial" panose="020B0604020202020204" pitchFamily="34" charset="0"/>
              </a:rPr>
              <a:t>Quality Control</a:t>
            </a:r>
            <a:endParaRPr lang="en-GB" sz="1800" dirty="0">
              <a:solidFill>
                <a:srgbClr val="000000"/>
              </a:solidFill>
              <a:latin typeface="Arial"/>
            </a:endParaRPr>
          </a:p>
          <a:p>
            <a:pPr marL="0" indent="0">
              <a:buClr>
                <a:srgbClr val="0099FF"/>
              </a:buClr>
              <a:buNone/>
              <a:defRPr/>
            </a:pPr>
            <a:endParaRPr lang="en-GB" sz="1800" dirty="0" smtClean="0">
              <a:solidFill>
                <a:srgbClr val="000000"/>
              </a:solidFill>
              <a:latin typeface="Arial"/>
            </a:endParaRPr>
          </a:p>
          <a:p>
            <a:pPr lvl="0">
              <a:buClr>
                <a:srgbClr val="0099FF"/>
              </a:buClr>
            </a:pPr>
            <a:r>
              <a:rPr lang="en-GB" sz="1800" dirty="0" smtClean="0">
                <a:solidFill>
                  <a:srgbClr val="000000"/>
                </a:solidFill>
                <a:latin typeface="Arial"/>
              </a:rPr>
              <a:t>Management of Storage </a:t>
            </a:r>
            <a:r>
              <a:rPr lang="en-GB" sz="1800" dirty="0" smtClean="0">
                <a:solidFill>
                  <a:srgbClr val="000000"/>
                </a:solidFill>
                <a:latin typeface="Arial"/>
              </a:rPr>
              <a:t>and Injection Equipment? </a:t>
            </a:r>
            <a:br>
              <a:rPr lang="en-GB" sz="1800" dirty="0" smtClean="0">
                <a:solidFill>
                  <a:srgbClr val="000000"/>
                </a:solidFill>
                <a:latin typeface="Arial"/>
              </a:rPr>
            </a:b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itle 1"/>
          <p:cNvSpPr txBox="1">
            <a:spLocks/>
          </p:cNvSpPr>
          <p:nvPr/>
        </p:nvSpPr>
        <p:spPr>
          <a:xfrm>
            <a:off x="-763608" y="304393"/>
            <a:ext cx="9052438" cy="104005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2400" b="1" dirty="0" smtClean="0">
                <a:solidFill>
                  <a:srgbClr val="06038D"/>
                </a:solidFill>
                <a:latin typeface="Arial"/>
              </a:rPr>
              <a:t>Hydrogen Injection Roadmap – Existing Network – Commercial/ Shippers Considerations</a:t>
            </a:r>
            <a:endParaRPr lang="en-IE" sz="2400"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7408" t="16959" r="7305" b="11622"/>
          <a:stretch/>
        </p:blipFill>
        <p:spPr>
          <a:xfrm>
            <a:off x="7596182" y="88269"/>
            <a:ext cx="1385295" cy="607615"/>
          </a:xfrm>
          <a:prstGeom prst="rect">
            <a:avLst/>
          </a:prstGeom>
        </p:spPr>
      </p:pic>
    </p:spTree>
    <p:extLst>
      <p:ext uri="{BB962C8B-B14F-4D97-AF65-F5344CB8AC3E}">
        <p14:creationId xmlns:p14="http://schemas.microsoft.com/office/powerpoint/2010/main" val="2007618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7241" y="2007646"/>
            <a:ext cx="4982807" cy="1261884"/>
          </a:xfrm>
          <a:prstGeom prst="rect">
            <a:avLst/>
          </a:prstGeom>
          <a:noFill/>
        </p:spPr>
        <p:txBody>
          <a:bodyPr wrap="square" rtlCol="0">
            <a:spAutoFit/>
          </a:bodyPr>
          <a:lstStyle/>
          <a:p>
            <a:pPr algn="r"/>
            <a:endParaRPr lang="en-US" sz="3800" b="1" dirty="0" smtClean="0">
              <a:latin typeface="Open Sans"/>
              <a:cs typeface="Open Sans"/>
            </a:endParaRPr>
          </a:p>
          <a:p>
            <a:pPr algn="r"/>
            <a:endParaRPr lang="en-US" sz="3800" b="1" dirty="0">
              <a:latin typeface="Open Sans"/>
              <a:cs typeface="Open Sans"/>
            </a:endParaRPr>
          </a:p>
        </p:txBody>
      </p:sp>
      <p:sp>
        <p:nvSpPr>
          <p:cNvPr id="3" name="TextBox 2"/>
          <p:cNvSpPr txBox="1"/>
          <p:nvPr/>
        </p:nvSpPr>
        <p:spPr>
          <a:xfrm>
            <a:off x="0" y="6473050"/>
            <a:ext cx="9296399" cy="707886"/>
          </a:xfrm>
          <a:prstGeom prst="rect">
            <a:avLst/>
          </a:prstGeom>
          <a:noFill/>
        </p:spPr>
        <p:txBody>
          <a:bodyPr wrap="square" rtlCol="0">
            <a:spAutoFit/>
          </a:bodyPr>
          <a:lstStyle/>
          <a:p>
            <a:pPr algn="ctr"/>
            <a:r>
              <a:rPr lang="en-GB" sz="1200" b="1" dirty="0">
                <a:solidFill>
                  <a:srgbClr val="00B050"/>
                </a:solidFill>
                <a:latin typeface="Open Sans"/>
                <a:cs typeface="Open Sans"/>
              </a:rPr>
              <a:t>HAZEL Webinar 2: Hydrogen Sustainability - H2 DXNET - Hydrogen injection into natural gas distribution networks</a:t>
            </a:r>
          </a:p>
          <a:p>
            <a:pPr algn="ctr"/>
            <a:endParaRPr lang="en-GB" sz="1400" b="1" dirty="0">
              <a:solidFill>
                <a:srgbClr val="00B050"/>
              </a:solidFill>
              <a:latin typeface="Open Sans"/>
              <a:cs typeface="Open Sans"/>
            </a:endParaRPr>
          </a:p>
          <a:p>
            <a:pPr algn="ctr"/>
            <a:r>
              <a:rPr lang="en-GB" sz="1400" b="1" dirty="0" smtClean="0">
                <a:solidFill>
                  <a:srgbClr val="00B050"/>
                </a:solidFill>
                <a:latin typeface="Open Sans" panose="020B0606030504020204" pitchFamily="34" charset="0"/>
                <a:ea typeface="Open Sans" panose="020B0606030504020204" pitchFamily="34" charset="0"/>
                <a:cs typeface="Open Sans" panose="020B0606030504020204" pitchFamily="34" charset="0"/>
              </a:rPr>
              <a:t> </a:t>
            </a:r>
            <a:endParaRPr lang="en-GB" sz="1400"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7407375" y="196438"/>
            <a:ext cx="1385295" cy="607615"/>
          </a:xfrm>
          <a:prstGeom prst="rect">
            <a:avLst/>
          </a:prstGeom>
        </p:spPr>
      </p:pic>
      <p:sp>
        <p:nvSpPr>
          <p:cNvPr id="10" name="Title 1"/>
          <p:cNvSpPr txBox="1">
            <a:spLocks/>
          </p:cNvSpPr>
          <p:nvPr/>
        </p:nvSpPr>
        <p:spPr>
          <a:xfrm>
            <a:off x="-1104802" y="-9506"/>
            <a:ext cx="9052438" cy="104005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3000" b="1" dirty="0" smtClean="0">
                <a:solidFill>
                  <a:srgbClr val="06038D"/>
                </a:solidFill>
                <a:latin typeface="Arial"/>
              </a:rPr>
              <a:t>Downstream Appliances </a:t>
            </a:r>
            <a:endParaRPr lang="en-IE" sz="3000" dirty="0"/>
          </a:p>
        </p:txBody>
      </p:sp>
      <p:sp>
        <p:nvSpPr>
          <p:cNvPr id="21" name="Text Placeholder 10"/>
          <p:cNvSpPr>
            <a:spLocks noGrp="1"/>
          </p:cNvSpPr>
          <p:nvPr/>
        </p:nvSpPr>
        <p:spPr>
          <a:xfrm>
            <a:off x="743806" y="1226171"/>
            <a:ext cx="5152026" cy="659783"/>
          </a:xfrm>
          <a:prstGeom prst="roundRect">
            <a:avLst/>
          </a:prstGeom>
          <a:noFill/>
          <a:ln w="6350">
            <a:solidFill>
              <a:srgbClr val="06038D"/>
            </a:solidFill>
          </a:ln>
        </p:spPr>
        <p:txBody>
          <a:bodyPr wrap="square" lIns="166154" tIns="166154" rIns="396000" bIns="166154"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marL="0" marR="0" lvl="0" indent="0" algn="l" defTabSz="914400" rtl="0" eaLnBrk="1" fontAlgn="auto" latinLnBrk="0" hangingPunct="1">
              <a:lnSpc>
                <a:spcPct val="100000"/>
              </a:lnSpc>
              <a:spcBef>
                <a:spcPts val="277"/>
              </a:spcBef>
              <a:spcAft>
                <a:spcPts val="0"/>
              </a:spcAft>
              <a:buClrTx/>
              <a:buSzTx/>
              <a:buFont typeface="Arial" pitchFamily="34" charset="0"/>
              <a:buNone/>
              <a:tabLst/>
              <a:defRPr/>
            </a:pPr>
            <a:r>
              <a:rPr lang="en-IE" sz="1400" dirty="0" smtClean="0">
                <a:solidFill>
                  <a:srgbClr val="000000"/>
                </a:solidFill>
              </a:rPr>
              <a:t>Restricted or reduced pressure impact on </a:t>
            </a:r>
            <a:br>
              <a:rPr lang="en-IE" sz="1400" dirty="0" smtClean="0">
                <a:solidFill>
                  <a:srgbClr val="000000"/>
                </a:solidFill>
              </a:rPr>
            </a:br>
            <a:r>
              <a:rPr lang="en-IE" sz="1400" dirty="0" smtClean="0">
                <a:solidFill>
                  <a:srgbClr val="000000"/>
                </a:solidFill>
              </a:rPr>
              <a:t>devices. </a:t>
            </a:r>
            <a:endParaRPr kumimoji="0" lang="en-IE" sz="14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2" name="Rectangle: Rounded Corners 3"/>
          <p:cNvSpPr/>
          <p:nvPr/>
        </p:nvSpPr>
        <p:spPr>
          <a:xfrm>
            <a:off x="0" y="1226172"/>
            <a:ext cx="705016" cy="547814"/>
          </a:xfrm>
          <a:prstGeom prst="roundRect">
            <a:avLst/>
          </a:prstGeom>
          <a:solidFill>
            <a:srgbClr val="06038D"/>
          </a:solidFill>
          <a:ln w="6350" cap="flat" cmpd="sng" algn="ctr">
            <a:solidFill>
              <a:srgbClr val="06038D"/>
            </a:solidFill>
            <a:prstDash val="solid"/>
            <a:miter lim="800000"/>
          </a:ln>
          <a:effectLst/>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FFFFFF"/>
                </a:solidFill>
                <a:effectLst/>
                <a:uLnTx/>
                <a:uFillTx/>
                <a:latin typeface="Arial"/>
                <a:ea typeface="+mn-ea"/>
                <a:cs typeface="+mn-cs"/>
              </a:rPr>
              <a:t>1</a:t>
            </a:r>
          </a:p>
        </p:txBody>
      </p:sp>
      <p:sp>
        <p:nvSpPr>
          <p:cNvPr id="23" name="Text Placeholder 10"/>
          <p:cNvSpPr>
            <a:spLocks noGrp="1"/>
          </p:cNvSpPr>
          <p:nvPr/>
        </p:nvSpPr>
        <p:spPr>
          <a:xfrm>
            <a:off x="754368" y="2077655"/>
            <a:ext cx="5141464" cy="674488"/>
          </a:xfrm>
          <a:prstGeom prst="roundRect">
            <a:avLst/>
          </a:prstGeom>
          <a:noFill/>
          <a:ln w="6350">
            <a:solidFill>
              <a:srgbClr val="84BD00"/>
            </a:solidFill>
          </a:ln>
        </p:spPr>
        <p:txBody>
          <a:bodyPr wrap="square" lIns="166154" tIns="166154" rIns="468000" bIns="166154"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marL="0" marR="0" lvl="0" indent="0" algn="l" defTabSz="914400" rtl="0" eaLnBrk="1" fontAlgn="auto" latinLnBrk="0" hangingPunct="1">
              <a:lnSpc>
                <a:spcPct val="100000"/>
              </a:lnSpc>
              <a:spcBef>
                <a:spcPts val="277"/>
              </a:spcBef>
              <a:spcAft>
                <a:spcPts val="0"/>
              </a:spcAft>
              <a:buClrTx/>
              <a:buSzTx/>
              <a:buFont typeface="Arial" pitchFamily="34" charset="0"/>
              <a:buNone/>
              <a:tabLst/>
              <a:defRPr/>
            </a:pPr>
            <a:r>
              <a:rPr lang="en-IE" sz="1400" dirty="0" smtClean="0">
                <a:solidFill>
                  <a:srgbClr val="000000"/>
                </a:solidFill>
              </a:rPr>
              <a:t>Flue Gas Analysis</a:t>
            </a:r>
            <a:br>
              <a:rPr lang="en-IE" sz="1400" dirty="0" smtClean="0">
                <a:solidFill>
                  <a:srgbClr val="000000"/>
                </a:solidFill>
              </a:rPr>
            </a:br>
            <a:r>
              <a:rPr lang="en-IE" sz="1400" dirty="0" smtClean="0">
                <a:solidFill>
                  <a:srgbClr val="000000"/>
                </a:solidFill>
              </a:rPr>
              <a:t>- Blended hydrogen will increase water vapour and </a:t>
            </a:r>
            <a:br>
              <a:rPr lang="en-IE" sz="1400" dirty="0" smtClean="0">
                <a:solidFill>
                  <a:srgbClr val="000000"/>
                </a:solidFill>
              </a:rPr>
            </a:br>
            <a:r>
              <a:rPr lang="en-IE" sz="1400" dirty="0" smtClean="0">
                <a:solidFill>
                  <a:srgbClr val="000000"/>
                </a:solidFill>
              </a:rPr>
              <a:t>potentially the formation Carbon Monoxide (CO).</a:t>
            </a:r>
            <a:endParaRPr kumimoji="0" lang="en-IE" sz="14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4" name="Rectangle: Rounded Corners 5"/>
          <p:cNvSpPr/>
          <p:nvPr/>
        </p:nvSpPr>
        <p:spPr>
          <a:xfrm>
            <a:off x="1" y="2118220"/>
            <a:ext cx="705016" cy="576000"/>
          </a:xfrm>
          <a:prstGeom prst="roundRect">
            <a:avLst/>
          </a:prstGeom>
          <a:solidFill>
            <a:srgbClr val="84BD00"/>
          </a:solidFill>
          <a:ln w="6350" cap="flat" cmpd="sng" algn="ctr">
            <a:solidFill>
              <a:srgbClr val="84BD00"/>
            </a:solidFill>
            <a:prstDash val="solid"/>
            <a:miter lim="800000"/>
          </a:ln>
          <a:effectLst/>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FFFFFF"/>
                </a:solidFill>
                <a:effectLst/>
                <a:uLnTx/>
                <a:uFillTx/>
                <a:latin typeface="Arial"/>
                <a:ea typeface="+mn-ea"/>
                <a:cs typeface="+mn-cs"/>
              </a:rPr>
              <a:t>2</a:t>
            </a:r>
          </a:p>
        </p:txBody>
      </p:sp>
      <p:sp>
        <p:nvSpPr>
          <p:cNvPr id="25" name="Text Placeholder 10"/>
          <p:cNvSpPr>
            <a:spLocks noGrp="1"/>
          </p:cNvSpPr>
          <p:nvPr/>
        </p:nvSpPr>
        <p:spPr>
          <a:xfrm>
            <a:off x="775489" y="3971822"/>
            <a:ext cx="5120343" cy="576000"/>
          </a:xfrm>
          <a:prstGeom prst="roundRect">
            <a:avLst/>
          </a:prstGeom>
          <a:noFill/>
          <a:ln w="6350">
            <a:solidFill>
              <a:srgbClr val="06038D"/>
            </a:solidFill>
          </a:ln>
        </p:spPr>
        <p:txBody>
          <a:bodyPr wrap="square" lIns="166154" tIns="166154" rIns="468000" bIns="166154"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marL="0" marR="0" lvl="2" indent="0" algn="l" defTabSz="914400" rtl="0" eaLnBrk="1" fontAlgn="auto" latinLnBrk="0" hangingPunct="1">
              <a:lnSpc>
                <a:spcPct val="100000"/>
              </a:lnSpc>
              <a:spcBef>
                <a:spcPts val="277"/>
              </a:spcBef>
              <a:spcAft>
                <a:spcPts val="0"/>
              </a:spcAft>
              <a:buClr>
                <a:srgbClr val="06038D"/>
              </a:buClr>
              <a:buSzTx/>
              <a:buFont typeface="Arial" pitchFamily="34" charset="0"/>
              <a:buNone/>
              <a:tabLst/>
              <a:defRPr/>
            </a:pPr>
            <a:r>
              <a:rPr lang="en-IE" sz="1400" b="1" dirty="0" smtClean="0">
                <a:solidFill>
                  <a:srgbClr val="000000"/>
                </a:solidFill>
              </a:rPr>
              <a:t>Flammability limits – to determine the LEL and UEL. </a:t>
            </a:r>
            <a:endParaRPr kumimoji="0" lang="en-IE" sz="14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6" name="Rectangle: Rounded Corners 11"/>
          <p:cNvSpPr/>
          <p:nvPr/>
        </p:nvSpPr>
        <p:spPr>
          <a:xfrm>
            <a:off x="-8506" y="3961745"/>
            <a:ext cx="705015" cy="576000"/>
          </a:xfrm>
          <a:prstGeom prst="roundRect">
            <a:avLst/>
          </a:prstGeom>
          <a:solidFill>
            <a:srgbClr val="06038D"/>
          </a:solidFill>
          <a:ln w="6350" cap="flat" cmpd="sng" algn="ctr">
            <a:solidFill>
              <a:srgbClr val="06038D"/>
            </a:solidFill>
            <a:prstDash val="solid"/>
            <a:miter lim="800000"/>
          </a:ln>
          <a:effectLst/>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FFFFFF"/>
                </a:solidFill>
                <a:effectLst/>
                <a:uLnTx/>
                <a:uFillTx/>
                <a:latin typeface="Arial"/>
                <a:ea typeface="+mn-ea"/>
                <a:cs typeface="+mn-cs"/>
              </a:rPr>
              <a:t>4</a:t>
            </a:r>
          </a:p>
        </p:txBody>
      </p:sp>
      <p:sp>
        <p:nvSpPr>
          <p:cNvPr id="27" name="Text Placeholder 10"/>
          <p:cNvSpPr>
            <a:spLocks noGrp="1"/>
          </p:cNvSpPr>
          <p:nvPr/>
        </p:nvSpPr>
        <p:spPr>
          <a:xfrm>
            <a:off x="764929" y="3021851"/>
            <a:ext cx="5130903" cy="626340"/>
          </a:xfrm>
          <a:prstGeom prst="roundRect">
            <a:avLst/>
          </a:prstGeom>
          <a:noFill/>
          <a:ln w="6350">
            <a:solidFill>
              <a:srgbClr val="0099FF"/>
            </a:solidFill>
          </a:ln>
        </p:spPr>
        <p:txBody>
          <a:bodyPr wrap="square" lIns="166154" tIns="166154" rIns="396000" bIns="166154"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marL="0" marR="0" lvl="0" indent="0" algn="l" defTabSz="914400" rtl="0" eaLnBrk="1" fontAlgn="auto" latinLnBrk="0" hangingPunct="1">
              <a:lnSpc>
                <a:spcPct val="100000"/>
              </a:lnSpc>
              <a:spcBef>
                <a:spcPts val="277"/>
              </a:spcBef>
              <a:spcAft>
                <a:spcPts val="0"/>
              </a:spcAft>
              <a:buClrTx/>
              <a:buSzTx/>
              <a:buFont typeface="Arial" pitchFamily="34" charset="0"/>
              <a:buNone/>
              <a:tabLst/>
              <a:defRPr/>
            </a:pPr>
            <a:r>
              <a:rPr lang="en-IE" sz="1400" dirty="0" smtClean="0">
                <a:solidFill>
                  <a:srgbClr val="000000"/>
                </a:solidFill>
              </a:rPr>
              <a:t>Heat output/ Calorific value and </a:t>
            </a:r>
            <a:r>
              <a:rPr lang="en-IE" sz="1400" dirty="0" err="1" smtClean="0">
                <a:solidFill>
                  <a:srgbClr val="000000"/>
                </a:solidFill>
              </a:rPr>
              <a:t>Wobbe</a:t>
            </a:r>
            <a:r>
              <a:rPr lang="en-IE" sz="1400" dirty="0" smtClean="0">
                <a:solidFill>
                  <a:srgbClr val="000000"/>
                </a:solidFill>
              </a:rPr>
              <a:t> index.</a:t>
            </a:r>
            <a:endParaRPr kumimoji="0" lang="en-IE" sz="14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8" name="Rectangle: Rounded Corners 13"/>
          <p:cNvSpPr/>
          <p:nvPr/>
        </p:nvSpPr>
        <p:spPr>
          <a:xfrm>
            <a:off x="-16640" y="3014542"/>
            <a:ext cx="705017" cy="583309"/>
          </a:xfrm>
          <a:prstGeom prst="roundRect">
            <a:avLst/>
          </a:prstGeom>
          <a:solidFill>
            <a:srgbClr val="0099FF"/>
          </a:solidFill>
          <a:ln w="6350" cap="flat" cmpd="sng" algn="ctr">
            <a:solidFill>
              <a:srgbClr val="0099FF"/>
            </a:solidFill>
            <a:prstDash val="solid"/>
            <a:miter lim="800000"/>
          </a:ln>
          <a:effectLst/>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a:ea typeface="+mn-ea"/>
                <a:cs typeface="+mn-cs"/>
              </a:rPr>
              <a:t>3</a:t>
            </a:r>
          </a:p>
        </p:txBody>
      </p:sp>
      <p:sp>
        <p:nvSpPr>
          <p:cNvPr id="29" name="Text Placeholder 10"/>
          <p:cNvSpPr>
            <a:spLocks noGrp="1"/>
          </p:cNvSpPr>
          <p:nvPr/>
        </p:nvSpPr>
        <p:spPr>
          <a:xfrm>
            <a:off x="764929" y="4871453"/>
            <a:ext cx="5130904" cy="651626"/>
          </a:xfrm>
          <a:prstGeom prst="roundRect">
            <a:avLst/>
          </a:prstGeom>
          <a:noFill/>
          <a:ln w="6350">
            <a:solidFill>
              <a:srgbClr val="009CA6"/>
            </a:solidFill>
          </a:ln>
        </p:spPr>
        <p:txBody>
          <a:bodyPr wrap="square" lIns="166154" tIns="166154" rIns="396000" bIns="166154" anchor="ctr" anchorCtr="0">
            <a:noAutofit/>
          </a:bodyPr>
          <a:lst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marL="0" marR="0" lvl="0" indent="0" algn="l" defTabSz="914400" rtl="0" eaLnBrk="1" fontAlgn="auto" latinLnBrk="0" hangingPunct="1">
              <a:lnSpc>
                <a:spcPct val="100000"/>
              </a:lnSpc>
              <a:spcBef>
                <a:spcPts val="277"/>
              </a:spcBef>
              <a:spcAft>
                <a:spcPts val="0"/>
              </a:spcAft>
              <a:buClrTx/>
              <a:buSzTx/>
              <a:buFont typeface="Arial" pitchFamily="34" charset="0"/>
              <a:buNone/>
              <a:tabLst/>
              <a:defRPr/>
            </a:pPr>
            <a:r>
              <a:rPr lang="en-IE" sz="1400" dirty="0" smtClean="0">
                <a:solidFill>
                  <a:srgbClr val="000000"/>
                </a:solidFill>
              </a:rPr>
              <a:t>Appliance flame picture – determine the effect which</a:t>
            </a:r>
            <a:br>
              <a:rPr lang="en-IE" sz="1400" dirty="0" smtClean="0">
                <a:solidFill>
                  <a:srgbClr val="000000"/>
                </a:solidFill>
              </a:rPr>
            </a:br>
            <a:r>
              <a:rPr lang="en-IE" sz="1400" dirty="0" smtClean="0">
                <a:solidFill>
                  <a:srgbClr val="000000"/>
                </a:solidFill>
              </a:rPr>
              <a:t> hydrogen addition will have on the visibility of the </a:t>
            </a:r>
            <a:br>
              <a:rPr lang="en-IE" sz="1400" dirty="0" smtClean="0">
                <a:solidFill>
                  <a:srgbClr val="000000"/>
                </a:solidFill>
              </a:rPr>
            </a:br>
            <a:r>
              <a:rPr lang="en-IE" sz="1400" dirty="0" smtClean="0">
                <a:solidFill>
                  <a:srgbClr val="000000"/>
                </a:solidFill>
              </a:rPr>
              <a:t>natural gas flame. </a:t>
            </a:r>
            <a:endParaRPr kumimoji="0" lang="en-IE" sz="14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30" name="Rectangle: Rounded Corners 15"/>
          <p:cNvSpPr/>
          <p:nvPr/>
        </p:nvSpPr>
        <p:spPr>
          <a:xfrm>
            <a:off x="-1" y="4879803"/>
            <a:ext cx="705017" cy="576000"/>
          </a:xfrm>
          <a:prstGeom prst="roundRect">
            <a:avLst/>
          </a:prstGeom>
          <a:solidFill>
            <a:srgbClr val="009CA6"/>
          </a:solidFill>
          <a:ln w="6350" cap="flat" cmpd="sng" algn="ctr">
            <a:solidFill>
              <a:srgbClr val="009CA6"/>
            </a:solidFill>
            <a:prstDash val="solid"/>
            <a:miter lim="800000"/>
          </a:ln>
          <a:effectLst/>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FFFFFF"/>
                </a:solidFill>
                <a:effectLst/>
                <a:uLnTx/>
                <a:uFillTx/>
                <a:latin typeface="Arial"/>
                <a:ea typeface="+mn-ea"/>
                <a:cs typeface="+mn-cs"/>
              </a:rPr>
              <a:t>5</a:t>
            </a:r>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t="9420"/>
          <a:stretch/>
        </p:blipFill>
        <p:spPr>
          <a:xfrm>
            <a:off x="5737175" y="1866820"/>
            <a:ext cx="3172628" cy="2805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4219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935" y="6473050"/>
            <a:ext cx="8825345" cy="276999"/>
          </a:xfrm>
          <a:prstGeom prst="rect">
            <a:avLst/>
          </a:prstGeom>
          <a:noFill/>
        </p:spPr>
        <p:txBody>
          <a:bodyPr wrap="square" rtlCol="0">
            <a:spAutoFit/>
          </a:bodyPr>
          <a:lstStyle/>
          <a:p>
            <a:pPr algn="ctr"/>
            <a:r>
              <a:rPr lang="en-GB" sz="1200" b="1" dirty="0" smtClean="0">
                <a:solidFill>
                  <a:srgbClr val="00B050"/>
                </a:solidFill>
                <a:latin typeface="Open Sans"/>
                <a:cs typeface="Open Sans"/>
              </a:rPr>
              <a:t>HAZEL Webinar 2: Hydrogen </a:t>
            </a:r>
            <a:r>
              <a:rPr lang="en-GB" sz="1200" b="1" dirty="0">
                <a:solidFill>
                  <a:srgbClr val="00B050"/>
                </a:solidFill>
                <a:latin typeface="Open Sans"/>
                <a:cs typeface="Open Sans"/>
              </a:rPr>
              <a:t>Sustainability - H2 DXNET - Hydrogen injection into natural gas distribution networks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859"/>
          <a:stretch/>
        </p:blipFill>
        <p:spPr>
          <a:xfrm>
            <a:off x="123935" y="313899"/>
            <a:ext cx="5333602" cy="6047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408" t="16959" r="7305" b="11622"/>
          <a:stretch/>
        </p:blipFill>
        <p:spPr>
          <a:xfrm>
            <a:off x="7407375" y="196438"/>
            <a:ext cx="1385295" cy="607615"/>
          </a:xfrm>
          <a:prstGeom prst="rect">
            <a:avLst/>
          </a:prstGeom>
        </p:spPr>
      </p:pic>
      <p:sp>
        <p:nvSpPr>
          <p:cNvPr id="8" name="Content Placeholder 2"/>
          <p:cNvSpPr txBox="1">
            <a:spLocks/>
          </p:cNvSpPr>
          <p:nvPr/>
        </p:nvSpPr>
        <p:spPr>
          <a:xfrm>
            <a:off x="4536607" y="2524834"/>
            <a:ext cx="4645722" cy="3739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0000" tIns="45720" rIns="91440" bIns="45720" rtlCol="0">
            <a:normAutofit/>
          </a:bodyPr>
          <a:lstStyle>
            <a:lvl1pPr marL="266700" indent="-266700" algn="l" defTabSz="914400" rtl="0" eaLnBrk="1" latinLnBrk="0" hangingPunct="1">
              <a:lnSpc>
                <a:spcPct val="100000"/>
              </a:lnSpc>
              <a:spcBef>
                <a:spcPts val="1000"/>
              </a:spcBef>
              <a:buClr>
                <a:schemeClr val="accent2"/>
              </a:buClr>
              <a:buFont typeface="Arial" panose="020B0604020202020204" pitchFamily="34" charset="0"/>
              <a:buChar char="•"/>
              <a:defRPr sz="1200" kern="1200" baseline="0">
                <a:solidFill>
                  <a:schemeClr val="tx1"/>
                </a:solidFill>
                <a:latin typeface="+mn-lt"/>
                <a:ea typeface="+mn-ea"/>
                <a:cs typeface="+mn-cs"/>
              </a:defRPr>
            </a:lvl1pPr>
            <a:lvl2pPr marL="719138" indent="-274638"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2pPr>
            <a:lvl3pPr marL="1163638" indent="-26670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1"/>
                </a:solidFill>
                <a:latin typeface="+mn-lt"/>
                <a:ea typeface="+mn-ea"/>
                <a:cs typeface="+mn-cs"/>
              </a:defRPr>
            </a:lvl3pPr>
            <a:lvl4pPr marL="1616075" indent="-276225" algn="l" defTabSz="914400" rtl="0" eaLnBrk="1" latinLnBrk="0" hangingPunct="1">
              <a:lnSpc>
                <a:spcPct val="100000"/>
              </a:lnSpc>
              <a:spcBef>
                <a:spcPts val="500"/>
              </a:spcBef>
              <a:buClr>
                <a:schemeClr val="accent5"/>
              </a:buClr>
              <a:buFont typeface="Wingdings" panose="05000000000000000000" pitchFamily="2" charset="2"/>
              <a:buChar char="Ø"/>
              <a:defRPr sz="1200" kern="1200">
                <a:solidFill>
                  <a:schemeClr val="tx1"/>
                </a:solidFill>
                <a:latin typeface="+mn-lt"/>
                <a:ea typeface="+mn-ea"/>
                <a:cs typeface="+mn-cs"/>
              </a:defRPr>
            </a:lvl4pPr>
            <a:lvl5pPr marL="2058988" indent="-265113" algn="l" defTabSz="914400" rtl="0" eaLnBrk="1" latinLnBrk="0" hangingPunct="1">
              <a:lnSpc>
                <a:spcPct val="100000"/>
              </a:lnSpc>
              <a:spcBef>
                <a:spcPts val="500"/>
              </a:spcBef>
              <a:buClr>
                <a:schemeClr val="accent6"/>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99FF"/>
              </a:buClr>
              <a:buSzTx/>
              <a:buNone/>
              <a:tabLst/>
              <a:defRPr/>
            </a:pPr>
            <a:r>
              <a:rPr lang="en-GB" sz="1800" dirty="0" smtClean="0">
                <a:solidFill>
                  <a:schemeClr val="bg1"/>
                </a:solidFill>
                <a:latin typeface="Arial"/>
              </a:rPr>
              <a:t>As set out in our Vision 2050 document, we see hydrogen as one of the key enablers in decarbonising the Gas Network. </a:t>
            </a:r>
          </a:p>
          <a:p>
            <a:pPr marL="0" marR="0" lvl="0" indent="0" algn="l" defTabSz="914400" rtl="0" eaLnBrk="1" fontAlgn="auto" latinLnBrk="0" hangingPunct="1">
              <a:lnSpc>
                <a:spcPct val="100000"/>
              </a:lnSpc>
              <a:spcBef>
                <a:spcPts val="1000"/>
              </a:spcBef>
              <a:spcAft>
                <a:spcPts val="0"/>
              </a:spcAft>
              <a:buClr>
                <a:srgbClr val="0099FF"/>
              </a:buClr>
              <a:buSzTx/>
              <a:buNone/>
              <a:tabLst/>
              <a:defRPr/>
            </a:pPr>
            <a:endParaRPr lang="en-GB" sz="1800" dirty="0">
              <a:solidFill>
                <a:schemeClr val="bg1"/>
              </a:solidFill>
              <a:latin typeface="Arial"/>
            </a:endParaRPr>
          </a:p>
          <a:p>
            <a:pPr marL="0" marR="0" lvl="0" indent="0" algn="l" defTabSz="914400" rtl="0" eaLnBrk="1" fontAlgn="auto" latinLnBrk="0" hangingPunct="1">
              <a:lnSpc>
                <a:spcPct val="100000"/>
              </a:lnSpc>
              <a:spcBef>
                <a:spcPts val="1000"/>
              </a:spcBef>
              <a:spcAft>
                <a:spcPts val="0"/>
              </a:spcAft>
              <a:buClr>
                <a:srgbClr val="0099FF"/>
              </a:buClr>
              <a:buSzTx/>
              <a:buNone/>
              <a:tabLst/>
              <a:defRPr/>
            </a:pPr>
            <a:r>
              <a:rPr lang="en-GB" sz="1800" dirty="0" smtClean="0">
                <a:solidFill>
                  <a:schemeClr val="bg1"/>
                </a:solidFill>
                <a:latin typeface="Arial"/>
              </a:rPr>
              <a:t>As our first time on this journey, we are currently developing a small Innovation Facility in our </a:t>
            </a:r>
            <a:r>
              <a:rPr lang="en-GB" sz="1800" dirty="0" err="1" smtClean="0">
                <a:solidFill>
                  <a:schemeClr val="bg1"/>
                </a:solidFill>
                <a:latin typeface="Arial"/>
              </a:rPr>
              <a:t>Citywest</a:t>
            </a:r>
            <a:r>
              <a:rPr lang="en-GB" sz="1800" dirty="0" smtClean="0">
                <a:solidFill>
                  <a:schemeClr val="bg1"/>
                </a:solidFill>
                <a:latin typeface="Arial"/>
              </a:rPr>
              <a:t> Campus in Dublin in order to explore the impact of hydrogen in the network. </a:t>
            </a:r>
            <a:r>
              <a:rPr lang="en-GB" sz="1800" dirty="0" smtClean="0">
                <a:solidFill>
                  <a:srgbClr val="000000"/>
                </a:solidFill>
                <a:latin typeface="Arial"/>
              </a:rPr>
              <a:t/>
            </a:r>
            <a:br>
              <a:rPr lang="en-GB" sz="1800" dirty="0" smtClean="0">
                <a:solidFill>
                  <a:srgbClr val="000000"/>
                </a:solidFill>
                <a:latin typeface="Arial"/>
              </a:rPr>
            </a:b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33284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DEDAF7F04CB44808FB66BD2494817" ma:contentTypeVersion="10" ma:contentTypeDescription="Create a new document." ma:contentTypeScope="" ma:versionID="98447ed5c1f9c92470426f9fe9b9da5e">
  <xsd:schema xmlns:xsd="http://www.w3.org/2001/XMLSchema" xmlns:xs="http://www.w3.org/2001/XMLSchema" xmlns:p="http://schemas.microsoft.com/office/2006/metadata/properties" xmlns:ns2="ef0b0bf8-9b2d-4537-a09e-480623a224ba" targetNamespace="http://schemas.microsoft.com/office/2006/metadata/properties" ma:root="true" ma:fieldsID="e7d244f1e720e06ada96cf745d35e6c6" ns2:_="">
    <xsd:import namespace="ef0b0bf8-9b2d-4537-a09e-480623a224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0bf8-9b2d-4537-a09e-480623a22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AC74A1-B8E6-477E-A2A4-A4107DC3A074}"/>
</file>

<file path=customXml/itemProps2.xml><?xml version="1.0" encoding="utf-8"?>
<ds:datastoreItem xmlns:ds="http://schemas.openxmlformats.org/officeDocument/2006/customXml" ds:itemID="{B6F73641-2330-4BCC-87BD-B5FF82B993FD}"/>
</file>

<file path=customXml/itemProps3.xml><?xml version="1.0" encoding="utf-8"?>
<ds:datastoreItem xmlns:ds="http://schemas.openxmlformats.org/officeDocument/2006/customXml" ds:itemID="{A6B8CDBD-C06B-4F9A-8FD0-421F63C6157F}"/>
</file>

<file path=docProps/app.xml><?xml version="1.0" encoding="utf-8"?>
<Properties xmlns="http://schemas.openxmlformats.org/officeDocument/2006/extended-properties" xmlns:vt="http://schemas.openxmlformats.org/officeDocument/2006/docPropsVTypes">
  <Template/>
  <TotalTime>3346</TotalTime>
  <Words>2450</Words>
  <Application>Microsoft Office PowerPoint</Application>
  <PresentationFormat>On-screen Show (4:3)</PresentationFormat>
  <Paragraphs>185</Paragraphs>
  <Slides>9</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Arial Bold</vt:lpstr>
      <vt:lpstr>Calibri</vt:lpstr>
      <vt:lpstr>Calibri Light</vt:lpstr>
      <vt:lpstr>Open Sans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James Burchill</cp:lastModifiedBy>
  <cp:revision>163</cp:revision>
  <dcterms:created xsi:type="dcterms:W3CDTF">2015-03-06T10:50:13Z</dcterms:created>
  <dcterms:modified xsi:type="dcterms:W3CDTF">2020-10-02T14:13:10Z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ies>
</file>