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1.xml" ContentType="application/vnd.openxmlformats-officedocument.presentationml.tags+xml"/>
  <Override PartName="/ppt/tags/tag2.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app.xml" ContentType="application/vnd.openxmlformats-officedocument.extended-properties+xml"/>
  <Override PartName="/ppt/tags/tag3.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82" r:id="rId2"/>
    <p:sldId id="300" r:id="rId3"/>
    <p:sldId id="287" r:id="rId4"/>
    <p:sldId id="288" r:id="rId5"/>
    <p:sldId id="289" r:id="rId6"/>
    <p:sldId id="290" r:id="rId7"/>
    <p:sldId id="291" r:id="rId8"/>
    <p:sldId id="292" r:id="rId9"/>
    <p:sldId id="301" r:id="rId10"/>
    <p:sldId id="302" r:id="rId11"/>
    <p:sldId id="303" r:id="rId12"/>
    <p:sldId id="294" r:id="rId13"/>
    <p:sldId id="295" r:id="rId14"/>
    <p:sldId id="296" r:id="rId15"/>
    <p:sldId id="297" r:id="rId16"/>
    <p:sldId id="29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DA2"/>
    <a:srgbClr val="3366FF"/>
    <a:srgbClr val="97C03C"/>
    <a:srgbClr val="019562"/>
    <a:srgbClr val="F4C0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snapToObjects="1">
      <p:cViewPr varScale="1">
        <p:scale>
          <a:sx n="96" d="100"/>
          <a:sy n="96" d="100"/>
        </p:scale>
        <p:origin x="-1066" y="-8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904"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AD5469-04B7-D245-8B0E-813C273D8001}" type="datetimeFigureOut">
              <a:t>02.10.2020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a:p>
            <a:pPr lvl="2"/>
            <a:r>
              <a:rPr lang="fr-CH" dirty="0" err="1"/>
              <a:t>Third</a:t>
            </a:r>
            <a:r>
              <a:rPr lang="fr-CH" dirty="0"/>
              <a:t> </a:t>
            </a:r>
            <a:r>
              <a:rPr lang="fr-CH" dirty="0" err="1"/>
              <a:t>level</a:t>
            </a:r>
            <a:endParaRPr lang="fr-CH" dirty="0"/>
          </a:p>
          <a:p>
            <a:pPr lvl="3"/>
            <a:r>
              <a:rPr lang="fr-CH" dirty="0" err="1"/>
              <a:t>Fourth</a:t>
            </a:r>
            <a:r>
              <a:rPr lang="fr-CH" dirty="0"/>
              <a:t> </a:t>
            </a:r>
            <a:r>
              <a:rPr lang="fr-CH" dirty="0" err="1"/>
              <a:t>level</a:t>
            </a:r>
            <a:endParaRPr lang="fr-CH" dirty="0"/>
          </a:p>
          <a:p>
            <a:pPr lvl="4"/>
            <a:r>
              <a:rPr lang="fr-CH" dirty="0" err="1"/>
              <a:t>Fifth</a:t>
            </a:r>
            <a:r>
              <a:rPr lang="fr-CH" dirty="0"/>
              <a:t> </a:t>
            </a:r>
            <a:r>
              <a:rPr lang="fr-CH" dirty="0" err="1"/>
              <a:t>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4D149-4236-C24C-A605-CA7AE6F58777}" type="slidenum">
              <a:t>‹Nr.›</a:t>
            </a:fld>
            <a:endParaRPr lang="en-US" dirty="0"/>
          </a:p>
        </p:txBody>
      </p:sp>
    </p:spTree>
    <p:extLst>
      <p:ext uri="{BB962C8B-B14F-4D97-AF65-F5344CB8AC3E}">
        <p14:creationId xmlns:p14="http://schemas.microsoft.com/office/powerpoint/2010/main" val="2691006398"/>
      </p:ext>
    </p:extLst>
  </p:cSld>
  <p:clrMap bg1="lt1" tx1="dk1" bg2="lt2" tx2="dk2" accent1="accent1" accent2="accent2" accent3="accent3" accent4="accent4" accent5="accent5" accent6="accent6" hlink="hlink" folHlink="folHlink"/>
  <p:notesStyle>
    <a:lvl1pPr marL="0" algn="l" defTabSz="45720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914400" algn="l" defTabSz="45720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371600" algn="l" defTabSz="45720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1828800" algn="l" defTabSz="45720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E34D149-4236-C24C-A605-CA7AE6F58777}" type="slidenum">
              <a:rPr lang="de-DE" smtClean="0"/>
              <a:t>1</a:t>
            </a:fld>
            <a:endParaRPr lang="de-DE" dirty="0"/>
          </a:p>
        </p:txBody>
      </p:sp>
    </p:spTree>
    <p:extLst>
      <p:ext uri="{BB962C8B-B14F-4D97-AF65-F5344CB8AC3E}">
        <p14:creationId xmlns:p14="http://schemas.microsoft.com/office/powerpoint/2010/main" val="2202218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Today, the blast furnace process accounts for 95% of the world's iron ore reduction. The rest is produced by the route of direct reduction. While coal is the energy source in the blast furnace process, natural gas is used in the direct reduction process. </a:t>
            </a:r>
            <a:r>
              <a:rPr lang="en-US" dirty="0" smtClean="0"/>
              <a:t>Here </a:t>
            </a:r>
            <a:r>
              <a:rPr lang="en-US" dirty="0"/>
              <a:t>only half of the greenhouse gas carbon dioxide is produced, since the natural gas is split into the two reducing gases hydrogen and carbon monoxide. In contrast to the blast furnace process, however, direct reduction does not produce a liquid product but a solid sponge iron, which requires additional electrical energy for melting.</a:t>
            </a:r>
            <a:endParaRPr lang="de-DE" dirty="0"/>
          </a:p>
        </p:txBody>
      </p:sp>
      <p:sp>
        <p:nvSpPr>
          <p:cNvPr id="4" name="Foliennummernplatzhalter 3"/>
          <p:cNvSpPr>
            <a:spLocks noGrp="1"/>
          </p:cNvSpPr>
          <p:nvPr>
            <p:ph type="sldNum" sz="quarter" idx="10"/>
          </p:nvPr>
        </p:nvSpPr>
        <p:spPr/>
        <p:txBody>
          <a:bodyPr/>
          <a:lstStyle/>
          <a:p>
            <a:fld id="{3E34D149-4236-C24C-A605-CA7AE6F58777}" type="slidenum">
              <a:rPr lang="de-DE" smtClean="0"/>
              <a:t>10</a:t>
            </a:fld>
            <a:endParaRPr lang="de-DE" dirty="0"/>
          </a:p>
        </p:txBody>
      </p:sp>
    </p:spTree>
    <p:extLst>
      <p:ext uri="{BB962C8B-B14F-4D97-AF65-F5344CB8AC3E}">
        <p14:creationId xmlns:p14="http://schemas.microsoft.com/office/powerpoint/2010/main" val="1530136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If there is sufficient renewable energy available in the future, the steel industry will move towards direct carbon avoidance</a:t>
            </a:r>
            <a:r>
              <a:rPr lang="en-US" dirty="0" smtClean="0"/>
              <a:t>. The green hydrogen can be used as the only reducing agent or in combination with the use of biomass and plastics the green hydrogen can also be used to produce bio-chemicals.</a:t>
            </a:r>
            <a:endParaRPr lang="de-DE" dirty="0"/>
          </a:p>
        </p:txBody>
      </p:sp>
      <p:sp>
        <p:nvSpPr>
          <p:cNvPr id="4" name="Foliennummernplatzhalter 3"/>
          <p:cNvSpPr>
            <a:spLocks noGrp="1"/>
          </p:cNvSpPr>
          <p:nvPr>
            <p:ph type="sldNum" sz="quarter" idx="10"/>
          </p:nvPr>
        </p:nvSpPr>
        <p:spPr/>
        <p:txBody>
          <a:bodyPr/>
          <a:lstStyle/>
          <a:p>
            <a:fld id="{3E34D149-4236-C24C-A605-CA7AE6F58777}" type="slidenum">
              <a:rPr lang="de-DE" smtClean="0"/>
              <a:t>11</a:t>
            </a:fld>
            <a:endParaRPr lang="de-DE" dirty="0"/>
          </a:p>
        </p:txBody>
      </p:sp>
    </p:spTree>
    <p:extLst>
      <p:ext uri="{BB962C8B-B14F-4D97-AF65-F5344CB8AC3E}">
        <p14:creationId xmlns:p14="http://schemas.microsoft.com/office/powerpoint/2010/main" val="2418295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For more than 15 years, Dillinger and </a:t>
            </a:r>
            <a:r>
              <a:rPr lang="en-US" dirty="0" err="1"/>
              <a:t>Saarstahl</a:t>
            </a:r>
            <a:r>
              <a:rPr lang="en-US" dirty="0"/>
              <a:t> conducted intensive research into processes for low carbon steel production. A milestone was set in 2016 with the company's own study, Dillinger Low CO2 Steelmaking (DILCOS), which was carried out in cooperation with plant engineering companies. This broad-based study </a:t>
            </a:r>
            <a:r>
              <a:rPr lang="en-US" dirty="0" err="1"/>
              <a:t>analysed</a:t>
            </a:r>
            <a:r>
              <a:rPr lang="en-US" dirty="0"/>
              <a:t> the CO2 savings potential of existing steelmaking processes. Its findings formed the basis for the roadmap currently being pursued for the successive replacement of the blast furnace-converter route by electric arc furnaces with a direct reduction route - in the first step by natural gas, in the final stage by </a:t>
            </a:r>
            <a:r>
              <a:rPr lang="en-US" dirty="0" err="1"/>
              <a:t>hydrogen.Translated</a:t>
            </a:r>
            <a:r>
              <a:rPr lang="en-US" dirty="0"/>
              <a:t> with www.DeepL.com/Translator (free version)</a:t>
            </a:r>
            <a:endParaRPr lang="de-DE" dirty="0"/>
          </a:p>
        </p:txBody>
      </p:sp>
      <p:sp>
        <p:nvSpPr>
          <p:cNvPr id="4" name="Foliennummernplatzhalter 3"/>
          <p:cNvSpPr>
            <a:spLocks noGrp="1"/>
          </p:cNvSpPr>
          <p:nvPr>
            <p:ph type="sldNum" sz="quarter" idx="10"/>
          </p:nvPr>
        </p:nvSpPr>
        <p:spPr/>
        <p:txBody>
          <a:bodyPr/>
          <a:lstStyle/>
          <a:p>
            <a:fld id="{3E34D149-4236-C24C-A605-CA7AE6F58777}" type="slidenum">
              <a:rPr lang="de-DE" smtClean="0"/>
              <a:t>12</a:t>
            </a:fld>
            <a:endParaRPr lang="de-DE" dirty="0"/>
          </a:p>
        </p:txBody>
      </p:sp>
    </p:spTree>
    <p:extLst>
      <p:ext uri="{BB962C8B-B14F-4D97-AF65-F5344CB8AC3E}">
        <p14:creationId xmlns:p14="http://schemas.microsoft.com/office/powerpoint/2010/main" val="184515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carbon-neutral steel production, a stable hydrogen supply must also be guaranteed at the </a:t>
            </a:r>
            <a:r>
              <a:rPr lang="en-US" dirty="0" err="1"/>
              <a:t>site.This</a:t>
            </a:r>
            <a:r>
              <a:rPr lang="en-US" dirty="0"/>
              <a:t> can be achieved either by building hydrogen </a:t>
            </a:r>
            <a:r>
              <a:rPr lang="en-US" dirty="0" err="1"/>
              <a:t>pipelinesor</a:t>
            </a:r>
            <a:r>
              <a:rPr lang="en-US" dirty="0"/>
              <a:t> the necessary supply of renewable </a:t>
            </a:r>
            <a:r>
              <a:rPr lang="en-US" dirty="0" err="1"/>
              <a:t>energy.The</a:t>
            </a:r>
            <a:r>
              <a:rPr lang="en-US" dirty="0"/>
              <a:t> production of 4 million </a:t>
            </a:r>
            <a:r>
              <a:rPr lang="en-US" dirty="0" err="1"/>
              <a:t>tonnes</a:t>
            </a:r>
            <a:r>
              <a:rPr lang="en-US" dirty="0"/>
              <a:t> of DRI per year at the site will require a hydrogen volume of 350,000 m³/h, which is approximately 92 times the capacity of the planned H2 Hub in </a:t>
            </a:r>
            <a:r>
              <a:rPr lang="en-US" dirty="0" err="1"/>
              <a:t>Fenne</a:t>
            </a:r>
            <a:r>
              <a:rPr lang="en-US" dirty="0"/>
              <a:t>, which was already presented by H. </a:t>
            </a:r>
            <a:r>
              <a:rPr lang="en-US" dirty="0" err="1"/>
              <a:t>Sacca</a:t>
            </a:r>
            <a:r>
              <a:rPr lang="en-US" dirty="0"/>
              <a:t> in the first HAZEL </a:t>
            </a:r>
            <a:r>
              <a:rPr lang="en-US" dirty="0" smtClean="0"/>
              <a:t>webinar.</a:t>
            </a:r>
            <a:endParaRPr lang="de-DE" dirty="0"/>
          </a:p>
        </p:txBody>
      </p:sp>
      <p:sp>
        <p:nvSpPr>
          <p:cNvPr id="4" name="Slide Number Placeholder 3"/>
          <p:cNvSpPr>
            <a:spLocks noGrp="1"/>
          </p:cNvSpPr>
          <p:nvPr>
            <p:ph type="sldNum" sz="quarter" idx="5"/>
          </p:nvPr>
        </p:nvSpPr>
        <p:spPr/>
        <p:txBody>
          <a:bodyPr/>
          <a:lstStyle/>
          <a:p>
            <a:fld id="{7324DA73-AE27-4433-BD53-3E1DB61918F0}" type="slidenum">
              <a:rPr lang="de-DE" smtClean="0"/>
              <a:t>13</a:t>
            </a:fld>
            <a:endParaRPr lang="de-DE" dirty="0"/>
          </a:p>
        </p:txBody>
      </p:sp>
    </p:spTree>
    <p:extLst>
      <p:ext uri="{BB962C8B-B14F-4D97-AF65-F5344CB8AC3E}">
        <p14:creationId xmlns:p14="http://schemas.microsoft.com/office/powerpoint/2010/main" val="990569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stable supply of carbon free electricity at the site means that a continuous supply (24-7-365) must be </a:t>
            </a:r>
            <a:r>
              <a:rPr lang="en-US" dirty="0" err="1"/>
              <a:t>ensured.Sufficient</a:t>
            </a:r>
            <a:r>
              <a:rPr lang="en-US" dirty="0"/>
              <a:t> supply means that an additional demand for electricity for steel production must be </a:t>
            </a:r>
            <a:r>
              <a:rPr lang="en-US" dirty="0" err="1"/>
              <a:t>availableIn</a:t>
            </a:r>
            <a:r>
              <a:rPr lang="en-US" dirty="0"/>
              <a:t> figures this means~3 </a:t>
            </a:r>
            <a:r>
              <a:rPr lang="en-US" dirty="0" err="1"/>
              <a:t>TWh</a:t>
            </a:r>
            <a:r>
              <a:rPr lang="en-US" dirty="0"/>
              <a:t>/a for 4 EAFs in Saarland (5.2 million t/a of electrical steel production)                                                                           Equivalent to 2 wind farms of the size of </a:t>
            </a:r>
            <a:r>
              <a:rPr lang="en-US" dirty="0" err="1"/>
              <a:t>ArkonaFor</a:t>
            </a:r>
            <a:r>
              <a:rPr lang="en-US" dirty="0"/>
              <a:t> total German steel production by EAF: approx. 17 wind farms ~13 </a:t>
            </a:r>
            <a:r>
              <a:rPr lang="en-US" dirty="0" err="1"/>
              <a:t>TWh</a:t>
            </a:r>
            <a:r>
              <a:rPr lang="en-US" dirty="0"/>
              <a:t>/a additionally for DRI/HBI production with hydrogen in </a:t>
            </a:r>
            <a:r>
              <a:rPr lang="en-US" dirty="0" err="1"/>
              <a:t>SaarlandEquivalent</a:t>
            </a:r>
            <a:r>
              <a:rPr lang="en-US" dirty="0"/>
              <a:t> to 8.5 wind farms the size of </a:t>
            </a:r>
            <a:r>
              <a:rPr lang="en-US" dirty="0" err="1"/>
              <a:t>ArkonaTranslated</a:t>
            </a:r>
            <a:r>
              <a:rPr lang="en-US" dirty="0"/>
              <a:t> with www.DeepL.com/Translator (free version)</a:t>
            </a:r>
            <a:endParaRPr lang="de-DE" dirty="0"/>
          </a:p>
        </p:txBody>
      </p:sp>
      <p:sp>
        <p:nvSpPr>
          <p:cNvPr id="4" name="Slide Number Placeholder 3"/>
          <p:cNvSpPr>
            <a:spLocks noGrp="1"/>
          </p:cNvSpPr>
          <p:nvPr>
            <p:ph type="sldNum" sz="quarter" idx="5"/>
          </p:nvPr>
        </p:nvSpPr>
        <p:spPr/>
        <p:txBody>
          <a:bodyPr/>
          <a:lstStyle/>
          <a:p>
            <a:fld id="{7324DA73-AE27-4433-BD53-3E1DB61918F0}" type="slidenum">
              <a:rPr lang="de-DE" smtClean="0"/>
              <a:t>14</a:t>
            </a:fld>
            <a:endParaRPr lang="de-DE" dirty="0"/>
          </a:p>
        </p:txBody>
      </p:sp>
    </p:spTree>
    <p:extLst>
      <p:ext uri="{BB962C8B-B14F-4D97-AF65-F5344CB8AC3E}">
        <p14:creationId xmlns:p14="http://schemas.microsoft.com/office/powerpoint/2010/main" val="3745606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smtClean="0"/>
              <a:t>transition </a:t>
            </a:r>
            <a:r>
              <a:rPr lang="en-US" dirty="0"/>
              <a:t>of steel production requires significant investment in new technologies.</a:t>
            </a:r>
          </a:p>
          <a:p>
            <a:r>
              <a:rPr lang="en-US" dirty="0"/>
              <a:t>Hydrogen-based DRI/HBI </a:t>
            </a:r>
            <a:r>
              <a:rPr lang="en-US" dirty="0" smtClean="0"/>
              <a:t>production currently </a:t>
            </a:r>
            <a:r>
              <a:rPr lang="en-US" dirty="0"/>
              <a:t>lacks an industrial scale and is not competitive under the current constraints. </a:t>
            </a:r>
          </a:p>
          <a:p>
            <a:r>
              <a:rPr lang="en-US" dirty="0"/>
              <a:t>The almost doubling of production costs is not practicable in international competition.</a:t>
            </a:r>
          </a:p>
          <a:p>
            <a:r>
              <a:rPr lang="en-US" dirty="0"/>
              <a:t>Competitive energy prices are therefore essential.</a:t>
            </a:r>
          </a:p>
          <a:p>
            <a:endParaRPr lang="de-DE" dirty="0"/>
          </a:p>
        </p:txBody>
      </p:sp>
      <p:sp>
        <p:nvSpPr>
          <p:cNvPr id="4" name="Slide Number Placeholder 3"/>
          <p:cNvSpPr>
            <a:spLocks noGrp="1"/>
          </p:cNvSpPr>
          <p:nvPr>
            <p:ph type="sldNum" sz="quarter" idx="5"/>
          </p:nvPr>
        </p:nvSpPr>
        <p:spPr/>
        <p:txBody>
          <a:bodyPr/>
          <a:lstStyle/>
          <a:p>
            <a:fld id="{7324DA73-AE27-4433-BD53-3E1DB61918F0}" type="slidenum">
              <a:rPr lang="de-DE" smtClean="0"/>
              <a:t>15</a:t>
            </a:fld>
            <a:endParaRPr lang="de-DE" dirty="0"/>
          </a:p>
        </p:txBody>
      </p:sp>
    </p:spTree>
    <p:extLst>
      <p:ext uri="{BB962C8B-B14F-4D97-AF65-F5344CB8AC3E}">
        <p14:creationId xmlns:p14="http://schemas.microsoft.com/office/powerpoint/2010/main" val="369699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E34D149-4236-C24C-A605-CA7AE6F58777}" type="slidenum">
              <a:rPr lang="de-DE" smtClean="0"/>
              <a:t>16</a:t>
            </a:fld>
            <a:endParaRPr lang="de-DE" dirty="0"/>
          </a:p>
        </p:txBody>
      </p:sp>
    </p:spTree>
    <p:extLst>
      <p:ext uri="{BB962C8B-B14F-4D97-AF65-F5344CB8AC3E}">
        <p14:creationId xmlns:p14="http://schemas.microsoft.com/office/powerpoint/2010/main" val="317814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E34D149-4236-C24C-A605-CA7AE6F58777}" type="slidenum">
              <a:rPr lang="de-DE" smtClean="0"/>
              <a:t>2</a:t>
            </a:fld>
            <a:endParaRPr lang="de-DE" dirty="0"/>
          </a:p>
        </p:txBody>
      </p:sp>
    </p:spTree>
    <p:extLst>
      <p:ext uri="{BB962C8B-B14F-4D97-AF65-F5344CB8AC3E}">
        <p14:creationId xmlns:p14="http://schemas.microsoft.com/office/powerpoint/2010/main" val="1401661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The energy transition and climate protection cannot be </a:t>
            </a:r>
            <a:r>
              <a:rPr lang="en-US" sz="1600" dirty="0" smtClean="0">
                <a:latin typeface="Arial" panose="020B0604020202020204" pitchFamily="34" charset="0"/>
                <a:cs typeface="Arial" panose="020B0604020202020204" pitchFamily="34" charset="0"/>
              </a:rPr>
              <a:t>achieved </a:t>
            </a:r>
            <a:r>
              <a:rPr lang="en-US" sz="1600" dirty="0">
                <a:latin typeface="Arial" panose="020B0604020202020204" pitchFamily="34" charset="0"/>
                <a:cs typeface="Arial" panose="020B0604020202020204" pitchFamily="34" charset="0"/>
              </a:rPr>
              <a:t>without steel</a:t>
            </a:r>
            <a:r>
              <a:rPr lang="en-US" sz="1600" dirty="0" smtClean="0">
                <a:latin typeface="Arial" panose="020B0604020202020204" pitchFamily="34" charset="0"/>
                <a:cs typeface="Arial" panose="020B0604020202020204" pitchFamily="34" charset="0"/>
              </a:rPr>
              <a:t>.</a:t>
            </a:r>
          </a:p>
          <a:p>
            <a:r>
              <a:rPr lang="en-US" dirty="0"/>
              <a:t>This slide shows as an example that the steel demand per installed MW is </a:t>
            </a:r>
            <a:r>
              <a:rPr lang="en-US" dirty="0" smtClean="0"/>
              <a:t>several </a:t>
            </a:r>
            <a:r>
              <a:rPr lang="en-US" dirty="0"/>
              <a:t>times higher for renewable energies than for conventional power plants.</a:t>
            </a:r>
            <a:endParaRPr lang="de-DE" sz="16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3E34D149-4236-C24C-A605-CA7AE6F58777}" type="slidenum">
              <a:rPr lang="de-DE" smtClean="0"/>
              <a:t>3</a:t>
            </a:fld>
            <a:endParaRPr lang="de-DE" dirty="0"/>
          </a:p>
        </p:txBody>
      </p:sp>
    </p:spTree>
    <p:extLst>
      <p:ext uri="{BB962C8B-B14F-4D97-AF65-F5344CB8AC3E}">
        <p14:creationId xmlns:p14="http://schemas.microsoft.com/office/powerpoint/2010/main" val="3123724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In addition, the results of this study show </a:t>
            </a:r>
            <a:r>
              <a:rPr lang="en-US" dirty="0"/>
              <a:t>that innovative steels save six times as much </a:t>
            </a:r>
            <a:r>
              <a:rPr lang="en-US" dirty="0" smtClean="0"/>
              <a:t>carbon dioxide </a:t>
            </a:r>
            <a:r>
              <a:rPr lang="en-US" dirty="0"/>
              <a:t>in their areas of application as they generate in their production</a:t>
            </a:r>
            <a:r>
              <a:rPr lang="en-US" dirty="0" smtClean="0"/>
              <a:t>.</a:t>
            </a:r>
          </a:p>
          <a:p>
            <a:endParaRPr lang="en-US" dirty="0" smtClean="0"/>
          </a:p>
          <a:p>
            <a:r>
              <a:rPr lang="en-US" dirty="0" smtClean="0"/>
              <a:t>This </a:t>
            </a:r>
            <a:r>
              <a:rPr lang="en-US" dirty="0"/>
              <a:t>also applies to megatrends: whether e-mobility, green energy, lightweight construction or saving resources - without steel it is not possible.</a:t>
            </a:r>
            <a:endParaRPr lang="de-DE" dirty="0"/>
          </a:p>
        </p:txBody>
      </p:sp>
      <p:sp>
        <p:nvSpPr>
          <p:cNvPr id="4" name="Foliennummernplatzhalter 3"/>
          <p:cNvSpPr>
            <a:spLocks noGrp="1"/>
          </p:cNvSpPr>
          <p:nvPr>
            <p:ph type="sldNum" sz="quarter" idx="10"/>
          </p:nvPr>
        </p:nvSpPr>
        <p:spPr/>
        <p:txBody>
          <a:bodyPr/>
          <a:lstStyle/>
          <a:p>
            <a:pPr>
              <a:defRPr/>
            </a:pPr>
            <a:fld id="{CCA1425B-50D0-4CE3-B28C-560AFE5D27AA}" type="slidenum">
              <a:rPr lang="de-DE" altLang="de-DE" smtClean="0"/>
              <a:pPr>
                <a:defRPr/>
              </a:pPr>
              <a:t>4</a:t>
            </a:fld>
            <a:endParaRPr lang="de-DE" altLang="de-DE"/>
          </a:p>
        </p:txBody>
      </p:sp>
    </p:spTree>
    <p:extLst>
      <p:ext uri="{BB962C8B-B14F-4D97-AF65-F5344CB8AC3E}">
        <p14:creationId xmlns:p14="http://schemas.microsoft.com/office/powerpoint/2010/main" val="1903651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Dillinger &amp; </a:t>
            </a:r>
            <a:r>
              <a:rPr lang="en-US" dirty="0" err="1"/>
              <a:t>Saarstahl</a:t>
            </a:r>
            <a:r>
              <a:rPr lang="en-US" dirty="0"/>
              <a:t> are committed </a:t>
            </a:r>
            <a:r>
              <a:rPr lang="en-US" dirty="0" smtClean="0"/>
              <a:t>to </a:t>
            </a:r>
            <a:r>
              <a:rPr lang="en-US" dirty="0"/>
              <a:t>the Paris climate goals! The master plan for meeting the ambitious climate targets of the Paris Convention is ambitious. However, there is a lack of elementary framework conditions for the long-term investment decisions linked to the conversion to climate-neutral production: Green energy - in sufficient quantities and at competitive prices -, fair global competition and predictable subsidies.</a:t>
            </a:r>
            <a:endParaRPr lang="en-US" dirty="0" smtClean="0"/>
          </a:p>
          <a:p>
            <a:r>
              <a:rPr lang="en-US" dirty="0" smtClean="0"/>
              <a:t>Dillinger </a:t>
            </a:r>
            <a:r>
              <a:rPr lang="en-US" dirty="0"/>
              <a:t>and </a:t>
            </a:r>
            <a:r>
              <a:rPr lang="en-US" dirty="0" err="1"/>
              <a:t>Saarstahl</a:t>
            </a:r>
            <a:r>
              <a:rPr lang="en-US" dirty="0"/>
              <a:t> are nevertheless convinced that, with the appropriate political framework and the necessary support, the green transformation of </a:t>
            </a:r>
            <a:r>
              <a:rPr lang="en-US" dirty="0" err="1"/>
              <a:t>Saarstahl's</a:t>
            </a:r>
            <a:r>
              <a:rPr lang="en-US" dirty="0"/>
              <a:t> and Dillinger's plants will be a success.</a:t>
            </a:r>
            <a:endParaRPr lang="de-DE" dirty="0"/>
          </a:p>
        </p:txBody>
      </p:sp>
      <p:sp>
        <p:nvSpPr>
          <p:cNvPr id="4" name="Slide Number Placeholder 3"/>
          <p:cNvSpPr>
            <a:spLocks noGrp="1"/>
          </p:cNvSpPr>
          <p:nvPr>
            <p:ph type="sldNum" sz="quarter" idx="5"/>
          </p:nvPr>
        </p:nvSpPr>
        <p:spPr/>
        <p:txBody>
          <a:bodyPr/>
          <a:lstStyle/>
          <a:p>
            <a:fld id="{7324DA73-AE27-4433-BD53-3E1DB61918F0}" type="slidenum">
              <a:rPr lang="de-DE" smtClean="0"/>
              <a:t>5</a:t>
            </a:fld>
            <a:endParaRPr lang="de-DE" dirty="0"/>
          </a:p>
        </p:txBody>
      </p:sp>
    </p:spTree>
    <p:extLst>
      <p:ext uri="{BB962C8B-B14F-4D97-AF65-F5344CB8AC3E}">
        <p14:creationId xmlns:p14="http://schemas.microsoft.com/office/powerpoint/2010/main" val="3643427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innovative steels from Dillinger and </a:t>
            </a:r>
            <a:r>
              <a:rPr lang="en-US" dirty="0" err="1"/>
              <a:t>Saarstahl</a:t>
            </a:r>
            <a:r>
              <a:rPr lang="en-US" dirty="0"/>
              <a:t> are already enabling the </a:t>
            </a:r>
            <a:r>
              <a:rPr lang="en-US" dirty="0" smtClean="0"/>
              <a:t>climate change.</a:t>
            </a:r>
          </a:p>
          <a:p>
            <a:r>
              <a:rPr lang="en-US" dirty="0" smtClean="0"/>
              <a:t>Dillinger &amp; </a:t>
            </a:r>
            <a:r>
              <a:rPr lang="en-US" dirty="0" err="1" smtClean="0"/>
              <a:t>Saarstahl</a:t>
            </a:r>
            <a:r>
              <a:rPr lang="en-US" dirty="0" smtClean="0"/>
              <a:t> align their </a:t>
            </a:r>
            <a:r>
              <a:rPr lang="en-US" dirty="0"/>
              <a:t>product portfolio especially focused on megatrends like sustainability!</a:t>
            </a:r>
            <a:endParaRPr lang="de-DE" dirty="0"/>
          </a:p>
        </p:txBody>
      </p:sp>
      <p:sp>
        <p:nvSpPr>
          <p:cNvPr id="4" name="Foliennummernplatzhalter 3"/>
          <p:cNvSpPr>
            <a:spLocks noGrp="1"/>
          </p:cNvSpPr>
          <p:nvPr>
            <p:ph type="sldNum" sz="quarter" idx="10"/>
          </p:nvPr>
        </p:nvSpPr>
        <p:spPr/>
        <p:txBody>
          <a:bodyPr/>
          <a:lstStyle/>
          <a:p>
            <a:fld id="{3E34D149-4236-C24C-A605-CA7AE6F58777}" type="slidenum">
              <a:rPr lang="de-DE" smtClean="0"/>
              <a:t>6</a:t>
            </a:fld>
            <a:endParaRPr lang="de-DE" dirty="0"/>
          </a:p>
        </p:txBody>
      </p:sp>
    </p:spTree>
    <p:extLst>
      <p:ext uri="{BB962C8B-B14F-4D97-AF65-F5344CB8AC3E}">
        <p14:creationId xmlns:p14="http://schemas.microsoft.com/office/powerpoint/2010/main" val="393443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Here</a:t>
            </a:r>
            <a:r>
              <a:rPr lang="en-US" dirty="0"/>
              <a:t>, high-performance steels from Dillinger and </a:t>
            </a:r>
            <a:r>
              <a:rPr lang="en-US" dirty="0" err="1"/>
              <a:t>Saarstahl</a:t>
            </a:r>
            <a:r>
              <a:rPr lang="en-US" dirty="0"/>
              <a:t> play a leading role worldwide: Twenty percent of the products of the two major Saarland steel companies are already indispensable today in the future-oriented sectors of the energy and mobility </a:t>
            </a:r>
            <a:r>
              <a:rPr lang="en-US" dirty="0" smtClean="0"/>
              <a:t>transition.</a:t>
            </a:r>
            <a:endParaRPr lang="de-DE" dirty="0"/>
          </a:p>
        </p:txBody>
      </p:sp>
      <p:sp>
        <p:nvSpPr>
          <p:cNvPr id="4" name="Foliennummernplatzhalter 3"/>
          <p:cNvSpPr>
            <a:spLocks noGrp="1"/>
          </p:cNvSpPr>
          <p:nvPr>
            <p:ph type="sldNum" sz="quarter" idx="10"/>
          </p:nvPr>
        </p:nvSpPr>
        <p:spPr/>
        <p:txBody>
          <a:bodyPr/>
          <a:lstStyle/>
          <a:p>
            <a:fld id="{3E34D149-4236-C24C-A605-CA7AE6F58777}" type="slidenum">
              <a:rPr lang="de-DE" smtClean="0"/>
              <a:t>7</a:t>
            </a:fld>
            <a:endParaRPr lang="de-DE" dirty="0"/>
          </a:p>
        </p:txBody>
      </p:sp>
    </p:spTree>
    <p:extLst>
      <p:ext uri="{BB962C8B-B14F-4D97-AF65-F5344CB8AC3E}">
        <p14:creationId xmlns:p14="http://schemas.microsoft.com/office/powerpoint/2010/main" val="3992480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5861" y="4343400"/>
            <a:ext cx="5486400" cy="4114800"/>
          </a:xfrm>
        </p:spPr>
        <p:txBody>
          <a:bodyPr/>
          <a:lstStyle/>
          <a:p>
            <a:r>
              <a:rPr lang="de-DE" dirty="0" smtClean="0"/>
              <a:t>This </a:t>
            </a:r>
            <a:r>
              <a:rPr lang="de-DE" dirty="0" err="1" smtClean="0"/>
              <a:t>scetch</a:t>
            </a:r>
            <a:r>
              <a:rPr lang="de-DE" dirty="0" smtClean="0"/>
              <a:t> </a:t>
            </a:r>
            <a:r>
              <a:rPr lang="de-DE" dirty="0" err="1" smtClean="0"/>
              <a:t>illustrates</a:t>
            </a:r>
            <a:r>
              <a:rPr lang="de-DE" dirty="0" smtClean="0"/>
              <a:t> </a:t>
            </a:r>
            <a:r>
              <a:rPr lang="de-DE" dirty="0" err="1" smtClean="0"/>
              <a:t>the</a:t>
            </a:r>
            <a:r>
              <a:rPr lang="de-DE" dirty="0" smtClean="0"/>
              <a:t> </a:t>
            </a:r>
            <a:r>
              <a:rPr lang="de-DE" dirty="0" err="1" smtClean="0"/>
              <a:t>current</a:t>
            </a:r>
            <a:r>
              <a:rPr lang="de-DE" dirty="0" smtClean="0"/>
              <a:t> </a:t>
            </a:r>
            <a:r>
              <a:rPr lang="de-DE" dirty="0" err="1" smtClean="0"/>
              <a:t>carbon</a:t>
            </a:r>
            <a:r>
              <a:rPr lang="de-DE" dirty="0" smtClean="0"/>
              <a:t> </a:t>
            </a:r>
            <a:r>
              <a:rPr lang="de-DE" dirty="0" err="1" smtClean="0"/>
              <a:t>based</a:t>
            </a:r>
            <a:r>
              <a:rPr lang="de-DE" dirty="0" smtClean="0"/>
              <a:t> </a:t>
            </a:r>
            <a:r>
              <a:rPr lang="de-DE" dirty="0" err="1" smtClean="0"/>
              <a:t>production</a:t>
            </a:r>
            <a:r>
              <a:rPr lang="de-DE" dirty="0" smtClean="0"/>
              <a:t> </a:t>
            </a:r>
            <a:r>
              <a:rPr lang="de-DE" dirty="0" err="1" smtClean="0"/>
              <a:t>process</a:t>
            </a:r>
            <a:r>
              <a:rPr lang="de-DE" dirty="0" smtClean="0"/>
              <a:t> </a:t>
            </a:r>
            <a:r>
              <a:rPr lang="de-DE" dirty="0" err="1" smtClean="0"/>
              <a:t>of</a:t>
            </a:r>
            <a:r>
              <a:rPr lang="de-DE" dirty="0" smtClean="0"/>
              <a:t> </a:t>
            </a:r>
            <a:r>
              <a:rPr lang="de-DE" dirty="0" err="1" smtClean="0"/>
              <a:t>the</a:t>
            </a:r>
            <a:r>
              <a:rPr lang="de-DE" dirty="0" smtClean="0"/>
              <a:t> </a:t>
            </a:r>
            <a:r>
              <a:rPr lang="de-DE" dirty="0" err="1" smtClean="0"/>
              <a:t>integrated</a:t>
            </a:r>
            <a:r>
              <a:rPr lang="de-DE" dirty="0" smtClean="0"/>
              <a:t> </a:t>
            </a:r>
            <a:r>
              <a:rPr lang="de-DE" dirty="0" err="1" smtClean="0"/>
              <a:t>steelplant</a:t>
            </a:r>
            <a:r>
              <a:rPr lang="de-DE" dirty="0" smtClean="0"/>
              <a:t> in </a:t>
            </a:r>
            <a:r>
              <a:rPr lang="de-DE" dirty="0" err="1" smtClean="0"/>
              <a:t>the</a:t>
            </a:r>
            <a:r>
              <a:rPr lang="de-DE" dirty="0" smtClean="0"/>
              <a:t> Saarland.</a:t>
            </a:r>
          </a:p>
          <a:p>
            <a:r>
              <a:rPr lang="de-DE" dirty="0" err="1" smtClean="0"/>
              <a:t>Starting</a:t>
            </a:r>
            <a:r>
              <a:rPr lang="de-DE" dirty="0" smtClean="0"/>
              <a:t> </a:t>
            </a:r>
            <a:r>
              <a:rPr lang="de-DE" dirty="0" err="1" smtClean="0"/>
              <a:t>with</a:t>
            </a:r>
            <a:r>
              <a:rPr lang="de-DE" dirty="0" smtClean="0"/>
              <a:t> </a:t>
            </a:r>
            <a:r>
              <a:rPr lang="de-DE" dirty="0" err="1" smtClean="0"/>
              <a:t>the</a:t>
            </a:r>
            <a:r>
              <a:rPr lang="de-DE" dirty="0" smtClean="0"/>
              <a:t> </a:t>
            </a:r>
            <a:r>
              <a:rPr lang="de-DE" dirty="0" err="1" smtClean="0"/>
              <a:t>cking</a:t>
            </a:r>
            <a:r>
              <a:rPr lang="de-DE" dirty="0" smtClean="0"/>
              <a:t> </a:t>
            </a:r>
            <a:r>
              <a:rPr lang="de-DE" dirty="0" err="1" smtClean="0"/>
              <a:t>and</a:t>
            </a:r>
            <a:r>
              <a:rPr lang="de-DE" dirty="0" smtClean="0"/>
              <a:t> </a:t>
            </a:r>
            <a:r>
              <a:rPr lang="de-DE" dirty="0" err="1" smtClean="0"/>
              <a:t>sinter</a:t>
            </a:r>
            <a:r>
              <a:rPr lang="de-DE" dirty="0" smtClean="0"/>
              <a:t> plant </a:t>
            </a:r>
            <a:r>
              <a:rPr lang="de-DE" dirty="0" err="1" smtClean="0"/>
              <a:t>the</a:t>
            </a:r>
            <a:r>
              <a:rPr lang="de-DE" dirty="0" smtClean="0"/>
              <a:t> </a:t>
            </a:r>
            <a:r>
              <a:rPr lang="de-DE" dirty="0" err="1" smtClean="0"/>
              <a:t>raw</a:t>
            </a:r>
            <a:r>
              <a:rPr lang="de-DE" dirty="0" smtClean="0"/>
              <a:t> </a:t>
            </a:r>
            <a:r>
              <a:rPr lang="de-DE" dirty="0" err="1" smtClean="0"/>
              <a:t>materials</a:t>
            </a:r>
            <a:r>
              <a:rPr lang="de-DE" dirty="0" smtClean="0"/>
              <a:t> </a:t>
            </a:r>
            <a:r>
              <a:rPr lang="de-DE" dirty="0" err="1" smtClean="0"/>
              <a:t>are</a:t>
            </a:r>
            <a:r>
              <a:rPr lang="de-DE" dirty="0" smtClean="0"/>
              <a:t> </a:t>
            </a:r>
            <a:r>
              <a:rPr lang="de-DE" dirty="0" err="1" smtClean="0"/>
              <a:t>prepared</a:t>
            </a:r>
            <a:r>
              <a:rPr lang="de-DE" dirty="0" smtClean="0"/>
              <a:t> </a:t>
            </a:r>
            <a:r>
              <a:rPr lang="de-DE" dirty="0" err="1" smtClean="0"/>
              <a:t>to</a:t>
            </a:r>
            <a:r>
              <a:rPr lang="de-DE" dirty="0" smtClean="0"/>
              <a:t> </a:t>
            </a:r>
            <a:r>
              <a:rPr lang="de-DE" dirty="0" err="1" smtClean="0"/>
              <a:t>their</a:t>
            </a:r>
            <a:r>
              <a:rPr lang="de-DE" dirty="0" smtClean="0"/>
              <a:t> </a:t>
            </a:r>
            <a:r>
              <a:rPr lang="de-DE" dirty="0" err="1" smtClean="0"/>
              <a:t>charge</a:t>
            </a:r>
            <a:r>
              <a:rPr lang="de-DE" dirty="0" smtClean="0"/>
              <a:t> </a:t>
            </a:r>
            <a:r>
              <a:rPr lang="de-DE" dirty="0" err="1" smtClean="0"/>
              <a:t>into</a:t>
            </a:r>
            <a:r>
              <a:rPr lang="de-DE" dirty="0" smtClean="0"/>
              <a:t> </a:t>
            </a:r>
            <a:r>
              <a:rPr lang="de-DE" dirty="0" err="1" smtClean="0"/>
              <a:t>the</a:t>
            </a:r>
            <a:r>
              <a:rPr lang="de-DE" dirty="0" smtClean="0"/>
              <a:t> blast </a:t>
            </a:r>
            <a:r>
              <a:rPr lang="de-DE" dirty="0" err="1" smtClean="0"/>
              <a:t>furnaces</a:t>
            </a:r>
            <a:r>
              <a:rPr lang="de-DE" dirty="0" smtClean="0"/>
              <a:t> </a:t>
            </a:r>
            <a:r>
              <a:rPr lang="de-DE" dirty="0" err="1" smtClean="0"/>
              <a:t>where</a:t>
            </a:r>
            <a:r>
              <a:rPr lang="de-DE" dirty="0" smtClean="0"/>
              <a:t> </a:t>
            </a:r>
            <a:r>
              <a:rPr lang="de-DE" dirty="0" err="1" smtClean="0"/>
              <a:t>the</a:t>
            </a:r>
            <a:r>
              <a:rPr lang="de-DE" dirty="0" smtClean="0"/>
              <a:t> </a:t>
            </a:r>
            <a:r>
              <a:rPr lang="de-DE" dirty="0" err="1" smtClean="0"/>
              <a:t>hot</a:t>
            </a:r>
            <a:r>
              <a:rPr lang="de-DE" dirty="0" smtClean="0"/>
              <a:t> </a:t>
            </a:r>
            <a:r>
              <a:rPr lang="de-DE" dirty="0" err="1" smtClean="0"/>
              <a:t>metal</a:t>
            </a:r>
            <a:r>
              <a:rPr lang="de-DE" dirty="0" smtClean="0"/>
              <a:t> </a:t>
            </a:r>
            <a:r>
              <a:rPr lang="de-DE" dirty="0" err="1" smtClean="0"/>
              <a:t>for</a:t>
            </a:r>
            <a:r>
              <a:rPr lang="de-DE" dirty="0" smtClean="0"/>
              <a:t> </a:t>
            </a:r>
            <a:r>
              <a:rPr lang="de-DE" dirty="0" err="1" smtClean="0"/>
              <a:t>the</a:t>
            </a:r>
            <a:r>
              <a:rPr lang="de-DE" dirty="0" smtClean="0"/>
              <a:t> LD </a:t>
            </a:r>
            <a:r>
              <a:rPr lang="de-DE" dirty="0" err="1" smtClean="0"/>
              <a:t>steel</a:t>
            </a:r>
            <a:r>
              <a:rPr lang="de-DE" dirty="0" smtClean="0"/>
              <a:t> </a:t>
            </a:r>
            <a:r>
              <a:rPr lang="de-DE" dirty="0" err="1" smtClean="0"/>
              <a:t>plants</a:t>
            </a:r>
            <a:r>
              <a:rPr lang="de-DE" dirty="0" smtClean="0"/>
              <a:t> </a:t>
            </a:r>
            <a:r>
              <a:rPr lang="de-DE" dirty="0" err="1" smtClean="0"/>
              <a:t>is</a:t>
            </a:r>
            <a:r>
              <a:rPr lang="de-DE" dirty="0" smtClean="0"/>
              <a:t> </a:t>
            </a:r>
            <a:r>
              <a:rPr lang="de-DE" dirty="0" err="1" smtClean="0"/>
              <a:t>produced</a:t>
            </a:r>
            <a:r>
              <a:rPr lang="de-DE" dirty="0" smtClean="0"/>
              <a:t>. The </a:t>
            </a:r>
            <a:r>
              <a:rPr lang="de-DE" dirty="0" err="1" smtClean="0"/>
              <a:t>hot</a:t>
            </a:r>
            <a:r>
              <a:rPr lang="de-DE" dirty="0" smtClean="0"/>
              <a:t> </a:t>
            </a:r>
            <a:r>
              <a:rPr lang="de-DE" dirty="0" err="1" smtClean="0"/>
              <a:t>metal</a:t>
            </a:r>
            <a:r>
              <a:rPr lang="de-DE" dirty="0" smtClean="0"/>
              <a:t> </a:t>
            </a:r>
            <a:r>
              <a:rPr lang="de-DE" dirty="0" err="1" smtClean="0"/>
              <a:t>enters</a:t>
            </a:r>
            <a:r>
              <a:rPr lang="de-DE" dirty="0" smtClean="0"/>
              <a:t> </a:t>
            </a:r>
            <a:r>
              <a:rPr lang="de-DE" dirty="0" err="1" smtClean="0"/>
              <a:t>the</a:t>
            </a:r>
            <a:r>
              <a:rPr lang="de-DE" dirty="0" smtClean="0"/>
              <a:t> </a:t>
            </a:r>
            <a:r>
              <a:rPr lang="de-DE" dirty="0" err="1" smtClean="0"/>
              <a:t>primary</a:t>
            </a:r>
            <a:r>
              <a:rPr lang="de-DE" dirty="0" smtClean="0"/>
              <a:t> </a:t>
            </a:r>
            <a:r>
              <a:rPr lang="de-DE" dirty="0" err="1" smtClean="0"/>
              <a:t>steelmaking</a:t>
            </a:r>
            <a:r>
              <a:rPr lang="de-DE" dirty="0" smtClean="0"/>
              <a:t> in </a:t>
            </a:r>
            <a:r>
              <a:rPr lang="de-DE" dirty="0" err="1" smtClean="0"/>
              <a:t>the</a:t>
            </a:r>
            <a:r>
              <a:rPr lang="de-DE" dirty="0" smtClean="0"/>
              <a:t> BOF </a:t>
            </a:r>
            <a:r>
              <a:rPr lang="de-DE" dirty="0" err="1" smtClean="0"/>
              <a:t>followed</a:t>
            </a:r>
            <a:r>
              <a:rPr lang="de-DE" dirty="0" smtClean="0"/>
              <a:t> </a:t>
            </a:r>
            <a:r>
              <a:rPr lang="de-DE" dirty="0" err="1" smtClean="0"/>
              <a:t>by</a:t>
            </a:r>
            <a:r>
              <a:rPr lang="de-DE" dirty="0" smtClean="0"/>
              <a:t> </a:t>
            </a:r>
            <a:r>
              <a:rPr lang="de-DE" dirty="0" err="1" smtClean="0"/>
              <a:t>the</a:t>
            </a:r>
            <a:r>
              <a:rPr lang="de-DE" dirty="0" smtClean="0"/>
              <a:t> </a:t>
            </a:r>
            <a:r>
              <a:rPr lang="de-DE" dirty="0" err="1" smtClean="0"/>
              <a:t>secondary</a:t>
            </a:r>
            <a:r>
              <a:rPr lang="de-DE" dirty="0" smtClean="0"/>
              <a:t> </a:t>
            </a:r>
            <a:r>
              <a:rPr lang="de-DE" dirty="0" err="1" smtClean="0"/>
              <a:t>metallurgical</a:t>
            </a:r>
            <a:r>
              <a:rPr lang="de-DE" dirty="0" smtClean="0"/>
              <a:t> </a:t>
            </a:r>
            <a:r>
              <a:rPr lang="de-DE" dirty="0" err="1" smtClean="0"/>
              <a:t>treatment</a:t>
            </a:r>
            <a:r>
              <a:rPr lang="de-DE" dirty="0" smtClean="0"/>
              <a:t> </a:t>
            </a:r>
            <a:r>
              <a:rPr lang="de-DE" dirty="0" err="1" smtClean="0"/>
              <a:t>before</a:t>
            </a:r>
            <a:r>
              <a:rPr lang="de-DE" dirty="0" smtClean="0"/>
              <a:t> </a:t>
            </a:r>
            <a:r>
              <a:rPr lang="de-DE" dirty="0" err="1" smtClean="0"/>
              <a:t>it</a:t>
            </a:r>
            <a:r>
              <a:rPr lang="de-DE" dirty="0" smtClean="0"/>
              <a:t> </a:t>
            </a:r>
            <a:r>
              <a:rPr lang="de-DE" dirty="0" err="1" smtClean="0"/>
              <a:t>is</a:t>
            </a:r>
            <a:r>
              <a:rPr lang="de-DE" dirty="0" smtClean="0"/>
              <a:t> </a:t>
            </a:r>
            <a:r>
              <a:rPr lang="de-DE" dirty="0" err="1" smtClean="0"/>
              <a:t>casted</a:t>
            </a:r>
            <a:r>
              <a:rPr lang="de-DE" dirty="0" smtClean="0"/>
              <a:t> </a:t>
            </a:r>
            <a:r>
              <a:rPr lang="de-DE" dirty="0" err="1" smtClean="0"/>
              <a:t>and</a:t>
            </a:r>
            <a:r>
              <a:rPr lang="de-DE" dirty="0" smtClean="0"/>
              <a:t> </a:t>
            </a:r>
            <a:r>
              <a:rPr lang="de-DE" dirty="0" err="1" smtClean="0"/>
              <a:t>subsequently</a:t>
            </a:r>
            <a:r>
              <a:rPr lang="de-DE" dirty="0" smtClean="0"/>
              <a:t> </a:t>
            </a:r>
            <a:r>
              <a:rPr lang="de-DE" dirty="0" err="1" smtClean="0"/>
              <a:t>hot</a:t>
            </a:r>
            <a:r>
              <a:rPr lang="de-DE" dirty="0" smtClean="0"/>
              <a:t> </a:t>
            </a:r>
            <a:r>
              <a:rPr lang="de-DE" dirty="0" err="1" smtClean="0"/>
              <a:t>rolled</a:t>
            </a:r>
            <a:r>
              <a:rPr lang="de-DE" dirty="0" smtClean="0"/>
              <a:t>.</a:t>
            </a:r>
          </a:p>
          <a:p>
            <a:r>
              <a:rPr lang="en-US" dirty="0"/>
              <a:t>Change to </a:t>
            </a:r>
            <a:r>
              <a:rPr lang="en-US" dirty="0" smtClean="0"/>
              <a:t>climate-neutral </a:t>
            </a:r>
            <a:r>
              <a:rPr lang="en-US" dirty="0"/>
              <a:t>technology will result in massive impacts in the integrated steel </a:t>
            </a:r>
            <a:r>
              <a:rPr lang="en-US" dirty="0" smtClean="0"/>
              <a:t>plant.</a:t>
            </a:r>
            <a:endParaRPr lang="en-US" dirty="0"/>
          </a:p>
          <a:p>
            <a:endParaRPr lang="de-DE" dirty="0"/>
          </a:p>
        </p:txBody>
      </p:sp>
      <p:sp>
        <p:nvSpPr>
          <p:cNvPr id="4" name="Foliennummernplatzhalter 3"/>
          <p:cNvSpPr>
            <a:spLocks noGrp="1"/>
          </p:cNvSpPr>
          <p:nvPr>
            <p:ph type="sldNum" sz="quarter" idx="10"/>
          </p:nvPr>
        </p:nvSpPr>
        <p:spPr/>
        <p:txBody>
          <a:bodyPr/>
          <a:lstStyle/>
          <a:p>
            <a:fld id="{3E34D149-4236-C24C-A605-CA7AE6F58777}" type="slidenum">
              <a:rPr lang="de-DE" smtClean="0"/>
              <a:t>8</a:t>
            </a:fld>
            <a:endParaRPr lang="de-DE" dirty="0"/>
          </a:p>
        </p:txBody>
      </p:sp>
    </p:spTree>
    <p:extLst>
      <p:ext uri="{BB962C8B-B14F-4D97-AF65-F5344CB8AC3E}">
        <p14:creationId xmlns:p14="http://schemas.microsoft.com/office/powerpoint/2010/main" val="939094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Since iron occurs in nature only as an oxide, it must be reduced for steel production. Primary Steelmaking is using an energy source to generate Iron Reducing agents while producing </a:t>
            </a:r>
            <a:r>
              <a:rPr lang="en-US" dirty="0" smtClean="0"/>
              <a:t>steel and all </a:t>
            </a:r>
            <a:r>
              <a:rPr lang="en-US" dirty="0"/>
              <a:t>kind of </a:t>
            </a:r>
            <a:r>
              <a:rPr lang="en-US" dirty="0" smtClean="0"/>
              <a:t>by-products.</a:t>
            </a:r>
            <a:endParaRPr lang="de-DE" dirty="0"/>
          </a:p>
        </p:txBody>
      </p:sp>
      <p:sp>
        <p:nvSpPr>
          <p:cNvPr id="4" name="Foliennummernplatzhalter 3"/>
          <p:cNvSpPr>
            <a:spLocks noGrp="1"/>
          </p:cNvSpPr>
          <p:nvPr>
            <p:ph type="sldNum" sz="quarter" idx="10"/>
          </p:nvPr>
        </p:nvSpPr>
        <p:spPr/>
        <p:txBody>
          <a:bodyPr/>
          <a:lstStyle/>
          <a:p>
            <a:fld id="{3E34D149-4236-C24C-A605-CA7AE6F58777}" type="slidenum">
              <a:rPr lang="de-DE" smtClean="0"/>
              <a:t>9</a:t>
            </a:fld>
            <a:endParaRPr lang="de-DE" dirty="0"/>
          </a:p>
        </p:txBody>
      </p:sp>
    </p:spTree>
    <p:extLst>
      <p:ext uri="{BB962C8B-B14F-4D97-AF65-F5344CB8AC3E}">
        <p14:creationId xmlns:p14="http://schemas.microsoft.com/office/powerpoint/2010/main" val="3688746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5" name="Footer Placeholder 4"/>
          <p:cNvSpPr>
            <a:spLocks noGrp="1"/>
          </p:cNvSpPr>
          <p:nvPr>
            <p:ph type="ftr" sz="quarter" idx="11"/>
          </p:nvPr>
        </p:nvSpPr>
        <p:spPr/>
        <p:txBody>
          <a:bodyPr/>
          <a:lstStyle>
            <a:lvl1pPr>
              <a:defRPr sz="1200">
                <a:solidFill>
                  <a:srgbClr val="00B050"/>
                </a:solidFill>
                <a:latin typeface="Open Sans"/>
              </a:defRPr>
            </a:lvl1pPr>
          </a:lstStyle>
          <a:p>
            <a:r>
              <a:rPr lang="en-US" smtClean="0"/>
              <a:t>HAZEL Webinar 2: Hydrogen Sustainability - H2 DXNET - Hydrogen injection into natural gas distribution networks</a:t>
            </a:r>
            <a:endParaRPr lang="en-US" dirty="0"/>
          </a:p>
        </p:txBody>
      </p:sp>
    </p:spTree>
    <p:extLst>
      <p:ext uri="{BB962C8B-B14F-4D97-AF65-F5344CB8AC3E}">
        <p14:creationId xmlns:p14="http://schemas.microsoft.com/office/powerpoint/2010/main" val="62070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smtClean="0"/>
              <a:t>HAZEL Webinar 2: Hydrogen Sustainability - H2 DXNET - Hydrogen injection into natural gas distribution networks</a:t>
            </a:r>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87D083B-FAF2-5643-A9FC-521FAB15583B}" type="slidenum">
              <a:rPr lang="en-GB" smtClean="0"/>
              <a:t>‹Nr.›</a:t>
            </a:fld>
            <a:endParaRPr lang="en-GB" dirty="0"/>
          </a:p>
        </p:txBody>
      </p:sp>
    </p:spTree>
    <p:extLst>
      <p:ext uri="{BB962C8B-B14F-4D97-AF65-F5344CB8AC3E}">
        <p14:creationId xmlns:p14="http://schemas.microsoft.com/office/powerpoint/2010/main" val="8489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smtClean="0"/>
              <a:t>HAZEL Webinar 2: Hydrogen Sustainability - H2 DXNET - Hydrogen injection into natural gas distribution networks</a:t>
            </a:r>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87D083B-FAF2-5643-A9FC-521FAB15583B}" type="slidenum">
              <a:rPr lang="en-GB" smtClean="0"/>
              <a:t>‹Nr.›</a:t>
            </a:fld>
            <a:endParaRPr lang="en-GB" dirty="0"/>
          </a:p>
        </p:txBody>
      </p:sp>
    </p:spTree>
    <p:extLst>
      <p:ext uri="{BB962C8B-B14F-4D97-AF65-F5344CB8AC3E}">
        <p14:creationId xmlns:p14="http://schemas.microsoft.com/office/powerpoint/2010/main" val="335800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ext oben mit Headline und Bild ">
    <p:spTree>
      <p:nvGrpSpPr>
        <p:cNvPr id="1" name=""/>
        <p:cNvGrpSpPr/>
        <p:nvPr/>
      </p:nvGrpSpPr>
      <p:grpSpPr>
        <a:xfrm>
          <a:off x="0" y="0"/>
          <a:ext cx="0" cy="0"/>
          <a:chOff x="0" y="0"/>
          <a:chExt cx="0" cy="0"/>
        </a:xfrm>
      </p:grpSpPr>
      <p:sp>
        <p:nvSpPr>
          <p:cNvPr id="8" name="Textplatzhalter 41">
            <a:extLst>
              <a:ext uri="{FF2B5EF4-FFF2-40B4-BE49-F238E27FC236}">
                <a16:creationId xmlns="" xmlns:a16="http://schemas.microsoft.com/office/drawing/2014/main" id="{CDE5885E-6B51-F943-99AE-CF33A792FABE}"/>
              </a:ext>
            </a:extLst>
          </p:cNvPr>
          <p:cNvSpPr>
            <a:spLocks noGrp="1"/>
          </p:cNvSpPr>
          <p:nvPr>
            <p:ph type="body" sz="quarter" idx="10" hasCustomPrompt="1"/>
          </p:nvPr>
        </p:nvSpPr>
        <p:spPr>
          <a:xfrm>
            <a:off x="234001" y="930516"/>
            <a:ext cx="8586000" cy="313932"/>
          </a:xfrm>
          <a:prstGeom prst="rect">
            <a:avLst/>
          </a:prstGeom>
        </p:spPr>
        <p:txBody>
          <a:bodyPr wrap="square">
            <a:spAutoFit/>
          </a:bodyPr>
          <a:lstStyle>
            <a:lvl1pPr marL="0" indent="0">
              <a:spcBef>
                <a:spcPts val="0"/>
              </a:spcBef>
              <a:buFontTx/>
              <a:buNone/>
              <a:defRPr sz="1600" b="1" i="0" baseline="0">
                <a:solidFill>
                  <a:schemeClr val="tx2"/>
                </a:solidFill>
                <a:latin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Mastertitelformat bearbeiten</a:t>
            </a:r>
          </a:p>
        </p:txBody>
      </p:sp>
      <p:sp>
        <p:nvSpPr>
          <p:cNvPr id="9" name="Textplatzhalter 46">
            <a:extLst>
              <a:ext uri="{FF2B5EF4-FFF2-40B4-BE49-F238E27FC236}">
                <a16:creationId xmlns="" xmlns:a16="http://schemas.microsoft.com/office/drawing/2014/main" id="{131F7372-4929-734F-935A-5001E1EFF69A}"/>
              </a:ext>
            </a:extLst>
          </p:cNvPr>
          <p:cNvSpPr>
            <a:spLocks noGrp="1"/>
          </p:cNvSpPr>
          <p:nvPr>
            <p:ph type="body" sz="quarter" idx="11"/>
          </p:nvPr>
        </p:nvSpPr>
        <p:spPr>
          <a:xfrm>
            <a:off x="234000" y="1476000"/>
            <a:ext cx="8586000" cy="360227"/>
          </a:xfrm>
          <a:prstGeom prst="rect">
            <a:avLst/>
          </a:prstGeom>
        </p:spPr>
        <p:txBody>
          <a:bodyPr wrap="square">
            <a:spAutoFit/>
          </a:bodyPr>
          <a:lstStyle>
            <a:lvl1pPr marL="0" marR="0" indent="0" algn="l" defTabSz="914400" rtl="0" eaLnBrk="1" fontAlgn="auto" latinLnBrk="0" hangingPunct="1">
              <a:lnSpc>
                <a:spcPts val="2300"/>
              </a:lnSpc>
              <a:spcBef>
                <a:spcPts val="0"/>
              </a:spcBef>
              <a:spcAft>
                <a:spcPts val="0"/>
              </a:spcAft>
              <a:buClrTx/>
              <a:buSzTx/>
              <a:buFontTx/>
              <a:buNone/>
              <a:tabLst/>
              <a:defRPr sz="1600" baseline="0">
                <a:latin typeface="Arial" panose="020B0604020202020204" pitchFamily="34" charset="0"/>
              </a:defRPr>
            </a:lvl1pPr>
            <a:lvl2pPr marL="457200" indent="0">
              <a:buFontTx/>
              <a:buNone/>
              <a:defRPr sz="1600" baseline="0">
                <a:latin typeface="Arial" panose="020B0604020202020204" pitchFamily="34" charset="0"/>
              </a:defRPr>
            </a:lvl2pPr>
            <a:lvl3pPr marL="914400" indent="0">
              <a:buFontTx/>
              <a:buNone/>
              <a:defRPr sz="1600" baseline="0">
                <a:latin typeface="Arial" panose="020B0604020202020204" pitchFamily="34" charset="0"/>
              </a:defRPr>
            </a:lvl3pPr>
            <a:lvl4pPr marL="1371600" indent="0">
              <a:buFontTx/>
              <a:buNone/>
              <a:defRPr sz="1600" baseline="0">
                <a:latin typeface="Arial" panose="020B0604020202020204" pitchFamily="34" charset="0"/>
              </a:defRPr>
            </a:lvl4pPr>
            <a:lvl5pPr marL="1828800" indent="0">
              <a:buFontTx/>
              <a:buNone/>
              <a:defRPr sz="1600" baseline="0">
                <a:latin typeface="Arial" panose="020B0604020202020204" pitchFamily="34" charset="0"/>
              </a:defRPr>
            </a:lvl5pPr>
          </a:lstStyle>
          <a:p>
            <a:pPr marL="0" marR="0" lvl="0" indent="0" algn="l" defTabSz="914400" rtl="0" eaLnBrk="1" fontAlgn="auto" latinLnBrk="0" hangingPunct="1">
              <a:lnSpc>
                <a:spcPts val="2300"/>
              </a:lnSpc>
              <a:spcBef>
                <a:spcPts val="0"/>
              </a:spcBef>
              <a:spcAft>
                <a:spcPts val="0"/>
              </a:spcAft>
              <a:buClrTx/>
              <a:buSzTx/>
              <a:buFontTx/>
              <a:buNone/>
              <a:tabLst/>
              <a:defRPr/>
            </a:pPr>
            <a:r>
              <a:rPr lang="de-DE" sz="1600" kern="1200" baseline="0" smtClean="0">
                <a:solidFill>
                  <a:schemeClr val="tx1"/>
                </a:solidFill>
                <a:effectLst/>
                <a:latin typeface="Arial" panose="020B0604020202020204" pitchFamily="34" charset="0"/>
                <a:ea typeface="+mn-ea"/>
                <a:cs typeface="+mn-cs"/>
              </a:rPr>
              <a:t>Textmasterformat bearbeiten</a:t>
            </a:r>
          </a:p>
        </p:txBody>
      </p:sp>
      <p:sp>
        <p:nvSpPr>
          <p:cNvPr id="13" name="Bildplatzhalter 2">
            <a:extLst>
              <a:ext uri="{FF2B5EF4-FFF2-40B4-BE49-F238E27FC236}">
                <a16:creationId xmlns="" xmlns:a16="http://schemas.microsoft.com/office/drawing/2014/main" id="{DE61742E-5A38-554E-BA80-B05F38520631}"/>
              </a:ext>
            </a:extLst>
          </p:cNvPr>
          <p:cNvSpPr>
            <a:spLocks noGrp="1"/>
          </p:cNvSpPr>
          <p:nvPr>
            <p:ph type="pic" sz="quarter" idx="16"/>
          </p:nvPr>
        </p:nvSpPr>
        <p:spPr>
          <a:xfrm>
            <a:off x="347870" y="3130826"/>
            <a:ext cx="8475174" cy="2899174"/>
          </a:xfrm>
          <a:prstGeom prst="rect">
            <a:avLst/>
          </a:prstGeom>
        </p:spPr>
        <p:txBody>
          <a:bodyPr anchor="ctr" anchorCtr="0"/>
          <a:lstStyle>
            <a:lvl1pPr marL="0" indent="0" algn="ctr">
              <a:buFontTx/>
              <a:buNone/>
              <a:defRPr sz="1000" baseline="0">
                <a:solidFill>
                  <a:schemeClr val="accent1"/>
                </a:solidFill>
                <a:latin typeface="Arial" panose="020B0604020202020204" pitchFamily="34" charset="0"/>
              </a:defRPr>
            </a:lvl1pPr>
          </a:lstStyle>
          <a:p>
            <a:r>
              <a:rPr lang="de-DE" smtClean="0"/>
              <a:t>Bild durch Klicken auf Symbol hinzufügen</a:t>
            </a:r>
            <a:endParaRPr lang="de-DE" dirty="0"/>
          </a:p>
        </p:txBody>
      </p:sp>
      <p:sp>
        <p:nvSpPr>
          <p:cNvPr id="12" name="Fußzeilenplatzhalter 11">
            <a:extLst>
              <a:ext uri="{FF2B5EF4-FFF2-40B4-BE49-F238E27FC236}">
                <a16:creationId xmlns="" xmlns:a16="http://schemas.microsoft.com/office/drawing/2014/main" id="{C709CBAE-CDD8-5F42-A8B0-1FEF0D60DCA2}"/>
              </a:ext>
            </a:extLst>
          </p:cNvPr>
          <p:cNvSpPr>
            <a:spLocks noGrp="1"/>
          </p:cNvSpPr>
          <p:nvPr>
            <p:ph type="ftr" sz="quarter" idx="18"/>
          </p:nvPr>
        </p:nvSpPr>
        <p:spPr/>
        <p:txBody>
          <a:bodyPr/>
          <a:lstStyle/>
          <a:p>
            <a:r>
              <a:rPr lang="de-DE" smtClean="0"/>
              <a:t>HAZEL Webinar 2: Hydrogen Sustainability - H2 DXNET - Hydrogen injection into natural gas distribution networks</a:t>
            </a:r>
            <a:endParaRPr lang="de-DE" dirty="0"/>
          </a:p>
        </p:txBody>
      </p:sp>
      <p:sp>
        <p:nvSpPr>
          <p:cNvPr id="14" name="Foliennummernplatzhalter 13">
            <a:extLst>
              <a:ext uri="{FF2B5EF4-FFF2-40B4-BE49-F238E27FC236}">
                <a16:creationId xmlns="" xmlns:a16="http://schemas.microsoft.com/office/drawing/2014/main" id="{096FBB74-0198-D14A-B95A-B30FA13E3A31}"/>
              </a:ext>
            </a:extLst>
          </p:cNvPr>
          <p:cNvSpPr>
            <a:spLocks noGrp="1"/>
          </p:cNvSpPr>
          <p:nvPr>
            <p:ph type="sldNum" sz="quarter" idx="19"/>
          </p:nvPr>
        </p:nvSpPr>
        <p:spPr>
          <a:xfrm>
            <a:off x="220121" y="6429600"/>
            <a:ext cx="520213" cy="291792"/>
          </a:xfrm>
          <a:prstGeom prst="rect">
            <a:avLst/>
          </a:prstGeom>
        </p:spPr>
        <p:txBody>
          <a:bodyPr/>
          <a:lstStyle/>
          <a:p>
            <a:fld id="{8B97E1D9-0739-E445-A7FF-39998847AB6F}" type="slidenum">
              <a:rPr lang="de-DE" smtClean="0"/>
              <a:pPr/>
              <a:t>‹Nr.›</a:t>
            </a:fld>
            <a:endParaRPr lang="de-DE" dirty="0"/>
          </a:p>
        </p:txBody>
      </p:sp>
      <p:sp>
        <p:nvSpPr>
          <p:cNvPr id="15" name="Titel 14">
            <a:extLst>
              <a:ext uri="{FF2B5EF4-FFF2-40B4-BE49-F238E27FC236}">
                <a16:creationId xmlns="" xmlns:a16="http://schemas.microsoft.com/office/drawing/2014/main" id="{AADFAB87-A986-3542-B2D8-2FD4EE21E862}"/>
              </a:ext>
            </a:extLst>
          </p:cNvPr>
          <p:cNvSpPr>
            <a:spLocks noGrp="1"/>
          </p:cNvSpPr>
          <p:nvPr>
            <p:ph type="title"/>
          </p:nvPr>
        </p:nvSpPr>
        <p:spPr/>
        <p:txBody>
          <a:bodyPr/>
          <a:lstStyle/>
          <a:p>
            <a:r>
              <a:rPr lang="de-DE" smtClean="0"/>
              <a:t>Titelmasterformat durch Klicken bearbeiten</a:t>
            </a:r>
            <a:endParaRPr lang="de-DE"/>
          </a:p>
        </p:txBody>
      </p:sp>
      <p:sp>
        <p:nvSpPr>
          <p:cNvPr id="2" name="Datumsplatzhalter 1">
            <a:extLst>
              <a:ext uri="{FF2B5EF4-FFF2-40B4-BE49-F238E27FC236}">
                <a16:creationId xmlns="" xmlns:a16="http://schemas.microsoft.com/office/drawing/2014/main" id="{A87AAD8D-3ECA-DD4E-9241-1504923BAB5B}"/>
              </a:ext>
            </a:extLst>
          </p:cNvPr>
          <p:cNvSpPr>
            <a:spLocks noGrp="1"/>
          </p:cNvSpPr>
          <p:nvPr>
            <p:ph type="dt" sz="half" idx="20"/>
          </p:nvPr>
        </p:nvSpPr>
        <p:spPr>
          <a:xfrm>
            <a:off x="4234327" y="6429600"/>
            <a:ext cx="1080343" cy="291770"/>
          </a:xfrm>
          <a:prstGeom prst="rect">
            <a:avLst/>
          </a:prstGeom>
        </p:spPr>
        <p:txBody>
          <a:bodyPr/>
          <a:lstStyle/>
          <a:p>
            <a:endParaRPr lang="de-DE" dirty="0"/>
          </a:p>
        </p:txBody>
      </p:sp>
    </p:spTree>
    <p:extLst>
      <p:ext uri="{BB962C8B-B14F-4D97-AF65-F5344CB8AC3E}">
        <p14:creationId xmlns:p14="http://schemas.microsoft.com/office/powerpoint/2010/main" val="4031714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Bild">
    <p:spTree>
      <p:nvGrpSpPr>
        <p:cNvPr id="1" name=""/>
        <p:cNvGrpSpPr/>
        <p:nvPr/>
      </p:nvGrpSpPr>
      <p:grpSpPr>
        <a:xfrm>
          <a:off x="0" y="0"/>
          <a:ext cx="0" cy="0"/>
          <a:chOff x="0" y="0"/>
          <a:chExt cx="0" cy="0"/>
        </a:xfrm>
      </p:grpSpPr>
      <p:sp>
        <p:nvSpPr>
          <p:cNvPr id="7" name="Bildplatzhalter 5">
            <a:extLst>
              <a:ext uri="{FF2B5EF4-FFF2-40B4-BE49-F238E27FC236}">
                <a16:creationId xmlns="" xmlns:a16="http://schemas.microsoft.com/office/drawing/2014/main" id="{A61B82BF-CF04-5842-AA0B-75B999CBC566}"/>
              </a:ext>
            </a:extLst>
          </p:cNvPr>
          <p:cNvSpPr>
            <a:spLocks noGrp="1"/>
          </p:cNvSpPr>
          <p:nvPr>
            <p:ph type="pic" sz="quarter" idx="12"/>
          </p:nvPr>
        </p:nvSpPr>
        <p:spPr>
          <a:xfrm>
            <a:off x="233363" y="925513"/>
            <a:ext cx="8586787" cy="5059362"/>
          </a:xfrm>
          <a:prstGeom prst="rect">
            <a:avLst/>
          </a:prstGeom>
        </p:spPr>
        <p:txBody>
          <a:bodyPr/>
          <a:lstStyle/>
          <a:p>
            <a:r>
              <a:rPr lang="de-DE" smtClean="0"/>
              <a:t>Bild durch Klicken auf Symbol hinzufügen</a:t>
            </a:r>
            <a:endParaRPr lang="de-DE"/>
          </a:p>
        </p:txBody>
      </p:sp>
      <p:sp>
        <p:nvSpPr>
          <p:cNvPr id="10" name="Titel 9">
            <a:extLst>
              <a:ext uri="{FF2B5EF4-FFF2-40B4-BE49-F238E27FC236}">
                <a16:creationId xmlns="" xmlns:a16="http://schemas.microsoft.com/office/drawing/2014/main" id="{1DE9450B-CEFA-784B-A0D8-6B928111FDAC}"/>
              </a:ext>
            </a:extLst>
          </p:cNvPr>
          <p:cNvSpPr>
            <a:spLocks noGrp="1"/>
          </p:cNvSpPr>
          <p:nvPr>
            <p:ph type="title"/>
          </p:nvPr>
        </p:nvSpPr>
        <p:spPr/>
        <p:txBody>
          <a:bodyPr/>
          <a:lstStyle/>
          <a:p>
            <a:r>
              <a:rPr lang="de-DE" smtClean="0"/>
              <a:t>Titelmasterformat durch Klicken bearbeiten</a:t>
            </a:r>
            <a:endParaRPr lang="de-DE"/>
          </a:p>
        </p:txBody>
      </p:sp>
      <p:sp>
        <p:nvSpPr>
          <p:cNvPr id="4" name="Datumsplatzhalter 3">
            <a:extLst>
              <a:ext uri="{FF2B5EF4-FFF2-40B4-BE49-F238E27FC236}">
                <a16:creationId xmlns="" xmlns:a16="http://schemas.microsoft.com/office/drawing/2014/main" id="{A37F337C-7AEC-2D47-88CF-1503680FF5EC}"/>
              </a:ext>
            </a:extLst>
          </p:cNvPr>
          <p:cNvSpPr>
            <a:spLocks noGrp="1"/>
          </p:cNvSpPr>
          <p:nvPr>
            <p:ph type="dt" sz="half" idx="13"/>
          </p:nvPr>
        </p:nvSpPr>
        <p:spPr>
          <a:xfrm>
            <a:off x="4234327" y="6429600"/>
            <a:ext cx="1080343" cy="291770"/>
          </a:xfrm>
          <a:prstGeom prst="rect">
            <a:avLst/>
          </a:prstGeom>
        </p:spPr>
        <p:txBody>
          <a:bodyPr/>
          <a:lstStyle/>
          <a:p>
            <a:endParaRPr lang="de-DE" dirty="0"/>
          </a:p>
        </p:txBody>
      </p:sp>
      <p:sp>
        <p:nvSpPr>
          <p:cNvPr id="5" name="Fußzeilenplatzhalter 4">
            <a:extLst>
              <a:ext uri="{FF2B5EF4-FFF2-40B4-BE49-F238E27FC236}">
                <a16:creationId xmlns="" xmlns:a16="http://schemas.microsoft.com/office/drawing/2014/main" id="{00E99C59-4E84-F641-8FA5-71720A3DDE3B}"/>
              </a:ext>
            </a:extLst>
          </p:cNvPr>
          <p:cNvSpPr>
            <a:spLocks noGrp="1"/>
          </p:cNvSpPr>
          <p:nvPr>
            <p:ph type="ftr" sz="quarter" idx="14"/>
          </p:nvPr>
        </p:nvSpPr>
        <p:spPr/>
        <p:txBody>
          <a:bodyPr/>
          <a:lstStyle/>
          <a:p>
            <a:r>
              <a:rPr lang="de-DE" smtClean="0"/>
              <a:t>HAZEL Webinar 2: Hydrogen Sustainability - H2 DXNET - Hydrogen injection into natural gas distribution networks</a:t>
            </a:r>
            <a:endParaRPr lang="de-DE" dirty="0"/>
          </a:p>
        </p:txBody>
      </p:sp>
      <p:sp>
        <p:nvSpPr>
          <p:cNvPr id="6" name="Foliennummernplatzhalter 5">
            <a:extLst>
              <a:ext uri="{FF2B5EF4-FFF2-40B4-BE49-F238E27FC236}">
                <a16:creationId xmlns="" xmlns:a16="http://schemas.microsoft.com/office/drawing/2014/main" id="{938DDBE5-A816-4245-92AE-5F10BEAC8CDE}"/>
              </a:ext>
            </a:extLst>
          </p:cNvPr>
          <p:cNvSpPr>
            <a:spLocks noGrp="1"/>
          </p:cNvSpPr>
          <p:nvPr>
            <p:ph type="sldNum" sz="quarter" idx="15"/>
          </p:nvPr>
        </p:nvSpPr>
        <p:spPr>
          <a:xfrm>
            <a:off x="220121" y="6429600"/>
            <a:ext cx="520213" cy="291792"/>
          </a:xfrm>
          <a:prstGeom prst="rect">
            <a:avLst/>
          </a:prstGeom>
        </p:spPr>
        <p:txBody>
          <a:bodyPr/>
          <a:lstStyle/>
          <a:p>
            <a:fld id="{8B97E1D9-0739-E445-A7FF-39998847AB6F}" type="slidenum">
              <a:rPr lang="de-DE" smtClean="0"/>
              <a:pPr/>
              <a:t>‹Nr.›</a:t>
            </a:fld>
            <a:endParaRPr lang="de-DE" dirty="0"/>
          </a:p>
        </p:txBody>
      </p:sp>
    </p:spTree>
    <p:extLst>
      <p:ext uri="{BB962C8B-B14F-4D97-AF65-F5344CB8AC3E}">
        <p14:creationId xmlns:p14="http://schemas.microsoft.com/office/powerpoint/2010/main" val="3411563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elfolie_Hintergrund-Bild">
    <p:spTree>
      <p:nvGrpSpPr>
        <p:cNvPr id="1" name=""/>
        <p:cNvGrpSpPr/>
        <p:nvPr/>
      </p:nvGrpSpPr>
      <p:grpSpPr>
        <a:xfrm>
          <a:off x="0" y="0"/>
          <a:ext cx="0" cy="0"/>
          <a:chOff x="0" y="0"/>
          <a:chExt cx="0" cy="0"/>
        </a:xfrm>
      </p:grpSpPr>
      <p:sp>
        <p:nvSpPr>
          <p:cNvPr id="11" name="Rechteck 10">
            <a:extLst>
              <a:ext uri="{FF2B5EF4-FFF2-40B4-BE49-F238E27FC236}">
                <a16:creationId xmlns="" xmlns:a16="http://schemas.microsoft.com/office/drawing/2014/main" id="{9965DD35-5C85-6648-9C88-0D668666637A}"/>
              </a:ext>
            </a:extLst>
          </p:cNvPr>
          <p:cNvSpPr/>
          <p:nvPr userDrawn="1"/>
        </p:nvSpPr>
        <p:spPr>
          <a:xfrm>
            <a:off x="0" y="545326"/>
            <a:ext cx="9144000" cy="6312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descr="G:\Mafos\Huffer\BHu2020\gemeinsames Template PPT\Folienmaster\Titelbilder_Renner\4zu3\Hintergrund Vorlage 4_3 DH_SAG.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137959" y="590993"/>
            <a:ext cx="2434797" cy="650547"/>
          </a:xfrm>
          <a:prstGeom prst="rect">
            <a:avLst/>
          </a:prstGeom>
        </p:spPr>
      </p:pic>
      <p:pic>
        <p:nvPicPr>
          <p:cNvPr id="13" name="Grafik 12"/>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993028" y="536771"/>
            <a:ext cx="2770132" cy="739368"/>
          </a:xfrm>
          <a:prstGeom prst="rect">
            <a:avLst/>
          </a:prstGeom>
        </p:spPr>
      </p:pic>
      <p:sp>
        <p:nvSpPr>
          <p:cNvPr id="16" name="Textplatzhalter 41">
            <a:extLst>
              <a:ext uri="{FF2B5EF4-FFF2-40B4-BE49-F238E27FC236}">
                <a16:creationId xmlns="" xmlns:a16="http://schemas.microsoft.com/office/drawing/2014/main" id="{1ED3004E-4F4C-5B4F-A4BF-82D42CBA6CBF}"/>
              </a:ext>
            </a:extLst>
          </p:cNvPr>
          <p:cNvSpPr>
            <a:spLocks noGrp="1"/>
          </p:cNvSpPr>
          <p:nvPr>
            <p:ph type="body" sz="quarter" idx="20" hasCustomPrompt="1"/>
          </p:nvPr>
        </p:nvSpPr>
        <p:spPr>
          <a:xfrm>
            <a:off x="2019047" y="1562977"/>
            <a:ext cx="5770930" cy="492443"/>
          </a:xfrm>
          <a:prstGeom prst="rect">
            <a:avLst/>
          </a:prstGeom>
          <a:noFill/>
        </p:spPr>
        <p:txBody>
          <a:bodyPr wrap="square">
            <a:spAutoFit/>
          </a:bodyPr>
          <a:lstStyle>
            <a:lvl1pPr marL="0" indent="0" algn="ctr">
              <a:lnSpc>
                <a:spcPct val="100000"/>
              </a:lnSpc>
              <a:spcBef>
                <a:spcPts val="0"/>
              </a:spcBef>
              <a:buFontTx/>
              <a:buNone/>
              <a:defRPr sz="2600" b="1" i="0" baseline="0">
                <a:solidFill>
                  <a:schemeClr val="tx2"/>
                </a:solidFill>
                <a:latin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Titel der Präsentation</a:t>
            </a:r>
          </a:p>
        </p:txBody>
      </p:sp>
      <p:sp>
        <p:nvSpPr>
          <p:cNvPr id="17" name="Textplatzhalter 41">
            <a:extLst>
              <a:ext uri="{FF2B5EF4-FFF2-40B4-BE49-F238E27FC236}">
                <a16:creationId xmlns="" xmlns:a16="http://schemas.microsoft.com/office/drawing/2014/main" id="{CA834713-C1E5-0D46-8CD8-530742F6A360}"/>
              </a:ext>
            </a:extLst>
          </p:cNvPr>
          <p:cNvSpPr>
            <a:spLocks noGrp="1"/>
          </p:cNvSpPr>
          <p:nvPr>
            <p:ph type="body" sz="quarter" idx="21" hasCustomPrompt="1"/>
          </p:nvPr>
        </p:nvSpPr>
        <p:spPr>
          <a:xfrm>
            <a:off x="2019047" y="2219162"/>
            <a:ext cx="5770930" cy="338554"/>
          </a:xfrm>
          <a:prstGeom prst="rect">
            <a:avLst/>
          </a:prstGeom>
        </p:spPr>
        <p:txBody>
          <a:bodyPr wrap="square">
            <a:spAutoFit/>
          </a:bodyPr>
          <a:lstStyle>
            <a:lvl1pPr marL="0" indent="0" algn="ctr">
              <a:lnSpc>
                <a:spcPct val="100000"/>
              </a:lnSpc>
              <a:spcBef>
                <a:spcPts val="0"/>
              </a:spcBef>
              <a:buFontTx/>
              <a:buNone/>
              <a:defRPr sz="1600" b="0" i="0" baseline="0">
                <a:solidFill>
                  <a:schemeClr val="tx2"/>
                </a:solidFill>
                <a:latin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a:t>Vorstellung bei </a:t>
            </a:r>
            <a:r>
              <a:rPr lang="de-DE" dirty="0" err="1"/>
              <a:t>Lorem</a:t>
            </a:r>
            <a:r>
              <a:rPr lang="de-DE" dirty="0"/>
              <a:t> </a:t>
            </a:r>
            <a:r>
              <a:rPr lang="de-DE" dirty="0" err="1"/>
              <a:t>Ipsum</a:t>
            </a:r>
            <a:r>
              <a:rPr lang="de-DE" dirty="0"/>
              <a:t> am 01.02.2020</a:t>
            </a:r>
          </a:p>
        </p:txBody>
      </p:sp>
    </p:spTree>
    <p:extLst>
      <p:ext uri="{BB962C8B-B14F-4D97-AF65-F5344CB8AC3E}">
        <p14:creationId xmlns:p14="http://schemas.microsoft.com/office/powerpoint/2010/main" val="40269555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smtClean="0"/>
              <a:t>HAZEL Webinar 2: Hydrogen Sustainability - H2 DXNET - Hydrogen injection into natural gas distribution networks</a:t>
            </a:r>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87D083B-FAF2-5643-A9FC-521FAB15583B}" type="slidenum">
              <a:rPr lang="en-GB" smtClean="0"/>
              <a:t>‹Nr.›</a:t>
            </a:fld>
            <a:endParaRPr lang="en-GB" dirty="0"/>
          </a:p>
        </p:txBody>
      </p:sp>
    </p:spTree>
    <p:extLst>
      <p:ext uri="{BB962C8B-B14F-4D97-AF65-F5344CB8AC3E}">
        <p14:creationId xmlns:p14="http://schemas.microsoft.com/office/powerpoint/2010/main" val="752200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smtClean="0"/>
              <a:t>HAZEL Webinar 2: Hydrogen Sustainability - H2 DXNET - Hydrogen injection into natural gas distribution networks</a:t>
            </a:r>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87D083B-FAF2-5643-A9FC-521FAB15583B}" type="slidenum">
              <a:rPr lang="en-GB" smtClean="0"/>
              <a:t>‹Nr.›</a:t>
            </a:fld>
            <a:endParaRPr lang="en-GB" dirty="0"/>
          </a:p>
        </p:txBody>
      </p:sp>
    </p:spTree>
    <p:extLst>
      <p:ext uri="{BB962C8B-B14F-4D97-AF65-F5344CB8AC3E}">
        <p14:creationId xmlns:p14="http://schemas.microsoft.com/office/powerpoint/2010/main" val="54621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smtClean="0"/>
              <a:t>HAZEL Webinar 2: Hydrogen Sustainability - H2 DXNET - Hydrogen injection into natural gas distribution networks</a:t>
            </a:r>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87D083B-FAF2-5643-A9FC-521FAB15583B}" type="slidenum">
              <a:rPr lang="en-GB" smtClean="0"/>
              <a:t>‹Nr.›</a:t>
            </a:fld>
            <a:endParaRPr lang="en-GB" dirty="0"/>
          </a:p>
        </p:txBody>
      </p:sp>
    </p:spTree>
    <p:extLst>
      <p:ext uri="{BB962C8B-B14F-4D97-AF65-F5344CB8AC3E}">
        <p14:creationId xmlns:p14="http://schemas.microsoft.com/office/powerpoint/2010/main" val="246765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smtClean="0"/>
              <a:t>HAZEL Webinar 2: Hydrogen Sustainability - H2 DXNET - Hydrogen injection into natural gas distribution networks</a:t>
            </a:r>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87D083B-FAF2-5643-A9FC-521FAB15583B}" type="slidenum">
              <a:rPr lang="en-GB" smtClean="0"/>
              <a:t>‹Nr.›</a:t>
            </a:fld>
            <a:endParaRPr lang="en-GB" dirty="0"/>
          </a:p>
        </p:txBody>
      </p:sp>
    </p:spTree>
    <p:extLst>
      <p:ext uri="{BB962C8B-B14F-4D97-AF65-F5344CB8AC3E}">
        <p14:creationId xmlns:p14="http://schemas.microsoft.com/office/powerpoint/2010/main" val="416571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smtClean="0"/>
              <a:t>HAZEL Webinar 2: Hydrogen Sustainability - H2 DXNET - Hydrogen injection into natural gas distribution networks</a:t>
            </a:r>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87D083B-FAF2-5643-A9FC-521FAB15583B}" type="slidenum">
              <a:rPr lang="en-GB" smtClean="0"/>
              <a:t>‹Nr.›</a:t>
            </a:fld>
            <a:endParaRPr lang="en-GB" dirty="0"/>
          </a:p>
        </p:txBody>
      </p:sp>
    </p:spTree>
    <p:extLst>
      <p:ext uri="{BB962C8B-B14F-4D97-AF65-F5344CB8AC3E}">
        <p14:creationId xmlns:p14="http://schemas.microsoft.com/office/powerpoint/2010/main" val="57836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r>
              <a:rPr lang="en-US" smtClean="0"/>
              <a:t>HAZEL Webinar 2: Hydrogen Sustainability - H2 DXNET - Hydrogen injection into natural gas distribution networks</a:t>
            </a:r>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87D083B-FAF2-5643-A9FC-521FAB15583B}" type="slidenum">
              <a:rPr lang="en-GB" smtClean="0"/>
              <a:t>‹Nr.›</a:t>
            </a:fld>
            <a:endParaRPr lang="en-GB" dirty="0"/>
          </a:p>
        </p:txBody>
      </p:sp>
    </p:spTree>
    <p:extLst>
      <p:ext uri="{BB962C8B-B14F-4D97-AF65-F5344CB8AC3E}">
        <p14:creationId xmlns:p14="http://schemas.microsoft.com/office/powerpoint/2010/main" val="2088292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smtClean="0"/>
              <a:t>HAZEL Webinar 2: Hydrogen Sustainability - H2 DXNET - Hydrogen injection into natural gas distribution networks</a:t>
            </a:r>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87D083B-FAF2-5643-A9FC-521FAB15583B}" type="slidenum">
              <a:rPr lang="en-GB" smtClean="0"/>
              <a:t>‹Nr.›</a:t>
            </a:fld>
            <a:endParaRPr lang="en-GB" dirty="0"/>
          </a:p>
        </p:txBody>
      </p:sp>
    </p:spTree>
    <p:extLst>
      <p:ext uri="{BB962C8B-B14F-4D97-AF65-F5344CB8AC3E}">
        <p14:creationId xmlns:p14="http://schemas.microsoft.com/office/powerpoint/2010/main" val="259567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smtClean="0"/>
              <a:t>HAZEL Webinar 2: Hydrogen Sustainability - H2 DXNET - Hydrogen injection into natural gas distribution networks</a:t>
            </a:r>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87D083B-FAF2-5643-A9FC-521FAB15583B}" type="slidenum">
              <a:rPr lang="en-GB" smtClean="0"/>
              <a:t>‹Nr.›</a:t>
            </a:fld>
            <a:endParaRPr lang="en-GB" dirty="0"/>
          </a:p>
        </p:txBody>
      </p:sp>
    </p:spTree>
    <p:extLst>
      <p:ext uri="{BB962C8B-B14F-4D97-AF65-F5344CB8AC3E}">
        <p14:creationId xmlns:p14="http://schemas.microsoft.com/office/powerpoint/2010/main" val="136822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3298" y="248400"/>
            <a:ext cx="5922051" cy="98742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1200">
                <a:solidFill>
                  <a:srgbClr val="00B050"/>
                </a:solidFill>
                <a:latin typeface="Open Sans"/>
              </a:defRPr>
            </a:lvl1pPr>
          </a:lstStyle>
          <a:p>
            <a:r>
              <a:rPr lang="en-US" smtClean="0"/>
              <a:t>HAZEL Webinar 2: Hydrogen Sustainability - H2 DXNET - Hydrogen injection into natural gas distribution networks</a:t>
            </a:r>
            <a:endParaRPr lang="en-US" dirty="0"/>
          </a:p>
        </p:txBody>
      </p:sp>
      <p:pic>
        <p:nvPicPr>
          <p:cNvPr id="1026"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77200" y="248400"/>
            <a:ext cx="2255837"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577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6" r:id="rId14"/>
  </p:sldLayoutIdLst>
  <p:hf sldNum="0" hdr="0" dt="0"/>
  <p:txStyles>
    <p:titleStyle>
      <a:lvl1pPr algn="ctr" defTabSz="6858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13" Type="http://schemas.microsoft.com/office/2007/relationships/hdphoto" Target="../media/hdphoto1.wdp"/><Relationship Id="rId18" Type="http://schemas.openxmlformats.org/officeDocument/2006/relationships/image" Target="../media/image23.emf"/><Relationship Id="rId3" Type="http://schemas.openxmlformats.org/officeDocument/2006/relationships/tags" Target="../tags/tag12.xml"/><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oleObject" Target="../embeddings/oleObject6.bin"/><Relationship Id="rId2" Type="http://schemas.openxmlformats.org/officeDocument/2006/relationships/tags" Target="../tags/tag11.xml"/><Relationship Id="rId16" Type="http://schemas.openxmlformats.org/officeDocument/2006/relationships/image" Target="../media/image32.jpeg"/><Relationship Id="rId20" Type="http://schemas.openxmlformats.org/officeDocument/2006/relationships/image" Target="../media/image34.png"/><Relationship Id="rId1" Type="http://schemas.openxmlformats.org/officeDocument/2006/relationships/vmlDrawing" Target="../drawings/vmlDrawing6.v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notesSlide" Target="../notesSlides/notesSlide10.xml"/><Relationship Id="rId15" Type="http://schemas.microsoft.com/office/2007/relationships/hdphoto" Target="../media/hdphoto2.wdp"/><Relationship Id="rId10" Type="http://schemas.openxmlformats.org/officeDocument/2006/relationships/image" Target="../media/image28.jpeg"/><Relationship Id="rId19" Type="http://schemas.openxmlformats.org/officeDocument/2006/relationships/image" Target="../media/image33.png"/><Relationship Id="rId4" Type="http://schemas.openxmlformats.org/officeDocument/2006/relationships/slideLayout" Target="../slideLayouts/slideLayout13.xml"/><Relationship Id="rId9" Type="http://schemas.openxmlformats.org/officeDocument/2006/relationships/image" Target="../media/image27.pn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18" Type="http://schemas.openxmlformats.org/officeDocument/2006/relationships/image" Target="../media/image33.png"/><Relationship Id="rId3" Type="http://schemas.openxmlformats.org/officeDocument/2006/relationships/tags" Target="../tags/tag14.xml"/><Relationship Id="rId7" Type="http://schemas.openxmlformats.org/officeDocument/2006/relationships/image" Target="../media/image26.jpeg"/><Relationship Id="rId12" Type="http://schemas.microsoft.com/office/2007/relationships/hdphoto" Target="../media/hdphoto1.wdp"/><Relationship Id="rId17" Type="http://schemas.openxmlformats.org/officeDocument/2006/relationships/image" Target="../media/image23.emf"/><Relationship Id="rId2" Type="http://schemas.openxmlformats.org/officeDocument/2006/relationships/tags" Target="../tags/tag13.xml"/><Relationship Id="rId16" Type="http://schemas.openxmlformats.org/officeDocument/2006/relationships/oleObject" Target="../embeddings/oleObject7.bin"/><Relationship Id="rId1" Type="http://schemas.openxmlformats.org/officeDocument/2006/relationships/vmlDrawing" Target="../drawings/vmlDrawing7.v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notesSlide" Target="../notesSlides/notesSlide11.xml"/><Relationship Id="rId15" Type="http://schemas.openxmlformats.org/officeDocument/2006/relationships/image" Target="../media/image32.jpeg"/><Relationship Id="rId10" Type="http://schemas.openxmlformats.org/officeDocument/2006/relationships/image" Target="../media/image29.png"/><Relationship Id="rId19" Type="http://schemas.openxmlformats.org/officeDocument/2006/relationships/image" Target="../media/image34.png"/><Relationship Id="rId4" Type="http://schemas.openxmlformats.org/officeDocument/2006/relationships/slideLayout" Target="../slideLayouts/slideLayout13.xml"/><Relationship Id="rId9" Type="http://schemas.openxmlformats.org/officeDocument/2006/relationships/image" Target="../media/image28.jpeg"/><Relationship Id="rId1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16.xml"/><Relationship Id="rId7" Type="http://schemas.openxmlformats.org/officeDocument/2006/relationships/image" Target="../media/image13.emf"/><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12.xml"/><Relationship Id="rId4"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tags" Target="../tags/tag18.xml"/><Relationship Id="rId7" Type="http://schemas.openxmlformats.org/officeDocument/2006/relationships/image" Target="../media/image13.emf"/><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13.xml"/><Relationship Id="rId4" Type="http://schemas.openxmlformats.org/officeDocument/2006/relationships/slideLayout" Target="../slideLayouts/slideLayout13.xml"/><Relationship Id="rId9" Type="http://schemas.openxmlformats.org/officeDocument/2006/relationships/image" Target="../media/image37.jpeg"/></Relationships>
</file>

<file path=ppt/slides/_rels/slide1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20.xml"/><Relationship Id="rId7" Type="http://schemas.openxmlformats.org/officeDocument/2006/relationships/image" Target="../media/image13.emf"/><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14.xml"/><Relationship Id="rId4"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tags" Target="../tags/tag22.xml"/><Relationship Id="rId7" Type="http://schemas.openxmlformats.org/officeDocument/2006/relationships/image" Target="../media/image13.emf"/><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15.xml"/><Relationship Id="rId4"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tags" Target="../tags/tag2.xml"/><Relationship Id="rId7" Type="http://schemas.openxmlformats.org/officeDocument/2006/relationships/image" Target="../media/image10.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5.xml"/><Relationship Id="rId10" Type="http://schemas.openxmlformats.org/officeDocument/2006/relationships/image" Target="../media/image9.svg"/><Relationship Id="rId4" Type="http://schemas.openxmlformats.org/officeDocument/2006/relationships/slideLayout" Target="../slideLayouts/slideLayout12.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4.xml"/><Relationship Id="rId7" Type="http://schemas.openxmlformats.org/officeDocument/2006/relationships/image" Target="../media/image13.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17.png"/><Relationship Id="rId5" Type="http://schemas.openxmlformats.org/officeDocument/2006/relationships/notesSlide" Target="../notesSlides/notesSlide6.xml"/><Relationship Id="rId10" Type="http://schemas.openxmlformats.org/officeDocument/2006/relationships/image" Target="../media/image16.jpeg"/><Relationship Id="rId4" Type="http://schemas.openxmlformats.org/officeDocument/2006/relationships/slideLayout" Target="../slideLayouts/slideLayout13.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6.xml"/><Relationship Id="rId7" Type="http://schemas.openxmlformats.org/officeDocument/2006/relationships/image" Target="../media/image13.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21.jpeg"/><Relationship Id="rId5" Type="http://schemas.openxmlformats.org/officeDocument/2006/relationships/notesSlide" Target="../notesSlides/notesSlide7.xml"/><Relationship Id="rId10" Type="http://schemas.openxmlformats.org/officeDocument/2006/relationships/image" Target="../media/image20.jpeg"/><Relationship Id="rId4" Type="http://schemas.openxmlformats.org/officeDocument/2006/relationships/slideLayout" Target="../slideLayouts/slideLayout13.xml"/><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8.xml"/><Relationship Id="rId7" Type="http://schemas.openxmlformats.org/officeDocument/2006/relationships/image" Target="../media/image13.e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8.xml"/><Relationship Id="rId4"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2.jpeg"/><Relationship Id="rId3" Type="http://schemas.openxmlformats.org/officeDocument/2006/relationships/tags" Target="../tags/tag10.xml"/><Relationship Id="rId7" Type="http://schemas.openxmlformats.org/officeDocument/2006/relationships/image" Target="../media/image23.emf"/><Relationship Id="rId12" Type="http://schemas.openxmlformats.org/officeDocument/2006/relationships/image" Target="../media/image28.jpeg"/><Relationship Id="rId17" Type="http://schemas.microsoft.com/office/2007/relationships/hdphoto" Target="../media/hdphoto2.wdp"/><Relationship Id="rId2" Type="http://schemas.openxmlformats.org/officeDocument/2006/relationships/tags" Target="../tags/tag9.xml"/><Relationship Id="rId16" Type="http://schemas.openxmlformats.org/officeDocument/2006/relationships/image" Target="../media/image31.png"/><Relationship Id="rId20" Type="http://schemas.openxmlformats.org/officeDocument/2006/relationships/image" Target="../media/image34.png"/><Relationship Id="rId1" Type="http://schemas.openxmlformats.org/officeDocument/2006/relationships/vmlDrawing" Target="../drawings/vmlDrawing5.vml"/><Relationship Id="rId6" Type="http://schemas.openxmlformats.org/officeDocument/2006/relationships/oleObject" Target="../embeddings/oleObject5.bin"/><Relationship Id="rId11" Type="http://schemas.openxmlformats.org/officeDocument/2006/relationships/image" Target="../media/image27.png"/><Relationship Id="rId5" Type="http://schemas.openxmlformats.org/officeDocument/2006/relationships/notesSlide" Target="../notesSlides/notesSlide9.xml"/><Relationship Id="rId15" Type="http://schemas.microsoft.com/office/2007/relationships/hdphoto" Target="../media/hdphoto1.wdp"/><Relationship Id="rId10" Type="http://schemas.openxmlformats.org/officeDocument/2006/relationships/image" Target="../media/image26.jpeg"/><Relationship Id="rId19" Type="http://schemas.openxmlformats.org/officeDocument/2006/relationships/image" Target="../media/image33.png"/><Relationship Id="rId4" Type="http://schemas.openxmlformats.org/officeDocument/2006/relationships/slideLayout" Target="../slideLayouts/slideLayout13.xml"/><Relationship Id="rId9" Type="http://schemas.openxmlformats.org/officeDocument/2006/relationships/image" Target="../media/image25.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_project-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5" name="TextBox 4"/>
          <p:cNvSpPr txBox="1"/>
          <p:nvPr/>
        </p:nvSpPr>
        <p:spPr>
          <a:xfrm>
            <a:off x="5704084" y="2130425"/>
            <a:ext cx="3550752" cy="5262979"/>
          </a:xfrm>
          <a:prstGeom prst="rect">
            <a:avLst/>
          </a:prstGeom>
          <a:noFill/>
          <a:ln>
            <a:noFill/>
          </a:ln>
        </p:spPr>
        <p:txBody>
          <a:bodyPr wrap="square" rtlCol="0">
            <a:spAutoFit/>
          </a:bodyPr>
          <a:lstStyle/>
          <a:p>
            <a:pPr algn="ctr"/>
            <a:endParaRPr lang="en-GB" sz="2800" b="1" dirty="0" smtClean="0">
              <a:solidFill>
                <a:srgbClr val="00B050"/>
              </a:solidFill>
              <a:latin typeface="Open Sans"/>
              <a:cs typeface="Open Sans"/>
            </a:endParaRPr>
          </a:p>
          <a:p>
            <a:pPr algn="ctr"/>
            <a:r>
              <a:rPr lang="en-GB" sz="2800" b="1" dirty="0" smtClean="0">
                <a:solidFill>
                  <a:srgbClr val="00B050"/>
                </a:solidFill>
                <a:latin typeface="Open Sans"/>
                <a:cs typeface="Open Sans"/>
              </a:rPr>
              <a:t>HAZEL Webinar 2:</a:t>
            </a:r>
          </a:p>
          <a:p>
            <a:pPr algn="ctr"/>
            <a:endParaRPr lang="en-GB" sz="2800" b="1" dirty="0" smtClean="0">
              <a:solidFill>
                <a:srgbClr val="00B050"/>
              </a:solidFill>
              <a:latin typeface="Open Sans"/>
              <a:cs typeface="Open Sans"/>
            </a:endParaRPr>
          </a:p>
          <a:p>
            <a:pPr algn="ctr"/>
            <a:r>
              <a:rPr lang="en-US" sz="2400" b="1" dirty="0">
                <a:solidFill>
                  <a:srgbClr val="00B050"/>
                </a:solidFill>
                <a:latin typeface="Open Sans"/>
                <a:cs typeface="Open Sans"/>
              </a:rPr>
              <a:t>Hydrogen Sustainability </a:t>
            </a:r>
            <a:r>
              <a:rPr lang="en-US" sz="2400" b="1" dirty="0" smtClean="0">
                <a:solidFill>
                  <a:srgbClr val="00B050"/>
                </a:solidFill>
                <a:latin typeface="Open Sans"/>
                <a:cs typeface="Open Sans"/>
              </a:rPr>
              <a:t>- H2 </a:t>
            </a:r>
            <a:r>
              <a:rPr lang="en-US" sz="2400" b="1" dirty="0">
                <a:solidFill>
                  <a:srgbClr val="00B050"/>
                </a:solidFill>
                <a:latin typeface="Open Sans"/>
                <a:cs typeface="Open Sans"/>
              </a:rPr>
              <a:t>DXNET - Hydrogen injection into natural gas distribution networks</a:t>
            </a:r>
          </a:p>
          <a:p>
            <a:pPr algn="r"/>
            <a:endParaRPr lang="en-US" sz="2800" b="1" dirty="0">
              <a:solidFill>
                <a:srgbClr val="034DA2"/>
              </a:solidFill>
              <a:latin typeface="Open Sans"/>
              <a:cs typeface="Open Sans"/>
            </a:endParaRPr>
          </a:p>
          <a:p>
            <a:pPr algn="ctr"/>
            <a:endParaRPr lang="en-US" sz="2000" b="1" dirty="0" smtClean="0">
              <a:solidFill>
                <a:srgbClr val="034DA2"/>
              </a:solidFill>
              <a:latin typeface="Open Sans"/>
              <a:cs typeface="Open Sans"/>
            </a:endParaRPr>
          </a:p>
          <a:p>
            <a:pPr algn="ctr"/>
            <a:r>
              <a:rPr lang="en-US" sz="2000" b="1" dirty="0" smtClean="0">
                <a:solidFill>
                  <a:srgbClr val="034DA2"/>
                </a:solidFill>
                <a:latin typeface="Open Sans"/>
                <a:cs typeface="Open Sans"/>
              </a:rPr>
              <a:t>6</a:t>
            </a:r>
            <a:r>
              <a:rPr lang="en-US" sz="2000" b="1" baseline="30000" dirty="0" smtClean="0">
                <a:solidFill>
                  <a:srgbClr val="034DA2"/>
                </a:solidFill>
                <a:latin typeface="Open Sans"/>
                <a:cs typeface="Open Sans"/>
              </a:rPr>
              <a:t>th</a:t>
            </a:r>
            <a:r>
              <a:rPr lang="en-US" sz="2000" b="1" dirty="0" smtClean="0">
                <a:solidFill>
                  <a:srgbClr val="034DA2"/>
                </a:solidFill>
                <a:latin typeface="Open Sans"/>
                <a:cs typeface="Open Sans"/>
              </a:rPr>
              <a:t> October 2020</a:t>
            </a:r>
          </a:p>
          <a:p>
            <a:pPr algn="ctr"/>
            <a:endParaRPr lang="en-US" sz="2000" dirty="0">
              <a:solidFill>
                <a:srgbClr val="034DA2"/>
              </a:solidFill>
              <a:latin typeface="Open Sans"/>
              <a:cs typeface="Open Sans"/>
            </a:endParaRPr>
          </a:p>
          <a:p>
            <a:pPr algn="r"/>
            <a:r>
              <a:rPr lang="en-US" sz="2000" dirty="0" smtClean="0">
                <a:solidFill>
                  <a:srgbClr val="034DA2"/>
                </a:solidFill>
                <a:latin typeface="Open Sans"/>
                <a:cs typeface="Open Sans"/>
              </a:rPr>
              <a:t> </a:t>
            </a:r>
            <a:endParaRPr lang="en-US" sz="2000" dirty="0">
              <a:solidFill>
                <a:srgbClr val="034DA2"/>
              </a:solidFill>
              <a:latin typeface="Open Sans"/>
              <a:cs typeface="Open Sans"/>
            </a:endParaRPr>
          </a:p>
        </p:txBody>
      </p:sp>
      <p:sp>
        <p:nvSpPr>
          <p:cNvPr id="6" name="Rectangle 5"/>
          <p:cNvSpPr/>
          <p:nvPr/>
        </p:nvSpPr>
        <p:spPr>
          <a:xfrm>
            <a:off x="0" y="0"/>
            <a:ext cx="5730149" cy="68580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695461" y="2664081"/>
            <a:ext cx="2314591" cy="707886"/>
          </a:xfrm>
          <a:prstGeom prst="rect">
            <a:avLst/>
          </a:prstGeom>
          <a:noFill/>
          <a:ln>
            <a:noFill/>
          </a:ln>
        </p:spPr>
        <p:txBody>
          <a:bodyPr wrap="square" rtlCol="0">
            <a:spAutoFit/>
          </a:bodyPr>
          <a:lstStyle/>
          <a:p>
            <a:pPr algn="ctr"/>
            <a:r>
              <a:rPr lang="en-US" sz="2000" dirty="0">
                <a:solidFill>
                  <a:schemeClr val="bg2"/>
                </a:solidFill>
                <a:latin typeface="Open Sans"/>
                <a:cs typeface="Open Sans"/>
              </a:rPr>
              <a:t>Place image in this area. </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7408" t="16959" r="7305" b="11622"/>
          <a:stretch/>
        </p:blipFill>
        <p:spPr>
          <a:xfrm>
            <a:off x="6034215" y="578026"/>
            <a:ext cx="2254616" cy="988915"/>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11513" r="40544"/>
          <a:stretch/>
        </p:blipFill>
        <p:spPr>
          <a:xfrm>
            <a:off x="0" y="0"/>
            <a:ext cx="5732289" cy="6858000"/>
          </a:xfrm>
          <a:prstGeom prst="rect">
            <a:avLst/>
          </a:prstGeom>
        </p:spPr>
      </p:pic>
    </p:spTree>
    <p:extLst>
      <p:ext uri="{BB962C8B-B14F-4D97-AF65-F5344CB8AC3E}">
        <p14:creationId xmlns:p14="http://schemas.microsoft.com/office/powerpoint/2010/main" val="1527499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36"/>
          <p:cNvGrpSpPr>
            <a:grpSpLocks noChangeAspect="1"/>
          </p:cNvGrpSpPr>
          <p:nvPr/>
        </p:nvGrpSpPr>
        <p:grpSpPr>
          <a:xfrm>
            <a:off x="1250311" y="1305454"/>
            <a:ext cx="6720000" cy="5040000"/>
            <a:chOff x="1484907" y="1683955"/>
            <a:chExt cx="4572122" cy="4505516"/>
          </a:xfrm>
        </p:grpSpPr>
        <p:sp>
          <p:nvSpPr>
            <p:cNvPr id="80" name="Arrow: Pentagon 37"/>
            <p:cNvSpPr/>
            <p:nvPr/>
          </p:nvSpPr>
          <p:spPr bwMode="auto">
            <a:xfrm>
              <a:off x="4408613" y="1683955"/>
              <a:ext cx="1648416" cy="4505516"/>
            </a:xfrm>
            <a:prstGeom prst="homePlate">
              <a:avLst>
                <a:gd name="adj" fmla="val 14589"/>
              </a:avLst>
            </a:prstGeom>
            <a:solidFill>
              <a:schemeClr val="bg1"/>
            </a:solidFill>
            <a:ln w="9525" cap="flat" cmpd="sng" algn="ctr">
              <a:solidFill>
                <a:srgbClr val="C9C9D9"/>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84406" tIns="42203" rIns="84406" bIns="42203" numCol="1" spcCol="0" rtlCol="0" fromWordArt="0" anchor="t" anchorCtr="0" forceAA="0" compatLnSpc="1">
              <a:prstTxWarp prst="textNoShape">
                <a:avLst/>
              </a:prstTxWarp>
              <a:noAutofit/>
            </a:bodyPr>
            <a:lstStyle/>
            <a:p>
              <a:r>
                <a:rPr lang="en-GB" sz="1662" b="1" dirty="0">
                  <a:latin typeface="Calibri" panose="020F0502020204030204" pitchFamily="34" charset="0"/>
                </a:rPr>
                <a:t>           Output</a:t>
              </a:r>
            </a:p>
          </p:txBody>
        </p:sp>
        <p:sp>
          <p:nvSpPr>
            <p:cNvPr id="81" name="Arrow: Pentagon 38"/>
            <p:cNvSpPr/>
            <p:nvPr/>
          </p:nvSpPr>
          <p:spPr bwMode="auto">
            <a:xfrm>
              <a:off x="3078516" y="1683955"/>
              <a:ext cx="1701388" cy="4505516"/>
            </a:xfrm>
            <a:prstGeom prst="homePlate">
              <a:avLst>
                <a:gd name="adj" fmla="val 16298"/>
              </a:avLst>
            </a:prstGeom>
            <a:solidFill>
              <a:schemeClr val="bg1"/>
            </a:solidFill>
            <a:ln w="9525" cap="flat" cmpd="sng" algn="ctr">
              <a:solidFill>
                <a:srgbClr val="C9C9D9"/>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r>
                <a:rPr lang="en-GB" sz="1662" b="1" dirty="0">
                  <a:latin typeface="Calibri" panose="020F0502020204030204" pitchFamily="34" charset="0"/>
                </a:rPr>
                <a:t>Iron reducing agent</a:t>
              </a:r>
            </a:p>
          </p:txBody>
        </p:sp>
        <p:sp>
          <p:nvSpPr>
            <p:cNvPr id="82" name="Arrow: Pentagon 39"/>
            <p:cNvSpPr/>
            <p:nvPr/>
          </p:nvSpPr>
          <p:spPr bwMode="auto">
            <a:xfrm>
              <a:off x="1592173" y="1683955"/>
              <a:ext cx="1657818" cy="4505516"/>
            </a:xfrm>
            <a:prstGeom prst="homePlate">
              <a:avLst>
                <a:gd name="adj" fmla="val 8869"/>
              </a:avLst>
            </a:prstGeom>
            <a:solidFill>
              <a:schemeClr val="bg1"/>
            </a:solidFill>
            <a:ln w="9525" cap="flat" cmpd="sng" algn="ctr">
              <a:solidFill>
                <a:srgbClr val="C9C9D9"/>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84406" tIns="42203" rIns="84406" bIns="42203" numCol="1" spcCol="0" rtlCol="0" fromWordArt="0" anchor="t" anchorCtr="0" forceAA="0" compatLnSpc="1">
              <a:prstTxWarp prst="textNoShape">
                <a:avLst/>
              </a:prstTxWarp>
              <a:noAutofit/>
            </a:bodyPr>
            <a:lstStyle/>
            <a:p>
              <a:pPr algn="l"/>
              <a:r>
                <a:rPr lang="en-GB" sz="1662" b="1" dirty="0">
                  <a:latin typeface="Calibri" panose="020F0502020204030204" pitchFamily="34" charset="0"/>
                </a:rPr>
                <a:t>Energy source</a:t>
              </a:r>
            </a:p>
          </p:txBody>
        </p:sp>
        <p:pic>
          <p:nvPicPr>
            <p:cNvPr id="83" name="Picture 40"/>
            <p:cNvPicPr>
              <a:picLocks noChangeAspect="1"/>
            </p:cNvPicPr>
            <p:nvPr/>
          </p:nvPicPr>
          <p:blipFill>
            <a:blip r:embed="rId6">
              <a:clrChange>
                <a:clrFrom>
                  <a:srgbClr val="FFFFFF"/>
                </a:clrFrom>
                <a:clrTo>
                  <a:srgbClr val="FFFFFF">
                    <a:alpha val="0"/>
                  </a:srgbClr>
                </a:clrTo>
              </a:clrChange>
            </a:blip>
            <a:stretch>
              <a:fillRect/>
            </a:stretch>
          </p:blipFill>
          <p:spPr>
            <a:xfrm>
              <a:off x="2196497" y="4537664"/>
              <a:ext cx="506247" cy="280792"/>
            </a:xfrm>
            <a:prstGeom prst="rect">
              <a:avLst/>
            </a:prstGeom>
          </p:spPr>
        </p:pic>
        <p:pic>
          <p:nvPicPr>
            <p:cNvPr id="84" name="Picture 4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28639" y="2449531"/>
              <a:ext cx="441960" cy="421243"/>
            </a:xfrm>
            <a:prstGeom prst="rect">
              <a:avLst/>
            </a:prstGeom>
          </p:spPr>
        </p:pic>
        <p:pic>
          <p:nvPicPr>
            <p:cNvPr id="85" name="Picture 42"/>
            <p:cNvPicPr>
              <a:picLocks noChangeAspect="1"/>
            </p:cNvPicPr>
            <p:nvPr/>
          </p:nvPicPr>
          <p:blipFill rotWithShape="1">
            <a:blip r:embed="rId8" cstate="print">
              <a:clrChange>
                <a:clrFrom>
                  <a:srgbClr val="FFFFFF"/>
                </a:clrFrom>
                <a:clrTo>
                  <a:srgbClr val="FFFFFF">
                    <a:alpha val="0"/>
                  </a:srgbClr>
                </a:clrTo>
              </a:clrChange>
              <a:duotone>
                <a:prstClr val="black"/>
                <a:srgbClr val="47796B">
                  <a:tint val="45000"/>
                  <a:satMod val="400000"/>
                </a:srgbClr>
              </a:duotone>
              <a:extLst>
                <a:ext uri="{28A0092B-C50C-407E-A947-70E740481C1C}">
                  <a14:useLocalDpi xmlns:a14="http://schemas.microsoft.com/office/drawing/2010/main" val="0"/>
                </a:ext>
              </a:extLst>
            </a:blip>
            <a:srcRect t="60858" r="82341" b="18613"/>
            <a:stretch/>
          </p:blipFill>
          <p:spPr>
            <a:xfrm>
              <a:off x="2345727" y="5389035"/>
              <a:ext cx="461178" cy="539205"/>
            </a:xfrm>
            <a:prstGeom prst="rect">
              <a:avLst/>
            </a:prstGeom>
          </p:spPr>
        </p:pic>
        <p:sp>
          <p:nvSpPr>
            <p:cNvPr id="86" name="TextBox 43"/>
            <p:cNvSpPr txBox="1"/>
            <p:nvPr/>
          </p:nvSpPr>
          <p:spPr>
            <a:xfrm>
              <a:off x="2087830" y="2233240"/>
              <a:ext cx="945299" cy="540237"/>
            </a:xfrm>
            <a:prstGeom prst="rect">
              <a:avLst/>
            </a:prstGeom>
            <a:noFill/>
          </p:spPr>
          <p:txBody>
            <a:bodyPr wrap="square" rtlCol="0">
              <a:spAutoFit/>
            </a:bodyPr>
            <a:lstStyle>
              <a:defPPr>
                <a:defRPr lang="en-US"/>
              </a:defPPr>
              <a:lvl1pPr algn="l">
                <a:defRPr sz="1400">
                  <a:solidFill>
                    <a:srgbClr val="487267"/>
                  </a:solidFill>
                  <a:latin typeface="Calibri" panose="020F0502020204030204" pitchFamily="34" charset="0"/>
                </a:defRPr>
              </a:lvl1pPr>
            </a:lstStyle>
            <a:p>
              <a:r>
                <a:rPr lang="en-GB" sz="1800" dirty="0"/>
                <a:t>electricity</a:t>
              </a:r>
            </a:p>
          </p:txBody>
        </p:sp>
        <p:pic>
          <p:nvPicPr>
            <p:cNvPr id="87" name="Picture 44"/>
            <p:cNvPicPr>
              <a:picLocks noChangeAspect="1"/>
            </p:cNvPicPr>
            <p:nvPr/>
          </p:nvPicPr>
          <p:blipFill>
            <a:blip r:embed="rId9" cstate="email">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299056" y="3505607"/>
              <a:ext cx="301126" cy="301128"/>
            </a:xfrm>
            <a:prstGeom prst="rect">
              <a:avLst/>
            </a:prstGeom>
          </p:spPr>
        </p:pic>
        <p:sp>
          <p:nvSpPr>
            <p:cNvPr id="88" name="TextBox 45"/>
            <p:cNvSpPr txBox="1"/>
            <p:nvPr/>
          </p:nvSpPr>
          <p:spPr>
            <a:xfrm>
              <a:off x="2051870" y="3203813"/>
              <a:ext cx="995786" cy="540237"/>
            </a:xfrm>
            <a:prstGeom prst="rect">
              <a:avLst/>
            </a:prstGeom>
            <a:noFill/>
          </p:spPr>
          <p:txBody>
            <a:bodyPr wrap="square" rtlCol="0">
              <a:spAutoFit/>
            </a:bodyPr>
            <a:lstStyle>
              <a:defPPr>
                <a:defRPr lang="en-US"/>
              </a:defPPr>
              <a:lvl1pPr>
                <a:defRPr sz="1400">
                  <a:latin typeface="Calibri" panose="020F0502020204030204" pitchFamily="34" charset="0"/>
                </a:defRPr>
              </a:lvl1pPr>
            </a:lstStyle>
            <a:p>
              <a:r>
                <a:rPr lang="en-GB" sz="1800" dirty="0"/>
                <a:t>natural gas</a:t>
              </a:r>
            </a:p>
          </p:txBody>
        </p:sp>
        <p:sp>
          <p:nvSpPr>
            <p:cNvPr id="89" name="TextBox 46"/>
            <p:cNvSpPr txBox="1"/>
            <p:nvPr/>
          </p:nvSpPr>
          <p:spPr>
            <a:xfrm>
              <a:off x="1484907" y="5100410"/>
              <a:ext cx="1765084" cy="540237"/>
            </a:xfrm>
            <a:prstGeom prst="rect">
              <a:avLst/>
            </a:prstGeom>
            <a:noFill/>
          </p:spPr>
          <p:txBody>
            <a:bodyPr wrap="square" rtlCol="0">
              <a:spAutoFit/>
            </a:bodyPr>
            <a:lstStyle>
              <a:defPPr>
                <a:defRPr lang="en-US"/>
              </a:defPPr>
              <a:lvl1pPr algn="l">
                <a:defRPr sz="1400">
                  <a:solidFill>
                    <a:srgbClr val="487267"/>
                  </a:solidFill>
                  <a:latin typeface="Calibri" panose="020F0502020204030204" pitchFamily="34" charset="0"/>
                </a:defRPr>
              </a:lvl1pPr>
            </a:lstStyle>
            <a:p>
              <a:pPr algn="ctr"/>
              <a:r>
                <a:rPr lang="en-GB" sz="1800" dirty="0"/>
                <a:t>biomass &amp; plastics</a:t>
              </a:r>
            </a:p>
          </p:txBody>
        </p:sp>
        <p:sp>
          <p:nvSpPr>
            <p:cNvPr id="90" name="TextBox 47"/>
            <p:cNvSpPr txBox="1"/>
            <p:nvPr/>
          </p:nvSpPr>
          <p:spPr>
            <a:xfrm>
              <a:off x="2295022" y="4228708"/>
              <a:ext cx="932119" cy="308707"/>
            </a:xfrm>
            <a:prstGeom prst="rect">
              <a:avLst/>
            </a:prstGeom>
            <a:noFill/>
          </p:spPr>
          <p:txBody>
            <a:bodyPr wrap="square" rtlCol="0">
              <a:spAutoFit/>
            </a:bodyPr>
            <a:lstStyle>
              <a:defPPr>
                <a:defRPr lang="en-US"/>
              </a:defPPr>
              <a:lvl1pPr>
                <a:defRPr sz="1400">
                  <a:latin typeface="Calibri" panose="020F0502020204030204" pitchFamily="34" charset="0"/>
                </a:defRPr>
              </a:lvl1pPr>
            </a:lstStyle>
            <a:p>
              <a:r>
                <a:rPr lang="en-GB" sz="1800" dirty="0"/>
                <a:t>coal</a:t>
              </a:r>
            </a:p>
          </p:txBody>
        </p:sp>
        <p:pic>
          <p:nvPicPr>
            <p:cNvPr id="91" name="Picture 48"/>
            <p:cNvPicPr>
              <a:picLocks noChangeAspect="1"/>
            </p:cNvPicPr>
            <p:nvPr/>
          </p:nvPicPr>
          <p:blipFill>
            <a:blip r:embed="rId10" cstate="print">
              <a:clrChange>
                <a:clrFrom>
                  <a:srgbClr val="FFFFFF"/>
                </a:clrFrom>
                <a:clrTo>
                  <a:srgbClr val="FFFFFF">
                    <a:alpha val="0"/>
                  </a:srgbClr>
                </a:clrTo>
              </a:clrChange>
              <a:duotone>
                <a:prstClr val="black"/>
                <a:srgbClr val="002060">
                  <a:tint val="45000"/>
                  <a:satMod val="400000"/>
                </a:srgbClr>
              </a:duotone>
              <a:extLst>
                <a:ext uri="{28A0092B-C50C-407E-A947-70E740481C1C}">
                  <a14:useLocalDpi xmlns:a14="http://schemas.microsoft.com/office/drawing/2010/main" val="0"/>
                </a:ext>
              </a:extLst>
            </a:blip>
            <a:stretch>
              <a:fillRect/>
            </a:stretch>
          </p:blipFill>
          <p:spPr>
            <a:xfrm>
              <a:off x="3680800" y="3856793"/>
              <a:ext cx="420930" cy="331691"/>
            </a:xfrm>
            <a:prstGeom prst="rect">
              <a:avLst/>
            </a:prstGeom>
          </p:spPr>
        </p:pic>
        <p:sp>
          <p:nvSpPr>
            <p:cNvPr id="92" name="TextBox 49"/>
            <p:cNvSpPr txBox="1"/>
            <p:nvPr/>
          </p:nvSpPr>
          <p:spPr>
            <a:xfrm>
              <a:off x="3546624" y="3532159"/>
              <a:ext cx="932119" cy="540237"/>
            </a:xfrm>
            <a:prstGeom prst="rect">
              <a:avLst/>
            </a:prstGeom>
            <a:noFill/>
          </p:spPr>
          <p:txBody>
            <a:bodyPr wrap="square" rtlCol="0">
              <a:spAutoFit/>
            </a:bodyPr>
            <a:lstStyle/>
            <a:p>
              <a:pPr algn="l"/>
              <a:r>
                <a:rPr lang="en-GB" dirty="0">
                  <a:solidFill>
                    <a:srgbClr val="002060"/>
                  </a:solidFill>
                  <a:latin typeface="Calibri" panose="020F0502020204030204" pitchFamily="34" charset="0"/>
                </a:rPr>
                <a:t>hydrogen</a:t>
              </a:r>
            </a:p>
          </p:txBody>
        </p:sp>
        <p:sp>
          <p:nvSpPr>
            <p:cNvPr id="93" name="TextBox 50"/>
            <p:cNvSpPr txBox="1"/>
            <p:nvPr/>
          </p:nvSpPr>
          <p:spPr>
            <a:xfrm>
              <a:off x="3562461" y="2335875"/>
              <a:ext cx="932119" cy="540237"/>
            </a:xfrm>
            <a:prstGeom prst="rect">
              <a:avLst/>
            </a:prstGeom>
            <a:noFill/>
          </p:spPr>
          <p:txBody>
            <a:bodyPr wrap="square" rtlCol="0">
              <a:spAutoFit/>
            </a:bodyPr>
            <a:lstStyle/>
            <a:p>
              <a:pPr algn="l"/>
              <a:r>
                <a:rPr lang="en-GB" dirty="0">
                  <a:solidFill>
                    <a:srgbClr val="487267"/>
                  </a:solidFill>
                  <a:latin typeface="Calibri" panose="020F0502020204030204" pitchFamily="34" charset="0"/>
                </a:rPr>
                <a:t>electrons</a:t>
              </a:r>
            </a:p>
          </p:txBody>
        </p:sp>
        <p:pic>
          <p:nvPicPr>
            <p:cNvPr id="94" name="Picture 51"/>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08406" y="4943338"/>
              <a:ext cx="499666" cy="499666"/>
            </a:xfrm>
            <a:prstGeom prst="rect">
              <a:avLst/>
            </a:prstGeom>
          </p:spPr>
        </p:pic>
        <p:pic>
          <p:nvPicPr>
            <p:cNvPr id="95" name="Picture 2" descr="Related image"/>
            <p:cNvPicPr>
              <a:picLocks noChangeAspect="1" noChangeArrowheads="1"/>
            </p:cNvPicPr>
            <p:nvPr/>
          </p:nvPicPr>
          <p:blipFill>
            <a:blip r:embed="rId12" cstate="email">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689647" y="5062606"/>
              <a:ext cx="403236" cy="326429"/>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53"/>
            <p:cNvSpPr txBox="1"/>
            <p:nvPr/>
          </p:nvSpPr>
          <p:spPr>
            <a:xfrm>
              <a:off x="3615250" y="4746165"/>
              <a:ext cx="932119" cy="308707"/>
            </a:xfrm>
            <a:prstGeom prst="rect">
              <a:avLst/>
            </a:prstGeom>
            <a:noFill/>
          </p:spPr>
          <p:txBody>
            <a:bodyPr wrap="square" rtlCol="0">
              <a:spAutoFit/>
            </a:bodyPr>
            <a:lstStyle/>
            <a:p>
              <a:r>
                <a:rPr lang="en-GB" dirty="0">
                  <a:latin typeface="Calibri" panose="020F0502020204030204" pitchFamily="34" charset="0"/>
                </a:rPr>
                <a:t>carbon</a:t>
              </a:r>
            </a:p>
          </p:txBody>
        </p:sp>
        <p:sp>
          <p:nvSpPr>
            <p:cNvPr id="97" name="TextBox 89"/>
            <p:cNvSpPr txBox="1">
              <a:spLocks noChangeAspect="1"/>
            </p:cNvSpPr>
            <p:nvPr/>
          </p:nvSpPr>
          <p:spPr>
            <a:xfrm>
              <a:off x="4965957" y="3181366"/>
              <a:ext cx="584567" cy="367291"/>
            </a:xfrm>
            <a:prstGeom prst="cloud">
              <a:avLst/>
            </a:prstGeom>
            <a:solidFill>
              <a:schemeClr val="bg1">
                <a:lumMod val="50000"/>
              </a:schemeClr>
            </a:solidFill>
            <a:effectLst>
              <a:outerShdw blurRad="50800" dist="38100" dir="2700000" algn="tl" rotWithShape="0">
                <a:prstClr val="black">
                  <a:alpha val="40000"/>
                </a:prstClr>
              </a:outerShdw>
            </a:effectLst>
          </p:spPr>
          <p:txBody>
            <a:bodyPr wrap="none" lIns="0" rIns="0" rtlCol="0" anchor="ctr">
              <a:noAutofit/>
            </a:bodyPr>
            <a:lstStyle/>
            <a:p>
              <a:pPr>
                <a:defRPr/>
              </a:pPr>
              <a:r>
                <a:rPr lang="en-GB" sz="1292" kern="0" dirty="0">
                  <a:solidFill>
                    <a:srgbClr val="DFEDE9"/>
                  </a:solidFill>
                  <a:latin typeface="Calibri" panose="020F0502020204030204" pitchFamily="34" charset="0"/>
                  <a:ea typeface="Yu Gothic UI Semibold" panose="020B0700000000000000" pitchFamily="34" charset="-128"/>
                </a:rPr>
                <a:t>CO</a:t>
              </a:r>
              <a:r>
                <a:rPr lang="en-GB" sz="1292" kern="0" baseline="-25000" dirty="0">
                  <a:solidFill>
                    <a:srgbClr val="DFEDE9"/>
                  </a:solidFill>
                  <a:latin typeface="Calibri" panose="020F0502020204030204" pitchFamily="34" charset="0"/>
                  <a:ea typeface="Yu Gothic UI Semibold" panose="020B0700000000000000" pitchFamily="34" charset="-128"/>
                </a:rPr>
                <a:t>2</a:t>
              </a:r>
              <a:endParaRPr lang="en-GB" sz="1292" kern="0" dirty="0">
                <a:solidFill>
                  <a:srgbClr val="DFEDE9"/>
                </a:solidFill>
                <a:latin typeface="Calibri" panose="020F0502020204030204" pitchFamily="34" charset="0"/>
                <a:ea typeface="Yu Gothic UI Semibold" panose="020B0700000000000000" pitchFamily="34" charset="-128"/>
              </a:endParaRPr>
            </a:p>
          </p:txBody>
        </p:sp>
        <p:grpSp>
          <p:nvGrpSpPr>
            <p:cNvPr id="98" name="Group 55"/>
            <p:cNvGrpSpPr/>
            <p:nvPr/>
          </p:nvGrpSpPr>
          <p:grpSpPr>
            <a:xfrm>
              <a:off x="4995042" y="2278350"/>
              <a:ext cx="526392" cy="435238"/>
              <a:chOff x="5013754" y="2549149"/>
              <a:chExt cx="570258" cy="471508"/>
            </a:xfrm>
          </p:grpSpPr>
          <p:pic>
            <p:nvPicPr>
              <p:cNvPr id="111" name="Picture 492"/>
              <p:cNvPicPr>
                <a:picLocks noChangeAspect="1"/>
              </p:cNvPicPr>
              <p:nvPr/>
            </p:nvPicPr>
            <p:blipFill>
              <a:blip r:embed="rId14" cstate="email">
                <a:clrChange>
                  <a:clrFrom>
                    <a:srgbClr val="FFFFFF"/>
                  </a:clrFrom>
                  <a:clrTo>
                    <a:srgbClr val="FFFFFF">
                      <a:alpha val="0"/>
                    </a:srgbClr>
                  </a:clrTo>
                </a:clrChange>
                <a:duotone>
                  <a:schemeClr val="accent4">
                    <a:shade val="45000"/>
                    <a:satMod val="135000"/>
                  </a:schemeClr>
                  <a:prstClr val="white"/>
                </a:duotone>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013754" y="2549149"/>
                <a:ext cx="570258" cy="471508"/>
              </a:xfrm>
              <a:prstGeom prst="rect">
                <a:avLst/>
              </a:prstGeom>
            </p:spPr>
          </p:pic>
          <p:sp>
            <p:nvSpPr>
              <p:cNvPr id="112" name="Rectangle: Rounded Corners 68"/>
              <p:cNvSpPr>
                <a:spLocks noChangeAspect="1"/>
              </p:cNvSpPr>
              <p:nvPr/>
            </p:nvSpPr>
            <p:spPr bwMode="auto">
              <a:xfrm>
                <a:off x="5075416" y="2777197"/>
                <a:ext cx="166975" cy="135562"/>
              </a:xfrm>
              <a:prstGeom prst="roundRect">
                <a:avLst/>
              </a:prstGeom>
              <a:solidFill>
                <a:schemeClr val="bg1"/>
              </a:solidFill>
              <a:ln w="9525"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16615" numCol="1" rtlCol="0" anchor="ctr" anchorCtr="0" compatLnSpc="1">
                <a:prstTxWarp prst="textNoShape">
                  <a:avLst/>
                </a:prstTxWarp>
              </a:bodyPr>
              <a:lstStyle/>
              <a:p>
                <a:pPr defTabSz="844083"/>
                <a:r>
                  <a:rPr lang="en-GB" sz="646" b="1" dirty="0">
                    <a:solidFill>
                      <a:schemeClr val="bg1">
                        <a:lumMod val="50000"/>
                      </a:schemeClr>
                    </a:solidFill>
                    <a:latin typeface="Calibri" panose="020F0502020204030204" pitchFamily="34" charset="0"/>
                  </a:rPr>
                  <a:t>Fe</a:t>
                </a:r>
                <a:r>
                  <a:rPr lang="en-GB" sz="646" b="1" baseline="-25000" dirty="0">
                    <a:solidFill>
                      <a:schemeClr val="bg1">
                        <a:lumMod val="50000"/>
                      </a:schemeClr>
                    </a:solidFill>
                    <a:latin typeface="Calibri" panose="020F0502020204030204" pitchFamily="34" charset="0"/>
                  </a:rPr>
                  <a:t>2</a:t>
                </a:r>
              </a:p>
            </p:txBody>
          </p:sp>
        </p:grpSp>
        <p:sp>
          <p:nvSpPr>
            <p:cNvPr id="99" name="TextBox 56"/>
            <p:cNvSpPr txBox="1"/>
            <p:nvPr/>
          </p:nvSpPr>
          <p:spPr>
            <a:xfrm>
              <a:off x="4831779" y="4513099"/>
              <a:ext cx="852918" cy="771767"/>
            </a:xfrm>
            <a:prstGeom prst="rect">
              <a:avLst/>
            </a:prstGeom>
            <a:noFill/>
          </p:spPr>
          <p:txBody>
            <a:bodyPr wrap="square" rtlCol="0">
              <a:spAutoFit/>
            </a:bodyPr>
            <a:lstStyle>
              <a:defPPr>
                <a:defRPr lang="en-US"/>
              </a:defPPr>
              <a:lvl1pPr algn="l">
                <a:defRPr sz="1292" i="1">
                  <a:solidFill>
                    <a:srgbClr val="002060"/>
                  </a:solidFill>
                  <a:latin typeface="Calibri" panose="020F0502020204030204" pitchFamily="34" charset="0"/>
                </a:defRPr>
              </a:lvl1pPr>
            </a:lstStyle>
            <a:p>
              <a:pPr algn="ctr"/>
              <a:r>
                <a:rPr lang="en-GB" sz="1800" i="0" dirty="0">
                  <a:solidFill>
                    <a:schemeClr val="tx1"/>
                  </a:solidFill>
                </a:rPr>
                <a:t>bio-chemicals</a:t>
              </a:r>
            </a:p>
          </p:txBody>
        </p:sp>
        <p:sp>
          <p:nvSpPr>
            <p:cNvPr id="100" name="TextBox 57"/>
            <p:cNvSpPr txBox="1"/>
            <p:nvPr/>
          </p:nvSpPr>
          <p:spPr>
            <a:xfrm>
              <a:off x="4973269" y="2087716"/>
              <a:ext cx="569941" cy="540237"/>
            </a:xfrm>
            <a:prstGeom prst="rect">
              <a:avLst/>
            </a:prstGeom>
            <a:noFill/>
          </p:spPr>
          <p:txBody>
            <a:bodyPr wrap="square" rtlCol="0">
              <a:spAutoFit/>
            </a:bodyPr>
            <a:lstStyle/>
            <a:p>
              <a:r>
                <a:rPr lang="en-GB" dirty="0">
                  <a:latin typeface="Calibri" panose="020F0502020204030204" pitchFamily="34" charset="0"/>
                </a:rPr>
                <a:t>steel</a:t>
              </a:r>
            </a:p>
          </p:txBody>
        </p:sp>
        <p:pic>
          <p:nvPicPr>
            <p:cNvPr id="101" name="Picture 58"/>
            <p:cNvPicPr>
              <a:picLocks noChangeAspect="1"/>
            </p:cNvPicPr>
            <p:nvPr/>
          </p:nvPicPr>
          <p:blipFill>
            <a:blip r:embed="rId16" cstate="email">
              <a:clrChange>
                <a:clrFrom>
                  <a:srgbClr val="FFFFFF"/>
                </a:clrFrom>
                <a:clrTo>
                  <a:srgbClr val="FFFFFF">
                    <a:alpha val="0"/>
                  </a:srgbClr>
                </a:clrTo>
              </a:clrChange>
              <a:duotone>
                <a:prstClr val="black"/>
                <a:srgbClr val="A8CCC3">
                  <a:tint val="45000"/>
                  <a:satMod val="400000"/>
                </a:srgbClr>
              </a:duotone>
              <a:extLst>
                <a:ext uri="{28A0092B-C50C-407E-A947-70E740481C1C}">
                  <a14:useLocalDpi xmlns:a14="http://schemas.microsoft.com/office/drawing/2010/main" val="0"/>
                </a:ext>
              </a:extLst>
            </a:blip>
            <a:stretch>
              <a:fillRect/>
            </a:stretch>
          </p:blipFill>
          <p:spPr>
            <a:xfrm>
              <a:off x="3676905" y="2616698"/>
              <a:ext cx="428721" cy="428721"/>
            </a:xfrm>
            <a:prstGeom prst="rect">
              <a:avLst/>
            </a:prstGeom>
          </p:spPr>
        </p:pic>
        <p:grpSp>
          <p:nvGrpSpPr>
            <p:cNvPr id="102" name="Group 59"/>
            <p:cNvGrpSpPr/>
            <p:nvPr/>
          </p:nvGrpSpPr>
          <p:grpSpPr>
            <a:xfrm>
              <a:off x="4932155" y="3969326"/>
              <a:ext cx="652171" cy="401808"/>
              <a:chOff x="8563154" y="4478904"/>
              <a:chExt cx="706519" cy="435292"/>
            </a:xfrm>
          </p:grpSpPr>
          <p:sp>
            <p:nvSpPr>
              <p:cNvPr id="108" name="Rectangle 64"/>
              <p:cNvSpPr/>
              <p:nvPr/>
            </p:nvSpPr>
            <p:spPr bwMode="auto">
              <a:xfrm>
                <a:off x="8563154" y="4478904"/>
                <a:ext cx="706519" cy="43529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84406" tIns="42203" rIns="84406" bIns="42203" numCol="1" spcCol="0" rtlCol="0" fromWordArt="0" anchor="ctr" anchorCtr="0" forceAA="0" compatLnSpc="1">
                <a:prstTxWarp prst="textNoShape">
                  <a:avLst/>
                </a:prstTxWarp>
                <a:noAutofit/>
              </a:bodyPr>
              <a:lstStyle/>
              <a:p>
                <a:pPr defTabSz="844083"/>
                <a:endParaRPr lang="en-GB" sz="1108"/>
              </a:p>
            </p:txBody>
          </p:sp>
          <p:sp>
            <p:nvSpPr>
              <p:cNvPr id="109" name="Oval 65"/>
              <p:cNvSpPr/>
              <p:nvPr/>
            </p:nvSpPr>
            <p:spPr bwMode="auto">
              <a:xfrm>
                <a:off x="8623448" y="4589068"/>
                <a:ext cx="580482" cy="245289"/>
              </a:xfrm>
              <a:prstGeom prst="ellipse">
                <a:avLst/>
              </a:prstGeom>
              <a:solidFill>
                <a:schemeClr val="bg1">
                  <a:lumMod val="50000"/>
                </a:schemeClr>
              </a:solidFill>
              <a:effectLst>
                <a:outerShdw blurRad="50800" dist="38100" dir="2700000" algn="tl" rotWithShape="0">
                  <a:prstClr val="black">
                    <a:alpha val="40000"/>
                  </a:prstClr>
                </a:outerShdw>
              </a:effectLst>
            </p:spPr>
            <p:txBody>
              <a:bodyPr wrap="none" lIns="0" rIns="0" rtlCol="0" anchor="ctr">
                <a:noAutofit/>
              </a:bodyPr>
              <a:lstStyle/>
              <a:p>
                <a:r>
                  <a:rPr lang="en-GB" sz="1292" kern="0" dirty="0">
                    <a:solidFill>
                      <a:srgbClr val="DFEDE9"/>
                    </a:solidFill>
                    <a:latin typeface="Calibri" panose="020F0502020204030204" pitchFamily="34" charset="0"/>
                    <a:ea typeface="Yu Gothic UI Semibold" panose="020B0700000000000000" pitchFamily="34" charset="-128"/>
                  </a:rPr>
                  <a:t>CO</a:t>
                </a:r>
                <a:r>
                  <a:rPr lang="en-GB" sz="1292" kern="0" baseline="-25000" dirty="0">
                    <a:solidFill>
                      <a:srgbClr val="DFEDE9"/>
                    </a:solidFill>
                    <a:latin typeface="Calibri" panose="020F0502020204030204" pitchFamily="34" charset="0"/>
                    <a:ea typeface="Yu Gothic UI Semibold" panose="020B0700000000000000" pitchFamily="34" charset="-128"/>
                  </a:rPr>
                  <a:t>2</a:t>
                </a:r>
              </a:p>
            </p:txBody>
          </p:sp>
          <p:sp>
            <p:nvSpPr>
              <p:cNvPr id="110" name="Rectangle 66"/>
              <p:cNvSpPr/>
              <p:nvPr/>
            </p:nvSpPr>
            <p:spPr bwMode="auto">
              <a:xfrm>
                <a:off x="8869044" y="4478904"/>
                <a:ext cx="47369" cy="144166"/>
              </a:xfrm>
              <a:prstGeom prst="rect">
                <a:avLst/>
              </a:prstGeom>
              <a:solidFill>
                <a:schemeClr val="bg1">
                  <a:lumMod val="50000"/>
                </a:schemeClr>
              </a:solidFill>
              <a:effectLst/>
            </p:spPr>
            <p:txBody>
              <a:bodyPr wrap="none" lIns="0" rIns="0" rtlCol="0" anchor="ctr">
                <a:noAutofit/>
              </a:bodyPr>
              <a:lstStyle/>
              <a:p>
                <a:endParaRPr lang="en-GB" sz="1292" kern="0">
                  <a:solidFill>
                    <a:srgbClr val="DFEDE9"/>
                  </a:solidFill>
                  <a:latin typeface="Calibri" panose="020F0502020204030204" pitchFamily="34" charset="0"/>
                  <a:ea typeface="Yu Gothic UI Semibold" panose="020B0700000000000000" pitchFamily="34" charset="-128"/>
                </a:endParaRPr>
              </a:p>
            </p:txBody>
          </p:sp>
        </p:grpSp>
        <p:sp>
          <p:nvSpPr>
            <p:cNvPr id="103" name="TextBox 60"/>
            <p:cNvSpPr txBox="1"/>
            <p:nvPr/>
          </p:nvSpPr>
          <p:spPr>
            <a:xfrm>
              <a:off x="4903423" y="2905035"/>
              <a:ext cx="910235" cy="540237"/>
            </a:xfrm>
            <a:prstGeom prst="rect">
              <a:avLst/>
            </a:prstGeom>
            <a:noFill/>
          </p:spPr>
          <p:txBody>
            <a:bodyPr wrap="square" rtlCol="0">
              <a:spAutoFit/>
            </a:bodyPr>
            <a:lstStyle/>
            <a:p>
              <a:r>
                <a:rPr lang="en-GB" dirty="0">
                  <a:latin typeface="Calibri" panose="020F0502020204030204" pitchFamily="34" charset="0"/>
                </a:rPr>
                <a:t>emissions</a:t>
              </a:r>
            </a:p>
          </p:txBody>
        </p:sp>
        <p:sp>
          <p:nvSpPr>
            <p:cNvPr id="104" name="TextBox 61"/>
            <p:cNvSpPr txBox="1"/>
            <p:nvPr/>
          </p:nvSpPr>
          <p:spPr>
            <a:xfrm>
              <a:off x="5003724" y="3702777"/>
              <a:ext cx="910235" cy="308707"/>
            </a:xfrm>
            <a:prstGeom prst="rect">
              <a:avLst/>
            </a:prstGeom>
            <a:noFill/>
          </p:spPr>
          <p:txBody>
            <a:bodyPr wrap="square" rtlCol="0">
              <a:spAutoFit/>
            </a:bodyPr>
            <a:lstStyle/>
            <a:p>
              <a:r>
                <a:rPr lang="en-GB" dirty="0">
                  <a:latin typeface="Calibri" panose="020F0502020204030204" pitchFamily="34" charset="0"/>
                </a:rPr>
                <a:t>stored</a:t>
              </a:r>
            </a:p>
          </p:txBody>
        </p:sp>
        <p:pic>
          <p:nvPicPr>
            <p:cNvPr id="105" name="Picture 6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37258" y="5627552"/>
              <a:ext cx="441960" cy="421243"/>
            </a:xfrm>
            <a:prstGeom prst="rect">
              <a:avLst/>
            </a:prstGeom>
          </p:spPr>
        </p:pic>
        <p:sp>
          <p:nvSpPr>
            <p:cNvPr id="106" name="TextBox 63"/>
            <p:cNvSpPr txBox="1"/>
            <p:nvPr/>
          </p:nvSpPr>
          <p:spPr>
            <a:xfrm>
              <a:off x="4880612" y="5434732"/>
              <a:ext cx="945299" cy="540237"/>
            </a:xfrm>
            <a:prstGeom prst="rect">
              <a:avLst/>
            </a:prstGeom>
            <a:noFill/>
          </p:spPr>
          <p:txBody>
            <a:bodyPr wrap="square" rtlCol="0">
              <a:spAutoFit/>
            </a:bodyPr>
            <a:lstStyle>
              <a:defPPr>
                <a:defRPr lang="en-US"/>
              </a:defPPr>
              <a:lvl1pPr algn="l">
                <a:defRPr sz="1400">
                  <a:solidFill>
                    <a:srgbClr val="487267"/>
                  </a:solidFill>
                  <a:latin typeface="Calibri" panose="020F0502020204030204" pitchFamily="34" charset="0"/>
                </a:defRPr>
              </a:lvl1pPr>
            </a:lstStyle>
            <a:p>
              <a:r>
                <a:rPr lang="en-GB" sz="1800" dirty="0"/>
                <a:t>electricity</a:t>
              </a:r>
            </a:p>
          </p:txBody>
        </p:sp>
      </p:grpSp>
      <p:graphicFrame>
        <p:nvGraphicFramePr>
          <p:cNvPr id="4" name="Object 3" hidden="1">
            <a:extLst>
              <a:ext uri="{FF2B5EF4-FFF2-40B4-BE49-F238E27FC236}">
                <a16:creationId xmlns="" xmlns:a16="http://schemas.microsoft.com/office/drawing/2014/main" id="{FA09D789-210F-4A5F-8341-CFC5EE540FB2}"/>
              </a:ext>
            </a:extLst>
          </p:cNvPr>
          <p:cNvGraphicFramePr>
            <a:graphicFrameLocks noChangeAspect="1"/>
          </p:cNvGraphicFramePr>
          <p:nvPr>
            <p:custDataLst>
              <p:tags r:id="rId2"/>
            </p:custDataLst>
            <p:extLst>
              <p:ext uri="{D42A27DB-BD31-4B8C-83A1-F6EECF244321}">
                <p14:modId xmlns:p14="http://schemas.microsoft.com/office/powerpoint/2010/main" val="186461062"/>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1275"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8"/>
                      <a:stretch>
                        <a:fillRect/>
                      </a:stretch>
                    </p:blipFill>
                    <p:spPr>
                      <a:xfrm>
                        <a:off x="1191" y="1588"/>
                        <a:ext cx="1191" cy="1588"/>
                      </a:xfrm>
                      <a:prstGeom prst="rect">
                        <a:avLst/>
                      </a:prstGeom>
                    </p:spPr>
                  </p:pic>
                </p:oleObj>
              </mc:Fallback>
            </mc:AlternateContent>
          </a:graphicData>
        </a:graphic>
      </p:graphicFrame>
      <p:sp>
        <p:nvSpPr>
          <p:cNvPr id="3" name="Rectangle 2" hidden="1">
            <a:extLst>
              <a:ext uri="{FF2B5EF4-FFF2-40B4-BE49-F238E27FC236}">
                <a16:creationId xmlns="" xmlns:a16="http://schemas.microsoft.com/office/drawing/2014/main" id="{EEA8C02C-269C-4814-8176-57C06C4F59DF}"/>
              </a:ext>
            </a:extLst>
          </p:cNvPr>
          <p:cNvSpPr/>
          <p:nvPr>
            <p:custDataLst>
              <p:tags r:id="rId3"/>
            </p:custDataLst>
          </p:nvPr>
        </p:nvSpPr>
        <p:spPr bwMode="auto">
          <a:xfrm>
            <a:off x="0" y="0"/>
            <a:ext cx="119063" cy="158750"/>
          </a:xfrm>
          <a:prstGeom prst="rect">
            <a:avLst/>
          </a:prstGeom>
          <a:noFill/>
          <a:ln w="9525" cap="flat" cmpd="sng" algn="ctr">
            <a:no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fontAlgn="base">
              <a:spcBef>
                <a:spcPct val="0"/>
              </a:spcBef>
              <a:spcAft>
                <a:spcPct val="0"/>
              </a:spcAft>
            </a:pPr>
            <a:endParaRPr kumimoji="0" lang="en-GB" sz="2800" b="1" u="none" strike="noStrike" cap="none" normalizeH="0" dirty="0">
              <a:ln>
                <a:noFill/>
              </a:ln>
              <a:solidFill>
                <a:srgbClr val="FFD624"/>
              </a:solidFill>
              <a:effectLst/>
              <a:latin typeface="Calibri" panose="020F0502020204030204" pitchFamily="34" charset="0"/>
              <a:ea typeface="ＭＳ Ｐゴシック" panose="020B0600070205080204" pitchFamily="34" charset="-128"/>
              <a:cs typeface="Times New Roman" panose="02020603050405020304" pitchFamily="18" charset="0"/>
              <a:sym typeface="Calibri" panose="020F0502020204030204" pitchFamily="34" charset="0"/>
            </a:endParaRPr>
          </a:p>
        </p:txBody>
      </p:sp>
      <p:sp>
        <p:nvSpPr>
          <p:cNvPr id="10" name="Titel 9"/>
          <p:cNvSpPr>
            <a:spLocks noGrp="1"/>
          </p:cNvSpPr>
          <p:nvPr>
            <p:ph type="title"/>
          </p:nvPr>
        </p:nvSpPr>
        <p:spPr/>
        <p:txBody>
          <a:bodyPr>
            <a:normAutofit fontScale="90000"/>
          </a:bodyPr>
          <a:lstStyle/>
          <a:p>
            <a:r>
              <a:rPr lang="en-US" dirty="0"/>
              <a:t>Today coal and natural gas are the primary energy pathways for producing primary steel</a:t>
            </a:r>
            <a:endParaRPr lang="de-DE" dirty="0"/>
          </a:p>
        </p:txBody>
      </p:sp>
      <p:sp>
        <p:nvSpPr>
          <p:cNvPr id="6" name="Fußzeilenplatzhalter 5"/>
          <p:cNvSpPr>
            <a:spLocks noGrp="1"/>
          </p:cNvSpPr>
          <p:nvPr>
            <p:ph type="ftr" sz="quarter" idx="14"/>
          </p:nvPr>
        </p:nvSpPr>
        <p:spPr/>
        <p:txBody>
          <a:bodyPr/>
          <a:lstStyle/>
          <a:p>
            <a:r>
              <a:rPr lang="fr-FR" smtClean="0"/>
              <a:t>HAZEL Webinar 2: Hydrogen Sustainability - H2 DXNET - Hydrogen injection into natural gas distribution networks</a:t>
            </a:r>
            <a:endParaRPr lang="fr-FR" dirty="0"/>
          </a:p>
        </p:txBody>
      </p:sp>
      <p:pic>
        <p:nvPicPr>
          <p:cNvPr id="107" name="Picture 106"/>
          <p:cNvPicPr>
            <a:picLocks noChangeAspect="1"/>
          </p:cNvPicPr>
          <p:nvPr/>
        </p:nvPicPr>
        <p:blipFill>
          <a:blip r:embed="rId19" cstate="email">
            <a:clrChange>
              <a:clrFrom>
                <a:srgbClr val="FFFFFF"/>
              </a:clrFrom>
              <a:clrTo>
                <a:srgbClr val="FFFFFF">
                  <a:alpha val="0"/>
                </a:srgbClr>
              </a:clrTo>
            </a:clrChange>
            <a:duotone>
              <a:prstClr val="black"/>
              <a:srgbClr val="CEE4DE">
                <a:tint val="45000"/>
                <a:satMod val="400000"/>
              </a:srgbClr>
            </a:duotone>
            <a:extLst>
              <a:ext uri="{28A0092B-C50C-407E-A947-70E740481C1C}">
                <a14:useLocalDpi xmlns:a14="http://schemas.microsoft.com/office/drawing/2010/main" val="0"/>
              </a:ext>
            </a:extLst>
          </a:blip>
          <a:stretch>
            <a:fillRect/>
          </a:stretch>
        </p:blipFill>
        <p:spPr>
          <a:xfrm>
            <a:off x="2097674" y="5259943"/>
            <a:ext cx="436670" cy="869294"/>
          </a:xfrm>
          <a:prstGeom prst="rect">
            <a:avLst/>
          </a:prstGeom>
        </p:spPr>
      </p:pic>
      <p:sp>
        <p:nvSpPr>
          <p:cNvPr id="5" name="TextBox 4">
            <a:extLst>
              <a:ext uri="{FF2B5EF4-FFF2-40B4-BE49-F238E27FC236}">
                <a16:creationId xmlns="" xmlns:a16="http://schemas.microsoft.com/office/drawing/2014/main" id="{77B73C48-3162-42D6-BE79-B91AA8296F0D}"/>
              </a:ext>
            </a:extLst>
          </p:cNvPr>
          <p:cNvSpPr txBox="1"/>
          <p:nvPr/>
        </p:nvSpPr>
        <p:spPr>
          <a:xfrm>
            <a:off x="401736" y="4473424"/>
            <a:ext cx="2421881" cy="400110"/>
          </a:xfrm>
          <a:prstGeom prst="rect">
            <a:avLst/>
          </a:prstGeom>
          <a:noFill/>
        </p:spPr>
        <p:txBody>
          <a:bodyPr wrap="square" rtlCol="0">
            <a:spAutoFit/>
          </a:bodyPr>
          <a:lstStyle/>
          <a:p>
            <a:r>
              <a:rPr lang="nl-BE" sz="2000" dirty="0"/>
              <a:t>BF Route (95%)</a:t>
            </a:r>
            <a:endParaRPr lang="en-US" sz="2000" dirty="0"/>
          </a:p>
        </p:txBody>
      </p:sp>
      <p:sp>
        <p:nvSpPr>
          <p:cNvPr id="7" name="Arrow: Right 6">
            <a:extLst>
              <a:ext uri="{FF2B5EF4-FFF2-40B4-BE49-F238E27FC236}">
                <a16:creationId xmlns="" xmlns:a16="http://schemas.microsoft.com/office/drawing/2014/main" id="{298ED3B9-E990-4FEF-AFA8-44EF8E7CF3B6}"/>
              </a:ext>
            </a:extLst>
          </p:cNvPr>
          <p:cNvSpPr/>
          <p:nvPr/>
        </p:nvSpPr>
        <p:spPr bwMode="auto">
          <a:xfrm rot="773409">
            <a:off x="3107752" y="4797864"/>
            <a:ext cx="1424037" cy="360000"/>
          </a:xfrm>
          <a:prstGeom prst="rightArrow">
            <a:avLst/>
          </a:prstGeom>
          <a:solidFill>
            <a:srgbClr val="FFFF6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pitchFamily="34" charset="0"/>
            </a:endParaRPr>
          </a:p>
        </p:txBody>
      </p:sp>
      <p:sp>
        <p:nvSpPr>
          <p:cNvPr id="70" name="Arrow: Right 69">
            <a:extLst>
              <a:ext uri="{FF2B5EF4-FFF2-40B4-BE49-F238E27FC236}">
                <a16:creationId xmlns="" xmlns:a16="http://schemas.microsoft.com/office/drawing/2014/main" id="{F01B0203-4570-46F4-AAFC-A0CD64BDB739}"/>
              </a:ext>
            </a:extLst>
          </p:cNvPr>
          <p:cNvSpPr/>
          <p:nvPr/>
        </p:nvSpPr>
        <p:spPr bwMode="auto">
          <a:xfrm rot="773409">
            <a:off x="5210468" y="5335004"/>
            <a:ext cx="1083876" cy="360000"/>
          </a:xfrm>
          <a:prstGeom prst="rightArrow">
            <a:avLst/>
          </a:prstGeom>
          <a:solidFill>
            <a:srgbClr val="FFFF6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pitchFamily="34" charset="0"/>
            </a:endParaRPr>
          </a:p>
        </p:txBody>
      </p:sp>
      <p:sp>
        <p:nvSpPr>
          <p:cNvPr id="71" name="Arrow: Right 70">
            <a:extLst>
              <a:ext uri="{FF2B5EF4-FFF2-40B4-BE49-F238E27FC236}">
                <a16:creationId xmlns="" xmlns:a16="http://schemas.microsoft.com/office/drawing/2014/main" id="{1C2B6300-68B2-4717-8A61-34154CE26F58}"/>
              </a:ext>
            </a:extLst>
          </p:cNvPr>
          <p:cNvSpPr/>
          <p:nvPr/>
        </p:nvSpPr>
        <p:spPr bwMode="auto">
          <a:xfrm rot="17751873">
            <a:off x="4358720" y="3676997"/>
            <a:ext cx="3104204" cy="360000"/>
          </a:xfrm>
          <a:prstGeom prst="rightArrow">
            <a:avLst/>
          </a:prstGeom>
          <a:solidFill>
            <a:srgbClr val="FFFF6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pitchFamily="34" charset="0"/>
            </a:endParaRPr>
          </a:p>
        </p:txBody>
      </p:sp>
      <p:sp>
        <p:nvSpPr>
          <p:cNvPr id="72" name="Arrow: Right 71">
            <a:extLst>
              <a:ext uri="{FF2B5EF4-FFF2-40B4-BE49-F238E27FC236}">
                <a16:creationId xmlns="" xmlns:a16="http://schemas.microsoft.com/office/drawing/2014/main" id="{79D5898C-B441-4686-9CD0-1D89408D55E6}"/>
              </a:ext>
            </a:extLst>
          </p:cNvPr>
          <p:cNvSpPr/>
          <p:nvPr/>
        </p:nvSpPr>
        <p:spPr bwMode="auto">
          <a:xfrm rot="18548276">
            <a:off x="4790566" y="4176777"/>
            <a:ext cx="2317401" cy="360000"/>
          </a:xfrm>
          <a:prstGeom prst="rightArrow">
            <a:avLst/>
          </a:prstGeom>
          <a:solidFill>
            <a:srgbClr val="FFFF6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pitchFamily="34" charset="0"/>
            </a:endParaRPr>
          </a:p>
        </p:txBody>
      </p:sp>
      <p:sp>
        <p:nvSpPr>
          <p:cNvPr id="73" name="TextBox 72">
            <a:extLst>
              <a:ext uri="{FF2B5EF4-FFF2-40B4-BE49-F238E27FC236}">
                <a16:creationId xmlns="" xmlns:a16="http://schemas.microsoft.com/office/drawing/2014/main" id="{621C328C-4066-40AE-B387-0BF4D653329B}"/>
              </a:ext>
            </a:extLst>
          </p:cNvPr>
          <p:cNvSpPr txBox="1"/>
          <p:nvPr/>
        </p:nvSpPr>
        <p:spPr>
          <a:xfrm>
            <a:off x="446123" y="3316118"/>
            <a:ext cx="2421881" cy="400110"/>
          </a:xfrm>
          <a:prstGeom prst="rect">
            <a:avLst/>
          </a:prstGeom>
          <a:noFill/>
        </p:spPr>
        <p:txBody>
          <a:bodyPr wrap="square" rtlCol="0">
            <a:spAutoFit/>
          </a:bodyPr>
          <a:lstStyle/>
          <a:p>
            <a:r>
              <a:rPr lang="nl-BE" sz="2000" dirty="0"/>
              <a:t>DRI (5%)</a:t>
            </a:r>
            <a:endParaRPr lang="en-US" sz="2000" dirty="0"/>
          </a:p>
        </p:txBody>
      </p:sp>
      <p:sp>
        <p:nvSpPr>
          <p:cNvPr id="74" name="Arrow: Right 73">
            <a:extLst>
              <a:ext uri="{FF2B5EF4-FFF2-40B4-BE49-F238E27FC236}">
                <a16:creationId xmlns="" xmlns:a16="http://schemas.microsoft.com/office/drawing/2014/main" id="{5FFE164B-2214-4CD9-99A7-223EE090512C}"/>
              </a:ext>
            </a:extLst>
          </p:cNvPr>
          <p:cNvSpPr/>
          <p:nvPr/>
        </p:nvSpPr>
        <p:spPr bwMode="auto">
          <a:xfrm rot="533210">
            <a:off x="2866571" y="3525967"/>
            <a:ext cx="1557381" cy="360000"/>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pitchFamily="34" charset="0"/>
            </a:endParaRPr>
          </a:p>
        </p:txBody>
      </p:sp>
      <p:sp>
        <p:nvSpPr>
          <p:cNvPr id="75" name="Arrow: Right 74">
            <a:extLst>
              <a:ext uri="{FF2B5EF4-FFF2-40B4-BE49-F238E27FC236}">
                <a16:creationId xmlns="" xmlns:a16="http://schemas.microsoft.com/office/drawing/2014/main" id="{34AEE36B-93F1-4220-976D-277591997836}"/>
              </a:ext>
            </a:extLst>
          </p:cNvPr>
          <p:cNvSpPr/>
          <p:nvPr/>
        </p:nvSpPr>
        <p:spPr bwMode="auto">
          <a:xfrm rot="2187682">
            <a:off x="2670683" y="4027057"/>
            <a:ext cx="2048250" cy="360000"/>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pitchFamily="34" charset="0"/>
            </a:endParaRPr>
          </a:p>
        </p:txBody>
      </p:sp>
      <p:sp>
        <p:nvSpPr>
          <p:cNvPr id="76" name="Arrow: Right 75">
            <a:extLst>
              <a:ext uri="{FF2B5EF4-FFF2-40B4-BE49-F238E27FC236}">
                <a16:creationId xmlns="" xmlns:a16="http://schemas.microsoft.com/office/drawing/2014/main" id="{BC21A572-47BD-4D51-BB5A-7933649E2547}"/>
              </a:ext>
            </a:extLst>
          </p:cNvPr>
          <p:cNvSpPr/>
          <p:nvPr/>
        </p:nvSpPr>
        <p:spPr bwMode="auto">
          <a:xfrm rot="17717172">
            <a:off x="4232446" y="3609587"/>
            <a:ext cx="3114322" cy="360000"/>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pitchFamily="34" charset="0"/>
            </a:endParaRPr>
          </a:p>
        </p:txBody>
      </p:sp>
      <p:sp>
        <p:nvSpPr>
          <p:cNvPr id="77" name="Arrow: Right 76">
            <a:extLst>
              <a:ext uri="{FF2B5EF4-FFF2-40B4-BE49-F238E27FC236}">
                <a16:creationId xmlns="" xmlns:a16="http://schemas.microsoft.com/office/drawing/2014/main" id="{DC54C073-8441-4A49-B91B-D2C975E88881}"/>
              </a:ext>
            </a:extLst>
          </p:cNvPr>
          <p:cNvSpPr/>
          <p:nvPr/>
        </p:nvSpPr>
        <p:spPr bwMode="auto">
          <a:xfrm>
            <a:off x="3193353" y="2050107"/>
            <a:ext cx="3173325" cy="360000"/>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pitchFamily="34" charset="0"/>
            </a:endParaRPr>
          </a:p>
        </p:txBody>
      </p:sp>
      <p:sp>
        <p:nvSpPr>
          <p:cNvPr id="113" name="Arrow: Right 75">
            <a:extLst>
              <a:ext uri="{FF2B5EF4-FFF2-40B4-BE49-F238E27FC236}">
                <a16:creationId xmlns="" xmlns:a16="http://schemas.microsoft.com/office/drawing/2014/main" id="{BC21A572-47BD-4D51-BB5A-7933649E2547}"/>
              </a:ext>
            </a:extLst>
          </p:cNvPr>
          <p:cNvSpPr/>
          <p:nvPr/>
        </p:nvSpPr>
        <p:spPr bwMode="auto">
          <a:xfrm rot="18456461">
            <a:off x="4804399" y="2975019"/>
            <a:ext cx="1976840" cy="360000"/>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pitchFamily="34" charset="0"/>
            </a:endParaRPr>
          </a:p>
        </p:txBody>
      </p:sp>
      <p:pic>
        <p:nvPicPr>
          <p:cNvPr id="114" name="Picture 4">
            <a:extLst>
              <a:ext uri="{FF2B5EF4-FFF2-40B4-BE49-F238E27FC236}">
                <a16:creationId xmlns="" xmlns:a16="http://schemas.microsoft.com/office/drawing/2014/main" id="{27F51C6D-F613-4F3C-AF47-0AF7EE0CFA39}"/>
              </a:ext>
            </a:extLst>
          </p:cNvPr>
          <p:cNvPicPr>
            <a:picLocks noChangeAspect="1"/>
          </p:cNvPicPr>
          <p:nvPr/>
        </p:nvPicPr>
        <p:blipFill rotWithShape="1">
          <a:blip r:embed="rId20"/>
          <a:srcRect t="40788"/>
          <a:stretch/>
        </p:blipFill>
        <p:spPr>
          <a:xfrm>
            <a:off x="7118356" y="3001994"/>
            <a:ext cx="883997" cy="501777"/>
          </a:xfrm>
          <a:prstGeom prst="rect">
            <a:avLst/>
          </a:prstGeom>
        </p:spPr>
      </p:pic>
    </p:spTree>
    <p:extLst>
      <p:ext uri="{BB962C8B-B14F-4D97-AF65-F5344CB8AC3E}">
        <p14:creationId xmlns:p14="http://schemas.microsoft.com/office/powerpoint/2010/main" val="305000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70" grpId="0" animBg="1"/>
      <p:bldP spid="71" grpId="0" animBg="1"/>
      <p:bldP spid="72" grpId="0" animBg="1"/>
      <p:bldP spid="73" grpId="0"/>
      <p:bldP spid="74" grpId="0" animBg="1"/>
      <p:bldP spid="75" grpId="0" animBg="1"/>
      <p:bldP spid="76" grpId="0" animBg="1"/>
      <p:bldP spid="77" grpId="0" animBg="1"/>
      <p:bldP spid="1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8" name="Group 36"/>
          <p:cNvGrpSpPr>
            <a:grpSpLocks noChangeAspect="1"/>
          </p:cNvGrpSpPr>
          <p:nvPr/>
        </p:nvGrpSpPr>
        <p:grpSpPr>
          <a:xfrm>
            <a:off x="1242334" y="1313043"/>
            <a:ext cx="6720000" cy="5040000"/>
            <a:chOff x="1484907" y="1683955"/>
            <a:chExt cx="4572122" cy="4505516"/>
          </a:xfrm>
        </p:grpSpPr>
        <p:sp>
          <p:nvSpPr>
            <p:cNvPr id="169" name="Arrow: Pentagon 37"/>
            <p:cNvSpPr/>
            <p:nvPr/>
          </p:nvSpPr>
          <p:spPr bwMode="auto">
            <a:xfrm>
              <a:off x="4408613" y="1683955"/>
              <a:ext cx="1648416" cy="4505516"/>
            </a:xfrm>
            <a:prstGeom prst="homePlate">
              <a:avLst>
                <a:gd name="adj" fmla="val 14589"/>
              </a:avLst>
            </a:prstGeom>
            <a:solidFill>
              <a:schemeClr val="bg1"/>
            </a:solidFill>
            <a:ln w="9525" cap="flat" cmpd="sng" algn="ctr">
              <a:solidFill>
                <a:srgbClr val="C9C9D9"/>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84406" tIns="42203" rIns="84406" bIns="42203" numCol="1" spcCol="0" rtlCol="0" fromWordArt="0" anchor="t" anchorCtr="0" forceAA="0" compatLnSpc="1">
              <a:prstTxWarp prst="textNoShape">
                <a:avLst/>
              </a:prstTxWarp>
              <a:noAutofit/>
            </a:bodyPr>
            <a:lstStyle/>
            <a:p>
              <a:r>
                <a:rPr lang="en-GB" sz="1662" b="1" dirty="0">
                  <a:latin typeface="Calibri" panose="020F0502020204030204" pitchFamily="34" charset="0"/>
                </a:rPr>
                <a:t>           Output</a:t>
              </a:r>
            </a:p>
          </p:txBody>
        </p:sp>
        <p:sp>
          <p:nvSpPr>
            <p:cNvPr id="170" name="Arrow: Pentagon 38"/>
            <p:cNvSpPr/>
            <p:nvPr/>
          </p:nvSpPr>
          <p:spPr bwMode="auto">
            <a:xfrm>
              <a:off x="3078516" y="1683955"/>
              <a:ext cx="1701388" cy="4505516"/>
            </a:xfrm>
            <a:prstGeom prst="homePlate">
              <a:avLst>
                <a:gd name="adj" fmla="val 16298"/>
              </a:avLst>
            </a:prstGeom>
            <a:solidFill>
              <a:schemeClr val="bg1"/>
            </a:solidFill>
            <a:ln w="9525" cap="flat" cmpd="sng" algn="ctr">
              <a:solidFill>
                <a:srgbClr val="C9C9D9"/>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r>
                <a:rPr lang="en-GB" sz="1662" b="1" dirty="0">
                  <a:latin typeface="Calibri" panose="020F0502020204030204" pitchFamily="34" charset="0"/>
                </a:rPr>
                <a:t>Iron reducing agent</a:t>
              </a:r>
            </a:p>
          </p:txBody>
        </p:sp>
        <p:sp>
          <p:nvSpPr>
            <p:cNvPr id="171" name="Arrow: Pentagon 39"/>
            <p:cNvSpPr/>
            <p:nvPr/>
          </p:nvSpPr>
          <p:spPr bwMode="auto">
            <a:xfrm>
              <a:off x="1592173" y="1683955"/>
              <a:ext cx="1657818" cy="4505516"/>
            </a:xfrm>
            <a:prstGeom prst="homePlate">
              <a:avLst>
                <a:gd name="adj" fmla="val 8869"/>
              </a:avLst>
            </a:prstGeom>
            <a:solidFill>
              <a:schemeClr val="bg1"/>
            </a:solidFill>
            <a:ln w="9525" cap="flat" cmpd="sng" algn="ctr">
              <a:solidFill>
                <a:srgbClr val="C9C9D9"/>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84406" tIns="42203" rIns="84406" bIns="42203" numCol="1" spcCol="0" rtlCol="0" fromWordArt="0" anchor="t" anchorCtr="0" forceAA="0" compatLnSpc="1">
              <a:prstTxWarp prst="textNoShape">
                <a:avLst/>
              </a:prstTxWarp>
              <a:noAutofit/>
            </a:bodyPr>
            <a:lstStyle/>
            <a:p>
              <a:pPr algn="l"/>
              <a:r>
                <a:rPr lang="en-GB" sz="1662" b="1" dirty="0">
                  <a:latin typeface="Calibri" panose="020F0502020204030204" pitchFamily="34" charset="0"/>
                </a:rPr>
                <a:t>Energy source</a:t>
              </a:r>
            </a:p>
          </p:txBody>
        </p:sp>
        <p:pic>
          <p:nvPicPr>
            <p:cNvPr id="173" name="Picture 4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28639" y="2449531"/>
              <a:ext cx="441960" cy="421243"/>
            </a:xfrm>
            <a:prstGeom prst="rect">
              <a:avLst/>
            </a:prstGeom>
          </p:spPr>
        </p:pic>
        <p:pic>
          <p:nvPicPr>
            <p:cNvPr id="174" name="Picture 42"/>
            <p:cNvPicPr>
              <a:picLocks noChangeAspect="1"/>
            </p:cNvPicPr>
            <p:nvPr/>
          </p:nvPicPr>
          <p:blipFill rotWithShape="1">
            <a:blip r:embed="rId7" cstate="print">
              <a:clrChange>
                <a:clrFrom>
                  <a:srgbClr val="FFFFFF"/>
                </a:clrFrom>
                <a:clrTo>
                  <a:srgbClr val="FFFFFF">
                    <a:alpha val="0"/>
                  </a:srgbClr>
                </a:clrTo>
              </a:clrChange>
              <a:duotone>
                <a:prstClr val="black"/>
                <a:srgbClr val="47796B">
                  <a:tint val="45000"/>
                  <a:satMod val="400000"/>
                </a:srgbClr>
              </a:duotone>
              <a:extLst>
                <a:ext uri="{28A0092B-C50C-407E-A947-70E740481C1C}">
                  <a14:useLocalDpi xmlns:a14="http://schemas.microsoft.com/office/drawing/2010/main" val="0"/>
                </a:ext>
              </a:extLst>
            </a:blip>
            <a:srcRect t="60858" r="82341" b="18613"/>
            <a:stretch/>
          </p:blipFill>
          <p:spPr>
            <a:xfrm>
              <a:off x="2377401" y="5389035"/>
              <a:ext cx="461178" cy="539205"/>
            </a:xfrm>
            <a:prstGeom prst="rect">
              <a:avLst/>
            </a:prstGeom>
          </p:spPr>
        </p:pic>
        <p:sp>
          <p:nvSpPr>
            <p:cNvPr id="175" name="TextBox 43"/>
            <p:cNvSpPr txBox="1"/>
            <p:nvPr/>
          </p:nvSpPr>
          <p:spPr>
            <a:xfrm>
              <a:off x="2087830" y="2233240"/>
              <a:ext cx="945299" cy="540237"/>
            </a:xfrm>
            <a:prstGeom prst="rect">
              <a:avLst/>
            </a:prstGeom>
            <a:noFill/>
          </p:spPr>
          <p:txBody>
            <a:bodyPr wrap="square" rtlCol="0">
              <a:spAutoFit/>
            </a:bodyPr>
            <a:lstStyle>
              <a:defPPr>
                <a:defRPr lang="en-US"/>
              </a:defPPr>
              <a:lvl1pPr algn="l">
                <a:defRPr sz="1400">
                  <a:solidFill>
                    <a:srgbClr val="487267"/>
                  </a:solidFill>
                  <a:latin typeface="Calibri" panose="020F0502020204030204" pitchFamily="34" charset="0"/>
                </a:defRPr>
              </a:lvl1pPr>
            </a:lstStyle>
            <a:p>
              <a:r>
                <a:rPr lang="en-GB" sz="1800" dirty="0"/>
                <a:t>electricity</a:t>
              </a:r>
            </a:p>
          </p:txBody>
        </p:sp>
        <p:pic>
          <p:nvPicPr>
            <p:cNvPr id="176" name="Picture 44"/>
            <p:cNvPicPr>
              <a:picLocks noChangeAspect="1"/>
            </p:cNvPicPr>
            <p:nvPr/>
          </p:nvPicPr>
          <p:blipFill>
            <a:blip r:embed="rId8" cstate="email">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299056" y="3505607"/>
              <a:ext cx="301126" cy="301128"/>
            </a:xfrm>
            <a:prstGeom prst="rect">
              <a:avLst/>
            </a:prstGeom>
          </p:spPr>
        </p:pic>
        <p:sp>
          <p:nvSpPr>
            <p:cNvPr id="177" name="TextBox 45"/>
            <p:cNvSpPr txBox="1"/>
            <p:nvPr/>
          </p:nvSpPr>
          <p:spPr>
            <a:xfrm>
              <a:off x="2051870" y="3203813"/>
              <a:ext cx="995786" cy="540237"/>
            </a:xfrm>
            <a:prstGeom prst="rect">
              <a:avLst/>
            </a:prstGeom>
            <a:noFill/>
          </p:spPr>
          <p:txBody>
            <a:bodyPr wrap="square" rtlCol="0">
              <a:spAutoFit/>
            </a:bodyPr>
            <a:lstStyle>
              <a:defPPr>
                <a:defRPr lang="en-US"/>
              </a:defPPr>
              <a:lvl1pPr>
                <a:defRPr sz="1400">
                  <a:latin typeface="Calibri" panose="020F0502020204030204" pitchFamily="34" charset="0"/>
                </a:defRPr>
              </a:lvl1pPr>
            </a:lstStyle>
            <a:p>
              <a:r>
                <a:rPr lang="en-GB" sz="1800" dirty="0"/>
                <a:t>natural gas</a:t>
              </a:r>
            </a:p>
          </p:txBody>
        </p:sp>
        <p:sp>
          <p:nvSpPr>
            <p:cNvPr id="178" name="TextBox 46"/>
            <p:cNvSpPr txBox="1"/>
            <p:nvPr/>
          </p:nvSpPr>
          <p:spPr>
            <a:xfrm>
              <a:off x="1484907" y="5100410"/>
              <a:ext cx="1765084" cy="540237"/>
            </a:xfrm>
            <a:prstGeom prst="rect">
              <a:avLst/>
            </a:prstGeom>
            <a:noFill/>
          </p:spPr>
          <p:txBody>
            <a:bodyPr wrap="square" rtlCol="0">
              <a:spAutoFit/>
            </a:bodyPr>
            <a:lstStyle>
              <a:defPPr>
                <a:defRPr lang="en-US"/>
              </a:defPPr>
              <a:lvl1pPr algn="l">
                <a:defRPr sz="1400">
                  <a:solidFill>
                    <a:srgbClr val="487267"/>
                  </a:solidFill>
                  <a:latin typeface="Calibri" panose="020F0502020204030204" pitchFamily="34" charset="0"/>
                </a:defRPr>
              </a:lvl1pPr>
            </a:lstStyle>
            <a:p>
              <a:pPr algn="ctr"/>
              <a:r>
                <a:rPr lang="en-GB" sz="1800" dirty="0"/>
                <a:t>biomass &amp; plastics</a:t>
              </a:r>
            </a:p>
          </p:txBody>
        </p:sp>
        <p:pic>
          <p:nvPicPr>
            <p:cNvPr id="180" name="Picture 48"/>
            <p:cNvPicPr>
              <a:picLocks noChangeAspect="1"/>
            </p:cNvPicPr>
            <p:nvPr/>
          </p:nvPicPr>
          <p:blipFill>
            <a:blip r:embed="rId9" cstate="print">
              <a:clrChange>
                <a:clrFrom>
                  <a:srgbClr val="FFFFFF"/>
                </a:clrFrom>
                <a:clrTo>
                  <a:srgbClr val="FFFFFF">
                    <a:alpha val="0"/>
                  </a:srgbClr>
                </a:clrTo>
              </a:clrChange>
              <a:duotone>
                <a:prstClr val="black"/>
                <a:srgbClr val="002060">
                  <a:tint val="45000"/>
                  <a:satMod val="400000"/>
                </a:srgbClr>
              </a:duotone>
              <a:extLst>
                <a:ext uri="{28A0092B-C50C-407E-A947-70E740481C1C}">
                  <a14:useLocalDpi xmlns:a14="http://schemas.microsoft.com/office/drawing/2010/main" val="0"/>
                </a:ext>
              </a:extLst>
            </a:blip>
            <a:stretch>
              <a:fillRect/>
            </a:stretch>
          </p:blipFill>
          <p:spPr>
            <a:xfrm>
              <a:off x="3680800" y="3856793"/>
              <a:ext cx="420930" cy="331691"/>
            </a:xfrm>
            <a:prstGeom prst="rect">
              <a:avLst/>
            </a:prstGeom>
          </p:spPr>
        </p:pic>
        <p:sp>
          <p:nvSpPr>
            <p:cNvPr id="181" name="TextBox 49"/>
            <p:cNvSpPr txBox="1"/>
            <p:nvPr/>
          </p:nvSpPr>
          <p:spPr>
            <a:xfrm>
              <a:off x="3546624" y="3532159"/>
              <a:ext cx="932119" cy="540237"/>
            </a:xfrm>
            <a:prstGeom prst="rect">
              <a:avLst/>
            </a:prstGeom>
            <a:noFill/>
          </p:spPr>
          <p:txBody>
            <a:bodyPr wrap="square" rtlCol="0">
              <a:spAutoFit/>
            </a:bodyPr>
            <a:lstStyle/>
            <a:p>
              <a:pPr algn="l"/>
              <a:r>
                <a:rPr lang="en-GB" dirty="0">
                  <a:solidFill>
                    <a:srgbClr val="002060"/>
                  </a:solidFill>
                  <a:latin typeface="Calibri" panose="020F0502020204030204" pitchFamily="34" charset="0"/>
                </a:rPr>
                <a:t>hydrogen</a:t>
              </a:r>
            </a:p>
          </p:txBody>
        </p:sp>
        <p:sp>
          <p:nvSpPr>
            <p:cNvPr id="182" name="TextBox 50"/>
            <p:cNvSpPr txBox="1"/>
            <p:nvPr/>
          </p:nvSpPr>
          <p:spPr>
            <a:xfrm>
              <a:off x="3562461" y="2335875"/>
              <a:ext cx="932119" cy="540237"/>
            </a:xfrm>
            <a:prstGeom prst="rect">
              <a:avLst/>
            </a:prstGeom>
            <a:noFill/>
          </p:spPr>
          <p:txBody>
            <a:bodyPr wrap="square" rtlCol="0">
              <a:spAutoFit/>
            </a:bodyPr>
            <a:lstStyle/>
            <a:p>
              <a:pPr algn="l"/>
              <a:r>
                <a:rPr lang="en-GB" dirty="0">
                  <a:solidFill>
                    <a:srgbClr val="487267"/>
                  </a:solidFill>
                  <a:latin typeface="Calibri" panose="020F0502020204030204" pitchFamily="34" charset="0"/>
                </a:rPr>
                <a:t>electrons</a:t>
              </a:r>
            </a:p>
          </p:txBody>
        </p:sp>
        <p:pic>
          <p:nvPicPr>
            <p:cNvPr id="183" name="Picture 51"/>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08406" y="4943338"/>
              <a:ext cx="499666" cy="499666"/>
            </a:xfrm>
            <a:prstGeom prst="rect">
              <a:avLst/>
            </a:prstGeom>
          </p:spPr>
        </p:pic>
        <p:pic>
          <p:nvPicPr>
            <p:cNvPr id="184" name="Picture 2" descr="Related image"/>
            <p:cNvPicPr>
              <a:picLocks noChangeAspect="1" noChangeArrowheads="1"/>
            </p:cNvPicPr>
            <p:nvPr/>
          </p:nvPicPr>
          <p:blipFill>
            <a:blip r:embed="rId11" cstate="email">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689647" y="5062606"/>
              <a:ext cx="403236" cy="326429"/>
            </a:xfrm>
            <a:prstGeom prst="rect">
              <a:avLst/>
            </a:prstGeom>
            <a:noFill/>
            <a:extLst>
              <a:ext uri="{909E8E84-426E-40DD-AFC4-6F175D3DCCD1}">
                <a14:hiddenFill xmlns:a14="http://schemas.microsoft.com/office/drawing/2010/main">
                  <a:solidFill>
                    <a:srgbClr val="FFFFFF"/>
                  </a:solidFill>
                </a14:hiddenFill>
              </a:ext>
            </a:extLst>
          </p:spPr>
        </p:pic>
        <p:sp>
          <p:nvSpPr>
            <p:cNvPr id="185" name="TextBox 53"/>
            <p:cNvSpPr txBox="1"/>
            <p:nvPr/>
          </p:nvSpPr>
          <p:spPr>
            <a:xfrm>
              <a:off x="3615250" y="4746165"/>
              <a:ext cx="932119" cy="308707"/>
            </a:xfrm>
            <a:prstGeom prst="rect">
              <a:avLst/>
            </a:prstGeom>
            <a:noFill/>
          </p:spPr>
          <p:txBody>
            <a:bodyPr wrap="square" rtlCol="0">
              <a:spAutoFit/>
            </a:bodyPr>
            <a:lstStyle/>
            <a:p>
              <a:r>
                <a:rPr lang="en-GB" dirty="0">
                  <a:latin typeface="Calibri" panose="020F0502020204030204" pitchFamily="34" charset="0"/>
                </a:rPr>
                <a:t>carbon</a:t>
              </a:r>
            </a:p>
          </p:txBody>
        </p:sp>
        <p:grpSp>
          <p:nvGrpSpPr>
            <p:cNvPr id="187" name="Group 55"/>
            <p:cNvGrpSpPr/>
            <p:nvPr/>
          </p:nvGrpSpPr>
          <p:grpSpPr>
            <a:xfrm>
              <a:off x="4995042" y="2278350"/>
              <a:ext cx="526392" cy="435238"/>
              <a:chOff x="5013754" y="2549149"/>
              <a:chExt cx="570258" cy="471508"/>
            </a:xfrm>
          </p:grpSpPr>
          <p:pic>
            <p:nvPicPr>
              <p:cNvPr id="199" name="Picture 492"/>
              <p:cNvPicPr>
                <a:picLocks noChangeAspect="1"/>
              </p:cNvPicPr>
              <p:nvPr/>
            </p:nvPicPr>
            <p:blipFill>
              <a:blip r:embed="rId13" cstate="email">
                <a:clrChange>
                  <a:clrFrom>
                    <a:srgbClr val="FFFFFF"/>
                  </a:clrFrom>
                  <a:clrTo>
                    <a:srgbClr val="FFFFFF">
                      <a:alpha val="0"/>
                    </a:srgbClr>
                  </a:clrTo>
                </a:clrChange>
                <a:duotone>
                  <a:schemeClr val="accent4">
                    <a:shade val="45000"/>
                    <a:satMod val="135000"/>
                  </a:schemeClr>
                  <a:prstClr val="white"/>
                </a:duotone>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013754" y="2549149"/>
                <a:ext cx="570258" cy="471508"/>
              </a:xfrm>
              <a:prstGeom prst="rect">
                <a:avLst/>
              </a:prstGeom>
            </p:spPr>
          </p:pic>
          <p:sp>
            <p:nvSpPr>
              <p:cNvPr id="200" name="Rectangle: Rounded Corners 68"/>
              <p:cNvSpPr>
                <a:spLocks noChangeAspect="1"/>
              </p:cNvSpPr>
              <p:nvPr/>
            </p:nvSpPr>
            <p:spPr bwMode="auto">
              <a:xfrm>
                <a:off x="5075416" y="2777197"/>
                <a:ext cx="166975" cy="135562"/>
              </a:xfrm>
              <a:prstGeom prst="roundRect">
                <a:avLst/>
              </a:prstGeom>
              <a:solidFill>
                <a:schemeClr val="bg1"/>
              </a:solidFill>
              <a:ln w="9525"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16615" numCol="1" rtlCol="0" anchor="ctr" anchorCtr="0" compatLnSpc="1">
                <a:prstTxWarp prst="textNoShape">
                  <a:avLst/>
                </a:prstTxWarp>
              </a:bodyPr>
              <a:lstStyle/>
              <a:p>
                <a:pPr defTabSz="844083"/>
                <a:r>
                  <a:rPr lang="en-GB" sz="646" b="1" dirty="0">
                    <a:solidFill>
                      <a:schemeClr val="bg1">
                        <a:lumMod val="50000"/>
                      </a:schemeClr>
                    </a:solidFill>
                    <a:latin typeface="Calibri" panose="020F0502020204030204" pitchFamily="34" charset="0"/>
                  </a:rPr>
                  <a:t>Fe</a:t>
                </a:r>
                <a:r>
                  <a:rPr lang="en-GB" sz="646" b="1" baseline="-25000" dirty="0">
                    <a:solidFill>
                      <a:schemeClr val="bg1">
                        <a:lumMod val="50000"/>
                      </a:schemeClr>
                    </a:solidFill>
                    <a:latin typeface="Calibri" panose="020F0502020204030204" pitchFamily="34" charset="0"/>
                  </a:rPr>
                  <a:t>2</a:t>
                </a:r>
              </a:p>
            </p:txBody>
          </p:sp>
        </p:grpSp>
        <p:sp>
          <p:nvSpPr>
            <p:cNvPr id="188" name="TextBox 56"/>
            <p:cNvSpPr txBox="1"/>
            <p:nvPr/>
          </p:nvSpPr>
          <p:spPr>
            <a:xfrm>
              <a:off x="4831779" y="4513099"/>
              <a:ext cx="852918" cy="771767"/>
            </a:xfrm>
            <a:prstGeom prst="rect">
              <a:avLst/>
            </a:prstGeom>
            <a:noFill/>
          </p:spPr>
          <p:txBody>
            <a:bodyPr wrap="square" rtlCol="0">
              <a:spAutoFit/>
            </a:bodyPr>
            <a:lstStyle>
              <a:defPPr>
                <a:defRPr lang="en-US"/>
              </a:defPPr>
              <a:lvl1pPr algn="l">
                <a:defRPr sz="1292" i="1">
                  <a:solidFill>
                    <a:srgbClr val="002060"/>
                  </a:solidFill>
                  <a:latin typeface="Calibri" panose="020F0502020204030204" pitchFamily="34" charset="0"/>
                </a:defRPr>
              </a:lvl1pPr>
            </a:lstStyle>
            <a:p>
              <a:pPr algn="ctr"/>
              <a:r>
                <a:rPr lang="en-GB" sz="1800" i="0" dirty="0">
                  <a:solidFill>
                    <a:schemeClr val="tx1"/>
                  </a:solidFill>
                </a:rPr>
                <a:t>bio-chemicals</a:t>
              </a:r>
            </a:p>
          </p:txBody>
        </p:sp>
        <p:sp>
          <p:nvSpPr>
            <p:cNvPr id="189" name="TextBox 57"/>
            <p:cNvSpPr txBox="1"/>
            <p:nvPr/>
          </p:nvSpPr>
          <p:spPr>
            <a:xfrm>
              <a:off x="4973269" y="2087716"/>
              <a:ext cx="569941" cy="540237"/>
            </a:xfrm>
            <a:prstGeom prst="rect">
              <a:avLst/>
            </a:prstGeom>
            <a:noFill/>
          </p:spPr>
          <p:txBody>
            <a:bodyPr wrap="square" rtlCol="0">
              <a:spAutoFit/>
            </a:bodyPr>
            <a:lstStyle/>
            <a:p>
              <a:r>
                <a:rPr lang="en-GB" dirty="0">
                  <a:latin typeface="Calibri" panose="020F0502020204030204" pitchFamily="34" charset="0"/>
                </a:rPr>
                <a:t>steel</a:t>
              </a:r>
            </a:p>
          </p:txBody>
        </p:sp>
        <p:pic>
          <p:nvPicPr>
            <p:cNvPr id="190" name="Picture 58"/>
            <p:cNvPicPr>
              <a:picLocks noChangeAspect="1"/>
            </p:cNvPicPr>
            <p:nvPr/>
          </p:nvPicPr>
          <p:blipFill>
            <a:blip r:embed="rId15" cstate="email">
              <a:clrChange>
                <a:clrFrom>
                  <a:srgbClr val="FFFFFF"/>
                </a:clrFrom>
                <a:clrTo>
                  <a:srgbClr val="FFFFFF">
                    <a:alpha val="0"/>
                  </a:srgbClr>
                </a:clrTo>
              </a:clrChange>
              <a:duotone>
                <a:prstClr val="black"/>
                <a:srgbClr val="A8CCC3">
                  <a:tint val="45000"/>
                  <a:satMod val="400000"/>
                </a:srgbClr>
              </a:duotone>
              <a:extLst>
                <a:ext uri="{28A0092B-C50C-407E-A947-70E740481C1C}">
                  <a14:useLocalDpi xmlns:a14="http://schemas.microsoft.com/office/drawing/2010/main" val="0"/>
                </a:ext>
              </a:extLst>
            </a:blip>
            <a:stretch>
              <a:fillRect/>
            </a:stretch>
          </p:blipFill>
          <p:spPr>
            <a:xfrm>
              <a:off x="3676905" y="2616698"/>
              <a:ext cx="428721" cy="428721"/>
            </a:xfrm>
            <a:prstGeom prst="rect">
              <a:avLst/>
            </a:prstGeom>
          </p:spPr>
        </p:pic>
        <p:grpSp>
          <p:nvGrpSpPr>
            <p:cNvPr id="191" name="Group 59"/>
            <p:cNvGrpSpPr/>
            <p:nvPr/>
          </p:nvGrpSpPr>
          <p:grpSpPr>
            <a:xfrm>
              <a:off x="4932155" y="3969326"/>
              <a:ext cx="652171" cy="401808"/>
              <a:chOff x="8563154" y="4478904"/>
              <a:chExt cx="706519" cy="435292"/>
            </a:xfrm>
          </p:grpSpPr>
          <p:sp>
            <p:nvSpPr>
              <p:cNvPr id="196" name="Rectangle 64"/>
              <p:cNvSpPr/>
              <p:nvPr/>
            </p:nvSpPr>
            <p:spPr bwMode="auto">
              <a:xfrm>
                <a:off x="8563154" y="4478904"/>
                <a:ext cx="706519" cy="43529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84406" tIns="42203" rIns="84406" bIns="42203" numCol="1" spcCol="0" rtlCol="0" fromWordArt="0" anchor="ctr" anchorCtr="0" forceAA="0" compatLnSpc="1">
                <a:prstTxWarp prst="textNoShape">
                  <a:avLst/>
                </a:prstTxWarp>
                <a:noAutofit/>
              </a:bodyPr>
              <a:lstStyle/>
              <a:p>
                <a:pPr defTabSz="844083"/>
                <a:endParaRPr lang="en-GB" sz="1108"/>
              </a:p>
            </p:txBody>
          </p:sp>
          <p:sp>
            <p:nvSpPr>
              <p:cNvPr id="197" name="Oval 65"/>
              <p:cNvSpPr/>
              <p:nvPr/>
            </p:nvSpPr>
            <p:spPr bwMode="auto">
              <a:xfrm>
                <a:off x="8623448" y="4589068"/>
                <a:ext cx="580482" cy="245289"/>
              </a:xfrm>
              <a:prstGeom prst="ellipse">
                <a:avLst/>
              </a:prstGeom>
              <a:solidFill>
                <a:schemeClr val="bg1">
                  <a:lumMod val="50000"/>
                </a:schemeClr>
              </a:solidFill>
              <a:effectLst>
                <a:outerShdw blurRad="50800" dist="38100" dir="2700000" algn="tl" rotWithShape="0">
                  <a:prstClr val="black">
                    <a:alpha val="40000"/>
                  </a:prstClr>
                </a:outerShdw>
              </a:effectLst>
            </p:spPr>
            <p:txBody>
              <a:bodyPr wrap="none" lIns="0" rIns="0" rtlCol="0" anchor="ctr">
                <a:noAutofit/>
              </a:bodyPr>
              <a:lstStyle/>
              <a:p>
                <a:r>
                  <a:rPr lang="en-GB" sz="1292" kern="0" dirty="0">
                    <a:solidFill>
                      <a:srgbClr val="DFEDE9"/>
                    </a:solidFill>
                    <a:latin typeface="Calibri" panose="020F0502020204030204" pitchFamily="34" charset="0"/>
                    <a:ea typeface="Yu Gothic UI Semibold" panose="020B0700000000000000" pitchFamily="34" charset="-128"/>
                  </a:rPr>
                  <a:t>CO</a:t>
                </a:r>
                <a:r>
                  <a:rPr lang="en-GB" sz="1292" kern="0" baseline="-25000" dirty="0">
                    <a:solidFill>
                      <a:srgbClr val="DFEDE9"/>
                    </a:solidFill>
                    <a:latin typeface="Calibri" panose="020F0502020204030204" pitchFamily="34" charset="0"/>
                    <a:ea typeface="Yu Gothic UI Semibold" panose="020B0700000000000000" pitchFamily="34" charset="-128"/>
                  </a:rPr>
                  <a:t>2</a:t>
                </a:r>
              </a:p>
            </p:txBody>
          </p:sp>
          <p:sp>
            <p:nvSpPr>
              <p:cNvPr id="198" name="Rectangle 66"/>
              <p:cNvSpPr/>
              <p:nvPr/>
            </p:nvSpPr>
            <p:spPr bwMode="auto">
              <a:xfrm>
                <a:off x="8869044" y="4478904"/>
                <a:ext cx="47369" cy="144166"/>
              </a:xfrm>
              <a:prstGeom prst="rect">
                <a:avLst/>
              </a:prstGeom>
              <a:solidFill>
                <a:schemeClr val="bg1">
                  <a:lumMod val="50000"/>
                </a:schemeClr>
              </a:solidFill>
              <a:effectLst/>
            </p:spPr>
            <p:txBody>
              <a:bodyPr wrap="none" lIns="0" rIns="0" rtlCol="0" anchor="ctr">
                <a:noAutofit/>
              </a:bodyPr>
              <a:lstStyle/>
              <a:p>
                <a:endParaRPr lang="en-GB" sz="1292" kern="0">
                  <a:solidFill>
                    <a:srgbClr val="DFEDE9"/>
                  </a:solidFill>
                  <a:latin typeface="Calibri" panose="020F0502020204030204" pitchFamily="34" charset="0"/>
                  <a:ea typeface="Yu Gothic UI Semibold" panose="020B0700000000000000" pitchFamily="34" charset="-128"/>
                </a:endParaRPr>
              </a:p>
            </p:txBody>
          </p:sp>
        </p:grpSp>
        <p:sp>
          <p:nvSpPr>
            <p:cNvPr id="192" name="TextBox 60"/>
            <p:cNvSpPr txBox="1"/>
            <p:nvPr/>
          </p:nvSpPr>
          <p:spPr>
            <a:xfrm>
              <a:off x="4903423" y="2905035"/>
              <a:ext cx="910235" cy="540237"/>
            </a:xfrm>
            <a:prstGeom prst="rect">
              <a:avLst/>
            </a:prstGeom>
            <a:noFill/>
          </p:spPr>
          <p:txBody>
            <a:bodyPr wrap="square" rtlCol="0">
              <a:spAutoFit/>
            </a:bodyPr>
            <a:lstStyle/>
            <a:p>
              <a:r>
                <a:rPr lang="en-GB" dirty="0">
                  <a:latin typeface="Calibri" panose="020F0502020204030204" pitchFamily="34" charset="0"/>
                </a:rPr>
                <a:t>emissions</a:t>
              </a:r>
            </a:p>
          </p:txBody>
        </p:sp>
        <p:sp>
          <p:nvSpPr>
            <p:cNvPr id="193" name="TextBox 61"/>
            <p:cNvSpPr txBox="1"/>
            <p:nvPr/>
          </p:nvSpPr>
          <p:spPr>
            <a:xfrm>
              <a:off x="5003724" y="3702777"/>
              <a:ext cx="910235" cy="308707"/>
            </a:xfrm>
            <a:prstGeom prst="rect">
              <a:avLst/>
            </a:prstGeom>
            <a:noFill/>
          </p:spPr>
          <p:txBody>
            <a:bodyPr wrap="square" rtlCol="0">
              <a:spAutoFit/>
            </a:bodyPr>
            <a:lstStyle/>
            <a:p>
              <a:r>
                <a:rPr lang="en-GB" dirty="0">
                  <a:latin typeface="Calibri" panose="020F0502020204030204" pitchFamily="34" charset="0"/>
                </a:rPr>
                <a:t>stored</a:t>
              </a:r>
            </a:p>
          </p:txBody>
        </p:sp>
        <p:pic>
          <p:nvPicPr>
            <p:cNvPr id="194" name="Picture 6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37258" y="5627552"/>
              <a:ext cx="441960" cy="421243"/>
            </a:xfrm>
            <a:prstGeom prst="rect">
              <a:avLst/>
            </a:prstGeom>
          </p:spPr>
        </p:pic>
        <p:sp>
          <p:nvSpPr>
            <p:cNvPr id="195" name="TextBox 63"/>
            <p:cNvSpPr txBox="1"/>
            <p:nvPr/>
          </p:nvSpPr>
          <p:spPr>
            <a:xfrm>
              <a:off x="4880612" y="5434732"/>
              <a:ext cx="945299" cy="540237"/>
            </a:xfrm>
            <a:prstGeom prst="rect">
              <a:avLst/>
            </a:prstGeom>
            <a:noFill/>
          </p:spPr>
          <p:txBody>
            <a:bodyPr wrap="square" rtlCol="0">
              <a:spAutoFit/>
            </a:bodyPr>
            <a:lstStyle>
              <a:defPPr>
                <a:defRPr lang="en-US"/>
              </a:defPPr>
              <a:lvl1pPr algn="l">
                <a:defRPr sz="1400">
                  <a:solidFill>
                    <a:srgbClr val="487267"/>
                  </a:solidFill>
                  <a:latin typeface="Calibri" panose="020F0502020204030204" pitchFamily="34" charset="0"/>
                </a:defRPr>
              </a:lvl1pPr>
            </a:lstStyle>
            <a:p>
              <a:r>
                <a:rPr lang="en-GB" sz="1800" dirty="0"/>
                <a:t>electricity</a:t>
              </a:r>
            </a:p>
          </p:txBody>
        </p:sp>
      </p:grpSp>
      <p:graphicFrame>
        <p:nvGraphicFramePr>
          <p:cNvPr id="4" name="Object 3" hidden="1">
            <a:extLst>
              <a:ext uri="{FF2B5EF4-FFF2-40B4-BE49-F238E27FC236}">
                <a16:creationId xmlns="" xmlns:a16="http://schemas.microsoft.com/office/drawing/2014/main" id="{FA09D789-210F-4A5F-8341-CFC5EE540FB2}"/>
              </a:ext>
            </a:extLst>
          </p:cNvPr>
          <p:cNvGraphicFramePr>
            <a:graphicFrameLocks noChangeAspect="1"/>
          </p:cNvGraphicFramePr>
          <p:nvPr>
            <p:custDataLst>
              <p:tags r:id="rId2"/>
            </p:custDataLst>
            <p:extLst>
              <p:ext uri="{D42A27DB-BD31-4B8C-83A1-F6EECF244321}">
                <p14:modId xmlns:p14="http://schemas.microsoft.com/office/powerpoint/2010/main" val="457227885"/>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2298"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191" y="1588"/>
                        <a:ext cx="1191" cy="1588"/>
                      </a:xfrm>
                      <a:prstGeom prst="rect">
                        <a:avLst/>
                      </a:prstGeom>
                    </p:spPr>
                  </p:pic>
                </p:oleObj>
              </mc:Fallback>
            </mc:AlternateContent>
          </a:graphicData>
        </a:graphic>
      </p:graphicFrame>
      <p:sp>
        <p:nvSpPr>
          <p:cNvPr id="3" name="Rectangle 2" hidden="1">
            <a:extLst>
              <a:ext uri="{FF2B5EF4-FFF2-40B4-BE49-F238E27FC236}">
                <a16:creationId xmlns="" xmlns:a16="http://schemas.microsoft.com/office/drawing/2014/main" id="{EEA8C02C-269C-4814-8176-57C06C4F59DF}"/>
              </a:ext>
            </a:extLst>
          </p:cNvPr>
          <p:cNvSpPr/>
          <p:nvPr>
            <p:custDataLst>
              <p:tags r:id="rId3"/>
            </p:custDataLst>
          </p:nvPr>
        </p:nvSpPr>
        <p:spPr bwMode="auto">
          <a:xfrm>
            <a:off x="0" y="0"/>
            <a:ext cx="119063" cy="158750"/>
          </a:xfrm>
          <a:prstGeom prst="rect">
            <a:avLst/>
          </a:prstGeom>
          <a:noFill/>
          <a:ln w="9525" cap="flat" cmpd="sng" algn="ctr">
            <a:no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fontAlgn="base">
              <a:spcBef>
                <a:spcPct val="0"/>
              </a:spcBef>
              <a:spcAft>
                <a:spcPct val="0"/>
              </a:spcAft>
            </a:pPr>
            <a:endParaRPr kumimoji="0" lang="en-GB" sz="2800" b="1" u="none" strike="noStrike" cap="none" normalizeH="0" dirty="0">
              <a:ln>
                <a:noFill/>
              </a:ln>
              <a:solidFill>
                <a:srgbClr val="FFD624"/>
              </a:solidFill>
              <a:effectLst/>
              <a:latin typeface="Calibri" panose="020F0502020204030204" pitchFamily="34" charset="0"/>
              <a:ea typeface="ＭＳ Ｐゴシック" panose="020B0600070205080204" pitchFamily="34" charset="-128"/>
              <a:cs typeface="Times New Roman" panose="02020603050405020304" pitchFamily="18" charset="0"/>
              <a:sym typeface="Calibri" panose="020F0502020204030204" pitchFamily="34" charset="0"/>
            </a:endParaRPr>
          </a:p>
        </p:txBody>
      </p:sp>
      <p:sp>
        <p:nvSpPr>
          <p:cNvPr id="70" name="Arrow: Right 69">
            <a:extLst>
              <a:ext uri="{FF2B5EF4-FFF2-40B4-BE49-F238E27FC236}">
                <a16:creationId xmlns="" xmlns:a16="http://schemas.microsoft.com/office/drawing/2014/main" id="{A20EFCE4-4DAD-4CB8-B097-EC73294D3C1F}"/>
              </a:ext>
            </a:extLst>
          </p:cNvPr>
          <p:cNvSpPr/>
          <p:nvPr/>
        </p:nvSpPr>
        <p:spPr bwMode="auto">
          <a:xfrm rot="535220">
            <a:off x="2919323" y="2314257"/>
            <a:ext cx="1581804" cy="360000"/>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dirty="0">
              <a:ln>
                <a:noFill/>
              </a:ln>
              <a:solidFill>
                <a:srgbClr val="FFD624"/>
              </a:solidFill>
              <a:effectLst/>
              <a:latin typeface="Verdana" pitchFamily="34" charset="0"/>
            </a:endParaRPr>
          </a:p>
        </p:txBody>
      </p:sp>
      <p:sp>
        <p:nvSpPr>
          <p:cNvPr id="71" name="Arrow: Right 70">
            <a:extLst>
              <a:ext uri="{FF2B5EF4-FFF2-40B4-BE49-F238E27FC236}">
                <a16:creationId xmlns="" xmlns:a16="http://schemas.microsoft.com/office/drawing/2014/main" id="{F43DCEC3-040F-4017-BE3B-C7E483B7F7E7}"/>
              </a:ext>
            </a:extLst>
          </p:cNvPr>
          <p:cNvSpPr/>
          <p:nvPr/>
        </p:nvSpPr>
        <p:spPr bwMode="auto">
          <a:xfrm rot="20588793">
            <a:off x="5117462" y="2275059"/>
            <a:ext cx="1285664" cy="360000"/>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pitchFamily="34" charset="0"/>
            </a:endParaRPr>
          </a:p>
        </p:txBody>
      </p:sp>
      <p:sp>
        <p:nvSpPr>
          <p:cNvPr id="73" name="Arrow: Right 72">
            <a:extLst>
              <a:ext uri="{FF2B5EF4-FFF2-40B4-BE49-F238E27FC236}">
                <a16:creationId xmlns="" xmlns:a16="http://schemas.microsoft.com/office/drawing/2014/main" id="{AD04F490-83CF-4194-8D55-1B2831434E1B}"/>
              </a:ext>
            </a:extLst>
          </p:cNvPr>
          <p:cNvSpPr/>
          <p:nvPr/>
        </p:nvSpPr>
        <p:spPr bwMode="auto">
          <a:xfrm rot="2479927">
            <a:off x="2641342" y="3043230"/>
            <a:ext cx="2013941" cy="360000"/>
          </a:xfrm>
          <a:prstGeom prst="rightArrow">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pitchFamily="34" charset="0"/>
            </a:endParaRPr>
          </a:p>
        </p:txBody>
      </p:sp>
      <p:sp>
        <p:nvSpPr>
          <p:cNvPr id="74" name="Arrow: Right 73">
            <a:extLst>
              <a:ext uri="{FF2B5EF4-FFF2-40B4-BE49-F238E27FC236}">
                <a16:creationId xmlns="" xmlns:a16="http://schemas.microsoft.com/office/drawing/2014/main" id="{115B9B7E-25C0-4C91-9210-094667FA72AD}"/>
              </a:ext>
            </a:extLst>
          </p:cNvPr>
          <p:cNvSpPr/>
          <p:nvPr/>
        </p:nvSpPr>
        <p:spPr bwMode="auto">
          <a:xfrm rot="18806709">
            <a:off x="4856108" y="3029478"/>
            <a:ext cx="1927581" cy="360000"/>
          </a:xfrm>
          <a:prstGeom prst="rightArrow">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pitchFamily="34" charset="0"/>
            </a:endParaRPr>
          </a:p>
        </p:txBody>
      </p:sp>
      <p:sp>
        <p:nvSpPr>
          <p:cNvPr id="8" name="Titel 7"/>
          <p:cNvSpPr>
            <a:spLocks noGrp="1"/>
          </p:cNvSpPr>
          <p:nvPr>
            <p:ph type="title"/>
          </p:nvPr>
        </p:nvSpPr>
        <p:spPr/>
        <p:txBody>
          <a:bodyPr>
            <a:normAutofit fontScale="90000"/>
          </a:bodyPr>
          <a:lstStyle/>
          <a:p>
            <a:r>
              <a:rPr lang="en-US" dirty="0" smtClean="0"/>
              <a:t>In the future Primary Steelmaking is </a:t>
            </a:r>
            <a:r>
              <a:rPr lang="en-US" dirty="0"/>
              <a:t>using an energy source to generate Iron Reducing agents </a:t>
            </a:r>
            <a:r>
              <a:rPr lang="en-US" dirty="0" smtClean="0"/>
              <a:t>without CO</a:t>
            </a:r>
            <a:r>
              <a:rPr lang="en-US" baseline="-25000" dirty="0" smtClean="0"/>
              <a:t>2</a:t>
            </a:r>
            <a:r>
              <a:rPr lang="en-US" dirty="0" smtClean="0"/>
              <a:t> emissions</a:t>
            </a:r>
            <a:endParaRPr lang="de-DE" dirty="0"/>
          </a:p>
        </p:txBody>
      </p:sp>
      <p:sp>
        <p:nvSpPr>
          <p:cNvPr id="11" name="Fußzeilenplatzhalter 10"/>
          <p:cNvSpPr>
            <a:spLocks noGrp="1"/>
          </p:cNvSpPr>
          <p:nvPr>
            <p:ph type="ftr" sz="quarter" idx="14"/>
          </p:nvPr>
        </p:nvSpPr>
        <p:spPr/>
        <p:txBody>
          <a:bodyPr/>
          <a:lstStyle/>
          <a:p>
            <a:r>
              <a:rPr lang="de-DE" smtClean="0"/>
              <a:t>HAZEL Webinar 2: Hydrogen Sustainability - H2 DXNET - Hydrogen injection into natural gas distribution networks</a:t>
            </a:r>
            <a:endParaRPr lang="de-DE" dirty="0"/>
          </a:p>
        </p:txBody>
      </p:sp>
      <p:sp>
        <p:nvSpPr>
          <p:cNvPr id="160" name="Arrow: Right 72">
            <a:extLst>
              <a:ext uri="{FF2B5EF4-FFF2-40B4-BE49-F238E27FC236}">
                <a16:creationId xmlns="" xmlns:a16="http://schemas.microsoft.com/office/drawing/2014/main" id="{AD04F490-83CF-4194-8D55-1B2831434E1B}"/>
              </a:ext>
            </a:extLst>
          </p:cNvPr>
          <p:cNvSpPr/>
          <p:nvPr/>
        </p:nvSpPr>
        <p:spPr bwMode="auto">
          <a:xfrm rot="20682689">
            <a:off x="3202804" y="5359767"/>
            <a:ext cx="1295143" cy="360000"/>
          </a:xfrm>
          <a:prstGeom prst="rightArrow">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pitchFamily="34" charset="0"/>
            </a:endParaRPr>
          </a:p>
        </p:txBody>
      </p:sp>
      <p:sp>
        <p:nvSpPr>
          <p:cNvPr id="161" name="Arrow: Right 72">
            <a:extLst>
              <a:ext uri="{FF2B5EF4-FFF2-40B4-BE49-F238E27FC236}">
                <a16:creationId xmlns="" xmlns:a16="http://schemas.microsoft.com/office/drawing/2014/main" id="{AD04F490-83CF-4194-8D55-1B2831434E1B}"/>
              </a:ext>
            </a:extLst>
          </p:cNvPr>
          <p:cNvSpPr/>
          <p:nvPr/>
        </p:nvSpPr>
        <p:spPr bwMode="auto">
          <a:xfrm rot="17950617">
            <a:off x="4422547" y="3615123"/>
            <a:ext cx="2945610" cy="360000"/>
          </a:xfrm>
          <a:prstGeom prst="rightArrow">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pitchFamily="34" charset="0"/>
            </a:endParaRPr>
          </a:p>
        </p:txBody>
      </p:sp>
      <p:sp>
        <p:nvSpPr>
          <p:cNvPr id="162" name="Arrow: Right 72">
            <a:extLst>
              <a:ext uri="{FF2B5EF4-FFF2-40B4-BE49-F238E27FC236}">
                <a16:creationId xmlns="" xmlns:a16="http://schemas.microsoft.com/office/drawing/2014/main" id="{AD04F490-83CF-4194-8D55-1B2831434E1B}"/>
              </a:ext>
            </a:extLst>
          </p:cNvPr>
          <p:cNvSpPr/>
          <p:nvPr/>
        </p:nvSpPr>
        <p:spPr bwMode="auto">
          <a:xfrm rot="1711243">
            <a:off x="4953886" y="4198359"/>
            <a:ext cx="1491196" cy="360000"/>
          </a:xfrm>
          <a:prstGeom prst="rightArrow">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pitchFamily="34" charset="0"/>
            </a:endParaRPr>
          </a:p>
        </p:txBody>
      </p:sp>
      <p:sp>
        <p:nvSpPr>
          <p:cNvPr id="163" name="Arrow: Right 72">
            <a:extLst>
              <a:ext uri="{FF2B5EF4-FFF2-40B4-BE49-F238E27FC236}">
                <a16:creationId xmlns="" xmlns:a16="http://schemas.microsoft.com/office/drawing/2014/main" id="{AD04F490-83CF-4194-8D55-1B2831434E1B}"/>
              </a:ext>
            </a:extLst>
          </p:cNvPr>
          <p:cNvSpPr/>
          <p:nvPr/>
        </p:nvSpPr>
        <p:spPr bwMode="auto">
          <a:xfrm rot="20682689">
            <a:off x="5085146" y="4879913"/>
            <a:ext cx="1244695" cy="360000"/>
          </a:xfrm>
          <a:prstGeom prst="rightArrow">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pitchFamily="34" charset="0"/>
            </a:endParaRPr>
          </a:p>
        </p:txBody>
      </p:sp>
      <p:pic>
        <p:nvPicPr>
          <p:cNvPr id="166" name="Picture 106"/>
          <p:cNvPicPr>
            <a:picLocks noChangeAspect="1"/>
          </p:cNvPicPr>
          <p:nvPr/>
        </p:nvPicPr>
        <p:blipFill>
          <a:blip r:embed="rId18" cstate="email">
            <a:clrChange>
              <a:clrFrom>
                <a:srgbClr val="FFFFFF"/>
              </a:clrFrom>
              <a:clrTo>
                <a:srgbClr val="FFFFFF">
                  <a:alpha val="0"/>
                </a:srgbClr>
              </a:clrTo>
            </a:clrChange>
            <a:duotone>
              <a:prstClr val="black"/>
              <a:srgbClr val="CEE4DE">
                <a:tint val="45000"/>
                <a:satMod val="400000"/>
              </a:srgbClr>
            </a:duotone>
            <a:extLst>
              <a:ext uri="{28A0092B-C50C-407E-A947-70E740481C1C}">
                <a14:useLocalDpi xmlns:a14="http://schemas.microsoft.com/office/drawing/2010/main" val="0"/>
              </a:ext>
            </a:extLst>
          </a:blip>
          <a:stretch>
            <a:fillRect/>
          </a:stretch>
        </p:blipFill>
        <p:spPr>
          <a:xfrm>
            <a:off x="1828232" y="5437518"/>
            <a:ext cx="436670" cy="869294"/>
          </a:xfrm>
          <a:prstGeom prst="rect">
            <a:avLst/>
          </a:prstGeom>
        </p:spPr>
      </p:pic>
      <p:pic>
        <p:nvPicPr>
          <p:cNvPr id="201" name="Picture 4">
            <a:extLst>
              <a:ext uri="{FF2B5EF4-FFF2-40B4-BE49-F238E27FC236}">
                <a16:creationId xmlns="" xmlns:a16="http://schemas.microsoft.com/office/drawing/2014/main" id="{27F51C6D-F613-4F3C-AF47-0AF7EE0CFA39}"/>
              </a:ext>
            </a:extLst>
          </p:cNvPr>
          <p:cNvPicPr>
            <a:picLocks noChangeAspect="1"/>
          </p:cNvPicPr>
          <p:nvPr/>
        </p:nvPicPr>
        <p:blipFill rotWithShape="1">
          <a:blip r:embed="rId19"/>
          <a:srcRect t="37326"/>
          <a:stretch/>
        </p:blipFill>
        <p:spPr>
          <a:xfrm>
            <a:off x="6363329" y="3066627"/>
            <a:ext cx="883997" cy="531109"/>
          </a:xfrm>
          <a:prstGeom prst="rect">
            <a:avLst/>
          </a:prstGeom>
        </p:spPr>
      </p:pic>
    </p:spTree>
    <p:extLst>
      <p:ext uri="{BB962C8B-B14F-4D97-AF65-F5344CB8AC3E}">
        <p14:creationId xmlns:p14="http://schemas.microsoft.com/office/powerpoint/2010/main" val="180970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3" grpId="0" animBg="1"/>
      <p:bldP spid="74" grpId="0" animBg="1"/>
      <p:bldP spid="160" grpId="0" animBg="1"/>
      <p:bldP spid="161" grpId="0" animBg="1"/>
      <p:bldP spid="162" grpId="0" animBg="1"/>
      <p:bldP spid="1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a:extLst>
              <a:ext uri="{FF2B5EF4-FFF2-40B4-BE49-F238E27FC236}">
                <a16:creationId xmlns:a16="http://schemas.microsoft.com/office/drawing/2014/main" xmlns="" id="{2C22AC59-D3B7-4647-9CBE-737C65CB7CC2}"/>
              </a:ext>
            </a:extLst>
          </p:cNvPr>
          <p:cNvGraphicFramePr>
            <a:graphicFrameLocks noChangeAspect="1"/>
          </p:cNvGraphicFramePr>
          <p:nvPr>
            <p:custDataLst>
              <p:tags r:id="rId2"/>
            </p:custDataLst>
            <p:extLst>
              <p:ext uri="{D42A27DB-BD31-4B8C-83A1-F6EECF244321}">
                <p14:modId xmlns:p14="http://schemas.microsoft.com/office/powerpoint/2010/main" val="2935387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8" name="think-cell Slide" r:id="rId6" imgW="592" imgH="591" progId="TCLayout.ActiveDocument.1">
                  <p:embed/>
                </p:oleObj>
              </mc:Choice>
              <mc:Fallback>
                <p:oleObj name="think-cell Slide" r:id="rId6" imgW="592" imgH="591"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8" name="Rectangle 27" hidden="1">
            <a:extLst>
              <a:ext uri="{FF2B5EF4-FFF2-40B4-BE49-F238E27FC236}">
                <a16:creationId xmlns:a16="http://schemas.microsoft.com/office/drawing/2014/main" xmlns="" id="{25695CDE-593E-48AE-8C38-1BCFDBC88D0B}"/>
              </a:ext>
            </a:extLst>
          </p:cNvPr>
          <p:cNvSpPr/>
          <p:nvPr>
            <p:custDataLst>
              <p:tags r:id="rId3"/>
            </p:custDataLst>
          </p:nvPr>
        </p:nvSpPr>
        <p:spPr>
          <a:xfrm>
            <a:off x="0" y="0"/>
            <a:ext cx="158750" cy="158750"/>
          </a:xfrm>
          <a:prstGeom prst="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endParaRPr lang="de-DE" sz="2000" b="1" dirty="0">
              <a:solidFill>
                <a:schemeClr val="tx1"/>
              </a:solidFill>
              <a:latin typeface="Arial" panose="020B0604020202020204" pitchFamily="34" charset="0"/>
              <a:ea typeface="+mj-ea"/>
              <a:cs typeface="+mj-cs"/>
              <a:sym typeface="Arial" panose="020B0604020202020204" pitchFamily="34" charset="0"/>
            </a:endParaRPr>
          </a:p>
        </p:txBody>
      </p:sp>
      <p:sp>
        <p:nvSpPr>
          <p:cNvPr id="24" name="Title 23">
            <a:extLst>
              <a:ext uri="{FF2B5EF4-FFF2-40B4-BE49-F238E27FC236}">
                <a16:creationId xmlns:a16="http://schemas.microsoft.com/office/drawing/2014/main" xmlns="" id="{DF64D914-88D5-4138-9F1C-7BA796FC69D1}"/>
              </a:ext>
            </a:extLst>
          </p:cNvPr>
          <p:cNvSpPr>
            <a:spLocks noGrp="1"/>
          </p:cNvSpPr>
          <p:nvPr>
            <p:ph type="title"/>
          </p:nvPr>
        </p:nvSpPr>
        <p:spPr/>
        <p:txBody>
          <a:bodyPr/>
          <a:lstStyle/>
          <a:p>
            <a:pPr>
              <a:spcBef>
                <a:spcPts val="476"/>
              </a:spcBef>
            </a:pPr>
            <a:r>
              <a:rPr lang="en-US" dirty="0" err="1" smtClean="0"/>
              <a:t>Decarbonization</a:t>
            </a:r>
            <a:r>
              <a:rPr lang="en-US" dirty="0" smtClean="0"/>
              <a:t> </a:t>
            </a:r>
            <a:r>
              <a:rPr lang="en-US" dirty="0"/>
              <a:t>of the steel </a:t>
            </a:r>
            <a:r>
              <a:rPr lang="en-US" dirty="0" smtClean="0"/>
              <a:t>industry</a:t>
            </a:r>
            <a:endParaRPr lang="de-DE" b="0" dirty="0"/>
          </a:p>
        </p:txBody>
      </p:sp>
      <p:sp>
        <p:nvSpPr>
          <p:cNvPr id="11" name="Fußzeilenplatzhalter 10"/>
          <p:cNvSpPr>
            <a:spLocks noGrp="1"/>
          </p:cNvSpPr>
          <p:nvPr>
            <p:ph type="ftr" sz="quarter" idx="18"/>
          </p:nvPr>
        </p:nvSpPr>
        <p:spPr/>
        <p:txBody>
          <a:bodyPr/>
          <a:lstStyle/>
          <a:p>
            <a:r>
              <a:rPr lang="de-DE" smtClean="0"/>
              <a:t>HAZEL Webinar 2: Hydrogen Sustainability - H2 DXNET - Hydrogen injection into natural gas distribution networks</a:t>
            </a:r>
            <a:endParaRPr lang="de-DE" dirty="0"/>
          </a:p>
        </p:txBody>
      </p:sp>
      <p:sp>
        <p:nvSpPr>
          <p:cNvPr id="25" name="Textplatzhalter 6"/>
          <p:cNvSpPr txBox="1">
            <a:spLocks/>
          </p:cNvSpPr>
          <p:nvPr/>
        </p:nvSpPr>
        <p:spPr>
          <a:xfrm>
            <a:off x="234001" y="1283967"/>
            <a:ext cx="8586000" cy="535531"/>
          </a:xfrm>
          <a:prstGeom prst="rect">
            <a:avLst/>
          </a:prstGeom>
        </p:spPr>
        <p:txBody>
          <a:bodyPr wrap="square">
            <a:spAutoFit/>
          </a:bodyPr>
          <a:lstStyle>
            <a:lvl1pPr marL="0" indent="0" algn="l" defTabSz="914400" rtl="0" eaLnBrk="1" latinLnBrk="0" hangingPunct="1">
              <a:lnSpc>
                <a:spcPct val="90000"/>
              </a:lnSpc>
              <a:spcBef>
                <a:spcPts val="0"/>
              </a:spcBef>
              <a:buFontTx/>
              <a:buNone/>
              <a:defRPr sz="1600" b="1" i="0" kern="1200" baseline="0">
                <a:solidFill>
                  <a:schemeClr val="tx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„DILCOS“ study shows a long-term transformation process </a:t>
            </a:r>
            <a:b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b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towards CO</a:t>
            </a:r>
            <a:r>
              <a:rPr kumimoji="0" lang="en-US" sz="1600" b="1" i="0" u="none" strike="noStrike" kern="1200" cap="none" spc="0" normalizeH="0" baseline="-25000" noProof="0" dirty="0" smtClean="0">
                <a:ln>
                  <a:noFill/>
                </a:ln>
                <a:solidFill>
                  <a:srgbClr val="000000"/>
                </a:solidFill>
                <a:effectLst/>
                <a:uLnTx/>
                <a:uFillTx/>
                <a:latin typeface="Arial" panose="020B0604020202020204" pitchFamily="34" charset="0"/>
                <a:ea typeface="+mn-ea"/>
                <a:cs typeface="+mn-cs"/>
              </a:rPr>
              <a:t>2</a:t>
            </a: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-neutral steel production</a:t>
            </a:r>
            <a:endParaRPr kumimoji="0" lang="de-DE"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9" name="Rechteck 28"/>
          <p:cNvSpPr/>
          <p:nvPr/>
        </p:nvSpPr>
        <p:spPr>
          <a:xfrm flipH="1" flipV="1">
            <a:off x="7827852" y="5115572"/>
            <a:ext cx="63921" cy="126828"/>
          </a:xfrm>
          <a:prstGeom prst="rect">
            <a:avLst/>
          </a:prstGeom>
          <a:solidFill>
            <a:srgbClr val="FFFFFF"/>
          </a:solidFill>
          <a:ln w="9525" cap="flat" cmpd="sng" algn="ctr">
            <a:solidFill>
              <a:srgbClr val="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srgbClr val="000000"/>
              </a:solidFill>
              <a:effectLst/>
              <a:uLnTx/>
              <a:uFillTx/>
              <a:latin typeface="Arial" panose="020B0604020202020204"/>
              <a:ea typeface="+mn-ea"/>
              <a:cs typeface="+mn-cs"/>
            </a:endParaRPr>
          </a:p>
        </p:txBody>
      </p:sp>
      <p:sp>
        <p:nvSpPr>
          <p:cNvPr id="30" name="Rechteck 29"/>
          <p:cNvSpPr/>
          <p:nvPr/>
        </p:nvSpPr>
        <p:spPr>
          <a:xfrm flipH="1" flipV="1">
            <a:off x="7967970" y="5742105"/>
            <a:ext cx="63921" cy="126828"/>
          </a:xfrm>
          <a:prstGeom prst="rect">
            <a:avLst/>
          </a:prstGeom>
          <a:solidFill>
            <a:srgbClr val="FFFFFF"/>
          </a:solidFill>
          <a:ln w="9525" cap="flat" cmpd="sng" algn="ctr">
            <a:solidFill>
              <a:srgbClr val="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srgbClr val="000000"/>
              </a:solidFill>
              <a:effectLst/>
              <a:uLnTx/>
              <a:uFillTx/>
              <a:latin typeface="Arial" panose="020B0604020202020204"/>
              <a:ea typeface="+mn-ea"/>
              <a:cs typeface="+mn-cs"/>
            </a:endParaRPr>
          </a:p>
        </p:txBody>
      </p:sp>
      <p:pic>
        <p:nvPicPr>
          <p:cNvPr id="31" name="Picture 213"/>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914654" y="1838767"/>
            <a:ext cx="5996347" cy="454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hteck 31"/>
          <p:cNvSpPr/>
          <p:nvPr/>
        </p:nvSpPr>
        <p:spPr>
          <a:xfrm>
            <a:off x="155278" y="3123416"/>
            <a:ext cx="2584156" cy="707886"/>
          </a:xfrm>
          <a:prstGeom prst="rect">
            <a:avLst/>
          </a:prstGeom>
          <a:solidFill>
            <a:srgbClr val="FFFFFF">
              <a:lumMod val="95000"/>
            </a:srgbClr>
          </a:solidFill>
          <a:ln>
            <a:solidFill>
              <a:srgbClr val="5E7180">
                <a:lumMod val="50000"/>
              </a:srgbClr>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smtClean="0">
                <a:ln>
                  <a:noFill/>
                </a:ln>
                <a:solidFill>
                  <a:srgbClr val="FD780F">
                    <a:lumMod val="75000"/>
                  </a:srgbClr>
                </a:solidFill>
                <a:effectLst/>
                <a:uLnTx/>
                <a:uFillTx/>
                <a:latin typeface="Arial" panose="020B0604020202020204"/>
              </a:rPr>
              <a:t>DILCOS-Study</a:t>
            </a:r>
            <a:r>
              <a:rPr kumimoji="0" lang="de-DE" sz="2000" b="0" i="0" u="none" strike="noStrike" kern="0" cap="none" spc="0" normalizeH="0" baseline="0" noProof="0" dirty="0" smtClean="0">
                <a:ln>
                  <a:noFill/>
                </a:ln>
                <a:solidFill>
                  <a:srgbClr val="000000"/>
                </a:solidFill>
                <a:effectLst/>
                <a:uLnTx/>
                <a:uFillTx/>
                <a:latin typeface="Arial" panose="020B0604020202020204"/>
              </a:rPr>
              <a:t> </a:t>
            </a:r>
            <a:r>
              <a:rPr kumimoji="0" lang="de-DE" sz="2000" b="0" i="0" u="none" strike="noStrike" kern="0" cap="none" spc="0" normalizeH="0" baseline="0" noProof="0" dirty="0" err="1" smtClean="0">
                <a:ln>
                  <a:noFill/>
                </a:ln>
                <a:solidFill>
                  <a:srgbClr val="000000"/>
                </a:solidFill>
                <a:effectLst/>
                <a:uLnTx/>
                <a:uFillTx/>
                <a:latin typeface="Arial" panose="020B0604020202020204"/>
              </a:rPr>
              <a:t>finished</a:t>
            </a:r>
            <a:r>
              <a:rPr kumimoji="0" lang="de-DE" sz="2000" b="0" i="0" u="none" strike="noStrike" kern="0" cap="none" spc="0" normalizeH="0" baseline="0" noProof="0" dirty="0" smtClean="0">
                <a:ln>
                  <a:noFill/>
                </a:ln>
                <a:solidFill>
                  <a:srgbClr val="000000"/>
                </a:solidFill>
                <a:effectLst/>
                <a:uLnTx/>
                <a:uFillTx/>
                <a:latin typeface="Arial" panose="020B0604020202020204"/>
              </a:rPr>
              <a:t> in 2016</a:t>
            </a:r>
          </a:p>
        </p:txBody>
      </p:sp>
      <p:sp>
        <p:nvSpPr>
          <p:cNvPr id="33" name="Pfeil nach unten 32"/>
          <p:cNvSpPr/>
          <p:nvPr/>
        </p:nvSpPr>
        <p:spPr>
          <a:xfrm>
            <a:off x="1278429" y="2552877"/>
            <a:ext cx="337855" cy="395415"/>
          </a:xfrm>
          <a:prstGeom prst="downArrow">
            <a:avLst/>
          </a:prstGeom>
          <a:solidFill>
            <a:srgbClr val="FD780F"/>
          </a:solidFill>
          <a:ln w="9525" cap="flat" cmpd="sng" algn="ctr">
            <a:solidFill>
              <a:srgbClr val="FD780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srgbClr val="000000"/>
              </a:solidFill>
              <a:effectLst/>
              <a:uLnTx/>
              <a:uFillTx/>
              <a:latin typeface="Arial" panose="020B0604020202020204"/>
              <a:ea typeface="+mn-ea"/>
              <a:cs typeface="+mn-cs"/>
            </a:endParaRPr>
          </a:p>
        </p:txBody>
      </p:sp>
      <p:sp>
        <p:nvSpPr>
          <p:cNvPr id="34" name="Textfeld 33"/>
          <p:cNvSpPr txBox="1"/>
          <p:nvPr/>
        </p:nvSpPr>
        <p:spPr>
          <a:xfrm>
            <a:off x="155278" y="5528821"/>
            <a:ext cx="2702644" cy="738664"/>
          </a:xfrm>
          <a:prstGeom prst="rect">
            <a:avLst/>
          </a:prstGeom>
          <a:solidFill>
            <a:srgbClr val="FEC99F">
              <a:lumMod val="75000"/>
            </a:srgbClr>
          </a:solidFill>
          <a:ln>
            <a:solidFill>
              <a:srgbClr val="5E7180">
                <a:lumMod val="50000"/>
              </a:srgbClr>
            </a:solidFill>
          </a:ln>
        </p:spPr>
        <p:txBody>
          <a:bodyPr wrap="square">
            <a:spAutoFit/>
          </a:bodyPr>
          <a:lstStyle>
            <a:defPPr>
              <a:defRPr lang="en-US"/>
            </a:defPPr>
            <a:lvl1pPr algn="ctr">
              <a:defRPr sz="2000" b="1">
                <a:solidFill>
                  <a:schemeClr val="accent5">
                    <a:lumMod val="75000"/>
                  </a:schemeClr>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400" b="1" i="0" u="none" strike="noStrike" kern="0" cap="none" spc="0" normalizeH="0" baseline="0" noProof="0" dirty="0" err="1" smtClean="0">
                <a:ln>
                  <a:noFill/>
                </a:ln>
                <a:solidFill>
                  <a:srgbClr val="FFFFFF"/>
                </a:solidFill>
                <a:effectLst/>
                <a:uLnTx/>
                <a:uFillTx/>
                <a:latin typeface="Arial" panose="020B0604020202020204"/>
              </a:rPr>
              <a:t>Concerns</a:t>
            </a:r>
            <a:r>
              <a:rPr kumimoji="0" lang="de-DE" sz="1400" b="1" i="0" u="none" strike="noStrike" kern="0" cap="none" spc="0" normalizeH="0" baseline="0" noProof="0" dirty="0" smtClean="0">
                <a:ln>
                  <a:noFill/>
                </a:ln>
                <a:solidFill>
                  <a:srgbClr val="FFFFFF"/>
                </a:solidFill>
                <a:effectLst/>
                <a:uLnTx/>
                <a:uFillTx/>
                <a:latin typeface="Arial" panose="020B0604020202020204"/>
              </a:rPr>
              <a:t> on </a:t>
            </a:r>
            <a:r>
              <a:rPr kumimoji="0" lang="de-DE" sz="1400" b="1" i="0" u="none" strike="noStrike" kern="0" cap="none" spc="0" normalizeH="0" baseline="0" noProof="0" dirty="0" err="1" smtClean="0">
                <a:ln>
                  <a:noFill/>
                </a:ln>
                <a:solidFill>
                  <a:srgbClr val="FFFFFF"/>
                </a:solidFill>
                <a:effectLst/>
                <a:uLnTx/>
                <a:uFillTx/>
                <a:latin typeface="Arial" panose="020B0604020202020204"/>
              </a:rPr>
              <a:t>infrastructure</a:t>
            </a:r>
            <a:r>
              <a:rPr kumimoji="0" lang="de-DE" sz="1400" b="1" i="0" u="none" strike="noStrike" kern="0" cap="none" spc="0" normalizeH="0" baseline="0" noProof="0" dirty="0" smtClean="0">
                <a:ln>
                  <a:noFill/>
                </a:ln>
                <a:solidFill>
                  <a:srgbClr val="FFFFFF"/>
                </a:solidFill>
                <a:effectLst/>
                <a:uLnTx/>
                <a:uFillTx/>
                <a:latin typeface="Arial" panose="020B0604020202020204"/>
              </a:rPr>
              <a:t> </a:t>
            </a:r>
            <a:r>
              <a:rPr kumimoji="0" lang="de-DE" sz="1400" b="1" i="0" u="none" strike="noStrike" kern="0" cap="none" spc="0" normalizeH="0" baseline="0" noProof="0" dirty="0" err="1" smtClean="0">
                <a:ln>
                  <a:noFill/>
                </a:ln>
                <a:solidFill>
                  <a:srgbClr val="FFFFFF"/>
                </a:solidFill>
                <a:effectLst/>
                <a:uLnTx/>
                <a:uFillTx/>
                <a:latin typeface="Arial" panose="020B0604020202020204"/>
              </a:rPr>
              <a:t>conditions</a:t>
            </a:r>
            <a:r>
              <a:rPr kumimoji="0" lang="de-DE" sz="1400" b="1" i="0" u="none" strike="noStrike" kern="0" cap="none" spc="0" normalizeH="0" baseline="0" noProof="0" dirty="0" smtClean="0">
                <a:ln>
                  <a:noFill/>
                </a:ln>
                <a:solidFill>
                  <a:srgbClr val="FFFFFF"/>
                </a:solidFill>
                <a:effectLst/>
                <a:uLnTx/>
                <a:uFillTx/>
                <a:latin typeface="Arial" panose="020B0604020202020204"/>
              </a:rPr>
              <a:t> </a:t>
            </a:r>
            <a:r>
              <a:rPr kumimoji="0" lang="de-DE" sz="1400" b="1" i="0" u="none" strike="noStrike" kern="0" cap="none" spc="0" normalizeH="0" baseline="0" noProof="0" dirty="0" err="1">
                <a:ln>
                  <a:noFill/>
                </a:ln>
                <a:solidFill>
                  <a:srgbClr val="FFFFFF"/>
                </a:solidFill>
                <a:effectLst/>
                <a:uLnTx/>
                <a:uFillTx/>
                <a:latin typeface="Arial" panose="020B0604020202020204"/>
              </a:rPr>
              <a:t>a</a:t>
            </a:r>
            <a:r>
              <a:rPr kumimoji="0" lang="de-DE" sz="1400" b="1" i="0" u="none" strike="noStrike" kern="0" cap="none" spc="0" normalizeH="0" baseline="0" noProof="0" dirty="0" err="1" smtClean="0">
                <a:ln>
                  <a:noFill/>
                </a:ln>
                <a:solidFill>
                  <a:srgbClr val="FFFFFF"/>
                </a:solidFill>
                <a:effectLst/>
                <a:uLnTx/>
                <a:uFillTx/>
                <a:latin typeface="Arial" panose="020B0604020202020204"/>
              </a:rPr>
              <a:t>nd</a:t>
            </a:r>
            <a:r>
              <a:rPr kumimoji="0" lang="de-DE" sz="1400" b="1" i="0" u="none" strike="noStrike" kern="0" cap="none" spc="0" normalizeH="0" baseline="0" noProof="0" dirty="0" smtClean="0">
                <a:ln>
                  <a:noFill/>
                </a:ln>
                <a:solidFill>
                  <a:srgbClr val="FFFFFF"/>
                </a:solidFill>
                <a:effectLst/>
                <a:uLnTx/>
                <a:uFillTx/>
                <a:latin typeface="Arial" panose="020B0604020202020204"/>
              </a:rPr>
              <a:t> massive </a:t>
            </a:r>
            <a:r>
              <a:rPr kumimoji="0" lang="de-DE" sz="1400" b="1" i="0" u="none" strike="noStrike" kern="0" cap="none" spc="0" normalizeH="0" baseline="0" noProof="0" dirty="0" err="1" smtClean="0">
                <a:ln>
                  <a:noFill/>
                </a:ln>
                <a:solidFill>
                  <a:srgbClr val="FFFFFF"/>
                </a:solidFill>
                <a:effectLst/>
                <a:uLnTx/>
                <a:uFillTx/>
                <a:latin typeface="Arial" panose="020B0604020202020204"/>
              </a:rPr>
              <a:t>economic</a:t>
            </a:r>
            <a:r>
              <a:rPr kumimoji="0" lang="de-DE" sz="1400" b="1" i="0" u="none" strike="noStrike" kern="0" cap="none" spc="0" normalizeH="0" baseline="0" noProof="0" dirty="0" smtClean="0">
                <a:ln>
                  <a:noFill/>
                </a:ln>
                <a:solidFill>
                  <a:srgbClr val="FFFFFF"/>
                </a:solidFill>
                <a:effectLst/>
                <a:uLnTx/>
                <a:uFillTx/>
                <a:latin typeface="Arial" panose="020B0604020202020204"/>
              </a:rPr>
              <a:t> </a:t>
            </a:r>
            <a:r>
              <a:rPr kumimoji="0" lang="de-DE" sz="1400" b="1" i="0" u="none" strike="noStrike" kern="0" cap="none" spc="0" normalizeH="0" baseline="0" noProof="0" dirty="0" err="1" smtClean="0">
                <a:ln>
                  <a:noFill/>
                </a:ln>
                <a:solidFill>
                  <a:srgbClr val="FFFFFF"/>
                </a:solidFill>
                <a:effectLst/>
                <a:uLnTx/>
                <a:uFillTx/>
                <a:latin typeface="Arial" panose="020B0604020202020204"/>
              </a:rPr>
              <a:t>burdens</a:t>
            </a:r>
            <a:r>
              <a:rPr kumimoji="0" lang="de-DE" sz="1400" b="1" i="0" u="none" strike="noStrike" kern="0" cap="none" spc="0" normalizeH="0" baseline="0" noProof="0" dirty="0" smtClean="0">
                <a:ln>
                  <a:noFill/>
                </a:ln>
                <a:solidFill>
                  <a:srgbClr val="FFFFFF"/>
                </a:solidFill>
                <a:effectLst/>
                <a:uLnTx/>
                <a:uFillTx/>
                <a:latin typeface="Arial" panose="020B0604020202020204"/>
              </a:rPr>
              <a:t> !!!</a:t>
            </a:r>
            <a:endParaRPr kumimoji="0" lang="de-DE" sz="1400" b="1" i="0" u="none" strike="noStrike" kern="0" cap="none" spc="0" normalizeH="0" baseline="0" noProof="0" dirty="0">
              <a:ln>
                <a:noFill/>
              </a:ln>
              <a:solidFill>
                <a:srgbClr val="FFFFFF"/>
              </a:solidFill>
              <a:effectLst/>
              <a:uLnTx/>
              <a:uFillTx/>
              <a:latin typeface="Arial" panose="020B0604020202020204"/>
            </a:endParaRPr>
          </a:p>
        </p:txBody>
      </p:sp>
      <p:sp>
        <p:nvSpPr>
          <p:cNvPr id="35" name="Textfeld 34"/>
          <p:cNvSpPr txBox="1"/>
          <p:nvPr/>
        </p:nvSpPr>
        <p:spPr>
          <a:xfrm>
            <a:off x="127570" y="5214692"/>
            <a:ext cx="1610695" cy="276999"/>
          </a:xfrm>
          <a:prstGeom prst="rect">
            <a:avLst/>
          </a:prstGeom>
          <a:noFill/>
          <a:ln>
            <a:noFill/>
          </a:ln>
        </p:spPr>
        <p:txBody>
          <a:bodyPr wrap="square" lIns="0" tIns="0" rIns="0" bIns="0" rtlCol="0">
            <a:spAutoFit/>
          </a:bodyPr>
          <a:lstStyle/>
          <a:p>
            <a:pPr algn="ctr">
              <a:spcBef>
                <a:spcPts val="476"/>
              </a:spcBef>
              <a:spcAft>
                <a:spcPct val="0"/>
              </a:spcAft>
              <a:buSzPct val="150000"/>
            </a:pPr>
            <a:r>
              <a:rPr lang="de-DE" b="1" dirty="0" err="1" smtClean="0">
                <a:solidFill>
                  <a:srgbClr val="FD780F"/>
                </a:solidFill>
                <a:latin typeface="Arial" panose="020B0604020202020204"/>
              </a:rPr>
              <a:t>Conclusion</a:t>
            </a:r>
            <a:r>
              <a:rPr lang="de-DE" b="1" dirty="0" smtClean="0">
                <a:solidFill>
                  <a:srgbClr val="FD780F"/>
                </a:solidFill>
                <a:latin typeface="Arial" panose="020B0604020202020204"/>
              </a:rPr>
              <a:t>:</a:t>
            </a:r>
          </a:p>
        </p:txBody>
      </p:sp>
      <p:sp>
        <p:nvSpPr>
          <p:cNvPr id="36" name="Rechteck 35"/>
          <p:cNvSpPr/>
          <p:nvPr/>
        </p:nvSpPr>
        <p:spPr>
          <a:xfrm>
            <a:off x="202471" y="1747327"/>
            <a:ext cx="2584156" cy="738664"/>
          </a:xfrm>
          <a:prstGeom prst="rect">
            <a:avLst/>
          </a:prstGeom>
        </p:spPr>
        <p:txBody>
          <a:bodyPr wrap="square">
            <a:spAutoFit/>
          </a:bodyPr>
          <a:lstStyle/>
          <a:p>
            <a:pPr algn="ctr"/>
            <a:r>
              <a:rPr lang="de-DE" sz="1400" dirty="0" smtClean="0">
                <a:solidFill>
                  <a:srgbClr val="000000"/>
                </a:solidFill>
                <a:latin typeface="Arial" panose="020B0604020202020204"/>
              </a:rPr>
              <a:t>Dillinger &amp; Saarstahl </a:t>
            </a:r>
            <a:r>
              <a:rPr lang="de-DE" sz="1400" dirty="0" err="1" smtClean="0">
                <a:solidFill>
                  <a:srgbClr val="000000"/>
                </a:solidFill>
                <a:latin typeface="Arial" panose="020B0604020202020204"/>
              </a:rPr>
              <a:t>worked</a:t>
            </a:r>
            <a:r>
              <a:rPr lang="de-DE" sz="1400" dirty="0" smtClean="0">
                <a:solidFill>
                  <a:srgbClr val="000000"/>
                </a:solidFill>
                <a:latin typeface="Arial" panose="020B0604020202020204"/>
              </a:rPr>
              <a:t> on </a:t>
            </a:r>
            <a:r>
              <a:rPr lang="de-DE" sz="1400" dirty="0" err="1" smtClean="0">
                <a:solidFill>
                  <a:srgbClr val="000000"/>
                </a:solidFill>
                <a:latin typeface="Arial" panose="020B0604020202020204"/>
              </a:rPr>
              <a:t>decarbonization</a:t>
            </a:r>
            <a:r>
              <a:rPr lang="de-DE" sz="1400" dirty="0" smtClean="0">
                <a:solidFill>
                  <a:srgbClr val="000000"/>
                </a:solidFill>
                <a:latin typeface="Arial" panose="020B0604020202020204"/>
              </a:rPr>
              <a:t> </a:t>
            </a:r>
            <a:r>
              <a:rPr lang="de-DE" sz="1400" dirty="0" err="1" smtClean="0">
                <a:solidFill>
                  <a:srgbClr val="000000"/>
                </a:solidFill>
                <a:latin typeface="Arial" panose="020B0604020202020204"/>
              </a:rPr>
              <a:t>ideas</a:t>
            </a:r>
            <a:r>
              <a:rPr lang="de-DE" sz="1400" dirty="0" smtClean="0">
                <a:solidFill>
                  <a:srgbClr val="000000"/>
                </a:solidFill>
                <a:latin typeface="Arial" panose="020B0604020202020204"/>
              </a:rPr>
              <a:t> </a:t>
            </a:r>
            <a:r>
              <a:rPr lang="de-DE" sz="1400" dirty="0" err="1" smtClean="0">
                <a:solidFill>
                  <a:srgbClr val="000000"/>
                </a:solidFill>
                <a:latin typeface="Arial" panose="020B0604020202020204"/>
              </a:rPr>
              <a:t>since</a:t>
            </a:r>
            <a:r>
              <a:rPr lang="de-DE" sz="1400" dirty="0" smtClean="0">
                <a:solidFill>
                  <a:srgbClr val="000000"/>
                </a:solidFill>
                <a:latin typeface="Arial" panose="020B0604020202020204"/>
              </a:rPr>
              <a:t> </a:t>
            </a:r>
            <a:r>
              <a:rPr lang="de-DE" sz="1400" dirty="0" err="1" smtClean="0">
                <a:solidFill>
                  <a:srgbClr val="000000"/>
                </a:solidFill>
                <a:latin typeface="Arial" panose="020B0604020202020204"/>
              </a:rPr>
              <a:t>years</a:t>
            </a:r>
            <a:r>
              <a:rPr lang="de-DE" sz="1400" dirty="0" smtClean="0">
                <a:solidFill>
                  <a:srgbClr val="000000"/>
                </a:solidFill>
                <a:latin typeface="Arial" panose="020B0604020202020204"/>
              </a:rPr>
              <a:t> </a:t>
            </a:r>
          </a:p>
        </p:txBody>
      </p:sp>
      <p:sp>
        <p:nvSpPr>
          <p:cNvPr id="37" name="Textfeld 36"/>
          <p:cNvSpPr txBox="1"/>
          <p:nvPr/>
        </p:nvSpPr>
        <p:spPr>
          <a:xfrm>
            <a:off x="188814" y="3868246"/>
            <a:ext cx="2759376" cy="710451"/>
          </a:xfrm>
          <a:prstGeom prst="rect">
            <a:avLst/>
          </a:prstGeom>
          <a:noFill/>
        </p:spPr>
        <p:txBody>
          <a:bodyPr wrap="square" lIns="0" tIns="0" rIns="0" bIns="0" rtlCol="0">
            <a:spAutoFit/>
          </a:bodyPr>
          <a:lstStyle/>
          <a:p>
            <a:pPr marL="172364" indent="-172364">
              <a:spcBef>
                <a:spcPts val="476"/>
              </a:spcBef>
              <a:spcAft>
                <a:spcPct val="0"/>
              </a:spcAft>
              <a:buSzPct val="150000"/>
              <a:buFontTx/>
              <a:buChar char="•"/>
            </a:pPr>
            <a:r>
              <a:rPr lang="de-DE" sz="1400" dirty="0" err="1" smtClean="0">
                <a:solidFill>
                  <a:srgbClr val="000000"/>
                </a:solidFill>
                <a:latin typeface="Arial" panose="020B0604020202020204"/>
              </a:rPr>
              <a:t>Stepwise</a:t>
            </a:r>
            <a:r>
              <a:rPr lang="de-DE" sz="1400" dirty="0" smtClean="0">
                <a:solidFill>
                  <a:srgbClr val="000000"/>
                </a:solidFill>
                <a:latin typeface="Arial" panose="020B0604020202020204"/>
              </a:rPr>
              <a:t> </a:t>
            </a:r>
            <a:r>
              <a:rPr lang="de-DE" sz="1400" dirty="0" err="1" smtClean="0">
                <a:solidFill>
                  <a:srgbClr val="000000"/>
                </a:solidFill>
                <a:latin typeface="Arial" panose="020B0604020202020204"/>
              </a:rPr>
              <a:t>insallation</a:t>
            </a:r>
            <a:r>
              <a:rPr lang="de-DE" sz="1400" dirty="0" smtClean="0">
                <a:solidFill>
                  <a:srgbClr val="000000"/>
                </a:solidFill>
                <a:latin typeface="Arial" panose="020B0604020202020204"/>
              </a:rPr>
              <a:t> </a:t>
            </a:r>
            <a:r>
              <a:rPr lang="de-DE" sz="1400" dirty="0" err="1" smtClean="0">
                <a:solidFill>
                  <a:srgbClr val="000000"/>
                </a:solidFill>
                <a:latin typeface="Arial" panose="020B0604020202020204"/>
              </a:rPr>
              <a:t>of</a:t>
            </a:r>
            <a:r>
              <a:rPr lang="de-DE" sz="1400" dirty="0" smtClean="0">
                <a:solidFill>
                  <a:srgbClr val="000000"/>
                </a:solidFill>
                <a:latin typeface="Arial" panose="020B0604020202020204"/>
              </a:rPr>
              <a:t> </a:t>
            </a:r>
            <a:r>
              <a:rPr lang="de-DE" sz="1400" dirty="0" err="1" smtClean="0">
                <a:solidFill>
                  <a:srgbClr val="000000"/>
                </a:solidFill>
                <a:latin typeface="Arial" panose="020B0604020202020204"/>
              </a:rPr>
              <a:t>new</a:t>
            </a:r>
            <a:r>
              <a:rPr lang="de-DE" sz="1400" dirty="0" smtClean="0">
                <a:solidFill>
                  <a:srgbClr val="000000"/>
                </a:solidFill>
                <a:latin typeface="Arial" panose="020B0604020202020204"/>
              </a:rPr>
              <a:t> </a:t>
            </a:r>
            <a:r>
              <a:rPr lang="de-DE" sz="1400" dirty="0" err="1" smtClean="0">
                <a:solidFill>
                  <a:srgbClr val="000000"/>
                </a:solidFill>
                <a:latin typeface="Arial" panose="020B0604020202020204"/>
              </a:rPr>
              <a:t>units</a:t>
            </a:r>
            <a:endParaRPr lang="de-DE" sz="1400" dirty="0" smtClean="0">
              <a:solidFill>
                <a:srgbClr val="000000"/>
              </a:solidFill>
              <a:latin typeface="Arial" panose="020B0604020202020204"/>
            </a:endParaRPr>
          </a:p>
          <a:p>
            <a:pPr marL="172364" indent="-172364">
              <a:spcBef>
                <a:spcPts val="476"/>
              </a:spcBef>
              <a:spcAft>
                <a:spcPct val="0"/>
              </a:spcAft>
              <a:buSzPct val="150000"/>
              <a:buFontTx/>
              <a:buChar char="•"/>
            </a:pPr>
            <a:r>
              <a:rPr lang="de-DE" sz="1400" dirty="0" err="1" smtClean="0">
                <a:solidFill>
                  <a:srgbClr val="000000"/>
                </a:solidFill>
                <a:latin typeface="Arial" panose="020B0604020202020204"/>
              </a:rPr>
              <a:t>Theoretical</a:t>
            </a:r>
            <a:r>
              <a:rPr lang="de-DE" sz="1400" dirty="0" smtClean="0">
                <a:solidFill>
                  <a:srgbClr val="000000"/>
                </a:solidFill>
                <a:latin typeface="Arial" panose="020B0604020202020204"/>
              </a:rPr>
              <a:t> </a:t>
            </a:r>
            <a:r>
              <a:rPr lang="de-DE" sz="1400" dirty="0" err="1" smtClean="0">
                <a:solidFill>
                  <a:srgbClr val="000000"/>
                </a:solidFill>
                <a:latin typeface="Arial" panose="020B0604020202020204"/>
              </a:rPr>
              <a:t>and</a:t>
            </a:r>
            <a:r>
              <a:rPr lang="de-DE" sz="1400" dirty="0" smtClean="0">
                <a:solidFill>
                  <a:srgbClr val="000000"/>
                </a:solidFill>
                <a:latin typeface="Arial" panose="020B0604020202020204"/>
              </a:rPr>
              <a:t> </a:t>
            </a:r>
            <a:r>
              <a:rPr lang="de-DE" sz="1400" dirty="0" err="1" smtClean="0">
                <a:solidFill>
                  <a:srgbClr val="000000"/>
                </a:solidFill>
                <a:latin typeface="Arial" panose="020B0604020202020204"/>
              </a:rPr>
              <a:t>location</a:t>
            </a:r>
            <a:r>
              <a:rPr lang="de-DE" sz="1400" dirty="0" smtClean="0">
                <a:solidFill>
                  <a:srgbClr val="000000"/>
                </a:solidFill>
                <a:latin typeface="Arial" panose="020B0604020202020204"/>
              </a:rPr>
              <a:t>-independent</a:t>
            </a:r>
          </a:p>
        </p:txBody>
      </p:sp>
      <p:sp>
        <p:nvSpPr>
          <p:cNvPr id="38" name="Pfeil nach unten 37"/>
          <p:cNvSpPr/>
          <p:nvPr/>
        </p:nvSpPr>
        <p:spPr>
          <a:xfrm>
            <a:off x="1288210" y="4777981"/>
            <a:ext cx="337855" cy="395415"/>
          </a:xfrm>
          <a:prstGeom prst="downArrow">
            <a:avLst/>
          </a:prstGeom>
          <a:solidFill>
            <a:srgbClr val="FD780F"/>
          </a:solidFill>
          <a:ln w="9525" cap="flat" cmpd="sng" algn="ctr">
            <a:solidFill>
              <a:srgbClr val="FD780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srgbClr val="000000"/>
              </a:solidFill>
              <a:effectLst/>
              <a:uLnTx/>
              <a:uFillTx/>
              <a:latin typeface="Arial" panose="020B0604020202020204"/>
              <a:ea typeface="+mn-ea"/>
              <a:cs typeface="+mn-cs"/>
            </a:endParaRPr>
          </a:p>
        </p:txBody>
      </p:sp>
      <p:sp>
        <p:nvSpPr>
          <p:cNvPr id="39" name="Textfeld 38"/>
          <p:cNvSpPr txBox="1"/>
          <p:nvPr/>
        </p:nvSpPr>
        <p:spPr>
          <a:xfrm>
            <a:off x="2948190" y="5677958"/>
            <a:ext cx="1180190" cy="738664"/>
          </a:xfrm>
          <a:prstGeom prst="rect">
            <a:avLst/>
          </a:prstGeom>
          <a:solidFill>
            <a:srgbClr val="FFFFFF"/>
          </a:solidFill>
        </p:spPr>
        <p:txBody>
          <a:bodyPr wrap="square" lIns="0" tIns="0" rIns="0" bIns="0" rtlCol="0">
            <a:spAutoFit/>
          </a:bodyPr>
          <a:lstStyle/>
          <a:p>
            <a:pPr marL="0" marR="0" lvl="0" indent="0" algn="ctr" defTabSz="914400" eaLnBrk="1" fontAlgn="auto" latinLnBrk="0" hangingPunct="1">
              <a:lnSpc>
                <a:spcPct val="100000"/>
              </a:lnSpc>
              <a:spcBef>
                <a:spcPts val="476"/>
              </a:spcBef>
              <a:spcAft>
                <a:spcPct val="0"/>
              </a:spcAft>
              <a:buClrTx/>
              <a:buSzPct val="150000"/>
              <a:buFontTx/>
              <a:buNone/>
              <a:tabLst/>
              <a:defRPr/>
            </a:pPr>
            <a:r>
              <a:rPr kumimoji="0" lang="de-DE" sz="1200" b="1" i="0" u="none" strike="noStrike" kern="0" cap="none" spc="0" normalizeH="0" baseline="0" noProof="0" dirty="0" smtClean="0">
                <a:ln>
                  <a:noFill/>
                </a:ln>
                <a:solidFill>
                  <a:srgbClr val="000000"/>
                </a:solidFill>
                <a:effectLst/>
                <a:uLnTx/>
                <a:uFillTx/>
                <a:latin typeface="Arial" panose="020B0604020202020204"/>
              </a:rPr>
              <a:t>Blast </a:t>
            </a:r>
            <a:r>
              <a:rPr kumimoji="0" lang="de-DE" sz="1200" b="1" i="0" u="none" strike="noStrike" kern="0" cap="none" spc="0" normalizeH="0" baseline="0" noProof="0" dirty="0" err="1" smtClean="0">
                <a:ln>
                  <a:noFill/>
                </a:ln>
                <a:solidFill>
                  <a:srgbClr val="000000"/>
                </a:solidFill>
                <a:effectLst/>
                <a:uLnTx/>
                <a:uFillTx/>
                <a:latin typeface="Arial" panose="020B0604020202020204"/>
              </a:rPr>
              <a:t>furnace</a:t>
            </a:r>
            <a:r>
              <a:rPr kumimoji="0" lang="de-DE" sz="1200" b="1" i="0" u="none" strike="noStrike" kern="0" cap="none" spc="0" normalizeH="0" baseline="0" noProof="0" dirty="0" smtClean="0">
                <a:ln>
                  <a:noFill/>
                </a:ln>
                <a:solidFill>
                  <a:srgbClr val="000000"/>
                </a:solidFill>
                <a:effectLst/>
                <a:uLnTx/>
                <a:uFillTx/>
                <a:latin typeface="Arial" panose="020B0604020202020204"/>
              </a:rPr>
              <a:t> (BF) / Basic </a:t>
            </a:r>
            <a:r>
              <a:rPr kumimoji="0" lang="de-DE" sz="1200" b="1" i="0" u="none" strike="noStrike" kern="0" cap="none" spc="0" normalizeH="0" baseline="0" noProof="0" dirty="0" err="1" smtClean="0">
                <a:ln>
                  <a:noFill/>
                </a:ln>
                <a:solidFill>
                  <a:srgbClr val="000000"/>
                </a:solidFill>
                <a:effectLst/>
                <a:uLnTx/>
                <a:uFillTx/>
                <a:latin typeface="Arial" panose="020B0604020202020204"/>
              </a:rPr>
              <a:t>oxygen</a:t>
            </a:r>
            <a:r>
              <a:rPr kumimoji="0" lang="de-DE" sz="1200" b="1" i="0" u="none" strike="noStrike" kern="0" cap="none" spc="0" normalizeH="0" baseline="0" noProof="0" dirty="0" smtClean="0">
                <a:ln>
                  <a:noFill/>
                </a:ln>
                <a:solidFill>
                  <a:srgbClr val="000000"/>
                </a:solidFill>
                <a:effectLst/>
                <a:uLnTx/>
                <a:uFillTx/>
                <a:latin typeface="Arial" panose="020B0604020202020204"/>
              </a:rPr>
              <a:t> </a:t>
            </a:r>
            <a:r>
              <a:rPr kumimoji="0" lang="de-DE" sz="1200" b="1" i="0" u="none" strike="noStrike" kern="0" cap="none" spc="0" normalizeH="0" baseline="0" noProof="0" dirty="0" err="1" smtClean="0">
                <a:ln>
                  <a:noFill/>
                </a:ln>
                <a:solidFill>
                  <a:srgbClr val="000000"/>
                </a:solidFill>
                <a:effectLst/>
                <a:uLnTx/>
                <a:uFillTx/>
                <a:latin typeface="Arial" panose="020B0604020202020204"/>
              </a:rPr>
              <a:t>furnace</a:t>
            </a:r>
            <a:r>
              <a:rPr kumimoji="0" lang="de-DE" sz="1200" b="1" i="0" u="none" strike="noStrike" kern="0" cap="none" spc="0" normalizeH="0" baseline="0" noProof="0" dirty="0" smtClean="0">
                <a:ln>
                  <a:noFill/>
                </a:ln>
                <a:solidFill>
                  <a:srgbClr val="000000"/>
                </a:solidFill>
                <a:effectLst/>
                <a:uLnTx/>
                <a:uFillTx/>
                <a:latin typeface="Arial" panose="020B0604020202020204"/>
              </a:rPr>
              <a:t> (BOF)</a:t>
            </a:r>
          </a:p>
        </p:txBody>
      </p:sp>
      <p:sp>
        <p:nvSpPr>
          <p:cNvPr id="40" name="Textfeld 39"/>
          <p:cNvSpPr txBox="1"/>
          <p:nvPr/>
        </p:nvSpPr>
        <p:spPr>
          <a:xfrm>
            <a:off x="4226458" y="5687011"/>
            <a:ext cx="1006444" cy="618118"/>
          </a:xfrm>
          <a:prstGeom prst="rect">
            <a:avLst/>
          </a:prstGeom>
          <a:solidFill>
            <a:srgbClr val="FFFFFF"/>
          </a:solidFill>
        </p:spPr>
        <p:txBody>
          <a:bodyPr wrap="square" lIns="0" tIns="0" rIns="0" bIns="0" rtlCol="0">
            <a:spAutoFit/>
          </a:bodyPr>
          <a:lstStyle/>
          <a:p>
            <a:pPr marL="0" marR="0" lvl="0" indent="0" algn="ctr" defTabSz="914400" eaLnBrk="1" fontAlgn="auto" latinLnBrk="0" hangingPunct="1">
              <a:lnSpc>
                <a:spcPct val="100000"/>
              </a:lnSpc>
              <a:spcBef>
                <a:spcPts val="476"/>
              </a:spcBef>
              <a:spcAft>
                <a:spcPct val="0"/>
              </a:spcAft>
              <a:buClrTx/>
              <a:buSzPct val="150000"/>
              <a:buFontTx/>
              <a:buNone/>
              <a:tabLst/>
              <a:defRPr/>
            </a:pPr>
            <a:r>
              <a:rPr kumimoji="0" lang="de-DE" sz="1200" b="1" i="0" u="none" strike="noStrike" kern="0" cap="none" spc="0" normalizeH="0" baseline="0" noProof="0" dirty="0" err="1" smtClean="0">
                <a:ln>
                  <a:noFill/>
                </a:ln>
                <a:solidFill>
                  <a:srgbClr val="000000"/>
                </a:solidFill>
                <a:effectLst/>
                <a:uLnTx/>
                <a:uFillTx/>
                <a:latin typeface="Arial" panose="020B0604020202020204"/>
              </a:rPr>
              <a:t>Electric</a:t>
            </a:r>
            <a:r>
              <a:rPr kumimoji="0" lang="de-DE" sz="1200" b="1" i="0" u="none" strike="noStrike" kern="0" cap="none" spc="0" normalizeH="0" baseline="0" noProof="0" dirty="0" smtClean="0">
                <a:ln>
                  <a:noFill/>
                </a:ln>
                <a:solidFill>
                  <a:srgbClr val="000000"/>
                </a:solidFill>
                <a:effectLst/>
                <a:uLnTx/>
                <a:uFillTx/>
                <a:latin typeface="Arial" panose="020B0604020202020204"/>
              </a:rPr>
              <a:t> </a:t>
            </a:r>
            <a:r>
              <a:rPr kumimoji="0" lang="de-DE" sz="1200" b="1" i="0" u="none" strike="noStrike" kern="0" cap="none" spc="0" normalizeH="0" baseline="0" noProof="0" dirty="0" err="1" smtClean="0">
                <a:ln>
                  <a:noFill/>
                </a:ln>
                <a:solidFill>
                  <a:srgbClr val="000000"/>
                </a:solidFill>
                <a:effectLst/>
                <a:uLnTx/>
                <a:uFillTx/>
                <a:latin typeface="Arial" panose="020B0604020202020204"/>
              </a:rPr>
              <a:t>arc</a:t>
            </a:r>
            <a:r>
              <a:rPr kumimoji="0" lang="de-DE" sz="1200" b="1" i="0" u="none" strike="noStrike" kern="0" cap="none" spc="0" normalizeH="0" baseline="0" noProof="0" dirty="0" smtClean="0">
                <a:ln>
                  <a:noFill/>
                </a:ln>
                <a:solidFill>
                  <a:srgbClr val="000000"/>
                </a:solidFill>
                <a:effectLst/>
                <a:uLnTx/>
                <a:uFillTx/>
                <a:latin typeface="Arial" panose="020B0604020202020204"/>
              </a:rPr>
              <a:t> </a:t>
            </a:r>
            <a:r>
              <a:rPr kumimoji="0" lang="de-DE" sz="1200" b="1" i="0" u="none" strike="noStrike" kern="0" cap="none" spc="0" normalizeH="0" baseline="0" noProof="0" dirty="0" err="1" smtClean="0">
                <a:ln>
                  <a:noFill/>
                </a:ln>
                <a:solidFill>
                  <a:srgbClr val="000000"/>
                </a:solidFill>
                <a:effectLst/>
                <a:uLnTx/>
                <a:uFillTx/>
                <a:latin typeface="Arial" panose="020B0604020202020204"/>
              </a:rPr>
              <a:t>furnace</a:t>
            </a:r>
            <a:r>
              <a:rPr kumimoji="0" lang="de-DE" sz="1200" b="1" i="0" u="none" strike="noStrike" kern="0" cap="none" spc="0" normalizeH="0" baseline="0" noProof="0" dirty="0" smtClean="0">
                <a:ln>
                  <a:noFill/>
                </a:ln>
                <a:solidFill>
                  <a:srgbClr val="000000"/>
                </a:solidFill>
                <a:effectLst/>
                <a:uLnTx/>
                <a:uFillTx/>
                <a:latin typeface="Arial" panose="020B0604020202020204"/>
              </a:rPr>
              <a:t> </a:t>
            </a:r>
          </a:p>
          <a:p>
            <a:pPr marL="0" marR="0" lvl="0" indent="0" algn="ctr" defTabSz="914400" eaLnBrk="1" fontAlgn="auto" latinLnBrk="0" hangingPunct="1">
              <a:lnSpc>
                <a:spcPct val="100000"/>
              </a:lnSpc>
              <a:spcBef>
                <a:spcPts val="476"/>
              </a:spcBef>
              <a:spcAft>
                <a:spcPct val="0"/>
              </a:spcAft>
              <a:buClrTx/>
              <a:buSzPct val="150000"/>
              <a:buFontTx/>
              <a:buNone/>
              <a:tabLst/>
              <a:defRPr/>
            </a:pPr>
            <a:r>
              <a:rPr kumimoji="0" lang="de-DE" sz="1200" b="1" i="0" u="none" strike="noStrike" kern="0" cap="none" spc="0" normalizeH="0" baseline="0" noProof="0" dirty="0" smtClean="0">
                <a:ln>
                  <a:noFill/>
                </a:ln>
                <a:solidFill>
                  <a:srgbClr val="000000"/>
                </a:solidFill>
                <a:effectLst/>
                <a:uLnTx/>
                <a:uFillTx/>
                <a:latin typeface="Arial" panose="020B0604020202020204"/>
              </a:rPr>
              <a:t>(EAF)</a:t>
            </a:r>
          </a:p>
        </p:txBody>
      </p:sp>
      <p:sp>
        <p:nvSpPr>
          <p:cNvPr id="41" name="Textfeld 40"/>
          <p:cNvSpPr txBox="1"/>
          <p:nvPr/>
        </p:nvSpPr>
        <p:spPr>
          <a:xfrm>
            <a:off x="5413349" y="5696064"/>
            <a:ext cx="2127565" cy="369332"/>
          </a:xfrm>
          <a:prstGeom prst="rect">
            <a:avLst/>
          </a:prstGeom>
          <a:solidFill>
            <a:srgbClr val="FFFFFF"/>
          </a:solidFill>
        </p:spPr>
        <p:txBody>
          <a:bodyPr wrap="square" lIns="0" tIns="0" rIns="0" bIns="0" rtlCol="0">
            <a:spAutoFit/>
          </a:bodyPr>
          <a:lstStyle/>
          <a:p>
            <a:pPr marL="0" marR="0" lvl="0" indent="0" algn="ctr" defTabSz="914400" eaLnBrk="1" fontAlgn="auto" latinLnBrk="0" hangingPunct="1">
              <a:lnSpc>
                <a:spcPct val="100000"/>
              </a:lnSpc>
              <a:spcBef>
                <a:spcPts val="476"/>
              </a:spcBef>
              <a:spcAft>
                <a:spcPct val="0"/>
              </a:spcAft>
              <a:buClrTx/>
              <a:buSzPct val="150000"/>
              <a:buFontTx/>
              <a:buNone/>
              <a:tabLst/>
              <a:defRPr/>
            </a:pPr>
            <a:r>
              <a:rPr kumimoji="0" lang="de-DE" sz="1200" b="1" i="0" u="none" strike="noStrike" kern="0" cap="none" spc="0" normalizeH="0" baseline="0" noProof="0" dirty="0" smtClean="0">
                <a:ln>
                  <a:noFill/>
                </a:ln>
                <a:solidFill>
                  <a:srgbClr val="000000"/>
                </a:solidFill>
                <a:effectLst/>
                <a:uLnTx/>
                <a:uFillTx/>
                <a:latin typeface="Arial" panose="020B0604020202020204"/>
              </a:rPr>
              <a:t>DRI (</a:t>
            </a:r>
            <a:r>
              <a:rPr kumimoji="0" lang="de-DE" sz="1200" b="1" i="0" u="none" strike="noStrike" kern="0" cap="none" spc="0" normalizeH="0" baseline="0" noProof="0" dirty="0" err="1" smtClean="0">
                <a:ln>
                  <a:noFill/>
                </a:ln>
                <a:solidFill>
                  <a:srgbClr val="000000"/>
                </a:solidFill>
                <a:effectLst/>
                <a:uLnTx/>
                <a:uFillTx/>
                <a:latin typeface="Arial" panose="020B0604020202020204"/>
              </a:rPr>
              <a:t>natural</a:t>
            </a:r>
            <a:r>
              <a:rPr kumimoji="0" lang="de-DE" sz="1200" b="1" i="0" u="none" strike="noStrike" kern="0" cap="none" spc="0" normalizeH="0" baseline="0" noProof="0" dirty="0" smtClean="0">
                <a:ln>
                  <a:noFill/>
                </a:ln>
                <a:solidFill>
                  <a:srgbClr val="000000"/>
                </a:solidFill>
                <a:effectLst/>
                <a:uLnTx/>
                <a:uFillTx/>
                <a:latin typeface="Arial" panose="020B0604020202020204"/>
              </a:rPr>
              <a:t> gas) / </a:t>
            </a:r>
            <a:r>
              <a:rPr kumimoji="0" lang="de-DE" sz="1200" b="1" i="0" u="none" strike="noStrike" kern="0" cap="none" spc="0" normalizeH="0" baseline="0" noProof="0" dirty="0" err="1" smtClean="0">
                <a:ln>
                  <a:noFill/>
                </a:ln>
                <a:solidFill>
                  <a:srgbClr val="000000"/>
                </a:solidFill>
                <a:effectLst/>
                <a:uLnTx/>
                <a:uFillTx/>
                <a:latin typeface="Arial" panose="020B0604020202020204"/>
              </a:rPr>
              <a:t>Electric</a:t>
            </a:r>
            <a:r>
              <a:rPr kumimoji="0" lang="de-DE" sz="1200" b="1" i="0" u="none" strike="noStrike" kern="0" cap="none" spc="0" normalizeH="0" baseline="0" noProof="0" dirty="0" smtClean="0">
                <a:ln>
                  <a:noFill/>
                </a:ln>
                <a:solidFill>
                  <a:srgbClr val="000000"/>
                </a:solidFill>
                <a:effectLst/>
                <a:uLnTx/>
                <a:uFillTx/>
                <a:latin typeface="Arial" panose="020B0604020202020204"/>
              </a:rPr>
              <a:t> </a:t>
            </a:r>
            <a:r>
              <a:rPr kumimoji="0" lang="de-DE" sz="1200" b="1" i="0" u="none" strike="noStrike" kern="0" cap="none" spc="0" normalizeH="0" baseline="0" noProof="0" dirty="0" err="1" smtClean="0">
                <a:ln>
                  <a:noFill/>
                </a:ln>
                <a:solidFill>
                  <a:srgbClr val="000000"/>
                </a:solidFill>
                <a:effectLst/>
                <a:uLnTx/>
                <a:uFillTx/>
                <a:latin typeface="Arial" panose="020B0604020202020204"/>
              </a:rPr>
              <a:t>arc</a:t>
            </a:r>
            <a:r>
              <a:rPr kumimoji="0" lang="de-DE" sz="1200" b="1" i="0" u="none" strike="noStrike" kern="0" cap="none" spc="0" normalizeH="0" baseline="0" noProof="0" dirty="0" smtClean="0">
                <a:ln>
                  <a:noFill/>
                </a:ln>
                <a:solidFill>
                  <a:srgbClr val="000000"/>
                </a:solidFill>
                <a:effectLst/>
                <a:uLnTx/>
                <a:uFillTx/>
                <a:latin typeface="Arial" panose="020B0604020202020204"/>
              </a:rPr>
              <a:t> </a:t>
            </a:r>
            <a:r>
              <a:rPr kumimoji="0" lang="de-DE" sz="1200" b="1" i="0" u="none" strike="noStrike" kern="0" cap="none" spc="0" normalizeH="0" baseline="0" noProof="0" dirty="0" err="1" smtClean="0">
                <a:ln>
                  <a:noFill/>
                </a:ln>
                <a:solidFill>
                  <a:srgbClr val="000000"/>
                </a:solidFill>
                <a:effectLst/>
                <a:uLnTx/>
                <a:uFillTx/>
                <a:latin typeface="Arial" panose="020B0604020202020204"/>
              </a:rPr>
              <a:t>furnace</a:t>
            </a:r>
            <a:r>
              <a:rPr kumimoji="0" lang="de-DE" sz="1200" b="1" i="0" u="none" strike="noStrike" kern="0" cap="none" spc="0" normalizeH="0" baseline="0" noProof="0" dirty="0" smtClean="0">
                <a:ln>
                  <a:noFill/>
                </a:ln>
                <a:solidFill>
                  <a:srgbClr val="000000"/>
                </a:solidFill>
                <a:effectLst/>
                <a:uLnTx/>
                <a:uFillTx/>
                <a:latin typeface="Arial" panose="020B0604020202020204"/>
              </a:rPr>
              <a:t> (EAF)</a:t>
            </a:r>
          </a:p>
        </p:txBody>
      </p:sp>
      <p:sp>
        <p:nvSpPr>
          <p:cNvPr id="42" name="Textfeld 41"/>
          <p:cNvSpPr txBox="1"/>
          <p:nvPr/>
        </p:nvSpPr>
        <p:spPr>
          <a:xfrm>
            <a:off x="7631444" y="5705174"/>
            <a:ext cx="1279557" cy="802784"/>
          </a:xfrm>
          <a:prstGeom prst="rect">
            <a:avLst/>
          </a:prstGeom>
          <a:solidFill>
            <a:srgbClr val="FFFFFF"/>
          </a:solidFill>
        </p:spPr>
        <p:txBody>
          <a:bodyPr wrap="square" lIns="0" tIns="0" rIns="0" bIns="0" rtlCol="0">
            <a:spAutoFit/>
          </a:bodyPr>
          <a:lstStyle/>
          <a:p>
            <a:pPr marL="0" marR="0" lvl="0" indent="0" algn="ctr" defTabSz="914400" eaLnBrk="1" fontAlgn="auto" latinLnBrk="0" hangingPunct="1">
              <a:lnSpc>
                <a:spcPct val="100000"/>
              </a:lnSpc>
              <a:spcBef>
                <a:spcPts val="476"/>
              </a:spcBef>
              <a:spcAft>
                <a:spcPct val="0"/>
              </a:spcAft>
              <a:buClrTx/>
              <a:buSzPct val="150000"/>
              <a:buFontTx/>
              <a:buNone/>
              <a:tabLst/>
              <a:defRPr/>
            </a:pPr>
            <a:r>
              <a:rPr kumimoji="0" lang="de-DE" sz="1200" b="1" i="0" u="none" strike="noStrike" kern="0" cap="none" spc="0" normalizeH="0" baseline="0" noProof="0" dirty="0" smtClean="0">
                <a:ln>
                  <a:noFill/>
                </a:ln>
                <a:solidFill>
                  <a:srgbClr val="000000"/>
                </a:solidFill>
                <a:effectLst/>
                <a:uLnTx/>
                <a:uFillTx/>
                <a:latin typeface="Arial" panose="020B0604020202020204"/>
              </a:rPr>
              <a:t>DRI (Hydrogen) / </a:t>
            </a:r>
            <a:r>
              <a:rPr kumimoji="0" lang="de-DE" sz="1200" b="1" i="0" u="none" strike="noStrike" kern="0" cap="none" spc="0" normalizeH="0" baseline="0" noProof="0" dirty="0" err="1" smtClean="0">
                <a:ln>
                  <a:noFill/>
                </a:ln>
                <a:solidFill>
                  <a:srgbClr val="000000"/>
                </a:solidFill>
                <a:effectLst/>
                <a:uLnTx/>
                <a:uFillTx/>
                <a:latin typeface="Arial" panose="020B0604020202020204"/>
              </a:rPr>
              <a:t>Electric</a:t>
            </a:r>
            <a:r>
              <a:rPr kumimoji="0" lang="de-DE" sz="1200" b="1" i="0" u="none" strike="noStrike" kern="0" cap="none" spc="0" normalizeH="0" baseline="0" noProof="0" dirty="0" smtClean="0">
                <a:ln>
                  <a:noFill/>
                </a:ln>
                <a:solidFill>
                  <a:srgbClr val="000000"/>
                </a:solidFill>
                <a:effectLst/>
                <a:uLnTx/>
                <a:uFillTx/>
                <a:latin typeface="Arial" panose="020B0604020202020204"/>
              </a:rPr>
              <a:t> </a:t>
            </a:r>
            <a:r>
              <a:rPr kumimoji="0" lang="de-DE" sz="1200" b="1" i="0" u="none" strike="noStrike" kern="0" cap="none" spc="0" normalizeH="0" baseline="0" noProof="0" dirty="0" err="1" smtClean="0">
                <a:ln>
                  <a:noFill/>
                </a:ln>
                <a:solidFill>
                  <a:srgbClr val="000000"/>
                </a:solidFill>
                <a:effectLst/>
                <a:uLnTx/>
                <a:uFillTx/>
                <a:latin typeface="Arial" panose="020B0604020202020204"/>
              </a:rPr>
              <a:t>arc</a:t>
            </a:r>
            <a:r>
              <a:rPr kumimoji="0" lang="de-DE" sz="1200" b="1" i="0" u="none" strike="noStrike" kern="0" cap="none" spc="0" normalizeH="0" baseline="0" noProof="0" dirty="0" smtClean="0">
                <a:ln>
                  <a:noFill/>
                </a:ln>
                <a:solidFill>
                  <a:srgbClr val="000000"/>
                </a:solidFill>
                <a:effectLst/>
                <a:uLnTx/>
                <a:uFillTx/>
                <a:latin typeface="Arial" panose="020B0604020202020204"/>
              </a:rPr>
              <a:t> </a:t>
            </a:r>
            <a:r>
              <a:rPr kumimoji="0" lang="de-DE" sz="1200" b="1" i="0" u="none" strike="noStrike" kern="0" cap="none" spc="0" normalizeH="0" baseline="0" noProof="0" dirty="0" err="1" smtClean="0">
                <a:ln>
                  <a:noFill/>
                </a:ln>
                <a:solidFill>
                  <a:srgbClr val="000000"/>
                </a:solidFill>
                <a:effectLst/>
                <a:uLnTx/>
                <a:uFillTx/>
                <a:latin typeface="Arial" panose="020B0604020202020204"/>
              </a:rPr>
              <a:t>furnace</a:t>
            </a:r>
            <a:r>
              <a:rPr kumimoji="0" lang="de-DE" sz="1200" b="1" i="0" u="none" strike="noStrike" kern="0" cap="none" spc="0" normalizeH="0" baseline="0" noProof="0" dirty="0" smtClean="0">
                <a:ln>
                  <a:noFill/>
                </a:ln>
                <a:solidFill>
                  <a:srgbClr val="000000"/>
                </a:solidFill>
                <a:effectLst/>
                <a:uLnTx/>
                <a:uFillTx/>
                <a:latin typeface="Arial" panose="020B0604020202020204"/>
              </a:rPr>
              <a:t> (EAF)</a:t>
            </a:r>
          </a:p>
          <a:p>
            <a:pPr marL="0" marR="0" lvl="0" indent="0" algn="ctr" defTabSz="914400" eaLnBrk="1" fontAlgn="auto" latinLnBrk="0" hangingPunct="1">
              <a:lnSpc>
                <a:spcPct val="100000"/>
              </a:lnSpc>
              <a:spcBef>
                <a:spcPts val="476"/>
              </a:spcBef>
              <a:spcAft>
                <a:spcPct val="0"/>
              </a:spcAft>
              <a:buClrTx/>
              <a:buSzPct val="150000"/>
              <a:buFontTx/>
              <a:buNone/>
              <a:tabLst/>
              <a:defRPr/>
            </a:pPr>
            <a:endParaRPr kumimoji="0" lang="de-DE" sz="1200" b="1" i="0" u="none" strike="noStrike" kern="0" cap="none" spc="0" normalizeH="0" baseline="0" noProof="0" dirty="0" smtClean="0">
              <a:ln>
                <a:noFill/>
              </a:ln>
              <a:solidFill>
                <a:srgbClr val="000000"/>
              </a:solidFill>
              <a:effectLst/>
              <a:uLnTx/>
              <a:uFillTx/>
              <a:latin typeface="Arial" panose="020B0604020202020204"/>
            </a:endParaRPr>
          </a:p>
        </p:txBody>
      </p:sp>
    </p:spTree>
    <p:extLst>
      <p:ext uri="{BB962C8B-B14F-4D97-AF65-F5344CB8AC3E}">
        <p14:creationId xmlns:p14="http://schemas.microsoft.com/office/powerpoint/2010/main" val="1575250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a:extLst>
              <a:ext uri="{FF2B5EF4-FFF2-40B4-BE49-F238E27FC236}">
                <a16:creationId xmlns:a16="http://schemas.microsoft.com/office/drawing/2014/main" xmlns="" id="{2C22AC59-D3B7-4647-9CBE-737C65CB7CC2}"/>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2" name="think-cell Slide" r:id="rId6" imgW="592" imgH="591" progId="TCLayout.ActiveDocument.1">
                  <p:embed/>
                </p:oleObj>
              </mc:Choice>
              <mc:Fallback>
                <p:oleObj name="think-cell Slide" r:id="rId6" imgW="592" imgH="591"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8" name="Rectangle 27" hidden="1">
            <a:extLst>
              <a:ext uri="{FF2B5EF4-FFF2-40B4-BE49-F238E27FC236}">
                <a16:creationId xmlns:a16="http://schemas.microsoft.com/office/drawing/2014/main" xmlns="" id="{25695CDE-593E-48AE-8C38-1BCFDBC88D0B}"/>
              </a:ext>
            </a:extLst>
          </p:cNvPr>
          <p:cNvSpPr/>
          <p:nvPr>
            <p:custDataLst>
              <p:tags r:id="rId3"/>
            </p:custDataLst>
          </p:nvPr>
        </p:nvSpPr>
        <p:spPr bwMode="gray">
          <a:xfrm>
            <a:off x="0" y="0"/>
            <a:ext cx="158750" cy="158750"/>
          </a:xfrm>
          <a:prstGeom prst="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endParaRPr lang="de-DE" b="1" dirty="0">
              <a:solidFill>
                <a:schemeClr val="tx1"/>
              </a:solidFill>
              <a:latin typeface="Arial" panose="020B0604020202020204" pitchFamily="34" charset="0"/>
              <a:ea typeface="+mj-ea"/>
              <a:cs typeface="+mj-cs"/>
              <a:sym typeface="Arial" panose="020B0604020202020204" pitchFamily="34" charset="0"/>
            </a:endParaRPr>
          </a:p>
        </p:txBody>
      </p:sp>
      <p:sp>
        <p:nvSpPr>
          <p:cNvPr id="24" name="Title 23">
            <a:extLst>
              <a:ext uri="{FF2B5EF4-FFF2-40B4-BE49-F238E27FC236}">
                <a16:creationId xmlns:a16="http://schemas.microsoft.com/office/drawing/2014/main" xmlns="" id="{DF64D914-88D5-4138-9F1C-7BA796FC69D1}"/>
              </a:ext>
            </a:extLst>
          </p:cNvPr>
          <p:cNvSpPr>
            <a:spLocks noGrp="1"/>
          </p:cNvSpPr>
          <p:nvPr>
            <p:ph type="title"/>
          </p:nvPr>
        </p:nvSpPr>
        <p:spPr bwMode="gray"/>
        <p:txBody>
          <a:bodyPr/>
          <a:lstStyle/>
          <a:p>
            <a:pPr>
              <a:spcBef>
                <a:spcPts val="476"/>
              </a:spcBef>
            </a:pPr>
            <a:r>
              <a:rPr lang="en-US" dirty="0"/>
              <a:t>Sufficient supply of raw materials at the site must be guaranteed</a:t>
            </a:r>
            <a:endParaRPr lang="de-DE" dirty="0"/>
          </a:p>
        </p:txBody>
      </p:sp>
      <p:sp>
        <p:nvSpPr>
          <p:cNvPr id="13" name="Fußzeilenplatzhalter 12"/>
          <p:cNvSpPr>
            <a:spLocks noGrp="1"/>
          </p:cNvSpPr>
          <p:nvPr>
            <p:ph type="ftr" sz="quarter" idx="14"/>
          </p:nvPr>
        </p:nvSpPr>
        <p:spPr/>
        <p:txBody>
          <a:bodyPr/>
          <a:lstStyle/>
          <a:p>
            <a:r>
              <a:rPr lang="de-DE" smtClean="0"/>
              <a:t>HAZEL Webinar 2: Hydrogen Sustainability - H2 DXNET - Hydrogen injection into natural gas distribution networks</a:t>
            </a:r>
            <a:endParaRPr lang="de-DE" dirty="0"/>
          </a:p>
        </p:txBody>
      </p:sp>
      <p:sp>
        <p:nvSpPr>
          <p:cNvPr id="19" name="Textfeld 18"/>
          <p:cNvSpPr txBox="1"/>
          <p:nvPr/>
        </p:nvSpPr>
        <p:spPr bwMode="gray">
          <a:xfrm>
            <a:off x="596900" y="3877964"/>
            <a:ext cx="2036041" cy="246221"/>
          </a:xfrm>
          <a:prstGeom prst="rect">
            <a:avLst/>
          </a:prstGeom>
          <a:noFill/>
        </p:spPr>
        <p:txBody>
          <a:bodyPr wrap="square" lIns="0" tIns="0" rIns="0" bIns="0" rtlCol="0">
            <a:spAutoFit/>
          </a:bodyPr>
          <a:lstStyle/>
          <a:p>
            <a:pPr>
              <a:spcBef>
                <a:spcPts val="476"/>
              </a:spcBef>
              <a:spcAft>
                <a:spcPct val="0"/>
              </a:spcAft>
              <a:buSzPct val="150000"/>
            </a:pPr>
            <a:r>
              <a:rPr lang="de-DE" sz="1600" dirty="0">
                <a:solidFill>
                  <a:srgbClr val="000000"/>
                </a:solidFill>
                <a:latin typeface="Arial" panose="020B0604020202020204"/>
              </a:rPr>
              <a:t>In </a:t>
            </a:r>
            <a:r>
              <a:rPr lang="de-DE" sz="1600" dirty="0" err="1">
                <a:solidFill>
                  <a:srgbClr val="000000"/>
                </a:solidFill>
                <a:latin typeface="Arial" panose="020B0604020202020204"/>
              </a:rPr>
              <a:t>numbers</a:t>
            </a:r>
            <a:r>
              <a:rPr lang="de-DE" sz="1600" dirty="0">
                <a:solidFill>
                  <a:srgbClr val="000000"/>
                </a:solidFill>
                <a:latin typeface="Arial" panose="020B0604020202020204"/>
              </a:rPr>
              <a:t>:</a:t>
            </a:r>
          </a:p>
        </p:txBody>
      </p:sp>
      <p:sp>
        <p:nvSpPr>
          <p:cNvPr id="20" name="Rechteck 19"/>
          <p:cNvSpPr/>
          <p:nvPr/>
        </p:nvSpPr>
        <p:spPr bwMode="gray">
          <a:xfrm>
            <a:off x="596900" y="4153549"/>
            <a:ext cx="4999568" cy="1819540"/>
          </a:xfrm>
          <a:prstGeom prst="rect">
            <a:avLst/>
          </a:prstGeom>
          <a:noFill/>
          <a:ln w="28575" cap="flat" cmpd="sng" algn="ctr">
            <a:solidFill>
              <a:srgbClr val="5E718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srgbClr val="000000"/>
              </a:solidFill>
              <a:effectLst/>
              <a:uLnTx/>
              <a:uFillTx/>
              <a:latin typeface="Arial" panose="020B0604020202020204"/>
              <a:ea typeface="+mn-ea"/>
              <a:cs typeface="+mn-cs"/>
            </a:endParaRPr>
          </a:p>
        </p:txBody>
      </p:sp>
      <p:sp>
        <p:nvSpPr>
          <p:cNvPr id="21" name="Rechteck 20"/>
          <p:cNvSpPr/>
          <p:nvPr/>
        </p:nvSpPr>
        <p:spPr bwMode="gray">
          <a:xfrm>
            <a:off x="718365" y="4333987"/>
            <a:ext cx="4749748" cy="1451679"/>
          </a:xfrm>
          <a:prstGeom prst="rect">
            <a:avLst/>
          </a:prstGeom>
        </p:spPr>
        <p:txBody>
          <a:bodyPr wrap="square">
            <a:spAutoFit/>
          </a:bodyPr>
          <a:lstStyle/>
          <a:p>
            <a:pPr marL="172364" indent="-172364">
              <a:spcBef>
                <a:spcPts val="476"/>
              </a:spcBef>
              <a:spcAft>
                <a:spcPct val="0"/>
              </a:spcAft>
              <a:buSzPct val="100000"/>
              <a:buFontTx/>
              <a:buChar char="•"/>
            </a:pPr>
            <a:r>
              <a:rPr lang="en-US" sz="1600" dirty="0" smtClean="0">
                <a:solidFill>
                  <a:srgbClr val="000000"/>
                </a:solidFill>
                <a:latin typeface="Arial" panose="020B0604020202020204"/>
              </a:rPr>
              <a:t>Scenario </a:t>
            </a:r>
            <a:r>
              <a:rPr lang="en-US" sz="1600" b="1" dirty="0">
                <a:solidFill>
                  <a:srgbClr val="CB225B"/>
                </a:solidFill>
                <a:latin typeface="Arial" panose="020B0604020202020204"/>
              </a:rPr>
              <a:t>4</a:t>
            </a:r>
            <a:r>
              <a:rPr lang="en-US" sz="1600" dirty="0">
                <a:solidFill>
                  <a:srgbClr val="000000"/>
                </a:solidFill>
                <a:latin typeface="Arial" panose="020B0604020202020204"/>
              </a:rPr>
              <a:t> </a:t>
            </a:r>
            <a:r>
              <a:rPr lang="en-US" sz="1600" b="1" dirty="0">
                <a:solidFill>
                  <a:srgbClr val="CB225B"/>
                </a:solidFill>
                <a:latin typeface="Arial" panose="020B0604020202020204"/>
              </a:rPr>
              <a:t>million t/a</a:t>
            </a:r>
            <a:r>
              <a:rPr lang="en-US" sz="1600" dirty="0">
                <a:solidFill>
                  <a:srgbClr val="000000"/>
                </a:solidFill>
                <a:latin typeface="Arial" panose="020B0604020202020204"/>
              </a:rPr>
              <a:t> DRI/HBI on site</a:t>
            </a:r>
          </a:p>
          <a:p>
            <a:pPr marL="172364" indent="-172364">
              <a:spcBef>
                <a:spcPts val="476"/>
              </a:spcBef>
              <a:spcAft>
                <a:spcPct val="0"/>
              </a:spcAft>
              <a:buSzPct val="100000"/>
              <a:buFontTx/>
              <a:buChar char="•"/>
            </a:pPr>
            <a:r>
              <a:rPr lang="en-US" sz="1600" dirty="0">
                <a:solidFill>
                  <a:srgbClr val="000000"/>
                </a:solidFill>
                <a:latin typeface="Arial" panose="020B0604020202020204"/>
              </a:rPr>
              <a:t>Quantity of hydrogen required for this: </a:t>
            </a:r>
            <a:r>
              <a:rPr lang="en-US" sz="1600" dirty="0" smtClean="0">
                <a:solidFill>
                  <a:srgbClr val="000000"/>
                </a:solidFill>
                <a:latin typeface="Arial" panose="020B0604020202020204"/>
              </a:rPr>
              <a:t/>
            </a:r>
            <a:br>
              <a:rPr lang="en-US" sz="1600" dirty="0" smtClean="0">
                <a:solidFill>
                  <a:srgbClr val="000000"/>
                </a:solidFill>
                <a:latin typeface="Arial" panose="020B0604020202020204"/>
              </a:rPr>
            </a:br>
            <a:r>
              <a:rPr lang="en-US" sz="1600" b="1" dirty="0" smtClean="0">
                <a:solidFill>
                  <a:srgbClr val="CB225B"/>
                </a:solidFill>
                <a:latin typeface="Arial" panose="020B0604020202020204"/>
              </a:rPr>
              <a:t>~</a:t>
            </a:r>
            <a:r>
              <a:rPr lang="en-US" sz="1600" b="1" dirty="0">
                <a:solidFill>
                  <a:srgbClr val="CB225B"/>
                </a:solidFill>
                <a:latin typeface="Arial" panose="020B0604020202020204"/>
              </a:rPr>
              <a:t>350,000 m³/h </a:t>
            </a:r>
          </a:p>
          <a:p>
            <a:pPr marL="172364" indent="-172364">
              <a:spcBef>
                <a:spcPts val="476"/>
              </a:spcBef>
              <a:spcAft>
                <a:spcPct val="0"/>
              </a:spcAft>
              <a:buSzPct val="100000"/>
              <a:buFontTx/>
              <a:buChar char="•"/>
            </a:pPr>
            <a:r>
              <a:rPr lang="en-US" sz="1600" dirty="0">
                <a:solidFill>
                  <a:srgbClr val="000000"/>
                </a:solidFill>
                <a:latin typeface="Arial" panose="020B0604020202020204"/>
              </a:rPr>
              <a:t>Equivalent to</a:t>
            </a:r>
            <a:r>
              <a:rPr lang="en-US" sz="1600" b="1" dirty="0">
                <a:solidFill>
                  <a:srgbClr val="CB225B"/>
                </a:solidFill>
                <a:latin typeface="Arial" panose="020B0604020202020204"/>
              </a:rPr>
              <a:t> ~92 times</a:t>
            </a:r>
            <a:r>
              <a:rPr lang="en-US" sz="1600" dirty="0">
                <a:solidFill>
                  <a:srgbClr val="000000"/>
                </a:solidFill>
                <a:latin typeface="Arial" panose="020B0604020202020204"/>
              </a:rPr>
              <a:t> the capacity of the planned H</a:t>
            </a:r>
            <a:r>
              <a:rPr lang="en-US" sz="1600" baseline="-25000" dirty="0">
                <a:solidFill>
                  <a:srgbClr val="000000"/>
                </a:solidFill>
                <a:latin typeface="Arial" panose="020B0604020202020204"/>
              </a:rPr>
              <a:t>2</a:t>
            </a:r>
            <a:r>
              <a:rPr lang="en-US" sz="1600" dirty="0">
                <a:solidFill>
                  <a:srgbClr val="000000"/>
                </a:solidFill>
                <a:latin typeface="Arial" panose="020B0604020202020204"/>
              </a:rPr>
              <a:t> hub in </a:t>
            </a:r>
            <a:r>
              <a:rPr lang="en-US" sz="1600" dirty="0" err="1">
                <a:solidFill>
                  <a:srgbClr val="000000"/>
                </a:solidFill>
                <a:latin typeface="Arial" panose="020B0604020202020204"/>
              </a:rPr>
              <a:t>Fenne</a:t>
            </a:r>
            <a:endParaRPr lang="de-DE" sz="1600" dirty="0">
              <a:solidFill>
                <a:srgbClr val="000000"/>
              </a:solidFill>
              <a:latin typeface="Arial" panose="020B0604020202020204"/>
            </a:endParaRPr>
          </a:p>
        </p:txBody>
      </p:sp>
      <p:sp>
        <p:nvSpPr>
          <p:cNvPr id="22" name="Textfeld 21"/>
          <p:cNvSpPr txBox="1"/>
          <p:nvPr/>
        </p:nvSpPr>
        <p:spPr bwMode="gray">
          <a:xfrm>
            <a:off x="596900" y="1623615"/>
            <a:ext cx="3242733" cy="246221"/>
          </a:xfrm>
          <a:prstGeom prst="rect">
            <a:avLst/>
          </a:prstGeom>
          <a:noFill/>
        </p:spPr>
        <p:txBody>
          <a:bodyPr wrap="square" lIns="0" tIns="0" rIns="0" bIns="0" rtlCol="0">
            <a:spAutoFit/>
          </a:bodyPr>
          <a:lstStyle/>
          <a:p>
            <a:pPr>
              <a:spcBef>
                <a:spcPts val="476"/>
              </a:spcBef>
              <a:spcAft>
                <a:spcPct val="0"/>
              </a:spcAft>
              <a:buSzPct val="150000"/>
            </a:pPr>
            <a:r>
              <a:rPr lang="de-DE" sz="1600" b="1" dirty="0" smtClean="0">
                <a:solidFill>
                  <a:schemeClr val="accent6">
                    <a:lumMod val="60000"/>
                    <a:lumOff val="40000"/>
                  </a:schemeClr>
                </a:solidFill>
                <a:latin typeface="Arial" panose="020B0604020202020204"/>
              </a:rPr>
              <a:t>Scenario</a:t>
            </a:r>
            <a:r>
              <a:rPr lang="de-DE" sz="1600" b="1" dirty="0">
                <a:solidFill>
                  <a:schemeClr val="accent6">
                    <a:lumMod val="60000"/>
                    <a:lumOff val="40000"/>
                  </a:schemeClr>
                </a:solidFill>
                <a:latin typeface="Arial" panose="020B0604020202020204"/>
              </a:rPr>
              <a:t>: „Hydrogen route “</a:t>
            </a:r>
          </a:p>
        </p:txBody>
      </p:sp>
      <p:sp>
        <p:nvSpPr>
          <p:cNvPr id="23" name="Textfeld 22"/>
          <p:cNvSpPr txBox="1"/>
          <p:nvPr/>
        </p:nvSpPr>
        <p:spPr bwMode="gray">
          <a:xfrm>
            <a:off x="596900" y="2025027"/>
            <a:ext cx="5084233" cy="1113125"/>
          </a:xfrm>
          <a:prstGeom prst="rect">
            <a:avLst/>
          </a:prstGeom>
          <a:noFill/>
        </p:spPr>
        <p:txBody>
          <a:bodyPr wrap="square" lIns="0" tIns="0" rIns="0" bIns="0" rtlCol="0">
            <a:spAutoFit/>
          </a:bodyPr>
          <a:lstStyle/>
          <a:p>
            <a:pPr marL="172364" indent="-172364">
              <a:spcBef>
                <a:spcPts val="476"/>
              </a:spcBef>
              <a:spcAft>
                <a:spcPct val="0"/>
              </a:spcAft>
              <a:buSzPct val="100000"/>
              <a:buFontTx/>
              <a:buChar char="•"/>
            </a:pPr>
            <a:r>
              <a:rPr lang="en-US" sz="1600" dirty="0">
                <a:solidFill>
                  <a:srgbClr val="000000"/>
                </a:solidFill>
                <a:latin typeface="Arial" panose="020B0604020202020204"/>
              </a:rPr>
              <a:t>Ensuring the hydrogen supply for DRI/HBI generation on site</a:t>
            </a:r>
          </a:p>
          <a:p>
            <a:pPr marL="172364" indent="-172364">
              <a:spcBef>
                <a:spcPts val="476"/>
              </a:spcBef>
              <a:spcAft>
                <a:spcPct val="0"/>
              </a:spcAft>
              <a:buSzPct val="100000"/>
              <a:buFontTx/>
              <a:buChar char="•"/>
            </a:pPr>
            <a:r>
              <a:rPr lang="en-US" sz="1600" dirty="0">
                <a:solidFill>
                  <a:srgbClr val="000000"/>
                </a:solidFill>
                <a:latin typeface="Arial" panose="020B0604020202020204"/>
              </a:rPr>
              <a:t>Construction of hydrogen pipelines required</a:t>
            </a:r>
          </a:p>
          <a:p>
            <a:pPr marL="172364" indent="-172364">
              <a:spcBef>
                <a:spcPts val="476"/>
              </a:spcBef>
              <a:spcAft>
                <a:spcPct val="0"/>
              </a:spcAft>
              <a:buSzPct val="100000"/>
              <a:buFontTx/>
              <a:buChar char="•"/>
            </a:pPr>
            <a:r>
              <a:rPr lang="en-US" sz="1600" dirty="0">
                <a:solidFill>
                  <a:srgbClr val="000000"/>
                </a:solidFill>
                <a:latin typeface="Arial" panose="020B0604020202020204"/>
              </a:rPr>
              <a:t>In addition, the power supply must be guaranteed.</a:t>
            </a:r>
          </a:p>
        </p:txBody>
      </p:sp>
      <p:pic>
        <p:nvPicPr>
          <p:cNvPr id="25" name="Picture 6">
            <a:extLst>
              <a:ext uri="{FF2B5EF4-FFF2-40B4-BE49-F238E27FC236}">
                <a16:creationId xmlns:a16="http://schemas.microsoft.com/office/drawing/2014/main" xmlns="" id="{10C0BA87-37E0-4B96-9E67-F9C26226EB80}"/>
              </a:ext>
            </a:extLst>
          </p:cNvPr>
          <p:cNvPicPr>
            <a:picLocks noChangeAspect="1"/>
          </p:cNvPicPr>
          <p:nvPr/>
        </p:nvPicPr>
        <p:blipFill>
          <a:blip r:embed="rId8" cstate="screen">
            <a:lum/>
            <a:extLst>
              <a:ext uri="{28A0092B-C50C-407E-A947-70E740481C1C}">
                <a14:useLocalDpi xmlns:a14="http://schemas.microsoft.com/office/drawing/2010/main"/>
              </a:ext>
            </a:extLst>
          </a:blip>
          <a:stretch>
            <a:fillRect/>
          </a:stretch>
        </p:blipFill>
        <p:spPr>
          <a:xfrm>
            <a:off x="5999223" y="3707487"/>
            <a:ext cx="2528433" cy="1707513"/>
          </a:xfrm>
          <a:prstGeom prst="rect">
            <a:avLst/>
          </a:prstGeom>
          <a:noFill/>
          <a:extLst>
            <a:ext uri="{909E8E84-426E-40DD-AFC4-6F175D3DCCD1}">
              <a14:hiddenFill xmlns:a14="http://schemas.microsoft.com/office/drawing/2010/main">
                <a:solidFill>
                  <a:srgbClr val="000000"/>
                </a:solidFill>
              </a14:hiddenFill>
            </a:ext>
          </a:extLst>
        </p:spPr>
      </p:pic>
      <p:sp>
        <p:nvSpPr>
          <p:cNvPr id="27" name="Textfeld 26"/>
          <p:cNvSpPr txBox="1"/>
          <p:nvPr/>
        </p:nvSpPr>
        <p:spPr bwMode="gray">
          <a:xfrm>
            <a:off x="5881915" y="5399127"/>
            <a:ext cx="2802143" cy="532879"/>
          </a:xfrm>
          <a:prstGeom prst="rect">
            <a:avLst/>
          </a:prstGeom>
          <a:solidFill>
            <a:srgbClr val="CB225B"/>
          </a:solidFill>
        </p:spPr>
        <p:txBody>
          <a:bodyPr wrap="square" lIns="0" tIns="0" rIns="0" bIns="0" rtlCol="0" anchor="ctr">
            <a:noAutofit/>
          </a:bodyPr>
          <a:lstStyle/>
          <a:p>
            <a:pPr algn="ctr">
              <a:spcBef>
                <a:spcPts val="476"/>
              </a:spcBef>
              <a:spcAft>
                <a:spcPct val="0"/>
              </a:spcAft>
              <a:buSzPct val="150000"/>
            </a:pPr>
            <a:r>
              <a:rPr lang="de-DE" sz="1200" b="1" dirty="0">
                <a:solidFill>
                  <a:srgbClr val="FFFFFF"/>
                </a:solidFill>
                <a:latin typeface="Arial" panose="020B0604020202020204"/>
              </a:rPr>
              <a:t>Siemens SILYZER 300</a:t>
            </a:r>
          </a:p>
          <a:p>
            <a:pPr algn="ctr">
              <a:spcBef>
                <a:spcPts val="476"/>
              </a:spcBef>
              <a:spcAft>
                <a:spcPct val="0"/>
              </a:spcAft>
              <a:buSzPct val="150000"/>
            </a:pPr>
            <a:r>
              <a:rPr lang="de-DE" sz="1200" dirty="0">
                <a:solidFill>
                  <a:srgbClr val="FFFFFF"/>
                </a:solidFill>
                <a:latin typeface="Arial" panose="020B0604020202020204"/>
              </a:rPr>
              <a:t>Kapazität im H</a:t>
            </a:r>
            <a:r>
              <a:rPr lang="de-DE" sz="1200" baseline="-25000" dirty="0">
                <a:solidFill>
                  <a:srgbClr val="FFFFFF"/>
                </a:solidFill>
                <a:latin typeface="Arial" panose="020B0604020202020204"/>
              </a:rPr>
              <a:t>2 </a:t>
            </a:r>
            <a:r>
              <a:rPr lang="de-DE" sz="1200" dirty="0">
                <a:solidFill>
                  <a:srgbClr val="FFFFFF"/>
                </a:solidFill>
                <a:latin typeface="Arial" panose="020B0604020202020204"/>
              </a:rPr>
              <a:t>Hub Fenne: 3800 Nm³/h</a:t>
            </a:r>
          </a:p>
        </p:txBody>
      </p:sp>
      <p:pic>
        <p:nvPicPr>
          <p:cNvPr id="29" name="Picture 11"/>
          <p:cNvPicPr>
            <a:picLocks noChangeAspect="1" noChangeArrowheads="1"/>
          </p:cNvPicPr>
          <p:nvPr/>
        </p:nvPicPr>
        <p:blipFill>
          <a:blip r:embed="rId9" cstate="screen">
            <a:lum/>
            <a:extLst>
              <a:ext uri="{28A0092B-C50C-407E-A947-70E740481C1C}">
                <a14:useLocalDpi xmlns:a14="http://schemas.microsoft.com/office/drawing/2010/main"/>
              </a:ext>
            </a:extLst>
          </a:blip>
          <a:srcRect/>
          <a:stretch>
            <a:fillRect/>
          </a:stretch>
        </p:blipFill>
        <p:spPr bwMode="gray">
          <a:xfrm>
            <a:off x="5881917" y="1613790"/>
            <a:ext cx="2802143" cy="1576691"/>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feld 29"/>
          <p:cNvSpPr txBox="1"/>
          <p:nvPr/>
        </p:nvSpPr>
        <p:spPr bwMode="gray">
          <a:xfrm>
            <a:off x="7070525" y="3247058"/>
            <a:ext cx="1613535" cy="123111"/>
          </a:xfrm>
          <a:prstGeom prst="rect">
            <a:avLst/>
          </a:prstGeom>
          <a:noFill/>
        </p:spPr>
        <p:txBody>
          <a:bodyPr wrap="square" lIns="0" tIns="0" rIns="0" bIns="0" rtlCol="0">
            <a:spAutoFit/>
          </a:bodyPr>
          <a:lstStyle/>
          <a:p>
            <a:pPr algn="r">
              <a:spcBef>
                <a:spcPts val="476"/>
              </a:spcBef>
              <a:spcAft>
                <a:spcPct val="0"/>
              </a:spcAft>
              <a:buSzPct val="150000"/>
            </a:pPr>
            <a:r>
              <a:rPr lang="de-DE" sz="800" dirty="0" smtClean="0">
                <a:solidFill>
                  <a:srgbClr val="FFFFFF">
                    <a:lumMod val="65000"/>
                  </a:srgbClr>
                </a:solidFill>
                <a:latin typeface="Arial" panose="020B0604020202020204"/>
              </a:rPr>
              <a:t>Source</a:t>
            </a:r>
            <a:r>
              <a:rPr lang="de-DE" sz="800" dirty="0">
                <a:solidFill>
                  <a:srgbClr val="FFFFFF">
                    <a:lumMod val="65000"/>
                  </a:srgbClr>
                </a:solidFill>
                <a:latin typeface="Arial" panose="020B0604020202020204"/>
              </a:rPr>
              <a:t>: voestalpine.com</a:t>
            </a:r>
          </a:p>
        </p:txBody>
      </p:sp>
      <p:sp>
        <p:nvSpPr>
          <p:cNvPr id="31" name="Textfeld 5">
            <a:extLst>
              <a:ext uri="{FF2B5EF4-FFF2-40B4-BE49-F238E27FC236}">
                <a16:creationId xmlns:a16="http://schemas.microsoft.com/office/drawing/2014/main" xmlns="" id="{A073D98F-781B-4C9F-A60E-AEE7004A20C9}"/>
              </a:ext>
            </a:extLst>
          </p:cNvPr>
          <p:cNvSpPr txBox="1"/>
          <p:nvPr/>
        </p:nvSpPr>
        <p:spPr bwMode="gray">
          <a:xfrm>
            <a:off x="7070525" y="5276377"/>
            <a:ext cx="1613535" cy="123111"/>
          </a:xfrm>
          <a:prstGeom prst="rect">
            <a:avLst/>
          </a:prstGeom>
          <a:noFill/>
        </p:spPr>
        <p:txBody>
          <a:bodyPr wrap="square" lIns="0" tIns="0" rIns="0" bIns="0" rtlCol="0">
            <a:spAutoFit/>
          </a:bodyPr>
          <a:lstStyle/>
          <a:p>
            <a:pPr algn="r">
              <a:spcBef>
                <a:spcPts val="476"/>
              </a:spcBef>
              <a:spcAft>
                <a:spcPct val="0"/>
              </a:spcAft>
              <a:buSzPct val="150000"/>
            </a:pPr>
            <a:r>
              <a:rPr lang="de-DE" sz="800" dirty="0" smtClean="0">
                <a:solidFill>
                  <a:srgbClr val="FFFFFF">
                    <a:lumMod val="65000"/>
                  </a:srgbClr>
                </a:solidFill>
                <a:latin typeface="Arial" panose="020B0604020202020204"/>
              </a:rPr>
              <a:t>Source</a:t>
            </a:r>
            <a:r>
              <a:rPr lang="de-DE" sz="800" dirty="0">
                <a:solidFill>
                  <a:srgbClr val="FFFFFF">
                    <a:lumMod val="65000"/>
                  </a:srgbClr>
                </a:solidFill>
                <a:latin typeface="Arial" panose="020B0604020202020204"/>
              </a:rPr>
              <a:t>: siemens.com</a:t>
            </a:r>
          </a:p>
        </p:txBody>
      </p:sp>
    </p:spTree>
    <p:extLst>
      <p:ext uri="{BB962C8B-B14F-4D97-AF65-F5344CB8AC3E}">
        <p14:creationId xmlns:p14="http://schemas.microsoft.com/office/powerpoint/2010/main" val="1805711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a:extLst>
              <a:ext uri="{FF2B5EF4-FFF2-40B4-BE49-F238E27FC236}">
                <a16:creationId xmlns:a16="http://schemas.microsoft.com/office/drawing/2014/main" xmlns="" id="{2C22AC59-D3B7-4647-9CBE-737C65CB7CC2}"/>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5" name="think-cell Slide" r:id="rId6" imgW="592" imgH="591" progId="TCLayout.ActiveDocument.1">
                  <p:embed/>
                </p:oleObj>
              </mc:Choice>
              <mc:Fallback>
                <p:oleObj name="think-cell Slide" r:id="rId6" imgW="592" imgH="591"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8" name="Rectangle 27" hidden="1">
            <a:extLst>
              <a:ext uri="{FF2B5EF4-FFF2-40B4-BE49-F238E27FC236}">
                <a16:creationId xmlns:a16="http://schemas.microsoft.com/office/drawing/2014/main" xmlns="" id="{25695CDE-593E-48AE-8C38-1BCFDBC88D0B}"/>
              </a:ext>
            </a:extLst>
          </p:cNvPr>
          <p:cNvSpPr/>
          <p:nvPr>
            <p:custDataLst>
              <p:tags r:id="rId3"/>
            </p:custDataLst>
          </p:nvPr>
        </p:nvSpPr>
        <p:spPr bwMode="gray">
          <a:xfrm>
            <a:off x="0" y="0"/>
            <a:ext cx="158750" cy="158750"/>
          </a:xfrm>
          <a:prstGeom prst="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endParaRPr lang="de-DE" b="1" dirty="0">
              <a:solidFill>
                <a:schemeClr val="tx1"/>
              </a:solidFill>
              <a:latin typeface="Arial" panose="020B0604020202020204" pitchFamily="34" charset="0"/>
              <a:ea typeface="+mj-ea"/>
              <a:cs typeface="+mj-cs"/>
              <a:sym typeface="Arial" panose="020B0604020202020204" pitchFamily="34" charset="0"/>
            </a:endParaRPr>
          </a:p>
        </p:txBody>
      </p:sp>
      <p:sp>
        <p:nvSpPr>
          <p:cNvPr id="24" name="Title 23">
            <a:extLst>
              <a:ext uri="{FF2B5EF4-FFF2-40B4-BE49-F238E27FC236}">
                <a16:creationId xmlns:a16="http://schemas.microsoft.com/office/drawing/2014/main" xmlns="" id="{DF64D914-88D5-4138-9F1C-7BA796FC69D1}"/>
              </a:ext>
            </a:extLst>
          </p:cNvPr>
          <p:cNvSpPr>
            <a:spLocks noGrp="1"/>
          </p:cNvSpPr>
          <p:nvPr>
            <p:ph type="title"/>
          </p:nvPr>
        </p:nvSpPr>
        <p:spPr bwMode="gray"/>
        <p:txBody>
          <a:bodyPr/>
          <a:lstStyle/>
          <a:p>
            <a:pPr>
              <a:spcBef>
                <a:spcPts val="476"/>
              </a:spcBef>
            </a:pPr>
            <a:r>
              <a:rPr lang="en-US" dirty="0"/>
              <a:t>Stable and sufficient supply of </a:t>
            </a:r>
            <a:r>
              <a:rPr lang="en-US" dirty="0" smtClean="0"/>
              <a:t>renewable </a:t>
            </a:r>
            <a:r>
              <a:rPr lang="en-US" dirty="0"/>
              <a:t>electricity on site </a:t>
            </a:r>
            <a:endParaRPr lang="de-DE" dirty="0"/>
          </a:p>
        </p:txBody>
      </p:sp>
      <p:sp>
        <p:nvSpPr>
          <p:cNvPr id="16" name="Fußzeilenplatzhalter 15"/>
          <p:cNvSpPr>
            <a:spLocks noGrp="1"/>
          </p:cNvSpPr>
          <p:nvPr>
            <p:ph type="ftr" sz="quarter" idx="14"/>
          </p:nvPr>
        </p:nvSpPr>
        <p:spPr/>
        <p:txBody>
          <a:bodyPr/>
          <a:lstStyle/>
          <a:p>
            <a:r>
              <a:rPr lang="de-DE" smtClean="0"/>
              <a:t>HAZEL Webinar 2: Hydrogen Sustainability - H2 DXNET - Hydrogen injection into natural gas distribution networks</a:t>
            </a:r>
            <a:endParaRPr lang="de-DE" dirty="0"/>
          </a:p>
        </p:txBody>
      </p:sp>
      <p:sp>
        <p:nvSpPr>
          <p:cNvPr id="21" name="Textfeld 20"/>
          <p:cNvSpPr txBox="1"/>
          <p:nvPr/>
        </p:nvSpPr>
        <p:spPr bwMode="gray">
          <a:xfrm>
            <a:off x="596900" y="2370267"/>
            <a:ext cx="8276167" cy="523220"/>
          </a:xfrm>
          <a:prstGeom prst="rect">
            <a:avLst/>
          </a:prstGeom>
          <a:noFill/>
        </p:spPr>
        <p:txBody>
          <a:bodyPr wrap="square" lIns="0" tIns="0" rIns="0" bIns="0" rtlCol="0">
            <a:spAutoFit/>
          </a:bodyPr>
          <a:lstStyle/>
          <a:p>
            <a:pPr>
              <a:spcBef>
                <a:spcPts val="476"/>
              </a:spcBef>
              <a:spcAft>
                <a:spcPct val="0"/>
              </a:spcAft>
              <a:buSzPct val="150000"/>
            </a:pPr>
            <a:r>
              <a:rPr lang="de-DE" b="1" dirty="0" smtClean="0">
                <a:solidFill>
                  <a:schemeClr val="accent5">
                    <a:lumMod val="60000"/>
                    <a:lumOff val="40000"/>
                  </a:schemeClr>
                </a:solidFill>
                <a:latin typeface="Arial" panose="020B0604020202020204"/>
              </a:rPr>
              <a:t>„</a:t>
            </a:r>
            <a:r>
              <a:rPr lang="de-DE" b="1" dirty="0" err="1" smtClean="0">
                <a:solidFill>
                  <a:schemeClr val="accent5">
                    <a:lumMod val="60000"/>
                    <a:lumOff val="40000"/>
                  </a:schemeClr>
                </a:solidFill>
                <a:latin typeface="Arial" panose="020B0604020202020204"/>
              </a:rPr>
              <a:t>sufficient</a:t>
            </a:r>
            <a:r>
              <a:rPr lang="de-DE" b="1" dirty="0" smtClean="0">
                <a:solidFill>
                  <a:schemeClr val="accent5">
                    <a:lumMod val="60000"/>
                    <a:lumOff val="40000"/>
                  </a:schemeClr>
                </a:solidFill>
                <a:latin typeface="Arial" panose="020B0604020202020204"/>
              </a:rPr>
              <a:t> “</a:t>
            </a:r>
            <a:r>
              <a:rPr lang="de-DE" b="1" dirty="0" smtClean="0">
                <a:solidFill>
                  <a:srgbClr val="C6C6C6"/>
                </a:solidFill>
                <a:latin typeface="Arial" panose="020B0604020202020204"/>
              </a:rPr>
              <a:t>	</a:t>
            </a:r>
            <a:r>
              <a:rPr lang="en-US" sz="1600" dirty="0" smtClean="0">
                <a:solidFill>
                  <a:srgbClr val="000000"/>
                </a:solidFill>
                <a:latin typeface="Arial" panose="020B0604020202020204"/>
              </a:rPr>
              <a:t>means </a:t>
            </a:r>
            <a:r>
              <a:rPr lang="en-US" sz="1600" dirty="0">
                <a:solidFill>
                  <a:srgbClr val="000000"/>
                </a:solidFill>
                <a:latin typeface="Arial" panose="020B0604020202020204"/>
              </a:rPr>
              <a:t>that an additional demand for electricity must be available </a:t>
            </a:r>
            <a:r>
              <a:rPr lang="en-US" sz="1600" dirty="0" smtClean="0">
                <a:solidFill>
                  <a:srgbClr val="000000"/>
                </a:solidFill>
                <a:latin typeface="Arial" panose="020B0604020202020204"/>
              </a:rPr>
              <a:t/>
            </a:r>
            <a:br>
              <a:rPr lang="en-US" sz="1600" dirty="0" smtClean="0">
                <a:solidFill>
                  <a:srgbClr val="000000"/>
                </a:solidFill>
                <a:latin typeface="Arial" panose="020B0604020202020204"/>
              </a:rPr>
            </a:br>
            <a:r>
              <a:rPr lang="en-US" sz="1600" dirty="0" smtClean="0">
                <a:solidFill>
                  <a:srgbClr val="000000"/>
                </a:solidFill>
                <a:latin typeface="Arial" panose="020B0604020202020204"/>
              </a:rPr>
              <a:t>			for </a:t>
            </a:r>
            <a:r>
              <a:rPr lang="en-US" sz="1600" dirty="0">
                <a:solidFill>
                  <a:srgbClr val="000000"/>
                </a:solidFill>
                <a:latin typeface="Arial" panose="020B0604020202020204"/>
              </a:rPr>
              <a:t>steel production</a:t>
            </a:r>
            <a:endParaRPr lang="de-DE" sz="1600" dirty="0">
              <a:solidFill>
                <a:srgbClr val="000000"/>
              </a:solidFill>
              <a:latin typeface="Arial" panose="020B0604020202020204"/>
            </a:endParaRPr>
          </a:p>
        </p:txBody>
      </p:sp>
      <p:sp>
        <p:nvSpPr>
          <p:cNvPr id="22" name="Textfeld 21"/>
          <p:cNvSpPr txBox="1"/>
          <p:nvPr/>
        </p:nvSpPr>
        <p:spPr bwMode="gray">
          <a:xfrm>
            <a:off x="596900" y="1423227"/>
            <a:ext cx="8345932" cy="276999"/>
          </a:xfrm>
          <a:prstGeom prst="rect">
            <a:avLst/>
          </a:prstGeom>
          <a:noFill/>
        </p:spPr>
        <p:txBody>
          <a:bodyPr wrap="square" lIns="0" tIns="0" rIns="0" bIns="0" rtlCol="0">
            <a:spAutoFit/>
          </a:bodyPr>
          <a:lstStyle/>
          <a:p>
            <a:pPr>
              <a:spcBef>
                <a:spcPts val="476"/>
              </a:spcBef>
              <a:spcAft>
                <a:spcPct val="0"/>
              </a:spcAft>
              <a:buSzPct val="150000"/>
            </a:pPr>
            <a:r>
              <a:rPr lang="de-DE" b="1" dirty="0">
                <a:solidFill>
                  <a:schemeClr val="accent5">
                    <a:lumMod val="60000"/>
                    <a:lumOff val="40000"/>
                  </a:schemeClr>
                </a:solidFill>
                <a:latin typeface="Arial" panose="020B0604020202020204"/>
                <a:sym typeface="Wingdings" panose="05000000000000000000" pitchFamily="2" charset="2"/>
              </a:rPr>
              <a:t>„</a:t>
            </a:r>
            <a:r>
              <a:rPr lang="de-DE" b="1" dirty="0" err="1">
                <a:solidFill>
                  <a:schemeClr val="accent5">
                    <a:lumMod val="60000"/>
                    <a:lumOff val="40000"/>
                  </a:schemeClr>
                </a:solidFill>
                <a:latin typeface="Arial" panose="020B0604020202020204"/>
                <a:sym typeface="Wingdings" panose="05000000000000000000" pitchFamily="2" charset="2"/>
              </a:rPr>
              <a:t>Stable</a:t>
            </a:r>
            <a:r>
              <a:rPr lang="de-DE" b="1" dirty="0">
                <a:solidFill>
                  <a:schemeClr val="accent5">
                    <a:lumMod val="60000"/>
                    <a:lumOff val="40000"/>
                  </a:schemeClr>
                </a:solidFill>
                <a:latin typeface="Arial" panose="020B0604020202020204"/>
                <a:sym typeface="Wingdings" panose="05000000000000000000" pitchFamily="2" charset="2"/>
              </a:rPr>
              <a:t> </a:t>
            </a:r>
            <a:r>
              <a:rPr lang="de-DE" b="1" dirty="0" smtClean="0">
                <a:solidFill>
                  <a:schemeClr val="accent5">
                    <a:lumMod val="60000"/>
                    <a:lumOff val="40000"/>
                  </a:schemeClr>
                </a:solidFill>
                <a:latin typeface="Arial" panose="020B0604020202020204"/>
                <a:sym typeface="Wingdings" panose="05000000000000000000" pitchFamily="2" charset="2"/>
              </a:rPr>
              <a:t>“ </a:t>
            </a:r>
            <a:r>
              <a:rPr lang="de-DE" b="1" dirty="0" smtClean="0">
                <a:solidFill>
                  <a:srgbClr val="C6C6C6"/>
                </a:solidFill>
                <a:latin typeface="Arial" panose="020B0604020202020204"/>
                <a:sym typeface="Wingdings" panose="05000000000000000000" pitchFamily="2" charset="2"/>
              </a:rPr>
              <a:t>	</a:t>
            </a:r>
            <a:r>
              <a:rPr lang="en-US" sz="1600" dirty="0" smtClean="0">
                <a:solidFill>
                  <a:srgbClr val="000000"/>
                </a:solidFill>
                <a:latin typeface="Arial" panose="020B0604020202020204"/>
                <a:sym typeface="Wingdings" panose="05000000000000000000" pitchFamily="2" charset="2"/>
              </a:rPr>
              <a:t>means </a:t>
            </a:r>
            <a:r>
              <a:rPr lang="en-US" sz="1600" dirty="0">
                <a:solidFill>
                  <a:srgbClr val="000000"/>
                </a:solidFill>
                <a:latin typeface="Arial" panose="020B0604020202020204"/>
                <a:sym typeface="Wingdings" panose="05000000000000000000" pitchFamily="2" charset="2"/>
              </a:rPr>
              <a:t>that a continuous supply (24-7-365) must be ensured</a:t>
            </a:r>
            <a:endParaRPr lang="de-DE" sz="1400" dirty="0">
              <a:solidFill>
                <a:srgbClr val="000000"/>
              </a:solidFill>
              <a:latin typeface="Arial" panose="020B0604020202020204"/>
              <a:sym typeface="Wingdings" panose="05000000000000000000" pitchFamily="2" charset="2"/>
            </a:endParaRPr>
          </a:p>
        </p:txBody>
      </p:sp>
      <p:sp>
        <p:nvSpPr>
          <p:cNvPr id="23" name="Pfeil nach rechts 22"/>
          <p:cNvSpPr/>
          <p:nvPr/>
        </p:nvSpPr>
        <p:spPr bwMode="gray">
          <a:xfrm>
            <a:off x="840989" y="1839782"/>
            <a:ext cx="424873" cy="277091"/>
          </a:xfrm>
          <a:prstGeom prst="rightArrow">
            <a:avLst/>
          </a:prstGeom>
          <a:solidFill>
            <a:schemeClr val="accent5">
              <a:lumMod val="60000"/>
              <a:lumOff val="40000"/>
            </a:schemeClr>
          </a:solidFill>
          <a:ln w="9525"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srgbClr val="000000"/>
              </a:solidFill>
              <a:effectLst/>
              <a:uLnTx/>
              <a:uFillTx/>
              <a:latin typeface="Arial" panose="020B0604020202020204"/>
              <a:ea typeface="+mn-ea"/>
              <a:cs typeface="+mn-cs"/>
            </a:endParaRPr>
          </a:p>
        </p:txBody>
      </p:sp>
      <p:sp>
        <p:nvSpPr>
          <p:cNvPr id="25" name="Textfeld 24"/>
          <p:cNvSpPr txBox="1"/>
          <p:nvPr/>
        </p:nvSpPr>
        <p:spPr bwMode="gray">
          <a:xfrm>
            <a:off x="330884" y="3796215"/>
            <a:ext cx="1771650" cy="246221"/>
          </a:xfrm>
          <a:prstGeom prst="rect">
            <a:avLst/>
          </a:prstGeom>
          <a:noFill/>
        </p:spPr>
        <p:txBody>
          <a:bodyPr wrap="square" lIns="0" tIns="0" rIns="0" bIns="0" rtlCol="0">
            <a:spAutoFit/>
          </a:bodyPr>
          <a:lstStyle/>
          <a:p>
            <a:pPr>
              <a:spcBef>
                <a:spcPts val="476"/>
              </a:spcBef>
              <a:spcAft>
                <a:spcPct val="0"/>
              </a:spcAft>
              <a:buSzPct val="150000"/>
            </a:pPr>
            <a:r>
              <a:rPr lang="de-DE" sz="1600" dirty="0">
                <a:solidFill>
                  <a:srgbClr val="000000"/>
                </a:solidFill>
                <a:latin typeface="Arial" panose="020B0604020202020204"/>
              </a:rPr>
              <a:t>In </a:t>
            </a:r>
            <a:r>
              <a:rPr lang="de-DE" sz="1600" dirty="0" err="1" smtClean="0">
                <a:solidFill>
                  <a:srgbClr val="000000"/>
                </a:solidFill>
                <a:latin typeface="Arial" panose="020B0604020202020204"/>
              </a:rPr>
              <a:t>numbers</a:t>
            </a:r>
            <a:r>
              <a:rPr lang="de-DE" sz="1600" dirty="0" smtClean="0">
                <a:solidFill>
                  <a:srgbClr val="000000"/>
                </a:solidFill>
                <a:latin typeface="Arial" panose="020B0604020202020204"/>
              </a:rPr>
              <a:t>:</a:t>
            </a:r>
            <a:endParaRPr lang="de-DE" sz="1600" dirty="0">
              <a:solidFill>
                <a:srgbClr val="000000"/>
              </a:solidFill>
              <a:latin typeface="Arial" panose="020B0604020202020204"/>
            </a:endParaRPr>
          </a:p>
        </p:txBody>
      </p:sp>
      <p:sp>
        <p:nvSpPr>
          <p:cNvPr id="27" name="Textfeld 26"/>
          <p:cNvSpPr txBox="1"/>
          <p:nvPr/>
        </p:nvSpPr>
        <p:spPr bwMode="gray">
          <a:xfrm>
            <a:off x="423948" y="4452959"/>
            <a:ext cx="6045197" cy="1295226"/>
          </a:xfrm>
          <a:prstGeom prst="rect">
            <a:avLst/>
          </a:prstGeom>
          <a:noFill/>
        </p:spPr>
        <p:txBody>
          <a:bodyPr wrap="square" lIns="0" tIns="0" rIns="0" bIns="0" rtlCol="0">
            <a:spAutoFit/>
          </a:bodyPr>
          <a:lstStyle/>
          <a:p>
            <a:pPr marL="72000" indent="-172364">
              <a:spcBef>
                <a:spcPts val="476"/>
              </a:spcBef>
              <a:spcAft>
                <a:spcPct val="0"/>
              </a:spcAft>
              <a:buSzPct val="100000"/>
              <a:buFontTx/>
              <a:buChar char="•"/>
            </a:pPr>
            <a:r>
              <a:rPr lang="de-DE" sz="1400" b="1" dirty="0">
                <a:solidFill>
                  <a:srgbClr val="CB225B"/>
                </a:solidFill>
                <a:latin typeface="Arial" panose="020B0604020202020204"/>
              </a:rPr>
              <a:t>~3 </a:t>
            </a:r>
            <a:r>
              <a:rPr lang="de-DE" sz="1400" b="1" dirty="0" err="1">
                <a:solidFill>
                  <a:srgbClr val="CB225B"/>
                </a:solidFill>
                <a:latin typeface="Arial" panose="020B0604020202020204"/>
              </a:rPr>
              <a:t>TWh</a:t>
            </a:r>
            <a:r>
              <a:rPr lang="de-DE" sz="1400" b="1" dirty="0">
                <a:solidFill>
                  <a:srgbClr val="CB225B"/>
                </a:solidFill>
                <a:latin typeface="Arial" panose="020B0604020202020204"/>
              </a:rPr>
              <a:t>/a</a:t>
            </a:r>
            <a:r>
              <a:rPr lang="de-DE" sz="1400" dirty="0">
                <a:solidFill>
                  <a:srgbClr val="000000"/>
                </a:solidFill>
                <a:latin typeface="Arial" panose="020B0604020202020204"/>
              </a:rPr>
              <a:t> </a:t>
            </a:r>
            <a:r>
              <a:rPr lang="en-US" sz="1400" dirty="0">
                <a:solidFill>
                  <a:srgbClr val="000000"/>
                </a:solidFill>
                <a:latin typeface="Arial" panose="020B0604020202020204"/>
              </a:rPr>
              <a:t>for 4 EAF in Saarland (5.2 million t/a electrical steel </a:t>
            </a:r>
            <a:r>
              <a:rPr lang="en-US" sz="1400" dirty="0" smtClean="0">
                <a:solidFill>
                  <a:srgbClr val="000000"/>
                </a:solidFill>
                <a:latin typeface="Arial" panose="020B0604020202020204"/>
              </a:rPr>
              <a:t>production)</a:t>
            </a:r>
            <a:endParaRPr lang="en-US" sz="1400" dirty="0">
              <a:solidFill>
                <a:srgbClr val="000000"/>
              </a:solidFill>
              <a:latin typeface="Arial" panose="020B0604020202020204"/>
            </a:endParaRPr>
          </a:p>
          <a:p>
            <a:pPr marL="576000" lvl="1" indent="-285750">
              <a:spcBef>
                <a:spcPts val="476"/>
              </a:spcBef>
              <a:spcAft>
                <a:spcPct val="0"/>
              </a:spcAft>
              <a:buSzPct val="100000"/>
              <a:buFont typeface="Symbol" panose="05050102010706020507" pitchFamily="18" charset="2"/>
              <a:buChar char="-"/>
            </a:pPr>
            <a:r>
              <a:rPr lang="en-US" sz="1400" dirty="0">
                <a:solidFill>
                  <a:srgbClr val="000000"/>
                </a:solidFill>
                <a:latin typeface="Arial" panose="020B0604020202020204"/>
              </a:rPr>
              <a:t>Equivalent to </a:t>
            </a:r>
            <a:r>
              <a:rPr lang="en-US" sz="1400" b="1" dirty="0">
                <a:solidFill>
                  <a:srgbClr val="CB225B"/>
                </a:solidFill>
                <a:latin typeface="Arial" panose="020B0604020202020204"/>
              </a:rPr>
              <a:t>2 wind farms </a:t>
            </a:r>
            <a:r>
              <a:rPr lang="en-US" sz="1400" dirty="0">
                <a:solidFill>
                  <a:srgbClr val="000000"/>
                </a:solidFill>
                <a:latin typeface="Arial" panose="020B0604020202020204"/>
              </a:rPr>
              <a:t>of the size of </a:t>
            </a:r>
            <a:r>
              <a:rPr lang="en-US" sz="1400" dirty="0" err="1">
                <a:solidFill>
                  <a:srgbClr val="000000"/>
                </a:solidFill>
                <a:latin typeface="Arial" panose="020B0604020202020204"/>
              </a:rPr>
              <a:t>Arkona</a:t>
            </a:r>
            <a:endParaRPr lang="en-US" sz="1400" dirty="0">
              <a:solidFill>
                <a:srgbClr val="000000"/>
              </a:solidFill>
              <a:latin typeface="Arial" panose="020B0604020202020204"/>
            </a:endParaRPr>
          </a:p>
          <a:p>
            <a:pPr marL="576000" lvl="1" indent="-285750">
              <a:spcBef>
                <a:spcPts val="476"/>
              </a:spcBef>
              <a:spcAft>
                <a:spcPct val="0"/>
              </a:spcAft>
              <a:buSzPct val="100000"/>
              <a:buFont typeface="Symbol" panose="05050102010706020507" pitchFamily="18" charset="2"/>
              <a:buChar char="-"/>
            </a:pPr>
            <a:r>
              <a:rPr lang="en-US" sz="1400" dirty="0">
                <a:solidFill>
                  <a:srgbClr val="000000"/>
                </a:solidFill>
                <a:latin typeface="Arial" panose="020B0604020202020204"/>
              </a:rPr>
              <a:t>For total German steel production by EAF: approx. 17 wind </a:t>
            </a:r>
            <a:r>
              <a:rPr lang="en-US" sz="1400" dirty="0" smtClean="0">
                <a:solidFill>
                  <a:srgbClr val="000000"/>
                </a:solidFill>
                <a:latin typeface="Arial" panose="020B0604020202020204"/>
              </a:rPr>
              <a:t>farms*</a:t>
            </a:r>
            <a:endParaRPr lang="en-US" sz="1400" dirty="0">
              <a:solidFill>
                <a:srgbClr val="000000"/>
              </a:solidFill>
              <a:latin typeface="Arial" panose="020B0604020202020204"/>
            </a:endParaRPr>
          </a:p>
          <a:p>
            <a:pPr marL="172364" indent="-172364">
              <a:spcBef>
                <a:spcPts val="476"/>
              </a:spcBef>
              <a:spcAft>
                <a:spcPct val="0"/>
              </a:spcAft>
              <a:buSzPct val="100000"/>
              <a:buFontTx/>
              <a:buChar char="•"/>
            </a:pPr>
            <a:r>
              <a:rPr lang="de-DE" sz="1400" b="1" dirty="0" smtClean="0">
                <a:solidFill>
                  <a:srgbClr val="CB225B"/>
                </a:solidFill>
                <a:latin typeface="Arial" panose="020B0604020202020204"/>
              </a:rPr>
              <a:t>~</a:t>
            </a:r>
            <a:r>
              <a:rPr lang="de-DE" sz="1400" b="1" dirty="0">
                <a:solidFill>
                  <a:srgbClr val="CB225B"/>
                </a:solidFill>
                <a:latin typeface="Arial" panose="020B0604020202020204"/>
              </a:rPr>
              <a:t>13 </a:t>
            </a:r>
            <a:r>
              <a:rPr lang="de-DE" sz="1400" b="1" dirty="0" err="1">
                <a:solidFill>
                  <a:srgbClr val="CB225B"/>
                </a:solidFill>
                <a:latin typeface="Arial" panose="020B0604020202020204"/>
              </a:rPr>
              <a:t>TWh</a:t>
            </a:r>
            <a:r>
              <a:rPr lang="de-DE" sz="1400" b="1" dirty="0">
                <a:solidFill>
                  <a:srgbClr val="CB225B"/>
                </a:solidFill>
                <a:latin typeface="Arial" panose="020B0604020202020204"/>
              </a:rPr>
              <a:t>/a </a:t>
            </a:r>
            <a:r>
              <a:rPr lang="en-US" sz="1400" dirty="0">
                <a:solidFill>
                  <a:srgbClr val="000000"/>
                </a:solidFill>
                <a:latin typeface="Arial" panose="020B0604020202020204"/>
              </a:rPr>
              <a:t>additionally for DRI/HBI production with hydrogen in Saarland</a:t>
            </a:r>
            <a:endParaRPr lang="de-DE" sz="1400" dirty="0">
              <a:solidFill>
                <a:srgbClr val="000000"/>
              </a:solidFill>
              <a:latin typeface="Arial" panose="020B0604020202020204"/>
            </a:endParaRPr>
          </a:p>
          <a:p>
            <a:pPr marL="576000" lvl="1" indent="-285750">
              <a:spcBef>
                <a:spcPts val="190"/>
              </a:spcBef>
              <a:spcAft>
                <a:spcPct val="0"/>
              </a:spcAft>
              <a:buSzPct val="100000"/>
              <a:buFont typeface="Symbol" panose="05050102010706020507" pitchFamily="18" charset="2"/>
              <a:buChar char="-"/>
            </a:pPr>
            <a:r>
              <a:rPr lang="en-US" sz="1400" dirty="0">
                <a:solidFill>
                  <a:srgbClr val="000000"/>
                </a:solidFill>
                <a:latin typeface="Arial" panose="020B0604020202020204"/>
              </a:rPr>
              <a:t>Equivalent </a:t>
            </a:r>
            <a:r>
              <a:rPr lang="en-US" sz="1400" dirty="0" smtClean="0">
                <a:solidFill>
                  <a:srgbClr val="000000"/>
                </a:solidFill>
                <a:latin typeface="Arial" panose="020B0604020202020204"/>
              </a:rPr>
              <a:t>to </a:t>
            </a:r>
            <a:r>
              <a:rPr lang="en-US" sz="1400" b="1" dirty="0" smtClean="0">
                <a:solidFill>
                  <a:srgbClr val="CB225B"/>
                </a:solidFill>
                <a:latin typeface="Arial" panose="020B0604020202020204"/>
              </a:rPr>
              <a:t>8.5 wind farms</a:t>
            </a:r>
            <a:r>
              <a:rPr lang="en-US" sz="1400" dirty="0" smtClean="0">
                <a:solidFill>
                  <a:srgbClr val="000000"/>
                </a:solidFill>
                <a:latin typeface="Arial" panose="020B0604020202020204"/>
              </a:rPr>
              <a:t> the </a:t>
            </a:r>
            <a:r>
              <a:rPr lang="en-US" sz="1400" dirty="0">
                <a:solidFill>
                  <a:srgbClr val="000000"/>
                </a:solidFill>
                <a:latin typeface="Arial" panose="020B0604020202020204"/>
              </a:rPr>
              <a:t>size of </a:t>
            </a:r>
            <a:r>
              <a:rPr lang="en-US" sz="1400" dirty="0" err="1" smtClean="0">
                <a:solidFill>
                  <a:srgbClr val="000000"/>
                </a:solidFill>
                <a:latin typeface="Arial" panose="020B0604020202020204"/>
              </a:rPr>
              <a:t>Arkona</a:t>
            </a:r>
            <a:endParaRPr lang="de-DE" sz="1400" dirty="0">
              <a:solidFill>
                <a:srgbClr val="000000"/>
              </a:solidFill>
              <a:latin typeface="Arial" panose="020B0604020202020204"/>
            </a:endParaRPr>
          </a:p>
        </p:txBody>
      </p:sp>
      <p:sp>
        <p:nvSpPr>
          <p:cNvPr id="29" name="Rechteck 28"/>
          <p:cNvSpPr/>
          <p:nvPr/>
        </p:nvSpPr>
        <p:spPr bwMode="gray">
          <a:xfrm>
            <a:off x="324193" y="4107654"/>
            <a:ext cx="8518883" cy="1999240"/>
          </a:xfrm>
          <a:prstGeom prst="rect">
            <a:avLst/>
          </a:prstGeom>
          <a:noFill/>
          <a:ln w="28575" cap="flat" cmpd="sng" algn="ctr">
            <a:solidFill>
              <a:srgbClr val="5E718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srgbClr val="000000"/>
              </a:solidFill>
              <a:effectLst/>
              <a:uLnTx/>
              <a:uFillTx/>
              <a:latin typeface="Arial" panose="020B0604020202020204"/>
              <a:ea typeface="+mn-ea"/>
              <a:cs typeface="+mn-cs"/>
            </a:endParaRPr>
          </a:p>
        </p:txBody>
      </p:sp>
      <p:pic>
        <p:nvPicPr>
          <p:cNvPr id="30" name="Picture 32"/>
          <p:cNvPicPr>
            <a:picLocks noChangeAspect="1" noChangeArrowheads="1"/>
          </p:cNvPicPr>
          <p:nvPr/>
        </p:nvPicPr>
        <p:blipFill rotWithShape="1">
          <a:blip r:embed="rId8" cstate="screen">
            <a:lum/>
            <a:extLst>
              <a:ext uri="{28A0092B-C50C-407E-A947-70E740481C1C}">
                <a14:useLocalDpi xmlns:a14="http://schemas.microsoft.com/office/drawing/2010/main"/>
              </a:ext>
            </a:extLst>
          </a:blip>
          <a:srcRect/>
          <a:stretch/>
        </p:blipFill>
        <p:spPr bwMode="gray">
          <a:xfrm>
            <a:off x="6494087" y="4183856"/>
            <a:ext cx="2308322" cy="168786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feld 30"/>
          <p:cNvSpPr txBox="1"/>
          <p:nvPr/>
        </p:nvSpPr>
        <p:spPr bwMode="gray">
          <a:xfrm>
            <a:off x="6494086" y="5634077"/>
            <a:ext cx="2308321" cy="430887"/>
          </a:xfrm>
          <a:prstGeom prst="rect">
            <a:avLst/>
          </a:prstGeom>
          <a:solidFill>
            <a:srgbClr val="CB225B"/>
          </a:solidFill>
        </p:spPr>
        <p:txBody>
          <a:bodyPr wrap="square" lIns="0" tIns="0" rIns="0" bIns="0" rtlCol="0">
            <a:spAutoFit/>
          </a:bodyPr>
          <a:lstStyle/>
          <a:p>
            <a:pPr algn="ctr">
              <a:spcBef>
                <a:spcPts val="476"/>
              </a:spcBef>
              <a:spcAft>
                <a:spcPct val="0"/>
              </a:spcAft>
              <a:buSzPct val="150000"/>
            </a:pPr>
            <a:r>
              <a:rPr lang="de-DE" sz="1400" b="1" dirty="0" smtClean="0">
                <a:solidFill>
                  <a:srgbClr val="FFFFFF"/>
                </a:solidFill>
                <a:latin typeface="Arial" panose="020B0604020202020204"/>
              </a:rPr>
              <a:t>Wind </a:t>
            </a:r>
            <a:r>
              <a:rPr lang="de-DE" sz="1400" b="1" dirty="0" err="1" smtClean="0">
                <a:solidFill>
                  <a:srgbClr val="FFFFFF"/>
                </a:solidFill>
                <a:latin typeface="Arial" panose="020B0604020202020204"/>
              </a:rPr>
              <a:t>farm</a:t>
            </a:r>
            <a:r>
              <a:rPr lang="de-DE" sz="1400" b="1" dirty="0" smtClean="0">
                <a:solidFill>
                  <a:srgbClr val="FFFFFF"/>
                </a:solidFill>
                <a:latin typeface="Arial" panose="020B0604020202020204"/>
              </a:rPr>
              <a:t> Arkona</a:t>
            </a:r>
            <a:br>
              <a:rPr lang="de-DE" sz="1400" b="1" dirty="0" smtClean="0">
                <a:solidFill>
                  <a:srgbClr val="FFFFFF"/>
                </a:solidFill>
                <a:latin typeface="Arial" panose="020B0604020202020204"/>
              </a:rPr>
            </a:br>
            <a:r>
              <a:rPr lang="de-DE" sz="1400" b="1" dirty="0" err="1" smtClean="0">
                <a:solidFill>
                  <a:srgbClr val="FFFFFF"/>
                </a:solidFill>
                <a:latin typeface="Arial" panose="020B0604020202020204"/>
              </a:rPr>
              <a:t>Capacity</a:t>
            </a:r>
            <a:r>
              <a:rPr lang="de-DE" sz="1400" b="1" dirty="0" smtClean="0">
                <a:solidFill>
                  <a:srgbClr val="FFFFFF"/>
                </a:solidFill>
                <a:latin typeface="Arial" panose="020B0604020202020204"/>
              </a:rPr>
              <a:t>: </a:t>
            </a:r>
            <a:r>
              <a:rPr lang="de-DE" sz="1400" b="1" dirty="0">
                <a:solidFill>
                  <a:srgbClr val="FFFFFF"/>
                </a:solidFill>
                <a:latin typeface="Arial" panose="020B0604020202020204"/>
              </a:rPr>
              <a:t>385 MW</a:t>
            </a:r>
          </a:p>
        </p:txBody>
      </p:sp>
      <p:sp>
        <p:nvSpPr>
          <p:cNvPr id="32" name="Textfeld 31"/>
          <p:cNvSpPr txBox="1"/>
          <p:nvPr/>
        </p:nvSpPr>
        <p:spPr bwMode="gray">
          <a:xfrm>
            <a:off x="636012" y="5912948"/>
            <a:ext cx="1657350" cy="123111"/>
          </a:xfrm>
          <a:prstGeom prst="rect">
            <a:avLst/>
          </a:prstGeom>
          <a:noFill/>
        </p:spPr>
        <p:txBody>
          <a:bodyPr wrap="square" lIns="0" tIns="0" rIns="0" bIns="0" rtlCol="0">
            <a:spAutoFit/>
          </a:bodyPr>
          <a:lstStyle>
            <a:defPPr>
              <a:defRPr lang="en-US"/>
            </a:defPPr>
            <a:lvl1pPr algn="r">
              <a:spcBef>
                <a:spcPts val="476"/>
              </a:spcBef>
              <a:spcAft>
                <a:spcPct val="0"/>
              </a:spcAft>
              <a:buSzPct val="150000"/>
              <a:defRPr sz="800">
                <a:solidFill>
                  <a:schemeClr val="bg1">
                    <a:lumMod val="65000"/>
                  </a:schemeClr>
                </a:solidFill>
              </a:defRPr>
            </a:lvl1pPr>
          </a:lstStyle>
          <a:p>
            <a:pPr algn="l"/>
            <a:r>
              <a:rPr lang="de-DE" dirty="0">
                <a:solidFill>
                  <a:srgbClr val="FFFFFF">
                    <a:lumMod val="65000"/>
                  </a:srgbClr>
                </a:solidFill>
                <a:latin typeface="Arial" panose="020B0604020202020204"/>
              </a:rPr>
              <a:t>*Source: WV Stahl</a:t>
            </a:r>
          </a:p>
        </p:txBody>
      </p:sp>
      <p:sp>
        <p:nvSpPr>
          <p:cNvPr id="33" name="Rechteck 32"/>
          <p:cNvSpPr/>
          <p:nvPr/>
        </p:nvSpPr>
        <p:spPr bwMode="gray">
          <a:xfrm>
            <a:off x="1895067" y="1725030"/>
            <a:ext cx="6492492" cy="523220"/>
          </a:xfrm>
          <a:prstGeom prst="rect">
            <a:avLst/>
          </a:prstGeom>
        </p:spPr>
        <p:txBody>
          <a:bodyPr wrap="square">
            <a:spAutoFit/>
          </a:bodyPr>
          <a:lstStyle/>
          <a:p>
            <a:pPr>
              <a:spcBef>
                <a:spcPts val="476"/>
              </a:spcBef>
              <a:spcAft>
                <a:spcPct val="0"/>
              </a:spcAft>
              <a:buSzPct val="150000"/>
            </a:pPr>
            <a:r>
              <a:rPr lang="en-US" sz="1400" dirty="0">
                <a:solidFill>
                  <a:srgbClr val="000000"/>
                </a:solidFill>
                <a:latin typeface="Arial" panose="020B0604020202020204"/>
                <a:sym typeface="Wingdings" panose="05000000000000000000" pitchFamily="2" charset="2"/>
              </a:rPr>
              <a:t>i.e. research activities and investments in storage, transport and infrastructure </a:t>
            </a:r>
            <a:r>
              <a:rPr lang="en-US" sz="1400" dirty="0" smtClean="0">
                <a:solidFill>
                  <a:srgbClr val="000000"/>
                </a:solidFill>
                <a:latin typeface="Arial" panose="020B0604020202020204"/>
                <a:sym typeface="Wingdings" panose="05000000000000000000" pitchFamily="2" charset="2"/>
              </a:rPr>
              <a:t/>
            </a:r>
            <a:br>
              <a:rPr lang="en-US" sz="1400" dirty="0" smtClean="0">
                <a:solidFill>
                  <a:srgbClr val="000000"/>
                </a:solidFill>
                <a:latin typeface="Arial" panose="020B0604020202020204"/>
                <a:sym typeface="Wingdings" panose="05000000000000000000" pitchFamily="2" charset="2"/>
              </a:rPr>
            </a:br>
            <a:r>
              <a:rPr lang="en-US" sz="1400" dirty="0" smtClean="0">
                <a:solidFill>
                  <a:srgbClr val="000000"/>
                </a:solidFill>
                <a:latin typeface="Arial" panose="020B0604020202020204"/>
                <a:sym typeface="Wingdings" panose="05000000000000000000" pitchFamily="2" charset="2"/>
              </a:rPr>
              <a:t>technologies </a:t>
            </a:r>
            <a:r>
              <a:rPr lang="en-US" sz="1400" dirty="0">
                <a:solidFill>
                  <a:srgbClr val="000000"/>
                </a:solidFill>
                <a:latin typeface="Arial" panose="020B0604020202020204"/>
                <a:sym typeface="Wingdings" panose="05000000000000000000" pitchFamily="2" charset="2"/>
              </a:rPr>
              <a:t>are necessary</a:t>
            </a:r>
            <a:endParaRPr lang="de-DE" sz="1400" dirty="0">
              <a:solidFill>
                <a:srgbClr val="000000"/>
              </a:solidFill>
              <a:latin typeface="Arial" panose="020B0604020202020204"/>
              <a:sym typeface="Wingdings" panose="05000000000000000000" pitchFamily="2" charset="2"/>
            </a:endParaRPr>
          </a:p>
        </p:txBody>
      </p:sp>
      <p:sp>
        <p:nvSpPr>
          <p:cNvPr id="34" name="Rechteck 33"/>
          <p:cNvSpPr/>
          <p:nvPr/>
        </p:nvSpPr>
        <p:spPr bwMode="gray">
          <a:xfrm>
            <a:off x="1887061" y="2965849"/>
            <a:ext cx="6802823" cy="523220"/>
          </a:xfrm>
          <a:prstGeom prst="rect">
            <a:avLst/>
          </a:prstGeom>
        </p:spPr>
        <p:txBody>
          <a:bodyPr wrap="square">
            <a:spAutoFit/>
          </a:bodyPr>
          <a:lstStyle/>
          <a:p>
            <a:pPr>
              <a:spcBef>
                <a:spcPts val="476"/>
              </a:spcBef>
              <a:spcAft>
                <a:spcPct val="0"/>
              </a:spcAft>
              <a:buSzPct val="150000"/>
            </a:pPr>
            <a:r>
              <a:rPr lang="en-US" sz="1400" dirty="0">
                <a:solidFill>
                  <a:srgbClr val="000000"/>
                </a:solidFill>
                <a:latin typeface="Arial" panose="020B0604020202020204"/>
              </a:rPr>
              <a:t>Capacity and networks need to be expanded, because besides the steel industry there are other energy-intensive industries, e-mobility, ... which need to be supplied</a:t>
            </a:r>
            <a:endParaRPr lang="de-DE" sz="1400" dirty="0">
              <a:solidFill>
                <a:srgbClr val="000000"/>
              </a:solidFill>
              <a:latin typeface="Arial" panose="020B0604020202020204"/>
            </a:endParaRPr>
          </a:p>
        </p:txBody>
      </p:sp>
      <p:sp>
        <p:nvSpPr>
          <p:cNvPr id="35" name="Pfeil nach rechts 34"/>
          <p:cNvSpPr/>
          <p:nvPr/>
        </p:nvSpPr>
        <p:spPr bwMode="gray">
          <a:xfrm>
            <a:off x="840989" y="3088913"/>
            <a:ext cx="424873" cy="277091"/>
          </a:xfrm>
          <a:prstGeom prst="rightArrow">
            <a:avLst/>
          </a:prstGeom>
          <a:solidFill>
            <a:schemeClr val="accent5">
              <a:lumMod val="60000"/>
              <a:lumOff val="40000"/>
            </a:schemeClr>
          </a:solidFill>
          <a:ln w="9525"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7710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a:extLst>
              <a:ext uri="{FF2B5EF4-FFF2-40B4-BE49-F238E27FC236}">
                <a16:creationId xmlns:a16="http://schemas.microsoft.com/office/drawing/2014/main" xmlns="" id="{2C22AC59-D3B7-4647-9CBE-737C65CB7CC2}"/>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9" name="think-cell Slide" r:id="rId6" imgW="592" imgH="591" progId="TCLayout.ActiveDocument.1">
                  <p:embed/>
                </p:oleObj>
              </mc:Choice>
              <mc:Fallback>
                <p:oleObj name="think-cell Slide" r:id="rId6" imgW="592" imgH="591"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8" name="Rectangle 27" hidden="1">
            <a:extLst>
              <a:ext uri="{FF2B5EF4-FFF2-40B4-BE49-F238E27FC236}">
                <a16:creationId xmlns:a16="http://schemas.microsoft.com/office/drawing/2014/main" xmlns="" id="{25695CDE-593E-48AE-8C38-1BCFDBC88D0B}"/>
              </a:ext>
            </a:extLst>
          </p:cNvPr>
          <p:cNvSpPr/>
          <p:nvPr>
            <p:custDataLst>
              <p:tags r:id="rId3"/>
            </p:custDataLst>
          </p:nvPr>
        </p:nvSpPr>
        <p:spPr bwMode="gray">
          <a:xfrm>
            <a:off x="0" y="0"/>
            <a:ext cx="158750" cy="158750"/>
          </a:xfrm>
          <a:prstGeom prst="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endParaRPr lang="de-DE" b="1" dirty="0">
              <a:solidFill>
                <a:schemeClr val="tx1"/>
              </a:solidFill>
              <a:latin typeface="Arial" panose="020B0604020202020204" pitchFamily="34" charset="0"/>
              <a:ea typeface="+mj-ea"/>
              <a:cs typeface="+mj-cs"/>
              <a:sym typeface="Arial" panose="020B0604020202020204" pitchFamily="34" charset="0"/>
            </a:endParaRPr>
          </a:p>
        </p:txBody>
      </p:sp>
      <p:sp>
        <p:nvSpPr>
          <p:cNvPr id="24" name="Title 23">
            <a:extLst>
              <a:ext uri="{FF2B5EF4-FFF2-40B4-BE49-F238E27FC236}">
                <a16:creationId xmlns:a16="http://schemas.microsoft.com/office/drawing/2014/main" xmlns="" id="{DF64D914-88D5-4138-9F1C-7BA796FC69D1}"/>
              </a:ext>
            </a:extLst>
          </p:cNvPr>
          <p:cNvSpPr>
            <a:spLocks noGrp="1"/>
          </p:cNvSpPr>
          <p:nvPr>
            <p:ph type="title"/>
          </p:nvPr>
        </p:nvSpPr>
        <p:spPr bwMode="gray"/>
        <p:txBody>
          <a:bodyPr/>
          <a:lstStyle/>
          <a:p>
            <a:pPr>
              <a:spcBef>
                <a:spcPts val="476"/>
              </a:spcBef>
            </a:pPr>
            <a:r>
              <a:rPr lang="en-US" dirty="0"/>
              <a:t>CAPEX &amp; OPEX support for the transition of steel production</a:t>
            </a:r>
          </a:p>
        </p:txBody>
      </p:sp>
      <p:sp>
        <p:nvSpPr>
          <p:cNvPr id="6" name="Fußzeilenplatzhalter 5"/>
          <p:cNvSpPr>
            <a:spLocks noGrp="1"/>
          </p:cNvSpPr>
          <p:nvPr>
            <p:ph type="ftr" sz="quarter" idx="14"/>
          </p:nvPr>
        </p:nvSpPr>
        <p:spPr/>
        <p:txBody>
          <a:bodyPr/>
          <a:lstStyle/>
          <a:p>
            <a:r>
              <a:rPr lang="de-DE" smtClean="0"/>
              <a:t>HAZEL Webinar 2: Hydrogen Sustainability - H2 DXNET - Hydrogen injection into natural gas distribution networks</a:t>
            </a:r>
            <a:endParaRPr lang="de-DE" dirty="0"/>
          </a:p>
        </p:txBody>
      </p:sp>
      <p:sp>
        <p:nvSpPr>
          <p:cNvPr id="15" name="Textfeld 14"/>
          <p:cNvSpPr txBox="1"/>
          <p:nvPr/>
        </p:nvSpPr>
        <p:spPr bwMode="gray">
          <a:xfrm>
            <a:off x="596900" y="1325845"/>
            <a:ext cx="8089900" cy="1669688"/>
          </a:xfrm>
          <a:prstGeom prst="rect">
            <a:avLst/>
          </a:prstGeom>
          <a:noFill/>
        </p:spPr>
        <p:txBody>
          <a:bodyPr wrap="square" lIns="0" tIns="0" rIns="0" bIns="0" rtlCol="0">
            <a:spAutoFit/>
          </a:bodyPr>
          <a:lstStyle/>
          <a:p>
            <a:pPr marL="172364" indent="-172364">
              <a:spcBef>
                <a:spcPts val="476"/>
              </a:spcBef>
              <a:spcAft>
                <a:spcPct val="0"/>
              </a:spcAft>
              <a:buSzPct val="100000"/>
              <a:buFontTx/>
              <a:buChar char="•"/>
            </a:pPr>
            <a:r>
              <a:rPr lang="en-US" sz="1600" dirty="0">
                <a:solidFill>
                  <a:srgbClr val="000000"/>
                </a:solidFill>
                <a:latin typeface="Arial" panose="020B0604020202020204"/>
              </a:rPr>
              <a:t>High investments made in efficient integrated steel plant; loss of value due to transition to new route</a:t>
            </a:r>
          </a:p>
          <a:p>
            <a:pPr marL="172364" indent="-172364">
              <a:spcBef>
                <a:spcPts val="476"/>
              </a:spcBef>
              <a:spcAft>
                <a:spcPct val="0"/>
              </a:spcAft>
              <a:buSzPct val="100000"/>
              <a:buFontTx/>
              <a:buChar char="•"/>
            </a:pPr>
            <a:r>
              <a:rPr lang="en-US" sz="1600" dirty="0">
                <a:solidFill>
                  <a:srgbClr val="000000"/>
                </a:solidFill>
                <a:latin typeface="Arial" panose="020B0604020202020204"/>
              </a:rPr>
              <a:t>Significant investment in new technology required</a:t>
            </a:r>
          </a:p>
          <a:p>
            <a:pPr marL="172364" indent="-172364">
              <a:spcBef>
                <a:spcPts val="476"/>
              </a:spcBef>
              <a:spcAft>
                <a:spcPct val="0"/>
              </a:spcAft>
              <a:buSzPct val="100000"/>
              <a:buFontTx/>
              <a:buChar char="•"/>
            </a:pPr>
            <a:r>
              <a:rPr lang="en-US" sz="1600" dirty="0">
                <a:solidFill>
                  <a:srgbClr val="000000"/>
                </a:solidFill>
                <a:latin typeface="Arial" panose="020B0604020202020204"/>
              </a:rPr>
              <a:t>Hydrogen-based DRI/HBI: lack of industrial scale and not yet competitive; </a:t>
            </a:r>
            <a:r>
              <a:rPr lang="en-US" sz="1600" dirty="0" smtClean="0">
                <a:solidFill>
                  <a:srgbClr val="000000"/>
                </a:solidFill>
                <a:latin typeface="Arial" panose="020B0604020202020204"/>
              </a:rPr>
              <a:t/>
            </a:r>
            <a:br>
              <a:rPr lang="en-US" sz="1600" dirty="0" smtClean="0">
                <a:solidFill>
                  <a:srgbClr val="000000"/>
                </a:solidFill>
                <a:latin typeface="Arial" panose="020B0604020202020204"/>
              </a:rPr>
            </a:br>
            <a:r>
              <a:rPr lang="en-US" sz="1600" dirty="0" smtClean="0">
                <a:solidFill>
                  <a:srgbClr val="000000"/>
                </a:solidFill>
                <a:latin typeface="Arial" panose="020B0604020202020204"/>
              </a:rPr>
              <a:t>high </a:t>
            </a:r>
            <a:r>
              <a:rPr lang="en-US" sz="1600" dirty="0">
                <a:solidFill>
                  <a:srgbClr val="000000"/>
                </a:solidFill>
                <a:latin typeface="Arial" panose="020B0604020202020204"/>
              </a:rPr>
              <a:t>OPEX not feasible in international competition</a:t>
            </a:r>
          </a:p>
          <a:p>
            <a:pPr marL="172364" indent="-172364">
              <a:spcBef>
                <a:spcPts val="476"/>
              </a:spcBef>
              <a:spcAft>
                <a:spcPct val="0"/>
              </a:spcAft>
              <a:buSzPct val="100000"/>
              <a:buFontTx/>
              <a:buChar char="•"/>
            </a:pPr>
            <a:r>
              <a:rPr lang="en-US" sz="1600" dirty="0">
                <a:solidFill>
                  <a:srgbClr val="000000"/>
                </a:solidFill>
                <a:latin typeface="Arial" panose="020B0604020202020204"/>
              </a:rPr>
              <a:t>Competitive energy prices are essential</a:t>
            </a:r>
          </a:p>
        </p:txBody>
      </p:sp>
      <p:pic>
        <p:nvPicPr>
          <p:cNvPr id="16" name="Picture 2"/>
          <p:cNvPicPr>
            <a:picLocks noChangeAspect="1" noChangeArrowheads="1"/>
          </p:cNvPicPr>
          <p:nvPr/>
        </p:nvPicPr>
        <p:blipFill>
          <a:blip r:embed="rId8" cstate="screen">
            <a:lum/>
            <a:extLst>
              <a:ext uri="{28A0092B-C50C-407E-A947-70E740481C1C}">
                <a14:useLocalDpi xmlns:a14="http://schemas.microsoft.com/office/drawing/2010/main"/>
              </a:ext>
            </a:extLst>
          </a:blip>
          <a:srcRect/>
          <a:stretch>
            <a:fillRect/>
          </a:stretch>
        </p:blipFill>
        <p:spPr bwMode="gray">
          <a:xfrm>
            <a:off x="525609" y="3214501"/>
            <a:ext cx="3967448" cy="2943029"/>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feld 16"/>
          <p:cNvSpPr txBox="1"/>
          <p:nvPr/>
        </p:nvSpPr>
        <p:spPr bwMode="gray">
          <a:xfrm>
            <a:off x="4650851" y="3324578"/>
            <a:ext cx="3853069" cy="990015"/>
          </a:xfrm>
          <a:prstGeom prst="rect">
            <a:avLst/>
          </a:prstGeom>
          <a:noFill/>
        </p:spPr>
        <p:txBody>
          <a:bodyPr wrap="square" lIns="0" tIns="0" rIns="0" bIns="0" rtlCol="0">
            <a:spAutoFit/>
          </a:bodyPr>
          <a:lstStyle/>
          <a:p>
            <a:pPr>
              <a:spcBef>
                <a:spcPts val="476"/>
              </a:spcBef>
              <a:spcAft>
                <a:spcPct val="0"/>
              </a:spcAft>
              <a:buSzPct val="150000"/>
            </a:pPr>
            <a:r>
              <a:rPr lang="en-US" sz="1400" dirty="0" smtClean="0">
                <a:solidFill>
                  <a:srgbClr val="000000"/>
                </a:solidFill>
                <a:latin typeface="Arial" panose="020B0604020202020204"/>
              </a:rPr>
              <a:t>Complete </a:t>
            </a:r>
            <a:r>
              <a:rPr lang="en-US" sz="1400" dirty="0">
                <a:solidFill>
                  <a:srgbClr val="000000"/>
                </a:solidFill>
                <a:latin typeface="Arial" panose="020B0604020202020204"/>
              </a:rPr>
              <a:t>transition to the hydrogen route:</a:t>
            </a:r>
          </a:p>
          <a:p>
            <a:pPr marL="432000" indent="-285750">
              <a:spcBef>
                <a:spcPts val="476"/>
              </a:spcBef>
              <a:spcAft>
                <a:spcPct val="0"/>
              </a:spcAft>
              <a:buSzPct val="125000"/>
              <a:buFont typeface="Arial" panose="020B0604020202020204" pitchFamily="34" charset="0"/>
              <a:buChar char="•"/>
            </a:pPr>
            <a:r>
              <a:rPr lang="en-US" sz="1400" dirty="0">
                <a:solidFill>
                  <a:srgbClr val="000000"/>
                </a:solidFill>
                <a:latin typeface="Arial" panose="020B0604020202020204"/>
              </a:rPr>
              <a:t>almost a doubling of production costs</a:t>
            </a:r>
          </a:p>
          <a:p>
            <a:pPr marL="432000" indent="-285750">
              <a:spcBef>
                <a:spcPts val="476"/>
              </a:spcBef>
              <a:spcAft>
                <a:spcPct val="0"/>
              </a:spcAft>
              <a:buSzPct val="125000"/>
              <a:buFont typeface="Arial" panose="020B0604020202020204" pitchFamily="34" charset="0"/>
              <a:buChar char="•"/>
            </a:pPr>
            <a:r>
              <a:rPr lang="en-US" sz="1400" dirty="0">
                <a:solidFill>
                  <a:srgbClr val="000000"/>
                </a:solidFill>
                <a:latin typeface="Arial" panose="020B0604020202020204"/>
              </a:rPr>
              <a:t>High investments / complete restructuring of production</a:t>
            </a:r>
            <a:endParaRPr lang="de-DE" sz="1400" dirty="0">
              <a:solidFill>
                <a:srgbClr val="000000"/>
              </a:solidFill>
              <a:latin typeface="Arial" panose="020B0604020202020204"/>
            </a:endParaRPr>
          </a:p>
        </p:txBody>
      </p:sp>
      <p:sp>
        <p:nvSpPr>
          <p:cNvPr id="18" name="Rechteck 17"/>
          <p:cNvSpPr/>
          <p:nvPr/>
        </p:nvSpPr>
        <p:spPr bwMode="gray">
          <a:xfrm>
            <a:off x="4572000" y="3223060"/>
            <a:ext cx="4115188" cy="1462955"/>
          </a:xfrm>
          <a:prstGeom prst="rect">
            <a:avLst/>
          </a:prstGeom>
          <a:noFill/>
          <a:ln w="28575" cap="flat" cmpd="sng" algn="ctr">
            <a:solidFill>
              <a:srgbClr val="5E718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dirty="0" smtClean="0">
              <a:ln>
                <a:noFill/>
              </a:ln>
              <a:solidFill>
                <a:srgbClr val="000000"/>
              </a:solidFill>
              <a:effectLst/>
              <a:uLnTx/>
              <a:uFillTx/>
              <a:latin typeface="Arial" panose="020B0604020202020204"/>
              <a:ea typeface="+mn-ea"/>
              <a:cs typeface="+mn-cs"/>
            </a:endParaRPr>
          </a:p>
        </p:txBody>
      </p:sp>
      <p:sp>
        <p:nvSpPr>
          <p:cNvPr id="19" name="Rechteck 18"/>
          <p:cNvSpPr/>
          <p:nvPr/>
        </p:nvSpPr>
        <p:spPr bwMode="gray">
          <a:xfrm>
            <a:off x="4572000" y="4843313"/>
            <a:ext cx="4043989" cy="1190069"/>
          </a:xfrm>
          <a:prstGeom prst="rect">
            <a:avLst/>
          </a:prstGeom>
        </p:spPr>
        <p:txBody>
          <a:bodyPr wrap="square">
            <a:spAutoFit/>
          </a:bodyPr>
          <a:lstStyle/>
          <a:p>
            <a:pPr>
              <a:spcBef>
                <a:spcPts val="476"/>
              </a:spcBef>
              <a:spcAft>
                <a:spcPct val="0"/>
              </a:spcAft>
              <a:buSzPct val="150000"/>
            </a:pPr>
            <a:r>
              <a:rPr lang="en-US" sz="1400" dirty="0">
                <a:solidFill>
                  <a:srgbClr val="000000"/>
                </a:solidFill>
                <a:latin typeface="Arial" panose="020B0604020202020204"/>
              </a:rPr>
              <a:t>Estimation of climate protection costs for German industry:</a:t>
            </a:r>
          </a:p>
          <a:p>
            <a:pPr>
              <a:spcBef>
                <a:spcPts val="476"/>
              </a:spcBef>
              <a:spcAft>
                <a:spcPct val="0"/>
              </a:spcAft>
              <a:buSzPct val="150000"/>
            </a:pPr>
            <a:r>
              <a:rPr lang="en-US" sz="1400" dirty="0">
                <a:solidFill>
                  <a:srgbClr val="000000"/>
                </a:solidFill>
                <a:latin typeface="Arial" panose="020B0604020202020204"/>
              </a:rPr>
              <a:t>Investments of ~230 billion € to </a:t>
            </a:r>
            <a:r>
              <a:rPr lang="en-US" sz="1400" dirty="0" smtClean="0">
                <a:solidFill>
                  <a:srgbClr val="000000"/>
                </a:solidFill>
                <a:latin typeface="Arial" panose="020B0604020202020204"/>
              </a:rPr>
              <a:t>reduce </a:t>
            </a:r>
            <a:r>
              <a:rPr lang="de-DE" sz="1400" dirty="0" smtClean="0">
                <a:solidFill>
                  <a:srgbClr val="000000"/>
                </a:solidFill>
                <a:latin typeface="Arial" panose="020B0604020202020204"/>
              </a:rPr>
              <a:t>CO</a:t>
            </a:r>
            <a:r>
              <a:rPr lang="de-DE" sz="1400" b="1" baseline="-25000" dirty="0" smtClean="0">
                <a:solidFill>
                  <a:prstClr val="black"/>
                </a:solidFill>
                <a:latin typeface="Arial" panose="020B0604020202020204"/>
              </a:rPr>
              <a:t>2 </a:t>
            </a:r>
            <a:r>
              <a:rPr lang="de-DE" sz="1400" dirty="0" err="1" smtClean="0">
                <a:solidFill>
                  <a:srgbClr val="000000"/>
                </a:solidFill>
                <a:latin typeface="Arial" panose="020B0604020202020204"/>
              </a:rPr>
              <a:t>emissions</a:t>
            </a:r>
            <a:r>
              <a:rPr lang="de-DE" sz="1400" dirty="0" smtClean="0">
                <a:solidFill>
                  <a:srgbClr val="000000"/>
                </a:solidFill>
                <a:latin typeface="Arial" panose="020B0604020202020204"/>
              </a:rPr>
              <a:t> </a:t>
            </a:r>
            <a:r>
              <a:rPr lang="de-DE" sz="1400" dirty="0" err="1" smtClean="0">
                <a:solidFill>
                  <a:srgbClr val="000000"/>
                </a:solidFill>
                <a:latin typeface="Arial" panose="020B0604020202020204"/>
              </a:rPr>
              <a:t>by</a:t>
            </a:r>
            <a:r>
              <a:rPr lang="de-DE" sz="1400" dirty="0" smtClean="0">
                <a:solidFill>
                  <a:srgbClr val="000000"/>
                </a:solidFill>
                <a:latin typeface="Arial" panose="020B0604020202020204"/>
              </a:rPr>
              <a:t> 95% </a:t>
            </a:r>
            <a:r>
              <a:rPr lang="de-DE" sz="1400" dirty="0" err="1" smtClean="0">
                <a:solidFill>
                  <a:srgbClr val="000000"/>
                </a:solidFill>
                <a:latin typeface="Arial" panose="020B0604020202020204"/>
              </a:rPr>
              <a:t>by</a:t>
            </a:r>
            <a:r>
              <a:rPr lang="de-DE" sz="1400" dirty="0" smtClean="0">
                <a:solidFill>
                  <a:srgbClr val="000000"/>
                </a:solidFill>
                <a:latin typeface="Arial" panose="020B0604020202020204"/>
              </a:rPr>
              <a:t> 2050 </a:t>
            </a:r>
          </a:p>
          <a:p>
            <a:pPr algn="r">
              <a:spcBef>
                <a:spcPts val="476"/>
              </a:spcBef>
              <a:spcAft>
                <a:spcPct val="0"/>
              </a:spcAft>
              <a:buSzPct val="150000"/>
            </a:pPr>
            <a:r>
              <a:rPr lang="de-DE" sz="700" dirty="0" smtClean="0">
                <a:solidFill>
                  <a:srgbClr val="FFFFFF">
                    <a:lumMod val="65000"/>
                  </a:srgbClr>
                </a:solidFill>
                <a:latin typeface="Arial" panose="020B0604020202020204"/>
              </a:rPr>
              <a:t>(Source</a:t>
            </a:r>
            <a:r>
              <a:rPr lang="de-DE" sz="700" dirty="0">
                <a:solidFill>
                  <a:srgbClr val="FFFFFF">
                    <a:lumMod val="65000"/>
                  </a:srgbClr>
                </a:solidFill>
                <a:latin typeface="Arial" panose="020B0604020202020204"/>
              </a:rPr>
              <a:t>: </a:t>
            </a:r>
            <a:r>
              <a:rPr lang="de-DE" sz="700" dirty="0" err="1">
                <a:solidFill>
                  <a:srgbClr val="FFFFFF">
                    <a:lumMod val="65000"/>
                  </a:srgbClr>
                </a:solidFill>
                <a:latin typeface="Arial" panose="020B0604020202020204"/>
              </a:rPr>
              <a:t>Bosten</a:t>
            </a:r>
            <a:r>
              <a:rPr lang="de-DE" sz="700" dirty="0">
                <a:solidFill>
                  <a:srgbClr val="FFFFFF">
                    <a:lumMod val="65000"/>
                  </a:srgbClr>
                </a:solidFill>
                <a:latin typeface="Arial" panose="020B0604020202020204"/>
              </a:rPr>
              <a:t> Consulting Group)</a:t>
            </a:r>
          </a:p>
        </p:txBody>
      </p:sp>
      <p:sp>
        <p:nvSpPr>
          <p:cNvPr id="20" name="Rechteck 19"/>
          <p:cNvSpPr/>
          <p:nvPr/>
        </p:nvSpPr>
        <p:spPr bwMode="gray">
          <a:xfrm>
            <a:off x="4572000" y="4788719"/>
            <a:ext cx="4115188" cy="1244664"/>
          </a:xfrm>
          <a:prstGeom prst="rect">
            <a:avLst/>
          </a:prstGeom>
          <a:noFill/>
          <a:ln w="28575" cap="flat" cmpd="sng" algn="ctr">
            <a:solidFill>
              <a:srgbClr val="5E718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dirty="0" smtClean="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84333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noAutofit/>
          </a:bodyPr>
          <a:lstStyle/>
          <a:p>
            <a:r>
              <a:rPr lang="en-US" sz="2400" dirty="0"/>
              <a:t>Estimated CO</a:t>
            </a:r>
            <a:r>
              <a:rPr lang="en-US" sz="2400" baseline="-25000" dirty="0"/>
              <a:t>2</a:t>
            </a:r>
            <a:r>
              <a:rPr lang="en-US" sz="2400" dirty="0"/>
              <a:t> abatement costs of selected key technologies versus today's conventional </a:t>
            </a:r>
            <a:r>
              <a:rPr lang="en-US" sz="2400" dirty="0" smtClean="0"/>
              <a:t/>
            </a:r>
            <a:br>
              <a:rPr lang="en-US" sz="2400" dirty="0" smtClean="0"/>
            </a:br>
            <a:r>
              <a:rPr lang="en-US" sz="2400" dirty="0" smtClean="0"/>
              <a:t>reference </a:t>
            </a:r>
            <a:r>
              <a:rPr lang="en-US" sz="2400" dirty="0"/>
              <a:t>process for 2030</a:t>
            </a:r>
            <a:endParaRPr lang="de-DE" sz="2400" dirty="0"/>
          </a:p>
        </p:txBody>
      </p:sp>
      <p:sp>
        <p:nvSpPr>
          <p:cNvPr id="10" name="Fußzeilenplatzhalter 9"/>
          <p:cNvSpPr>
            <a:spLocks noGrp="1"/>
          </p:cNvSpPr>
          <p:nvPr>
            <p:ph type="ftr" sz="quarter" idx="14"/>
          </p:nvPr>
        </p:nvSpPr>
        <p:spPr/>
        <p:txBody>
          <a:bodyPr/>
          <a:lstStyle/>
          <a:p>
            <a:r>
              <a:rPr lang="de-DE" smtClean="0"/>
              <a:t>HAZEL Webinar 2: Hydrogen Sustainability - H2 DXNET - Hydrogen injection into natural gas distribution networks</a:t>
            </a:r>
            <a:endParaRPr lang="de-DE" dirty="0"/>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t="867" b="867"/>
          <a:stretch>
            <a:fillRect/>
          </a:stretch>
        </p:blipFill>
        <p:spPr bwMode="auto">
          <a:xfrm>
            <a:off x="421420" y="1280163"/>
            <a:ext cx="8146804" cy="4800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p:cNvSpPr txBox="1"/>
          <p:nvPr/>
        </p:nvSpPr>
        <p:spPr>
          <a:xfrm>
            <a:off x="257692" y="6129085"/>
            <a:ext cx="8811491" cy="246221"/>
          </a:xfrm>
          <a:prstGeom prst="rect">
            <a:avLst/>
          </a:prstGeom>
          <a:noFill/>
        </p:spPr>
        <p:txBody>
          <a:bodyPr wrap="square" rtlCol="0">
            <a:spAutoFit/>
          </a:bodyPr>
          <a:lstStyle/>
          <a:p>
            <a:r>
              <a:rPr lang="de-DE" sz="1000" dirty="0">
                <a:solidFill>
                  <a:srgbClr val="000000"/>
                </a:solidFill>
                <a:latin typeface="Arial" panose="020B0604020202020204"/>
              </a:rPr>
              <a:t>https://</a:t>
            </a:r>
            <a:r>
              <a:rPr lang="de-DE" sz="1000" dirty="0" smtClean="0">
                <a:solidFill>
                  <a:srgbClr val="000000"/>
                </a:solidFill>
                <a:latin typeface="Arial" panose="020B0604020202020204"/>
              </a:rPr>
              <a:t>www.agora-energiewende.de/fileadmin2/Projekte/2018/Dekarbonisierung_Industrie/168_A-EW_Climate-neutral-ndustry_EN_ExecSum_WEB.pdf</a:t>
            </a:r>
            <a:endParaRPr lang="de-DE" sz="1000" dirty="0">
              <a:solidFill>
                <a:srgbClr val="000000"/>
              </a:solidFill>
              <a:latin typeface="Arial" panose="020B0604020202020204"/>
            </a:endParaRPr>
          </a:p>
        </p:txBody>
      </p:sp>
    </p:spTree>
    <p:extLst>
      <p:ext uri="{BB962C8B-B14F-4D97-AF65-F5344CB8AC3E}">
        <p14:creationId xmlns:p14="http://schemas.microsoft.com/office/powerpoint/2010/main" val="1460547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fontScale="90000"/>
          </a:bodyPr>
          <a:lstStyle/>
          <a:p>
            <a:r>
              <a:rPr lang="en-US" dirty="0"/>
              <a:t>Prospects and conditions for </a:t>
            </a:r>
            <a:r>
              <a:rPr lang="en-US" dirty="0" smtClean="0"/>
              <a:t>carbon-neutral </a:t>
            </a:r>
            <a:r>
              <a:rPr lang="en-US" dirty="0"/>
              <a:t>steel production </a:t>
            </a:r>
            <a:r>
              <a:rPr lang="en-US" dirty="0" smtClean="0"/>
              <a:t/>
            </a:r>
            <a:br>
              <a:rPr lang="en-US" dirty="0" smtClean="0"/>
            </a:br>
            <a:r>
              <a:rPr lang="en-US" dirty="0" smtClean="0"/>
              <a:t>at Dillinger &amp; </a:t>
            </a:r>
            <a:r>
              <a:rPr lang="en-US" dirty="0" err="1" smtClean="0"/>
              <a:t>Saarstahl</a:t>
            </a:r>
            <a:r>
              <a:rPr lang="en-US" dirty="0" smtClean="0"/>
              <a:t> by 2050</a:t>
            </a:r>
            <a:endParaRPr lang="de-DE" dirty="0"/>
          </a:p>
        </p:txBody>
      </p:sp>
      <p:sp>
        <p:nvSpPr>
          <p:cNvPr id="2" name="Textplatzhalter 1"/>
          <p:cNvSpPr>
            <a:spLocks noGrp="1"/>
          </p:cNvSpPr>
          <p:nvPr>
            <p:ph type="subTitle" idx="1"/>
          </p:nvPr>
        </p:nvSpPr>
        <p:spPr/>
        <p:txBody>
          <a:bodyPr/>
          <a:lstStyle/>
          <a:p>
            <a:r>
              <a:rPr lang="de-DE" dirty="0" smtClean="0"/>
              <a:t>Helmut </a:t>
            </a:r>
            <a:r>
              <a:rPr lang="de-DE" dirty="0" err="1" smtClean="0"/>
              <a:t>Lachmund</a:t>
            </a:r>
            <a:endParaRPr lang="de-DE" dirty="0"/>
          </a:p>
        </p:txBody>
      </p:sp>
      <p:sp>
        <p:nvSpPr>
          <p:cNvPr id="5" name="Fußzeilenplatzhalter 4"/>
          <p:cNvSpPr>
            <a:spLocks noGrp="1"/>
          </p:cNvSpPr>
          <p:nvPr>
            <p:ph type="ftr" sz="quarter" idx="11"/>
          </p:nvPr>
        </p:nvSpPr>
        <p:spPr/>
        <p:txBody>
          <a:bodyPr/>
          <a:lstStyle/>
          <a:p>
            <a:r>
              <a:rPr lang="en-US" smtClean="0"/>
              <a:t>HAZEL Webinar 2: Hydrogen Sustainability - H2 DXNET - Hydrogen injection into natural gas distribution networks</a:t>
            </a:r>
            <a:endParaRPr lang="en-US" dirty="0"/>
          </a:p>
        </p:txBody>
      </p:sp>
    </p:spTree>
    <p:extLst>
      <p:ext uri="{BB962C8B-B14F-4D97-AF65-F5344CB8AC3E}">
        <p14:creationId xmlns:p14="http://schemas.microsoft.com/office/powerpoint/2010/main" val="2963781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Renewables </a:t>
            </a:r>
            <a:r>
              <a:rPr lang="en-US" dirty="0"/>
              <a:t>are several times more material </a:t>
            </a:r>
            <a:r>
              <a:rPr lang="en-US" dirty="0" smtClean="0"/>
              <a:t>intensive</a:t>
            </a:r>
            <a:endParaRPr lang="de-DE" sz="1400" u="sng" dirty="0">
              <a:solidFill>
                <a:srgbClr val="0070C0"/>
              </a:solidFill>
            </a:endParaRPr>
          </a:p>
        </p:txBody>
      </p:sp>
      <p:sp>
        <p:nvSpPr>
          <p:cNvPr id="6" name="Fußzeilenplatzhalter 5"/>
          <p:cNvSpPr>
            <a:spLocks noGrp="1"/>
          </p:cNvSpPr>
          <p:nvPr>
            <p:ph type="ftr" sz="quarter" idx="14"/>
          </p:nvPr>
        </p:nvSpPr>
        <p:spPr/>
        <p:txBody>
          <a:bodyPr/>
          <a:lstStyle/>
          <a:p>
            <a:r>
              <a:rPr lang="de-DE" dirty="0" smtClean="0"/>
              <a:t>HAZEL Webinar 2: Hydrogen </a:t>
            </a:r>
            <a:r>
              <a:rPr lang="de-DE" dirty="0" err="1" smtClean="0"/>
              <a:t>Sustainability</a:t>
            </a:r>
            <a:r>
              <a:rPr lang="de-DE" dirty="0" smtClean="0"/>
              <a:t> - H2 DXNET - Hydrogen </a:t>
            </a:r>
            <a:r>
              <a:rPr lang="de-DE" dirty="0" err="1" smtClean="0"/>
              <a:t>injection</a:t>
            </a:r>
            <a:r>
              <a:rPr lang="de-DE" dirty="0" smtClean="0"/>
              <a:t> </a:t>
            </a:r>
            <a:r>
              <a:rPr lang="de-DE" dirty="0" err="1" smtClean="0"/>
              <a:t>into</a:t>
            </a:r>
            <a:r>
              <a:rPr lang="de-DE" dirty="0" smtClean="0"/>
              <a:t> </a:t>
            </a:r>
            <a:r>
              <a:rPr lang="de-DE" dirty="0" err="1" smtClean="0"/>
              <a:t>natural</a:t>
            </a:r>
            <a:r>
              <a:rPr lang="de-DE" dirty="0" smtClean="0"/>
              <a:t> gas </a:t>
            </a:r>
            <a:r>
              <a:rPr lang="de-DE" dirty="0" err="1" smtClean="0"/>
              <a:t>distribution</a:t>
            </a:r>
            <a:r>
              <a:rPr lang="de-DE" dirty="0" smtClean="0"/>
              <a:t> </a:t>
            </a:r>
            <a:r>
              <a:rPr lang="de-DE" dirty="0" err="1" smtClean="0"/>
              <a:t>networks</a:t>
            </a:r>
            <a:endParaRPr lang="de-DE" dirty="0"/>
          </a:p>
        </p:txBody>
      </p:sp>
      <p:pic>
        <p:nvPicPr>
          <p:cNvPr id="202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347" y="1616469"/>
            <a:ext cx="7041305" cy="400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1215317" y="5791872"/>
            <a:ext cx="6336704" cy="246221"/>
          </a:xfrm>
          <a:prstGeom prst="rect">
            <a:avLst/>
          </a:prstGeom>
          <a:noFill/>
        </p:spPr>
        <p:txBody>
          <a:bodyPr wrap="square" rtlCol="0">
            <a:spAutoFit/>
          </a:bodyPr>
          <a:lstStyle/>
          <a:p>
            <a:r>
              <a:rPr lang="de-DE" sz="1000" dirty="0" smtClean="0"/>
              <a:t>Source: https</a:t>
            </a:r>
            <a:r>
              <a:rPr lang="de-DE" sz="1000" dirty="0"/>
              <a:t>://www.estep.eu/assets/SRA-Update-2017Final.pdf</a:t>
            </a:r>
          </a:p>
        </p:txBody>
      </p:sp>
    </p:spTree>
    <p:extLst>
      <p:ext uri="{BB962C8B-B14F-4D97-AF65-F5344CB8AC3E}">
        <p14:creationId xmlns:p14="http://schemas.microsoft.com/office/powerpoint/2010/main" val="3944675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Steel industry and climate protection</a:t>
            </a:r>
            <a:endParaRPr lang="de-DE" dirty="0"/>
          </a:p>
        </p:txBody>
      </p:sp>
      <p:sp>
        <p:nvSpPr>
          <p:cNvPr id="11" name="Fußzeilenplatzhalter 10"/>
          <p:cNvSpPr>
            <a:spLocks noGrp="1"/>
          </p:cNvSpPr>
          <p:nvPr>
            <p:ph type="ftr" sz="quarter" idx="11"/>
          </p:nvPr>
        </p:nvSpPr>
        <p:spPr/>
        <p:txBody>
          <a:bodyPr/>
          <a:lstStyle/>
          <a:p>
            <a:r>
              <a:rPr lang="de-DE" smtClean="0"/>
              <a:t>HAZEL Webinar 2: Hydrogen Sustainability - H2 DXNET - Hydrogen injection into natural gas distribution networks</a:t>
            </a:r>
            <a:endParaRPr lang="de-DE" dirty="0"/>
          </a:p>
        </p:txBody>
      </p:sp>
      <p:sp>
        <p:nvSpPr>
          <p:cNvPr id="6" name="Textplatzhalter 5"/>
          <p:cNvSpPr>
            <a:spLocks noGrp="1"/>
          </p:cNvSpPr>
          <p:nvPr>
            <p:ph type="body" sz="quarter" idx="4294967295"/>
          </p:nvPr>
        </p:nvSpPr>
        <p:spPr>
          <a:xfrm>
            <a:off x="0" y="1439863"/>
            <a:ext cx="9144000" cy="312737"/>
          </a:xfrm>
        </p:spPr>
        <p:txBody>
          <a:bodyPr>
            <a:normAutofit fontScale="92500" lnSpcReduction="20000"/>
          </a:bodyPr>
          <a:lstStyle/>
          <a:p>
            <a:pPr marL="0" indent="0" algn="ctr">
              <a:buNone/>
            </a:pPr>
            <a:r>
              <a:rPr lang="en-US" b="1" dirty="0"/>
              <a:t>Innovative steels save six times as much CO</a:t>
            </a:r>
            <a:r>
              <a:rPr lang="en-US" b="1" baseline="-25000" dirty="0"/>
              <a:t>2</a:t>
            </a:r>
            <a:r>
              <a:rPr lang="en-US" b="1" dirty="0"/>
              <a:t> than their production causes</a:t>
            </a:r>
            <a:endParaRPr lang="de-DE" b="1"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5839"/>
          <a:stretch/>
        </p:blipFill>
        <p:spPr bwMode="auto">
          <a:xfrm>
            <a:off x="1257270" y="1812164"/>
            <a:ext cx="7436953" cy="370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841620" y="5791872"/>
            <a:ext cx="6336704" cy="246221"/>
          </a:xfrm>
          <a:prstGeom prst="rect">
            <a:avLst/>
          </a:prstGeom>
          <a:noFill/>
        </p:spPr>
        <p:txBody>
          <a:bodyPr wrap="square" rtlCol="0">
            <a:spAutoFit/>
          </a:bodyPr>
          <a:lstStyle/>
          <a:p>
            <a:r>
              <a:rPr lang="de-DE" sz="1000" dirty="0" smtClean="0"/>
              <a:t>Source: </a:t>
            </a:r>
            <a:r>
              <a:rPr lang="de-DE" sz="1000" dirty="0"/>
              <a:t>https://</a:t>
            </a:r>
            <a:r>
              <a:rPr lang="de-DE" sz="1000" dirty="0" smtClean="0"/>
              <a:t>www.stahl-online.de/wp-content/uploads/2018/03/StahlNachhaltigkeit_2017_web_FINAL.pdf</a:t>
            </a:r>
            <a:endParaRPr lang="de-DE" sz="1000" dirty="0"/>
          </a:p>
        </p:txBody>
      </p:sp>
      <p:sp>
        <p:nvSpPr>
          <p:cNvPr id="9" name="Textfeld 8"/>
          <p:cNvSpPr txBox="1"/>
          <p:nvPr/>
        </p:nvSpPr>
        <p:spPr>
          <a:xfrm>
            <a:off x="211177" y="2069859"/>
            <a:ext cx="2434128" cy="2711448"/>
          </a:xfrm>
          <a:prstGeom prst="rect">
            <a:avLst/>
          </a:prstGeom>
          <a:solidFill>
            <a:schemeClr val="bg1"/>
          </a:solidFill>
        </p:spPr>
        <p:txBody>
          <a:bodyPr wrap="none" rtlCol="0">
            <a:spAutoFit/>
          </a:bodyPr>
          <a:lstStyle/>
          <a:p>
            <a:pPr algn="r">
              <a:lnSpc>
                <a:spcPts val="2600"/>
              </a:lnSpc>
            </a:pPr>
            <a:r>
              <a:rPr lang="en-US" sz="1200" dirty="0" smtClean="0"/>
              <a:t>Efficiency fossil </a:t>
            </a:r>
            <a:r>
              <a:rPr lang="en-US" sz="1200" dirty="0"/>
              <a:t>fuel </a:t>
            </a:r>
            <a:r>
              <a:rPr lang="en-US" sz="1200" dirty="0" smtClean="0"/>
              <a:t>power plants</a:t>
            </a:r>
          </a:p>
          <a:p>
            <a:pPr algn="r">
              <a:lnSpc>
                <a:spcPts val="2600"/>
              </a:lnSpc>
            </a:pPr>
            <a:r>
              <a:rPr lang="de-DE" sz="1200" dirty="0"/>
              <a:t>Wind </a:t>
            </a:r>
            <a:r>
              <a:rPr lang="de-DE" sz="1200" dirty="0" err="1" smtClean="0"/>
              <a:t>turbines</a:t>
            </a:r>
            <a:endParaRPr lang="de-DE" sz="1200" dirty="0" smtClean="0"/>
          </a:p>
          <a:p>
            <a:pPr algn="r">
              <a:lnSpc>
                <a:spcPts val="2600"/>
              </a:lnSpc>
            </a:pPr>
            <a:r>
              <a:rPr lang="de-DE" sz="1200" dirty="0" err="1"/>
              <a:t>Weight</a:t>
            </a:r>
            <a:r>
              <a:rPr lang="de-DE" sz="1200" dirty="0"/>
              <a:t> </a:t>
            </a:r>
            <a:r>
              <a:rPr lang="de-DE" sz="1200" dirty="0" err="1"/>
              <a:t>reduction</a:t>
            </a:r>
            <a:r>
              <a:rPr lang="de-DE" sz="1200" dirty="0"/>
              <a:t> </a:t>
            </a:r>
            <a:r>
              <a:rPr lang="de-DE" sz="1200" dirty="0" err="1" smtClean="0"/>
              <a:t>car</a:t>
            </a:r>
            <a:endParaRPr lang="de-DE" sz="1200" dirty="0" smtClean="0"/>
          </a:p>
          <a:p>
            <a:pPr algn="r">
              <a:lnSpc>
                <a:spcPts val="2600"/>
              </a:lnSpc>
            </a:pPr>
            <a:r>
              <a:rPr lang="de-DE" sz="1200" dirty="0" smtClean="0"/>
              <a:t>Power-</a:t>
            </a:r>
            <a:r>
              <a:rPr lang="de-DE" sz="1200" dirty="0" err="1" smtClean="0"/>
              <a:t>heat</a:t>
            </a:r>
            <a:r>
              <a:rPr lang="de-DE" sz="1200" dirty="0" smtClean="0"/>
              <a:t> </a:t>
            </a:r>
            <a:r>
              <a:rPr lang="de-DE" sz="1200" dirty="0" err="1" smtClean="0"/>
              <a:t>coupling</a:t>
            </a:r>
            <a:endParaRPr lang="de-DE" sz="1200" dirty="0" smtClean="0"/>
          </a:p>
          <a:p>
            <a:pPr algn="r">
              <a:lnSpc>
                <a:spcPts val="2600"/>
              </a:lnSpc>
            </a:pPr>
            <a:r>
              <a:rPr lang="de-DE" sz="1200" dirty="0"/>
              <a:t>Other </a:t>
            </a:r>
            <a:r>
              <a:rPr lang="de-DE" sz="1200" dirty="0" err="1"/>
              <a:t>renewable</a:t>
            </a:r>
            <a:r>
              <a:rPr lang="de-DE" sz="1200" dirty="0"/>
              <a:t> </a:t>
            </a:r>
            <a:r>
              <a:rPr lang="de-DE" sz="1200" dirty="0" err="1" smtClean="0"/>
              <a:t>energies</a:t>
            </a:r>
            <a:endParaRPr lang="de-DE" sz="1200" dirty="0" smtClean="0"/>
          </a:p>
          <a:p>
            <a:pPr algn="r">
              <a:lnSpc>
                <a:spcPts val="2600"/>
              </a:lnSpc>
            </a:pPr>
            <a:r>
              <a:rPr lang="de-DE" sz="1200" dirty="0" err="1"/>
              <a:t>Efficient</a:t>
            </a:r>
            <a:r>
              <a:rPr lang="de-DE" sz="1200" dirty="0"/>
              <a:t> </a:t>
            </a:r>
            <a:r>
              <a:rPr lang="de-DE" sz="1200" dirty="0" err="1" smtClean="0"/>
              <a:t>transformers</a:t>
            </a:r>
            <a:endParaRPr lang="de-DE" sz="1200" dirty="0" smtClean="0"/>
          </a:p>
          <a:p>
            <a:pPr algn="r">
              <a:lnSpc>
                <a:spcPts val="2600"/>
              </a:lnSpc>
            </a:pPr>
            <a:r>
              <a:rPr lang="de-DE" sz="1200" dirty="0" err="1"/>
              <a:t>Efficient</a:t>
            </a:r>
            <a:r>
              <a:rPr lang="de-DE" sz="1200" dirty="0"/>
              <a:t> </a:t>
            </a:r>
            <a:r>
              <a:rPr lang="de-DE" sz="1200" dirty="0" err="1"/>
              <a:t>electric</a:t>
            </a:r>
            <a:r>
              <a:rPr lang="de-DE" sz="1200" dirty="0"/>
              <a:t> </a:t>
            </a:r>
            <a:r>
              <a:rPr lang="de-DE" sz="1200" dirty="0" err="1" smtClean="0"/>
              <a:t>motors</a:t>
            </a:r>
            <a:endParaRPr lang="de-DE" sz="1200" dirty="0" smtClean="0"/>
          </a:p>
          <a:p>
            <a:pPr algn="r">
              <a:lnSpc>
                <a:spcPts val="2600"/>
              </a:lnSpc>
            </a:pPr>
            <a:r>
              <a:rPr lang="de-DE" sz="1200" dirty="0" err="1"/>
              <a:t>Weight</a:t>
            </a:r>
            <a:r>
              <a:rPr lang="de-DE" sz="1200" dirty="0"/>
              <a:t> </a:t>
            </a:r>
            <a:r>
              <a:rPr lang="de-DE" sz="1200" dirty="0" err="1"/>
              <a:t>reduction</a:t>
            </a:r>
            <a:r>
              <a:rPr lang="de-DE" sz="1200" dirty="0"/>
              <a:t> </a:t>
            </a:r>
            <a:r>
              <a:rPr lang="de-DE" sz="1200" dirty="0" err="1" smtClean="0"/>
              <a:t>trucks</a:t>
            </a:r>
            <a:endParaRPr lang="de-DE" sz="1200" dirty="0"/>
          </a:p>
        </p:txBody>
      </p:sp>
    </p:spTree>
    <p:extLst>
      <p:ext uri="{BB962C8B-B14F-4D97-AF65-F5344CB8AC3E}">
        <p14:creationId xmlns:p14="http://schemas.microsoft.com/office/powerpoint/2010/main" val="1921595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xmlns="" id="{928FFD8C-EA6E-4263-B684-8EC7ADB705B8}"/>
              </a:ext>
            </a:extLst>
          </p:cNvPr>
          <p:cNvGraphicFramePr>
            <a:graphicFrameLocks noChangeAspect="1"/>
          </p:cNvGraphicFramePr>
          <p:nvPr>
            <p:custDataLst>
              <p:tags r:id="rId2"/>
            </p:custDataLst>
            <p:extLst>
              <p:ext uri="{D42A27DB-BD31-4B8C-83A1-F6EECF244321}">
                <p14:modId xmlns:p14="http://schemas.microsoft.com/office/powerpoint/2010/main" val="1267638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3" name="think-cell Slide" r:id="rId6" imgW="526" imgH="526" progId="TCLayout.ActiveDocument.1">
                  <p:embed/>
                </p:oleObj>
              </mc:Choice>
              <mc:Fallback>
                <p:oleObj name="think-cell Slide" r:id="rId6" imgW="526" imgH="52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xmlns="" id="{2B340714-7222-4EC5-987C-36E358CA023C}"/>
              </a:ext>
            </a:extLst>
          </p:cNvPr>
          <p:cNvSpPr/>
          <p:nvPr>
            <p:custDataLst>
              <p:tags r:id="rId3"/>
            </p:custDataLst>
          </p:nvPr>
        </p:nvSpPr>
        <p:spPr>
          <a:xfrm>
            <a:off x="0" y="0"/>
            <a:ext cx="158750" cy="158750"/>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1600" b="1" kern="0" dirty="0">
              <a:solidFill>
                <a:schemeClr val="tx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xmlns="" id="{DEFDA8F1-2C3A-4C56-95EE-D2433ECDC56F}"/>
              </a:ext>
            </a:extLst>
          </p:cNvPr>
          <p:cNvSpPr>
            <a:spLocks noGrp="1"/>
          </p:cNvSpPr>
          <p:nvPr>
            <p:ph type="title"/>
          </p:nvPr>
        </p:nvSpPr>
        <p:spPr/>
        <p:txBody>
          <a:bodyPr/>
          <a:lstStyle/>
          <a:p>
            <a:r>
              <a:rPr lang="de-DE" dirty="0" smtClean="0"/>
              <a:t>Dillinger &amp; Saarstahl </a:t>
            </a:r>
            <a:r>
              <a:rPr lang="de-DE" dirty="0" err="1" smtClean="0"/>
              <a:t>are</a:t>
            </a:r>
            <a:r>
              <a:rPr lang="de-DE" dirty="0" smtClean="0"/>
              <a:t> </a:t>
            </a:r>
            <a:r>
              <a:rPr lang="de-DE" dirty="0" err="1" smtClean="0"/>
              <a:t>committed</a:t>
            </a:r>
            <a:r>
              <a:rPr lang="de-DE" dirty="0" smtClean="0"/>
              <a:t> </a:t>
            </a:r>
            <a:br>
              <a:rPr lang="de-DE" dirty="0" smtClean="0"/>
            </a:br>
            <a:r>
              <a:rPr lang="de-DE" dirty="0" err="1" smtClean="0"/>
              <a:t>to</a:t>
            </a:r>
            <a:r>
              <a:rPr lang="de-DE" dirty="0" smtClean="0"/>
              <a:t> </a:t>
            </a:r>
            <a:r>
              <a:rPr lang="de-DE" dirty="0" err="1" smtClean="0"/>
              <a:t>the</a:t>
            </a:r>
            <a:r>
              <a:rPr lang="de-DE" dirty="0" smtClean="0"/>
              <a:t> Paris </a:t>
            </a:r>
            <a:r>
              <a:rPr lang="de-DE" dirty="0" err="1" smtClean="0"/>
              <a:t>climate</a:t>
            </a:r>
            <a:r>
              <a:rPr lang="de-DE" dirty="0" smtClean="0"/>
              <a:t> </a:t>
            </a:r>
            <a:r>
              <a:rPr lang="de-DE" dirty="0" err="1" smtClean="0"/>
              <a:t>goals</a:t>
            </a:r>
            <a:r>
              <a:rPr lang="de-DE" dirty="0" smtClean="0"/>
              <a:t>!</a:t>
            </a:r>
            <a:endParaRPr lang="en-US" sz="1050" b="0" dirty="0"/>
          </a:p>
        </p:txBody>
      </p:sp>
      <p:sp>
        <p:nvSpPr>
          <p:cNvPr id="33" name="Fußzeilenplatzhalter 32"/>
          <p:cNvSpPr>
            <a:spLocks noGrp="1"/>
          </p:cNvSpPr>
          <p:nvPr>
            <p:ph type="ftr" sz="quarter" idx="18"/>
          </p:nvPr>
        </p:nvSpPr>
        <p:spPr/>
        <p:txBody>
          <a:bodyPr/>
          <a:lstStyle/>
          <a:p>
            <a:r>
              <a:rPr lang="de-DE" smtClean="0"/>
              <a:t>HAZEL Webinar 2: Hydrogen Sustainability - H2 DXNET - Hydrogen injection into natural gas distribution networks</a:t>
            </a:r>
            <a:endParaRPr lang="de-DE" dirty="0"/>
          </a:p>
        </p:txBody>
      </p:sp>
      <p:sp>
        <p:nvSpPr>
          <p:cNvPr id="29" name="Textplatzhalter 5"/>
          <p:cNvSpPr txBox="1">
            <a:spLocks/>
          </p:cNvSpPr>
          <p:nvPr/>
        </p:nvSpPr>
        <p:spPr>
          <a:xfrm>
            <a:off x="234001" y="1256507"/>
            <a:ext cx="8586000" cy="313932"/>
          </a:xfrm>
          <a:prstGeom prst="rect">
            <a:avLst/>
          </a:prstGeom>
        </p:spPr>
        <p:txBody>
          <a:bodyPr wrap="square">
            <a:spAutoFit/>
          </a:bodyPr>
          <a:lstStyle>
            <a:lvl1pPr marL="0" indent="0" algn="l" defTabSz="914400" rtl="0" eaLnBrk="1" latinLnBrk="0" hangingPunct="1">
              <a:lnSpc>
                <a:spcPct val="90000"/>
              </a:lnSpc>
              <a:spcBef>
                <a:spcPts val="0"/>
              </a:spcBef>
              <a:buFontTx/>
              <a:buNone/>
              <a:defRPr sz="1600" b="1" i="0" kern="1200" baseline="0">
                <a:solidFill>
                  <a:schemeClr val="tx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„We have a plan to realize these goals, but we have to convince politics of our ideas.“</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0" name="Arrow: Pentagon 4">
            <a:extLst>
              <a:ext uri="{FF2B5EF4-FFF2-40B4-BE49-F238E27FC236}">
                <a16:creationId xmlns:a16="http://schemas.microsoft.com/office/drawing/2014/main" xmlns="" id="{E39CFFFE-9783-441B-803C-E54DBC1978B3}"/>
              </a:ext>
            </a:extLst>
          </p:cNvPr>
          <p:cNvSpPr/>
          <p:nvPr/>
        </p:nvSpPr>
        <p:spPr>
          <a:xfrm>
            <a:off x="4453" y="1992908"/>
            <a:ext cx="9144000" cy="1473857"/>
          </a:xfrm>
          <a:prstGeom prst="homePlate">
            <a:avLst>
              <a:gd name="adj" fmla="val 22000"/>
            </a:avLst>
          </a:prstGeom>
          <a:gradFill flip="none" rotWithShape="1">
            <a:gsLst>
              <a:gs pos="50000">
                <a:srgbClr val="5E7180"/>
              </a:gs>
              <a:gs pos="0">
                <a:srgbClr val="8597A5"/>
              </a:gs>
              <a:gs pos="76000">
                <a:srgbClr val="A8DAC9"/>
              </a:gs>
              <a:gs pos="100000">
                <a:srgbClr val="079B84"/>
              </a:gs>
            </a:gsLst>
            <a:lin ang="0" scaled="1"/>
            <a:tileRect/>
          </a:gradFill>
          <a:ln w="9525" cap="flat" cmpd="sng" algn="ctr">
            <a:noFill/>
            <a:prstDash val="solid"/>
            <a:miter lim="800000"/>
          </a:ln>
          <a:effectLst/>
        </p:spPr>
        <p:txBody>
          <a:bodyPr lIns="73152" tIns="73152" rIns="73152" bIns="73152"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34" name="TextBox 12">
            <a:extLst>
              <a:ext uri="{FF2B5EF4-FFF2-40B4-BE49-F238E27FC236}">
                <a16:creationId xmlns:a16="http://schemas.microsoft.com/office/drawing/2014/main" xmlns="" id="{5300CC70-04C8-48BC-8B6D-C828B50E1BA7}"/>
              </a:ext>
            </a:extLst>
          </p:cNvPr>
          <p:cNvSpPr txBox="1"/>
          <p:nvPr/>
        </p:nvSpPr>
        <p:spPr>
          <a:xfrm>
            <a:off x="3818965" y="1734682"/>
            <a:ext cx="1825101" cy="246221"/>
          </a:xfrm>
          <a:prstGeom prst="rect">
            <a:avLst/>
          </a:prstGeom>
          <a:noFill/>
        </p:spPr>
        <p:txBody>
          <a:bodyPr wrap="square" lIns="0" tIns="0" rIns="0" bIns="0" rtlCol="0">
            <a:spAutoFit/>
          </a:bodyPr>
          <a:lstStyle/>
          <a:p>
            <a:pPr>
              <a:spcBef>
                <a:spcPts val="700"/>
              </a:spcBef>
              <a:buSzPct val="100000"/>
            </a:pPr>
            <a:r>
              <a:rPr lang="de-DE" sz="1600" b="1" kern="0" dirty="0">
                <a:solidFill>
                  <a:srgbClr val="000000"/>
                </a:solidFill>
                <a:latin typeface="Arial" panose="020B0604020202020204"/>
              </a:rPr>
              <a:t>~</a:t>
            </a:r>
            <a:r>
              <a:rPr lang="de-DE" sz="1600" b="1" kern="0" dirty="0" smtClean="0">
                <a:solidFill>
                  <a:srgbClr val="000000"/>
                </a:solidFill>
                <a:latin typeface="Arial" panose="020B0604020202020204"/>
              </a:rPr>
              <a:t>2035: – 40% CO</a:t>
            </a:r>
            <a:r>
              <a:rPr lang="de-DE" sz="1600" b="1" kern="0" baseline="-25000" dirty="0" smtClean="0">
                <a:solidFill>
                  <a:srgbClr val="000000"/>
                </a:solidFill>
                <a:latin typeface="Arial" panose="020B0604020202020204"/>
              </a:rPr>
              <a:t>2</a:t>
            </a:r>
            <a:r>
              <a:rPr lang="de-DE" sz="1600" b="1" kern="0" dirty="0" smtClean="0">
                <a:solidFill>
                  <a:srgbClr val="000000"/>
                </a:solidFill>
                <a:latin typeface="Arial" panose="020B0604020202020204"/>
              </a:rPr>
              <a:t> </a:t>
            </a:r>
            <a:endParaRPr lang="de-DE" sz="1600" kern="0" dirty="0">
              <a:solidFill>
                <a:srgbClr val="000000"/>
              </a:solidFill>
              <a:latin typeface="Arial" panose="020B0604020202020204"/>
            </a:endParaRPr>
          </a:p>
        </p:txBody>
      </p:sp>
      <p:sp>
        <p:nvSpPr>
          <p:cNvPr id="35" name="TextBox 13">
            <a:extLst>
              <a:ext uri="{FF2B5EF4-FFF2-40B4-BE49-F238E27FC236}">
                <a16:creationId xmlns:a16="http://schemas.microsoft.com/office/drawing/2014/main" xmlns="" id="{9B3EFAFC-3300-40B1-852D-FF86762A4594}"/>
              </a:ext>
            </a:extLst>
          </p:cNvPr>
          <p:cNvSpPr txBox="1"/>
          <p:nvPr/>
        </p:nvSpPr>
        <p:spPr>
          <a:xfrm>
            <a:off x="344714" y="1734682"/>
            <a:ext cx="635477" cy="246221"/>
          </a:xfrm>
          <a:prstGeom prst="rect">
            <a:avLst/>
          </a:prstGeom>
          <a:noFill/>
        </p:spPr>
        <p:txBody>
          <a:bodyPr wrap="square" lIns="0" tIns="0" rIns="0" bIns="0" rtlCol="0">
            <a:spAutoFit/>
          </a:bodyPr>
          <a:lstStyle/>
          <a:p>
            <a:pPr>
              <a:spcBef>
                <a:spcPts val="700"/>
              </a:spcBef>
              <a:buSzPct val="100000"/>
            </a:pPr>
            <a:r>
              <a:rPr lang="de-DE" sz="1600" b="1" kern="0" dirty="0" smtClean="0">
                <a:solidFill>
                  <a:srgbClr val="000000"/>
                </a:solidFill>
                <a:latin typeface="Arial" panose="020B0604020202020204"/>
              </a:rPr>
              <a:t>Today</a:t>
            </a:r>
            <a:endParaRPr lang="de-DE" sz="1600" kern="0" dirty="0">
              <a:solidFill>
                <a:srgbClr val="000000"/>
              </a:solidFill>
              <a:latin typeface="Arial" panose="020B0604020202020204"/>
            </a:endParaRPr>
          </a:p>
        </p:txBody>
      </p:sp>
      <p:sp>
        <p:nvSpPr>
          <p:cNvPr id="36" name="TextBox 14">
            <a:extLst>
              <a:ext uri="{FF2B5EF4-FFF2-40B4-BE49-F238E27FC236}">
                <a16:creationId xmlns:a16="http://schemas.microsoft.com/office/drawing/2014/main" xmlns="" id="{614CC0D2-9E69-49CA-B4A3-EA2698A652B4}"/>
              </a:ext>
            </a:extLst>
          </p:cNvPr>
          <p:cNvSpPr txBox="1"/>
          <p:nvPr/>
        </p:nvSpPr>
        <p:spPr>
          <a:xfrm>
            <a:off x="7036881" y="1734681"/>
            <a:ext cx="1807442" cy="246221"/>
          </a:xfrm>
          <a:prstGeom prst="rect">
            <a:avLst/>
          </a:prstGeom>
          <a:noFill/>
        </p:spPr>
        <p:txBody>
          <a:bodyPr wrap="square" lIns="0" tIns="0" rIns="0" bIns="0" rtlCol="0">
            <a:spAutoFit/>
          </a:bodyPr>
          <a:lstStyle/>
          <a:p>
            <a:pPr algn="r">
              <a:spcBef>
                <a:spcPts val="700"/>
              </a:spcBef>
              <a:buSzPct val="100000"/>
            </a:pPr>
            <a:r>
              <a:rPr lang="de-DE" sz="1600" b="1" kern="0" dirty="0" smtClean="0">
                <a:solidFill>
                  <a:srgbClr val="079B84"/>
                </a:solidFill>
                <a:latin typeface="Arial" panose="020B0604020202020204"/>
              </a:rPr>
              <a:t>2050: CO</a:t>
            </a:r>
            <a:r>
              <a:rPr lang="de-DE" sz="1600" b="1" kern="0" baseline="-25000" dirty="0" smtClean="0">
                <a:solidFill>
                  <a:srgbClr val="079B84"/>
                </a:solidFill>
                <a:latin typeface="Arial" panose="020B0604020202020204"/>
              </a:rPr>
              <a:t>2</a:t>
            </a:r>
            <a:r>
              <a:rPr lang="de-DE" sz="1600" b="1" kern="0" dirty="0" smtClean="0">
                <a:solidFill>
                  <a:srgbClr val="079B84"/>
                </a:solidFill>
                <a:latin typeface="Arial" panose="020B0604020202020204"/>
              </a:rPr>
              <a:t>-neutral</a:t>
            </a:r>
            <a:endParaRPr lang="de-DE" sz="1600" kern="0" dirty="0">
              <a:solidFill>
                <a:srgbClr val="079B84"/>
              </a:solidFill>
              <a:latin typeface="Arial" panose="020B0604020202020204"/>
            </a:endParaRPr>
          </a:p>
        </p:txBody>
      </p:sp>
      <p:sp>
        <p:nvSpPr>
          <p:cNvPr id="37" name="TextBox 15">
            <a:extLst>
              <a:ext uri="{FF2B5EF4-FFF2-40B4-BE49-F238E27FC236}">
                <a16:creationId xmlns:a16="http://schemas.microsoft.com/office/drawing/2014/main" xmlns="" id="{2C215D24-EAAD-4388-80C2-A59C24B44765}"/>
              </a:ext>
            </a:extLst>
          </p:cNvPr>
          <p:cNvSpPr txBox="1"/>
          <p:nvPr/>
        </p:nvSpPr>
        <p:spPr>
          <a:xfrm>
            <a:off x="5105811" y="3944501"/>
            <a:ext cx="3666927" cy="2305759"/>
          </a:xfrm>
          <a:prstGeom prst="rect">
            <a:avLst/>
          </a:prstGeom>
          <a:noFill/>
        </p:spPr>
        <p:txBody>
          <a:bodyPr wrap="square" lIns="0" tIns="0" rIns="0" bIns="0" rtlCol="0">
            <a:spAutoFit/>
          </a:bodyPr>
          <a:lstStyle/>
          <a:p>
            <a:pPr>
              <a:spcBef>
                <a:spcPts val="700"/>
              </a:spcBef>
              <a:buSzPct val="100000"/>
            </a:pPr>
            <a:r>
              <a:rPr lang="de-DE" sz="1600" b="1" kern="0" dirty="0" smtClean="0">
                <a:solidFill>
                  <a:srgbClr val="000000"/>
                </a:solidFill>
                <a:latin typeface="Arial" panose="020B0604020202020204"/>
              </a:rPr>
              <a:t>Political </a:t>
            </a:r>
            <a:r>
              <a:rPr lang="de-DE" sz="1600" b="1" kern="0" dirty="0">
                <a:solidFill>
                  <a:srgbClr val="000000"/>
                </a:solidFill>
                <a:latin typeface="Arial" panose="020B0604020202020204"/>
              </a:rPr>
              <a:t>&amp; </a:t>
            </a:r>
            <a:r>
              <a:rPr lang="de-DE" sz="1600" b="1" kern="0" dirty="0" err="1" smtClean="0">
                <a:solidFill>
                  <a:srgbClr val="000000"/>
                </a:solidFill>
                <a:latin typeface="Arial" panose="020B0604020202020204"/>
              </a:rPr>
              <a:t>social</a:t>
            </a:r>
            <a:r>
              <a:rPr lang="de-DE" sz="1600" b="1" kern="0" dirty="0" smtClean="0">
                <a:solidFill>
                  <a:srgbClr val="000000"/>
                </a:solidFill>
                <a:latin typeface="Arial" panose="020B0604020202020204"/>
              </a:rPr>
              <a:t> </a:t>
            </a:r>
            <a:r>
              <a:rPr lang="de-DE" sz="1600" b="1" kern="0" dirty="0" err="1" smtClean="0">
                <a:solidFill>
                  <a:srgbClr val="000000"/>
                </a:solidFill>
                <a:latin typeface="Arial" panose="020B0604020202020204"/>
              </a:rPr>
              <a:t>support</a:t>
            </a:r>
            <a:r>
              <a:rPr lang="de-DE" sz="1600" b="1" kern="0" dirty="0">
                <a:solidFill>
                  <a:srgbClr val="000000"/>
                </a:solidFill>
                <a:latin typeface="Arial" panose="020B0604020202020204"/>
              </a:rPr>
              <a:t> </a:t>
            </a:r>
            <a:r>
              <a:rPr lang="de-DE" sz="1600" b="1" kern="0" dirty="0" err="1" smtClean="0">
                <a:solidFill>
                  <a:srgbClr val="000000"/>
                </a:solidFill>
                <a:latin typeface="Arial" panose="020B0604020202020204"/>
              </a:rPr>
              <a:t>is</a:t>
            </a:r>
            <a:r>
              <a:rPr lang="de-DE" sz="1600" b="1" kern="0" dirty="0" smtClean="0">
                <a:solidFill>
                  <a:srgbClr val="000000"/>
                </a:solidFill>
                <a:latin typeface="Arial" panose="020B0604020202020204"/>
              </a:rPr>
              <a:t> </a:t>
            </a:r>
            <a:r>
              <a:rPr lang="de-DE" sz="1600" b="1" kern="0" dirty="0" err="1" smtClean="0">
                <a:solidFill>
                  <a:srgbClr val="000000"/>
                </a:solidFill>
                <a:latin typeface="Arial" panose="020B0604020202020204"/>
              </a:rPr>
              <a:t>necessary</a:t>
            </a:r>
            <a:r>
              <a:rPr lang="de-DE" sz="1600" b="1" kern="0" dirty="0" smtClean="0">
                <a:solidFill>
                  <a:srgbClr val="000000"/>
                </a:solidFill>
                <a:latin typeface="Arial" panose="020B0604020202020204"/>
              </a:rPr>
              <a:t>!</a:t>
            </a:r>
            <a:endParaRPr lang="de-DE" sz="1600" kern="0" dirty="0">
              <a:solidFill>
                <a:srgbClr val="000000"/>
              </a:solidFill>
              <a:latin typeface="Arial" panose="020B0604020202020204"/>
            </a:endParaRPr>
          </a:p>
          <a:p>
            <a:pPr>
              <a:spcBef>
                <a:spcPts val="700"/>
              </a:spcBef>
              <a:buSzPct val="100000"/>
            </a:pPr>
            <a:endParaRPr lang="de-DE" sz="1400" kern="0" dirty="0">
              <a:solidFill>
                <a:srgbClr val="000000"/>
              </a:solidFill>
              <a:latin typeface="Arial" panose="020B0604020202020204"/>
            </a:endParaRPr>
          </a:p>
          <a:p>
            <a:pPr marL="179388" indent="-179388">
              <a:buSzPct val="100000"/>
              <a:buFont typeface="Arial" panose="020B0604020202020204" pitchFamily="34" charset="0"/>
              <a:buChar char="•"/>
            </a:pPr>
            <a:r>
              <a:rPr lang="en-US" sz="1400" dirty="0">
                <a:solidFill>
                  <a:srgbClr val="000000"/>
                </a:solidFill>
                <a:latin typeface="Arial" panose="020B0604020202020204"/>
              </a:rPr>
              <a:t>fair conditions of competition </a:t>
            </a:r>
            <a:endParaRPr lang="en-US" sz="1400" dirty="0" smtClean="0">
              <a:solidFill>
                <a:srgbClr val="000000"/>
              </a:solidFill>
              <a:latin typeface="Arial" panose="020B0604020202020204"/>
            </a:endParaRPr>
          </a:p>
          <a:p>
            <a:pPr marL="179388" indent="-179388">
              <a:buSzPct val="100000"/>
              <a:buFont typeface="Arial" panose="020B0604020202020204" pitchFamily="34" charset="0"/>
              <a:buChar char="•"/>
            </a:pPr>
            <a:endParaRPr lang="en-US" sz="1400" dirty="0">
              <a:solidFill>
                <a:srgbClr val="000000"/>
              </a:solidFill>
              <a:latin typeface="Arial" panose="020B0604020202020204"/>
            </a:endParaRPr>
          </a:p>
          <a:p>
            <a:pPr marL="179388" indent="-179388">
              <a:buSzPct val="100000"/>
              <a:buFont typeface="Arial" panose="020B0604020202020204" pitchFamily="34" charset="0"/>
              <a:buChar char="•"/>
            </a:pPr>
            <a:r>
              <a:rPr lang="en-US" sz="1400" dirty="0" smtClean="0">
                <a:solidFill>
                  <a:srgbClr val="000000"/>
                </a:solidFill>
                <a:latin typeface="Arial" panose="020B0604020202020204"/>
              </a:rPr>
              <a:t>Reliable </a:t>
            </a:r>
            <a:r>
              <a:rPr lang="en-US" sz="1400" dirty="0">
                <a:solidFill>
                  <a:srgbClr val="000000"/>
                </a:solidFill>
                <a:latin typeface="Arial" panose="020B0604020202020204"/>
              </a:rPr>
              <a:t>framework </a:t>
            </a:r>
            <a:r>
              <a:rPr lang="en-US" sz="1400" dirty="0" smtClean="0">
                <a:solidFill>
                  <a:srgbClr val="000000"/>
                </a:solidFill>
                <a:latin typeface="Arial" panose="020B0604020202020204"/>
              </a:rPr>
              <a:t>conditions</a:t>
            </a:r>
          </a:p>
          <a:p>
            <a:pPr marL="179388" indent="-179388">
              <a:buSzPct val="100000"/>
              <a:buFont typeface="Arial" panose="020B0604020202020204" pitchFamily="34" charset="0"/>
              <a:buChar char="•"/>
            </a:pPr>
            <a:endParaRPr lang="en-US" sz="1400" dirty="0">
              <a:solidFill>
                <a:srgbClr val="000000"/>
              </a:solidFill>
              <a:latin typeface="Arial" panose="020B0604020202020204"/>
            </a:endParaRPr>
          </a:p>
          <a:p>
            <a:pPr marL="179388" indent="-179388">
              <a:buSzPct val="100000"/>
              <a:buFont typeface="Arial" panose="020B0604020202020204" pitchFamily="34" charset="0"/>
              <a:buChar char="•"/>
            </a:pPr>
            <a:r>
              <a:rPr lang="en-US" sz="1400" dirty="0" smtClean="0">
                <a:solidFill>
                  <a:srgbClr val="000000"/>
                </a:solidFill>
                <a:latin typeface="Arial" panose="020B0604020202020204"/>
              </a:rPr>
              <a:t>Development </a:t>
            </a:r>
            <a:r>
              <a:rPr lang="en-US" sz="1400" dirty="0">
                <a:solidFill>
                  <a:srgbClr val="000000"/>
                </a:solidFill>
                <a:latin typeface="Arial" panose="020B0604020202020204"/>
              </a:rPr>
              <a:t>of necessary </a:t>
            </a:r>
            <a:r>
              <a:rPr lang="en-US" sz="1400" dirty="0" smtClean="0">
                <a:solidFill>
                  <a:srgbClr val="000000"/>
                </a:solidFill>
                <a:latin typeface="Arial" panose="020B0604020202020204"/>
              </a:rPr>
              <a:t>infrastructures</a:t>
            </a:r>
          </a:p>
          <a:p>
            <a:pPr>
              <a:buSzPct val="100000"/>
            </a:pPr>
            <a:endParaRPr lang="de-DE" sz="1400" kern="0" dirty="0">
              <a:solidFill>
                <a:srgbClr val="000000"/>
              </a:solidFill>
              <a:latin typeface="Arial" panose="020B0604020202020204"/>
            </a:endParaRPr>
          </a:p>
          <a:p>
            <a:pPr marL="179388" indent="-179388">
              <a:buSzPct val="100000"/>
              <a:buFont typeface="Arial" panose="020B0604020202020204" pitchFamily="34" charset="0"/>
              <a:buChar char="•"/>
            </a:pPr>
            <a:r>
              <a:rPr lang="de-DE" sz="1400" kern="0" dirty="0" smtClean="0">
                <a:solidFill>
                  <a:srgbClr val="000000"/>
                </a:solidFill>
                <a:latin typeface="Arial" panose="020B0604020202020204"/>
              </a:rPr>
              <a:t>Support CAPEX &amp; OPEX</a:t>
            </a:r>
            <a:endParaRPr lang="de-DE" sz="1400" kern="0" dirty="0">
              <a:solidFill>
                <a:srgbClr val="000000"/>
              </a:solidFill>
              <a:latin typeface="Arial" panose="020B0604020202020204"/>
            </a:endParaRPr>
          </a:p>
        </p:txBody>
      </p:sp>
      <p:sp>
        <p:nvSpPr>
          <p:cNvPr id="38" name="TextBox 16">
            <a:extLst>
              <a:ext uri="{FF2B5EF4-FFF2-40B4-BE49-F238E27FC236}">
                <a16:creationId xmlns:a16="http://schemas.microsoft.com/office/drawing/2014/main" xmlns="" id="{85CCCDDE-206C-4D67-BBDE-0C182650E33E}"/>
              </a:ext>
            </a:extLst>
          </p:cNvPr>
          <p:cNvSpPr txBox="1"/>
          <p:nvPr/>
        </p:nvSpPr>
        <p:spPr>
          <a:xfrm>
            <a:off x="519044" y="3950055"/>
            <a:ext cx="3912016" cy="1874872"/>
          </a:xfrm>
          <a:prstGeom prst="rect">
            <a:avLst/>
          </a:prstGeom>
          <a:noFill/>
        </p:spPr>
        <p:txBody>
          <a:bodyPr wrap="square" lIns="0" tIns="0" rIns="0" bIns="0" rtlCol="0">
            <a:spAutoFit/>
          </a:bodyPr>
          <a:lstStyle/>
          <a:p>
            <a:pPr marL="176213">
              <a:spcBef>
                <a:spcPts val="700"/>
              </a:spcBef>
              <a:buSzPct val="100000"/>
            </a:pPr>
            <a:r>
              <a:rPr lang="de-DE" sz="1600" b="1" kern="0" dirty="0" err="1">
                <a:solidFill>
                  <a:srgbClr val="000000"/>
                </a:solidFill>
                <a:latin typeface="Arial" panose="020B0604020202020204"/>
              </a:rPr>
              <a:t>Technologically</a:t>
            </a:r>
            <a:r>
              <a:rPr lang="de-DE" sz="1600" b="1" kern="0" dirty="0">
                <a:solidFill>
                  <a:srgbClr val="000000"/>
                </a:solidFill>
                <a:latin typeface="Arial" panose="020B0604020202020204"/>
              </a:rPr>
              <a:t>, </a:t>
            </a:r>
            <a:r>
              <a:rPr lang="de-DE" sz="1600" b="1" kern="0" dirty="0" err="1">
                <a:solidFill>
                  <a:srgbClr val="000000"/>
                </a:solidFill>
                <a:latin typeface="Arial" panose="020B0604020202020204"/>
              </a:rPr>
              <a:t>transformation</a:t>
            </a:r>
            <a:r>
              <a:rPr lang="de-DE" sz="1600" b="1" kern="0" dirty="0">
                <a:solidFill>
                  <a:srgbClr val="000000"/>
                </a:solidFill>
                <a:latin typeface="Arial" panose="020B0604020202020204"/>
              </a:rPr>
              <a:t> </a:t>
            </a:r>
            <a:r>
              <a:rPr lang="de-DE" sz="1600" b="1" kern="0" dirty="0" err="1" smtClean="0">
                <a:solidFill>
                  <a:srgbClr val="000000"/>
                </a:solidFill>
                <a:latin typeface="Arial" panose="020B0604020202020204"/>
              </a:rPr>
              <a:t>is</a:t>
            </a:r>
            <a:r>
              <a:rPr lang="de-DE" sz="1600" b="1" kern="0" dirty="0" smtClean="0">
                <a:solidFill>
                  <a:srgbClr val="000000"/>
                </a:solidFill>
                <a:latin typeface="Arial" panose="020B0604020202020204"/>
              </a:rPr>
              <a:t> </a:t>
            </a:r>
            <a:r>
              <a:rPr lang="de-DE" sz="1600" b="1" kern="0" dirty="0" err="1" smtClean="0">
                <a:solidFill>
                  <a:srgbClr val="000000"/>
                </a:solidFill>
                <a:latin typeface="Arial" panose="020B0604020202020204"/>
              </a:rPr>
              <a:t>possible</a:t>
            </a:r>
            <a:r>
              <a:rPr lang="de-DE" sz="1600" b="1" kern="0" dirty="0" smtClean="0">
                <a:solidFill>
                  <a:srgbClr val="000000"/>
                </a:solidFill>
                <a:latin typeface="Arial" panose="020B0604020202020204"/>
              </a:rPr>
              <a:t>, but </a:t>
            </a:r>
            <a:r>
              <a:rPr lang="de-DE" sz="1600" b="1" kern="0" dirty="0" err="1" smtClean="0">
                <a:solidFill>
                  <a:srgbClr val="000000"/>
                </a:solidFill>
                <a:latin typeface="Arial" panose="020B0604020202020204"/>
              </a:rPr>
              <a:t>it</a:t>
            </a:r>
            <a:r>
              <a:rPr lang="de-DE" sz="1600" b="1" kern="0" dirty="0" smtClean="0">
                <a:solidFill>
                  <a:srgbClr val="000000"/>
                </a:solidFill>
                <a:latin typeface="Arial" panose="020B0604020202020204"/>
              </a:rPr>
              <a:t> </a:t>
            </a:r>
            <a:r>
              <a:rPr lang="de-DE" sz="1600" b="1" kern="0" dirty="0" err="1" smtClean="0">
                <a:solidFill>
                  <a:srgbClr val="000000"/>
                </a:solidFill>
                <a:latin typeface="Arial" panose="020B0604020202020204"/>
              </a:rPr>
              <a:t>costs</a:t>
            </a:r>
            <a:r>
              <a:rPr lang="de-DE" sz="1600" b="1" kern="0" dirty="0" smtClean="0">
                <a:solidFill>
                  <a:srgbClr val="000000"/>
                </a:solidFill>
                <a:latin typeface="Arial" panose="020B0604020202020204"/>
              </a:rPr>
              <a:t> </a:t>
            </a:r>
            <a:r>
              <a:rPr lang="de-DE" sz="1600" b="1" kern="0" dirty="0" err="1" smtClean="0">
                <a:solidFill>
                  <a:srgbClr val="000000"/>
                </a:solidFill>
                <a:latin typeface="Arial" panose="020B0604020202020204"/>
              </a:rPr>
              <a:t>billions</a:t>
            </a:r>
            <a:r>
              <a:rPr lang="de-DE" sz="1600" b="1" kern="0" dirty="0" smtClean="0">
                <a:solidFill>
                  <a:srgbClr val="000000"/>
                </a:solidFill>
                <a:latin typeface="Arial" panose="020B0604020202020204"/>
              </a:rPr>
              <a:t>!</a:t>
            </a:r>
            <a:r>
              <a:rPr lang="de-DE" sz="1600" b="1" kern="0" dirty="0">
                <a:solidFill>
                  <a:srgbClr val="000000"/>
                </a:solidFill>
                <a:latin typeface="Arial" panose="020B0604020202020204"/>
              </a:rPr>
              <a:t/>
            </a:r>
            <a:br>
              <a:rPr lang="de-DE" sz="1600" b="1" kern="0" dirty="0">
                <a:solidFill>
                  <a:srgbClr val="000000"/>
                </a:solidFill>
                <a:latin typeface="Arial" panose="020B0604020202020204"/>
              </a:rPr>
            </a:br>
            <a:endParaRPr lang="de-DE" sz="1400" kern="0" dirty="0" smtClean="0">
              <a:solidFill>
                <a:srgbClr val="000000"/>
              </a:solidFill>
              <a:latin typeface="Arial" panose="020B0604020202020204"/>
            </a:endParaRPr>
          </a:p>
          <a:p>
            <a:pPr marL="360363" indent="-184150">
              <a:spcBef>
                <a:spcPts val="700"/>
              </a:spcBef>
              <a:buSzPct val="100000"/>
              <a:buFont typeface="Arial" panose="020B0604020202020204" pitchFamily="34" charset="0"/>
              <a:buChar char="•"/>
            </a:pPr>
            <a:r>
              <a:rPr lang="de-DE" sz="1400" kern="0" dirty="0" err="1">
                <a:solidFill>
                  <a:srgbClr val="000000"/>
                </a:solidFill>
                <a:latin typeface="Arial" panose="020B0604020202020204"/>
              </a:rPr>
              <a:t>concrete</a:t>
            </a:r>
            <a:r>
              <a:rPr lang="de-DE" sz="1400" kern="0" dirty="0">
                <a:solidFill>
                  <a:srgbClr val="000000"/>
                </a:solidFill>
                <a:latin typeface="Arial" panose="020B0604020202020204"/>
              </a:rPr>
              <a:t> </a:t>
            </a:r>
            <a:r>
              <a:rPr lang="de-DE" sz="1400" kern="0" dirty="0" err="1">
                <a:solidFill>
                  <a:srgbClr val="000000"/>
                </a:solidFill>
                <a:latin typeface="Arial" panose="020B0604020202020204"/>
              </a:rPr>
              <a:t>technological</a:t>
            </a:r>
            <a:r>
              <a:rPr lang="de-DE" sz="1400" kern="0" dirty="0">
                <a:solidFill>
                  <a:srgbClr val="000000"/>
                </a:solidFill>
                <a:latin typeface="Arial" panose="020B0604020202020204"/>
              </a:rPr>
              <a:t> </a:t>
            </a:r>
            <a:r>
              <a:rPr lang="de-DE" sz="1400" kern="0" dirty="0" err="1" smtClean="0">
                <a:solidFill>
                  <a:srgbClr val="000000"/>
                </a:solidFill>
                <a:latin typeface="Arial" panose="020B0604020202020204"/>
              </a:rPr>
              <a:t>scenarios</a:t>
            </a:r>
            <a:r>
              <a:rPr lang="de-DE" sz="1400" kern="0" dirty="0" smtClean="0">
                <a:solidFill>
                  <a:srgbClr val="000000"/>
                </a:solidFill>
                <a:latin typeface="Arial" panose="020B0604020202020204"/>
              </a:rPr>
              <a:t> </a:t>
            </a:r>
            <a:r>
              <a:rPr lang="de-DE" sz="1400" kern="0" dirty="0" err="1" smtClean="0">
                <a:solidFill>
                  <a:srgbClr val="000000"/>
                </a:solidFill>
                <a:latin typeface="Arial" panose="020B0604020202020204"/>
              </a:rPr>
              <a:t>for</a:t>
            </a:r>
            <a:r>
              <a:rPr lang="de-DE" sz="1400" kern="0" dirty="0" smtClean="0">
                <a:solidFill>
                  <a:srgbClr val="000000"/>
                </a:solidFill>
                <a:latin typeface="Arial" panose="020B0604020202020204"/>
              </a:rPr>
              <a:t> </a:t>
            </a:r>
            <a:r>
              <a:rPr lang="de-DE" sz="1400" kern="0" dirty="0" err="1" smtClean="0">
                <a:solidFill>
                  <a:srgbClr val="000000"/>
                </a:solidFill>
                <a:latin typeface="Arial" panose="020B0604020202020204"/>
              </a:rPr>
              <a:t>action</a:t>
            </a:r>
            <a:r>
              <a:rPr lang="de-DE" sz="1400" kern="0" dirty="0" smtClean="0">
                <a:solidFill>
                  <a:srgbClr val="000000"/>
                </a:solidFill>
                <a:latin typeface="Arial" panose="020B0604020202020204"/>
              </a:rPr>
              <a:t> </a:t>
            </a:r>
            <a:br>
              <a:rPr lang="de-DE" sz="1400" kern="0" dirty="0" smtClean="0">
                <a:solidFill>
                  <a:srgbClr val="000000"/>
                </a:solidFill>
                <a:latin typeface="Arial" panose="020B0604020202020204"/>
              </a:rPr>
            </a:br>
            <a:endParaRPr lang="de-DE" sz="1400" kern="0" dirty="0" smtClean="0">
              <a:solidFill>
                <a:srgbClr val="000000"/>
              </a:solidFill>
              <a:latin typeface="Arial" panose="020B0604020202020204"/>
            </a:endParaRPr>
          </a:p>
          <a:p>
            <a:pPr marL="360363" indent="-184150">
              <a:buSzPct val="100000"/>
              <a:buFont typeface="Arial" panose="020B0604020202020204" pitchFamily="34" charset="0"/>
              <a:buChar char="•"/>
            </a:pPr>
            <a:r>
              <a:rPr lang="de-DE" sz="1400" kern="0" dirty="0" err="1">
                <a:solidFill>
                  <a:srgbClr val="000000"/>
                </a:solidFill>
                <a:latin typeface="Arial" panose="020B0604020202020204"/>
              </a:rPr>
              <a:t>technologically</a:t>
            </a:r>
            <a:r>
              <a:rPr lang="de-DE" sz="1400" kern="0" dirty="0">
                <a:solidFill>
                  <a:srgbClr val="000000"/>
                </a:solidFill>
                <a:latin typeface="Arial" panose="020B0604020202020204"/>
              </a:rPr>
              <a:t> </a:t>
            </a:r>
            <a:r>
              <a:rPr lang="de-DE" sz="1400" kern="0" dirty="0" err="1">
                <a:solidFill>
                  <a:srgbClr val="000000"/>
                </a:solidFill>
                <a:latin typeface="Arial" panose="020B0604020202020204"/>
              </a:rPr>
              <a:t>and</a:t>
            </a:r>
            <a:r>
              <a:rPr lang="de-DE" sz="1400" kern="0" dirty="0">
                <a:solidFill>
                  <a:srgbClr val="000000"/>
                </a:solidFill>
                <a:latin typeface="Arial" panose="020B0604020202020204"/>
              </a:rPr>
              <a:t> </a:t>
            </a:r>
            <a:r>
              <a:rPr lang="de-DE" sz="1400" kern="0" dirty="0" err="1">
                <a:solidFill>
                  <a:srgbClr val="000000"/>
                </a:solidFill>
                <a:latin typeface="Arial" panose="020B0604020202020204"/>
              </a:rPr>
              <a:t>metallurgically</a:t>
            </a:r>
            <a:r>
              <a:rPr lang="de-DE" sz="1400" kern="0" dirty="0">
                <a:solidFill>
                  <a:srgbClr val="000000"/>
                </a:solidFill>
                <a:latin typeface="Arial" panose="020B0604020202020204"/>
              </a:rPr>
              <a:t> </a:t>
            </a:r>
            <a:r>
              <a:rPr lang="de-DE" sz="1400" kern="0" dirty="0" err="1" smtClean="0">
                <a:solidFill>
                  <a:srgbClr val="000000"/>
                </a:solidFill>
                <a:latin typeface="Arial" panose="020B0604020202020204"/>
              </a:rPr>
              <a:t>assessed</a:t>
            </a:r>
            <a:endParaRPr lang="de-DE" sz="1400" kern="0" dirty="0" smtClean="0">
              <a:solidFill>
                <a:srgbClr val="000000"/>
              </a:solidFill>
              <a:latin typeface="Arial" panose="020B0604020202020204"/>
            </a:endParaRPr>
          </a:p>
          <a:p>
            <a:pPr marL="360363" indent="-184150">
              <a:buSzPct val="100000"/>
              <a:buFont typeface="Arial" panose="020B0604020202020204" pitchFamily="34" charset="0"/>
              <a:buChar char="•"/>
            </a:pPr>
            <a:endParaRPr lang="de-DE" sz="1400" kern="0" dirty="0">
              <a:solidFill>
                <a:srgbClr val="000000"/>
              </a:solidFill>
              <a:latin typeface="Arial" panose="020B0604020202020204"/>
            </a:endParaRPr>
          </a:p>
          <a:p>
            <a:pPr marL="360363" indent="-184150">
              <a:buSzPct val="100000"/>
              <a:buFont typeface="Arial" panose="020B0604020202020204" pitchFamily="34" charset="0"/>
              <a:buChar char="•"/>
            </a:pPr>
            <a:r>
              <a:rPr lang="en-US" sz="1400" dirty="0" smtClean="0">
                <a:solidFill>
                  <a:srgbClr val="000000"/>
                </a:solidFill>
                <a:latin typeface="Arial" panose="020B0604020202020204"/>
              </a:rPr>
              <a:t>Cost effectiveness evaluated</a:t>
            </a:r>
            <a:endParaRPr lang="de-DE" sz="1000" kern="0" dirty="0">
              <a:solidFill>
                <a:srgbClr val="FD780F"/>
              </a:solidFill>
              <a:latin typeface="Arial" panose="020B0604020202020204"/>
            </a:endParaRPr>
          </a:p>
        </p:txBody>
      </p:sp>
      <p:pic>
        <p:nvPicPr>
          <p:cNvPr id="39" name="Picture 6">
            <a:extLst>
              <a:ext uri="{FF2B5EF4-FFF2-40B4-BE49-F238E27FC236}">
                <a16:creationId xmlns:a16="http://schemas.microsoft.com/office/drawing/2014/main" xmlns="" id="{47EFB4A9-B12A-4BC6-A27D-0B4C2507F358}"/>
              </a:ext>
            </a:extLst>
          </p:cNvPr>
          <p:cNvPicPr>
            <a:picLocks noChangeAspect="1"/>
          </p:cNvPicPr>
          <p:nvPr/>
        </p:nvPicPr>
        <p:blipFill rotWithShape="1">
          <a:blip r:embed="rId8"/>
          <a:srcRect r="44143"/>
          <a:stretch/>
        </p:blipFill>
        <p:spPr>
          <a:xfrm>
            <a:off x="344714" y="2073418"/>
            <a:ext cx="2048319" cy="1301224"/>
          </a:xfrm>
          <a:prstGeom prst="rect">
            <a:avLst/>
          </a:prstGeom>
          <a:ln>
            <a:solidFill>
              <a:srgbClr val="FFFFFF"/>
            </a:solidFill>
          </a:ln>
        </p:spPr>
      </p:pic>
      <p:sp>
        <p:nvSpPr>
          <p:cNvPr id="40" name="TextBox 10">
            <a:extLst>
              <a:ext uri="{FF2B5EF4-FFF2-40B4-BE49-F238E27FC236}">
                <a16:creationId xmlns:a16="http://schemas.microsoft.com/office/drawing/2014/main" xmlns="" id="{7E08D28D-44C1-4E4A-AA28-42ED69502769}"/>
              </a:ext>
            </a:extLst>
          </p:cNvPr>
          <p:cNvSpPr txBox="1"/>
          <p:nvPr/>
        </p:nvSpPr>
        <p:spPr>
          <a:xfrm>
            <a:off x="6605816" y="2947280"/>
            <a:ext cx="2244746" cy="246221"/>
          </a:xfrm>
          <a:prstGeom prst="rect">
            <a:avLst/>
          </a:prstGeom>
          <a:noFill/>
        </p:spPr>
        <p:txBody>
          <a:bodyPr wrap="square" lIns="0" tIns="0" rIns="0" bIns="0" rtlCol="0">
            <a:spAutoFit/>
          </a:bodyPr>
          <a:lstStyle/>
          <a:p>
            <a:r>
              <a:rPr lang="en-US" sz="1600" b="1" kern="0" dirty="0">
                <a:solidFill>
                  <a:srgbClr val="000000"/>
                </a:solidFill>
                <a:latin typeface="Arial" panose="020B0604020202020204"/>
              </a:rPr>
              <a:t>g</a:t>
            </a:r>
            <a:r>
              <a:rPr lang="en-US" sz="1600" b="1" kern="0" dirty="0" smtClean="0">
                <a:solidFill>
                  <a:srgbClr val="000000"/>
                </a:solidFill>
                <a:latin typeface="Arial" panose="020B0604020202020204"/>
              </a:rPr>
              <a:t>reen hydrogen</a:t>
            </a:r>
            <a:endParaRPr lang="en-US" sz="1600" b="1" kern="0" dirty="0">
              <a:solidFill>
                <a:srgbClr val="000000"/>
              </a:solidFill>
              <a:latin typeface="Arial" panose="020B0604020202020204"/>
            </a:endParaRPr>
          </a:p>
        </p:txBody>
      </p:sp>
      <p:sp>
        <p:nvSpPr>
          <p:cNvPr id="41" name="TextBox 19">
            <a:extLst>
              <a:ext uri="{FF2B5EF4-FFF2-40B4-BE49-F238E27FC236}">
                <a16:creationId xmlns:a16="http://schemas.microsoft.com/office/drawing/2014/main" xmlns="" id="{C9D1D5D7-3483-4B75-ACA6-75C9487FAA12}"/>
              </a:ext>
            </a:extLst>
          </p:cNvPr>
          <p:cNvSpPr txBox="1"/>
          <p:nvPr/>
        </p:nvSpPr>
        <p:spPr>
          <a:xfrm>
            <a:off x="4787563" y="2146092"/>
            <a:ext cx="2997581" cy="492443"/>
          </a:xfrm>
          <a:prstGeom prst="rect">
            <a:avLst/>
          </a:prstGeom>
          <a:noFill/>
        </p:spPr>
        <p:txBody>
          <a:bodyPr wrap="square" lIns="0" tIns="0" rIns="0" bIns="0" rtlCol="0">
            <a:spAutoFit/>
          </a:bodyPr>
          <a:lstStyle/>
          <a:p>
            <a:r>
              <a:rPr lang="en-US" sz="1600" b="1" kern="0" dirty="0">
                <a:solidFill>
                  <a:srgbClr val="000000"/>
                </a:solidFill>
                <a:latin typeface="Arial" panose="020B0604020202020204"/>
              </a:rPr>
              <a:t>electricity from renewable energy sources</a:t>
            </a:r>
          </a:p>
        </p:txBody>
      </p:sp>
      <p:sp>
        <p:nvSpPr>
          <p:cNvPr id="42" name="TextBox 26">
            <a:extLst>
              <a:ext uri="{FF2B5EF4-FFF2-40B4-BE49-F238E27FC236}">
                <a16:creationId xmlns:a16="http://schemas.microsoft.com/office/drawing/2014/main" xmlns="" id="{B8F138D0-03F9-44B7-9050-F3FD2F380BC3}"/>
              </a:ext>
            </a:extLst>
          </p:cNvPr>
          <p:cNvSpPr txBox="1"/>
          <p:nvPr/>
        </p:nvSpPr>
        <p:spPr>
          <a:xfrm>
            <a:off x="5644066" y="2638535"/>
            <a:ext cx="642288" cy="253393"/>
          </a:xfrm>
          <a:prstGeom prst="rect">
            <a:avLst/>
          </a:prstGeom>
          <a:noFill/>
        </p:spPr>
        <p:txBody>
          <a:bodyPr wrap="square" lIns="0" tIns="0" rIns="0" bIns="0" rtlCol="0">
            <a:spAutoFit/>
          </a:bodyPr>
          <a:lstStyle/>
          <a:p>
            <a:r>
              <a:rPr lang="en-US" sz="1600" b="1" kern="0" dirty="0">
                <a:solidFill>
                  <a:srgbClr val="000000"/>
                </a:solidFill>
                <a:latin typeface="Arial" panose="020B0604020202020204"/>
              </a:rPr>
              <a:t>…</a:t>
            </a:r>
          </a:p>
        </p:txBody>
      </p:sp>
      <p:sp>
        <p:nvSpPr>
          <p:cNvPr id="43" name="TextBox 24">
            <a:extLst>
              <a:ext uri="{FF2B5EF4-FFF2-40B4-BE49-F238E27FC236}">
                <a16:creationId xmlns:a16="http://schemas.microsoft.com/office/drawing/2014/main" xmlns="" id="{59AD2FF6-9503-4E01-B15C-083C86796A05}"/>
              </a:ext>
            </a:extLst>
          </p:cNvPr>
          <p:cNvSpPr txBox="1"/>
          <p:nvPr/>
        </p:nvSpPr>
        <p:spPr>
          <a:xfrm>
            <a:off x="2976559" y="2778421"/>
            <a:ext cx="2048318" cy="246221"/>
          </a:xfrm>
          <a:prstGeom prst="rect">
            <a:avLst/>
          </a:prstGeom>
          <a:noFill/>
        </p:spPr>
        <p:txBody>
          <a:bodyPr wrap="square" lIns="0" tIns="0" rIns="0" bIns="0" rtlCol="0">
            <a:spAutoFit/>
          </a:bodyPr>
          <a:lstStyle/>
          <a:p>
            <a:r>
              <a:rPr lang="en-US" sz="1600" b="1" kern="0" dirty="0" smtClean="0">
                <a:solidFill>
                  <a:srgbClr val="000000"/>
                </a:solidFill>
                <a:latin typeface="Arial" panose="020B0604020202020204"/>
              </a:rPr>
              <a:t>Bridge technology</a:t>
            </a:r>
            <a:endParaRPr lang="en-US" sz="1600" b="1" kern="0" dirty="0">
              <a:solidFill>
                <a:srgbClr val="000000"/>
              </a:solidFill>
              <a:latin typeface="Arial" panose="020B0604020202020204"/>
            </a:endParaRPr>
          </a:p>
        </p:txBody>
      </p:sp>
      <p:sp>
        <p:nvSpPr>
          <p:cNvPr id="44" name="TextBox 27">
            <a:extLst>
              <a:ext uri="{FF2B5EF4-FFF2-40B4-BE49-F238E27FC236}">
                <a16:creationId xmlns:a16="http://schemas.microsoft.com/office/drawing/2014/main" xmlns="" id="{3FAA8E6D-38F4-428D-9ED8-855DE8291CB5}"/>
              </a:ext>
            </a:extLst>
          </p:cNvPr>
          <p:cNvSpPr txBox="1"/>
          <p:nvPr/>
        </p:nvSpPr>
        <p:spPr>
          <a:xfrm>
            <a:off x="2523682" y="2146092"/>
            <a:ext cx="2048318" cy="492443"/>
          </a:xfrm>
          <a:prstGeom prst="rect">
            <a:avLst/>
          </a:prstGeom>
          <a:noFill/>
        </p:spPr>
        <p:txBody>
          <a:bodyPr wrap="square" lIns="0" tIns="0" rIns="0" bIns="0" rtlCol="0">
            <a:spAutoFit/>
          </a:bodyPr>
          <a:lstStyle/>
          <a:p>
            <a:r>
              <a:rPr lang="en-US" sz="1600" b="1" kern="0" dirty="0" smtClean="0">
                <a:solidFill>
                  <a:srgbClr val="000000"/>
                </a:solidFill>
                <a:latin typeface="Arial" panose="020B0604020202020204"/>
              </a:rPr>
              <a:t>Optimize </a:t>
            </a:r>
          </a:p>
          <a:p>
            <a:r>
              <a:rPr lang="en-US" sz="1600" b="1" kern="0" dirty="0" smtClean="0">
                <a:solidFill>
                  <a:srgbClr val="000000"/>
                </a:solidFill>
                <a:latin typeface="Arial" panose="020B0604020202020204"/>
              </a:rPr>
              <a:t>BF-Route</a:t>
            </a:r>
            <a:endParaRPr lang="en-US" sz="1600" b="1" kern="0" dirty="0">
              <a:solidFill>
                <a:srgbClr val="000000"/>
              </a:solidFill>
              <a:latin typeface="Arial" panose="020B0604020202020204"/>
            </a:endParaRPr>
          </a:p>
        </p:txBody>
      </p:sp>
      <p:sp>
        <p:nvSpPr>
          <p:cNvPr id="45" name="Rectangle 7">
            <a:extLst>
              <a:ext uri="{FF2B5EF4-FFF2-40B4-BE49-F238E27FC236}">
                <a16:creationId xmlns="" xmlns:a16="http://schemas.microsoft.com/office/drawing/2014/main" xmlns:lc="http://schemas.openxmlformats.org/drawingml/2006/lockedCanvas" id="{9A2EC985-BA0A-46B3-9EAA-E5E3C0E56869}"/>
              </a:ext>
            </a:extLst>
          </p:cNvPr>
          <p:cNvSpPr/>
          <p:nvPr/>
        </p:nvSpPr>
        <p:spPr>
          <a:xfrm>
            <a:off x="319697" y="3666003"/>
            <a:ext cx="4111363" cy="2706370"/>
          </a:xfrm>
          <a:prstGeom prst="rect">
            <a:avLst/>
          </a:prstGeom>
          <a:noFill/>
          <a:ln w="28575" cap="flat" cmpd="sng" algn="ctr">
            <a:solidFill>
              <a:srgbClr val="079B84"/>
            </a:solidFill>
            <a:prstDash val="solid"/>
            <a:miter lim="800000"/>
          </a:ln>
          <a:effectLst/>
        </p:spPr>
        <p:txBody>
          <a:bodyPr lIns="73152" tIns="73152" rIns="73152" bIns="73152"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err="1">
              <a:ln>
                <a:noFill/>
              </a:ln>
              <a:solidFill>
                <a:srgbClr val="000000"/>
              </a:solidFill>
              <a:effectLst/>
              <a:uLnTx/>
              <a:uFillTx/>
              <a:latin typeface="Arial" panose="020B0604020202020204"/>
              <a:ea typeface="+mn-ea"/>
              <a:cs typeface="+mn-cs"/>
            </a:endParaRPr>
          </a:p>
        </p:txBody>
      </p:sp>
      <p:sp>
        <p:nvSpPr>
          <p:cNvPr id="46" name="Rectangle 20">
            <a:extLst>
              <a:ext uri="{FF2B5EF4-FFF2-40B4-BE49-F238E27FC236}">
                <a16:creationId xmlns="" xmlns:a16="http://schemas.microsoft.com/office/drawing/2014/main" xmlns:lc="http://schemas.openxmlformats.org/drawingml/2006/lockedCanvas" id="{5F9D20E3-147F-4649-85FC-23659D8B7132}"/>
              </a:ext>
            </a:extLst>
          </p:cNvPr>
          <p:cNvSpPr/>
          <p:nvPr/>
        </p:nvSpPr>
        <p:spPr>
          <a:xfrm>
            <a:off x="4712940" y="3666002"/>
            <a:ext cx="4111363" cy="2706371"/>
          </a:xfrm>
          <a:prstGeom prst="rect">
            <a:avLst/>
          </a:prstGeom>
          <a:noFill/>
          <a:ln w="28575" cap="flat" cmpd="sng" algn="ctr">
            <a:solidFill>
              <a:srgbClr val="079B84"/>
            </a:solidFill>
            <a:prstDash val="solid"/>
            <a:miter lim="800000"/>
          </a:ln>
          <a:effectLst/>
        </p:spPr>
        <p:txBody>
          <a:bodyPr lIns="73152" tIns="73152" rIns="73152" bIns="73152"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err="1">
              <a:ln>
                <a:noFill/>
              </a:ln>
              <a:solidFill>
                <a:srgbClr val="000000"/>
              </a:solidFill>
              <a:effectLst/>
              <a:uLnTx/>
              <a:uFillTx/>
              <a:latin typeface="Arial" panose="020B0604020202020204"/>
              <a:ea typeface="+mn-ea"/>
              <a:cs typeface="+mn-cs"/>
            </a:endParaRPr>
          </a:p>
        </p:txBody>
      </p:sp>
      <p:pic>
        <p:nvPicPr>
          <p:cNvPr id="47" name="Graphic 21">
            <a:extLst>
              <a:ext uri="{FF2B5EF4-FFF2-40B4-BE49-F238E27FC236}">
                <a16:creationId xmlns:a16="http://schemas.microsoft.com/office/drawing/2014/main" xmlns="" id="{47969630-7139-405A-A8AD-B1BA53E991D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72000" y="3806055"/>
            <a:ext cx="576000" cy="576000"/>
          </a:xfrm>
          <a:prstGeom prst="rect">
            <a:avLst/>
          </a:prstGeom>
          <a:solidFill>
            <a:srgbClr val="FFFFFF"/>
          </a:solidFill>
        </p:spPr>
      </p:pic>
      <p:sp>
        <p:nvSpPr>
          <p:cNvPr id="48" name="Rectangle 8">
            <a:extLst>
              <a:ext uri="{FF2B5EF4-FFF2-40B4-BE49-F238E27FC236}">
                <a16:creationId xmlns:a16="http://schemas.microsoft.com/office/drawing/2014/main" xmlns="" id="{C4F7860A-18E2-44C6-998A-F3ED8361701F}"/>
              </a:ext>
            </a:extLst>
          </p:cNvPr>
          <p:cNvSpPr/>
          <p:nvPr/>
        </p:nvSpPr>
        <p:spPr>
          <a:xfrm>
            <a:off x="4616208" y="3806055"/>
            <a:ext cx="494529" cy="576000"/>
          </a:xfrm>
          <a:prstGeom prst="rect">
            <a:avLst/>
          </a:prstGeom>
          <a:solidFill>
            <a:srgbClr val="FFFFFF"/>
          </a:solidFill>
          <a:ln w="9525" cap="flat" cmpd="sng" algn="ctr">
            <a:noFill/>
            <a:prstDash val="solid"/>
            <a:miter lim="800000"/>
          </a:ln>
          <a:effectLst/>
        </p:spPr>
        <p:txBody>
          <a:bodyPr lIns="73152" tIns="0" rIns="73152" bIns="73152"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srgbClr val="079B84"/>
                </a:solidFill>
                <a:effectLst/>
                <a:uLnTx/>
                <a:uFillTx/>
                <a:latin typeface="Arial" panose="020B0604020202020204"/>
                <a:ea typeface="+mn-ea"/>
                <a:cs typeface="+mn-cs"/>
              </a:rPr>
              <a:t>§</a:t>
            </a:r>
          </a:p>
        </p:txBody>
      </p:sp>
    </p:spTree>
    <p:extLst>
      <p:ext uri="{BB962C8B-B14F-4D97-AF65-F5344CB8AC3E}">
        <p14:creationId xmlns:p14="http://schemas.microsoft.com/office/powerpoint/2010/main" val="3838809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a:extLst>
              <a:ext uri="{FF2B5EF4-FFF2-40B4-BE49-F238E27FC236}">
                <a16:creationId xmlns="" xmlns:a16="http://schemas.microsoft.com/office/drawing/2014/main" id="{2C22AC59-D3B7-4647-9CBE-737C65CB7CC2}"/>
              </a:ext>
            </a:extLst>
          </p:cNvPr>
          <p:cNvGraphicFramePr>
            <a:graphicFrameLocks noChangeAspect="1"/>
          </p:cNvGraphicFramePr>
          <p:nvPr>
            <p:custDataLst>
              <p:tags r:id="rId2"/>
            </p:custDataLst>
            <p:extLst>
              <p:ext uri="{D42A27DB-BD31-4B8C-83A1-F6EECF244321}">
                <p14:modId xmlns:p14="http://schemas.microsoft.com/office/powerpoint/2010/main" val="1553537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8" name="think-cell Slide" r:id="rId6" imgW="592" imgH="591" progId="TCLayout.ActiveDocument.1">
                  <p:embed/>
                </p:oleObj>
              </mc:Choice>
              <mc:Fallback>
                <p:oleObj name="think-cell Slide" r:id="rId6" imgW="592" imgH="591"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8" name="Rectangle 27" hidden="1">
            <a:extLst>
              <a:ext uri="{FF2B5EF4-FFF2-40B4-BE49-F238E27FC236}">
                <a16:creationId xmlns="" xmlns:a16="http://schemas.microsoft.com/office/drawing/2014/main" id="{25695CDE-593E-48AE-8C38-1BCFDBC88D0B}"/>
              </a:ext>
            </a:extLst>
          </p:cNvPr>
          <p:cNvSpPr/>
          <p:nvPr>
            <p:custDataLst>
              <p:tags r:id="rId3"/>
            </p:custDataLst>
          </p:nvPr>
        </p:nvSpPr>
        <p:spPr>
          <a:xfrm>
            <a:off x="0" y="0"/>
            <a:ext cx="158750" cy="158750"/>
          </a:xfrm>
          <a:prstGeom prst="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endParaRPr lang="de-DE" sz="2000" b="1" dirty="0">
              <a:solidFill>
                <a:schemeClr val="tx1"/>
              </a:solidFill>
              <a:latin typeface="Arial" panose="020B0604020202020204" pitchFamily="34" charset="0"/>
              <a:ea typeface="+mj-ea"/>
              <a:cs typeface="+mj-cs"/>
              <a:sym typeface="Arial" panose="020B0604020202020204" pitchFamily="34" charset="0"/>
            </a:endParaRPr>
          </a:p>
        </p:txBody>
      </p:sp>
      <p:sp>
        <p:nvSpPr>
          <p:cNvPr id="24" name="Title 23">
            <a:extLst>
              <a:ext uri="{FF2B5EF4-FFF2-40B4-BE49-F238E27FC236}">
                <a16:creationId xmlns="" xmlns:a16="http://schemas.microsoft.com/office/drawing/2014/main" id="{DF64D914-88D5-4138-9F1C-7BA796FC69D1}"/>
              </a:ext>
            </a:extLst>
          </p:cNvPr>
          <p:cNvSpPr>
            <a:spLocks noGrp="1"/>
          </p:cNvSpPr>
          <p:nvPr>
            <p:ph type="title"/>
          </p:nvPr>
        </p:nvSpPr>
        <p:spPr/>
        <p:txBody>
          <a:bodyPr>
            <a:normAutofit/>
          </a:bodyPr>
          <a:lstStyle/>
          <a:p>
            <a:r>
              <a:rPr lang="de-DE" dirty="0"/>
              <a:t>Dillinger &amp; </a:t>
            </a:r>
            <a:r>
              <a:rPr lang="de-DE" dirty="0" smtClean="0"/>
              <a:t>Saarstahl</a:t>
            </a:r>
            <a:br>
              <a:rPr lang="de-DE" dirty="0" smtClean="0"/>
            </a:br>
            <a:r>
              <a:rPr lang="de-DE" dirty="0" err="1" smtClean="0"/>
              <a:t>We</a:t>
            </a:r>
            <a:r>
              <a:rPr lang="de-DE" dirty="0" smtClean="0"/>
              <a:t> </a:t>
            </a:r>
            <a:r>
              <a:rPr lang="de-DE" dirty="0" err="1" smtClean="0"/>
              <a:t>enable</a:t>
            </a:r>
            <a:r>
              <a:rPr lang="de-DE" dirty="0" smtClean="0"/>
              <a:t> </a:t>
            </a:r>
            <a:r>
              <a:rPr lang="de-DE" dirty="0" err="1" smtClean="0"/>
              <a:t>the</a:t>
            </a:r>
            <a:r>
              <a:rPr lang="de-DE" dirty="0" smtClean="0"/>
              <a:t> </a:t>
            </a:r>
            <a:r>
              <a:rPr lang="de-DE" dirty="0" err="1" smtClean="0"/>
              <a:t>climate</a:t>
            </a:r>
            <a:r>
              <a:rPr lang="de-DE" dirty="0" smtClean="0"/>
              <a:t> </a:t>
            </a:r>
            <a:r>
              <a:rPr lang="de-DE" dirty="0" err="1" smtClean="0"/>
              <a:t>change</a:t>
            </a:r>
            <a:r>
              <a:rPr lang="de-DE" dirty="0" smtClean="0"/>
              <a:t>!</a:t>
            </a:r>
            <a:endParaRPr lang="de-DE" b="0" dirty="0"/>
          </a:p>
        </p:txBody>
      </p:sp>
      <p:sp>
        <p:nvSpPr>
          <p:cNvPr id="7" name="Fußzeilenplatzhalter 6"/>
          <p:cNvSpPr>
            <a:spLocks noGrp="1"/>
          </p:cNvSpPr>
          <p:nvPr>
            <p:ph type="ftr" sz="quarter" idx="14"/>
          </p:nvPr>
        </p:nvSpPr>
        <p:spPr/>
        <p:txBody>
          <a:bodyPr/>
          <a:lstStyle/>
          <a:p>
            <a:r>
              <a:rPr lang="de-DE" smtClean="0"/>
              <a:t>HAZEL Webinar 2: Hydrogen Sustainability - H2 DXNET - Hydrogen injection into natural gas distribution networks</a:t>
            </a:r>
            <a:endParaRPr lang="de-DE" dirty="0"/>
          </a:p>
        </p:txBody>
      </p:sp>
      <p:sp>
        <p:nvSpPr>
          <p:cNvPr id="17" name="Textplatzhalter 1"/>
          <p:cNvSpPr txBox="1">
            <a:spLocks/>
          </p:cNvSpPr>
          <p:nvPr/>
        </p:nvSpPr>
        <p:spPr>
          <a:xfrm>
            <a:off x="234001" y="1487086"/>
            <a:ext cx="8586000" cy="313932"/>
          </a:xfrm>
          <a:prstGeom prst="rect">
            <a:avLst/>
          </a:prstGeom>
        </p:spPr>
        <p:txBody>
          <a:bodyPr wrap="square">
            <a:spAutoFit/>
          </a:bodyPr>
          <a:lstStyle>
            <a:lvl1pPr marL="0" indent="0" algn="l" defTabSz="914400" rtl="0" eaLnBrk="1" latinLnBrk="0" hangingPunct="1">
              <a:lnSpc>
                <a:spcPct val="90000"/>
              </a:lnSpc>
              <a:spcBef>
                <a:spcPts val="0"/>
              </a:spcBef>
              <a:buFontTx/>
              <a:buNone/>
              <a:defRPr sz="1600" b="1" i="0" kern="1200" baseline="0">
                <a:solidFill>
                  <a:schemeClr val="tx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„We align our product portfolio especially focused on megatrends like sustainability!“ </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 name="Textfeld 17"/>
          <p:cNvSpPr txBox="1"/>
          <p:nvPr/>
        </p:nvSpPr>
        <p:spPr>
          <a:xfrm>
            <a:off x="432372" y="2248542"/>
            <a:ext cx="8209687" cy="2039020"/>
          </a:xfrm>
          <a:prstGeom prst="rect">
            <a:avLst/>
          </a:prstGeom>
          <a:noFill/>
        </p:spPr>
        <p:txBody>
          <a:bodyPr wrap="square" lIns="0" tIns="0" rIns="0" bIns="0" rtlCol="0">
            <a:spAutoFit/>
          </a:bodyPr>
          <a:lstStyle/>
          <a:p>
            <a:pPr marL="285750" indent="-285750">
              <a:lnSpc>
                <a:spcPct val="150000"/>
              </a:lnSpc>
              <a:spcBef>
                <a:spcPts val="476"/>
              </a:spcBef>
              <a:spcAft>
                <a:spcPct val="0"/>
              </a:spcAft>
              <a:buSzPct val="150000"/>
              <a:buFont typeface="Arial" panose="020B0604020202020204" pitchFamily="34" charset="0"/>
              <a:buChar char="•"/>
            </a:pPr>
            <a:r>
              <a:rPr lang="de-DE" sz="1600" b="1" dirty="0">
                <a:solidFill>
                  <a:srgbClr val="000000"/>
                </a:solidFill>
                <a:latin typeface="Arial" panose="020B0604020202020204"/>
              </a:rPr>
              <a:t>Offshore Wind </a:t>
            </a:r>
            <a:r>
              <a:rPr lang="de-DE" sz="1600" dirty="0">
                <a:solidFill>
                  <a:srgbClr val="000000"/>
                </a:solidFill>
                <a:latin typeface="Arial" panose="020B0604020202020204"/>
              </a:rPr>
              <a:t>(</a:t>
            </a:r>
            <a:r>
              <a:rPr lang="de-DE" sz="1600" dirty="0">
                <a:solidFill>
                  <a:srgbClr val="000000"/>
                </a:solidFill>
                <a:latin typeface="Arial" panose="020B0604020202020204"/>
                <a:sym typeface="Wingdings" panose="05000000000000000000" pitchFamily="2" charset="2"/>
              </a:rPr>
              <a:t>innovative </a:t>
            </a:r>
            <a:r>
              <a:rPr lang="de-DE" sz="1600" dirty="0" err="1">
                <a:solidFill>
                  <a:srgbClr val="000000"/>
                </a:solidFill>
                <a:latin typeface="Arial" panose="020B0604020202020204"/>
                <a:sym typeface="Wingdings" panose="05000000000000000000" pitchFamily="2" charset="2"/>
              </a:rPr>
              <a:t>steels</a:t>
            </a:r>
            <a:r>
              <a:rPr lang="de-DE" sz="1600" dirty="0">
                <a:solidFill>
                  <a:srgbClr val="000000"/>
                </a:solidFill>
                <a:latin typeface="Arial" panose="020B0604020202020204"/>
                <a:sym typeface="Wingdings" panose="05000000000000000000" pitchFamily="2" charset="2"/>
              </a:rPr>
              <a:t> </a:t>
            </a:r>
            <a:r>
              <a:rPr lang="de-DE" sz="1600" dirty="0" err="1">
                <a:solidFill>
                  <a:srgbClr val="000000"/>
                </a:solidFill>
                <a:latin typeface="Arial" panose="020B0604020202020204"/>
                <a:sym typeface="Wingdings" panose="05000000000000000000" pitchFamily="2" charset="2"/>
              </a:rPr>
              <a:t>for</a:t>
            </a:r>
            <a:r>
              <a:rPr lang="de-DE" sz="1600" dirty="0">
                <a:solidFill>
                  <a:srgbClr val="000000"/>
                </a:solidFill>
                <a:latin typeface="Arial" panose="020B0604020202020204"/>
                <a:sym typeface="Wingdings" panose="05000000000000000000" pitchFamily="2" charset="2"/>
              </a:rPr>
              <a:t> Offshore wind </a:t>
            </a:r>
            <a:r>
              <a:rPr lang="de-DE" sz="1600" dirty="0" err="1" smtClean="0">
                <a:solidFill>
                  <a:srgbClr val="000000"/>
                </a:solidFill>
                <a:latin typeface="Arial" panose="020B0604020202020204"/>
                <a:sym typeface="Wingdings" panose="05000000000000000000" pitchFamily="2" charset="2"/>
              </a:rPr>
              <a:t>foundations</a:t>
            </a:r>
            <a:r>
              <a:rPr lang="de-DE" sz="1600" dirty="0" smtClean="0">
                <a:solidFill>
                  <a:srgbClr val="000000"/>
                </a:solidFill>
                <a:latin typeface="Arial" panose="020B0604020202020204"/>
                <a:sym typeface="Wingdings" panose="05000000000000000000" pitchFamily="2" charset="2"/>
              </a:rPr>
              <a:t>)</a:t>
            </a:r>
            <a:endParaRPr lang="de-DE" sz="1600" dirty="0">
              <a:solidFill>
                <a:srgbClr val="000000"/>
              </a:solidFill>
              <a:latin typeface="Arial" panose="020B0604020202020204"/>
            </a:endParaRPr>
          </a:p>
          <a:p>
            <a:pPr marL="285750" indent="-285750">
              <a:lnSpc>
                <a:spcPct val="150000"/>
              </a:lnSpc>
              <a:spcBef>
                <a:spcPts val="476"/>
              </a:spcBef>
              <a:spcAft>
                <a:spcPct val="0"/>
              </a:spcAft>
              <a:buSzPct val="150000"/>
              <a:buFont typeface="Arial" panose="020B0604020202020204" pitchFamily="34" charset="0"/>
              <a:buChar char="•"/>
            </a:pPr>
            <a:r>
              <a:rPr lang="de-DE" sz="1600" b="1" dirty="0" err="1">
                <a:solidFill>
                  <a:srgbClr val="000000"/>
                </a:solidFill>
                <a:latin typeface="Arial" panose="020B0604020202020204"/>
              </a:rPr>
              <a:t>Hydraulic</a:t>
            </a:r>
            <a:r>
              <a:rPr lang="de-DE" sz="1600" b="1" dirty="0">
                <a:solidFill>
                  <a:srgbClr val="000000"/>
                </a:solidFill>
                <a:latin typeface="Arial" panose="020B0604020202020204"/>
              </a:rPr>
              <a:t> </a:t>
            </a:r>
            <a:r>
              <a:rPr lang="de-DE" sz="1600" b="1" dirty="0" err="1">
                <a:solidFill>
                  <a:srgbClr val="000000"/>
                </a:solidFill>
                <a:latin typeface="Arial" panose="020B0604020202020204"/>
              </a:rPr>
              <a:t>steel</a:t>
            </a:r>
            <a:r>
              <a:rPr lang="de-DE" sz="1600" b="1" dirty="0">
                <a:solidFill>
                  <a:srgbClr val="000000"/>
                </a:solidFill>
                <a:latin typeface="Arial" panose="020B0604020202020204"/>
              </a:rPr>
              <a:t> </a:t>
            </a:r>
            <a:r>
              <a:rPr lang="de-DE" sz="1600" b="1" dirty="0" err="1">
                <a:solidFill>
                  <a:srgbClr val="000000"/>
                </a:solidFill>
                <a:latin typeface="Arial" panose="020B0604020202020204"/>
              </a:rPr>
              <a:t>structures</a:t>
            </a:r>
            <a:r>
              <a:rPr lang="de-DE" sz="1600" dirty="0">
                <a:solidFill>
                  <a:srgbClr val="000000"/>
                </a:solidFill>
                <a:latin typeface="Arial" panose="020B0604020202020204"/>
              </a:rPr>
              <a:t> (e.g. </a:t>
            </a:r>
            <a:r>
              <a:rPr lang="de-DE" sz="1600" dirty="0" err="1">
                <a:solidFill>
                  <a:srgbClr val="000000"/>
                </a:solidFill>
                <a:latin typeface="Arial" panose="020B0604020202020204"/>
              </a:rPr>
              <a:t>Hydroelectric</a:t>
            </a:r>
            <a:r>
              <a:rPr lang="de-DE" sz="1600" dirty="0">
                <a:solidFill>
                  <a:srgbClr val="000000"/>
                </a:solidFill>
                <a:latin typeface="Arial" panose="020B0604020202020204"/>
              </a:rPr>
              <a:t> power </a:t>
            </a:r>
            <a:r>
              <a:rPr lang="de-DE" sz="1600" dirty="0" err="1">
                <a:solidFill>
                  <a:srgbClr val="000000"/>
                </a:solidFill>
                <a:latin typeface="Arial" panose="020B0604020202020204"/>
              </a:rPr>
              <a:t>plants</a:t>
            </a:r>
            <a:r>
              <a:rPr lang="de-DE" sz="1600" dirty="0">
                <a:solidFill>
                  <a:srgbClr val="000000"/>
                </a:solidFill>
                <a:latin typeface="Arial" panose="020B0604020202020204"/>
              </a:rPr>
              <a:t>)</a:t>
            </a:r>
          </a:p>
          <a:p>
            <a:pPr marL="285750" indent="-285750">
              <a:lnSpc>
                <a:spcPct val="150000"/>
              </a:lnSpc>
              <a:spcBef>
                <a:spcPts val="476"/>
              </a:spcBef>
              <a:spcAft>
                <a:spcPct val="0"/>
              </a:spcAft>
              <a:buSzPct val="150000"/>
              <a:buFont typeface="Arial" panose="020B0604020202020204" pitchFamily="34" charset="0"/>
              <a:buChar char="•"/>
            </a:pPr>
            <a:r>
              <a:rPr lang="de-DE" sz="1600" b="1" dirty="0" smtClean="0">
                <a:solidFill>
                  <a:srgbClr val="000000"/>
                </a:solidFill>
                <a:latin typeface="Arial" panose="020B0604020202020204"/>
              </a:rPr>
              <a:t>Steel </a:t>
            </a:r>
            <a:r>
              <a:rPr lang="de-DE" sz="1600" b="1" dirty="0" err="1">
                <a:solidFill>
                  <a:srgbClr val="000000"/>
                </a:solidFill>
                <a:latin typeface="Arial" panose="020B0604020202020204"/>
              </a:rPr>
              <a:t>construction</a:t>
            </a:r>
            <a:r>
              <a:rPr lang="de-DE" sz="1600" dirty="0">
                <a:solidFill>
                  <a:srgbClr val="000000"/>
                </a:solidFill>
                <a:latin typeface="Arial" panose="020B0604020202020204"/>
              </a:rPr>
              <a:t> (high-</a:t>
            </a:r>
            <a:r>
              <a:rPr lang="de-DE" sz="1600" dirty="0" err="1">
                <a:solidFill>
                  <a:srgbClr val="000000"/>
                </a:solidFill>
                <a:latin typeface="Arial" panose="020B0604020202020204"/>
              </a:rPr>
              <a:t>strength</a:t>
            </a:r>
            <a:r>
              <a:rPr lang="de-DE" sz="1600" dirty="0">
                <a:solidFill>
                  <a:srgbClr val="000000"/>
                </a:solidFill>
                <a:latin typeface="Arial" panose="020B0604020202020204"/>
              </a:rPr>
              <a:t> </a:t>
            </a:r>
            <a:r>
              <a:rPr lang="de-DE" sz="1600" dirty="0" err="1">
                <a:solidFill>
                  <a:srgbClr val="000000"/>
                </a:solidFill>
                <a:latin typeface="Arial" panose="020B0604020202020204"/>
              </a:rPr>
              <a:t>steels</a:t>
            </a:r>
            <a:r>
              <a:rPr lang="de-DE" sz="1600" dirty="0">
                <a:solidFill>
                  <a:srgbClr val="000000"/>
                </a:solidFill>
                <a:latin typeface="Arial" panose="020B0604020202020204"/>
              </a:rPr>
              <a:t> </a:t>
            </a:r>
            <a:r>
              <a:rPr lang="de-DE" sz="1600" dirty="0" err="1">
                <a:solidFill>
                  <a:srgbClr val="000000"/>
                </a:solidFill>
                <a:latin typeface="Arial" panose="020B0604020202020204"/>
              </a:rPr>
              <a:t>for</a:t>
            </a:r>
            <a:r>
              <a:rPr lang="de-DE" sz="1600" dirty="0">
                <a:solidFill>
                  <a:srgbClr val="000000"/>
                </a:solidFill>
                <a:latin typeface="Arial" panose="020B0604020202020204"/>
              </a:rPr>
              <a:t> a </a:t>
            </a:r>
            <a:r>
              <a:rPr lang="de-DE" sz="1600" dirty="0" err="1">
                <a:solidFill>
                  <a:srgbClr val="000000"/>
                </a:solidFill>
                <a:latin typeface="Arial" panose="020B0604020202020204"/>
              </a:rPr>
              <a:t>efficient</a:t>
            </a:r>
            <a:r>
              <a:rPr lang="de-DE" sz="1600" dirty="0">
                <a:solidFill>
                  <a:srgbClr val="000000"/>
                </a:solidFill>
                <a:latin typeface="Arial" panose="020B0604020202020204"/>
              </a:rPr>
              <a:t> </a:t>
            </a:r>
            <a:r>
              <a:rPr lang="de-DE" sz="1600" dirty="0" err="1">
                <a:solidFill>
                  <a:srgbClr val="000000"/>
                </a:solidFill>
                <a:latin typeface="Arial" panose="020B0604020202020204"/>
              </a:rPr>
              <a:t>raw</a:t>
            </a:r>
            <a:r>
              <a:rPr lang="de-DE" sz="1600" dirty="0">
                <a:solidFill>
                  <a:srgbClr val="000000"/>
                </a:solidFill>
                <a:latin typeface="Arial" panose="020B0604020202020204"/>
              </a:rPr>
              <a:t> material </a:t>
            </a:r>
            <a:r>
              <a:rPr lang="de-DE" sz="1600" dirty="0" err="1" smtClean="0">
                <a:solidFill>
                  <a:srgbClr val="000000"/>
                </a:solidFill>
                <a:latin typeface="Arial" panose="020B0604020202020204"/>
              </a:rPr>
              <a:t>usage</a:t>
            </a:r>
            <a:r>
              <a:rPr lang="de-DE" sz="1600" dirty="0" smtClean="0">
                <a:solidFill>
                  <a:srgbClr val="000000"/>
                </a:solidFill>
                <a:latin typeface="Arial" panose="020B0604020202020204"/>
              </a:rPr>
              <a:t> </a:t>
            </a:r>
            <a:r>
              <a:rPr lang="de-DE" sz="1600" dirty="0">
                <a:solidFill>
                  <a:srgbClr val="000000"/>
                </a:solidFill>
                <a:latin typeface="Arial" panose="020B0604020202020204"/>
              </a:rPr>
              <a:t>&amp; </a:t>
            </a:r>
            <a:r>
              <a:rPr lang="de-DE" sz="1600" dirty="0" err="1">
                <a:solidFill>
                  <a:srgbClr val="000000"/>
                </a:solidFill>
                <a:latin typeface="Arial" panose="020B0604020202020204"/>
              </a:rPr>
              <a:t>lean</a:t>
            </a:r>
            <a:r>
              <a:rPr lang="de-DE" sz="1600" dirty="0">
                <a:solidFill>
                  <a:srgbClr val="000000"/>
                </a:solidFill>
                <a:latin typeface="Arial" panose="020B0604020202020204"/>
              </a:rPr>
              <a:t> </a:t>
            </a:r>
            <a:r>
              <a:rPr lang="de-DE" sz="1600" dirty="0" err="1">
                <a:solidFill>
                  <a:srgbClr val="000000"/>
                </a:solidFill>
                <a:latin typeface="Arial" panose="020B0604020202020204"/>
              </a:rPr>
              <a:t>designs</a:t>
            </a:r>
            <a:r>
              <a:rPr lang="de-DE" sz="1600" dirty="0">
                <a:solidFill>
                  <a:srgbClr val="000000"/>
                </a:solidFill>
                <a:latin typeface="Arial" panose="020B0604020202020204"/>
              </a:rPr>
              <a:t>)</a:t>
            </a:r>
          </a:p>
          <a:p>
            <a:pPr marL="285750" indent="-285750">
              <a:lnSpc>
                <a:spcPct val="150000"/>
              </a:lnSpc>
              <a:spcBef>
                <a:spcPts val="476"/>
              </a:spcBef>
              <a:spcAft>
                <a:spcPct val="0"/>
              </a:spcAft>
              <a:buSzPct val="150000"/>
              <a:buFont typeface="Arial" panose="020B0604020202020204" pitchFamily="34" charset="0"/>
              <a:buChar char="•"/>
            </a:pPr>
            <a:r>
              <a:rPr lang="de-DE" sz="1600" b="1" dirty="0" err="1">
                <a:solidFill>
                  <a:srgbClr val="000000"/>
                </a:solidFill>
                <a:latin typeface="Arial" panose="020B0604020202020204"/>
              </a:rPr>
              <a:t>Construction</a:t>
            </a:r>
            <a:r>
              <a:rPr lang="de-DE" sz="1600" b="1" dirty="0">
                <a:solidFill>
                  <a:srgbClr val="000000"/>
                </a:solidFill>
                <a:latin typeface="Arial" panose="020B0604020202020204"/>
              </a:rPr>
              <a:t> </a:t>
            </a:r>
            <a:r>
              <a:rPr lang="de-DE" sz="1600" b="1" dirty="0" err="1">
                <a:solidFill>
                  <a:srgbClr val="000000"/>
                </a:solidFill>
                <a:latin typeface="Arial" panose="020B0604020202020204"/>
              </a:rPr>
              <a:t>machines</a:t>
            </a:r>
            <a:r>
              <a:rPr lang="de-DE" sz="1600" dirty="0">
                <a:solidFill>
                  <a:srgbClr val="000000"/>
                </a:solidFill>
                <a:latin typeface="Arial" panose="020B0604020202020204"/>
              </a:rPr>
              <a:t> (high-</a:t>
            </a:r>
            <a:r>
              <a:rPr lang="de-DE" sz="1600" dirty="0" err="1">
                <a:solidFill>
                  <a:srgbClr val="000000"/>
                </a:solidFill>
                <a:latin typeface="Arial" panose="020B0604020202020204"/>
              </a:rPr>
              <a:t>strength</a:t>
            </a:r>
            <a:r>
              <a:rPr lang="de-DE" sz="1600" dirty="0">
                <a:solidFill>
                  <a:srgbClr val="000000"/>
                </a:solidFill>
                <a:latin typeface="Arial" panose="020B0604020202020204"/>
              </a:rPr>
              <a:t> </a:t>
            </a:r>
            <a:r>
              <a:rPr lang="de-DE" sz="1600" dirty="0" err="1">
                <a:solidFill>
                  <a:srgbClr val="000000"/>
                </a:solidFill>
                <a:latin typeface="Arial" panose="020B0604020202020204"/>
              </a:rPr>
              <a:t>and</a:t>
            </a:r>
            <a:r>
              <a:rPr lang="de-DE" sz="1600" dirty="0">
                <a:solidFill>
                  <a:srgbClr val="000000"/>
                </a:solidFill>
                <a:latin typeface="Arial" panose="020B0604020202020204"/>
              </a:rPr>
              <a:t> </a:t>
            </a:r>
            <a:r>
              <a:rPr lang="de-DE" sz="1600" dirty="0" err="1">
                <a:solidFill>
                  <a:srgbClr val="000000"/>
                </a:solidFill>
                <a:latin typeface="Arial" panose="020B0604020202020204"/>
              </a:rPr>
              <a:t>wear</a:t>
            </a:r>
            <a:r>
              <a:rPr lang="de-DE" sz="1600" dirty="0">
                <a:solidFill>
                  <a:srgbClr val="000000"/>
                </a:solidFill>
                <a:latin typeface="Arial" panose="020B0604020202020204"/>
              </a:rPr>
              <a:t> </a:t>
            </a:r>
            <a:r>
              <a:rPr lang="de-DE" sz="1600" dirty="0" err="1">
                <a:solidFill>
                  <a:srgbClr val="000000"/>
                </a:solidFill>
                <a:latin typeface="Arial" panose="020B0604020202020204"/>
              </a:rPr>
              <a:t>resistant</a:t>
            </a:r>
            <a:r>
              <a:rPr lang="de-DE" sz="1600" dirty="0">
                <a:solidFill>
                  <a:srgbClr val="000000"/>
                </a:solidFill>
                <a:latin typeface="Arial" panose="020B0604020202020204"/>
              </a:rPr>
              <a:t> </a:t>
            </a:r>
            <a:r>
              <a:rPr lang="de-DE" sz="1600" dirty="0" err="1">
                <a:solidFill>
                  <a:srgbClr val="000000"/>
                </a:solidFill>
                <a:latin typeface="Arial" panose="020B0604020202020204"/>
              </a:rPr>
              <a:t>steels</a:t>
            </a:r>
            <a:r>
              <a:rPr lang="de-DE" sz="1600" dirty="0">
                <a:solidFill>
                  <a:srgbClr val="000000"/>
                </a:solidFill>
                <a:latin typeface="Arial" panose="020B0604020202020204"/>
              </a:rPr>
              <a:t>)</a:t>
            </a:r>
            <a:endParaRPr lang="de-DE" sz="1600" dirty="0" smtClean="0">
              <a:solidFill>
                <a:srgbClr val="000000"/>
              </a:solidFill>
              <a:latin typeface="Arial" panose="020B0604020202020204"/>
            </a:endParaRPr>
          </a:p>
        </p:txBody>
      </p:sp>
      <p:pic>
        <p:nvPicPr>
          <p:cNvPr id="19" name="Picture 44"/>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646755" y="4753750"/>
            <a:ext cx="1943112" cy="129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553839" y="4753750"/>
            <a:ext cx="1943112" cy="1294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Abgerundetes Rechteck 20"/>
          <p:cNvSpPr/>
          <p:nvPr/>
        </p:nvSpPr>
        <p:spPr>
          <a:xfrm>
            <a:off x="328432" y="2027278"/>
            <a:ext cx="8313627" cy="2464723"/>
          </a:xfrm>
          <a:prstGeom prst="roundRect">
            <a:avLst>
              <a:gd name="adj" fmla="val 3399"/>
            </a:avLst>
          </a:prstGeom>
          <a:noFill/>
          <a:ln w="190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srgbClr val="000000"/>
              </a:solidFill>
              <a:effectLst/>
              <a:uLnTx/>
              <a:uFillTx/>
              <a:latin typeface="Arial" panose="020B0604020202020204"/>
              <a:ea typeface="+mn-ea"/>
              <a:cs typeface="+mn-cs"/>
            </a:endParaRPr>
          </a:p>
        </p:txBody>
      </p:sp>
      <p:pic>
        <p:nvPicPr>
          <p:cNvPr id="22" name="Picture 51"/>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742544" y="4772584"/>
            <a:ext cx="1893065" cy="127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8"/>
          <p:cNvPicPr>
            <a:picLocks noChangeAspect="1" noChangeArrowheads="1"/>
          </p:cNvPicPr>
          <p:nvPr/>
        </p:nvPicPr>
        <p:blipFill rotWithShape="1">
          <a:blip r:embed="rId11" cstate="email">
            <a:extLst>
              <a:ext uri="{28A0092B-C50C-407E-A947-70E740481C1C}">
                <a14:useLocalDpi xmlns:a14="http://schemas.microsoft.com/office/drawing/2010/main" val="0"/>
              </a:ext>
            </a:extLst>
          </a:blip>
          <a:srcRect l="2768" t="5341" r="69" b="5824"/>
          <a:stretch/>
        </p:blipFill>
        <p:spPr bwMode="auto">
          <a:xfrm>
            <a:off x="328431" y="4753750"/>
            <a:ext cx="2045313" cy="1294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036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a:extLst>
              <a:ext uri="{FF2B5EF4-FFF2-40B4-BE49-F238E27FC236}">
                <a16:creationId xmlns="" xmlns:a16="http://schemas.microsoft.com/office/drawing/2014/main" id="{2C22AC59-D3B7-4647-9CBE-737C65CB7CC2}"/>
              </a:ext>
            </a:extLst>
          </p:cNvPr>
          <p:cNvGraphicFramePr>
            <a:graphicFrameLocks noChangeAspect="1"/>
          </p:cNvGraphicFramePr>
          <p:nvPr>
            <p:custDataLst>
              <p:tags r:id="rId2"/>
            </p:custDataLst>
            <p:extLst>
              <p:ext uri="{D42A27DB-BD31-4B8C-83A1-F6EECF244321}">
                <p14:modId xmlns:p14="http://schemas.microsoft.com/office/powerpoint/2010/main" val="3177129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1" name="think-cell Slide" r:id="rId6" imgW="592" imgH="591" progId="TCLayout.ActiveDocument.1">
                  <p:embed/>
                </p:oleObj>
              </mc:Choice>
              <mc:Fallback>
                <p:oleObj name="think-cell Slide" r:id="rId6" imgW="592" imgH="591"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8" name="Rectangle 27" hidden="1">
            <a:extLst>
              <a:ext uri="{FF2B5EF4-FFF2-40B4-BE49-F238E27FC236}">
                <a16:creationId xmlns="" xmlns:a16="http://schemas.microsoft.com/office/drawing/2014/main" id="{25695CDE-593E-48AE-8C38-1BCFDBC88D0B}"/>
              </a:ext>
            </a:extLst>
          </p:cNvPr>
          <p:cNvSpPr/>
          <p:nvPr>
            <p:custDataLst>
              <p:tags r:id="rId3"/>
            </p:custDataLst>
          </p:nvPr>
        </p:nvSpPr>
        <p:spPr>
          <a:xfrm>
            <a:off x="0" y="0"/>
            <a:ext cx="158750" cy="158750"/>
          </a:xfrm>
          <a:prstGeom prst="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endParaRPr lang="de-DE" sz="2000" b="1" dirty="0">
              <a:solidFill>
                <a:schemeClr val="tx1"/>
              </a:solidFill>
              <a:latin typeface="Arial" panose="020B0604020202020204" pitchFamily="34" charset="0"/>
              <a:ea typeface="+mj-ea"/>
              <a:cs typeface="+mj-cs"/>
              <a:sym typeface="Arial" panose="020B0604020202020204" pitchFamily="34" charset="0"/>
            </a:endParaRPr>
          </a:p>
        </p:txBody>
      </p:sp>
      <p:sp>
        <p:nvSpPr>
          <p:cNvPr id="15" name="Title 23">
            <a:extLst>
              <a:ext uri="{FF2B5EF4-FFF2-40B4-BE49-F238E27FC236}">
                <a16:creationId xmlns="" xmlns:a16="http://schemas.microsoft.com/office/drawing/2014/main" id="{DF64D914-88D5-4138-9F1C-7BA796FC69D1}"/>
              </a:ext>
            </a:extLst>
          </p:cNvPr>
          <p:cNvSpPr>
            <a:spLocks noGrp="1"/>
          </p:cNvSpPr>
          <p:nvPr>
            <p:ph type="title"/>
          </p:nvPr>
        </p:nvSpPr>
        <p:spPr/>
        <p:txBody>
          <a:bodyPr>
            <a:normAutofit/>
          </a:bodyPr>
          <a:lstStyle/>
          <a:p>
            <a:r>
              <a:rPr lang="de-DE" dirty="0"/>
              <a:t>Dillinger &amp; Saarstahl </a:t>
            </a:r>
            <a:r>
              <a:rPr lang="de-DE" dirty="0" smtClean="0"/>
              <a:t/>
            </a:r>
            <a:br>
              <a:rPr lang="de-DE" dirty="0" smtClean="0"/>
            </a:br>
            <a:r>
              <a:rPr lang="de-DE" dirty="0" err="1" smtClean="0"/>
              <a:t>We</a:t>
            </a:r>
            <a:r>
              <a:rPr lang="de-DE" dirty="0" smtClean="0"/>
              <a:t> </a:t>
            </a:r>
            <a:r>
              <a:rPr lang="de-DE" dirty="0" err="1"/>
              <a:t>enable</a:t>
            </a:r>
            <a:r>
              <a:rPr lang="de-DE" dirty="0"/>
              <a:t> </a:t>
            </a:r>
            <a:r>
              <a:rPr lang="de-DE" dirty="0" err="1"/>
              <a:t>the</a:t>
            </a:r>
            <a:r>
              <a:rPr lang="de-DE" dirty="0"/>
              <a:t> </a:t>
            </a:r>
            <a:r>
              <a:rPr lang="de-DE" dirty="0" err="1"/>
              <a:t>climate</a:t>
            </a:r>
            <a:r>
              <a:rPr lang="de-DE" dirty="0"/>
              <a:t> </a:t>
            </a:r>
            <a:r>
              <a:rPr lang="de-DE" dirty="0" err="1"/>
              <a:t>change</a:t>
            </a:r>
            <a:r>
              <a:rPr lang="de-DE" dirty="0" smtClean="0"/>
              <a:t>!</a:t>
            </a:r>
            <a:endParaRPr lang="de-DE" b="0" dirty="0"/>
          </a:p>
        </p:txBody>
      </p:sp>
      <p:sp>
        <p:nvSpPr>
          <p:cNvPr id="9" name="Fußzeilenplatzhalter 8"/>
          <p:cNvSpPr>
            <a:spLocks noGrp="1"/>
          </p:cNvSpPr>
          <p:nvPr>
            <p:ph type="ftr" sz="quarter" idx="14"/>
          </p:nvPr>
        </p:nvSpPr>
        <p:spPr/>
        <p:txBody>
          <a:bodyPr/>
          <a:lstStyle/>
          <a:p>
            <a:r>
              <a:rPr lang="de-DE" smtClean="0"/>
              <a:t>HAZEL Webinar 2: Hydrogen Sustainability - H2 DXNET - Hydrogen injection into natural gas distribution networks</a:t>
            </a:r>
            <a:endParaRPr lang="de-DE" dirty="0"/>
          </a:p>
        </p:txBody>
      </p:sp>
      <p:sp>
        <p:nvSpPr>
          <p:cNvPr id="17" name="Textfeld 16"/>
          <p:cNvSpPr txBox="1"/>
          <p:nvPr/>
        </p:nvSpPr>
        <p:spPr>
          <a:xfrm>
            <a:off x="379234" y="2074062"/>
            <a:ext cx="8209687" cy="2777683"/>
          </a:xfrm>
          <a:prstGeom prst="rect">
            <a:avLst/>
          </a:prstGeom>
          <a:noFill/>
        </p:spPr>
        <p:txBody>
          <a:bodyPr wrap="square" lIns="0" tIns="0" rIns="0" bIns="0" rtlCol="0">
            <a:spAutoFit/>
          </a:bodyPr>
          <a:lstStyle/>
          <a:p>
            <a:pPr marL="285750" indent="-285750">
              <a:lnSpc>
                <a:spcPct val="150000"/>
              </a:lnSpc>
              <a:spcBef>
                <a:spcPts val="476"/>
              </a:spcBef>
              <a:spcAft>
                <a:spcPct val="0"/>
              </a:spcAft>
              <a:buSzPct val="150000"/>
              <a:buFont typeface="Arial" panose="020B0604020202020204" pitchFamily="34" charset="0"/>
              <a:buChar char="•"/>
            </a:pPr>
            <a:r>
              <a:rPr lang="de-DE" sz="1600" b="1" dirty="0">
                <a:solidFill>
                  <a:srgbClr val="000000"/>
                </a:solidFill>
                <a:latin typeface="Arial" panose="020B0604020202020204"/>
              </a:rPr>
              <a:t>Automotive </a:t>
            </a:r>
            <a:r>
              <a:rPr lang="de-DE" sz="1600" b="1" dirty="0" err="1">
                <a:solidFill>
                  <a:srgbClr val="000000"/>
                </a:solidFill>
                <a:latin typeface="Arial" panose="020B0604020202020204"/>
              </a:rPr>
              <a:t>industry</a:t>
            </a:r>
            <a:r>
              <a:rPr lang="de-DE" sz="1600" b="1" dirty="0">
                <a:solidFill>
                  <a:srgbClr val="000000"/>
                </a:solidFill>
                <a:latin typeface="Arial" panose="020B0604020202020204"/>
              </a:rPr>
              <a:t> </a:t>
            </a:r>
            <a:r>
              <a:rPr lang="de-DE" sz="1600" dirty="0">
                <a:solidFill>
                  <a:srgbClr val="000000"/>
                </a:solidFill>
                <a:latin typeface="Arial" panose="020B0604020202020204"/>
              </a:rPr>
              <a:t>(innovative </a:t>
            </a:r>
            <a:r>
              <a:rPr lang="de-DE" sz="1600" dirty="0" err="1">
                <a:solidFill>
                  <a:srgbClr val="000000"/>
                </a:solidFill>
                <a:latin typeface="Arial" panose="020B0604020202020204"/>
              </a:rPr>
              <a:t>steels</a:t>
            </a:r>
            <a:r>
              <a:rPr lang="de-DE" sz="1600" dirty="0">
                <a:solidFill>
                  <a:srgbClr val="000000"/>
                </a:solidFill>
                <a:latin typeface="Arial" panose="020B0604020202020204"/>
              </a:rPr>
              <a:t> </a:t>
            </a:r>
            <a:r>
              <a:rPr lang="de-DE" sz="1600" dirty="0" err="1">
                <a:solidFill>
                  <a:srgbClr val="000000"/>
                </a:solidFill>
                <a:latin typeface="Arial" panose="020B0604020202020204"/>
              </a:rPr>
              <a:t>for</a:t>
            </a:r>
            <a:r>
              <a:rPr lang="de-DE" sz="1600" dirty="0">
                <a:solidFill>
                  <a:srgbClr val="000000"/>
                </a:solidFill>
                <a:latin typeface="Arial" panose="020B0604020202020204"/>
              </a:rPr>
              <a:t> </a:t>
            </a:r>
            <a:r>
              <a:rPr lang="de-DE" sz="1600" dirty="0" err="1" smtClean="0">
                <a:solidFill>
                  <a:srgbClr val="000000"/>
                </a:solidFill>
                <a:latin typeface="Arial" panose="020B0604020202020204"/>
              </a:rPr>
              <a:t>lightweight</a:t>
            </a:r>
            <a:r>
              <a:rPr lang="de-DE" sz="1600" dirty="0" smtClean="0">
                <a:solidFill>
                  <a:srgbClr val="000000"/>
                </a:solidFill>
                <a:latin typeface="Arial" panose="020B0604020202020204"/>
              </a:rPr>
              <a:t> </a:t>
            </a:r>
            <a:r>
              <a:rPr lang="de-DE" sz="1600" dirty="0">
                <a:solidFill>
                  <a:srgbClr val="000000"/>
                </a:solidFill>
                <a:latin typeface="Arial" panose="020B0604020202020204"/>
              </a:rPr>
              <a:t>design </a:t>
            </a:r>
            <a:r>
              <a:rPr lang="de-DE" sz="1600" dirty="0" err="1">
                <a:solidFill>
                  <a:srgbClr val="000000"/>
                </a:solidFill>
                <a:latin typeface="Arial" panose="020B0604020202020204"/>
              </a:rPr>
              <a:t>and</a:t>
            </a:r>
            <a:r>
              <a:rPr lang="de-DE" sz="1600" dirty="0">
                <a:solidFill>
                  <a:srgbClr val="000000"/>
                </a:solidFill>
                <a:latin typeface="Arial" panose="020B0604020202020204"/>
              </a:rPr>
              <a:t> </a:t>
            </a:r>
            <a:r>
              <a:rPr lang="de-DE" sz="1600" dirty="0" err="1">
                <a:solidFill>
                  <a:srgbClr val="000000"/>
                </a:solidFill>
                <a:latin typeface="Arial" panose="020B0604020202020204"/>
              </a:rPr>
              <a:t>for</a:t>
            </a:r>
            <a:r>
              <a:rPr lang="de-DE" sz="1600" dirty="0">
                <a:solidFill>
                  <a:srgbClr val="000000"/>
                </a:solidFill>
                <a:latin typeface="Arial" panose="020B0604020202020204"/>
              </a:rPr>
              <a:t> </a:t>
            </a:r>
            <a:r>
              <a:rPr lang="de-DE" sz="1600" dirty="0" err="1">
                <a:solidFill>
                  <a:srgbClr val="000000"/>
                </a:solidFill>
                <a:latin typeface="Arial" panose="020B0604020202020204"/>
              </a:rPr>
              <a:t>efficient</a:t>
            </a:r>
            <a:r>
              <a:rPr lang="de-DE" sz="1600" dirty="0">
                <a:solidFill>
                  <a:srgbClr val="000000"/>
                </a:solidFill>
                <a:latin typeface="Arial" panose="020B0604020202020204"/>
              </a:rPr>
              <a:t> </a:t>
            </a:r>
            <a:r>
              <a:rPr lang="de-DE" sz="1600" dirty="0" err="1">
                <a:solidFill>
                  <a:srgbClr val="000000"/>
                </a:solidFill>
                <a:latin typeface="Arial" panose="020B0604020202020204"/>
              </a:rPr>
              <a:t>solutions</a:t>
            </a:r>
            <a:r>
              <a:rPr lang="de-DE" sz="1600" dirty="0">
                <a:solidFill>
                  <a:srgbClr val="000000"/>
                </a:solidFill>
                <a:latin typeface="Arial" panose="020B0604020202020204"/>
              </a:rPr>
              <a:t> in </a:t>
            </a:r>
            <a:r>
              <a:rPr lang="de-DE" sz="1600" dirty="0" err="1">
                <a:solidFill>
                  <a:srgbClr val="000000"/>
                </a:solidFill>
                <a:latin typeface="Arial" panose="020B0604020202020204"/>
              </a:rPr>
              <a:t>engines</a:t>
            </a:r>
            <a:r>
              <a:rPr lang="de-DE" sz="1600" dirty="0">
                <a:solidFill>
                  <a:srgbClr val="000000"/>
                </a:solidFill>
                <a:latin typeface="Arial" panose="020B0604020202020204"/>
              </a:rPr>
              <a:t>, </a:t>
            </a:r>
            <a:r>
              <a:rPr lang="de-DE" sz="1600" dirty="0" err="1">
                <a:solidFill>
                  <a:srgbClr val="000000"/>
                </a:solidFill>
                <a:latin typeface="Arial" panose="020B0604020202020204"/>
              </a:rPr>
              <a:t>gears</a:t>
            </a:r>
            <a:r>
              <a:rPr lang="de-DE" sz="1600" dirty="0">
                <a:solidFill>
                  <a:srgbClr val="000000"/>
                </a:solidFill>
                <a:latin typeface="Arial" panose="020B0604020202020204"/>
              </a:rPr>
              <a:t> </a:t>
            </a:r>
            <a:r>
              <a:rPr lang="de-DE" sz="1600" dirty="0" err="1">
                <a:solidFill>
                  <a:srgbClr val="000000"/>
                </a:solidFill>
                <a:latin typeface="Arial" panose="020B0604020202020204"/>
              </a:rPr>
              <a:t>and</a:t>
            </a:r>
            <a:r>
              <a:rPr lang="de-DE" sz="1600" dirty="0">
                <a:solidFill>
                  <a:srgbClr val="000000"/>
                </a:solidFill>
                <a:latin typeface="Arial" panose="020B0604020202020204"/>
              </a:rPr>
              <a:t> </a:t>
            </a:r>
            <a:r>
              <a:rPr lang="de-DE" sz="1600" dirty="0" smtClean="0">
                <a:solidFill>
                  <a:srgbClr val="000000"/>
                </a:solidFill>
                <a:latin typeface="Arial" panose="020B0604020202020204"/>
              </a:rPr>
              <a:t>e-</a:t>
            </a:r>
            <a:r>
              <a:rPr lang="de-DE" sz="1600" dirty="0" err="1" smtClean="0">
                <a:solidFill>
                  <a:srgbClr val="000000"/>
                </a:solidFill>
                <a:latin typeface="Arial" panose="020B0604020202020204"/>
              </a:rPr>
              <a:t>mobility</a:t>
            </a:r>
            <a:r>
              <a:rPr lang="de-DE" sz="1600" dirty="0">
                <a:solidFill>
                  <a:srgbClr val="000000"/>
                </a:solidFill>
                <a:latin typeface="Arial" panose="020B0604020202020204"/>
              </a:rPr>
              <a:t>)</a:t>
            </a:r>
            <a:endParaRPr lang="de-DE" sz="1600" b="1" dirty="0">
              <a:solidFill>
                <a:srgbClr val="000000"/>
              </a:solidFill>
              <a:latin typeface="Arial" panose="020B0604020202020204"/>
            </a:endParaRPr>
          </a:p>
          <a:p>
            <a:pPr marL="285750" indent="-285750">
              <a:lnSpc>
                <a:spcPct val="150000"/>
              </a:lnSpc>
              <a:spcBef>
                <a:spcPts val="476"/>
              </a:spcBef>
              <a:spcAft>
                <a:spcPct val="0"/>
              </a:spcAft>
              <a:buSzPct val="150000"/>
              <a:buFont typeface="Arial" panose="020B0604020202020204" pitchFamily="34" charset="0"/>
              <a:buChar char="•"/>
            </a:pPr>
            <a:r>
              <a:rPr lang="de-DE" sz="1600" b="1" dirty="0" err="1">
                <a:solidFill>
                  <a:srgbClr val="000000"/>
                </a:solidFill>
                <a:latin typeface="Arial" panose="020B0604020202020204"/>
              </a:rPr>
              <a:t>Construction</a:t>
            </a:r>
            <a:r>
              <a:rPr lang="de-DE" sz="1600" b="1" dirty="0">
                <a:solidFill>
                  <a:srgbClr val="000000"/>
                </a:solidFill>
                <a:latin typeface="Arial" panose="020B0604020202020204"/>
              </a:rPr>
              <a:t> </a:t>
            </a:r>
            <a:r>
              <a:rPr lang="de-DE" sz="1600" b="1" dirty="0" err="1">
                <a:solidFill>
                  <a:srgbClr val="000000"/>
                </a:solidFill>
                <a:latin typeface="Arial" panose="020B0604020202020204"/>
              </a:rPr>
              <a:t>sector</a:t>
            </a:r>
            <a:r>
              <a:rPr lang="de-DE" sz="1600" b="1" dirty="0">
                <a:solidFill>
                  <a:srgbClr val="000000"/>
                </a:solidFill>
                <a:latin typeface="Arial" panose="020B0604020202020204"/>
              </a:rPr>
              <a:t> </a:t>
            </a:r>
            <a:r>
              <a:rPr lang="de-DE" sz="1600" b="1" dirty="0" err="1">
                <a:solidFill>
                  <a:srgbClr val="000000"/>
                </a:solidFill>
                <a:latin typeface="Arial" panose="020B0604020202020204"/>
              </a:rPr>
              <a:t>and</a:t>
            </a:r>
            <a:r>
              <a:rPr lang="de-DE" sz="1600" b="1" dirty="0">
                <a:solidFill>
                  <a:srgbClr val="000000"/>
                </a:solidFill>
                <a:latin typeface="Arial" panose="020B0604020202020204"/>
              </a:rPr>
              <a:t> windpower </a:t>
            </a:r>
            <a:r>
              <a:rPr lang="de-DE" sz="1600" dirty="0">
                <a:solidFill>
                  <a:srgbClr val="000000"/>
                </a:solidFill>
                <a:latin typeface="Arial" panose="020B0604020202020204"/>
              </a:rPr>
              <a:t>(</a:t>
            </a:r>
            <a:r>
              <a:rPr lang="de-DE" sz="1600" dirty="0" smtClean="0">
                <a:solidFill>
                  <a:srgbClr val="000000"/>
                </a:solidFill>
                <a:latin typeface="Arial" panose="020B0604020202020204"/>
              </a:rPr>
              <a:t>High-</a:t>
            </a:r>
            <a:r>
              <a:rPr lang="de-DE" sz="1600" dirty="0" err="1" smtClean="0">
                <a:solidFill>
                  <a:srgbClr val="000000"/>
                </a:solidFill>
                <a:latin typeface="Arial" panose="020B0604020202020204"/>
              </a:rPr>
              <a:t>strength</a:t>
            </a:r>
            <a:r>
              <a:rPr lang="de-DE" sz="1600" dirty="0" smtClean="0">
                <a:solidFill>
                  <a:srgbClr val="000000"/>
                </a:solidFill>
                <a:latin typeface="Arial" panose="020B0604020202020204"/>
              </a:rPr>
              <a:t> </a:t>
            </a:r>
            <a:r>
              <a:rPr lang="de-DE" sz="1600" dirty="0" err="1">
                <a:solidFill>
                  <a:srgbClr val="000000"/>
                </a:solidFill>
                <a:latin typeface="Arial" panose="020B0604020202020204"/>
              </a:rPr>
              <a:t>steels</a:t>
            </a:r>
            <a:r>
              <a:rPr lang="de-DE" sz="1600" dirty="0">
                <a:solidFill>
                  <a:srgbClr val="000000"/>
                </a:solidFill>
                <a:latin typeface="Arial" panose="020B0604020202020204"/>
              </a:rPr>
              <a:t> </a:t>
            </a:r>
            <a:r>
              <a:rPr lang="de-DE" sz="1600" dirty="0" err="1">
                <a:solidFill>
                  <a:srgbClr val="000000"/>
                </a:solidFill>
                <a:latin typeface="Arial" panose="020B0604020202020204"/>
              </a:rPr>
              <a:t>for</a:t>
            </a:r>
            <a:r>
              <a:rPr lang="de-DE" sz="1600" dirty="0">
                <a:solidFill>
                  <a:srgbClr val="000000"/>
                </a:solidFill>
                <a:latin typeface="Arial" panose="020B0604020202020204"/>
              </a:rPr>
              <a:t> </a:t>
            </a:r>
            <a:r>
              <a:rPr lang="de-DE" sz="1600" dirty="0" err="1">
                <a:solidFill>
                  <a:srgbClr val="000000"/>
                </a:solidFill>
                <a:latin typeface="Arial" panose="020B0604020202020204"/>
              </a:rPr>
              <a:t>ambitious</a:t>
            </a:r>
            <a:r>
              <a:rPr lang="de-DE" sz="1600" dirty="0">
                <a:solidFill>
                  <a:srgbClr val="000000"/>
                </a:solidFill>
                <a:latin typeface="Arial" panose="020B0604020202020204"/>
              </a:rPr>
              <a:t> </a:t>
            </a:r>
            <a:r>
              <a:rPr lang="de-DE" sz="1600" dirty="0" err="1">
                <a:solidFill>
                  <a:srgbClr val="000000"/>
                </a:solidFill>
                <a:latin typeface="Arial" panose="020B0604020202020204"/>
              </a:rPr>
              <a:t>infrastructure</a:t>
            </a:r>
            <a:r>
              <a:rPr lang="de-DE" sz="1600" dirty="0">
                <a:solidFill>
                  <a:srgbClr val="000000"/>
                </a:solidFill>
                <a:latin typeface="Arial" panose="020B0604020202020204"/>
              </a:rPr>
              <a:t> </a:t>
            </a:r>
            <a:r>
              <a:rPr lang="de-DE" sz="1600" dirty="0" err="1">
                <a:solidFill>
                  <a:srgbClr val="000000"/>
                </a:solidFill>
                <a:latin typeface="Arial" panose="020B0604020202020204"/>
              </a:rPr>
              <a:t>projects</a:t>
            </a:r>
            <a:r>
              <a:rPr lang="de-DE" sz="1600" dirty="0">
                <a:solidFill>
                  <a:srgbClr val="000000"/>
                </a:solidFill>
                <a:latin typeface="Arial" panose="020B0604020202020204"/>
              </a:rPr>
              <a:t> (e.g. Bridge </a:t>
            </a:r>
            <a:r>
              <a:rPr lang="de-DE" sz="1600" dirty="0" err="1">
                <a:solidFill>
                  <a:srgbClr val="000000"/>
                </a:solidFill>
                <a:latin typeface="Arial" panose="020B0604020202020204"/>
              </a:rPr>
              <a:t>and</a:t>
            </a:r>
            <a:r>
              <a:rPr lang="de-DE" sz="1600" dirty="0">
                <a:solidFill>
                  <a:srgbClr val="000000"/>
                </a:solidFill>
                <a:latin typeface="Arial" panose="020B0604020202020204"/>
              </a:rPr>
              <a:t> </a:t>
            </a:r>
            <a:r>
              <a:rPr lang="de-DE" sz="1600" dirty="0" err="1">
                <a:solidFill>
                  <a:srgbClr val="000000"/>
                </a:solidFill>
                <a:latin typeface="Arial" panose="020B0604020202020204"/>
              </a:rPr>
              <a:t>rail</a:t>
            </a:r>
            <a:r>
              <a:rPr lang="de-DE" sz="1600" dirty="0">
                <a:solidFill>
                  <a:srgbClr val="000000"/>
                </a:solidFill>
                <a:latin typeface="Arial" panose="020B0604020202020204"/>
              </a:rPr>
              <a:t> </a:t>
            </a:r>
            <a:r>
              <a:rPr lang="de-DE" sz="1600" dirty="0" err="1">
                <a:solidFill>
                  <a:srgbClr val="000000"/>
                </a:solidFill>
                <a:latin typeface="Arial" panose="020B0604020202020204"/>
              </a:rPr>
              <a:t>constructions</a:t>
            </a:r>
            <a:r>
              <a:rPr lang="de-DE" sz="1600" dirty="0">
                <a:solidFill>
                  <a:srgbClr val="000000"/>
                </a:solidFill>
                <a:latin typeface="Arial" panose="020B0604020202020204"/>
              </a:rPr>
              <a:t> </a:t>
            </a:r>
            <a:r>
              <a:rPr lang="de-DE" sz="1600" dirty="0" err="1">
                <a:solidFill>
                  <a:srgbClr val="000000"/>
                </a:solidFill>
                <a:latin typeface="Arial" panose="020B0604020202020204"/>
              </a:rPr>
              <a:t>or</a:t>
            </a:r>
            <a:r>
              <a:rPr lang="de-DE" sz="1600" dirty="0">
                <a:solidFill>
                  <a:srgbClr val="000000"/>
                </a:solidFill>
                <a:latin typeface="Arial" panose="020B0604020202020204"/>
              </a:rPr>
              <a:t> </a:t>
            </a:r>
            <a:r>
              <a:rPr lang="de-DE" sz="1600" dirty="0" err="1">
                <a:solidFill>
                  <a:srgbClr val="000000"/>
                </a:solidFill>
                <a:latin typeface="Arial" panose="020B0604020202020204"/>
              </a:rPr>
              <a:t>efficient</a:t>
            </a:r>
            <a:r>
              <a:rPr lang="de-DE" sz="1600" dirty="0">
                <a:solidFill>
                  <a:srgbClr val="000000"/>
                </a:solidFill>
                <a:latin typeface="Arial" panose="020B0604020202020204"/>
              </a:rPr>
              <a:t> </a:t>
            </a:r>
            <a:r>
              <a:rPr lang="de-DE" sz="1600" dirty="0" err="1">
                <a:solidFill>
                  <a:srgbClr val="000000"/>
                </a:solidFill>
                <a:latin typeface="Arial" panose="020B0604020202020204"/>
              </a:rPr>
              <a:t>development</a:t>
            </a:r>
            <a:r>
              <a:rPr lang="de-DE" sz="1600" dirty="0">
                <a:solidFill>
                  <a:srgbClr val="000000"/>
                </a:solidFill>
                <a:latin typeface="Arial" panose="020B0604020202020204"/>
              </a:rPr>
              <a:t> </a:t>
            </a:r>
            <a:r>
              <a:rPr lang="de-DE" sz="1600" dirty="0" err="1">
                <a:solidFill>
                  <a:srgbClr val="000000"/>
                </a:solidFill>
                <a:latin typeface="Arial" panose="020B0604020202020204"/>
              </a:rPr>
              <a:t>of</a:t>
            </a:r>
            <a:r>
              <a:rPr lang="de-DE" sz="1600" dirty="0">
                <a:solidFill>
                  <a:srgbClr val="000000"/>
                </a:solidFill>
                <a:latin typeface="Arial" panose="020B0604020202020204"/>
              </a:rPr>
              <a:t> </a:t>
            </a:r>
            <a:r>
              <a:rPr lang="de-DE" sz="1600" dirty="0" err="1">
                <a:solidFill>
                  <a:srgbClr val="000000"/>
                </a:solidFill>
                <a:latin typeface="Arial" panose="020B0604020202020204"/>
              </a:rPr>
              <a:t>the</a:t>
            </a:r>
            <a:r>
              <a:rPr lang="de-DE" sz="1600" dirty="0">
                <a:solidFill>
                  <a:srgbClr val="000000"/>
                </a:solidFill>
                <a:latin typeface="Arial" panose="020B0604020202020204"/>
              </a:rPr>
              <a:t> power </a:t>
            </a:r>
            <a:r>
              <a:rPr lang="de-DE" sz="1600" dirty="0" err="1">
                <a:solidFill>
                  <a:srgbClr val="000000"/>
                </a:solidFill>
                <a:latin typeface="Arial" panose="020B0604020202020204"/>
              </a:rPr>
              <a:t>supply</a:t>
            </a:r>
            <a:r>
              <a:rPr lang="de-DE" sz="1600" dirty="0">
                <a:solidFill>
                  <a:srgbClr val="000000"/>
                </a:solidFill>
                <a:latin typeface="Arial" panose="020B0604020202020204"/>
              </a:rPr>
              <a:t> </a:t>
            </a:r>
            <a:r>
              <a:rPr lang="de-DE" sz="1600" dirty="0" err="1">
                <a:solidFill>
                  <a:srgbClr val="000000"/>
                </a:solidFill>
                <a:latin typeface="Arial" panose="020B0604020202020204"/>
              </a:rPr>
              <a:t>system</a:t>
            </a:r>
            <a:r>
              <a:rPr lang="de-DE" sz="1600" dirty="0">
                <a:solidFill>
                  <a:srgbClr val="000000"/>
                </a:solidFill>
                <a:latin typeface="Arial" panose="020B0604020202020204"/>
              </a:rPr>
              <a:t>)</a:t>
            </a:r>
            <a:endParaRPr lang="de-DE" sz="1600" b="1" dirty="0">
              <a:solidFill>
                <a:srgbClr val="000000"/>
              </a:solidFill>
              <a:latin typeface="Arial" panose="020B0604020202020204"/>
            </a:endParaRPr>
          </a:p>
          <a:p>
            <a:pPr marL="285750" indent="-285750">
              <a:lnSpc>
                <a:spcPct val="150000"/>
              </a:lnSpc>
              <a:spcBef>
                <a:spcPts val="476"/>
              </a:spcBef>
              <a:spcAft>
                <a:spcPct val="0"/>
              </a:spcAft>
              <a:buSzPct val="150000"/>
              <a:buFont typeface="Arial" panose="020B0604020202020204" pitchFamily="34" charset="0"/>
              <a:buChar char="•"/>
            </a:pPr>
            <a:r>
              <a:rPr lang="de-DE" sz="1600" b="1" dirty="0" err="1">
                <a:solidFill>
                  <a:srgbClr val="000000"/>
                </a:solidFill>
                <a:latin typeface="Arial" panose="020B0604020202020204"/>
              </a:rPr>
              <a:t>Photovoltaics</a:t>
            </a:r>
            <a:r>
              <a:rPr lang="de-DE" sz="1600" b="1" dirty="0">
                <a:solidFill>
                  <a:srgbClr val="000000"/>
                </a:solidFill>
                <a:latin typeface="Arial" panose="020B0604020202020204"/>
              </a:rPr>
              <a:t> </a:t>
            </a:r>
            <a:r>
              <a:rPr lang="de-DE" sz="1600" dirty="0">
                <a:solidFill>
                  <a:srgbClr val="000000"/>
                </a:solidFill>
                <a:latin typeface="Arial" panose="020B0604020202020204"/>
              </a:rPr>
              <a:t>(</a:t>
            </a:r>
            <a:r>
              <a:rPr lang="de-DE" sz="1600" dirty="0" err="1">
                <a:solidFill>
                  <a:srgbClr val="000000"/>
                </a:solidFill>
                <a:latin typeface="Arial" panose="020B0604020202020204"/>
              </a:rPr>
              <a:t>Saw</a:t>
            </a:r>
            <a:r>
              <a:rPr lang="de-DE" sz="1600" dirty="0">
                <a:solidFill>
                  <a:srgbClr val="000000"/>
                </a:solidFill>
                <a:latin typeface="Arial" panose="020B0604020202020204"/>
              </a:rPr>
              <a:t> </a:t>
            </a:r>
            <a:r>
              <a:rPr lang="de-DE" sz="1600" dirty="0" err="1">
                <a:solidFill>
                  <a:srgbClr val="000000"/>
                </a:solidFill>
                <a:latin typeface="Arial" panose="020B0604020202020204"/>
              </a:rPr>
              <a:t>wire</a:t>
            </a:r>
            <a:r>
              <a:rPr lang="de-DE" sz="1600" dirty="0">
                <a:solidFill>
                  <a:srgbClr val="000000"/>
                </a:solidFill>
                <a:latin typeface="Arial" panose="020B0604020202020204"/>
              </a:rPr>
              <a:t> </a:t>
            </a:r>
            <a:r>
              <a:rPr lang="de-DE" sz="1600" dirty="0" err="1">
                <a:solidFill>
                  <a:srgbClr val="000000"/>
                </a:solidFill>
                <a:latin typeface="Arial" panose="020B0604020202020204"/>
              </a:rPr>
              <a:t>for</a:t>
            </a:r>
            <a:r>
              <a:rPr lang="de-DE" sz="1600" dirty="0">
                <a:solidFill>
                  <a:srgbClr val="000000"/>
                </a:solidFill>
                <a:latin typeface="Arial" panose="020B0604020202020204"/>
              </a:rPr>
              <a:t> </a:t>
            </a:r>
            <a:r>
              <a:rPr lang="de-DE" sz="1600" dirty="0" err="1">
                <a:solidFill>
                  <a:srgbClr val="000000"/>
                </a:solidFill>
                <a:latin typeface="Arial" panose="020B0604020202020204"/>
              </a:rPr>
              <a:t>the</a:t>
            </a:r>
            <a:r>
              <a:rPr lang="de-DE" sz="1600" dirty="0">
                <a:solidFill>
                  <a:srgbClr val="000000"/>
                </a:solidFill>
                <a:latin typeface="Arial" panose="020B0604020202020204"/>
              </a:rPr>
              <a:t> </a:t>
            </a:r>
            <a:r>
              <a:rPr lang="de-DE" sz="1600" dirty="0" err="1">
                <a:solidFill>
                  <a:srgbClr val="000000"/>
                </a:solidFill>
                <a:latin typeface="Arial" panose="020B0604020202020204"/>
              </a:rPr>
              <a:t>production</a:t>
            </a:r>
            <a:r>
              <a:rPr lang="de-DE" sz="1600" dirty="0">
                <a:solidFill>
                  <a:srgbClr val="000000"/>
                </a:solidFill>
                <a:latin typeface="Arial" panose="020B0604020202020204"/>
              </a:rPr>
              <a:t> </a:t>
            </a:r>
            <a:r>
              <a:rPr lang="de-DE" sz="1600" dirty="0" err="1">
                <a:solidFill>
                  <a:srgbClr val="000000"/>
                </a:solidFill>
                <a:latin typeface="Arial" panose="020B0604020202020204"/>
              </a:rPr>
              <a:t>of</a:t>
            </a:r>
            <a:r>
              <a:rPr lang="de-DE" sz="1600" dirty="0">
                <a:solidFill>
                  <a:srgbClr val="000000"/>
                </a:solidFill>
                <a:latin typeface="Arial" panose="020B0604020202020204"/>
              </a:rPr>
              <a:t> solar </a:t>
            </a:r>
            <a:r>
              <a:rPr lang="de-DE" sz="1600" dirty="0" err="1">
                <a:solidFill>
                  <a:srgbClr val="000000"/>
                </a:solidFill>
                <a:latin typeface="Arial" panose="020B0604020202020204"/>
              </a:rPr>
              <a:t>panels</a:t>
            </a:r>
            <a:r>
              <a:rPr lang="de-DE" sz="1600" dirty="0">
                <a:solidFill>
                  <a:srgbClr val="000000"/>
                </a:solidFill>
                <a:latin typeface="Arial" panose="020B0604020202020204"/>
              </a:rPr>
              <a:t>)</a:t>
            </a:r>
          </a:p>
          <a:p>
            <a:pPr marL="285750" indent="-285750">
              <a:lnSpc>
                <a:spcPct val="150000"/>
              </a:lnSpc>
              <a:spcBef>
                <a:spcPts val="476"/>
              </a:spcBef>
              <a:spcAft>
                <a:spcPct val="0"/>
              </a:spcAft>
              <a:buSzPct val="150000"/>
              <a:buFont typeface="Arial" panose="020B0604020202020204" pitchFamily="34" charset="0"/>
              <a:buChar char="•"/>
            </a:pPr>
            <a:endParaRPr lang="de-DE" sz="1600" dirty="0" smtClean="0">
              <a:solidFill>
                <a:srgbClr val="000000"/>
              </a:solidFill>
              <a:latin typeface="Arial" panose="020B0604020202020204"/>
            </a:endParaRPr>
          </a:p>
        </p:txBody>
      </p:sp>
      <p:sp>
        <p:nvSpPr>
          <p:cNvPr id="18" name="Abgerundetes Rechteck 17"/>
          <p:cNvSpPr/>
          <p:nvPr/>
        </p:nvSpPr>
        <p:spPr>
          <a:xfrm>
            <a:off x="328432" y="1972257"/>
            <a:ext cx="8313627" cy="2566308"/>
          </a:xfrm>
          <a:prstGeom prst="roundRect">
            <a:avLst>
              <a:gd name="adj" fmla="val 3694"/>
            </a:avLst>
          </a:prstGeom>
          <a:noFill/>
          <a:ln w="1905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srgbClr val="000000"/>
              </a:solidFill>
              <a:effectLst/>
              <a:uLnTx/>
              <a:uFillTx/>
              <a:latin typeface="Arial" panose="020B0604020202020204"/>
              <a:ea typeface="+mn-ea"/>
              <a:cs typeface="+mn-cs"/>
            </a:endParaRPr>
          </a:p>
        </p:txBody>
      </p:sp>
      <p:pic>
        <p:nvPicPr>
          <p:cNvPr id="19" name="Picture 2"/>
          <p:cNvPicPr>
            <a:picLocks noChangeAspect="1" noChangeArrowheads="1"/>
          </p:cNvPicPr>
          <p:nvPr/>
        </p:nvPicPr>
        <p:blipFill rotWithShape="1">
          <a:blip r:embed="rId8"/>
          <a:srcRect b="18444"/>
          <a:stretch/>
        </p:blipFill>
        <p:spPr bwMode="auto">
          <a:xfrm>
            <a:off x="4893614" y="4796729"/>
            <a:ext cx="1859011" cy="1277821"/>
          </a:xfrm>
          <a:prstGeom prst="rect">
            <a:avLst/>
          </a:prstGeom>
          <a:noFill/>
          <a:ln w="9525">
            <a:noFill/>
            <a:miter lim="800000"/>
            <a:headEnd/>
            <a:tailEnd/>
          </a:ln>
        </p:spPr>
      </p:pic>
      <p:pic>
        <p:nvPicPr>
          <p:cNvPr id="20" name="Picture 11" descr="Bildergebnis für hybridturm max bögl"/>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920963" y="4796728"/>
            <a:ext cx="1845742" cy="127782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3" descr="Ähnliches Foto"/>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r="28878"/>
          <a:stretch/>
        </p:blipFill>
        <p:spPr bwMode="auto">
          <a:xfrm>
            <a:off x="6879534" y="4796728"/>
            <a:ext cx="1762526" cy="12778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5" descr="Bildergebnis für massiver leichtbau"/>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28432" y="4796729"/>
            <a:ext cx="2465622" cy="1277820"/>
          </a:xfrm>
          <a:prstGeom prst="rect">
            <a:avLst/>
          </a:prstGeom>
          <a:noFill/>
          <a:extLst>
            <a:ext uri="{909E8E84-426E-40DD-AFC4-6F175D3DCCD1}">
              <a14:hiddenFill xmlns:a14="http://schemas.microsoft.com/office/drawing/2010/main">
                <a:solidFill>
                  <a:srgbClr val="FFFFFF"/>
                </a:solidFill>
              </a14:hiddenFill>
            </a:ext>
          </a:extLst>
        </p:spPr>
      </p:pic>
      <p:sp>
        <p:nvSpPr>
          <p:cNvPr id="23" name="Textplatzhalter 1"/>
          <p:cNvSpPr txBox="1">
            <a:spLocks/>
          </p:cNvSpPr>
          <p:nvPr/>
        </p:nvSpPr>
        <p:spPr>
          <a:xfrm>
            <a:off x="234001" y="1487086"/>
            <a:ext cx="8586000" cy="313932"/>
          </a:xfrm>
          <a:prstGeom prst="rect">
            <a:avLst/>
          </a:prstGeom>
        </p:spPr>
        <p:txBody>
          <a:bodyPr wrap="square">
            <a:spAutoFit/>
          </a:bodyPr>
          <a:lstStyle>
            <a:lvl1pPr marL="0" indent="0" algn="l" defTabSz="914400" rtl="0" eaLnBrk="1" latinLnBrk="0" hangingPunct="1">
              <a:lnSpc>
                <a:spcPct val="90000"/>
              </a:lnSpc>
              <a:spcBef>
                <a:spcPts val="0"/>
              </a:spcBef>
              <a:buFontTx/>
              <a:buNone/>
              <a:defRPr sz="1600" b="1" i="0" kern="1200" baseline="0">
                <a:solidFill>
                  <a:schemeClr val="tx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„We align our product portfolio especially focused on megatrends like sustainability!“ </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106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a:extLst>
              <a:ext uri="{FF2B5EF4-FFF2-40B4-BE49-F238E27FC236}">
                <a16:creationId xmlns:a16="http://schemas.microsoft.com/office/drawing/2014/main" xmlns="" id="{2C22AC59-D3B7-4647-9CBE-737C65CB7CC2}"/>
              </a:ext>
            </a:extLst>
          </p:cNvPr>
          <p:cNvGraphicFramePr>
            <a:graphicFrameLocks noChangeAspect="1"/>
          </p:cNvGraphicFramePr>
          <p:nvPr>
            <p:custDataLst>
              <p:tags r:id="rId2"/>
            </p:custDataLst>
            <p:extLst>
              <p:ext uri="{D42A27DB-BD31-4B8C-83A1-F6EECF244321}">
                <p14:modId xmlns:p14="http://schemas.microsoft.com/office/powerpoint/2010/main" val="2476316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5" name="think-cell Slide" r:id="rId6" imgW="592" imgH="591" progId="TCLayout.ActiveDocument.1">
                  <p:embed/>
                </p:oleObj>
              </mc:Choice>
              <mc:Fallback>
                <p:oleObj name="think-cell Slide" r:id="rId6" imgW="592" imgH="591"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8" name="Rectangle 27" hidden="1">
            <a:extLst>
              <a:ext uri="{FF2B5EF4-FFF2-40B4-BE49-F238E27FC236}">
                <a16:creationId xmlns:a16="http://schemas.microsoft.com/office/drawing/2014/main" xmlns="" id="{25695CDE-593E-48AE-8C38-1BCFDBC88D0B}"/>
              </a:ext>
            </a:extLst>
          </p:cNvPr>
          <p:cNvSpPr/>
          <p:nvPr>
            <p:custDataLst>
              <p:tags r:id="rId3"/>
            </p:custDataLst>
          </p:nvPr>
        </p:nvSpPr>
        <p:spPr>
          <a:xfrm>
            <a:off x="0" y="0"/>
            <a:ext cx="158750" cy="158750"/>
          </a:xfrm>
          <a:prstGeom prst="rect">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endParaRPr lang="de-DE" sz="2000" b="1" dirty="0">
              <a:solidFill>
                <a:schemeClr val="tx1"/>
              </a:solidFill>
              <a:latin typeface="Arial" panose="020B0604020202020204" pitchFamily="34" charset="0"/>
              <a:ea typeface="+mj-ea"/>
              <a:cs typeface="+mj-cs"/>
              <a:sym typeface="Arial" panose="020B0604020202020204" pitchFamily="34" charset="0"/>
            </a:endParaRPr>
          </a:p>
        </p:txBody>
      </p:sp>
      <p:sp>
        <p:nvSpPr>
          <p:cNvPr id="24" name="Title 23">
            <a:extLst>
              <a:ext uri="{FF2B5EF4-FFF2-40B4-BE49-F238E27FC236}">
                <a16:creationId xmlns:a16="http://schemas.microsoft.com/office/drawing/2014/main" xmlns="" id="{DF64D914-88D5-4138-9F1C-7BA796FC69D1}"/>
              </a:ext>
            </a:extLst>
          </p:cNvPr>
          <p:cNvSpPr>
            <a:spLocks noGrp="1"/>
          </p:cNvSpPr>
          <p:nvPr>
            <p:ph type="title"/>
          </p:nvPr>
        </p:nvSpPr>
        <p:spPr>
          <a:xfrm>
            <a:off x="2593298" y="248400"/>
            <a:ext cx="6286656" cy="987425"/>
          </a:xfrm>
        </p:spPr>
        <p:txBody>
          <a:bodyPr>
            <a:normAutofit fontScale="90000"/>
          </a:bodyPr>
          <a:lstStyle/>
          <a:p>
            <a:r>
              <a:rPr lang="en-US" dirty="0" err="1"/>
              <a:t>D</a:t>
            </a:r>
            <a:r>
              <a:rPr lang="en-US" dirty="0" err="1" smtClean="0"/>
              <a:t>ecarbonization</a:t>
            </a:r>
            <a:r>
              <a:rPr lang="en-US" dirty="0" smtClean="0"/>
              <a:t> </a:t>
            </a:r>
            <a:r>
              <a:rPr lang="en-US" dirty="0"/>
              <a:t>can only be </a:t>
            </a:r>
            <a:r>
              <a:rPr lang="en-US" dirty="0" smtClean="0"/>
              <a:t>achieved in a stepwise and long term transformation process</a:t>
            </a:r>
            <a:r>
              <a:rPr lang="en-US" sz="1000" b="0" dirty="0" smtClean="0"/>
              <a:t>.</a:t>
            </a:r>
            <a:endParaRPr lang="en-US" sz="1800" b="0" dirty="0"/>
          </a:p>
        </p:txBody>
      </p:sp>
      <p:sp>
        <p:nvSpPr>
          <p:cNvPr id="9" name="Fußzeilenplatzhalter 8"/>
          <p:cNvSpPr>
            <a:spLocks noGrp="1"/>
          </p:cNvSpPr>
          <p:nvPr>
            <p:ph type="ftr" sz="quarter" idx="14"/>
          </p:nvPr>
        </p:nvSpPr>
        <p:spPr/>
        <p:txBody>
          <a:bodyPr/>
          <a:lstStyle/>
          <a:p>
            <a:r>
              <a:rPr lang="de-DE" smtClean="0"/>
              <a:t>HAZEL Webinar 2: Hydrogen Sustainability - H2 DXNET - Hydrogen injection into natural gas distribution networks</a:t>
            </a:r>
            <a:endParaRPr lang="de-DE" dirty="0"/>
          </a:p>
        </p:txBody>
      </p:sp>
      <p:grpSp>
        <p:nvGrpSpPr>
          <p:cNvPr id="23" name="Gruppieren 22"/>
          <p:cNvGrpSpPr/>
          <p:nvPr/>
        </p:nvGrpSpPr>
        <p:grpSpPr>
          <a:xfrm>
            <a:off x="168062" y="1955241"/>
            <a:ext cx="8832430" cy="3444648"/>
            <a:chOff x="168062" y="1732613"/>
            <a:chExt cx="8832430" cy="3444648"/>
          </a:xfrm>
        </p:grpSpPr>
        <p:pic>
          <p:nvPicPr>
            <p:cNvPr id="25" name="Picture 47"/>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t="3990" b="7205"/>
            <a:stretch/>
          </p:blipFill>
          <p:spPr bwMode="auto">
            <a:xfrm>
              <a:off x="168062" y="1732613"/>
              <a:ext cx="8832430" cy="3444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hteck 26"/>
            <p:cNvSpPr/>
            <p:nvPr/>
          </p:nvSpPr>
          <p:spPr>
            <a:xfrm>
              <a:off x="1711546" y="4900262"/>
              <a:ext cx="2328334" cy="276999"/>
            </a:xfrm>
            <a:prstGeom prst="rect">
              <a:avLst/>
            </a:prstGeom>
            <a:solidFill>
              <a:srgbClr val="FFFFFF"/>
            </a:solidFill>
            <a:ln w="9525" cap="flat" cmpd="sng" algn="ctr">
              <a:solidFill>
                <a:srgbClr val="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srgbClr val="000000"/>
                </a:solidFill>
                <a:effectLst/>
                <a:uLnTx/>
                <a:uFillTx/>
                <a:latin typeface="Arial" panose="020B0604020202020204"/>
                <a:ea typeface="+mn-ea"/>
                <a:cs typeface="+mn-cs"/>
              </a:endParaRPr>
            </a:p>
          </p:txBody>
        </p:sp>
      </p:grpSp>
      <p:sp>
        <p:nvSpPr>
          <p:cNvPr id="29" name="Textplatzhalter 3"/>
          <p:cNvSpPr txBox="1">
            <a:spLocks/>
          </p:cNvSpPr>
          <p:nvPr/>
        </p:nvSpPr>
        <p:spPr>
          <a:xfrm>
            <a:off x="3176" y="1343968"/>
            <a:ext cx="9140824" cy="313932"/>
          </a:xfrm>
          <a:prstGeom prst="rect">
            <a:avLst/>
          </a:prstGeom>
        </p:spPr>
        <p:txBody>
          <a:bodyPr wrap="square">
            <a:spAutoFit/>
          </a:bodyPr>
          <a:lstStyle>
            <a:lvl1pPr marL="0" indent="0" algn="l" defTabSz="914400" rtl="0" eaLnBrk="1" latinLnBrk="0" hangingPunct="1">
              <a:lnSpc>
                <a:spcPct val="90000"/>
              </a:lnSpc>
              <a:spcBef>
                <a:spcPts val="0"/>
              </a:spcBef>
              <a:buFontTx/>
              <a:buNone/>
              <a:defRPr sz="1600" b="1" i="0" kern="1200" baseline="0">
                <a:solidFill>
                  <a:schemeClr val="tx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Change to CO</a:t>
            </a:r>
            <a:r>
              <a:rPr kumimoji="0" lang="en-US" sz="1600" b="1" i="0" u="none" strike="noStrike" kern="1200" cap="none" spc="0" normalizeH="0" baseline="-25000" noProof="0" dirty="0" smtClean="0">
                <a:ln>
                  <a:noFill/>
                </a:ln>
                <a:solidFill>
                  <a:srgbClr val="000000"/>
                </a:solidFill>
                <a:effectLst/>
                <a:uLnTx/>
                <a:uFillTx/>
                <a:latin typeface="Arial" panose="020B0604020202020204" pitchFamily="34" charset="0"/>
                <a:ea typeface="+mn-ea"/>
                <a:cs typeface="+mn-cs"/>
              </a:rPr>
              <a:t>2</a:t>
            </a:r>
            <a:r>
              <a:rPr kumimoji="0" lang="en-US"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-neutral technology will result in massive impacts in the integrated steel plant</a:t>
            </a:r>
            <a:endParaRPr kumimoji="0" lang="de-DE"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0" name="Rechteck 29"/>
          <p:cNvSpPr/>
          <p:nvPr/>
        </p:nvSpPr>
        <p:spPr>
          <a:xfrm>
            <a:off x="1117602" y="5381401"/>
            <a:ext cx="6814074" cy="969447"/>
          </a:xfrm>
          <a:prstGeom prst="rect">
            <a:avLst/>
          </a:prstGeom>
          <a:noFill/>
          <a:ln w="28575" cap="flat" cmpd="sng" algn="ctr">
            <a:solidFill>
              <a:srgbClr val="5E718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dirty="0" smtClean="0">
              <a:ln>
                <a:noFill/>
              </a:ln>
              <a:solidFill>
                <a:srgbClr val="000000"/>
              </a:solidFill>
              <a:effectLst/>
              <a:uLnTx/>
              <a:uFillTx/>
              <a:latin typeface="Arial" panose="020B0604020202020204"/>
              <a:ea typeface="+mn-ea"/>
              <a:cs typeface="+mn-cs"/>
            </a:endParaRPr>
          </a:p>
        </p:txBody>
      </p:sp>
      <p:sp>
        <p:nvSpPr>
          <p:cNvPr id="31" name="Textfeld 30"/>
          <p:cNvSpPr txBox="1"/>
          <p:nvPr/>
        </p:nvSpPr>
        <p:spPr>
          <a:xfrm>
            <a:off x="1278469" y="5450076"/>
            <a:ext cx="7219461" cy="866904"/>
          </a:xfrm>
          <a:prstGeom prst="rect">
            <a:avLst/>
          </a:prstGeom>
          <a:noFill/>
          <a:ln>
            <a:noFill/>
          </a:ln>
        </p:spPr>
        <p:txBody>
          <a:bodyPr wrap="square" lIns="0" tIns="0" rIns="0" bIns="0" rtlCol="0">
            <a:spAutoFit/>
          </a:bodyPr>
          <a:lstStyle/>
          <a:p>
            <a:pPr>
              <a:spcBef>
                <a:spcPts val="476"/>
              </a:spcBef>
              <a:spcAft>
                <a:spcPct val="0"/>
              </a:spcAft>
              <a:buSzPct val="150000"/>
            </a:pPr>
            <a:r>
              <a:rPr lang="en-US" sz="1600" b="1" dirty="0" smtClean="0">
                <a:solidFill>
                  <a:srgbClr val="000000"/>
                </a:solidFill>
                <a:latin typeface="Arial" panose="020B0604020202020204"/>
              </a:rPr>
              <a:t>Effects </a:t>
            </a:r>
            <a:r>
              <a:rPr lang="en-US" sz="1600" b="1" dirty="0">
                <a:solidFill>
                  <a:srgbClr val="000000"/>
                </a:solidFill>
                <a:latin typeface="Arial" panose="020B0604020202020204"/>
              </a:rPr>
              <a:t>on the entire production chain</a:t>
            </a:r>
            <a:r>
              <a:rPr lang="en-US" sz="1600" dirty="0">
                <a:solidFill>
                  <a:srgbClr val="000000"/>
                </a:solidFill>
                <a:latin typeface="Arial" panose="020B0604020202020204"/>
              </a:rPr>
              <a:t>: </a:t>
            </a:r>
            <a:endParaRPr lang="en-US" sz="1600" dirty="0" smtClean="0">
              <a:solidFill>
                <a:srgbClr val="000000"/>
              </a:solidFill>
              <a:latin typeface="Arial" panose="020B0604020202020204"/>
            </a:endParaRPr>
          </a:p>
          <a:p>
            <a:pPr marL="285750" indent="-285750">
              <a:spcBef>
                <a:spcPts val="476"/>
              </a:spcBef>
              <a:spcAft>
                <a:spcPct val="0"/>
              </a:spcAft>
              <a:buSzPct val="150000"/>
              <a:buFont typeface="Arial" panose="020B0604020202020204" pitchFamily="34" charset="0"/>
              <a:buChar char="•"/>
            </a:pPr>
            <a:r>
              <a:rPr lang="en-US" sz="1600" dirty="0" smtClean="0">
                <a:solidFill>
                  <a:srgbClr val="000000"/>
                </a:solidFill>
                <a:latin typeface="Arial" panose="020B0604020202020204"/>
              </a:rPr>
              <a:t>Complete </a:t>
            </a:r>
            <a:r>
              <a:rPr lang="en-US" sz="1600" dirty="0">
                <a:solidFill>
                  <a:srgbClr val="000000"/>
                </a:solidFill>
                <a:latin typeface="Arial" panose="020B0604020202020204"/>
              </a:rPr>
              <a:t>technology </a:t>
            </a:r>
            <a:r>
              <a:rPr lang="en-US" sz="1600" dirty="0" smtClean="0">
                <a:solidFill>
                  <a:srgbClr val="000000"/>
                </a:solidFill>
                <a:latin typeface="Arial" panose="020B0604020202020204"/>
              </a:rPr>
              <a:t>change for </a:t>
            </a:r>
            <a:r>
              <a:rPr lang="en-US" sz="1600" dirty="0">
                <a:solidFill>
                  <a:srgbClr val="000000"/>
                </a:solidFill>
                <a:latin typeface="Arial" panose="020B0604020202020204"/>
              </a:rPr>
              <a:t>production units 1-8 </a:t>
            </a:r>
            <a:endParaRPr lang="en-US" sz="1600" dirty="0" smtClean="0">
              <a:solidFill>
                <a:srgbClr val="000000"/>
              </a:solidFill>
              <a:latin typeface="Arial" panose="020B0604020202020204"/>
            </a:endParaRPr>
          </a:p>
          <a:p>
            <a:pPr marL="285750" indent="-285750">
              <a:spcBef>
                <a:spcPts val="476"/>
              </a:spcBef>
              <a:spcAft>
                <a:spcPct val="0"/>
              </a:spcAft>
              <a:buSzPct val="150000"/>
              <a:buFont typeface="Arial" panose="020B0604020202020204" pitchFamily="34" charset="0"/>
              <a:buChar char="•"/>
            </a:pPr>
            <a:r>
              <a:rPr lang="en-US" sz="1600" dirty="0" smtClean="0">
                <a:solidFill>
                  <a:srgbClr val="000000"/>
                </a:solidFill>
                <a:latin typeface="Arial" panose="020B0604020202020204"/>
              </a:rPr>
              <a:t>Adjustment actions </a:t>
            </a:r>
            <a:r>
              <a:rPr lang="en-US" sz="1600" dirty="0">
                <a:solidFill>
                  <a:srgbClr val="000000"/>
                </a:solidFill>
                <a:latin typeface="Arial" panose="020B0604020202020204"/>
              </a:rPr>
              <a:t>for the following aggregates 9-12</a:t>
            </a:r>
            <a:endParaRPr lang="de-DE" sz="1600" dirty="0" smtClean="0">
              <a:solidFill>
                <a:srgbClr val="000000"/>
              </a:solidFill>
              <a:latin typeface="Arial" panose="020B0604020202020204"/>
            </a:endParaRPr>
          </a:p>
        </p:txBody>
      </p:sp>
      <p:sp>
        <p:nvSpPr>
          <p:cNvPr id="32" name="Textfeld 31"/>
          <p:cNvSpPr txBox="1"/>
          <p:nvPr/>
        </p:nvSpPr>
        <p:spPr>
          <a:xfrm>
            <a:off x="3682277" y="2481028"/>
            <a:ext cx="1950542" cy="215444"/>
          </a:xfrm>
          <a:prstGeom prst="rect">
            <a:avLst/>
          </a:prstGeom>
          <a:noFill/>
        </p:spPr>
        <p:txBody>
          <a:bodyPr wrap="square" lIns="0" tIns="0" rIns="0" bIns="0" rtlCol="0">
            <a:spAutoFit/>
          </a:bodyPr>
          <a:lstStyle/>
          <a:p>
            <a:pPr algn="ctr">
              <a:spcBef>
                <a:spcPts val="476"/>
              </a:spcBef>
              <a:spcAft>
                <a:spcPct val="0"/>
              </a:spcAft>
              <a:buSzPct val="150000"/>
            </a:pPr>
            <a:r>
              <a:rPr lang="de-DE" sz="1400" dirty="0" err="1" smtClean="0">
                <a:solidFill>
                  <a:srgbClr val="000000"/>
                </a:solidFill>
                <a:latin typeface="Arial" panose="020B0604020202020204"/>
              </a:rPr>
              <a:t>steel</a:t>
            </a:r>
            <a:r>
              <a:rPr lang="de-DE" sz="1400" dirty="0" smtClean="0">
                <a:solidFill>
                  <a:srgbClr val="000000"/>
                </a:solidFill>
                <a:latin typeface="Arial" panose="020B0604020202020204"/>
              </a:rPr>
              <a:t> </a:t>
            </a:r>
            <a:r>
              <a:rPr lang="de-DE" sz="1400" dirty="0" err="1" smtClean="0">
                <a:solidFill>
                  <a:srgbClr val="000000"/>
                </a:solidFill>
                <a:latin typeface="Arial" panose="020B0604020202020204"/>
              </a:rPr>
              <a:t>mill</a:t>
            </a:r>
            <a:r>
              <a:rPr lang="de-DE" sz="1050" dirty="0" smtClean="0">
                <a:solidFill>
                  <a:srgbClr val="000000"/>
                </a:solidFill>
                <a:latin typeface="Arial" panose="020B0604020202020204"/>
              </a:rPr>
              <a:t> </a:t>
            </a:r>
          </a:p>
        </p:txBody>
      </p:sp>
      <p:sp>
        <p:nvSpPr>
          <p:cNvPr id="33" name="Textfeld 32"/>
          <p:cNvSpPr txBox="1"/>
          <p:nvPr/>
        </p:nvSpPr>
        <p:spPr>
          <a:xfrm>
            <a:off x="243186" y="1980114"/>
            <a:ext cx="2073294" cy="215444"/>
          </a:xfrm>
          <a:prstGeom prst="rect">
            <a:avLst/>
          </a:prstGeom>
          <a:noFill/>
        </p:spPr>
        <p:txBody>
          <a:bodyPr wrap="square" lIns="0" tIns="0" rIns="0" bIns="0" rtlCol="0">
            <a:spAutoFit/>
          </a:bodyPr>
          <a:lstStyle/>
          <a:p>
            <a:pPr>
              <a:spcBef>
                <a:spcPts val="476"/>
              </a:spcBef>
              <a:spcAft>
                <a:spcPct val="0"/>
              </a:spcAft>
              <a:buSzPct val="150000"/>
            </a:pPr>
            <a:r>
              <a:rPr lang="de-DE" sz="1400" dirty="0" err="1">
                <a:solidFill>
                  <a:srgbClr val="000000"/>
                </a:solidFill>
                <a:latin typeface="Arial" panose="020B0604020202020204"/>
              </a:rPr>
              <a:t>c</a:t>
            </a:r>
            <a:r>
              <a:rPr lang="de-DE" sz="1400" dirty="0" err="1" smtClean="0">
                <a:solidFill>
                  <a:srgbClr val="000000"/>
                </a:solidFill>
                <a:latin typeface="Arial" panose="020B0604020202020204"/>
              </a:rPr>
              <a:t>oking</a:t>
            </a:r>
            <a:r>
              <a:rPr lang="de-DE" sz="1400" dirty="0" smtClean="0">
                <a:solidFill>
                  <a:srgbClr val="000000"/>
                </a:solidFill>
                <a:latin typeface="Arial" panose="020B0604020202020204"/>
              </a:rPr>
              <a:t> plant    </a:t>
            </a:r>
            <a:r>
              <a:rPr lang="de-DE" sz="1400" dirty="0" err="1" smtClean="0">
                <a:solidFill>
                  <a:srgbClr val="000000"/>
                </a:solidFill>
                <a:latin typeface="Arial" panose="020B0604020202020204"/>
              </a:rPr>
              <a:t>sinter</a:t>
            </a:r>
            <a:r>
              <a:rPr lang="de-DE" sz="1400" dirty="0" smtClean="0">
                <a:solidFill>
                  <a:srgbClr val="000000"/>
                </a:solidFill>
                <a:latin typeface="Arial" panose="020B0604020202020204"/>
              </a:rPr>
              <a:t> plant</a:t>
            </a:r>
          </a:p>
        </p:txBody>
      </p:sp>
      <p:sp>
        <p:nvSpPr>
          <p:cNvPr id="34" name="Textfeld 33"/>
          <p:cNvSpPr txBox="1"/>
          <p:nvPr/>
        </p:nvSpPr>
        <p:spPr>
          <a:xfrm>
            <a:off x="2875713" y="1847519"/>
            <a:ext cx="1283450" cy="215444"/>
          </a:xfrm>
          <a:prstGeom prst="rect">
            <a:avLst/>
          </a:prstGeom>
          <a:noFill/>
        </p:spPr>
        <p:txBody>
          <a:bodyPr wrap="square" lIns="0" tIns="0" rIns="0" bIns="0" rtlCol="0">
            <a:spAutoFit/>
          </a:bodyPr>
          <a:lstStyle/>
          <a:p>
            <a:pPr>
              <a:spcBef>
                <a:spcPts val="476"/>
              </a:spcBef>
              <a:spcAft>
                <a:spcPct val="0"/>
              </a:spcAft>
              <a:buSzPct val="150000"/>
            </a:pPr>
            <a:r>
              <a:rPr lang="de-DE" sz="1400" dirty="0" smtClean="0">
                <a:solidFill>
                  <a:srgbClr val="000000"/>
                </a:solidFill>
                <a:latin typeface="Arial" panose="020B0604020202020204"/>
              </a:rPr>
              <a:t>blast </a:t>
            </a:r>
            <a:r>
              <a:rPr lang="de-DE" sz="1400" dirty="0" err="1" smtClean="0">
                <a:solidFill>
                  <a:srgbClr val="000000"/>
                </a:solidFill>
                <a:latin typeface="Arial" panose="020B0604020202020204"/>
              </a:rPr>
              <a:t>furnace</a:t>
            </a:r>
            <a:r>
              <a:rPr lang="de-DE" sz="1050" dirty="0" smtClean="0">
                <a:solidFill>
                  <a:srgbClr val="000000"/>
                </a:solidFill>
                <a:latin typeface="Arial" panose="020B0604020202020204"/>
              </a:rPr>
              <a:t> </a:t>
            </a:r>
          </a:p>
        </p:txBody>
      </p:sp>
      <p:sp>
        <p:nvSpPr>
          <p:cNvPr id="35" name="Textfeld 34"/>
          <p:cNvSpPr txBox="1"/>
          <p:nvPr/>
        </p:nvSpPr>
        <p:spPr>
          <a:xfrm>
            <a:off x="5327995" y="1707863"/>
            <a:ext cx="3551959" cy="369332"/>
          </a:xfrm>
          <a:prstGeom prst="rect">
            <a:avLst/>
          </a:prstGeom>
          <a:noFill/>
        </p:spPr>
        <p:txBody>
          <a:bodyPr wrap="square" lIns="0" tIns="0" rIns="0" bIns="0" rtlCol="0">
            <a:spAutoFit/>
          </a:bodyPr>
          <a:lstStyle>
            <a:defPPr>
              <a:defRPr lang="en-US"/>
            </a:defPPr>
            <a:lvl1pPr algn="ctr">
              <a:spcBef>
                <a:spcPts val="476"/>
              </a:spcBef>
              <a:spcAft>
                <a:spcPct val="0"/>
              </a:spcAft>
              <a:buSzPct val="150000"/>
              <a:defRPr sz="2800">
                <a:solidFill>
                  <a:schemeClr val="accent3">
                    <a:lumMod val="40000"/>
                    <a:lumOff val="60000"/>
                  </a:schemeClr>
                </a:solidFill>
              </a:defRPr>
            </a:lvl1pPr>
          </a:lstStyle>
          <a:p>
            <a:r>
              <a:rPr lang="de-DE" sz="2400" dirty="0" err="1">
                <a:solidFill>
                  <a:srgbClr val="8597A5">
                    <a:lumMod val="40000"/>
                    <a:lumOff val="60000"/>
                  </a:srgbClr>
                </a:solidFill>
                <a:latin typeface="Arial" panose="020B0604020202020204"/>
              </a:rPr>
              <a:t>c</a:t>
            </a:r>
            <a:r>
              <a:rPr lang="de-DE" sz="2400" dirty="0" err="1" smtClean="0">
                <a:solidFill>
                  <a:srgbClr val="8597A5">
                    <a:lumMod val="40000"/>
                    <a:lumOff val="60000"/>
                  </a:srgbClr>
                </a:solidFill>
                <a:latin typeface="Arial" panose="020B0604020202020204"/>
              </a:rPr>
              <a:t>hain</a:t>
            </a:r>
            <a:r>
              <a:rPr lang="de-DE" sz="2400" dirty="0" smtClean="0">
                <a:solidFill>
                  <a:srgbClr val="8597A5">
                    <a:lumMod val="40000"/>
                    <a:lumOff val="60000"/>
                  </a:srgbClr>
                </a:solidFill>
                <a:latin typeface="Arial" panose="020B0604020202020204"/>
              </a:rPr>
              <a:t> </a:t>
            </a:r>
            <a:r>
              <a:rPr lang="de-DE" sz="2400" dirty="0" err="1" smtClean="0">
                <a:solidFill>
                  <a:srgbClr val="8597A5">
                    <a:lumMod val="40000"/>
                    <a:lumOff val="60000"/>
                  </a:srgbClr>
                </a:solidFill>
                <a:latin typeface="Arial" panose="020B0604020202020204"/>
              </a:rPr>
              <a:t>of</a:t>
            </a:r>
            <a:r>
              <a:rPr lang="de-DE" sz="2400" dirty="0" smtClean="0">
                <a:solidFill>
                  <a:srgbClr val="8597A5">
                    <a:lumMod val="40000"/>
                    <a:lumOff val="60000"/>
                  </a:srgbClr>
                </a:solidFill>
                <a:latin typeface="Arial" panose="020B0604020202020204"/>
              </a:rPr>
              <a:t> </a:t>
            </a:r>
            <a:r>
              <a:rPr lang="de-DE" sz="2400" dirty="0" err="1" smtClean="0">
                <a:solidFill>
                  <a:srgbClr val="8597A5">
                    <a:lumMod val="40000"/>
                    <a:lumOff val="60000"/>
                  </a:srgbClr>
                </a:solidFill>
                <a:latin typeface="Arial" panose="020B0604020202020204"/>
              </a:rPr>
              <a:t>production</a:t>
            </a:r>
            <a:endParaRPr lang="de-DE" sz="2400" dirty="0">
              <a:solidFill>
                <a:srgbClr val="8597A5">
                  <a:lumMod val="40000"/>
                  <a:lumOff val="60000"/>
                </a:srgbClr>
              </a:solidFill>
              <a:latin typeface="Arial" panose="020B0604020202020204"/>
            </a:endParaRPr>
          </a:p>
        </p:txBody>
      </p:sp>
      <p:sp>
        <p:nvSpPr>
          <p:cNvPr id="36" name="Textfeld 35"/>
          <p:cNvSpPr txBox="1"/>
          <p:nvPr/>
        </p:nvSpPr>
        <p:spPr>
          <a:xfrm>
            <a:off x="6956404" y="4005636"/>
            <a:ext cx="1950542" cy="215444"/>
          </a:xfrm>
          <a:prstGeom prst="rect">
            <a:avLst/>
          </a:prstGeom>
          <a:noFill/>
        </p:spPr>
        <p:txBody>
          <a:bodyPr wrap="square" lIns="0" tIns="0" rIns="0" bIns="0" rtlCol="0">
            <a:spAutoFit/>
          </a:bodyPr>
          <a:lstStyle/>
          <a:p>
            <a:pPr algn="ctr">
              <a:spcBef>
                <a:spcPts val="476"/>
              </a:spcBef>
              <a:spcAft>
                <a:spcPct val="0"/>
              </a:spcAft>
              <a:buSzPct val="150000"/>
            </a:pPr>
            <a:r>
              <a:rPr lang="de-DE" sz="1400" dirty="0" err="1" smtClean="0">
                <a:solidFill>
                  <a:srgbClr val="000000"/>
                </a:solidFill>
                <a:latin typeface="Arial" panose="020B0604020202020204"/>
              </a:rPr>
              <a:t>rolling</a:t>
            </a:r>
            <a:r>
              <a:rPr lang="de-DE" sz="1400" dirty="0" smtClean="0">
                <a:solidFill>
                  <a:srgbClr val="000000"/>
                </a:solidFill>
                <a:latin typeface="Arial" panose="020B0604020202020204"/>
              </a:rPr>
              <a:t> </a:t>
            </a:r>
            <a:r>
              <a:rPr lang="de-DE" sz="1400" dirty="0" err="1" smtClean="0">
                <a:solidFill>
                  <a:srgbClr val="000000"/>
                </a:solidFill>
                <a:latin typeface="Arial" panose="020B0604020202020204"/>
              </a:rPr>
              <a:t>mill</a:t>
            </a:r>
            <a:r>
              <a:rPr lang="de-DE" sz="1050" dirty="0" smtClean="0">
                <a:solidFill>
                  <a:srgbClr val="000000"/>
                </a:solidFill>
                <a:latin typeface="Arial" panose="020B0604020202020204"/>
              </a:rPr>
              <a:t> </a:t>
            </a:r>
          </a:p>
        </p:txBody>
      </p:sp>
    </p:spTree>
    <p:extLst>
      <p:ext uri="{BB962C8B-B14F-4D97-AF65-F5344CB8AC3E}">
        <p14:creationId xmlns:p14="http://schemas.microsoft.com/office/powerpoint/2010/main" val="1466502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 xmlns:a16="http://schemas.microsoft.com/office/drawing/2014/main" id="{FA09D789-210F-4A5F-8341-CFC5EE540FB2}"/>
              </a:ext>
            </a:extLst>
          </p:cNvPr>
          <p:cNvGraphicFramePr>
            <a:graphicFrameLocks noChangeAspect="1"/>
          </p:cNvGraphicFramePr>
          <p:nvPr>
            <p:custDataLst>
              <p:tags r:id="rId2"/>
            </p:custDataLst>
            <p:extLst>
              <p:ext uri="{D42A27DB-BD31-4B8C-83A1-F6EECF244321}">
                <p14:modId xmlns:p14="http://schemas.microsoft.com/office/powerpoint/2010/main" val="2234452804"/>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025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191" y="1588"/>
                        <a:ext cx="1191" cy="1588"/>
                      </a:xfrm>
                      <a:prstGeom prst="rect">
                        <a:avLst/>
                      </a:prstGeom>
                    </p:spPr>
                  </p:pic>
                </p:oleObj>
              </mc:Fallback>
            </mc:AlternateContent>
          </a:graphicData>
        </a:graphic>
      </p:graphicFrame>
      <p:sp>
        <p:nvSpPr>
          <p:cNvPr id="3" name="Rectangle 2" hidden="1">
            <a:extLst>
              <a:ext uri="{FF2B5EF4-FFF2-40B4-BE49-F238E27FC236}">
                <a16:creationId xmlns="" xmlns:a16="http://schemas.microsoft.com/office/drawing/2014/main" id="{EEA8C02C-269C-4814-8176-57C06C4F59DF}"/>
              </a:ext>
            </a:extLst>
          </p:cNvPr>
          <p:cNvSpPr/>
          <p:nvPr>
            <p:custDataLst>
              <p:tags r:id="rId3"/>
            </p:custDataLst>
          </p:nvPr>
        </p:nvSpPr>
        <p:spPr bwMode="auto">
          <a:xfrm>
            <a:off x="0" y="0"/>
            <a:ext cx="119063" cy="158750"/>
          </a:xfrm>
          <a:prstGeom prst="rect">
            <a:avLst/>
          </a:prstGeom>
          <a:noFill/>
          <a:ln w="9525" cap="flat" cmpd="sng" algn="ctr">
            <a:no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fontAlgn="base">
              <a:spcBef>
                <a:spcPct val="0"/>
              </a:spcBef>
              <a:spcAft>
                <a:spcPct val="0"/>
              </a:spcAft>
            </a:pPr>
            <a:endParaRPr kumimoji="0" lang="en-GB" sz="2800" b="1" u="none" strike="noStrike" cap="none" normalizeH="0" dirty="0">
              <a:ln>
                <a:noFill/>
              </a:ln>
              <a:solidFill>
                <a:srgbClr val="FFD624"/>
              </a:solidFill>
              <a:effectLst/>
              <a:latin typeface="Calibri" panose="020F0502020204030204" pitchFamily="34" charset="0"/>
              <a:ea typeface="ＭＳ Ｐゴシック" panose="020B0600070205080204" pitchFamily="34" charset="-128"/>
              <a:cs typeface="Times New Roman" panose="02020603050405020304" pitchFamily="18" charset="0"/>
              <a:sym typeface="Calibri" panose="020F0502020204030204" pitchFamily="34" charset="0"/>
            </a:endParaRPr>
          </a:p>
        </p:txBody>
      </p:sp>
      <p:sp>
        <p:nvSpPr>
          <p:cNvPr id="8" name="Titel 7"/>
          <p:cNvSpPr>
            <a:spLocks noGrp="1"/>
          </p:cNvSpPr>
          <p:nvPr>
            <p:ph type="title"/>
          </p:nvPr>
        </p:nvSpPr>
        <p:spPr/>
        <p:txBody>
          <a:bodyPr>
            <a:noAutofit/>
          </a:bodyPr>
          <a:lstStyle/>
          <a:p>
            <a:r>
              <a:rPr lang="en-US" sz="2400" dirty="0"/>
              <a:t>Primary Steelmaking is using an energy source to generate Iron Reducing agents while producing all kind of by-products</a:t>
            </a:r>
            <a:endParaRPr lang="de-DE" sz="2400" dirty="0"/>
          </a:p>
        </p:txBody>
      </p:sp>
      <p:sp>
        <p:nvSpPr>
          <p:cNvPr id="11" name="Fußzeilenplatzhalter 10"/>
          <p:cNvSpPr>
            <a:spLocks noGrp="1"/>
          </p:cNvSpPr>
          <p:nvPr>
            <p:ph type="ftr" sz="quarter" idx="14"/>
          </p:nvPr>
        </p:nvSpPr>
        <p:spPr/>
        <p:txBody>
          <a:bodyPr/>
          <a:lstStyle/>
          <a:p>
            <a:r>
              <a:rPr lang="de-DE" smtClean="0"/>
              <a:t>HAZEL Webinar 2: Hydrogen Sustainability - H2 DXNET - Hydrogen injection into natural gas distribution networks</a:t>
            </a:r>
            <a:endParaRPr lang="de-DE" dirty="0"/>
          </a:p>
        </p:txBody>
      </p:sp>
      <p:grpSp>
        <p:nvGrpSpPr>
          <p:cNvPr id="37" name="Group 36"/>
          <p:cNvGrpSpPr>
            <a:grpSpLocks noChangeAspect="1"/>
          </p:cNvGrpSpPr>
          <p:nvPr/>
        </p:nvGrpSpPr>
        <p:grpSpPr>
          <a:xfrm>
            <a:off x="1123069" y="1273288"/>
            <a:ext cx="6720000" cy="5040000"/>
            <a:chOff x="1484907" y="1683955"/>
            <a:chExt cx="4572122" cy="4505516"/>
          </a:xfrm>
        </p:grpSpPr>
        <p:sp>
          <p:nvSpPr>
            <p:cNvPr id="38" name="Arrow: Pentagon 37"/>
            <p:cNvSpPr/>
            <p:nvPr/>
          </p:nvSpPr>
          <p:spPr bwMode="auto">
            <a:xfrm>
              <a:off x="4408613" y="1683955"/>
              <a:ext cx="1648416" cy="4505516"/>
            </a:xfrm>
            <a:prstGeom prst="homePlate">
              <a:avLst>
                <a:gd name="adj" fmla="val 14589"/>
              </a:avLst>
            </a:prstGeom>
            <a:solidFill>
              <a:schemeClr val="bg1"/>
            </a:solidFill>
            <a:ln w="9525" cap="flat" cmpd="sng" algn="ctr">
              <a:solidFill>
                <a:srgbClr val="C9C9D9"/>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84406" tIns="42203" rIns="84406" bIns="42203" numCol="1" spcCol="0" rtlCol="0" fromWordArt="0" anchor="t" anchorCtr="0" forceAA="0" compatLnSpc="1">
              <a:prstTxWarp prst="textNoShape">
                <a:avLst/>
              </a:prstTxWarp>
              <a:noAutofit/>
            </a:bodyPr>
            <a:lstStyle/>
            <a:p>
              <a:r>
                <a:rPr lang="en-GB" sz="1662" b="1" dirty="0">
                  <a:latin typeface="Calibri" panose="020F0502020204030204" pitchFamily="34" charset="0"/>
                </a:rPr>
                <a:t>           Output</a:t>
              </a:r>
            </a:p>
          </p:txBody>
        </p:sp>
        <p:sp>
          <p:nvSpPr>
            <p:cNvPr id="39" name="Arrow: Pentagon 38"/>
            <p:cNvSpPr/>
            <p:nvPr/>
          </p:nvSpPr>
          <p:spPr bwMode="auto">
            <a:xfrm>
              <a:off x="3078516" y="1683955"/>
              <a:ext cx="1701388" cy="4505516"/>
            </a:xfrm>
            <a:prstGeom prst="homePlate">
              <a:avLst>
                <a:gd name="adj" fmla="val 16298"/>
              </a:avLst>
            </a:prstGeom>
            <a:solidFill>
              <a:schemeClr val="bg1"/>
            </a:solidFill>
            <a:ln w="9525" cap="flat" cmpd="sng" algn="ctr">
              <a:solidFill>
                <a:srgbClr val="C9C9D9"/>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84406" tIns="42203" rIns="84406" bIns="42203" numCol="1" spcCol="0" rtlCol="0" fromWordArt="0" anchor="t" anchorCtr="0" forceAA="0" compatLnSpc="1">
              <a:prstTxWarp prst="textNoShape">
                <a:avLst/>
              </a:prstTxWarp>
              <a:noAutofit/>
            </a:bodyPr>
            <a:lstStyle/>
            <a:p>
              <a:r>
                <a:rPr lang="en-GB" sz="1662" b="1" dirty="0">
                  <a:latin typeface="Calibri" panose="020F0502020204030204" pitchFamily="34" charset="0"/>
                </a:rPr>
                <a:t>Iron reducing agent</a:t>
              </a:r>
            </a:p>
          </p:txBody>
        </p:sp>
        <p:sp>
          <p:nvSpPr>
            <p:cNvPr id="40" name="Arrow: Pentagon 39"/>
            <p:cNvSpPr/>
            <p:nvPr/>
          </p:nvSpPr>
          <p:spPr bwMode="auto">
            <a:xfrm>
              <a:off x="1592173" y="1683955"/>
              <a:ext cx="1657818" cy="4505516"/>
            </a:xfrm>
            <a:prstGeom prst="homePlate">
              <a:avLst>
                <a:gd name="adj" fmla="val 8869"/>
              </a:avLst>
            </a:prstGeom>
            <a:solidFill>
              <a:schemeClr val="bg1"/>
            </a:solidFill>
            <a:ln w="9525" cap="flat" cmpd="sng" algn="ctr">
              <a:solidFill>
                <a:srgbClr val="C9C9D9"/>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84406" tIns="42203" rIns="84406" bIns="42203" numCol="1" spcCol="0" rtlCol="0" fromWordArt="0" anchor="t" anchorCtr="0" forceAA="0" compatLnSpc="1">
              <a:prstTxWarp prst="textNoShape">
                <a:avLst/>
              </a:prstTxWarp>
              <a:noAutofit/>
            </a:bodyPr>
            <a:lstStyle/>
            <a:p>
              <a:pPr algn="l"/>
              <a:r>
                <a:rPr lang="en-GB" sz="1662" b="1" dirty="0">
                  <a:latin typeface="Calibri" panose="020F0502020204030204" pitchFamily="34" charset="0"/>
                </a:rPr>
                <a:t>Energy source</a:t>
              </a:r>
            </a:p>
          </p:txBody>
        </p:sp>
        <p:pic>
          <p:nvPicPr>
            <p:cNvPr id="41" name="Picture 40"/>
            <p:cNvPicPr>
              <a:picLocks noChangeAspect="1"/>
            </p:cNvPicPr>
            <p:nvPr/>
          </p:nvPicPr>
          <p:blipFill>
            <a:blip r:embed="rId8">
              <a:clrChange>
                <a:clrFrom>
                  <a:srgbClr val="FFFFFF"/>
                </a:clrFrom>
                <a:clrTo>
                  <a:srgbClr val="FFFFFF">
                    <a:alpha val="0"/>
                  </a:srgbClr>
                </a:clrTo>
              </a:clrChange>
            </a:blip>
            <a:stretch>
              <a:fillRect/>
            </a:stretch>
          </p:blipFill>
          <p:spPr>
            <a:xfrm>
              <a:off x="2196497" y="4537664"/>
              <a:ext cx="506247" cy="280792"/>
            </a:xfrm>
            <a:prstGeom prst="rect">
              <a:avLst/>
            </a:prstGeom>
          </p:spPr>
        </p:pic>
        <p:pic>
          <p:nvPicPr>
            <p:cNvPr id="42" name="Picture 41"/>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28639" y="2449531"/>
              <a:ext cx="441960" cy="421243"/>
            </a:xfrm>
            <a:prstGeom prst="rect">
              <a:avLst/>
            </a:prstGeom>
          </p:spPr>
        </p:pic>
        <p:pic>
          <p:nvPicPr>
            <p:cNvPr id="43" name="Picture 42"/>
            <p:cNvPicPr>
              <a:picLocks noChangeAspect="1"/>
            </p:cNvPicPr>
            <p:nvPr/>
          </p:nvPicPr>
          <p:blipFill rotWithShape="1">
            <a:blip r:embed="rId10" cstate="print">
              <a:clrChange>
                <a:clrFrom>
                  <a:srgbClr val="FFFFFF"/>
                </a:clrFrom>
                <a:clrTo>
                  <a:srgbClr val="FFFFFF">
                    <a:alpha val="0"/>
                  </a:srgbClr>
                </a:clrTo>
              </a:clrChange>
              <a:duotone>
                <a:prstClr val="black"/>
                <a:srgbClr val="47796B">
                  <a:tint val="45000"/>
                  <a:satMod val="400000"/>
                </a:srgbClr>
              </a:duotone>
              <a:extLst>
                <a:ext uri="{28A0092B-C50C-407E-A947-70E740481C1C}">
                  <a14:useLocalDpi xmlns:a14="http://schemas.microsoft.com/office/drawing/2010/main" val="0"/>
                </a:ext>
              </a:extLst>
            </a:blip>
            <a:srcRect t="60858" r="82341" b="18613"/>
            <a:stretch/>
          </p:blipFill>
          <p:spPr>
            <a:xfrm>
              <a:off x="2377401" y="5389035"/>
              <a:ext cx="461178" cy="539205"/>
            </a:xfrm>
            <a:prstGeom prst="rect">
              <a:avLst/>
            </a:prstGeom>
          </p:spPr>
        </p:pic>
        <p:sp>
          <p:nvSpPr>
            <p:cNvPr id="44" name="TextBox 43"/>
            <p:cNvSpPr txBox="1"/>
            <p:nvPr/>
          </p:nvSpPr>
          <p:spPr>
            <a:xfrm>
              <a:off x="2087830" y="2233240"/>
              <a:ext cx="945299" cy="540237"/>
            </a:xfrm>
            <a:prstGeom prst="rect">
              <a:avLst/>
            </a:prstGeom>
            <a:noFill/>
          </p:spPr>
          <p:txBody>
            <a:bodyPr wrap="square" rtlCol="0">
              <a:spAutoFit/>
            </a:bodyPr>
            <a:lstStyle>
              <a:defPPr>
                <a:defRPr lang="en-US"/>
              </a:defPPr>
              <a:lvl1pPr algn="l">
                <a:defRPr sz="1400">
                  <a:solidFill>
                    <a:srgbClr val="487267"/>
                  </a:solidFill>
                  <a:latin typeface="Calibri" panose="020F0502020204030204" pitchFamily="34" charset="0"/>
                </a:defRPr>
              </a:lvl1pPr>
            </a:lstStyle>
            <a:p>
              <a:r>
                <a:rPr lang="en-GB" sz="1800" dirty="0"/>
                <a:t>electricity</a:t>
              </a:r>
            </a:p>
          </p:txBody>
        </p:sp>
        <p:pic>
          <p:nvPicPr>
            <p:cNvPr id="45" name="Picture 44"/>
            <p:cNvPicPr>
              <a:picLocks noChangeAspect="1"/>
            </p:cNvPicPr>
            <p:nvPr/>
          </p:nvPicPr>
          <p:blipFill>
            <a:blip r:embed="rId11" cstate="email">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299056" y="3505607"/>
              <a:ext cx="301126" cy="301128"/>
            </a:xfrm>
            <a:prstGeom prst="rect">
              <a:avLst/>
            </a:prstGeom>
          </p:spPr>
        </p:pic>
        <p:sp>
          <p:nvSpPr>
            <p:cNvPr id="46" name="TextBox 45"/>
            <p:cNvSpPr txBox="1"/>
            <p:nvPr/>
          </p:nvSpPr>
          <p:spPr>
            <a:xfrm>
              <a:off x="2051870" y="3203813"/>
              <a:ext cx="995786" cy="540237"/>
            </a:xfrm>
            <a:prstGeom prst="rect">
              <a:avLst/>
            </a:prstGeom>
            <a:noFill/>
          </p:spPr>
          <p:txBody>
            <a:bodyPr wrap="square" rtlCol="0">
              <a:spAutoFit/>
            </a:bodyPr>
            <a:lstStyle>
              <a:defPPr>
                <a:defRPr lang="en-US"/>
              </a:defPPr>
              <a:lvl1pPr>
                <a:defRPr sz="1400">
                  <a:latin typeface="Calibri" panose="020F0502020204030204" pitchFamily="34" charset="0"/>
                </a:defRPr>
              </a:lvl1pPr>
            </a:lstStyle>
            <a:p>
              <a:r>
                <a:rPr lang="en-GB" sz="1800" dirty="0"/>
                <a:t>natural gas</a:t>
              </a:r>
            </a:p>
          </p:txBody>
        </p:sp>
        <p:sp>
          <p:nvSpPr>
            <p:cNvPr id="47" name="TextBox 46"/>
            <p:cNvSpPr txBox="1"/>
            <p:nvPr/>
          </p:nvSpPr>
          <p:spPr>
            <a:xfrm>
              <a:off x="1484907" y="5100410"/>
              <a:ext cx="1765084" cy="540237"/>
            </a:xfrm>
            <a:prstGeom prst="rect">
              <a:avLst/>
            </a:prstGeom>
            <a:noFill/>
          </p:spPr>
          <p:txBody>
            <a:bodyPr wrap="square" rtlCol="0">
              <a:spAutoFit/>
            </a:bodyPr>
            <a:lstStyle>
              <a:defPPr>
                <a:defRPr lang="en-US"/>
              </a:defPPr>
              <a:lvl1pPr algn="l">
                <a:defRPr sz="1400">
                  <a:solidFill>
                    <a:srgbClr val="487267"/>
                  </a:solidFill>
                  <a:latin typeface="Calibri" panose="020F0502020204030204" pitchFamily="34" charset="0"/>
                </a:defRPr>
              </a:lvl1pPr>
            </a:lstStyle>
            <a:p>
              <a:pPr algn="ctr"/>
              <a:r>
                <a:rPr lang="en-GB" sz="1800" dirty="0"/>
                <a:t>biomass &amp; plastics</a:t>
              </a:r>
            </a:p>
          </p:txBody>
        </p:sp>
        <p:sp>
          <p:nvSpPr>
            <p:cNvPr id="48" name="TextBox 47"/>
            <p:cNvSpPr txBox="1"/>
            <p:nvPr/>
          </p:nvSpPr>
          <p:spPr>
            <a:xfrm>
              <a:off x="2295022" y="4228708"/>
              <a:ext cx="932119" cy="308707"/>
            </a:xfrm>
            <a:prstGeom prst="rect">
              <a:avLst/>
            </a:prstGeom>
            <a:noFill/>
          </p:spPr>
          <p:txBody>
            <a:bodyPr wrap="square" rtlCol="0">
              <a:spAutoFit/>
            </a:bodyPr>
            <a:lstStyle>
              <a:defPPr>
                <a:defRPr lang="en-US"/>
              </a:defPPr>
              <a:lvl1pPr>
                <a:defRPr sz="1400">
                  <a:latin typeface="Calibri" panose="020F0502020204030204" pitchFamily="34" charset="0"/>
                </a:defRPr>
              </a:lvl1pPr>
            </a:lstStyle>
            <a:p>
              <a:r>
                <a:rPr lang="en-GB" sz="1800" dirty="0"/>
                <a:t>coal</a:t>
              </a:r>
            </a:p>
          </p:txBody>
        </p:sp>
        <p:pic>
          <p:nvPicPr>
            <p:cNvPr id="49" name="Picture 48"/>
            <p:cNvPicPr>
              <a:picLocks noChangeAspect="1"/>
            </p:cNvPicPr>
            <p:nvPr/>
          </p:nvPicPr>
          <p:blipFill>
            <a:blip r:embed="rId12" cstate="print">
              <a:clrChange>
                <a:clrFrom>
                  <a:srgbClr val="FFFFFF"/>
                </a:clrFrom>
                <a:clrTo>
                  <a:srgbClr val="FFFFFF">
                    <a:alpha val="0"/>
                  </a:srgbClr>
                </a:clrTo>
              </a:clrChange>
              <a:duotone>
                <a:prstClr val="black"/>
                <a:srgbClr val="002060">
                  <a:tint val="45000"/>
                  <a:satMod val="400000"/>
                </a:srgbClr>
              </a:duotone>
              <a:extLst>
                <a:ext uri="{28A0092B-C50C-407E-A947-70E740481C1C}">
                  <a14:useLocalDpi xmlns:a14="http://schemas.microsoft.com/office/drawing/2010/main" val="0"/>
                </a:ext>
              </a:extLst>
            </a:blip>
            <a:stretch>
              <a:fillRect/>
            </a:stretch>
          </p:blipFill>
          <p:spPr>
            <a:xfrm>
              <a:off x="3680800" y="3856793"/>
              <a:ext cx="420930" cy="331691"/>
            </a:xfrm>
            <a:prstGeom prst="rect">
              <a:avLst/>
            </a:prstGeom>
          </p:spPr>
        </p:pic>
        <p:sp>
          <p:nvSpPr>
            <p:cNvPr id="50" name="TextBox 49"/>
            <p:cNvSpPr txBox="1"/>
            <p:nvPr/>
          </p:nvSpPr>
          <p:spPr>
            <a:xfrm>
              <a:off x="3546624" y="3532159"/>
              <a:ext cx="932119" cy="540237"/>
            </a:xfrm>
            <a:prstGeom prst="rect">
              <a:avLst/>
            </a:prstGeom>
            <a:noFill/>
          </p:spPr>
          <p:txBody>
            <a:bodyPr wrap="square" rtlCol="0">
              <a:spAutoFit/>
            </a:bodyPr>
            <a:lstStyle/>
            <a:p>
              <a:pPr algn="l"/>
              <a:r>
                <a:rPr lang="en-GB" dirty="0">
                  <a:solidFill>
                    <a:srgbClr val="002060"/>
                  </a:solidFill>
                  <a:latin typeface="Calibri" panose="020F0502020204030204" pitchFamily="34" charset="0"/>
                </a:rPr>
                <a:t>hydrogen</a:t>
              </a:r>
            </a:p>
          </p:txBody>
        </p:sp>
        <p:sp>
          <p:nvSpPr>
            <p:cNvPr id="51" name="TextBox 50"/>
            <p:cNvSpPr txBox="1"/>
            <p:nvPr/>
          </p:nvSpPr>
          <p:spPr>
            <a:xfrm>
              <a:off x="3562461" y="2335875"/>
              <a:ext cx="932119" cy="540237"/>
            </a:xfrm>
            <a:prstGeom prst="rect">
              <a:avLst/>
            </a:prstGeom>
            <a:noFill/>
          </p:spPr>
          <p:txBody>
            <a:bodyPr wrap="square" rtlCol="0">
              <a:spAutoFit/>
            </a:bodyPr>
            <a:lstStyle/>
            <a:p>
              <a:pPr algn="l"/>
              <a:r>
                <a:rPr lang="en-GB" dirty="0">
                  <a:solidFill>
                    <a:srgbClr val="487267"/>
                  </a:solidFill>
                  <a:latin typeface="Calibri" panose="020F0502020204030204" pitchFamily="34" charset="0"/>
                </a:rPr>
                <a:t>electrons</a:t>
              </a:r>
            </a:p>
          </p:txBody>
        </p:sp>
        <p:pic>
          <p:nvPicPr>
            <p:cNvPr id="52" name="Picture 51"/>
            <p:cNvPicPr>
              <a:picLocks noChangeAspect="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08406" y="4943338"/>
              <a:ext cx="499666" cy="499666"/>
            </a:xfrm>
            <a:prstGeom prst="rect">
              <a:avLst/>
            </a:prstGeom>
          </p:spPr>
        </p:pic>
        <p:pic>
          <p:nvPicPr>
            <p:cNvPr id="53" name="Picture 2" descr="Related image"/>
            <p:cNvPicPr>
              <a:picLocks noChangeAspect="1" noChangeArrowheads="1"/>
            </p:cNvPicPr>
            <p:nvPr/>
          </p:nvPicPr>
          <p:blipFill>
            <a:blip r:embed="rId14" cstate="email">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689647" y="5062606"/>
              <a:ext cx="403236" cy="326429"/>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3615250" y="4746165"/>
              <a:ext cx="932119" cy="308707"/>
            </a:xfrm>
            <a:prstGeom prst="rect">
              <a:avLst/>
            </a:prstGeom>
            <a:noFill/>
          </p:spPr>
          <p:txBody>
            <a:bodyPr wrap="square" rtlCol="0">
              <a:spAutoFit/>
            </a:bodyPr>
            <a:lstStyle/>
            <a:p>
              <a:r>
                <a:rPr lang="en-GB" dirty="0">
                  <a:latin typeface="Calibri" panose="020F0502020204030204" pitchFamily="34" charset="0"/>
                </a:rPr>
                <a:t>carbon</a:t>
              </a:r>
            </a:p>
          </p:txBody>
        </p:sp>
        <p:sp>
          <p:nvSpPr>
            <p:cNvPr id="55" name="TextBox 89"/>
            <p:cNvSpPr txBox="1">
              <a:spLocks noChangeAspect="1"/>
            </p:cNvSpPr>
            <p:nvPr/>
          </p:nvSpPr>
          <p:spPr>
            <a:xfrm>
              <a:off x="4965957" y="3181366"/>
              <a:ext cx="584567" cy="367291"/>
            </a:xfrm>
            <a:prstGeom prst="cloud">
              <a:avLst/>
            </a:prstGeom>
            <a:solidFill>
              <a:schemeClr val="bg1">
                <a:lumMod val="50000"/>
              </a:schemeClr>
            </a:solidFill>
            <a:effectLst>
              <a:outerShdw blurRad="50800" dist="38100" dir="2700000" algn="tl" rotWithShape="0">
                <a:prstClr val="black">
                  <a:alpha val="40000"/>
                </a:prstClr>
              </a:outerShdw>
            </a:effectLst>
          </p:spPr>
          <p:txBody>
            <a:bodyPr wrap="none" lIns="0" rIns="0" rtlCol="0" anchor="ctr">
              <a:noAutofit/>
            </a:bodyPr>
            <a:lstStyle/>
            <a:p>
              <a:pPr>
                <a:defRPr/>
              </a:pPr>
              <a:r>
                <a:rPr lang="en-GB" sz="1292" kern="0" dirty="0">
                  <a:solidFill>
                    <a:srgbClr val="DFEDE9"/>
                  </a:solidFill>
                  <a:latin typeface="Calibri" panose="020F0502020204030204" pitchFamily="34" charset="0"/>
                  <a:ea typeface="Yu Gothic UI Semibold" panose="020B0700000000000000" pitchFamily="34" charset="-128"/>
                </a:rPr>
                <a:t>CO</a:t>
              </a:r>
              <a:r>
                <a:rPr lang="en-GB" sz="1292" kern="0" baseline="-25000" dirty="0">
                  <a:solidFill>
                    <a:srgbClr val="DFEDE9"/>
                  </a:solidFill>
                  <a:latin typeface="Calibri" panose="020F0502020204030204" pitchFamily="34" charset="0"/>
                  <a:ea typeface="Yu Gothic UI Semibold" panose="020B0700000000000000" pitchFamily="34" charset="-128"/>
                </a:rPr>
                <a:t>2</a:t>
              </a:r>
              <a:endParaRPr lang="en-GB" sz="1292" kern="0" dirty="0">
                <a:solidFill>
                  <a:srgbClr val="DFEDE9"/>
                </a:solidFill>
                <a:latin typeface="Calibri" panose="020F0502020204030204" pitchFamily="34" charset="0"/>
                <a:ea typeface="Yu Gothic UI Semibold" panose="020B0700000000000000" pitchFamily="34" charset="-128"/>
              </a:endParaRPr>
            </a:p>
          </p:txBody>
        </p:sp>
        <p:grpSp>
          <p:nvGrpSpPr>
            <p:cNvPr id="56" name="Group 55"/>
            <p:cNvGrpSpPr/>
            <p:nvPr/>
          </p:nvGrpSpPr>
          <p:grpSpPr>
            <a:xfrm>
              <a:off x="4995042" y="2278350"/>
              <a:ext cx="526392" cy="435238"/>
              <a:chOff x="5013754" y="2549149"/>
              <a:chExt cx="570258" cy="471508"/>
            </a:xfrm>
          </p:grpSpPr>
          <p:pic>
            <p:nvPicPr>
              <p:cNvPr id="68" name="Picture 492"/>
              <p:cNvPicPr>
                <a:picLocks noChangeAspect="1"/>
              </p:cNvPicPr>
              <p:nvPr/>
            </p:nvPicPr>
            <p:blipFill>
              <a:blip r:embed="rId16" cstate="email">
                <a:clrChange>
                  <a:clrFrom>
                    <a:srgbClr val="FFFFFF"/>
                  </a:clrFrom>
                  <a:clrTo>
                    <a:srgbClr val="FFFFFF">
                      <a:alpha val="0"/>
                    </a:srgbClr>
                  </a:clrTo>
                </a:clrChange>
                <a:duotone>
                  <a:schemeClr val="accent4">
                    <a:shade val="45000"/>
                    <a:satMod val="135000"/>
                  </a:schemeClr>
                  <a:prstClr val="white"/>
                </a:duotone>
                <a:extLst>
                  <a:ext uri="{BEBA8EAE-BF5A-486C-A8C5-ECC9F3942E4B}">
                    <a14:imgProps xmlns:a14="http://schemas.microsoft.com/office/drawing/2010/main">
                      <a14:imgLayer r:embed="rId1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013754" y="2549149"/>
                <a:ext cx="570258" cy="471508"/>
              </a:xfrm>
              <a:prstGeom prst="rect">
                <a:avLst/>
              </a:prstGeom>
            </p:spPr>
          </p:pic>
          <p:sp>
            <p:nvSpPr>
              <p:cNvPr id="69" name="Rectangle: Rounded Corners 68"/>
              <p:cNvSpPr>
                <a:spLocks noChangeAspect="1"/>
              </p:cNvSpPr>
              <p:nvPr/>
            </p:nvSpPr>
            <p:spPr bwMode="auto">
              <a:xfrm>
                <a:off x="5075416" y="2777197"/>
                <a:ext cx="166975" cy="135562"/>
              </a:xfrm>
              <a:prstGeom prst="roundRect">
                <a:avLst/>
              </a:prstGeom>
              <a:solidFill>
                <a:schemeClr val="bg1"/>
              </a:solidFill>
              <a:ln w="9525" cap="flat" cmpd="sng" algn="ctr">
                <a:solidFill>
                  <a:schemeClr val="bg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0" tIns="0" rIns="0" bIns="16615" numCol="1" rtlCol="0" anchor="ctr" anchorCtr="0" compatLnSpc="1">
                <a:prstTxWarp prst="textNoShape">
                  <a:avLst/>
                </a:prstTxWarp>
              </a:bodyPr>
              <a:lstStyle/>
              <a:p>
                <a:pPr defTabSz="844083"/>
                <a:r>
                  <a:rPr lang="en-GB" sz="646" b="1" dirty="0">
                    <a:solidFill>
                      <a:schemeClr val="bg1">
                        <a:lumMod val="50000"/>
                      </a:schemeClr>
                    </a:solidFill>
                    <a:latin typeface="Calibri" panose="020F0502020204030204" pitchFamily="34" charset="0"/>
                  </a:rPr>
                  <a:t>Fe</a:t>
                </a:r>
                <a:r>
                  <a:rPr lang="en-GB" sz="646" b="1" baseline="-25000" dirty="0">
                    <a:solidFill>
                      <a:schemeClr val="bg1">
                        <a:lumMod val="50000"/>
                      </a:schemeClr>
                    </a:solidFill>
                    <a:latin typeface="Calibri" panose="020F0502020204030204" pitchFamily="34" charset="0"/>
                  </a:rPr>
                  <a:t>2</a:t>
                </a:r>
              </a:p>
            </p:txBody>
          </p:sp>
        </p:grpSp>
        <p:sp>
          <p:nvSpPr>
            <p:cNvPr id="57" name="TextBox 56"/>
            <p:cNvSpPr txBox="1"/>
            <p:nvPr/>
          </p:nvSpPr>
          <p:spPr>
            <a:xfrm>
              <a:off x="4831779" y="4513099"/>
              <a:ext cx="852918" cy="771767"/>
            </a:xfrm>
            <a:prstGeom prst="rect">
              <a:avLst/>
            </a:prstGeom>
            <a:noFill/>
          </p:spPr>
          <p:txBody>
            <a:bodyPr wrap="square" rtlCol="0">
              <a:spAutoFit/>
            </a:bodyPr>
            <a:lstStyle>
              <a:defPPr>
                <a:defRPr lang="en-US"/>
              </a:defPPr>
              <a:lvl1pPr algn="l">
                <a:defRPr sz="1292" i="1">
                  <a:solidFill>
                    <a:srgbClr val="002060"/>
                  </a:solidFill>
                  <a:latin typeface="Calibri" panose="020F0502020204030204" pitchFamily="34" charset="0"/>
                </a:defRPr>
              </a:lvl1pPr>
            </a:lstStyle>
            <a:p>
              <a:pPr algn="ctr"/>
              <a:r>
                <a:rPr lang="en-GB" sz="1800" i="0" dirty="0">
                  <a:solidFill>
                    <a:schemeClr val="tx1"/>
                  </a:solidFill>
                </a:rPr>
                <a:t>bio-chemicals</a:t>
              </a:r>
            </a:p>
          </p:txBody>
        </p:sp>
        <p:sp>
          <p:nvSpPr>
            <p:cNvPr id="58" name="TextBox 57"/>
            <p:cNvSpPr txBox="1"/>
            <p:nvPr/>
          </p:nvSpPr>
          <p:spPr>
            <a:xfrm>
              <a:off x="4973269" y="2087716"/>
              <a:ext cx="569941" cy="540237"/>
            </a:xfrm>
            <a:prstGeom prst="rect">
              <a:avLst/>
            </a:prstGeom>
            <a:noFill/>
          </p:spPr>
          <p:txBody>
            <a:bodyPr wrap="square" rtlCol="0">
              <a:spAutoFit/>
            </a:bodyPr>
            <a:lstStyle/>
            <a:p>
              <a:r>
                <a:rPr lang="en-GB" dirty="0">
                  <a:latin typeface="Calibri" panose="020F0502020204030204" pitchFamily="34" charset="0"/>
                </a:rPr>
                <a:t>steel</a:t>
              </a:r>
            </a:p>
          </p:txBody>
        </p:sp>
        <p:pic>
          <p:nvPicPr>
            <p:cNvPr id="59" name="Picture 58"/>
            <p:cNvPicPr>
              <a:picLocks noChangeAspect="1"/>
            </p:cNvPicPr>
            <p:nvPr/>
          </p:nvPicPr>
          <p:blipFill>
            <a:blip r:embed="rId18" cstate="email">
              <a:clrChange>
                <a:clrFrom>
                  <a:srgbClr val="FFFFFF"/>
                </a:clrFrom>
                <a:clrTo>
                  <a:srgbClr val="FFFFFF">
                    <a:alpha val="0"/>
                  </a:srgbClr>
                </a:clrTo>
              </a:clrChange>
              <a:duotone>
                <a:prstClr val="black"/>
                <a:srgbClr val="A8CCC3">
                  <a:tint val="45000"/>
                  <a:satMod val="400000"/>
                </a:srgbClr>
              </a:duotone>
              <a:extLst>
                <a:ext uri="{28A0092B-C50C-407E-A947-70E740481C1C}">
                  <a14:useLocalDpi xmlns:a14="http://schemas.microsoft.com/office/drawing/2010/main" val="0"/>
                </a:ext>
              </a:extLst>
            </a:blip>
            <a:stretch>
              <a:fillRect/>
            </a:stretch>
          </p:blipFill>
          <p:spPr>
            <a:xfrm>
              <a:off x="3676905" y="2616698"/>
              <a:ext cx="428721" cy="428721"/>
            </a:xfrm>
            <a:prstGeom prst="rect">
              <a:avLst/>
            </a:prstGeom>
          </p:spPr>
        </p:pic>
        <p:grpSp>
          <p:nvGrpSpPr>
            <p:cNvPr id="60" name="Group 59"/>
            <p:cNvGrpSpPr/>
            <p:nvPr/>
          </p:nvGrpSpPr>
          <p:grpSpPr>
            <a:xfrm>
              <a:off x="4932155" y="3969326"/>
              <a:ext cx="652171" cy="401808"/>
              <a:chOff x="8563154" y="4478904"/>
              <a:chExt cx="706519" cy="435292"/>
            </a:xfrm>
          </p:grpSpPr>
          <p:sp>
            <p:nvSpPr>
              <p:cNvPr id="65" name="Rectangle 64"/>
              <p:cNvSpPr/>
              <p:nvPr/>
            </p:nvSpPr>
            <p:spPr bwMode="auto">
              <a:xfrm>
                <a:off x="8563154" y="4478904"/>
                <a:ext cx="706519" cy="435292"/>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none" lIns="84406" tIns="42203" rIns="84406" bIns="42203" numCol="1" spcCol="0" rtlCol="0" fromWordArt="0" anchor="ctr" anchorCtr="0" forceAA="0" compatLnSpc="1">
                <a:prstTxWarp prst="textNoShape">
                  <a:avLst/>
                </a:prstTxWarp>
                <a:noAutofit/>
              </a:bodyPr>
              <a:lstStyle/>
              <a:p>
                <a:pPr defTabSz="844083"/>
                <a:endParaRPr lang="en-GB" sz="1108"/>
              </a:p>
            </p:txBody>
          </p:sp>
          <p:sp>
            <p:nvSpPr>
              <p:cNvPr id="66" name="Oval 65"/>
              <p:cNvSpPr/>
              <p:nvPr/>
            </p:nvSpPr>
            <p:spPr bwMode="auto">
              <a:xfrm>
                <a:off x="8623448" y="4589068"/>
                <a:ext cx="580482" cy="245289"/>
              </a:xfrm>
              <a:prstGeom prst="ellipse">
                <a:avLst/>
              </a:prstGeom>
              <a:solidFill>
                <a:schemeClr val="bg1">
                  <a:lumMod val="50000"/>
                </a:schemeClr>
              </a:solidFill>
              <a:effectLst>
                <a:outerShdw blurRad="50800" dist="38100" dir="2700000" algn="tl" rotWithShape="0">
                  <a:prstClr val="black">
                    <a:alpha val="40000"/>
                  </a:prstClr>
                </a:outerShdw>
              </a:effectLst>
            </p:spPr>
            <p:txBody>
              <a:bodyPr wrap="none" lIns="0" rIns="0" rtlCol="0" anchor="ctr">
                <a:noAutofit/>
              </a:bodyPr>
              <a:lstStyle/>
              <a:p>
                <a:r>
                  <a:rPr lang="en-GB" sz="1292" kern="0" dirty="0">
                    <a:solidFill>
                      <a:srgbClr val="DFEDE9"/>
                    </a:solidFill>
                    <a:latin typeface="Calibri" panose="020F0502020204030204" pitchFamily="34" charset="0"/>
                    <a:ea typeface="Yu Gothic UI Semibold" panose="020B0700000000000000" pitchFamily="34" charset="-128"/>
                  </a:rPr>
                  <a:t>CO</a:t>
                </a:r>
                <a:r>
                  <a:rPr lang="en-GB" sz="1292" kern="0" baseline="-25000" dirty="0">
                    <a:solidFill>
                      <a:srgbClr val="DFEDE9"/>
                    </a:solidFill>
                    <a:latin typeface="Calibri" panose="020F0502020204030204" pitchFamily="34" charset="0"/>
                    <a:ea typeface="Yu Gothic UI Semibold" panose="020B0700000000000000" pitchFamily="34" charset="-128"/>
                  </a:rPr>
                  <a:t>2</a:t>
                </a:r>
              </a:p>
            </p:txBody>
          </p:sp>
          <p:sp>
            <p:nvSpPr>
              <p:cNvPr id="67" name="Rectangle 66"/>
              <p:cNvSpPr/>
              <p:nvPr/>
            </p:nvSpPr>
            <p:spPr bwMode="auto">
              <a:xfrm>
                <a:off x="8869044" y="4478904"/>
                <a:ext cx="47369" cy="144166"/>
              </a:xfrm>
              <a:prstGeom prst="rect">
                <a:avLst/>
              </a:prstGeom>
              <a:solidFill>
                <a:schemeClr val="bg1">
                  <a:lumMod val="50000"/>
                </a:schemeClr>
              </a:solidFill>
              <a:effectLst/>
            </p:spPr>
            <p:txBody>
              <a:bodyPr wrap="none" lIns="0" rIns="0" rtlCol="0" anchor="ctr">
                <a:noAutofit/>
              </a:bodyPr>
              <a:lstStyle/>
              <a:p>
                <a:endParaRPr lang="en-GB" sz="1292" kern="0">
                  <a:solidFill>
                    <a:srgbClr val="DFEDE9"/>
                  </a:solidFill>
                  <a:latin typeface="Calibri" panose="020F0502020204030204" pitchFamily="34" charset="0"/>
                  <a:ea typeface="Yu Gothic UI Semibold" panose="020B0700000000000000" pitchFamily="34" charset="-128"/>
                </a:endParaRPr>
              </a:p>
            </p:txBody>
          </p:sp>
        </p:grpSp>
        <p:sp>
          <p:nvSpPr>
            <p:cNvPr id="61" name="TextBox 60"/>
            <p:cNvSpPr txBox="1"/>
            <p:nvPr/>
          </p:nvSpPr>
          <p:spPr>
            <a:xfrm>
              <a:off x="4903423" y="2905035"/>
              <a:ext cx="910235" cy="540237"/>
            </a:xfrm>
            <a:prstGeom prst="rect">
              <a:avLst/>
            </a:prstGeom>
            <a:noFill/>
          </p:spPr>
          <p:txBody>
            <a:bodyPr wrap="square" rtlCol="0">
              <a:spAutoFit/>
            </a:bodyPr>
            <a:lstStyle/>
            <a:p>
              <a:r>
                <a:rPr lang="en-GB" dirty="0">
                  <a:latin typeface="Calibri" panose="020F0502020204030204" pitchFamily="34" charset="0"/>
                </a:rPr>
                <a:t>emissions</a:t>
              </a:r>
            </a:p>
          </p:txBody>
        </p:sp>
        <p:sp>
          <p:nvSpPr>
            <p:cNvPr id="62" name="TextBox 61"/>
            <p:cNvSpPr txBox="1"/>
            <p:nvPr/>
          </p:nvSpPr>
          <p:spPr>
            <a:xfrm>
              <a:off x="5003724" y="3702777"/>
              <a:ext cx="910235" cy="308707"/>
            </a:xfrm>
            <a:prstGeom prst="rect">
              <a:avLst/>
            </a:prstGeom>
            <a:noFill/>
          </p:spPr>
          <p:txBody>
            <a:bodyPr wrap="square" rtlCol="0">
              <a:spAutoFit/>
            </a:bodyPr>
            <a:lstStyle/>
            <a:p>
              <a:r>
                <a:rPr lang="en-GB" dirty="0">
                  <a:latin typeface="Calibri" panose="020F0502020204030204" pitchFamily="34" charset="0"/>
                </a:rPr>
                <a:t>stored</a:t>
              </a:r>
            </a:p>
          </p:txBody>
        </p:sp>
        <p:pic>
          <p:nvPicPr>
            <p:cNvPr id="63" name="Picture 62"/>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37258" y="5627552"/>
              <a:ext cx="441960" cy="421243"/>
            </a:xfrm>
            <a:prstGeom prst="rect">
              <a:avLst/>
            </a:prstGeom>
          </p:spPr>
        </p:pic>
        <p:sp>
          <p:nvSpPr>
            <p:cNvPr id="64" name="TextBox 63"/>
            <p:cNvSpPr txBox="1"/>
            <p:nvPr/>
          </p:nvSpPr>
          <p:spPr>
            <a:xfrm>
              <a:off x="4880612" y="5434732"/>
              <a:ext cx="945299" cy="540237"/>
            </a:xfrm>
            <a:prstGeom prst="rect">
              <a:avLst/>
            </a:prstGeom>
            <a:noFill/>
          </p:spPr>
          <p:txBody>
            <a:bodyPr wrap="square" rtlCol="0">
              <a:spAutoFit/>
            </a:bodyPr>
            <a:lstStyle>
              <a:defPPr>
                <a:defRPr lang="en-US"/>
              </a:defPPr>
              <a:lvl1pPr algn="l">
                <a:defRPr sz="1400">
                  <a:solidFill>
                    <a:srgbClr val="487267"/>
                  </a:solidFill>
                  <a:latin typeface="Calibri" panose="020F0502020204030204" pitchFamily="34" charset="0"/>
                </a:defRPr>
              </a:lvl1pPr>
            </a:lstStyle>
            <a:p>
              <a:r>
                <a:rPr lang="en-GB" sz="1800" dirty="0"/>
                <a:t>electricity</a:t>
              </a:r>
            </a:p>
          </p:txBody>
        </p:sp>
      </p:grpSp>
      <p:pic>
        <p:nvPicPr>
          <p:cNvPr id="107" name="Picture 106"/>
          <p:cNvPicPr>
            <a:picLocks noChangeAspect="1"/>
          </p:cNvPicPr>
          <p:nvPr/>
        </p:nvPicPr>
        <p:blipFill>
          <a:blip r:embed="rId19" cstate="email">
            <a:clrChange>
              <a:clrFrom>
                <a:srgbClr val="FFFFFF"/>
              </a:clrFrom>
              <a:clrTo>
                <a:srgbClr val="FFFFFF">
                  <a:alpha val="0"/>
                </a:srgbClr>
              </a:clrTo>
            </a:clrChange>
            <a:duotone>
              <a:prstClr val="black"/>
              <a:srgbClr val="CEE4DE">
                <a:tint val="45000"/>
                <a:satMod val="400000"/>
              </a:srgbClr>
            </a:duotone>
            <a:extLst>
              <a:ext uri="{28A0092B-C50C-407E-A947-70E740481C1C}">
                <a14:useLocalDpi xmlns:a14="http://schemas.microsoft.com/office/drawing/2010/main" val="0"/>
              </a:ext>
            </a:extLst>
          </a:blip>
          <a:stretch>
            <a:fillRect/>
          </a:stretch>
        </p:blipFill>
        <p:spPr>
          <a:xfrm>
            <a:off x="1740771" y="5365959"/>
            <a:ext cx="436670" cy="869294"/>
          </a:xfrm>
          <a:prstGeom prst="rect">
            <a:avLst/>
          </a:prstGeom>
        </p:spPr>
      </p:pic>
      <p:pic>
        <p:nvPicPr>
          <p:cNvPr id="71" name="Picture 4">
            <a:extLst>
              <a:ext uri="{FF2B5EF4-FFF2-40B4-BE49-F238E27FC236}">
                <a16:creationId xmlns="" xmlns:a16="http://schemas.microsoft.com/office/drawing/2014/main" id="{27F51C6D-F613-4F3C-AF47-0AF7EE0CFA39}"/>
              </a:ext>
            </a:extLst>
          </p:cNvPr>
          <p:cNvPicPr>
            <a:picLocks noChangeAspect="1"/>
          </p:cNvPicPr>
          <p:nvPr/>
        </p:nvPicPr>
        <p:blipFill>
          <a:blip r:embed="rId20"/>
          <a:stretch>
            <a:fillRect/>
          </a:stretch>
        </p:blipFill>
        <p:spPr>
          <a:xfrm>
            <a:off x="7991591" y="3379224"/>
            <a:ext cx="883997" cy="847417"/>
          </a:xfrm>
          <a:prstGeom prst="rect">
            <a:avLst/>
          </a:prstGeom>
        </p:spPr>
      </p:pic>
    </p:spTree>
    <p:extLst>
      <p:ext uri="{BB962C8B-B14F-4D97-AF65-F5344CB8AC3E}">
        <p14:creationId xmlns:p14="http://schemas.microsoft.com/office/powerpoint/2010/main" val="29151051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rIvC6u6NQkKtS0.y2J4n8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rIvC6u6NQkKtS0.y2J4n8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rIvC6u6NQkKtS0.y2J4n8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D53wl0RpRUiDSHeqKpXn4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D53wl0RpRUiDSHeqKpXn4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3l6dbI1sn8tcwAeJRVgI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D53wl0RpRUiDSHeqKpXn4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53wl0RpRUiDSHeqKpXn4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53wl0RpRUiDSHeqKpXn4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D53wl0RpRUiDSHeqKpXn4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D53wl0RpRUiDSHeqKpXn4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BDEDAF7F04CB44808FB66BD2494817" ma:contentTypeVersion="10" ma:contentTypeDescription="Create a new document." ma:contentTypeScope="" ma:versionID="98447ed5c1f9c92470426f9fe9b9da5e">
  <xsd:schema xmlns:xsd="http://www.w3.org/2001/XMLSchema" xmlns:xs="http://www.w3.org/2001/XMLSchema" xmlns:p="http://schemas.microsoft.com/office/2006/metadata/properties" xmlns:ns2="ef0b0bf8-9b2d-4537-a09e-480623a224ba" targetNamespace="http://schemas.microsoft.com/office/2006/metadata/properties" ma:root="true" ma:fieldsID="e7d244f1e720e06ada96cf745d35e6c6" ns2:_="">
    <xsd:import namespace="ef0b0bf8-9b2d-4537-a09e-480623a224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b0bf8-9b2d-4537-a09e-480623a224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43376D-DCBB-4CE3-A97F-67C7EC7A7660}"/>
</file>

<file path=customXml/itemProps2.xml><?xml version="1.0" encoding="utf-8"?>
<ds:datastoreItem xmlns:ds="http://schemas.openxmlformats.org/officeDocument/2006/customXml" ds:itemID="{B96CE126-271C-4BFC-AB90-9F1021070E93}"/>
</file>

<file path=customXml/itemProps3.xml><?xml version="1.0" encoding="utf-8"?>
<ds:datastoreItem xmlns:ds="http://schemas.openxmlformats.org/officeDocument/2006/customXml" ds:itemID="{5854A275-FCD4-4FD9-8C64-CA17385909FE}"/>
</file>

<file path=docProps/app.xml><?xml version="1.0" encoding="utf-8"?>
<Properties xmlns="http://schemas.openxmlformats.org/officeDocument/2006/extended-properties" xmlns:vt="http://schemas.openxmlformats.org/officeDocument/2006/docPropsVTypes">
  <Template/>
  <TotalTime>0</TotalTime>
  <Words>2062</Words>
  <Application>Microsoft Office PowerPoint</Application>
  <PresentationFormat>Bildschirmpräsentation (4:3)</PresentationFormat>
  <Paragraphs>235</Paragraphs>
  <Slides>16</Slides>
  <Notes>16</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16</vt:i4>
      </vt:variant>
    </vt:vector>
  </HeadingPairs>
  <TitlesOfParts>
    <vt:vector size="18" baseType="lpstr">
      <vt:lpstr>Office Theme</vt:lpstr>
      <vt:lpstr>think-cell Slide</vt:lpstr>
      <vt:lpstr>PowerPoint-Präsentation</vt:lpstr>
      <vt:lpstr>Prospects and conditions for carbon-neutral steel production  at Dillinger &amp; Saarstahl by 2050</vt:lpstr>
      <vt:lpstr>Renewables are several times more material intensive</vt:lpstr>
      <vt:lpstr>Steel industry and climate protection</vt:lpstr>
      <vt:lpstr>Dillinger &amp; Saarstahl are committed  to the Paris climate goals!</vt:lpstr>
      <vt:lpstr>Dillinger &amp; Saarstahl We enable the climate change!</vt:lpstr>
      <vt:lpstr>Dillinger &amp; Saarstahl  We enable the climate change!</vt:lpstr>
      <vt:lpstr>Decarbonization can only be achieved in a stepwise and long term transformation process.</vt:lpstr>
      <vt:lpstr>Primary Steelmaking is using an energy source to generate Iron Reducing agents while producing all kind of by-products</vt:lpstr>
      <vt:lpstr>Today coal and natural gas are the primary energy pathways for producing primary steel</vt:lpstr>
      <vt:lpstr>In the future Primary Steelmaking is using an energy source to generate Iron Reducing agents without CO2 emissions</vt:lpstr>
      <vt:lpstr>Decarbonization of the steel industry</vt:lpstr>
      <vt:lpstr>Sufficient supply of raw materials at the site must be guaranteed</vt:lpstr>
      <vt:lpstr>Stable and sufficient supply of renewable electricity on site </vt:lpstr>
      <vt:lpstr>CAPEX &amp; OPEX support for the transition of steel production</vt:lpstr>
      <vt:lpstr>Estimated CO2 abatement costs of selected key technologies versus today's conventional  reference process for 2030</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LACHMUND, Helmut Dr., F+E/ST</cp:lastModifiedBy>
  <cp:revision>99</cp:revision>
  <dcterms:created xsi:type="dcterms:W3CDTF">2015-03-06T10:50:13Z</dcterms:created>
  <dcterms:modified xsi:type="dcterms:W3CDTF">2020-10-02T09:42:01Z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0x010100E4BDEDAF7F04CB44808FB66BD2494817</vt:lpwstr>
  </property>
</Properties>
</file>