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0" r:id="rId2"/>
    <p:sldId id="428" r:id="rId3"/>
    <p:sldId id="743" r:id="rId4"/>
    <p:sldId id="738" r:id="rId5"/>
    <p:sldId id="593" r:id="rId6"/>
    <p:sldId id="744" r:id="rId7"/>
    <p:sldId id="594" r:id="rId8"/>
    <p:sldId id="602" r:id="rId9"/>
    <p:sldId id="745" r:id="rId10"/>
    <p:sldId id="599" r:id="rId11"/>
    <p:sldId id="710" r:id="rId12"/>
    <p:sldId id="736" r:id="rId13"/>
    <p:sldId id="688" r:id="rId14"/>
    <p:sldId id="739" r:id="rId15"/>
    <p:sldId id="740" r:id="rId16"/>
    <p:sldId id="742" r:id="rId17"/>
    <p:sldId id="741" r:id="rId18"/>
    <p:sldId id="737" r:id="rId19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rgbClr val="0066CC"/>
      </a:buClr>
      <a:buFont typeface="Webdings" pitchFamily="18" charset="2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rgbClr val="0066CC"/>
      </a:buClr>
      <a:buFont typeface="Webdings" pitchFamily="18" charset="2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rgbClr val="0066CC"/>
      </a:buClr>
      <a:buFont typeface="Webdings" pitchFamily="18" charset="2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rgbClr val="0066CC"/>
      </a:buClr>
      <a:buFont typeface="Webdings" pitchFamily="18" charset="2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rgbClr val="0066CC"/>
      </a:buClr>
      <a:buFont typeface="Webdings" pitchFamily="18" charset="2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6" userDrawn="1">
          <p15:clr>
            <a:srgbClr val="A4A3A4"/>
          </p15:clr>
        </p15:guide>
        <p15:guide id="2" orient="horz" pos="432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pos="2400" userDrawn="1">
          <p15:clr>
            <a:srgbClr val="A4A3A4"/>
          </p15:clr>
        </p15:guide>
        <p15:guide id="6" pos="5041" userDrawn="1">
          <p15:clr>
            <a:srgbClr val="A4A3A4"/>
          </p15:clr>
        </p15:guide>
        <p15:guide id="7" pos="5279" userDrawn="1">
          <p15:clr>
            <a:srgbClr val="A4A3A4"/>
          </p15:clr>
        </p15:guide>
        <p15:guide id="8" pos="26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D"/>
    <a:srgbClr val="FFFF99"/>
    <a:srgbClr val="FDD7D9"/>
    <a:srgbClr val="000000"/>
    <a:srgbClr val="FBABAF"/>
    <a:srgbClr val="F97177"/>
    <a:srgbClr val="29A9C3"/>
    <a:srgbClr val="29A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1" autoAdjust="0"/>
    <p:restoredTop sz="94182" autoAdjust="0"/>
  </p:normalViewPr>
  <p:slideViewPr>
    <p:cSldViewPr snapToGrid="0">
      <p:cViewPr varScale="1">
        <p:scale>
          <a:sx n="91" d="100"/>
          <a:sy n="91" d="100"/>
        </p:scale>
        <p:origin x="108" y="66"/>
      </p:cViewPr>
      <p:guideLst>
        <p:guide orient="horz" pos="4136"/>
        <p:guide orient="horz" pos="432"/>
        <p:guide/>
        <p:guide pos="7680"/>
        <p:guide pos="2400"/>
        <p:guide pos="5041"/>
        <p:guide pos="5279"/>
        <p:guide pos="2639"/>
      </p:guideLst>
    </p:cSldViewPr>
  </p:slideViewPr>
  <p:outlineViewPr>
    <p:cViewPr>
      <p:scale>
        <a:sx n="33" d="100"/>
        <a:sy n="33" d="100"/>
      </p:scale>
      <p:origin x="0" y="94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52"/>
    </p:cViewPr>
  </p:sorterViewPr>
  <p:notesViewPr>
    <p:cSldViewPr snapToGrid="0">
      <p:cViewPr varScale="1">
        <p:scale>
          <a:sx n="32" d="100"/>
          <a:sy n="32" d="100"/>
        </p:scale>
        <p:origin x="-1578" y="-10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endParaRPr lang="de-DE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8" y="1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endParaRPr lang="de-DE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634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endParaRPr lang="de-DE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8" y="9722634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fld id="{1FE8B9CE-CAC6-4E3A-B64D-CCBAC4A15A56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258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endParaRPr lang="de-DE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8" y="1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endParaRPr lang="de-DE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5" y="4862150"/>
            <a:ext cx="5285034" cy="460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Textformatierung des Masters zu bearbeiten.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634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endParaRPr lang="de-DE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8" y="9722634"/>
            <a:ext cx="3076364" cy="5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73" tIns="47636" rIns="95273" bIns="4763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300">
                <a:latin typeface="Times" pitchFamily="18" charset="0"/>
              </a:defRPr>
            </a:lvl1pPr>
          </a:lstStyle>
          <a:p>
            <a:fld id="{4694F89C-6834-49A8-861C-B9EEEB9BD61B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41079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F89C-6834-49A8-861C-B9EEEB9BD61B}" type="slidenum">
              <a:rPr lang="de-DE" altLang="en-US" smtClean="0"/>
              <a:pPr/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0166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Vieles genannt, aber im wesentlichen nur Ökonomie und Ökologie</a:t>
            </a:r>
          </a:p>
          <a:p>
            <a:endParaRPr lang="de-DE" altLang="de-DE" dirty="0"/>
          </a:p>
          <a:p>
            <a:r>
              <a:rPr lang="de-DE" altLang="de-DE" dirty="0"/>
              <a:t>Wichtig ist dabei auch, dass das Soziale nicht vergessen wird. </a:t>
            </a:r>
          </a:p>
          <a:p>
            <a:endParaRPr lang="de-DE" altLang="de-DE" dirty="0"/>
          </a:p>
          <a:p>
            <a:r>
              <a:rPr lang="de-DE" altLang="de-DE" dirty="0"/>
              <a:t>Nicht nur jetzt, sondern auch noch für die weiteren Generationen verantwortlich!</a:t>
            </a:r>
          </a:p>
          <a:p>
            <a:r>
              <a:rPr lang="de-DE" altLang="de-DE" dirty="0"/>
              <a:t>----- Besprechungsnotizen (26.09.14 08:15) -----</a:t>
            </a:r>
          </a:p>
          <a:p>
            <a:r>
              <a:rPr lang="de-DE" altLang="de-DE" dirty="0"/>
              <a:t>Was kann das jetzt aber für die Chemie bedeuten?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1598" indent="-292922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1689" indent="-234338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0365" indent="-234338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09041" indent="-234338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7716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46392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15068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83744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4081CAE-3861-463E-90F6-502A445E4406}" type="slidenum">
              <a:rPr lang="de-DE" altLang="de-DE" sz="1200">
                <a:latin typeface="Calibri" panose="020F0502020204030204" pitchFamily="34" charset="0"/>
              </a:rPr>
              <a:pPr eaLnBrk="1" hangingPunct="1"/>
              <a:t>5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2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Vieles genannt, aber im wesentlichen nur Ökonomie und Ökologie</a:t>
            </a:r>
          </a:p>
          <a:p>
            <a:endParaRPr lang="de-DE" altLang="de-DE" dirty="0"/>
          </a:p>
          <a:p>
            <a:r>
              <a:rPr lang="de-DE" altLang="de-DE" dirty="0"/>
              <a:t>Wichtig ist dabei auch, dass das Soziale nicht vergessen wird. </a:t>
            </a:r>
          </a:p>
          <a:p>
            <a:endParaRPr lang="de-DE" altLang="de-DE" dirty="0"/>
          </a:p>
          <a:p>
            <a:r>
              <a:rPr lang="de-DE" altLang="de-DE" dirty="0"/>
              <a:t>Nicht nur jetzt, sondern auch noch für die weiteren Generationen verantwortlich!</a:t>
            </a:r>
          </a:p>
          <a:p>
            <a:r>
              <a:rPr lang="de-DE" altLang="de-DE" dirty="0"/>
              <a:t>----- Besprechungsnotizen (26.09.14 08:15) -----</a:t>
            </a:r>
          </a:p>
          <a:p>
            <a:r>
              <a:rPr lang="de-DE" altLang="de-DE" dirty="0"/>
              <a:t>Was kann das jetzt aber für die Chemie bedeuten?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1598" indent="-292922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1689" indent="-234338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0365" indent="-234338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09041" indent="-234338" eaLnBrk="0" hangingPunct="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7716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46392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15068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83744" indent="-234338" defTabSz="4686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4081CAE-3861-463E-90F6-502A445E4406}" type="slidenum">
              <a:rPr lang="de-DE" altLang="de-DE" sz="1200">
                <a:latin typeface="Calibri" panose="020F0502020204030204" pitchFamily="34" charset="0"/>
              </a:rPr>
              <a:pPr eaLnBrk="1" hangingPunct="1"/>
              <a:t>6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4F89C-6834-49A8-861C-B9EEEB9BD61B}" type="slidenum">
              <a:rPr lang="de-DE" altLang="en-US" smtClean="0"/>
              <a:pPr/>
              <a:t>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4161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5BE1D9-F97E-4455-913C-E9BCF09C24E9}" type="slidenum">
              <a:rPr lang="de-DE" altLang="en-US" smtClean="0"/>
              <a:pPr>
                <a:defRPr/>
              </a:pPr>
              <a:t>10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24107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BDB7-AFC2-45EA-82AD-247284A401A1}" type="slidenum">
              <a:rPr lang="de-DE" altLang="en-US" smtClean="0"/>
              <a:pPr/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9827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4917" y="307072"/>
            <a:ext cx="10363200" cy="646331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Ctr="0"/>
          <a:lstStyle>
            <a:lvl1pPr>
              <a:defRPr sz="3600"/>
            </a:lvl1pPr>
          </a:lstStyle>
          <a:p>
            <a:pPr lvl="0"/>
            <a:r>
              <a:rPr lang="de-DE" altLang="en-US" noProof="0"/>
              <a:t>Titel der Präsentation</a:t>
            </a:r>
          </a:p>
        </p:txBody>
      </p:sp>
      <p:sp>
        <p:nvSpPr>
          <p:cNvPr id="4135" name="Rectangle 39"/>
          <p:cNvSpPr txBox="1">
            <a:spLocks noGrp="1" noChangeArrowheads="1"/>
          </p:cNvSpPr>
          <p:nvPr userDrawn="1">
            <p:ph type="subTitle" idx="1"/>
          </p:nvPr>
        </p:nvSpPr>
        <p:spPr bwMode="auto">
          <a:xfrm>
            <a:off x="1528233" y="2228850"/>
            <a:ext cx="904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eaLnBrk="1" hangingPunct="1">
              <a:spcBef>
                <a:spcPct val="0"/>
              </a:spcBef>
              <a:buClrTx/>
              <a:buSzTx/>
              <a:buFontTx/>
              <a:buNone/>
              <a:tabLst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722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044142" y="155575"/>
            <a:ext cx="1044518" cy="59705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168" y="155575"/>
            <a:ext cx="8727017" cy="59705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8896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167" y="155575"/>
            <a:ext cx="11906251" cy="5159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11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2481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927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1897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85810"/>
            <a:ext cx="10972800" cy="52065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4750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5074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8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729779"/>
            <a:ext cx="4011084" cy="7053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704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969793"/>
            <a:ext cx="7315200" cy="3975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48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Rectangle 43"/>
          <p:cNvSpPr>
            <a:spLocks noChangeArrowheads="1"/>
          </p:cNvSpPr>
          <p:nvPr/>
        </p:nvSpPr>
        <p:spPr bwMode="auto">
          <a:xfrm>
            <a:off x="0" y="6673850"/>
            <a:ext cx="27093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000"/>
          </a:p>
        </p:txBody>
      </p:sp>
      <p:sp>
        <p:nvSpPr>
          <p:cNvPr id="106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148167" y="155575"/>
            <a:ext cx="1190625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4279900" y="1600201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000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0" y="798514"/>
            <a:ext cx="12192000" cy="149225"/>
          </a:xfrm>
          <a:prstGeom prst="rect">
            <a:avLst/>
          </a:prstGeom>
          <a:gradFill rotWithShape="0">
            <a:gsLst>
              <a:gs pos="0">
                <a:srgbClr val="20AFCC"/>
              </a:gs>
              <a:gs pos="100000">
                <a:srgbClr val="20AFCC">
                  <a:gamma/>
                  <a:tint val="16863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000"/>
          </a:p>
        </p:txBody>
      </p:sp>
      <p:sp>
        <p:nvSpPr>
          <p:cNvPr id="1072" name="Freeform 48"/>
          <p:cNvSpPr>
            <a:spLocks/>
          </p:cNvSpPr>
          <p:nvPr/>
        </p:nvSpPr>
        <p:spPr bwMode="auto">
          <a:xfrm>
            <a:off x="1305985" y="685800"/>
            <a:ext cx="2116" cy="6350"/>
          </a:xfrm>
          <a:custGeom>
            <a:avLst/>
            <a:gdLst>
              <a:gd name="T0" fmla="*/ 0 w 1"/>
              <a:gd name="T1" fmla="*/ 0 h 4"/>
              <a:gd name="T2" fmla="*/ 0 w 1"/>
              <a:gd name="T3" fmla="*/ 3 h 4"/>
              <a:gd name="T4" fmla="*/ 0 w 1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E20A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000"/>
          </a:p>
        </p:txBody>
      </p:sp>
      <p:sp>
        <p:nvSpPr>
          <p:cNvPr id="1073" name="Freeform 49"/>
          <p:cNvSpPr>
            <a:spLocks/>
          </p:cNvSpPr>
          <p:nvPr/>
        </p:nvSpPr>
        <p:spPr bwMode="auto">
          <a:xfrm>
            <a:off x="1784351" y="763588"/>
            <a:ext cx="6349" cy="6350"/>
          </a:xfrm>
          <a:custGeom>
            <a:avLst/>
            <a:gdLst>
              <a:gd name="T0" fmla="*/ 2 w 3"/>
              <a:gd name="T1" fmla="*/ 0 h 4"/>
              <a:gd name="T2" fmla="*/ 0 w 3"/>
              <a:gd name="T3" fmla="*/ 3 h 4"/>
              <a:gd name="T4" fmla="*/ 1 w 3"/>
              <a:gd name="T5" fmla="*/ 0 h 4"/>
              <a:gd name="T6" fmla="*/ 0 w 3"/>
              <a:gd name="T7" fmla="*/ 3 h 4"/>
              <a:gd name="T8" fmla="*/ 2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2" y="0"/>
                </a:moveTo>
                <a:lnTo>
                  <a:pt x="0" y="3"/>
                </a:lnTo>
                <a:lnTo>
                  <a:pt x="1" y="0"/>
                </a:lnTo>
                <a:lnTo>
                  <a:pt x="0" y="3"/>
                </a:lnTo>
                <a:lnTo>
                  <a:pt x="2" y="0"/>
                </a:lnTo>
              </a:path>
            </a:pathLst>
          </a:custGeom>
          <a:solidFill>
            <a:srgbClr val="E20A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000"/>
          </a:p>
        </p:txBody>
      </p:sp>
      <p:sp>
        <p:nvSpPr>
          <p:cNvPr id="1074" name="Freeform 50"/>
          <p:cNvSpPr>
            <a:spLocks/>
          </p:cNvSpPr>
          <p:nvPr/>
        </p:nvSpPr>
        <p:spPr bwMode="auto">
          <a:xfrm>
            <a:off x="1401234" y="711201"/>
            <a:ext cx="2117" cy="4763"/>
          </a:xfrm>
          <a:custGeom>
            <a:avLst/>
            <a:gdLst>
              <a:gd name="T0" fmla="*/ 0 w 1"/>
              <a:gd name="T1" fmla="*/ 0 h 3"/>
              <a:gd name="T2" fmla="*/ 0 w 1"/>
              <a:gd name="T3" fmla="*/ 2 h 3"/>
              <a:gd name="T4" fmla="*/ 0 w 1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E20A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000"/>
          </a:p>
        </p:txBody>
      </p:sp>
      <p:sp>
        <p:nvSpPr>
          <p:cNvPr id="1075" name="Freeform 51"/>
          <p:cNvSpPr>
            <a:spLocks/>
          </p:cNvSpPr>
          <p:nvPr/>
        </p:nvSpPr>
        <p:spPr bwMode="auto">
          <a:xfrm>
            <a:off x="715433" y="936625"/>
            <a:ext cx="8467" cy="1588"/>
          </a:xfrm>
          <a:custGeom>
            <a:avLst/>
            <a:gdLst>
              <a:gd name="T0" fmla="*/ 0 w 4"/>
              <a:gd name="T1" fmla="*/ 0 h 1"/>
              <a:gd name="T2" fmla="*/ 3 w 4"/>
              <a:gd name="T3" fmla="*/ 0 h 1"/>
              <a:gd name="T4" fmla="*/ 0 w 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E20A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000"/>
          </a:p>
        </p:txBody>
      </p:sp>
      <p:sp>
        <p:nvSpPr>
          <p:cNvPr id="1076" name="Freeform 52"/>
          <p:cNvSpPr>
            <a:spLocks/>
          </p:cNvSpPr>
          <p:nvPr/>
        </p:nvSpPr>
        <p:spPr bwMode="auto">
          <a:xfrm>
            <a:off x="931334" y="1095375"/>
            <a:ext cx="4233" cy="6350"/>
          </a:xfrm>
          <a:custGeom>
            <a:avLst/>
            <a:gdLst>
              <a:gd name="T0" fmla="*/ 1 w 2"/>
              <a:gd name="T1" fmla="*/ 0 h 4"/>
              <a:gd name="T2" fmla="*/ 0 w 2"/>
              <a:gd name="T3" fmla="*/ 3 h 4"/>
              <a:gd name="T4" fmla="*/ 1 w 2"/>
              <a:gd name="T5" fmla="*/ 0 h 4"/>
              <a:gd name="T6" fmla="*/ 0 w 2"/>
              <a:gd name="T7" fmla="*/ 3 h 4"/>
              <a:gd name="T8" fmla="*/ 1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1" y="0"/>
                </a:moveTo>
                <a:lnTo>
                  <a:pt x="0" y="3"/>
                </a:lnTo>
                <a:lnTo>
                  <a:pt x="1" y="0"/>
                </a:lnTo>
                <a:lnTo>
                  <a:pt x="0" y="3"/>
                </a:lnTo>
                <a:lnTo>
                  <a:pt x="1" y="0"/>
                </a:lnTo>
              </a:path>
            </a:pathLst>
          </a:custGeom>
          <a:solidFill>
            <a:srgbClr val="E20A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000"/>
          </a:p>
        </p:txBody>
      </p:sp>
      <p:sp>
        <p:nvSpPr>
          <p:cNvPr id="1077" name="Freeform 53"/>
          <p:cNvSpPr>
            <a:spLocks/>
          </p:cNvSpPr>
          <p:nvPr/>
        </p:nvSpPr>
        <p:spPr bwMode="auto">
          <a:xfrm>
            <a:off x="622300" y="911225"/>
            <a:ext cx="8467" cy="1588"/>
          </a:xfrm>
          <a:custGeom>
            <a:avLst/>
            <a:gdLst>
              <a:gd name="T0" fmla="*/ 0 w 4"/>
              <a:gd name="T1" fmla="*/ 0 h 1"/>
              <a:gd name="T2" fmla="*/ 3 w 4"/>
              <a:gd name="T3" fmla="*/ 0 h 1"/>
              <a:gd name="T4" fmla="*/ 0 w 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E20A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000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12701" y="6572250"/>
            <a:ext cx="12179300" cy="0"/>
          </a:xfrm>
          <a:prstGeom prst="line">
            <a:avLst/>
          </a:prstGeom>
          <a:noFill/>
          <a:ln w="12700">
            <a:solidFill>
              <a:srgbClr val="29A9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000"/>
          </a:p>
        </p:txBody>
      </p:sp>
      <p:sp>
        <p:nvSpPr>
          <p:cNvPr id="1103" name="Text Box 79"/>
          <p:cNvSpPr txBox="1">
            <a:spLocks noChangeArrowheads="1"/>
          </p:cNvSpPr>
          <p:nvPr userDrawn="1"/>
        </p:nvSpPr>
        <p:spPr bwMode="auto">
          <a:xfrm>
            <a:off x="9376833" y="6338888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2800">
              <a:latin typeface="Tahoma" pitchFamily="34" charset="0"/>
            </a:endParaRPr>
          </a:p>
        </p:txBody>
      </p:sp>
      <p:sp>
        <p:nvSpPr>
          <p:cNvPr id="1104" name="Text Box 80"/>
          <p:cNvSpPr txBox="1">
            <a:spLocks noChangeArrowheads="1"/>
          </p:cNvSpPr>
          <p:nvPr userDrawn="1"/>
        </p:nvSpPr>
        <p:spPr bwMode="auto">
          <a:xfrm>
            <a:off x="11207751" y="6588125"/>
            <a:ext cx="80433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latin typeface="Arial" charset="0"/>
              </a:rPr>
              <a:t> </a:t>
            </a:r>
            <a:fld id="{DA52EA3A-9EB6-4444-90C7-640F36C510FF}" type="slidenum">
              <a:rPr lang="de-DE" sz="1200">
                <a:latin typeface="Arial" charset="0"/>
              </a:rPr>
              <a:pPr algn="ctr">
                <a:spcBef>
                  <a:spcPct val="50000"/>
                </a:spcBef>
              </a:pPr>
              <a:t>‹Nr.›</a:t>
            </a:fld>
            <a:endParaRPr lang="de-DE" sz="1200">
              <a:latin typeface="Arial" charset="0"/>
            </a:endParaRPr>
          </a:p>
        </p:txBody>
      </p:sp>
      <p:sp>
        <p:nvSpPr>
          <p:cNvPr id="1105" name="Text Box 81"/>
          <p:cNvSpPr txBox="1">
            <a:spLocks noChangeArrowheads="1"/>
          </p:cNvSpPr>
          <p:nvPr userDrawn="1"/>
        </p:nvSpPr>
        <p:spPr bwMode="auto">
          <a:xfrm>
            <a:off x="3907464" y="6592613"/>
            <a:ext cx="43770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chemeClr val="folHlink"/>
                </a:solidFill>
                <a:latin typeface="Arial" charset="0"/>
              </a:rPr>
              <a:t>Schülerlabors in Saarland</a:t>
            </a:r>
          </a:p>
        </p:txBody>
      </p:sp>
      <p:pic>
        <p:nvPicPr>
          <p:cNvPr id="1108" name="Picture 84" descr="UdS_Logo_ohne_Schrif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52755"/>
            <a:ext cx="686095" cy="6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D16B5A-021A-48D8-900C-58BADBD1A5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38" y="84499"/>
            <a:ext cx="1056158" cy="629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482600" indent="-4826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SzPct val="140000"/>
        <a:buFont typeface="Symbol" pitchFamily="18" charset="2"/>
        <a:buChar char="·"/>
        <a:tabLst>
          <a:tab pos="22860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143000" indent="-4699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SzPct val="115000"/>
        <a:buFont typeface="Symbol" pitchFamily="18" charset="2"/>
        <a:buChar char="·"/>
        <a:tabLst>
          <a:tab pos="2286000" algn="l"/>
        </a:tabLst>
        <a:defRPr sz="2000">
          <a:solidFill>
            <a:schemeClr val="tx1"/>
          </a:solidFill>
          <a:latin typeface="+mn-lt"/>
        </a:defRPr>
      </a:lvl2pPr>
      <a:lvl3pPr marL="1714500" indent="-3683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SzPct val="140000"/>
        <a:buFont typeface="Symbol" pitchFamily="18" charset="2"/>
        <a:buChar char="·"/>
        <a:tabLst>
          <a:tab pos="2286000" algn="l"/>
        </a:tabLst>
        <a:defRPr>
          <a:solidFill>
            <a:schemeClr val="tx1"/>
          </a:solidFill>
          <a:latin typeface="+mn-lt"/>
        </a:defRPr>
      </a:lvl3pPr>
      <a:lvl4pPr marL="2286000" indent="-3810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SzPct val="115000"/>
        <a:buFont typeface="Symbol" pitchFamily="18" charset="2"/>
        <a:buChar char="·"/>
        <a:tabLst>
          <a:tab pos="2286000" algn="l"/>
        </a:tabLst>
        <a:defRPr sz="1600">
          <a:solidFill>
            <a:schemeClr val="tx1"/>
          </a:solidFill>
          <a:latin typeface="+mn-lt"/>
        </a:defRPr>
      </a:lvl4pPr>
      <a:lvl5pPr marL="2717800" indent="-2286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Font typeface="Symbol" pitchFamily="18" charset="2"/>
        <a:buChar char="·"/>
        <a:tabLst>
          <a:tab pos="2286000" algn="l"/>
        </a:tabLst>
        <a:defRPr sz="1200">
          <a:solidFill>
            <a:schemeClr val="tx1"/>
          </a:solidFill>
          <a:latin typeface="+mn-lt"/>
        </a:defRPr>
      </a:lvl5pPr>
      <a:lvl6pPr marL="3175000" indent="-2286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Font typeface="Symbol" pitchFamily="18" charset="2"/>
        <a:buChar char="·"/>
        <a:tabLst>
          <a:tab pos="2286000" algn="l"/>
        </a:tabLst>
        <a:defRPr sz="1200">
          <a:solidFill>
            <a:schemeClr val="tx1"/>
          </a:solidFill>
          <a:latin typeface="+mn-lt"/>
        </a:defRPr>
      </a:lvl6pPr>
      <a:lvl7pPr marL="3632200" indent="-2286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Font typeface="Symbol" pitchFamily="18" charset="2"/>
        <a:buChar char="·"/>
        <a:tabLst>
          <a:tab pos="2286000" algn="l"/>
        </a:tabLst>
        <a:defRPr sz="1200">
          <a:solidFill>
            <a:schemeClr val="tx1"/>
          </a:solidFill>
          <a:latin typeface="+mn-lt"/>
        </a:defRPr>
      </a:lvl7pPr>
      <a:lvl8pPr marL="4089400" indent="-2286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Font typeface="Symbol" pitchFamily="18" charset="2"/>
        <a:buChar char="·"/>
        <a:tabLst>
          <a:tab pos="2286000" algn="l"/>
        </a:tabLst>
        <a:defRPr sz="1200">
          <a:solidFill>
            <a:schemeClr val="tx1"/>
          </a:solidFill>
          <a:latin typeface="+mn-lt"/>
        </a:defRPr>
      </a:lvl8pPr>
      <a:lvl9pPr marL="4546600" indent="-228600" algn="l" rtl="0" eaLnBrk="0" fontAlgn="base" hangingPunct="0">
        <a:spcBef>
          <a:spcPct val="20000"/>
        </a:spcBef>
        <a:spcAft>
          <a:spcPct val="0"/>
        </a:spcAft>
        <a:buClr>
          <a:srgbClr val="E20A16"/>
        </a:buClr>
        <a:buFont typeface="Symbol" pitchFamily="18" charset="2"/>
        <a:buChar char="·"/>
        <a:tabLst>
          <a:tab pos="2286000" algn="l"/>
        </a:tabLst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15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2035342" y="145855"/>
            <a:ext cx="8590547" cy="954107"/>
          </a:xfrm>
        </p:spPr>
        <p:txBody>
          <a:bodyPr/>
          <a:lstStyle/>
          <a:p>
            <a:r>
              <a:rPr lang="en-GB" sz="2800" dirty="0"/>
              <a:t>Hydrogen and STEM Sustainability Education</a:t>
            </a:r>
            <a:br>
              <a:rPr lang="en-GB" sz="2800" dirty="0"/>
            </a:br>
            <a:r>
              <a:rPr lang="en-GB" sz="2800" dirty="0"/>
              <a:t>in Saarland´s </a:t>
            </a:r>
            <a:r>
              <a:rPr lang="en-GB" sz="2800" dirty="0" err="1"/>
              <a:t>Schülerlabors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65919" name="Picture 31" descr="UdS_Logo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6" y="60606"/>
            <a:ext cx="1535693" cy="6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921" name="Picture 33" descr="Labore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2" y="1139818"/>
            <a:ext cx="11311588" cy="595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0690" y="1119081"/>
            <a:ext cx="11787940" cy="10095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Rolf Hempelmann</a:t>
            </a:r>
            <a:br>
              <a:rPr lang="de-DE" dirty="0"/>
            </a:br>
            <a:r>
              <a:rPr lang="de-DE" sz="1800" dirty="0" err="1"/>
              <a:t>Transfercentre</a:t>
            </a:r>
            <a:r>
              <a:rPr lang="de-DE" sz="1800" dirty="0"/>
              <a:t> </a:t>
            </a:r>
            <a:r>
              <a:rPr lang="de-DE" sz="1800" dirty="0" err="1"/>
              <a:t>Sustainable</a:t>
            </a:r>
            <a:r>
              <a:rPr lang="de-DE" sz="1800" dirty="0"/>
              <a:t> </a:t>
            </a:r>
            <a:r>
              <a:rPr lang="de-DE" sz="1800" dirty="0" err="1"/>
              <a:t>Electrochemistry</a:t>
            </a:r>
            <a:r>
              <a:rPr lang="de-DE" sz="1800" dirty="0"/>
              <a:t> and </a:t>
            </a:r>
            <a:r>
              <a:rPr lang="de-DE" sz="1800" b="1" dirty="0">
                <a:solidFill>
                  <a:srgbClr val="0070C0"/>
                </a:solidFill>
              </a:rPr>
              <a:t>Chemistry-Schülerlabor </a:t>
            </a:r>
            <a:r>
              <a:rPr lang="de-DE" sz="1800" b="1" dirty="0" err="1">
                <a:solidFill>
                  <a:srgbClr val="0070C0"/>
                </a:solidFill>
              </a:rPr>
              <a:t>NanoBioLab</a:t>
            </a:r>
            <a:r>
              <a:rPr lang="de-DE" sz="1800" b="1" dirty="0">
                <a:solidFill>
                  <a:srgbClr val="0070C0"/>
                </a:solidFill>
              </a:rPr>
              <a:t> </a:t>
            </a:r>
            <a:r>
              <a:rPr lang="de-DE" sz="1800" dirty="0"/>
              <a:t>@ Saarland University </a:t>
            </a:r>
          </a:p>
          <a:p>
            <a:pPr algn="ctr"/>
            <a:r>
              <a:rPr lang="de-DE" sz="1800" b="1" dirty="0">
                <a:solidFill>
                  <a:srgbClr val="0070C0"/>
                </a:solidFill>
              </a:rPr>
              <a:t>Schülerforschungs- &amp; -technikzentrum SFTZ </a:t>
            </a:r>
            <a:r>
              <a:rPr lang="de-DE" sz="1800" dirty="0"/>
              <a:t>@ MINT-Campus Alte Schmelz e.V., Sankt Ingbert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" y="733200"/>
            <a:ext cx="1355735" cy="55282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F22F6A3-65F6-472A-8C49-44F978C946ED}"/>
              </a:ext>
            </a:extLst>
          </p:cNvPr>
          <p:cNvSpPr/>
          <p:nvPr/>
        </p:nvSpPr>
        <p:spPr bwMode="auto">
          <a:xfrm>
            <a:off x="11735000" y="0"/>
            <a:ext cx="457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Webdings" pitchFamily="18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D9FADF2-B138-4297-B38F-767378D29DE4}"/>
              </a:ext>
            </a:extLst>
          </p:cNvPr>
          <p:cNvSpPr/>
          <p:nvPr/>
        </p:nvSpPr>
        <p:spPr bwMode="auto">
          <a:xfrm>
            <a:off x="-1956" y="0"/>
            <a:ext cx="457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Webdings" pitchFamily="18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3C6B1B0-D412-40FB-A85B-79F867E23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438" y="1055692"/>
            <a:ext cx="997237" cy="3265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6771A3-36F3-4A2C-8B35-D0834C7E17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417" y="50759"/>
            <a:ext cx="997237" cy="994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1552" y="134603"/>
            <a:ext cx="8166606" cy="4591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ro-RO" sz="2400" dirty="0"/>
              <a:t>Ionic Liquids: </a:t>
            </a:r>
            <a:r>
              <a:rPr lang="de-DE" sz="2400" dirty="0" err="1"/>
              <a:t>new</a:t>
            </a:r>
            <a:r>
              <a:rPr lang="de-DE" sz="2400" dirty="0"/>
              <a:t> </a:t>
            </a:r>
            <a:r>
              <a:rPr lang="de-DE" sz="2400" dirty="0" err="1"/>
              <a:t>class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materials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168467" y="2894470"/>
            <a:ext cx="9143999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School experiments with Ionic Liquids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Dual carbon lithium ion battery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Supercapacitors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Ionic Liquids as electrolytes in dye-sensitized solar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Processing of cellulose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Urban Mining: recuperation of rare earth Neodymium from electronic garbage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16143" y="1011387"/>
            <a:ext cx="13981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up-scaling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pilot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38142" y="1011387"/>
            <a:ext cx="162095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down-</a:t>
            </a:r>
            <a:r>
              <a:rPr lang="de-DE" dirty="0" err="1"/>
              <a:t>scaling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school</a:t>
            </a:r>
            <a:endParaRPr lang="de-DE" dirty="0"/>
          </a:p>
        </p:txBody>
      </p:sp>
      <p:cxnSp>
        <p:nvCxnSpPr>
          <p:cNvPr id="9" name="Gerade Verbindung mit Pfeil 8"/>
          <p:cNvCxnSpPr>
            <a:endCxn id="6" idx="0"/>
          </p:cNvCxnSpPr>
          <p:nvPr/>
        </p:nvCxnSpPr>
        <p:spPr bwMode="auto">
          <a:xfrm flipH="1">
            <a:off x="3215213" y="593703"/>
            <a:ext cx="1377232" cy="41768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>
            <a:endCxn id="7" idx="0"/>
          </p:cNvCxnSpPr>
          <p:nvPr/>
        </p:nvCxnSpPr>
        <p:spPr bwMode="auto">
          <a:xfrm>
            <a:off x="5543340" y="593703"/>
            <a:ext cx="5280" cy="41768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636011" y="1004919"/>
            <a:ext cx="11496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i</a:t>
            </a:r>
            <a:r>
              <a:rPr lang="ro-RO" dirty="0" err="1"/>
              <a:t>ndustrial</a:t>
            </a:r>
            <a:br>
              <a:rPr lang="de-DE" dirty="0"/>
            </a:br>
            <a:r>
              <a:rPr lang="de-DE" dirty="0" err="1"/>
              <a:t>process</a:t>
            </a:r>
            <a:endParaRPr lang="de-DE" dirty="0"/>
          </a:p>
        </p:txBody>
      </p:sp>
      <p:cxnSp>
        <p:nvCxnSpPr>
          <p:cNvPr id="14" name="Gerade Verbindung mit Pfeil 13"/>
          <p:cNvCxnSpPr>
            <a:stCxn id="6" idx="1"/>
            <a:endCxn id="12" idx="3"/>
          </p:cNvCxnSpPr>
          <p:nvPr/>
        </p:nvCxnSpPr>
        <p:spPr bwMode="auto">
          <a:xfrm flipH="1" flipV="1">
            <a:off x="1785685" y="1358862"/>
            <a:ext cx="730458" cy="64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>
            <a:stCxn id="7" idx="2"/>
            <a:endCxn id="3" idx="0"/>
          </p:cNvCxnSpPr>
          <p:nvPr/>
        </p:nvCxnSpPr>
        <p:spPr bwMode="auto">
          <a:xfrm flipH="1">
            <a:off x="4740466" y="1719273"/>
            <a:ext cx="808154" cy="117519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feld 19"/>
          <p:cNvSpPr txBox="1"/>
          <p:nvPr/>
        </p:nvSpPr>
        <p:spPr>
          <a:xfrm>
            <a:off x="267955" y="5459528"/>
            <a:ext cx="4929555" cy="978729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800" dirty="0"/>
              <a:t>Book in German Language</a:t>
            </a:r>
            <a:r>
              <a:rPr lang="ro-RO" sz="1800" dirty="0"/>
              <a:t>:</a:t>
            </a:r>
            <a:br>
              <a:rPr lang="de-DE" sz="1800" dirty="0"/>
            </a:br>
            <a:r>
              <a:rPr lang="de-DE" sz="1800" b="1" dirty="0"/>
              <a:t>Nachhaltige Chemie mit Ionischen Flüssigkeiten</a:t>
            </a:r>
            <a:endParaRPr lang="de-DE" sz="1800" dirty="0"/>
          </a:p>
          <a:p>
            <a:r>
              <a:rPr lang="de-DE" sz="1800" b="1" dirty="0"/>
              <a:t>in Experimenten für Schule und Schülerlabor</a:t>
            </a:r>
            <a:endParaRPr lang="de-DE" sz="1800" dirty="0"/>
          </a:p>
        </p:txBody>
      </p:sp>
      <p:sp>
        <p:nvSpPr>
          <p:cNvPr id="21" name="Pfeil nach rechts 20"/>
          <p:cNvSpPr/>
          <p:nvPr/>
        </p:nvSpPr>
        <p:spPr bwMode="auto">
          <a:xfrm>
            <a:off x="5275620" y="5849125"/>
            <a:ext cx="296610" cy="25906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5646956" y="5625726"/>
            <a:ext cx="4779500" cy="646331"/>
          </a:xfrm>
          <a:prstGeom prst="rect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/>
              <a:t>Translations</a:t>
            </a:r>
            <a:r>
              <a:rPr lang="de-DE" sz="1800" b="1" dirty="0"/>
              <a:t> in </a:t>
            </a:r>
            <a:r>
              <a:rPr lang="de-DE" sz="1800" b="1" dirty="0" err="1"/>
              <a:t>the</a:t>
            </a:r>
            <a:r>
              <a:rPr lang="de-DE" sz="1800" b="1" dirty="0"/>
              <a:t> Korean, Greek and English </a:t>
            </a:r>
            <a:r>
              <a:rPr lang="de-DE" sz="1800" b="1" dirty="0" err="1"/>
              <a:t>languages</a:t>
            </a:r>
            <a:r>
              <a:rPr lang="de-DE" sz="1800" b="1" dirty="0"/>
              <a:t> </a:t>
            </a:r>
            <a:r>
              <a:rPr lang="de-DE" sz="1800" b="1" dirty="0" err="1"/>
              <a:t>are</a:t>
            </a:r>
            <a:r>
              <a:rPr lang="de-DE" sz="1800" b="1" dirty="0"/>
              <a:t> in </a:t>
            </a:r>
            <a:r>
              <a:rPr lang="de-DE" sz="1800" b="1" dirty="0" err="1"/>
              <a:t>progress</a:t>
            </a:r>
            <a:r>
              <a:rPr lang="de-DE" sz="1800" b="1" dirty="0"/>
              <a:t> </a:t>
            </a:r>
            <a:r>
              <a:rPr lang="de-DE" sz="1800" b="1" dirty="0" err="1"/>
              <a:t>now</a:t>
            </a:r>
            <a:endParaRPr lang="ro-RO" sz="1800" b="1" dirty="0"/>
          </a:p>
        </p:txBody>
      </p:sp>
      <p:pic>
        <p:nvPicPr>
          <p:cNvPr id="18" name="Picture 2" descr="D:\Tagungen\2018 Nachhaltige Chemie Aachen\Co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99" y="969220"/>
            <a:ext cx="2650015" cy="37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4A6CD3-E404-4F44-A5E9-FECA62115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21" y="969220"/>
            <a:ext cx="2838793" cy="39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62" y="3165889"/>
            <a:ext cx="12216861" cy="49381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62" y="0"/>
            <a:ext cx="12216862" cy="301031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61418" y="3010314"/>
            <a:ext cx="12289971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Industrial Monument Alte Schmelz (</a:t>
            </a:r>
            <a:r>
              <a:rPr lang="de-DE" dirty="0" err="1">
                <a:solidFill>
                  <a:schemeClr val="bg1"/>
                </a:solidFill>
              </a:rPr>
              <a:t>former</a:t>
            </a:r>
            <a:r>
              <a:rPr lang="de-DE" dirty="0">
                <a:solidFill>
                  <a:schemeClr val="bg1"/>
                </a:solidFill>
              </a:rPr>
              <a:t> iron </a:t>
            </a:r>
            <a:r>
              <a:rPr lang="de-DE" dirty="0" err="1">
                <a:solidFill>
                  <a:schemeClr val="bg1"/>
                </a:solidFill>
              </a:rPr>
              <a:t>factory</a:t>
            </a:r>
            <a:r>
              <a:rPr lang="de-DE" dirty="0">
                <a:solidFill>
                  <a:schemeClr val="bg1"/>
                </a:solidFill>
              </a:rPr>
              <a:t>)  →  MINT-Campus Alte Schmelz St. Ingbert,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Conversion of the laboratory building of the former ironworks into a Student Research and Technology Center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54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E62A7-282E-4D18-B2C0-AE59BDB9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2D5E5D8-6E63-45C2-81B5-12C24F9973FC}"/>
              </a:ext>
            </a:extLst>
          </p:cNvPr>
          <p:cNvSpPr txBox="1"/>
          <p:nvPr/>
        </p:nvSpPr>
        <p:spPr>
          <a:xfrm>
            <a:off x="8326876" y="6089515"/>
            <a:ext cx="34550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SFTZ, Stand Ende August 2020</a:t>
            </a:r>
          </a:p>
        </p:txBody>
      </p:sp>
      <p:pic>
        <p:nvPicPr>
          <p:cNvPr id="4" name="Grafik 3" descr="Ein Bild, das Gebäude, Haus, Ziegelstein, alt enthält.&#10;&#10;Automatisch generierte Beschreibung">
            <a:extLst>
              <a:ext uri="{FF2B5EF4-FFF2-40B4-BE49-F238E27FC236}">
                <a16:creationId xmlns:a16="http://schemas.microsoft.com/office/drawing/2014/main" id="{808C6407-0265-402A-976E-4FC1A277C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64F5792-A015-4AEE-8F8F-F766A744626E}"/>
              </a:ext>
            </a:extLst>
          </p:cNvPr>
          <p:cNvSpPr txBox="1"/>
          <p:nvPr/>
        </p:nvSpPr>
        <p:spPr>
          <a:xfrm>
            <a:off x="10853172" y="644202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29.08.2020</a:t>
            </a:r>
          </a:p>
        </p:txBody>
      </p:sp>
    </p:spTree>
    <p:extLst>
      <p:ext uri="{BB962C8B-B14F-4D97-AF65-F5344CB8AC3E}">
        <p14:creationId xmlns:p14="http://schemas.microsoft.com/office/powerpoint/2010/main" val="402512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7" y="590925"/>
            <a:ext cx="12273023" cy="62670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167" y="71650"/>
            <a:ext cx="11906251" cy="1382430"/>
          </a:xfrm>
        </p:spPr>
        <p:txBody>
          <a:bodyPr/>
          <a:lstStyle/>
          <a:p>
            <a:r>
              <a:rPr lang="de-DE" dirty="0"/>
              <a:t>SFTZ,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floor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91250" y="6139214"/>
            <a:ext cx="10223217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Common Rooms                                          Chemistry Lab                              </a:t>
            </a:r>
            <a:r>
              <a:rPr lang="de-DE" b="1" dirty="0" err="1">
                <a:solidFill>
                  <a:schemeClr val="bg1"/>
                </a:solidFill>
              </a:rPr>
              <a:t>Biology</a:t>
            </a:r>
            <a:r>
              <a:rPr lang="de-DE" b="1" dirty="0">
                <a:solidFill>
                  <a:schemeClr val="bg1"/>
                </a:solidFill>
              </a:rPr>
              <a:t> Lab</a:t>
            </a:r>
          </a:p>
          <a:p>
            <a:r>
              <a:rPr lang="de-DE" b="1" dirty="0">
                <a:solidFill>
                  <a:schemeClr val="bg1"/>
                </a:solidFill>
              </a:rPr>
              <a:t>                                                                   </a:t>
            </a:r>
            <a:r>
              <a:rPr lang="de-DE" b="1" dirty="0" err="1">
                <a:solidFill>
                  <a:schemeClr val="bg1"/>
                </a:solidFill>
              </a:rPr>
              <a:t>Physical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Geography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D8785-4D4D-47DE-9B66-BEEB2869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933" y="-37109"/>
            <a:ext cx="3199785" cy="824184"/>
          </a:xfrm>
        </p:spPr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electrolysis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157771-27CD-40BA-A74C-174136BA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872" y="1258606"/>
            <a:ext cx="6211167" cy="4572638"/>
          </a:xfrm>
          <a:prstGeom prst="rect">
            <a:avLst/>
          </a:prstGeom>
        </p:spPr>
      </p:pic>
      <p:pic>
        <p:nvPicPr>
          <p:cNvPr id="5" name="Grafik 4" descr="Ein Bild, das drinnen, sitzend, hängend, Tisch enthält.&#10;&#10;Automatisch generierte Beschreibung">
            <a:extLst>
              <a:ext uri="{FF2B5EF4-FFF2-40B4-BE49-F238E27FC236}">
                <a16:creationId xmlns:a16="http://schemas.microsoft.com/office/drawing/2014/main" id="{608B8770-F1E2-496C-B532-02E2C6C4D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10" name="Grafik 9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831E6A4F-A7CE-461C-BCD1-87DA417A3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276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AD80B-18F5-46E4-987D-A2BC7F9C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PV – </a:t>
            </a:r>
            <a:r>
              <a:rPr lang="de-DE" dirty="0" err="1"/>
              <a:t>electrolyser</a:t>
            </a:r>
            <a:r>
              <a:rPr lang="de-DE" dirty="0"/>
              <a:t> –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- </a:t>
            </a:r>
            <a:r>
              <a:rPr lang="de-DE" dirty="0" err="1"/>
              <a:t>consumer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E92B19-73FB-4D93-9A9C-F51A4D5B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40" y="1514208"/>
            <a:ext cx="9812119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903C08-874A-4A2A-8F7E-715CA4C1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67" y="153217"/>
            <a:ext cx="7433251" cy="520655"/>
          </a:xfrm>
        </p:spPr>
        <p:txBody>
          <a:bodyPr/>
          <a:lstStyle/>
          <a:p>
            <a:r>
              <a:rPr lang="de-DE" dirty="0"/>
              <a:t>Green </a:t>
            </a:r>
            <a:r>
              <a:rPr lang="de-DE" dirty="0" err="1"/>
              <a:t>steel</a:t>
            </a:r>
            <a:endParaRPr lang="de-DE" dirty="0"/>
          </a:p>
        </p:txBody>
      </p:sp>
      <p:pic>
        <p:nvPicPr>
          <p:cNvPr id="7" name="Grafik 6" descr="Ein Bild, das Gebäude, drinnen, Mann, Raum enthält.&#10;&#10;Automatisch generierte Beschreibung">
            <a:extLst>
              <a:ext uri="{FF2B5EF4-FFF2-40B4-BE49-F238E27FC236}">
                <a16:creationId xmlns:a16="http://schemas.microsoft.com/office/drawing/2014/main" id="{DD156CE8-0343-49E1-BC05-75B953C83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936"/>
            <a:ext cx="6898511" cy="5173884"/>
          </a:xfrm>
          <a:prstGeom prst="rect">
            <a:avLst/>
          </a:prstGeom>
        </p:spPr>
      </p:pic>
      <p:pic>
        <p:nvPicPr>
          <p:cNvPr id="9" name="Grafik 8" descr="Ein Bild, das Raum enthält.&#10;&#10;Automatisch generierte Beschreibung">
            <a:extLst>
              <a:ext uri="{FF2B5EF4-FFF2-40B4-BE49-F238E27FC236}">
                <a16:creationId xmlns:a16="http://schemas.microsoft.com/office/drawing/2014/main" id="{F3E0C80B-ABA7-4DF5-81EC-EA33DBE00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6014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0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22961-4803-4235-ADE1-3A8A5686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E04961-1C23-442E-8C6C-324CA7BF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68"/>
            <a:ext cx="6620799" cy="6677957"/>
          </a:xfrm>
          <a:prstGeom prst="rect">
            <a:avLst/>
          </a:prstGeom>
        </p:spPr>
      </p:pic>
      <p:pic>
        <p:nvPicPr>
          <p:cNvPr id="6" name="Grafik 5" descr="Ein Bild, das sitzend, drinnen, Tisch, Computer enthält.&#10;&#10;Automatisch generierte Beschreibung">
            <a:extLst>
              <a:ext uri="{FF2B5EF4-FFF2-40B4-BE49-F238E27FC236}">
                <a16:creationId xmlns:a16="http://schemas.microsoft.com/office/drawing/2014/main" id="{7FB9AEF7-66D0-451B-841D-61ADB45DA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30" y="0"/>
            <a:ext cx="3857625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2C1F2D9-3C30-42A2-80E0-D98731120999}"/>
              </a:ext>
            </a:extLst>
          </p:cNvPr>
          <p:cNvSpPr/>
          <p:nvPr/>
        </p:nvSpPr>
        <p:spPr bwMode="auto">
          <a:xfrm>
            <a:off x="11014841" y="0"/>
            <a:ext cx="1177159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Webdings" pitchFamily="18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E3AFE9A-9B8E-4EDB-A4E7-FB6AE8846D58}"/>
              </a:ext>
            </a:extLst>
          </p:cNvPr>
          <p:cNvSpPr/>
          <p:nvPr/>
        </p:nvSpPr>
        <p:spPr bwMode="auto">
          <a:xfrm>
            <a:off x="6358759" y="0"/>
            <a:ext cx="80945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Webdings" pitchFamily="18" charset="2"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45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367621" name="Text Box 5"/>
          <p:cNvSpPr txBox="1">
            <a:spLocks noChangeArrowheads="1"/>
          </p:cNvSpPr>
          <p:nvPr/>
        </p:nvSpPr>
        <p:spPr bwMode="auto">
          <a:xfrm>
            <a:off x="0" y="0"/>
            <a:ext cx="7010402" cy="2074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endParaRPr lang="de-DE" altLang="de-DE" sz="2800" dirty="0">
              <a:latin typeface="Elephant" panose="020209040905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altLang="de-DE" sz="2800" dirty="0">
                <a:latin typeface="Elephant" panose="02020904090505020303" pitchFamily="18" charset="0"/>
                <a:cs typeface="Times New Roman" panose="02020603050405020304" pitchFamily="18" charset="0"/>
              </a:rPr>
              <a:t>Es gibt nichts Gutes, außer man tut es.</a:t>
            </a:r>
          </a:p>
          <a:p>
            <a:pPr algn="ctr"/>
            <a:endParaRPr lang="de-DE" altLang="de-DE" sz="2800" dirty="0">
              <a:latin typeface="Elephant" panose="020209040905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Elephant" panose="02020904090505020303" pitchFamily="18" charset="0"/>
                <a:cs typeface="Times New Roman" panose="02020603050405020304" pitchFamily="18" charset="0"/>
              </a:rPr>
              <a:t>There is nothing good, unless you do it.</a:t>
            </a:r>
            <a:endParaRPr lang="de-DE" altLang="de-DE" sz="2800" dirty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327"/>
            <a:ext cx="7113181" cy="472667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-1"/>
            <a:ext cx="5777131" cy="8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1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 descr="DSC00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53" y="2253615"/>
            <a:ext cx="12442607" cy="27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8995" name="Rectangle 3"/>
          <p:cNvSpPr>
            <a:spLocks noGrp="1" noChangeArrowheads="1"/>
          </p:cNvSpPr>
          <p:nvPr>
            <p:ph type="title"/>
          </p:nvPr>
        </p:nvSpPr>
        <p:spPr>
          <a:xfrm>
            <a:off x="1635125" y="153218"/>
            <a:ext cx="8929688" cy="520655"/>
          </a:xfrm>
        </p:spPr>
        <p:txBody>
          <a:bodyPr/>
          <a:lstStyle/>
          <a:p>
            <a:r>
              <a:rPr lang="de-DE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Definition </a:t>
            </a:r>
            <a:r>
              <a:rPr lang="de-DE" altLang="ko-K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of</a:t>
            </a:r>
            <a:r>
              <a:rPr lang="de-DE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„Schülerlabor“</a:t>
            </a:r>
            <a:endParaRPr lang="de-DE" dirty="0">
              <a:latin typeface="+mn-ea"/>
              <a:ea typeface="+mn-ea"/>
            </a:endParaRPr>
          </a:p>
        </p:txBody>
      </p:sp>
      <p:graphicFrame>
        <p:nvGraphicFramePr>
          <p:cNvPr id="46899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710619"/>
              </p:ext>
            </p:extLst>
          </p:nvPr>
        </p:nvGraphicFramePr>
        <p:xfrm>
          <a:off x="2907506" y="1002665"/>
          <a:ext cx="637698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224" name="Formel" r:id="rId4" imgW="4089240" imgH="749160" progId="Equation.DSMT4">
                  <p:embed/>
                </p:oleObj>
              </mc:Choice>
              <mc:Fallback>
                <p:oleObj name="Formel" r:id="rId4" imgW="4089240" imgH="749160" progId="Equation.DSMT4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506" y="1002665"/>
                        <a:ext cx="6376988" cy="1168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66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8997" name="Group 5"/>
          <p:cNvGrpSpPr>
            <a:grpSpLocks/>
          </p:cNvGrpSpPr>
          <p:nvPr/>
        </p:nvGrpSpPr>
        <p:grpSpPr bwMode="auto">
          <a:xfrm>
            <a:off x="2359025" y="2253615"/>
            <a:ext cx="7924804" cy="4276737"/>
            <a:chOff x="968" y="1417"/>
            <a:chExt cx="4992" cy="2694"/>
          </a:xfrm>
        </p:grpSpPr>
        <p:sp>
          <p:nvSpPr>
            <p:cNvPr id="468998" name="Rectangle 6"/>
            <p:cNvSpPr>
              <a:spLocks noChangeArrowheads="1"/>
            </p:cNvSpPr>
            <p:nvPr/>
          </p:nvSpPr>
          <p:spPr bwMode="auto">
            <a:xfrm>
              <a:off x="968" y="3161"/>
              <a:ext cx="4992" cy="950"/>
            </a:xfrm>
            <a:prstGeom prst="rect">
              <a:avLst/>
            </a:prstGeom>
            <a:noFill/>
            <a:ln w="9525">
              <a:solidFill>
                <a:srgbClr val="66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buFont typeface="Webdings" pitchFamily="18" charset="2"/>
                <a:buChar char="="/>
                <a:tabLst>
                  <a:tab pos="228600" algn="l"/>
                  <a:tab pos="342900" algn="l"/>
                </a:tabLst>
              </a:pPr>
              <a:r>
                <a:rPr lang="en-GB" dirty="0"/>
                <a:t>  provide well-equipped </a:t>
              </a:r>
              <a:r>
                <a:rPr lang="en-GB" b="1" dirty="0">
                  <a:solidFill>
                    <a:srgbClr val="00B0F0"/>
                  </a:solidFill>
                </a:rPr>
                <a:t>laboratories</a:t>
              </a:r>
              <a:endParaRPr lang="en-GB" dirty="0"/>
            </a:p>
            <a:p>
              <a:pPr>
                <a:buFont typeface="Webdings" pitchFamily="18" charset="2"/>
                <a:buChar char="="/>
                <a:tabLst>
                  <a:tab pos="228600" algn="l"/>
                  <a:tab pos="342900" algn="l"/>
                </a:tabLst>
              </a:pPr>
              <a:r>
                <a:rPr lang="en-GB" dirty="0"/>
                <a:t>  provide </a:t>
              </a:r>
              <a:r>
                <a:rPr lang="en-GB" b="1" dirty="0">
                  <a:solidFill>
                    <a:srgbClr val="00B0F0"/>
                  </a:solidFill>
                </a:rPr>
                <a:t>authentic surroundings </a:t>
              </a:r>
              <a:r>
                <a:rPr lang="en-GB" dirty="0"/>
                <a:t>and thus </a:t>
              </a:r>
              <a:r>
                <a:rPr lang="en-GB" b="1" dirty="0">
                  <a:solidFill>
                    <a:srgbClr val="00B0F0"/>
                  </a:solidFill>
                </a:rPr>
                <a:t>professional orientation</a:t>
              </a:r>
            </a:p>
            <a:p>
              <a:pPr>
                <a:buFont typeface="Webdings" pitchFamily="18" charset="2"/>
                <a:buChar char="="/>
                <a:tabLst>
                  <a:tab pos="228600" algn="l"/>
                  <a:tab pos="342900" algn="l"/>
                </a:tabLst>
              </a:pPr>
              <a:r>
                <a:rPr lang="en-GB" dirty="0"/>
                <a:t>  allow young people to perform </a:t>
              </a:r>
              <a:r>
                <a:rPr lang="en-GB" b="1" dirty="0">
                  <a:solidFill>
                    <a:srgbClr val="00B0F0"/>
                  </a:solidFill>
                </a:rPr>
                <a:t>experiments hands-on</a:t>
              </a:r>
              <a:r>
                <a:rPr lang="en-GB" dirty="0"/>
                <a:t>, by themselves</a:t>
              </a:r>
            </a:p>
            <a:p>
              <a:pPr>
                <a:buFont typeface="Webdings" pitchFamily="18" charset="2"/>
                <a:buChar char="="/>
                <a:tabLst>
                  <a:tab pos="228600" algn="l"/>
                  <a:tab pos="342900" algn="l"/>
                </a:tabLst>
              </a:pPr>
              <a:r>
                <a:rPr lang="en-GB" dirty="0"/>
                <a:t>  have a </a:t>
              </a:r>
              <a:r>
                <a:rPr lang="en-GB" b="1" dirty="0">
                  <a:solidFill>
                    <a:srgbClr val="00B0F0"/>
                  </a:solidFill>
                </a:rPr>
                <a:t>regular periodical offer </a:t>
              </a:r>
              <a:r>
                <a:rPr lang="en-GB" dirty="0"/>
                <a:t>of practical courses.</a:t>
              </a:r>
            </a:p>
          </p:txBody>
        </p:sp>
        <p:cxnSp>
          <p:nvCxnSpPr>
            <p:cNvPr id="468999" name="AutoShape 7"/>
            <p:cNvCxnSpPr>
              <a:cxnSpLocks noChangeShapeType="1"/>
              <a:stCxn id="469000" idx="2"/>
              <a:endCxn id="468998" idx="1"/>
            </p:cNvCxnSpPr>
            <p:nvPr/>
          </p:nvCxnSpPr>
          <p:spPr bwMode="auto">
            <a:xfrm rot="5400000">
              <a:off x="346" y="2095"/>
              <a:ext cx="2163" cy="918"/>
            </a:xfrm>
            <a:prstGeom prst="curvedConnector4">
              <a:avLst>
                <a:gd name="adj1" fmla="val 39020"/>
                <a:gd name="adj2" fmla="val 115686"/>
              </a:avLst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9000" name="Rectangle 8"/>
            <p:cNvSpPr>
              <a:spLocks noChangeArrowheads="1"/>
            </p:cNvSpPr>
            <p:nvPr/>
          </p:nvSpPr>
          <p:spPr bwMode="auto">
            <a:xfrm>
              <a:off x="1672" y="1417"/>
              <a:ext cx="428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C2EA2-1B9C-473C-88EA-19C2EED3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6CEF40-85B5-46FE-AF26-4048DB619280}"/>
              </a:ext>
            </a:extLst>
          </p:cNvPr>
          <p:cNvSpPr txBox="1"/>
          <p:nvPr/>
        </p:nvSpPr>
        <p:spPr>
          <a:xfrm>
            <a:off x="121774" y="1409462"/>
            <a:ext cx="7199407" cy="2936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Tell me and I will forget, </a:t>
            </a:r>
            <a:br>
              <a:rPr lang="en-US" sz="3600" b="1" dirty="0"/>
            </a:br>
            <a:r>
              <a:rPr lang="en-US" sz="3600" b="1" dirty="0"/>
              <a:t>show me and I may remember; </a:t>
            </a:r>
            <a:br>
              <a:rPr lang="en-US" sz="3600" b="1" dirty="0"/>
            </a:br>
            <a:r>
              <a:rPr lang="en-US" sz="3600" b="1" dirty="0"/>
              <a:t>let me do it and I will understand. </a:t>
            </a:r>
          </a:p>
          <a:p>
            <a:pPr algn="ctr"/>
            <a:endParaRPr lang="de-DE" sz="3200" dirty="0"/>
          </a:p>
          <a:p>
            <a:pPr algn="ctr"/>
            <a:r>
              <a:rPr lang="de-DE" sz="3200" dirty="0"/>
              <a:t>Konfuzius 2500 </a:t>
            </a:r>
            <a:r>
              <a:rPr lang="de-DE" sz="3200" dirty="0" err="1"/>
              <a:t>years</a:t>
            </a:r>
            <a:r>
              <a:rPr lang="de-DE" sz="3200" dirty="0"/>
              <a:t> </a:t>
            </a:r>
            <a:r>
              <a:rPr lang="de-DE" sz="3200" dirty="0" err="1"/>
              <a:t>ago</a:t>
            </a:r>
            <a:endParaRPr lang="de-DE" sz="3200" dirty="0"/>
          </a:p>
        </p:txBody>
      </p:sp>
      <p:pic>
        <p:nvPicPr>
          <p:cNvPr id="6" name="Grafik 5" descr="Ein Bild, das Person, Mann, Skulptur, Gebäude enthält.&#10;&#10;Automatisch generierte Beschreibung">
            <a:extLst>
              <a:ext uri="{FF2B5EF4-FFF2-40B4-BE49-F238E27FC236}">
                <a16:creationId xmlns:a16="http://schemas.microsoft.com/office/drawing/2014/main" id="{9F5A9E1C-D1A9-4B59-A8F4-4BA193AB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08" y="0"/>
            <a:ext cx="4786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1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3C0C0-3DF2-4D0A-B797-FCEAD8E9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D06A4BE-696A-4584-9675-961AA902E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" y="0"/>
            <a:ext cx="5904099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5E68933-E025-456D-87E2-A7E649938B17}"/>
              </a:ext>
            </a:extLst>
          </p:cNvPr>
          <p:cNvSpPr txBox="1"/>
          <p:nvPr/>
        </p:nvSpPr>
        <p:spPr>
          <a:xfrm>
            <a:off x="4794344" y="2475580"/>
            <a:ext cx="3488455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Operating </a:t>
            </a:r>
            <a:r>
              <a:rPr lang="de-DE" b="1" dirty="0" err="1"/>
              <a:t>institutions</a:t>
            </a:r>
            <a:r>
              <a:rPr lang="de-DE" b="1" dirty="0"/>
              <a:t>:</a:t>
            </a:r>
          </a:p>
          <a:p>
            <a:r>
              <a:rPr lang="de-DE" dirty="0" err="1"/>
              <a:t>Universities</a:t>
            </a:r>
            <a:r>
              <a:rPr lang="de-DE" dirty="0"/>
              <a:t>  		49 %</a:t>
            </a:r>
          </a:p>
          <a:p>
            <a:r>
              <a:rPr lang="de-DE" dirty="0"/>
              <a:t>Private Clubs  		12 %</a:t>
            </a:r>
          </a:p>
          <a:p>
            <a:r>
              <a:rPr lang="de-DE" dirty="0"/>
              <a:t>Research Centers:  	11 %</a:t>
            </a:r>
          </a:p>
          <a:p>
            <a:r>
              <a:rPr lang="de-DE" dirty="0"/>
              <a:t>Industrial </a:t>
            </a:r>
            <a:r>
              <a:rPr lang="de-DE" dirty="0" err="1"/>
              <a:t>Enterprices</a:t>
            </a:r>
            <a:r>
              <a:rPr lang="de-DE" dirty="0"/>
              <a:t>:  	10 %</a:t>
            </a:r>
          </a:p>
          <a:p>
            <a:r>
              <a:rPr lang="de-DE" dirty="0" err="1"/>
              <a:t>Others</a:t>
            </a:r>
            <a:r>
              <a:rPr lang="de-DE" dirty="0"/>
              <a:t>:  			18 %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1A3257-55C0-4864-A7C7-0A79E68A6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" y="49679"/>
            <a:ext cx="1133075" cy="62329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DED31E8-D7C2-49C3-9942-F60870C7F808}"/>
              </a:ext>
            </a:extLst>
          </p:cNvPr>
          <p:cNvSpPr/>
          <p:nvPr/>
        </p:nvSpPr>
        <p:spPr>
          <a:xfrm>
            <a:off x="4794343" y="1299874"/>
            <a:ext cx="3488456" cy="11757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200" dirty="0"/>
              <a:t>since more than 25 years </a:t>
            </a:r>
            <a:br>
              <a:rPr lang="en-GB" sz="2200" dirty="0"/>
            </a:br>
            <a:r>
              <a:rPr lang="en-GB" sz="2200" dirty="0"/>
              <a:t>in German speaking regions,</a:t>
            </a:r>
          </a:p>
          <a:p>
            <a:r>
              <a:rPr lang="en-GB" sz="2200" dirty="0"/>
              <a:t>more than 370 SLs by now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3F2C9D-167B-4809-95F9-D3D4215EE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36" y="1617764"/>
            <a:ext cx="386486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1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Sustainable</a:t>
            </a:r>
            <a:r>
              <a:rPr lang="de-DE" dirty="0"/>
              <a:t> Development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786552" y="2238131"/>
            <a:ext cx="738664" cy="253051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en-GB" sz="3600" dirty="0">
                <a:latin typeface="Arial" charset="0"/>
                <a:ea typeface="ＭＳ Ｐゴシック" charset="0"/>
                <a:cs typeface="ＭＳ Ｐゴシック" charset="0"/>
              </a:rPr>
              <a:t>economy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483801" y="2214646"/>
            <a:ext cx="738664" cy="254114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en-GB" sz="3600" dirty="0">
                <a:latin typeface="Arial" charset="0"/>
                <a:ea typeface="ＭＳ Ｐゴシック" charset="0"/>
                <a:cs typeface="ＭＳ Ｐゴシック" charset="0"/>
              </a:rPr>
              <a:t>ecology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182500" y="2189080"/>
            <a:ext cx="738664" cy="256671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en-GB" sz="3600" dirty="0">
                <a:latin typeface="Arial" charset="0"/>
                <a:ea typeface="ＭＳ Ｐゴシック" charset="0"/>
                <a:cs typeface="ＭＳ Ｐゴシック" charset="0"/>
              </a:rPr>
              <a:t>social issue</a:t>
            </a:r>
          </a:p>
        </p:txBody>
      </p:sp>
      <p:sp>
        <p:nvSpPr>
          <p:cNvPr id="9" name="Gleichschenkliges Dreieck 8"/>
          <p:cNvSpPr>
            <a:spLocks noChangeArrowheads="1"/>
          </p:cNvSpPr>
          <p:nvPr/>
        </p:nvSpPr>
        <p:spPr bwMode="auto">
          <a:xfrm>
            <a:off x="6497790" y="1010260"/>
            <a:ext cx="4740077" cy="1210337"/>
          </a:xfrm>
          <a:prstGeom prst="triangle">
            <a:avLst>
              <a:gd name="adj" fmla="val 49788"/>
            </a:avLst>
          </a:prstGeom>
          <a:solidFill>
            <a:srgbClr val="D9D9D9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272" name="Textfeld 9"/>
          <p:cNvSpPr txBox="1">
            <a:spLocks noChangeArrowheads="1"/>
          </p:cNvSpPr>
          <p:nvPr/>
        </p:nvSpPr>
        <p:spPr bwMode="auto">
          <a:xfrm>
            <a:off x="7225882" y="1579326"/>
            <a:ext cx="33175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3200" dirty="0"/>
              <a:t>Sustainability</a:t>
            </a:r>
          </a:p>
        </p:txBody>
      </p:sp>
      <p:sp>
        <p:nvSpPr>
          <p:cNvPr id="11273" name="Textplatzhalter 1"/>
          <p:cNvSpPr txBox="1">
            <a:spLocks/>
          </p:cNvSpPr>
          <p:nvPr/>
        </p:nvSpPr>
        <p:spPr bwMode="auto">
          <a:xfrm>
            <a:off x="6261312" y="4853106"/>
            <a:ext cx="5166566" cy="45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Lucida Grande" charset="0"/>
              <a:buNone/>
            </a:pPr>
            <a:r>
              <a:rPr lang="de-DE" altLang="de-DE" sz="1600" dirty="0">
                <a:latin typeface="Verdana" panose="020B0604030504040204" pitchFamily="34" charset="0"/>
              </a:rPr>
              <a:t>3-columns </a:t>
            </a:r>
            <a:r>
              <a:rPr lang="en-GB" altLang="de-DE" sz="1600" dirty="0">
                <a:latin typeface="Verdana" panose="020B0604030504040204" pitchFamily="34" charset="0"/>
              </a:rPr>
              <a:t>concept of Sustainable Development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904F492-8863-4C60-A884-0332A6C1D3A0}"/>
              </a:ext>
            </a:extLst>
          </p:cNvPr>
          <p:cNvSpPr/>
          <p:nvPr/>
        </p:nvSpPr>
        <p:spPr>
          <a:xfrm>
            <a:off x="673215" y="1096885"/>
            <a:ext cx="49125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Sustainable development is a development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that satisfies the present generation's needs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without jeopardizing the possibilities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for future generations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to meet their own needs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Brundtland-Report </a:t>
            </a:r>
            <a:b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United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Nations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Common Future“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1987,</a:t>
            </a:r>
            <a:b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important political goal of our society today</a:t>
            </a:r>
            <a:endParaRPr lang="de-DE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B5FDF2E-FDCC-4671-BF51-36A2114427E3}"/>
              </a:ext>
            </a:extLst>
          </p:cNvPr>
          <p:cNvSpPr/>
          <p:nvPr/>
        </p:nvSpPr>
        <p:spPr>
          <a:xfrm>
            <a:off x="510087" y="5454411"/>
            <a:ext cx="376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486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272" grpId="0"/>
      <p:bldP spid="112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Sustainable</a:t>
            </a:r>
            <a:r>
              <a:rPr lang="de-DE" dirty="0"/>
              <a:t> Development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49535" y="4379811"/>
            <a:ext cx="6919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Additionally urgently needed: R &amp; D in the field of Sustainability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64174" y="3737593"/>
            <a:ext cx="5846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 → </a:t>
            </a:r>
            <a:r>
              <a:rPr lang="en-US" b="1" dirty="0">
                <a:solidFill>
                  <a:srgbClr val="00B050"/>
                </a:solidFill>
              </a:rPr>
              <a:t>Education for Sustainable Development (ESD)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786849" y="5162478"/>
            <a:ext cx="7160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and concomitantly: </a:t>
            </a:r>
            <a:r>
              <a:rPr lang="en-US" b="1" dirty="0">
                <a:solidFill>
                  <a:srgbClr val="C00000"/>
                </a:solidFill>
              </a:rPr>
              <a:t>STEM Sustainability Education (STEM-SE)</a:t>
            </a:r>
            <a:endParaRPr lang="de-DE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5951F3-D2E5-42D5-B89C-54501C64B015}"/>
              </a:ext>
            </a:extLst>
          </p:cNvPr>
          <p:cNvSpPr txBox="1"/>
          <p:nvPr/>
        </p:nvSpPr>
        <p:spPr>
          <a:xfrm>
            <a:off x="343165" y="1428979"/>
            <a:ext cx="5563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Prerequisite for successful implementation:</a:t>
            </a:r>
          </a:p>
          <a:p>
            <a:pPr algn="ctr"/>
            <a:r>
              <a:rPr lang="en-GB" sz="4000" b="1" dirty="0" err="1">
                <a:solidFill>
                  <a:srgbClr val="00B050"/>
                </a:solidFill>
              </a:rPr>
              <a:t>Bildung</a:t>
            </a:r>
            <a:r>
              <a:rPr lang="en-GB" sz="40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less precise: Education</a:t>
            </a:r>
            <a:endParaRPr lang="de-DE" dirty="0"/>
          </a:p>
          <a:p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B5FDF2E-FDCC-4671-BF51-36A2114427E3}"/>
              </a:ext>
            </a:extLst>
          </p:cNvPr>
          <p:cNvSpPr/>
          <p:nvPr/>
        </p:nvSpPr>
        <p:spPr>
          <a:xfrm>
            <a:off x="510087" y="5454411"/>
            <a:ext cx="376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2B7315-269A-4329-8F29-3F0941510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57" y="958936"/>
            <a:ext cx="1360703" cy="5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5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1525" y="-69212"/>
            <a:ext cx="8929688" cy="95154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Sustainability Education</a:t>
            </a:r>
            <a:b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MINT-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Nachhaltigkeitsbildung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5" name="Datumsplatzhalter 5"/>
          <p:cNvSpPr>
            <a:spLocks noGrp="1"/>
          </p:cNvSpPr>
          <p:nvPr>
            <p:ph type="dt" sz="quarter" idx="4294967295"/>
          </p:nvPr>
        </p:nvSpPr>
        <p:spPr bwMode="auto">
          <a:xfrm>
            <a:off x="1524000" y="6527800"/>
            <a:ext cx="92075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AD9020E-7E5B-40A8-AB81-1BDBC9810E76}" type="datetime1">
              <a:rPr lang="de-DE" altLang="de-DE" sz="900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/>
              <a:t>06.10.2020</a:t>
            </a:fld>
            <a:endParaRPr lang="de-DE" altLang="de-DE" sz="9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grpSp>
        <p:nvGrpSpPr>
          <p:cNvPr id="8198" name="Gruppierung 7"/>
          <p:cNvGrpSpPr>
            <a:grpSpLocks/>
          </p:cNvGrpSpPr>
          <p:nvPr/>
        </p:nvGrpSpPr>
        <p:grpSpPr bwMode="auto">
          <a:xfrm>
            <a:off x="1495907" y="1063390"/>
            <a:ext cx="4462462" cy="4316487"/>
            <a:chOff x="-175928" y="846346"/>
            <a:chExt cx="6061777" cy="5798758"/>
          </a:xfrm>
        </p:grpSpPr>
        <p:grpSp>
          <p:nvGrpSpPr>
            <p:cNvPr id="8199" name="Gruppierung 8"/>
            <p:cNvGrpSpPr>
              <a:grpSpLocks/>
            </p:cNvGrpSpPr>
            <p:nvPr/>
          </p:nvGrpSpPr>
          <p:grpSpPr bwMode="auto">
            <a:xfrm>
              <a:off x="901" y="846346"/>
              <a:ext cx="5721059" cy="5723295"/>
              <a:chOff x="901" y="846346"/>
              <a:chExt cx="5721059" cy="5723295"/>
            </a:xfrm>
          </p:grpSpPr>
          <p:sp>
            <p:nvSpPr>
              <p:cNvPr id="23" name="Rechteck 22"/>
              <p:cNvSpPr>
                <a:spLocks noChangeArrowheads="1"/>
              </p:cNvSpPr>
              <p:nvPr/>
            </p:nvSpPr>
            <p:spPr bwMode="auto">
              <a:xfrm>
                <a:off x="901" y="1739974"/>
                <a:ext cx="5712433" cy="661922"/>
              </a:xfrm>
              <a:prstGeom prst="rect">
                <a:avLst/>
              </a:prstGeom>
              <a:solidFill>
                <a:srgbClr val="F2F2F2"/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de-DE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24" name="Rechteck 23"/>
              <p:cNvSpPr>
                <a:spLocks noChangeArrowheads="1"/>
              </p:cNvSpPr>
              <p:nvPr/>
            </p:nvSpPr>
            <p:spPr bwMode="auto">
              <a:xfrm>
                <a:off x="300646" y="2406209"/>
                <a:ext cx="914334" cy="3430358"/>
              </a:xfrm>
              <a:prstGeom prst="rect">
                <a:avLst/>
              </a:prstGeom>
              <a:solidFill>
                <a:srgbClr val="D9D9D9"/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de-DE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25" name="Rechteck 24"/>
              <p:cNvSpPr>
                <a:spLocks noChangeArrowheads="1"/>
              </p:cNvSpPr>
              <p:nvPr/>
            </p:nvSpPr>
            <p:spPr bwMode="auto">
              <a:xfrm>
                <a:off x="1682931" y="2414834"/>
                <a:ext cx="914334" cy="3428201"/>
              </a:xfrm>
              <a:prstGeom prst="rect">
                <a:avLst/>
              </a:prstGeom>
              <a:solidFill>
                <a:srgbClr val="D9D9D9"/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de-DE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26" name="Rechteck 25"/>
              <p:cNvSpPr>
                <a:spLocks noChangeArrowheads="1"/>
              </p:cNvSpPr>
              <p:nvPr/>
            </p:nvSpPr>
            <p:spPr bwMode="auto">
              <a:xfrm>
                <a:off x="3065214" y="2414834"/>
                <a:ext cx="914334" cy="3428201"/>
              </a:xfrm>
              <a:prstGeom prst="rect">
                <a:avLst/>
              </a:prstGeom>
              <a:solidFill>
                <a:srgbClr val="D9D9D9"/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de-DE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27" name="Rechteck 26"/>
              <p:cNvSpPr>
                <a:spLocks noChangeArrowheads="1"/>
              </p:cNvSpPr>
              <p:nvPr/>
            </p:nvSpPr>
            <p:spPr bwMode="auto">
              <a:xfrm>
                <a:off x="4447072" y="2409378"/>
                <a:ext cx="914334" cy="3428201"/>
              </a:xfrm>
              <a:prstGeom prst="rect">
                <a:avLst/>
              </a:prstGeom>
              <a:solidFill>
                <a:srgbClr val="D9D9D9"/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de-DE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28" name="Trapez 27"/>
              <p:cNvSpPr>
                <a:spLocks/>
              </p:cNvSpPr>
              <p:nvPr/>
            </p:nvSpPr>
            <p:spPr bwMode="auto">
              <a:xfrm>
                <a:off x="104410" y="5836567"/>
                <a:ext cx="5447190" cy="733074"/>
              </a:xfrm>
              <a:custGeom>
                <a:avLst/>
                <a:gdLst>
                  <a:gd name="T0" fmla="*/ 0 w 5447190"/>
                  <a:gd name="T1" fmla="*/ 733074 h 733074"/>
                  <a:gd name="T2" fmla="*/ 183269 w 5447190"/>
                  <a:gd name="T3" fmla="*/ 0 h 733074"/>
                  <a:gd name="T4" fmla="*/ 5263922 w 5447190"/>
                  <a:gd name="T5" fmla="*/ 0 h 733074"/>
                  <a:gd name="T6" fmla="*/ 5447190 w 5447190"/>
                  <a:gd name="T7" fmla="*/ 733074 h 733074"/>
                  <a:gd name="T8" fmla="*/ 0 w 5447190"/>
                  <a:gd name="T9" fmla="*/ 733074 h 7330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47190" h="733074">
                    <a:moveTo>
                      <a:pt x="0" y="733074"/>
                    </a:moveTo>
                    <a:lnTo>
                      <a:pt x="183269" y="0"/>
                    </a:lnTo>
                    <a:lnTo>
                      <a:pt x="5263922" y="0"/>
                    </a:lnTo>
                    <a:lnTo>
                      <a:pt x="5447190" y="733074"/>
                    </a:lnTo>
                    <a:lnTo>
                      <a:pt x="0" y="733074"/>
                    </a:lnTo>
                    <a:close/>
                  </a:path>
                </a:pathLst>
              </a:custGeom>
              <a:solidFill>
                <a:srgbClr val="F2F2F2"/>
              </a:solidFill>
              <a:ln w="38100" cap="flat" cmpd="sng">
                <a:solidFill>
                  <a:srgbClr val="7F7F7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de-DE"/>
              </a:p>
            </p:txBody>
          </p:sp>
          <p:sp>
            <p:nvSpPr>
              <p:cNvPr id="29" name="Gleichschenkliges Dreieck 28"/>
              <p:cNvSpPr/>
              <p:nvPr/>
            </p:nvSpPr>
            <p:spPr>
              <a:xfrm>
                <a:off x="901" y="846346"/>
                <a:ext cx="5721059" cy="867756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8200" name="Gruppierung 9"/>
            <p:cNvGrpSpPr>
              <a:grpSpLocks/>
            </p:cNvGrpSpPr>
            <p:nvPr/>
          </p:nvGrpSpPr>
          <p:grpSpPr bwMode="auto">
            <a:xfrm>
              <a:off x="-175928" y="1808969"/>
              <a:ext cx="6061777" cy="4836135"/>
              <a:chOff x="-357538" y="-12211"/>
              <a:chExt cx="6061777" cy="4836135"/>
            </a:xfrm>
          </p:grpSpPr>
          <p:grpSp>
            <p:nvGrpSpPr>
              <p:cNvPr id="8202" name="Gruppierung 11"/>
              <p:cNvGrpSpPr>
                <a:grpSpLocks/>
              </p:cNvGrpSpPr>
              <p:nvPr/>
            </p:nvGrpSpPr>
            <p:grpSpPr bwMode="auto">
              <a:xfrm>
                <a:off x="-357538" y="-12211"/>
                <a:ext cx="6061777" cy="4836135"/>
                <a:chOff x="-357538" y="-12211"/>
                <a:chExt cx="6061777" cy="4836135"/>
              </a:xfrm>
            </p:grpSpPr>
            <p:sp>
              <p:nvSpPr>
                <p:cNvPr id="17" name="Textfeld 16"/>
                <p:cNvSpPr txBox="1"/>
                <p:nvPr/>
              </p:nvSpPr>
              <p:spPr>
                <a:xfrm rot="16200000">
                  <a:off x="-616006" y="1589415"/>
                  <a:ext cx="2529106" cy="4585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/>
                <a:lstStyle/>
                <a:p>
                  <a:pPr algn="just">
                    <a:spcAft>
                      <a:spcPts val="0"/>
                    </a:spcAft>
                    <a:defRPr/>
                  </a:pPr>
                  <a:r>
                    <a:rPr lang="en-GB" sz="1600" dirty="0">
                      <a:latin typeface="Calibri"/>
                      <a:ea typeface="ＭＳ 明朝"/>
                      <a:cs typeface="Times New Roman"/>
                    </a:rPr>
                    <a:t>Scientific Literacy</a:t>
                  </a:r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 rot="16200000">
                  <a:off x="770942" y="1545106"/>
                  <a:ext cx="2305905" cy="8065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spcAft>
                      <a:spcPts val="0"/>
                    </a:spcAft>
                    <a:defRPr/>
                  </a:pPr>
                  <a:r>
                    <a:rPr lang="de-DE" sz="1600" dirty="0">
                      <a:latin typeface="Calibri"/>
                      <a:ea typeface="ＭＳ 明朝"/>
                      <a:cs typeface="Times New Roman"/>
                    </a:rPr>
                    <a:t>Technology</a:t>
                  </a:r>
                  <a:r>
                    <a:rPr lang="en-GB" sz="1600" dirty="0">
                      <a:latin typeface="Calibri"/>
                      <a:ea typeface="ＭＳ 明朝"/>
                      <a:cs typeface="Times New Roman"/>
                    </a:rPr>
                    <a:t> </a:t>
                  </a:r>
                  <a:br>
                    <a:rPr lang="en-GB" sz="1600" dirty="0">
                      <a:latin typeface="Calibri"/>
                      <a:ea typeface="ＭＳ 明朝"/>
                      <a:cs typeface="Times New Roman"/>
                    </a:rPr>
                  </a:br>
                  <a:r>
                    <a:rPr lang="en-GB" sz="1600" dirty="0">
                      <a:latin typeface="Calibri"/>
                      <a:ea typeface="ＭＳ 明朝"/>
                      <a:cs typeface="Times New Roman"/>
                    </a:rPr>
                    <a:t>Acceptance</a:t>
                  </a:r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 rot="16200000" flipH="1">
                  <a:off x="2516623" y="2159988"/>
                  <a:ext cx="1490325" cy="3949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de-DE" altLang="de-DE" sz="1600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MS Mincho" panose="02020609040205080304" pitchFamily="49" charset="-128"/>
                    </a:rPr>
                    <a:t>ESD</a:t>
                  </a:r>
                </a:p>
              </p:txBody>
            </p:sp>
            <p:sp>
              <p:nvSpPr>
                <p:cNvPr id="20" name="Textfeld 19"/>
                <p:cNvSpPr txBox="1"/>
                <p:nvPr/>
              </p:nvSpPr>
              <p:spPr>
                <a:xfrm rot="16200000" flipH="1">
                  <a:off x="3790160" y="1706711"/>
                  <a:ext cx="1877965" cy="8194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just">
                    <a:spcAft>
                      <a:spcPts val="0"/>
                    </a:spcAft>
                    <a:defRPr/>
                  </a:pPr>
                  <a:r>
                    <a:rPr lang="de-DE" sz="1600" dirty="0">
                      <a:latin typeface="Calibri"/>
                      <a:ea typeface="ＭＳ 明朝"/>
                      <a:cs typeface="Times New Roman"/>
                    </a:rPr>
                    <a:t>Environmental Education</a:t>
                  </a:r>
                </a:p>
              </p:txBody>
            </p:sp>
            <p:sp>
              <p:nvSpPr>
                <p:cNvPr id="21" name="Textfeld 20"/>
                <p:cNvSpPr txBox="1"/>
                <p:nvPr/>
              </p:nvSpPr>
              <p:spPr>
                <a:xfrm>
                  <a:off x="-357538" y="-12211"/>
                  <a:ext cx="6061777" cy="608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spcAft>
                      <a:spcPts val="0"/>
                    </a:spcAft>
                    <a:defRPr/>
                  </a:pPr>
                  <a:r>
                    <a:rPr lang="de-DE" dirty="0">
                      <a:latin typeface="Calibri"/>
                      <a:ea typeface="ＭＳ 明朝"/>
                      <a:cs typeface="Times New Roman"/>
                    </a:rPr>
                    <a:t>STEM </a:t>
                  </a:r>
                  <a:r>
                    <a:rPr lang="en-GB" dirty="0">
                      <a:latin typeface="Calibri"/>
                      <a:ea typeface="ＭＳ 明朝"/>
                      <a:cs typeface="Times New Roman"/>
                    </a:rPr>
                    <a:t>Sustainability</a:t>
                  </a:r>
                  <a:r>
                    <a:rPr lang="de-DE" dirty="0">
                      <a:latin typeface="Calibri"/>
                      <a:ea typeface="ＭＳ 明朝"/>
                      <a:cs typeface="Times New Roman"/>
                    </a:rPr>
                    <a:t> Education</a:t>
                  </a:r>
                </a:p>
              </p:txBody>
            </p:sp>
            <p:sp>
              <p:nvSpPr>
                <p:cNvPr id="22" name="Textfeld 21"/>
                <p:cNvSpPr txBox="1"/>
                <p:nvPr/>
              </p:nvSpPr>
              <p:spPr>
                <a:xfrm>
                  <a:off x="313117" y="4028323"/>
                  <a:ext cx="4685964" cy="7956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de-DE" altLang="de-DE" sz="2600" b="1" i="1" dirty="0" err="1">
                      <a:solidFill>
                        <a:srgbClr val="FD9D00"/>
                      </a:solidFill>
                      <a:latin typeface="Calibri" panose="020F0502020204030204" pitchFamily="34" charset="0"/>
                      <a:ea typeface="MS Mincho" panose="02020609040205080304" pitchFamily="49" charset="-128"/>
                    </a:rPr>
                    <a:t>S</a:t>
                  </a:r>
                  <a:r>
                    <a:rPr lang="de-DE" altLang="de-DE" sz="2600" b="1" i="1" dirty="0" err="1">
                      <a:solidFill>
                        <a:srgbClr val="000000"/>
                      </a:solidFill>
                      <a:latin typeface="Calibri" panose="020F0502020204030204" pitchFamily="34" charset="0"/>
                      <a:ea typeface="MS Mincho" panose="02020609040205080304" pitchFamily="49" charset="-128"/>
                    </a:rPr>
                    <a:t>chüler</a:t>
                  </a:r>
                  <a:r>
                    <a:rPr lang="de-DE" altLang="de-DE" sz="2600" b="1" i="1" dirty="0" err="1">
                      <a:solidFill>
                        <a:srgbClr val="FD9D00"/>
                      </a:solidFill>
                      <a:latin typeface="Calibri" panose="020F0502020204030204" pitchFamily="34" charset="0"/>
                      <a:ea typeface="MS Mincho" panose="02020609040205080304" pitchFamily="49" charset="-128"/>
                    </a:rPr>
                    <a:t>L</a:t>
                  </a:r>
                  <a:r>
                    <a:rPr lang="de-DE" altLang="de-DE" sz="2600" b="1" i="1" dirty="0" err="1">
                      <a:solidFill>
                        <a:srgbClr val="000000"/>
                      </a:solidFill>
                      <a:latin typeface="Calibri" panose="020F0502020204030204" pitchFamily="34" charset="0"/>
                      <a:ea typeface="MS Mincho" panose="02020609040205080304" pitchFamily="49" charset="-128"/>
                    </a:rPr>
                    <a:t>abors</a:t>
                  </a:r>
                  <a:r>
                    <a:rPr lang="de-DE" altLang="de-DE" sz="2600" b="1" i="1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MS Mincho" panose="02020609040205080304" pitchFamily="49" charset="-128"/>
                    </a:rPr>
                    <a:t> + School</a:t>
                  </a:r>
                  <a:endParaRPr lang="de-DE" altLang="de-DE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MS Mincho" panose="02020609040205080304" pitchFamily="49" charset="-128"/>
                  </a:endParaRPr>
                </a:p>
              </p:txBody>
            </p:sp>
          </p:grpSp>
          <p:pic>
            <p:nvPicPr>
              <p:cNvPr id="8203" name="Bild 12" descr="Macintosh HD:Users:Johannes:Desktop:Coda 2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323715" y="3117215"/>
                <a:ext cx="759460" cy="742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4" name="Bild 13" descr="Macintosh HD:Users:Johannes:Desktop:Schraubenschlüssel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795333">
                <a:off x="1673225" y="3073400"/>
                <a:ext cx="617855" cy="84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5" name="Bild 14" descr="Macintosh HD:Users:Johannes:Desktop:Erlenmeyer Kolben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325" y="3101340"/>
                <a:ext cx="544830" cy="805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6" name="Bild 15" descr="Macintosh HD:Users:Johannes:Desktop:logo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9580" y="3081020"/>
                <a:ext cx="647700" cy="857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" name="Rechteck 29"/>
          <p:cNvSpPr/>
          <p:nvPr/>
        </p:nvSpPr>
        <p:spPr>
          <a:xfrm>
            <a:off x="6600305" y="1028971"/>
            <a:ext cx="51391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Definition:</a:t>
            </a:r>
          </a:p>
          <a:p>
            <a:r>
              <a:rPr lang="en-US" i="1" dirty="0"/>
              <a:t>STEM Sustainability Education </a:t>
            </a:r>
            <a:r>
              <a:rPr lang="en-US" dirty="0"/>
              <a:t>provides interdisciplinary knowledge on environmental issues in the fields of Mathematics, Computer Science, Natural Science and Technology. </a:t>
            </a:r>
            <a:br>
              <a:rPr lang="en-US" dirty="0"/>
            </a:br>
            <a:r>
              <a:rPr lang="en-US" dirty="0"/>
              <a:t>It promotes environmental awareness and sustainable attitudes. </a:t>
            </a:r>
          </a:p>
          <a:p>
            <a:br>
              <a:rPr lang="en-US" dirty="0"/>
            </a:br>
            <a:r>
              <a:rPr lang="en-US" dirty="0" err="1"/>
              <a:t>Schülerlabors</a:t>
            </a:r>
            <a:r>
              <a:rPr lang="en-US" dirty="0"/>
              <a:t> are particularly suitable for providing children with</a:t>
            </a:r>
            <a:br>
              <a:rPr lang="en-US" dirty="0"/>
            </a:br>
            <a:r>
              <a:rPr lang="en-US" i="1" dirty="0"/>
              <a:t>STEM Sustainability Education</a:t>
            </a:r>
            <a:br>
              <a:rPr lang="en-US" dirty="0"/>
            </a:br>
            <a:r>
              <a:rPr lang="en-US" dirty="0"/>
              <a:t>and to bring, </a:t>
            </a:r>
            <a:br>
              <a:rPr lang="en-US" dirty="0"/>
            </a:br>
            <a:r>
              <a:rPr lang="en-US" dirty="0"/>
              <a:t>- with the school students as multipliers -,</a:t>
            </a:r>
            <a:br>
              <a:rPr lang="en-US" dirty="0"/>
            </a:br>
            <a:r>
              <a:rPr lang="en-US" i="1" dirty="0"/>
              <a:t>STEM Sustainability </a:t>
            </a:r>
            <a:r>
              <a:rPr lang="en-US" i="1" dirty="0" err="1"/>
              <a:t>Bildung</a:t>
            </a:r>
            <a:r>
              <a:rPr lang="en-US" i="1" dirty="0"/>
              <a:t> </a:t>
            </a:r>
            <a:r>
              <a:rPr lang="en-US" dirty="0"/>
              <a:t>into our society.</a:t>
            </a:r>
          </a:p>
          <a:p>
            <a:r>
              <a:rPr lang="en-US" dirty="0"/>
              <a:t>                                      (</a:t>
            </a:r>
            <a:r>
              <a:rPr lang="en-US" dirty="0" err="1"/>
              <a:t>LernortLabor</a:t>
            </a:r>
            <a:r>
              <a:rPr lang="en-US" dirty="0"/>
              <a:t> 2018)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6683305" y="3635948"/>
            <a:ext cx="1458686" cy="310136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62768" y="5953066"/>
            <a:ext cx="572188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C00000"/>
                </a:solidFill>
              </a:rPr>
              <a:t>STEM-SE   </a:t>
            </a:r>
            <a:r>
              <a:rPr lang="de-DE" sz="2400" b="1" dirty="0" err="1">
                <a:solidFill>
                  <a:srgbClr val="C00000"/>
                </a:solidFill>
              </a:rPr>
              <a:t>is</a:t>
            </a:r>
            <a:r>
              <a:rPr lang="de-DE" sz="2400" b="1" dirty="0">
                <a:solidFill>
                  <a:srgbClr val="C00000"/>
                </a:solidFill>
              </a:rPr>
              <a:t>    Transformative Education</a:t>
            </a:r>
          </a:p>
        </p:txBody>
      </p:sp>
    </p:spTree>
    <p:extLst>
      <p:ext uri="{BB962C8B-B14F-4D97-AF65-F5344CB8AC3E}">
        <p14:creationId xmlns:p14="http://schemas.microsoft.com/office/powerpoint/2010/main" val="244664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3918" y="-84077"/>
            <a:ext cx="9112667" cy="951543"/>
          </a:xfrm>
        </p:spPr>
        <p:txBody>
          <a:bodyPr/>
          <a:lstStyle/>
          <a:p>
            <a:r>
              <a:rPr lang="en-GB" dirty="0"/>
              <a:t>efficient dissemination of research achievements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786400" y="2262643"/>
            <a:ext cx="829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Progress in science and technology </a:t>
            </a:r>
            <a:br>
              <a:rPr lang="en-GB" dirty="0"/>
            </a:br>
            <a:r>
              <a:rPr lang="en-GB" dirty="0"/>
              <a:t>does not wait, until it eventually makes it into the official school curricula, </a:t>
            </a:r>
            <a:br>
              <a:rPr lang="en-GB" dirty="0"/>
            </a:br>
            <a:r>
              <a:rPr lang="en-GB" dirty="0"/>
              <a:t>i.e. into the </a:t>
            </a:r>
            <a:r>
              <a:rPr lang="en-GB" i="1" dirty="0"/>
              <a:t>formal sector </a:t>
            </a:r>
            <a:r>
              <a:rPr lang="en-GB" dirty="0"/>
              <a:t>of education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7932" y="1007277"/>
            <a:ext cx="86036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Important technological achievements occur in increasingly shorter time intervals,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with essential impact on the day-to-day life of the youth (and of all of us).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62755A2-3B37-41B7-BDBA-2625BF44447B}"/>
              </a:ext>
            </a:extLst>
          </p:cNvPr>
          <p:cNvSpPr/>
          <p:nvPr/>
        </p:nvSpPr>
        <p:spPr>
          <a:xfrm>
            <a:off x="4989641" y="421950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Schülerlabors</a:t>
            </a:r>
            <a:r>
              <a:rPr lang="en-GB" dirty="0"/>
              <a:t>    as </a:t>
            </a:r>
            <a:r>
              <a:rPr lang="en-GB" i="1" dirty="0"/>
              <a:t>non-formal </a:t>
            </a:r>
            <a:r>
              <a:rPr lang="en-GB" dirty="0"/>
              <a:t>educational institutions</a:t>
            </a:r>
            <a:br>
              <a:rPr lang="en-GB" dirty="0"/>
            </a:br>
            <a:r>
              <a:rPr lang="en-GB" dirty="0"/>
              <a:t>act as bridge</a:t>
            </a:r>
            <a:br>
              <a:rPr lang="en-GB" dirty="0"/>
            </a:br>
            <a:r>
              <a:rPr lang="en-GB" dirty="0"/>
              <a:t>between research and school: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74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3918" y="-84077"/>
            <a:ext cx="9112667" cy="951543"/>
          </a:xfrm>
        </p:spPr>
        <p:txBody>
          <a:bodyPr/>
          <a:lstStyle/>
          <a:p>
            <a:r>
              <a:rPr lang="en-GB" dirty="0"/>
              <a:t>efficient dissemination of research achievements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76CDB3-94C5-43AB-B7BA-5E4443B75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39" y="1688571"/>
            <a:ext cx="3867575" cy="25770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7B3C358-9CE1-4E32-9BE7-86D04699B8EC}"/>
              </a:ext>
            </a:extLst>
          </p:cNvPr>
          <p:cNvSpPr txBox="1"/>
          <p:nvPr/>
        </p:nvSpPr>
        <p:spPr>
          <a:xfrm>
            <a:off x="4991423" y="1060011"/>
            <a:ext cx="3034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</a:rPr>
              <a:t>Schülerlabor</a:t>
            </a:r>
          </a:p>
        </p:txBody>
      </p:sp>
      <p:sp>
        <p:nvSpPr>
          <p:cNvPr id="9" name="Abgerundetes Rechteck 5">
            <a:extLst>
              <a:ext uri="{FF2B5EF4-FFF2-40B4-BE49-F238E27FC236}">
                <a16:creationId xmlns:a16="http://schemas.microsoft.com/office/drawing/2014/main" id="{987A77F1-E425-4EA2-8292-4F1BB8E253C9}"/>
              </a:ext>
            </a:extLst>
          </p:cNvPr>
          <p:cNvSpPr/>
          <p:nvPr/>
        </p:nvSpPr>
        <p:spPr bwMode="auto">
          <a:xfrm>
            <a:off x="1946666" y="3310880"/>
            <a:ext cx="2018805" cy="9144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 err="1">
                <a:solidFill>
                  <a:srgbClr val="0070C0"/>
                </a:solidFill>
              </a:rPr>
              <a:t>subject-specific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didactics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0" name="Abgerundetes Rechteck 7">
            <a:extLst>
              <a:ext uri="{FF2B5EF4-FFF2-40B4-BE49-F238E27FC236}">
                <a16:creationId xmlns:a16="http://schemas.microsoft.com/office/drawing/2014/main" id="{C14A9B20-5363-472A-A63D-0F08091E1BF4}"/>
              </a:ext>
            </a:extLst>
          </p:cNvPr>
          <p:cNvSpPr/>
          <p:nvPr/>
        </p:nvSpPr>
        <p:spPr bwMode="auto">
          <a:xfrm>
            <a:off x="2194115" y="2438547"/>
            <a:ext cx="1701951" cy="54626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2400" b="1" dirty="0" err="1">
                <a:solidFill>
                  <a:srgbClr val="0070C0"/>
                </a:solidFill>
              </a:rPr>
              <a:t>university</a:t>
            </a: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1" name="Abgerundetes Rechteck 8">
            <a:extLst>
              <a:ext uri="{FF2B5EF4-FFF2-40B4-BE49-F238E27FC236}">
                <a16:creationId xmlns:a16="http://schemas.microsoft.com/office/drawing/2014/main" id="{8692C8EB-A445-43BE-AD19-BAA8D741B316}"/>
              </a:ext>
            </a:extLst>
          </p:cNvPr>
          <p:cNvSpPr/>
          <p:nvPr/>
        </p:nvSpPr>
        <p:spPr bwMode="auto">
          <a:xfrm>
            <a:off x="2582194" y="1139564"/>
            <a:ext cx="1416943" cy="9144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front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science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2" name="Abgerundetes Rechteck 9">
            <a:extLst>
              <a:ext uri="{FF2B5EF4-FFF2-40B4-BE49-F238E27FC236}">
                <a16:creationId xmlns:a16="http://schemas.microsoft.com/office/drawing/2014/main" id="{1390445F-8D9B-43AE-A6B9-DBEDB48FE0EC}"/>
              </a:ext>
            </a:extLst>
          </p:cNvPr>
          <p:cNvSpPr/>
          <p:nvPr/>
        </p:nvSpPr>
        <p:spPr bwMode="auto">
          <a:xfrm>
            <a:off x="8867008" y="2396977"/>
            <a:ext cx="1258784" cy="53438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2400" b="1" dirty="0" err="1">
                <a:solidFill>
                  <a:srgbClr val="0070C0"/>
                </a:solidFill>
              </a:rPr>
              <a:t>school</a:t>
            </a:r>
            <a:endParaRPr lang="de-DE" sz="2400" b="1" dirty="0">
              <a:solidFill>
                <a:srgbClr val="0070C0"/>
              </a:solidFill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8BD4C24-CD26-4C2E-9AD8-1000B8D295EC}"/>
              </a:ext>
            </a:extLst>
          </p:cNvPr>
          <p:cNvCxnSpPr>
            <a:endCxn id="12" idx="1"/>
          </p:cNvCxnSpPr>
          <p:nvPr/>
        </p:nvCxnSpPr>
        <p:spPr bwMode="auto">
          <a:xfrm>
            <a:off x="8442614" y="2664171"/>
            <a:ext cx="424394" cy="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69FE3EE-B059-46A6-A5C7-3D29C8C8D579}"/>
              </a:ext>
            </a:extLst>
          </p:cNvPr>
          <p:cNvCxnSpPr/>
          <p:nvPr/>
        </p:nvCxnSpPr>
        <p:spPr bwMode="auto">
          <a:xfrm>
            <a:off x="3863207" y="2711679"/>
            <a:ext cx="6087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960C99E-50B2-402C-A051-D90D41430E30}"/>
              </a:ext>
            </a:extLst>
          </p:cNvPr>
          <p:cNvCxnSpPr/>
          <p:nvPr/>
        </p:nvCxnSpPr>
        <p:spPr bwMode="auto">
          <a:xfrm>
            <a:off x="3965471" y="1961186"/>
            <a:ext cx="506496" cy="47087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3A3F197-745B-43DB-972B-23BF6455628C}"/>
              </a:ext>
            </a:extLst>
          </p:cNvPr>
          <p:cNvCxnSpPr/>
          <p:nvPr/>
        </p:nvCxnSpPr>
        <p:spPr bwMode="auto">
          <a:xfrm flipV="1">
            <a:off x="4035977" y="3001942"/>
            <a:ext cx="420295" cy="36745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A4646ADF-731D-4EA8-8BEE-B7B3A0F76767}"/>
              </a:ext>
            </a:extLst>
          </p:cNvPr>
          <p:cNvSpPr/>
          <p:nvPr/>
        </p:nvSpPr>
        <p:spPr>
          <a:xfrm>
            <a:off x="2019248" y="5025667"/>
            <a:ext cx="82982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0070C0"/>
                </a:solidFill>
              </a:rPr>
              <a:t>Schülerlabors</a:t>
            </a:r>
            <a:r>
              <a:rPr lang="en-GB" sz="2400" b="1" dirty="0">
                <a:solidFill>
                  <a:srgbClr val="0070C0"/>
                </a:solidFill>
              </a:rPr>
              <a:t> are locations of educational freedom: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here new things can just be tried or can systematically be probed</a:t>
            </a:r>
          </a:p>
        </p:txBody>
      </p:sp>
    </p:spTree>
    <p:extLst>
      <p:ext uri="{BB962C8B-B14F-4D97-AF65-F5344CB8AC3E}">
        <p14:creationId xmlns:p14="http://schemas.microsoft.com/office/powerpoint/2010/main" val="652241604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66CC"/>
          </a:buClr>
          <a:buSzTx/>
          <a:buFont typeface="Webdings" pitchFamily="18" charset="2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66CC"/>
          </a:buClr>
          <a:buSzTx/>
          <a:buFont typeface="Webdings" pitchFamily="18" charset="2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2CB585-A626-4C97-81E6-68DB227CA3F5}"/>
</file>

<file path=customXml/itemProps2.xml><?xml version="1.0" encoding="utf-8"?>
<ds:datastoreItem xmlns:ds="http://schemas.openxmlformats.org/officeDocument/2006/customXml" ds:itemID="{8C973C37-418E-4819-9DFE-0FF97C6C798A}"/>
</file>

<file path=customXml/itemProps3.xml><?xml version="1.0" encoding="utf-8"?>
<ds:datastoreItem xmlns:ds="http://schemas.openxmlformats.org/officeDocument/2006/customXml" ds:itemID="{26BD3201-445A-43A4-8152-3D3D7D6B3966}"/>
</file>

<file path=docProps/app.xml><?xml version="1.0" encoding="utf-8"?>
<Properties xmlns="http://schemas.openxmlformats.org/officeDocument/2006/extended-properties" xmlns:vt="http://schemas.openxmlformats.org/officeDocument/2006/docPropsVTypes">
  <Template>•TOB•:Programme:Microsoft Office 98:Vorlagen:Leere Präsentation</Template>
  <TotalTime>0</TotalTime>
  <Words>763</Words>
  <Application>Microsoft Office PowerPoint</Application>
  <PresentationFormat>Breitbild</PresentationFormat>
  <Paragraphs>104</Paragraphs>
  <Slides>18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30" baseType="lpstr">
      <vt:lpstr>Lucida Grande</vt:lpstr>
      <vt:lpstr>Arial</vt:lpstr>
      <vt:lpstr>Calibri</vt:lpstr>
      <vt:lpstr>Elephant</vt:lpstr>
      <vt:lpstr>Symbol</vt:lpstr>
      <vt:lpstr>Tahoma</vt:lpstr>
      <vt:lpstr>Times</vt:lpstr>
      <vt:lpstr>Times New Roman</vt:lpstr>
      <vt:lpstr>Verdana</vt:lpstr>
      <vt:lpstr>Webdings</vt:lpstr>
      <vt:lpstr>Leere Präsentation</vt:lpstr>
      <vt:lpstr>Formel</vt:lpstr>
      <vt:lpstr>Hydrogen and STEM Sustainability Education in Saarland´s Schülerlabors</vt:lpstr>
      <vt:lpstr>Definition of „Schülerlabor“</vt:lpstr>
      <vt:lpstr>PowerPoint-Präsentation</vt:lpstr>
      <vt:lpstr>PowerPoint-Präsentation</vt:lpstr>
      <vt:lpstr>Sustainable Development</vt:lpstr>
      <vt:lpstr>Sustainable Development</vt:lpstr>
      <vt:lpstr>STEM Sustainability Education   (MINT-Nachhaltigkeitsbildung)</vt:lpstr>
      <vt:lpstr>efficient dissemination of research achievements</vt:lpstr>
      <vt:lpstr>efficient dissemination of research achievements</vt:lpstr>
      <vt:lpstr>Ionic Liquids: new class of materials</vt:lpstr>
      <vt:lpstr>PowerPoint-Präsentation</vt:lpstr>
      <vt:lpstr>PowerPoint-Präsentation</vt:lpstr>
      <vt:lpstr>SFTZ, ground floor  </vt:lpstr>
      <vt:lpstr>Water electrolysis</vt:lpstr>
      <vt:lpstr>PV – electrolyser – fuel cell - consumer</vt:lpstr>
      <vt:lpstr>Green steel</vt:lpstr>
      <vt:lpstr>PowerPoint-Präsentation</vt:lpstr>
      <vt:lpstr>PowerPoint-Präsentation</vt:lpstr>
    </vt:vector>
  </TitlesOfParts>
  <Company>Design Agentur Achim Grintsch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German Schülerlabor</dc:title>
  <dc:subject>EU 2014</dc:subject>
  <dc:creator>Rolf Hempelmann</dc:creator>
  <cp:lastModifiedBy>Rolf Hempelmann</cp:lastModifiedBy>
  <cp:revision>496</cp:revision>
  <cp:lastPrinted>2018-10-28T18:57:17Z</cp:lastPrinted>
  <dcterms:created xsi:type="dcterms:W3CDTF">2000-07-04T11:31:46Z</dcterms:created>
  <dcterms:modified xsi:type="dcterms:W3CDTF">2020-10-06T07:29:02Z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