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82" r:id="rId2"/>
    <p:sldId id="295" r:id="rId3"/>
    <p:sldId id="286" r:id="rId4"/>
    <p:sldId id="256" r:id="rId5"/>
    <p:sldId id="287" r:id="rId6"/>
    <p:sldId id="285" r:id="rId7"/>
    <p:sldId id="284" r:id="rId8"/>
    <p:sldId id="283" r:id="rId9"/>
    <p:sldId id="288" r:id="rId10"/>
    <p:sldId id="289" r:id="rId11"/>
    <p:sldId id="290" r:id="rId12"/>
    <p:sldId id="296" r:id="rId13"/>
    <p:sldId id="292" r:id="rId14"/>
    <p:sldId id="293" r:id="rId15"/>
    <p:sldId id="29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DA2"/>
    <a:srgbClr val="3366FF"/>
    <a:srgbClr val="97C03C"/>
    <a:srgbClr val="019562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10/2/2020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3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s://www.nweurope.eu/media/11355/30384-gencomm-newsletter-september2020-v5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4084" y="2130425"/>
            <a:ext cx="3550752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2800" b="1" dirty="0" smtClean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2800" b="1" dirty="0" smtClean="0">
                <a:solidFill>
                  <a:srgbClr val="00B050"/>
                </a:solidFill>
                <a:latin typeface="Open Sans"/>
                <a:cs typeface="Open Sans"/>
              </a:rPr>
              <a:t>HAZEL Webinar 2:</a:t>
            </a:r>
          </a:p>
          <a:p>
            <a:pPr algn="ctr"/>
            <a:endParaRPr lang="en-GB" sz="2800" b="1" dirty="0" smtClean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Open Sans"/>
                <a:cs typeface="Open Sans"/>
              </a:rPr>
              <a:t>Hydrogen Sustainability </a:t>
            </a:r>
            <a:r>
              <a:rPr lang="en-US" sz="2400" b="1" dirty="0" smtClean="0">
                <a:solidFill>
                  <a:srgbClr val="00B050"/>
                </a:solidFill>
                <a:latin typeface="Open Sans"/>
                <a:cs typeface="Open Sans"/>
              </a:rPr>
              <a:t>- H2 </a:t>
            </a:r>
            <a:r>
              <a:rPr lang="en-US" sz="2400" b="1" dirty="0">
                <a:solidFill>
                  <a:srgbClr val="00B050"/>
                </a:solidFill>
                <a:latin typeface="Open Sans"/>
                <a:cs typeface="Open Sans"/>
              </a:rPr>
              <a:t>DXNET - Hydrogen injection into natural gas distribution networks</a:t>
            </a:r>
          </a:p>
          <a:p>
            <a:pPr algn="r"/>
            <a:endParaRPr lang="en-US" sz="28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endParaRPr lang="en-US" sz="2000" b="1" dirty="0" smtClean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r>
              <a:rPr lang="en-US" sz="2000" b="1" dirty="0" smtClean="0">
                <a:solidFill>
                  <a:srgbClr val="034DA2"/>
                </a:solidFill>
                <a:latin typeface="Open Sans"/>
                <a:cs typeface="Open Sans"/>
              </a:rPr>
              <a:t>6</a:t>
            </a:r>
            <a:r>
              <a:rPr lang="en-US" sz="20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th</a:t>
            </a:r>
            <a:r>
              <a:rPr lang="en-US" sz="2000" b="1" dirty="0" smtClean="0">
                <a:solidFill>
                  <a:srgbClr val="034DA2"/>
                </a:solidFill>
                <a:latin typeface="Open Sans"/>
                <a:cs typeface="Open Sans"/>
              </a:rPr>
              <a:t> October 2020</a:t>
            </a:r>
          </a:p>
          <a:p>
            <a:pPr algn="ctr"/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 smtClean="0">
                <a:solidFill>
                  <a:srgbClr val="034DA2"/>
                </a:solidFill>
                <a:latin typeface="Open Sans"/>
                <a:cs typeface="Open Sans"/>
              </a:rPr>
              <a:t> </a:t>
            </a:r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78026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800" b="1" dirty="0" smtClean="0">
              <a:latin typeface="Open Sans"/>
              <a:cs typeface="Open Sans"/>
            </a:endParaRPr>
          </a:p>
          <a:p>
            <a:pPr algn="r"/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9" y="169274"/>
            <a:ext cx="8889618" cy="5144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135" y="5466346"/>
            <a:ext cx="8683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Prospects and conditions for CO2-neutral steel production by </a:t>
            </a:r>
            <a:r>
              <a:rPr lang="en-GB" b="1" dirty="0" smtClean="0"/>
              <a:t>2050</a:t>
            </a:r>
          </a:p>
          <a:p>
            <a:pPr algn="ctr"/>
            <a:r>
              <a:rPr lang="en-GB" dirty="0" smtClean="0"/>
              <a:t>Dr </a:t>
            </a:r>
            <a:r>
              <a:rPr lang="en-GB" dirty="0"/>
              <a:t>Helmut Lachmund, Manager Research &amp; Development/Steelmaking, Dillinger Huttenwerke </a:t>
            </a:r>
            <a:r>
              <a:rPr lang="en-GB" dirty="0" smtClean="0"/>
              <a:t>AG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5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800" b="1" dirty="0" smtClean="0">
              <a:latin typeface="Open Sans"/>
              <a:cs typeface="Open Sans"/>
            </a:endParaRPr>
          </a:p>
          <a:p>
            <a:pPr algn="r"/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" y="299133"/>
            <a:ext cx="8950688" cy="4778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630" y="5289690"/>
            <a:ext cx="8538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Hydrogen and STEM Sustainability Education in Saarland's </a:t>
            </a:r>
            <a:r>
              <a:rPr lang="en-GB" b="1" dirty="0" err="1" smtClean="0"/>
              <a:t>Schülerlabors</a:t>
            </a:r>
            <a:endParaRPr lang="en-GB" b="1" dirty="0" smtClean="0"/>
          </a:p>
          <a:p>
            <a:pPr algn="ctr"/>
            <a:r>
              <a:rPr lang="en-GB" dirty="0"/>
              <a:t> </a:t>
            </a:r>
            <a:r>
              <a:rPr lang="en-GB" dirty="0" err="1"/>
              <a:t>Prof.</a:t>
            </a:r>
            <a:r>
              <a:rPr lang="en-GB" dirty="0"/>
              <a:t> Rolf </a:t>
            </a:r>
            <a:r>
              <a:rPr lang="en-GB" dirty="0" smtClean="0"/>
              <a:t>Hempelmann</a:t>
            </a:r>
            <a:r>
              <a:rPr lang="en-GB" dirty="0"/>
              <a:t>, UdS, Sustainable Electrochemistry Tech Trans Centre, Saarland </a:t>
            </a:r>
            <a:r>
              <a:rPr lang="en-GB" dirty="0" smtClean="0"/>
              <a:t>University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4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935" y="6473050"/>
            <a:ext cx="8825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HAZEL Webinar 2: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Sustainability - H2 DXNET - Hydrogen injection into natural gas distribution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590208" y="192994"/>
            <a:ext cx="1359072" cy="596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399" y="2007072"/>
            <a:ext cx="400396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GB" sz="9600" b="1" dirty="0" smtClean="0">
                <a:solidFill>
                  <a:srgbClr val="3366FF"/>
                </a:solidFill>
              </a:rPr>
              <a:t>Q&amp;A</a:t>
            </a:r>
            <a:endParaRPr lang="en-GB" sz="9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08070" y="5763139"/>
            <a:ext cx="5220393" cy="598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05" t="10140" r="13689"/>
          <a:stretch/>
        </p:blipFill>
        <p:spPr>
          <a:xfrm>
            <a:off x="529390" y="2295370"/>
            <a:ext cx="4768536" cy="3085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7092" y="2710478"/>
            <a:ext cx="29143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www.nweurope.eu/media/11355/30384-gencomm-newsletter-september2020-v5.pdf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804397"/>
            <a:ext cx="7886700" cy="886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rgbClr val="3366FF"/>
                </a:solidFill>
              </a:rPr>
              <a:t>H2GO NEWS </a:t>
            </a:r>
            <a:r>
              <a:rPr lang="en-GB" sz="2400" b="1" dirty="0" smtClean="0">
                <a:solidFill>
                  <a:srgbClr val="3366FF"/>
                </a:solidFill>
              </a:rPr>
              <a:t>- </a:t>
            </a:r>
            <a:r>
              <a:rPr lang="en-GB" sz="2400" b="1" dirty="0" smtClean="0">
                <a:solidFill>
                  <a:srgbClr val="3366FF"/>
                </a:solidFill>
              </a:rPr>
              <a:t>GenComm Newsletter</a:t>
            </a:r>
            <a:endParaRPr lang="en-GB" sz="2400" b="1" dirty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647292" y="205353"/>
            <a:ext cx="1111785" cy="487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6705" y="1876571"/>
            <a:ext cx="7449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 </a:t>
            </a:r>
          </a:p>
          <a:p>
            <a:pPr marL="228600" lvl="0" indent="-228600" algn="just">
              <a:buFont typeface="Arial" panose="020B0604020202020204" pitchFamily="34" charset="0"/>
              <a:buChar char="•"/>
            </a:pPr>
            <a:r>
              <a:rPr lang="en-GB" sz="1400" i="1" dirty="0"/>
              <a:t>Seminar 1  </a:t>
            </a:r>
            <a:r>
              <a:rPr lang="en-GB" sz="1400" dirty="0"/>
              <a:t>22nd  September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Industrial </a:t>
            </a:r>
            <a:r>
              <a:rPr lang="en-US" sz="1400" dirty="0"/>
              <a:t>Sector-Coupling using a Connected </a:t>
            </a:r>
            <a:r>
              <a:rPr lang="en-US" sz="1400" dirty="0" smtClean="0"/>
              <a:t>eH2-Cycle</a:t>
            </a:r>
          </a:p>
          <a:p>
            <a:pPr lvl="1" algn="just"/>
            <a:endParaRPr lang="en-GB" sz="1400" dirty="0" smtClean="0"/>
          </a:p>
          <a:p>
            <a:pPr marL="228600" lvl="0" indent="-228600" algn="just">
              <a:buFont typeface="Arial" panose="020B0604020202020204" pitchFamily="34" charset="0"/>
              <a:buChar char="•"/>
            </a:pPr>
            <a:r>
              <a:rPr lang="en-GB" sz="1400" i="1" dirty="0" smtClean="0"/>
              <a:t>Seminar </a:t>
            </a:r>
            <a:r>
              <a:rPr lang="en-GB" sz="1400" i="1" dirty="0"/>
              <a:t>2  6</a:t>
            </a:r>
            <a:r>
              <a:rPr lang="en-GB" sz="1400" i="1" baseline="30000" dirty="0"/>
              <a:t>th</a:t>
            </a:r>
            <a:r>
              <a:rPr lang="en-GB" sz="1400" i="1" dirty="0"/>
              <a:t> October</a:t>
            </a:r>
            <a:endParaRPr lang="en-GB" sz="1400" dirty="0"/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H2 </a:t>
            </a:r>
            <a:r>
              <a:rPr lang="en-GB" sz="1400" dirty="0"/>
              <a:t>Sustainability H2-DxNET </a:t>
            </a:r>
            <a:r>
              <a:rPr lang="en-GB" sz="1400" dirty="0" smtClean="0"/>
              <a:t>- </a:t>
            </a:r>
            <a:r>
              <a:rPr lang="en-GB" sz="1400" dirty="0"/>
              <a:t>Hydrogen injection into natural gas distribution networks  </a:t>
            </a:r>
            <a:endParaRPr lang="en-GB" sz="1400" dirty="0" smtClean="0"/>
          </a:p>
          <a:p>
            <a:pPr lvl="1" algn="just"/>
            <a:endParaRPr lang="en-GB" sz="1400" dirty="0"/>
          </a:p>
          <a:p>
            <a:pPr marL="228600" lvl="0" indent="-228600" algn="just">
              <a:buFont typeface="Arial" panose="020B0604020202020204" pitchFamily="34" charset="0"/>
              <a:buChar char="•"/>
            </a:pPr>
            <a:r>
              <a:rPr lang="en-GB" sz="1400" dirty="0"/>
              <a:t>Seminar 3  20</a:t>
            </a:r>
            <a:r>
              <a:rPr lang="en-GB" sz="1400" baseline="30000" dirty="0"/>
              <a:t>th</a:t>
            </a:r>
            <a:r>
              <a:rPr lang="en-GB" sz="1400" dirty="0"/>
              <a:t> October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en-GB" sz="1400" dirty="0"/>
              <a:t>H2 Safety </a:t>
            </a:r>
            <a:r>
              <a:rPr lang="en-GB" sz="1400" dirty="0" smtClean="0"/>
              <a:t>- Practical </a:t>
            </a:r>
            <a:r>
              <a:rPr lang="en-GB" sz="1400" dirty="0"/>
              <a:t>and theoretical analysis of H2 loss through polymeric materials &amp; development of a H2 sensor for the measurement of hydrogen concentrations in air in the ppb range and a theoretical model to describe the 3 dimensional transport in hydrogen </a:t>
            </a:r>
            <a:endParaRPr lang="en-GB" sz="1400" dirty="0" smtClean="0"/>
          </a:p>
          <a:p>
            <a:pPr lvl="1" algn="just"/>
            <a:endParaRPr lang="en-GB" sz="1400" dirty="0"/>
          </a:p>
          <a:p>
            <a:pPr marL="228600" lvl="0" indent="-228600" algn="just">
              <a:buFont typeface="Arial" panose="020B0604020202020204" pitchFamily="34" charset="0"/>
              <a:buChar char="•"/>
            </a:pPr>
            <a:r>
              <a:rPr lang="en-GB" sz="1400" dirty="0" smtClean="0"/>
              <a:t>Seminar </a:t>
            </a:r>
            <a:r>
              <a:rPr lang="en-GB" sz="1400" dirty="0"/>
              <a:t>4  3</a:t>
            </a:r>
            <a:r>
              <a:rPr lang="en-GB" sz="1400" baseline="30000" dirty="0"/>
              <a:t>rd</a:t>
            </a:r>
            <a:r>
              <a:rPr lang="en-GB" sz="1400" dirty="0"/>
              <a:t> November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en-GB" sz="1400" dirty="0"/>
              <a:t>H2 Application &amp; usage - Hydrogen in a net zero energy system &amp; H2 powered hybrid heat </a:t>
            </a:r>
            <a:r>
              <a:rPr lang="en-GB" sz="1400" dirty="0" smtClean="0"/>
              <a:t>pumps</a:t>
            </a:r>
            <a:endParaRPr lang="en-GB" sz="1400" dirty="0"/>
          </a:p>
          <a:p>
            <a:pPr algn="just"/>
            <a:r>
              <a:rPr lang="en-GB" sz="1400" dirty="0"/>
              <a:t> </a:t>
            </a:r>
          </a:p>
          <a:p>
            <a:pPr marL="228600" lvl="0" indent="-228600" algn="just">
              <a:buFont typeface="Arial" panose="020B0604020202020204" pitchFamily="34" charset="0"/>
              <a:buChar char="•"/>
            </a:pPr>
            <a:r>
              <a:rPr lang="en-GB" sz="1400" dirty="0"/>
              <a:t>Seminar 5</a:t>
            </a:r>
            <a:r>
              <a:rPr lang="en-GB" sz="1400" i="1" dirty="0"/>
              <a:t> </a:t>
            </a:r>
            <a:r>
              <a:rPr lang="en-GB" sz="1400" dirty="0"/>
              <a:t>17</a:t>
            </a:r>
            <a:r>
              <a:rPr lang="en-GB" sz="1400" baseline="30000" dirty="0"/>
              <a:t>th</a:t>
            </a:r>
            <a:r>
              <a:rPr lang="en-GB" sz="1400" dirty="0"/>
              <a:t>  November </a:t>
            </a:r>
          </a:p>
          <a:p>
            <a:pPr marL="685800" lvl="1" indent="-228600" algn="just">
              <a:buFont typeface="Arial" panose="020B0604020202020204" pitchFamily="34" charset="0"/>
              <a:buChar char="•"/>
            </a:pPr>
            <a:r>
              <a:rPr lang="en-GB" sz="1400" dirty="0"/>
              <a:t>Marketable hydrogen innovations - entrepreneurship of innovation of Energy Carriers through academia &amp; industry </a:t>
            </a:r>
            <a:r>
              <a:rPr lang="en-GB" sz="1400" dirty="0" smtClean="0"/>
              <a:t>alliances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719836" y="179244"/>
            <a:ext cx="1111785" cy="48764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3366FF"/>
                </a:solidFill>
              </a:rPr>
              <a:t>HAZEL </a:t>
            </a:r>
            <a:r>
              <a:rPr lang="en-GB" sz="2400" b="1" dirty="0" smtClean="0">
                <a:solidFill>
                  <a:srgbClr val="3366FF"/>
                </a:solidFill>
              </a:rPr>
              <a:t>- </a:t>
            </a:r>
            <a:r>
              <a:rPr lang="en-GB" sz="2400" b="1" dirty="0">
                <a:solidFill>
                  <a:srgbClr val="3366FF"/>
                </a:solidFill>
              </a:rPr>
              <a:t>Hydrogen Enabled Zero Emission Supply Chains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0452A0"/>
                </a:solidFill>
              </a:rPr>
              <a:t/>
            </a:r>
            <a:br>
              <a:rPr lang="en-GB" b="1" dirty="0" smtClean="0">
                <a:solidFill>
                  <a:srgbClr val="0452A0"/>
                </a:solidFill>
              </a:rPr>
            </a:br>
            <a:r>
              <a:rPr lang="en-GB" b="1" dirty="0" smtClean="0">
                <a:solidFill>
                  <a:srgbClr val="0452A0"/>
                </a:solidFill>
              </a:rPr>
              <a:t>Social </a:t>
            </a:r>
            <a:r>
              <a:rPr lang="en-GB" b="1" dirty="0">
                <a:solidFill>
                  <a:srgbClr val="0452A0"/>
                </a:solidFill>
              </a:rPr>
              <a:t>Distance Calling Card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2130425"/>
            <a:ext cx="7886700" cy="353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GenComm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Website - </a:t>
            </a:r>
            <a:r>
              <a:rPr lang="en-GB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nweurope.eu/</a:t>
            </a:r>
            <a:r>
              <a:rPr lang="en-GB" u="sng" dirty="0" err="1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gencomm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LinkedIn - GenComm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Twitter -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@GenComm_CH2F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Community Hydrogen Forum – CH2F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GB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communityh2.eu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Hydrogen Ireland website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en-GB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hydrogenireland.org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2" y="230190"/>
            <a:ext cx="1060796" cy="463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5" y="6488668"/>
            <a:ext cx="88669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200" b="1" dirty="0">
              <a:solidFill>
                <a:srgbClr val="00B05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418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800" b="1" dirty="0" smtClean="0">
              <a:latin typeface="Open Sans"/>
              <a:cs typeface="Open Sans"/>
            </a:endParaRPr>
          </a:p>
          <a:p>
            <a:pPr algn="r"/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1" y="419387"/>
            <a:ext cx="5711562" cy="57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5529" y="1427384"/>
            <a:ext cx="7987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AGENDA </a:t>
            </a:r>
            <a:r>
              <a:rPr lang="en-GB" b="1" dirty="0" smtClean="0"/>
              <a:t>- 6</a:t>
            </a:r>
            <a:r>
              <a:rPr lang="en-GB" b="1" baseline="30000" dirty="0" smtClean="0"/>
              <a:t>th</a:t>
            </a:r>
            <a:r>
              <a:rPr lang="en-GB" b="1" dirty="0"/>
              <a:t> </a:t>
            </a:r>
            <a:r>
              <a:rPr lang="en-GB" b="1" dirty="0" smtClean="0"/>
              <a:t>October </a:t>
            </a:r>
            <a:r>
              <a:rPr lang="en-GB" b="1" dirty="0"/>
              <a:t>2020</a:t>
            </a:r>
            <a:endParaRPr lang="en-GB" dirty="0"/>
          </a:p>
          <a:p>
            <a:r>
              <a:rPr lang="en-GB" sz="1600" dirty="0"/>
              <a:t> </a:t>
            </a:r>
          </a:p>
          <a:p>
            <a:r>
              <a:rPr lang="en-GB" sz="1600" b="1" dirty="0"/>
              <a:t>10.00 BST: Welcome &amp; Introduction,</a:t>
            </a:r>
            <a:r>
              <a:rPr lang="en-GB" sz="1600" dirty="0"/>
              <a:t> Paul McCormack, Innovation Manager, Belfast Metropolitan College</a:t>
            </a:r>
          </a:p>
          <a:p>
            <a:r>
              <a:rPr lang="en-GB" sz="1600" b="1" dirty="0"/>
              <a:t> </a:t>
            </a:r>
            <a:endParaRPr lang="en-GB" sz="1600" dirty="0"/>
          </a:p>
          <a:p>
            <a:r>
              <a:rPr lang="en-GB" sz="1600" b="1" dirty="0"/>
              <a:t>10.05 BST: "Decentralized Hydrogen Production from Green Methane - the Reformer Steam Iron Cycle (RESC)", </a:t>
            </a:r>
            <a:r>
              <a:rPr lang="en-GB" sz="1600" dirty="0"/>
              <a:t>Prof Viktor Hacker, Graz University of Technology, </a:t>
            </a:r>
            <a:r>
              <a:rPr lang="en-GB" sz="1600" dirty="0" smtClean="0"/>
              <a:t>Austria</a:t>
            </a:r>
            <a:endParaRPr lang="en-GB" sz="1600" dirty="0"/>
          </a:p>
          <a:p>
            <a:r>
              <a:rPr lang="en-GB" sz="1600" b="1" dirty="0"/>
              <a:t> </a:t>
            </a:r>
            <a:endParaRPr lang="en-GB" sz="1600" dirty="0"/>
          </a:p>
          <a:p>
            <a:r>
              <a:rPr lang="en-GB" sz="1600" b="1" dirty="0"/>
              <a:t>10.15 BST: "</a:t>
            </a:r>
            <a:r>
              <a:rPr lang="en-GB" sz="1600" dirty="0"/>
              <a:t>G</a:t>
            </a:r>
            <a:r>
              <a:rPr lang="en-GB" sz="1600" b="1" dirty="0"/>
              <a:t>as Grid Injection - the Challenges", </a:t>
            </a:r>
            <a:r>
              <a:rPr lang="en-GB" sz="1600" dirty="0"/>
              <a:t>James Burchill, Head of Asset Operations, Gas Networks </a:t>
            </a:r>
            <a:r>
              <a:rPr lang="en-GB" sz="1600" dirty="0" smtClean="0"/>
              <a:t>Ireland</a:t>
            </a:r>
            <a:endParaRPr lang="en-GB" sz="1600" dirty="0"/>
          </a:p>
          <a:p>
            <a:r>
              <a:rPr lang="en-GB" sz="1600" b="1" dirty="0"/>
              <a:t> </a:t>
            </a:r>
            <a:endParaRPr lang="en-GB" sz="1600" dirty="0"/>
          </a:p>
          <a:p>
            <a:r>
              <a:rPr lang="en-GB" sz="1600" b="1" dirty="0"/>
              <a:t>10.25 BST: "Prospects and conditions for CO2-neutral steel production by 2050", </a:t>
            </a:r>
            <a:r>
              <a:rPr lang="en-GB" sz="1600" dirty="0"/>
              <a:t>Dr Helmut Lachmund, Manager Research &amp; Development/Steelmaking, Dillinger Huttenwerke </a:t>
            </a:r>
            <a:r>
              <a:rPr lang="en-GB" sz="1600" dirty="0" smtClean="0"/>
              <a:t>AG</a:t>
            </a:r>
            <a:endParaRPr lang="en-GB" sz="1600" dirty="0"/>
          </a:p>
          <a:p>
            <a:r>
              <a:rPr lang="en-GB" sz="1600" b="1" dirty="0"/>
              <a:t> </a:t>
            </a:r>
            <a:endParaRPr lang="en-GB" sz="1600" dirty="0"/>
          </a:p>
          <a:p>
            <a:r>
              <a:rPr lang="en-GB" sz="1600" b="1" dirty="0"/>
              <a:t>10.40 BST: "Hydrogen and STEM Sustainability Education in Saarland's Schülerlabors", </a:t>
            </a:r>
            <a:r>
              <a:rPr lang="en-GB" sz="1600" dirty="0"/>
              <a:t>Prof. Rolf </a:t>
            </a:r>
            <a:r>
              <a:rPr lang="en-GB" sz="1600" dirty="0" smtClean="0"/>
              <a:t>Hempelmann</a:t>
            </a:r>
            <a:r>
              <a:rPr lang="en-GB" sz="1600" dirty="0"/>
              <a:t>, UdS, Sustainable Electrochemistry Tech Trans Centre, Saarland </a:t>
            </a:r>
            <a:r>
              <a:rPr lang="en-GB" sz="1600" dirty="0" smtClean="0"/>
              <a:t>University</a:t>
            </a:r>
            <a:endParaRPr lang="en-GB" sz="1600" dirty="0"/>
          </a:p>
          <a:p>
            <a:r>
              <a:rPr lang="en-GB" sz="1600" b="1" dirty="0"/>
              <a:t> </a:t>
            </a:r>
            <a:endParaRPr lang="en-GB" sz="1600" dirty="0"/>
          </a:p>
          <a:p>
            <a:r>
              <a:rPr lang="en-GB" sz="1600" b="1" dirty="0"/>
              <a:t>10.50 BST: Q&amp;A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-243210" y="6504057"/>
            <a:ext cx="961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363327" y="247997"/>
            <a:ext cx="1452302" cy="6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0183" y="1134980"/>
            <a:ext cx="47500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Open Sans"/>
                <a:cs typeface="Open Sans"/>
              </a:rPr>
              <a:t>Introduction</a:t>
            </a:r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35" y="6473050"/>
            <a:ext cx="8825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B050"/>
                </a:solidFill>
                <a:latin typeface="Open Sans"/>
                <a:cs typeface="Open Sans"/>
              </a:rPr>
              <a:t>HAZEL Webinar 2: Hydrogen </a:t>
            </a:r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Sustainability - H2 DXNET - Hydrogen injection into natural gas distribution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590208" y="192994"/>
            <a:ext cx="1359072" cy="596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296" y="2523194"/>
            <a:ext cx="4881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is HAZEL?</a:t>
            </a:r>
          </a:p>
          <a:p>
            <a:r>
              <a:rPr lang="en-GB" dirty="0" smtClean="0"/>
              <a:t>Who is involved in HAZEL?</a:t>
            </a:r>
          </a:p>
          <a:p>
            <a:r>
              <a:rPr lang="en-GB" dirty="0"/>
              <a:t>Why are we delivering this series of seminars?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2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192" y="365126"/>
            <a:ext cx="6047158" cy="1325563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3366FF"/>
                </a:solidFill>
              </a:rPr>
              <a:t>What is HAZEL?</a:t>
            </a:r>
            <a:endParaRPr lang="en-GB" sz="44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</a:t>
            </a:r>
            <a:r>
              <a:rPr lang="en-GB" b="1" dirty="0"/>
              <a:t>H</a:t>
            </a:r>
            <a:r>
              <a:rPr lang="en-GB" dirty="0"/>
              <a:t>ydrogen </a:t>
            </a:r>
            <a:r>
              <a:rPr lang="en-GB" dirty="0" err="1"/>
              <a:t>en</a:t>
            </a:r>
            <a:r>
              <a:rPr lang="en-GB" b="1" dirty="0" err="1"/>
              <a:t>A</a:t>
            </a:r>
            <a:r>
              <a:rPr lang="en-GB" dirty="0" err="1"/>
              <a:t>bled</a:t>
            </a:r>
            <a:r>
              <a:rPr lang="en-GB" dirty="0"/>
              <a:t> </a:t>
            </a:r>
            <a:r>
              <a:rPr lang="en-GB" b="1" dirty="0"/>
              <a:t>Z</a:t>
            </a:r>
            <a:r>
              <a:rPr lang="en-GB" dirty="0"/>
              <a:t>ero </a:t>
            </a:r>
            <a:r>
              <a:rPr lang="en-GB" b="1" dirty="0"/>
              <a:t>E</a:t>
            </a:r>
            <a:r>
              <a:rPr lang="en-GB" dirty="0"/>
              <a:t>missions </a:t>
            </a:r>
            <a:r>
              <a:rPr lang="en-GB" dirty="0" err="1"/>
              <a:t>supp</a:t>
            </a:r>
            <a:r>
              <a:rPr lang="en-GB" b="1" dirty="0" err="1"/>
              <a:t>L</a:t>
            </a:r>
            <a:r>
              <a:rPr lang="en-GB" dirty="0" err="1"/>
              <a:t>y</a:t>
            </a:r>
            <a:r>
              <a:rPr lang="en-GB" dirty="0"/>
              <a:t> chains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95" y="2676095"/>
            <a:ext cx="57023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-568036" y="6504057"/>
            <a:ext cx="1024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590208" y="192994"/>
            <a:ext cx="1359072" cy="5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As the EU embarks on the economic recovery </a:t>
            </a:r>
            <a:r>
              <a:rPr lang="en-GB" dirty="0" smtClean="0"/>
              <a:t>journey from </a:t>
            </a:r>
            <a:r>
              <a:rPr lang="en-GB" dirty="0"/>
              <a:t>COVID-19 there is a clear opportunity to set the trajectory towards a truly green recovery. Clean, green hydrogen from </a:t>
            </a:r>
            <a:r>
              <a:rPr lang="en-GB" dirty="0" smtClean="0"/>
              <a:t>renewables.</a:t>
            </a:r>
          </a:p>
          <a:p>
            <a:pPr algn="just"/>
            <a:endParaRPr lang="en-GB" dirty="0" smtClean="0"/>
          </a:p>
          <a:p>
            <a:pPr algn="just"/>
            <a:r>
              <a:rPr lang="en-GB" i="1" dirty="0" smtClean="0"/>
              <a:t>Hydrogenewables</a:t>
            </a:r>
            <a:r>
              <a:rPr lang="en-GB" dirty="0" smtClean="0"/>
              <a:t> </a:t>
            </a:r>
            <a:r>
              <a:rPr lang="en-GB" dirty="0"/>
              <a:t>will play a pivotal role in realising the EU’s climate objectives. </a:t>
            </a:r>
            <a:endParaRPr lang="en-GB" dirty="0" smtClean="0"/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Optimising </a:t>
            </a:r>
            <a:r>
              <a:rPr lang="en-GB" dirty="0"/>
              <a:t>the gas networks across Europe through </a:t>
            </a:r>
            <a:r>
              <a:rPr lang="en-GB" b="1" i="1" dirty="0"/>
              <a:t>H2-DxNET</a:t>
            </a:r>
            <a:r>
              <a:rPr lang="en-GB" dirty="0"/>
              <a:t> for energy transmission, distribution, storage and use will be the catalyst to sustainably reduce emissions in the long term, open all P2X options and drive economic growth.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73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287699" y="170744"/>
            <a:ext cx="1576056" cy="6912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6772" y="873684"/>
            <a:ext cx="7722057" cy="96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3366FF"/>
                </a:solidFill>
              </a:rPr>
              <a:t>Why HAZEL?</a:t>
            </a:r>
            <a:endParaRPr lang="en-GB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Open Sans"/>
                <a:cs typeface="Open Sans"/>
              </a:rPr>
              <a:t>European Green </a:t>
            </a:r>
            <a:r>
              <a:rPr lang="en-GB" dirty="0" smtClean="0">
                <a:latin typeface="Open Sans"/>
                <a:cs typeface="Open Sans"/>
              </a:rPr>
              <a:t>Deal, </a:t>
            </a:r>
            <a:r>
              <a:rPr lang="en-GB" dirty="0">
                <a:latin typeface="Open Sans"/>
                <a:cs typeface="Open Sans"/>
              </a:rPr>
              <a:t>which establishes a roadmap to transform the European economy based on the green transition. </a:t>
            </a:r>
            <a:endParaRPr lang="en-GB" dirty="0" smtClean="0">
              <a:latin typeface="Open Sans"/>
              <a:cs typeface="Open Sans"/>
            </a:endParaRPr>
          </a:p>
          <a:p>
            <a:pPr algn="just"/>
            <a:endParaRPr lang="en-GB" dirty="0" smtClean="0">
              <a:latin typeface="Open Sans"/>
              <a:cs typeface="Open Sans"/>
            </a:endParaRPr>
          </a:p>
          <a:p>
            <a:pPr algn="just"/>
            <a:r>
              <a:rPr lang="en-GB" dirty="0" smtClean="0">
                <a:latin typeface="Open Sans"/>
                <a:cs typeface="Open Sans"/>
              </a:rPr>
              <a:t>The </a:t>
            </a:r>
            <a:r>
              <a:rPr lang="en-GB" dirty="0">
                <a:latin typeface="Open Sans"/>
                <a:cs typeface="Open Sans"/>
              </a:rPr>
              <a:t>EC has identified this Green Deal as a catalyst for growth and the European Parliament and most governments are following the line set by it. </a:t>
            </a:r>
            <a:endParaRPr lang="en-GB" dirty="0" smtClean="0">
              <a:latin typeface="Open Sans"/>
              <a:cs typeface="Open Sans"/>
            </a:endParaRPr>
          </a:p>
          <a:p>
            <a:pPr algn="just"/>
            <a:endParaRPr lang="en-GB" dirty="0" smtClean="0">
              <a:latin typeface="Open Sans"/>
              <a:cs typeface="Open Sans"/>
            </a:endParaRPr>
          </a:p>
          <a:p>
            <a:pPr algn="just"/>
            <a:r>
              <a:rPr lang="en-GB" dirty="0" smtClean="0">
                <a:latin typeface="Open Sans"/>
                <a:cs typeface="Open Sans"/>
              </a:rPr>
              <a:t>Now</a:t>
            </a:r>
            <a:r>
              <a:rPr lang="en-GB" dirty="0">
                <a:latin typeface="Open Sans"/>
                <a:cs typeface="Open Sans"/>
              </a:rPr>
              <a:t>, with the EU Recovery Package, the Commission is showing its determination to allocate available resources to future </a:t>
            </a:r>
            <a:r>
              <a:rPr lang="en-GB" dirty="0" smtClean="0">
                <a:latin typeface="Open Sans"/>
                <a:cs typeface="Open Sans"/>
              </a:rPr>
              <a:t>sectors: clean </a:t>
            </a:r>
            <a:r>
              <a:rPr lang="en-GB" dirty="0">
                <a:latin typeface="Open Sans"/>
                <a:cs typeface="Open Sans"/>
              </a:rPr>
              <a:t>energy, efficiency and electric </a:t>
            </a:r>
            <a:r>
              <a:rPr lang="en-GB" dirty="0" smtClean="0">
                <a:latin typeface="Open Sans"/>
                <a:cs typeface="Open Sans"/>
              </a:rPr>
              <a:t>mobility.</a:t>
            </a:r>
            <a:endParaRPr lang="en-GB" sz="3800" b="1" dirty="0" smtClean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0836" y="6473050"/>
            <a:ext cx="935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7015284" y="193379"/>
            <a:ext cx="1738467" cy="7625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6697" y="1120010"/>
            <a:ext cx="4361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3366FF"/>
                </a:solidFill>
                <a:latin typeface="+mj-lt"/>
              </a:rPr>
              <a:t>When HAZEL?</a:t>
            </a:r>
            <a:endParaRPr lang="en-GB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06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800" b="1" dirty="0" smtClean="0">
              <a:latin typeface="Open Sans"/>
              <a:cs typeface="Open Sans"/>
            </a:endParaRPr>
          </a:p>
          <a:p>
            <a:pPr algn="r"/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6254" y="6473050"/>
            <a:ext cx="946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0023"/>
            <a:ext cx="8835761" cy="5144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5555457"/>
            <a:ext cx="89434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Decentralized Hydrogen Production from Green Methane - the Reformer Steam Iron Cycle (RESC</a:t>
            </a:r>
            <a:r>
              <a:rPr lang="en-GB" sz="1600" b="1" dirty="0" smtClean="0"/>
              <a:t>)</a:t>
            </a:r>
          </a:p>
          <a:p>
            <a:pPr algn="ctr"/>
            <a:r>
              <a:rPr lang="en-GB" dirty="0" smtClean="0"/>
              <a:t>Prof </a:t>
            </a:r>
            <a:r>
              <a:rPr lang="en-GB" dirty="0"/>
              <a:t>Viktor Hacker, Graz University of Technology, Austria.</a:t>
            </a:r>
          </a:p>
        </p:txBody>
      </p:sp>
    </p:spTree>
    <p:extLst>
      <p:ext uri="{BB962C8B-B14F-4D97-AF65-F5344CB8AC3E}">
        <p14:creationId xmlns:p14="http://schemas.microsoft.com/office/powerpoint/2010/main" val="19421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800" b="1" dirty="0" smtClean="0">
              <a:latin typeface="Open Sans"/>
              <a:cs typeface="Open Sans"/>
            </a:endParaRPr>
          </a:p>
          <a:p>
            <a:pPr algn="r"/>
            <a:endParaRPr lang="en-US" sz="3800" b="1" dirty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3050"/>
            <a:ext cx="929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</a:p>
          <a:p>
            <a:pPr algn="ctr"/>
            <a:endParaRPr lang="en-GB" sz="14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14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5" y="240632"/>
            <a:ext cx="8820866" cy="4778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2" y="5340437"/>
            <a:ext cx="783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"Gas Grid Injection - the </a:t>
            </a:r>
            <a:r>
              <a:rPr lang="en-GB" b="1" dirty="0" smtClean="0"/>
              <a:t>Challenges“</a:t>
            </a:r>
          </a:p>
          <a:p>
            <a:pPr algn="ctr"/>
            <a:r>
              <a:rPr lang="en-GB" dirty="0" smtClean="0"/>
              <a:t>James </a:t>
            </a:r>
            <a:r>
              <a:rPr lang="en-GB" dirty="0"/>
              <a:t>Burchill, Head of Asset Operations, Gas Networks </a:t>
            </a:r>
            <a:r>
              <a:rPr lang="en-GB" dirty="0" smtClean="0"/>
              <a:t>Ireland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2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FB8CA0-1DC2-466E-8513-855A4F5918DF}"/>
</file>

<file path=customXml/itemProps2.xml><?xml version="1.0" encoding="utf-8"?>
<ds:datastoreItem xmlns:ds="http://schemas.openxmlformats.org/officeDocument/2006/customXml" ds:itemID="{31D417F6-72C8-4540-A5FC-721911DB9538}"/>
</file>

<file path=customXml/itemProps3.xml><?xml version="1.0" encoding="utf-8"?>
<ds:datastoreItem xmlns:ds="http://schemas.openxmlformats.org/officeDocument/2006/customXml" ds:itemID="{7AC266FA-E5D6-43E9-A95B-E497ADE80D3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877</Words>
  <Application>Microsoft Office PowerPoint</Application>
  <PresentationFormat>On-screen Show (4:3)</PresentationFormat>
  <Paragraphs>118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HAZEL?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Social Distance Calling Card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Joanna Wilson (JWilson)</cp:lastModifiedBy>
  <cp:revision>84</cp:revision>
  <dcterms:created xsi:type="dcterms:W3CDTF">2015-03-06T10:50:13Z</dcterms:created>
  <dcterms:modified xsi:type="dcterms:W3CDTF">2020-10-02T10:07:35Z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