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33" r:id="rId5"/>
  </p:sldMasterIdLst>
  <p:notesMasterIdLst>
    <p:notesMasterId r:id="rId17"/>
  </p:notesMasterIdLst>
  <p:handoutMasterIdLst>
    <p:handoutMasterId r:id="rId18"/>
  </p:handoutMasterIdLst>
  <p:sldIdLst>
    <p:sldId id="1270" r:id="rId6"/>
    <p:sldId id="446" r:id="rId7"/>
    <p:sldId id="1271" r:id="rId8"/>
    <p:sldId id="453" r:id="rId9"/>
    <p:sldId id="450" r:id="rId10"/>
    <p:sldId id="1308" r:id="rId11"/>
    <p:sldId id="1309" r:id="rId12"/>
    <p:sldId id="1273" r:id="rId13"/>
    <p:sldId id="1274" r:id="rId14"/>
    <p:sldId id="1276" r:id="rId15"/>
    <p:sldId id="1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a Grocott" initials="LG" lastIdx="14" clrIdx="0">
    <p:extLst>
      <p:ext uri="{19B8F6BF-5375-455C-9EA6-DF929625EA0E}">
        <p15:presenceInfo xmlns:p15="http://schemas.microsoft.com/office/powerpoint/2012/main" userId="S-1-5-21-476752893-115108338-1528374722-8763" providerId="AD"/>
      </p:ext>
    </p:extLst>
  </p:cmAuthor>
  <p:cmAuthor id="2" name="Dr. Natalie Lowery" initials="DNL" lastIdx="6" clrIdx="1">
    <p:extLst>
      <p:ext uri="{19B8F6BF-5375-455C-9EA6-DF929625EA0E}">
        <p15:presenceInfo xmlns:p15="http://schemas.microsoft.com/office/powerpoint/2012/main" userId="S::Natalie.Lowery@es.catapult.org.uk::3a5cc460-4155-4c74-b2fc-3d813d8c4eee" providerId="AD"/>
      </p:ext>
    </p:extLst>
  </p:cmAuthor>
  <p:cmAuthor id="3" name="Bunmi Adefajo" initials="BA" lastIdx="7" clrIdx="2">
    <p:extLst>
      <p:ext uri="{19B8F6BF-5375-455C-9EA6-DF929625EA0E}">
        <p15:presenceInfo xmlns:p15="http://schemas.microsoft.com/office/powerpoint/2012/main" userId="S::Bunmi.Adefajo@es.catapult.org.uk::0d8b603f-f021-4362-bee2-083a327610ec" providerId="AD"/>
      </p:ext>
    </p:extLst>
  </p:cmAuthor>
  <p:cmAuthor id="4" name="Richard Halsey" initials="RH" lastIdx="41" clrIdx="3">
    <p:extLst>
      <p:ext uri="{19B8F6BF-5375-455C-9EA6-DF929625EA0E}">
        <p15:presenceInfo xmlns:p15="http://schemas.microsoft.com/office/powerpoint/2012/main" userId="S::richard.halsey@es.catapult.org.uk::9b39be70-8849-46c1-a1df-54511cbb2f42" providerId="AD"/>
      </p:ext>
    </p:extLst>
  </p:cmAuthor>
  <p:cmAuthor id="5" name="Harry Barton" initials="HB" lastIdx="4" clrIdx="4">
    <p:extLst>
      <p:ext uri="{19B8F6BF-5375-455C-9EA6-DF929625EA0E}">
        <p15:presenceInfo xmlns:p15="http://schemas.microsoft.com/office/powerpoint/2012/main" userId="S::harry.barton@es.catapult.org.uk::8a4ce3fb-48ef-43a0-a5ad-468d4448b8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097"/>
    <a:srgbClr val="49ADAD"/>
    <a:srgbClr val="8CCBCB"/>
    <a:srgbClr val="FFFFFF"/>
    <a:srgbClr val="A2D5D5"/>
    <a:srgbClr val="2F5597"/>
    <a:srgbClr val="8FAADC"/>
    <a:srgbClr val="7FC9C9"/>
    <a:srgbClr val="E0ED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5231" autoAdjust="0"/>
  </p:normalViewPr>
  <p:slideViewPr>
    <p:cSldViewPr snapToGrid="0">
      <p:cViewPr varScale="1">
        <p:scale>
          <a:sx n="81" d="100"/>
          <a:sy n="81" d="100"/>
        </p:scale>
        <p:origin x="2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8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sc2k15fp01\Esc_shared_folder\Strategy%20and%20Business%20Planning\Insights\Innovate%20UK%20work%20programme\Net%20Zero%20Scenarios\Booklet\Graphics%20&amp;%20Charts\CW%20Net%20Zero%20Primary_And_Final_Energy%202020-01-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sc2k15fp01\Esc_shared_folder\Strategy%20and%20Business%20Planning\Insights\Innovate%20UK%20work%20programme\Net%20Zero%20Scenarios\ESME%20runs\Adam\Results%20Summary%20CW%20PW%20_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Final Energy Consumption (</a:t>
            </a:r>
            <a:r>
              <a:rPr lang="en-GB" b="1" dirty="0" err="1"/>
              <a:t>TWh</a:t>
            </a:r>
            <a:r>
              <a:rPr lang="en-GB" b="1" dirty="0"/>
              <a:t>)</a:t>
            </a:r>
          </a:p>
        </c:rich>
      </c:tx>
      <c:layout>
        <c:manualLayout>
          <c:xMode val="edge"/>
          <c:yMode val="edge"/>
          <c:x val="0.176082070774164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Charts!$T$22</c:f>
              <c:strCache>
                <c:ptCount val="1"/>
                <c:pt idx="0">
                  <c:v>District Heat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Charts!$U$19:$AA$19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Charts!$U$22:$AA$22</c:f>
              <c:numCache>
                <c:formatCode>General</c:formatCode>
                <c:ptCount val="7"/>
                <c:pt idx="0">
                  <c:v>1.86684075611362</c:v>
                </c:pt>
                <c:pt idx="1">
                  <c:v>7.47129979691071</c:v>
                </c:pt>
                <c:pt idx="2">
                  <c:v>11.525041595741399</c:v>
                </c:pt>
                <c:pt idx="3">
                  <c:v>24.764203616075498</c:v>
                </c:pt>
                <c:pt idx="4">
                  <c:v>51.340349833228998</c:v>
                </c:pt>
                <c:pt idx="5">
                  <c:v>77.562800683926</c:v>
                </c:pt>
                <c:pt idx="6">
                  <c:v>103.32934421645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F-4F03-875E-935C6B26C4A4}"/>
            </c:ext>
          </c:extLst>
        </c:ser>
        <c:ser>
          <c:idx val="5"/>
          <c:order val="1"/>
          <c:tx>
            <c:strRef>
              <c:f>Charts!$T$25</c:f>
              <c:strCache>
                <c:ptCount val="1"/>
                <c:pt idx="0">
                  <c:v>Hydrogen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numRef>
              <c:f>Charts!$U$19:$AA$19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Charts!$U$25:$AA$25</c:f>
              <c:numCache>
                <c:formatCode>General</c:formatCode>
                <c:ptCount val="7"/>
                <c:pt idx="0">
                  <c:v>1.83328867061134</c:v>
                </c:pt>
                <c:pt idx="1">
                  <c:v>2.0261453178486999</c:v>
                </c:pt>
                <c:pt idx="2">
                  <c:v>15.995915856894101</c:v>
                </c:pt>
                <c:pt idx="3">
                  <c:v>47.6604959292983</c:v>
                </c:pt>
                <c:pt idx="4">
                  <c:v>112.537940384504</c:v>
                </c:pt>
                <c:pt idx="5">
                  <c:v>193.97309660553299</c:v>
                </c:pt>
                <c:pt idx="6">
                  <c:v>240.86538106769711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F-4F03-875E-935C6B26C4A4}"/>
            </c:ext>
          </c:extLst>
        </c:ser>
        <c:ser>
          <c:idx val="3"/>
          <c:order val="2"/>
          <c:tx>
            <c:strRef>
              <c:f>Charts!$T$23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Charts!$U$19:$AA$19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Charts!$U$23:$AA$23</c:f>
              <c:numCache>
                <c:formatCode>General</c:formatCode>
                <c:ptCount val="7"/>
                <c:pt idx="0">
                  <c:v>285.68441211173109</c:v>
                </c:pt>
                <c:pt idx="1">
                  <c:v>272.42384857737352</c:v>
                </c:pt>
                <c:pt idx="2">
                  <c:v>279.77764726205271</c:v>
                </c:pt>
                <c:pt idx="3">
                  <c:v>297.11663982653192</c:v>
                </c:pt>
                <c:pt idx="4">
                  <c:v>347.91366533684618</c:v>
                </c:pt>
                <c:pt idx="5">
                  <c:v>439.56439678689526</c:v>
                </c:pt>
                <c:pt idx="6">
                  <c:v>506.61680869019659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F-4F03-875E-935C6B26C4A4}"/>
            </c:ext>
          </c:extLst>
        </c:ser>
        <c:ser>
          <c:idx val="0"/>
          <c:order val="3"/>
          <c:tx>
            <c:strRef>
              <c:f>Charts!$T$20</c:f>
              <c:strCache>
                <c:ptCount val="1"/>
                <c:pt idx="0">
                  <c:v>Biomass &amp;  waste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Charts!$U$19:$AA$19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Charts!$U$20:$AA$20</c:f>
              <c:numCache>
                <c:formatCode>General</c:formatCode>
                <c:ptCount val="7"/>
                <c:pt idx="0">
                  <c:v>15.366209964558401</c:v>
                </c:pt>
                <c:pt idx="1">
                  <c:v>17.208997287089499</c:v>
                </c:pt>
                <c:pt idx="2">
                  <c:v>27.446597464783</c:v>
                </c:pt>
                <c:pt idx="3">
                  <c:v>28.411401091115799</c:v>
                </c:pt>
                <c:pt idx="4">
                  <c:v>34.859532996544097</c:v>
                </c:pt>
                <c:pt idx="5">
                  <c:v>35.158373682850701</c:v>
                </c:pt>
                <c:pt idx="6">
                  <c:v>42.378416639897999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F-4F03-875E-935C6B26C4A4}"/>
            </c:ext>
          </c:extLst>
        </c:ser>
        <c:ser>
          <c:idx val="4"/>
          <c:order val="4"/>
          <c:tx>
            <c:strRef>
              <c:f>Charts!$T$24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Charts!$U$19:$AA$19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Charts!$U$24:$AA$24</c:f>
              <c:numCache>
                <c:formatCode>General</c:formatCode>
                <c:ptCount val="7"/>
                <c:pt idx="0">
                  <c:v>640.82193871443496</c:v>
                </c:pt>
                <c:pt idx="1">
                  <c:v>666.33032681559393</c:v>
                </c:pt>
                <c:pt idx="2">
                  <c:v>655.33854544677297</c:v>
                </c:pt>
                <c:pt idx="3">
                  <c:v>634.76255715332809</c:v>
                </c:pt>
                <c:pt idx="4">
                  <c:v>507.732539268354</c:v>
                </c:pt>
                <c:pt idx="5">
                  <c:v>281.78958515101198</c:v>
                </c:pt>
                <c:pt idx="6">
                  <c:v>101.346593103049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0F-4F03-875E-935C6B26C4A4}"/>
            </c:ext>
          </c:extLst>
        </c:ser>
        <c:ser>
          <c:idx val="6"/>
          <c:order val="5"/>
          <c:tx>
            <c:strRef>
              <c:f>Charts!$T$26</c:f>
              <c:strCache>
                <c:ptCount val="1"/>
                <c:pt idx="0">
                  <c:v>Petroleum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Charts!$U$19:$AA$19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Charts!$U$26:$AA$26</c:f>
              <c:numCache>
                <c:formatCode>General</c:formatCode>
                <c:ptCount val="7"/>
                <c:pt idx="0">
                  <c:v>800.39211372403997</c:v>
                </c:pt>
                <c:pt idx="1">
                  <c:v>757.83481458359392</c:v>
                </c:pt>
                <c:pt idx="2">
                  <c:v>650.52028711104401</c:v>
                </c:pt>
                <c:pt idx="3">
                  <c:v>561.97036029818503</c:v>
                </c:pt>
                <c:pt idx="4">
                  <c:v>417.90452905209901</c:v>
                </c:pt>
                <c:pt idx="5">
                  <c:v>307.265929230599</c:v>
                </c:pt>
                <c:pt idx="6">
                  <c:v>187.41685283166868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0F-4F03-875E-935C6B26C4A4}"/>
            </c:ext>
          </c:extLst>
        </c:ser>
        <c:ser>
          <c:idx val="1"/>
          <c:order val="6"/>
          <c:tx>
            <c:strRef>
              <c:f>Charts!$T$21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numRef>
              <c:f>Charts!$U$19:$AA$19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Charts!$U$21:$AA$21</c:f>
              <c:numCache>
                <c:formatCode>General</c:formatCode>
                <c:ptCount val="7"/>
                <c:pt idx="0">
                  <c:v>17.235639261671299</c:v>
                </c:pt>
                <c:pt idx="1">
                  <c:v>15.084349175441099</c:v>
                </c:pt>
                <c:pt idx="2">
                  <c:v>13.3516656375563</c:v>
                </c:pt>
                <c:pt idx="3">
                  <c:v>9.4386231252954502</c:v>
                </c:pt>
                <c:pt idx="4">
                  <c:v>8.3501805304799497</c:v>
                </c:pt>
                <c:pt idx="5">
                  <c:v>7.6262711752873296</c:v>
                </c:pt>
                <c:pt idx="6">
                  <c:v>7.2418651012430599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0F-4F03-875E-935C6B26C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1227474976"/>
        <c:axId val="1500139968"/>
      </c:barChart>
      <c:catAx>
        <c:axId val="12274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139968"/>
        <c:crosses val="autoZero"/>
        <c:auto val="1"/>
        <c:lblAlgn val="ctr"/>
        <c:lblOffset val="100"/>
        <c:noMultiLvlLbl val="0"/>
      </c:catAx>
      <c:valAx>
        <c:axId val="15001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474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49759605737356"/>
          <c:y val="9.5517184432170582E-2"/>
          <c:w val="0.83706581303654259"/>
          <c:h val="0.77207277795714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Heating!$B$120</c:f>
              <c:strCache>
                <c:ptCount val="1"/>
                <c:pt idx="0">
                  <c:v>District Heating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Heating!$C$119:$E$119</c:f>
              <c:strCache>
                <c:ptCount val="1"/>
                <c:pt idx="0">
                  <c:v>Clockwork 2050</c:v>
                </c:pt>
              </c:strCache>
              <c:extLst/>
            </c:strRef>
          </c:cat>
          <c:val>
            <c:numRef>
              <c:f>Heating!$C$120:$E$120</c:f>
              <c:numCache>
                <c:formatCode>0</c:formatCode>
                <c:ptCount val="1"/>
                <c:pt idx="0">
                  <c:v>70.937670127639933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00E-4811-9B31-B2A9D127A2AB}"/>
            </c:ext>
          </c:extLst>
        </c:ser>
        <c:ser>
          <c:idx val="1"/>
          <c:order val="1"/>
          <c:tx>
            <c:strRef>
              <c:f>Heating!$B$121</c:f>
              <c:strCache>
                <c:ptCount val="1"/>
                <c:pt idx="0">
                  <c:v>Oil Boiler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Heating!$C$119:$E$119</c:f>
              <c:strCache>
                <c:ptCount val="1"/>
                <c:pt idx="0">
                  <c:v>Clockwork 2050</c:v>
                </c:pt>
              </c:strCache>
              <c:extLst/>
            </c:strRef>
          </c:cat>
          <c:val>
            <c:numRef>
              <c:f>Heating!$C$121:$E$121</c:f>
              <c:numCache>
                <c:formatCode>0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00E-4811-9B31-B2A9D127A2AB}"/>
            </c:ext>
          </c:extLst>
        </c:ser>
        <c:ser>
          <c:idx val="2"/>
          <c:order val="2"/>
          <c:tx>
            <c:strRef>
              <c:f>Heating!$B$122</c:f>
              <c:strCache>
                <c:ptCount val="1"/>
                <c:pt idx="0">
                  <c:v>Gas Boiler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Heating!$C$119:$E$119</c:f>
              <c:strCache>
                <c:ptCount val="1"/>
                <c:pt idx="0">
                  <c:v>Clockwork 2050</c:v>
                </c:pt>
              </c:strCache>
              <c:extLst/>
            </c:strRef>
          </c:cat>
          <c:val>
            <c:numRef>
              <c:f>Heating!$C$122:$E$122</c:f>
              <c:numCache>
                <c:formatCode>0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00E-4811-9B31-B2A9D127A2AB}"/>
            </c:ext>
          </c:extLst>
        </c:ser>
        <c:ser>
          <c:idx val="3"/>
          <c:order val="3"/>
          <c:tx>
            <c:strRef>
              <c:f>Heating!$B$123</c:f>
              <c:strCache>
                <c:ptCount val="1"/>
                <c:pt idx="0">
                  <c:v>H2 Boiler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Heating!$C$119:$E$119</c:f>
              <c:strCache>
                <c:ptCount val="1"/>
                <c:pt idx="0">
                  <c:v>Clockwork 2050</c:v>
                </c:pt>
              </c:strCache>
              <c:extLst/>
            </c:strRef>
          </c:cat>
          <c:val>
            <c:numRef>
              <c:f>Heating!$C$123:$E$123</c:f>
              <c:numCache>
                <c:formatCode>0</c:formatCode>
                <c:ptCount val="1"/>
                <c:pt idx="0">
                  <c:v>138.93264897716392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00E-4811-9B31-B2A9D127A2AB}"/>
            </c:ext>
          </c:extLst>
        </c:ser>
        <c:ser>
          <c:idx val="4"/>
          <c:order val="4"/>
          <c:tx>
            <c:strRef>
              <c:f>Heating!$B$124</c:f>
              <c:strCache>
                <c:ptCount val="1"/>
                <c:pt idx="0">
                  <c:v>Biomass Boiler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Heating!$C$119:$E$119</c:f>
              <c:strCache>
                <c:ptCount val="1"/>
                <c:pt idx="0">
                  <c:v>Clockwork 2050</c:v>
                </c:pt>
              </c:strCache>
              <c:extLst/>
            </c:strRef>
          </c:cat>
          <c:val>
            <c:numRef>
              <c:f>Heating!$C$124:$E$124</c:f>
              <c:numCache>
                <c:formatCode>0</c:formatCode>
                <c:ptCount val="1"/>
                <c:pt idx="0">
                  <c:v>0.50100000000678613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00E-4811-9B31-B2A9D127A2AB}"/>
            </c:ext>
          </c:extLst>
        </c:ser>
        <c:ser>
          <c:idx val="5"/>
          <c:order val="5"/>
          <c:tx>
            <c:strRef>
              <c:f>Heating!$B$125</c:f>
              <c:strCache>
                <c:ptCount val="1"/>
                <c:pt idx="0">
                  <c:v>Electric Heating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Heating!$C$119:$E$119</c:f>
              <c:strCache>
                <c:ptCount val="1"/>
                <c:pt idx="0">
                  <c:v>Clockwork 2050</c:v>
                </c:pt>
              </c:strCache>
              <c:extLst/>
            </c:strRef>
          </c:cat>
          <c:val>
            <c:numRef>
              <c:f>Heating!$C$125:$E$125</c:f>
              <c:numCache>
                <c:formatCode>0</c:formatCode>
                <c:ptCount val="1"/>
                <c:pt idx="0">
                  <c:v>9.2449166741282003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00E-4811-9B31-B2A9D127A2AB}"/>
            </c:ext>
          </c:extLst>
        </c:ser>
        <c:ser>
          <c:idx val="6"/>
          <c:order val="6"/>
          <c:tx>
            <c:strRef>
              <c:f>Heating!$B$126</c:f>
              <c:strCache>
                <c:ptCount val="1"/>
                <c:pt idx="0">
                  <c:v>Heat Pump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Heating!$C$119:$E$119</c:f>
              <c:strCache>
                <c:ptCount val="1"/>
                <c:pt idx="0">
                  <c:v>Clockwork 2050</c:v>
                </c:pt>
              </c:strCache>
              <c:extLst/>
            </c:strRef>
          </c:cat>
          <c:val>
            <c:numRef>
              <c:f>Heating!$C$126:$E$126</c:f>
              <c:numCache>
                <c:formatCode>0</c:formatCode>
                <c:ptCount val="1"/>
                <c:pt idx="0">
                  <c:v>50.635260870201947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00E-4811-9B31-B2A9D127A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82651136"/>
        <c:axId val="1379447728"/>
      </c:barChart>
      <c:catAx>
        <c:axId val="138265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9447728"/>
        <c:crosses val="autoZero"/>
        <c:auto val="1"/>
        <c:lblAlgn val="ctr"/>
        <c:lblOffset val="100"/>
        <c:noMultiLvlLbl val="0"/>
      </c:catAx>
      <c:valAx>
        <c:axId val="137944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6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D1920-2CFB-4FF8-9319-0A1165DB5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2DFEC-D826-4192-9CBE-B0CCABB1A2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48FD-A099-431C-814C-6ED470F60AEF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E72D9-95E6-4234-A575-44F4F8485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8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42745-4A26-4F6F-B9DF-A071B0A0EFE4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0D8D-5B99-484E-98BD-D9C4A4FBF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8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40D8D-5B99-484E-98BD-D9C4A4FBF2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34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56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5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9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  <a:p>
            <a:r>
              <a:rPr lang="en-GB"/>
              <a:t>TODAY FF ¾ FINAL ENERGY CONS</a:t>
            </a:r>
          </a:p>
          <a:p>
            <a:r>
              <a:rPr lang="en-GB"/>
              <a:t>NZ DROP TO ¼ …</a:t>
            </a:r>
          </a:p>
          <a:p>
            <a:endParaRPr lang="en-GB"/>
          </a:p>
          <a:p>
            <a:r>
              <a:rPr lang="en-GB"/>
              <a:t>¼ OF SMALLER STACK…EFFICIENCY</a:t>
            </a:r>
          </a:p>
          <a:p>
            <a:r>
              <a:rPr lang="en-GB"/>
              <a:t>QUANTITIES…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8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Hybrid heating and advanced control as an enabler for low carbon heat and new energy services combining electricity and hydrogen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6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4EAD-FCE4-47E3-974A-A27ECC975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923" y="1259973"/>
            <a:ext cx="6162668" cy="646331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35A2-FC5A-4F88-A0C1-C8CAFDC560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24" y="4420375"/>
            <a:ext cx="5461645" cy="461665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521615-EAC5-4ABD-A664-8B25EB0BC2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1" y="4882040"/>
            <a:ext cx="5460868" cy="46166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89A3B1-88DC-45F0-A797-FF2D228DCD6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700" y="5589144"/>
            <a:ext cx="5460869" cy="40011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Day Date Month 2019</a:t>
            </a:r>
          </a:p>
        </p:txBody>
      </p:sp>
    </p:spTree>
    <p:extLst>
      <p:ext uri="{BB962C8B-B14F-4D97-AF65-F5344CB8AC3E}">
        <p14:creationId xmlns:p14="http://schemas.microsoft.com/office/powerpoint/2010/main" val="71876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6EA0EE-0FC8-4ADC-A101-BE36C63DC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218" y="1677920"/>
            <a:ext cx="7028702" cy="3502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8F4EAD-FCE4-47E3-974A-A27ECC975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5548" y="1259973"/>
            <a:ext cx="6162668" cy="646331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35A2-FC5A-4F88-A0C1-C8CAFDC560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6060" y="4951697"/>
            <a:ext cx="5461645" cy="52322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EC60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521615-EAC5-4ABD-A664-8B25EB0BC2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16837" y="5522052"/>
            <a:ext cx="5460868" cy="52322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EC6097"/>
                </a:solidFill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97892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4EAD-FCE4-47E3-974A-A27ECC975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923" y="1259973"/>
            <a:ext cx="6162668" cy="646331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35A2-FC5A-4F88-A0C1-C8CAFDC560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24" y="4490032"/>
            <a:ext cx="5461645" cy="461665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521615-EAC5-4ABD-A664-8B25EB0BC2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1" y="4951697"/>
            <a:ext cx="5460868" cy="46166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89A3B1-88DC-45F0-A797-FF2D228DCD6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700" y="5598027"/>
            <a:ext cx="5460869" cy="40011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Day Date Month 2018</a:t>
            </a:r>
          </a:p>
        </p:txBody>
      </p:sp>
    </p:spTree>
    <p:extLst>
      <p:ext uri="{BB962C8B-B14F-4D97-AF65-F5344CB8AC3E}">
        <p14:creationId xmlns:p14="http://schemas.microsoft.com/office/powerpoint/2010/main" val="118124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396" y="242534"/>
            <a:ext cx="5627146" cy="430887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200" b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0477-A206-4F73-9E62-4E60C83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00230"/>
            <a:ext cx="10515600" cy="174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AD764D-6393-4CED-94DD-006475A5D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7EDD5-D75A-4320-AE01-DD217B494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76" y="-1892"/>
            <a:ext cx="2798899" cy="13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4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3557AC8-7B78-4831-ABB4-B4E00D03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989472"/>
            <a:ext cx="10515600" cy="174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F4772C9-33D0-4185-9E07-1B198C90A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453551"/>
            <a:ext cx="5627146" cy="461665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0613B2C-D90B-4DF5-8080-EFECA8119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959275-5DF7-4A62-A30F-A7308076E678}"/>
              </a:ext>
            </a:extLst>
          </p:cNvPr>
          <p:cNvSpPr/>
          <p:nvPr userDrawn="1"/>
        </p:nvSpPr>
        <p:spPr>
          <a:xfrm>
            <a:off x="9988560" y="6561913"/>
            <a:ext cx="1856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2019 Energy Systems Catapult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0276C-51F8-4C7F-8510-08DA21220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106" y="-7032"/>
            <a:ext cx="2811602" cy="14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5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453551"/>
            <a:ext cx="5627146" cy="461665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0477-A206-4F73-9E62-4E60C83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00230"/>
            <a:ext cx="10515600" cy="174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97D4FA6-129F-4A8D-B9DD-2F8ABCDD3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ED01E-ED88-4217-8C13-09D20AC628E0}"/>
              </a:ext>
            </a:extLst>
          </p:cNvPr>
          <p:cNvSpPr/>
          <p:nvPr userDrawn="1"/>
        </p:nvSpPr>
        <p:spPr>
          <a:xfrm>
            <a:off x="9988560" y="6561913"/>
            <a:ext cx="1856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2019 Energy Systems Catapult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0D2C4-B4AE-43BE-B43D-CF2F0DB414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106" y="-7032"/>
            <a:ext cx="2811602" cy="14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453551"/>
            <a:ext cx="5627146" cy="461665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0477-A206-4F73-9E62-4E60C83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84933"/>
            <a:ext cx="10515600" cy="1354217"/>
          </a:xfrm>
        </p:spPr>
        <p:txBody>
          <a:bodyPr/>
          <a:lstStyle>
            <a:lvl3pPr marL="1143000" indent="-228600"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AD764D-6393-4CED-94DD-006475A5D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176B4-BA86-4741-B841-2986BBBC6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106" y="-7032"/>
            <a:ext cx="2811602" cy="14009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F84529-553D-4B1A-B47B-B5FA93E92281}"/>
              </a:ext>
            </a:extLst>
          </p:cNvPr>
          <p:cNvSpPr/>
          <p:nvPr userDrawn="1"/>
        </p:nvSpPr>
        <p:spPr>
          <a:xfrm>
            <a:off x="9988560" y="6561913"/>
            <a:ext cx="1856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2020 Energy Systems Catapult</a:t>
            </a:r>
          </a:p>
        </p:txBody>
      </p:sp>
    </p:spTree>
    <p:extLst>
      <p:ext uri="{BB962C8B-B14F-4D97-AF65-F5344CB8AC3E}">
        <p14:creationId xmlns:p14="http://schemas.microsoft.com/office/powerpoint/2010/main" val="28413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453551"/>
            <a:ext cx="5627146" cy="461665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0477-A206-4F73-9E62-4E60C83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84933"/>
            <a:ext cx="7182125" cy="1354217"/>
          </a:xfrm>
        </p:spPr>
        <p:txBody>
          <a:bodyPr/>
          <a:lstStyle>
            <a:lvl3pPr marL="1143000" indent="-228600"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AD764D-6393-4CED-94DD-006475A5D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C0DE0D-AB87-44EC-8EB8-4A2E6E9D0E95}"/>
              </a:ext>
            </a:extLst>
          </p:cNvPr>
          <p:cNvSpPr/>
          <p:nvPr userDrawn="1"/>
        </p:nvSpPr>
        <p:spPr>
          <a:xfrm>
            <a:off x="9988560" y="6561913"/>
            <a:ext cx="1856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2020 Energy Systems Catapult</a:t>
            </a:r>
          </a:p>
        </p:txBody>
      </p:sp>
    </p:spTree>
    <p:extLst>
      <p:ext uri="{BB962C8B-B14F-4D97-AF65-F5344CB8AC3E}">
        <p14:creationId xmlns:p14="http://schemas.microsoft.com/office/powerpoint/2010/main" val="345306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160DAA-3EE9-4CCD-AC12-9A4DE07ABDA0}"/>
              </a:ext>
            </a:extLst>
          </p:cNvPr>
          <p:cNvSpPr/>
          <p:nvPr userDrawn="1"/>
        </p:nvSpPr>
        <p:spPr>
          <a:xfrm>
            <a:off x="0" y="-7032"/>
            <a:ext cx="12192000" cy="6865032"/>
          </a:xfrm>
          <a:prstGeom prst="rect">
            <a:avLst/>
          </a:prstGeom>
          <a:ln>
            <a:solidFill>
              <a:srgbClr val="EC60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9" y="2571718"/>
            <a:ext cx="7259449" cy="923330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54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New chapter/break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AD764D-6393-4CED-94DD-006475A5D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176B4-BA86-4741-B841-2986BBBC6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106" y="-7032"/>
            <a:ext cx="2811602" cy="14009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E0F3A9-86E3-495C-84FA-C6A02338A0A9}"/>
              </a:ext>
            </a:extLst>
          </p:cNvPr>
          <p:cNvSpPr/>
          <p:nvPr userDrawn="1"/>
        </p:nvSpPr>
        <p:spPr>
          <a:xfrm>
            <a:off x="9988560" y="6561913"/>
            <a:ext cx="1856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2020 Energy Systems Catapult</a:t>
            </a:r>
          </a:p>
        </p:txBody>
      </p:sp>
    </p:spTree>
    <p:extLst>
      <p:ext uri="{BB962C8B-B14F-4D97-AF65-F5344CB8AC3E}">
        <p14:creationId xmlns:p14="http://schemas.microsoft.com/office/powerpoint/2010/main" val="18190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160DAA-3EE9-4CCD-AC12-9A4DE07ABDA0}"/>
              </a:ext>
            </a:extLst>
          </p:cNvPr>
          <p:cNvSpPr/>
          <p:nvPr userDrawn="1"/>
        </p:nvSpPr>
        <p:spPr>
          <a:xfrm>
            <a:off x="0" y="-7032"/>
            <a:ext cx="12192000" cy="6865032"/>
          </a:xfrm>
          <a:prstGeom prst="rect">
            <a:avLst/>
          </a:prstGeom>
          <a:solidFill>
            <a:srgbClr val="7FC9C9"/>
          </a:solidFill>
          <a:ln>
            <a:solidFill>
              <a:srgbClr val="7F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39" y="2571718"/>
            <a:ext cx="7259449" cy="923330"/>
          </a:xfrm>
          <a:ln>
            <a:noFill/>
          </a:ln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5400" b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New chapter/break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AD764D-6393-4CED-94DD-006475A5D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176B4-BA86-4741-B841-2986BBBC6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106" y="-7032"/>
            <a:ext cx="2811602" cy="14009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0AE262-B90A-414A-9CD7-3E9A31C71907}"/>
              </a:ext>
            </a:extLst>
          </p:cNvPr>
          <p:cNvSpPr/>
          <p:nvPr userDrawn="1"/>
        </p:nvSpPr>
        <p:spPr>
          <a:xfrm>
            <a:off x="9988560" y="6561913"/>
            <a:ext cx="1856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2020 Energy Systems Catapult</a:t>
            </a:r>
          </a:p>
        </p:txBody>
      </p:sp>
    </p:spTree>
    <p:extLst>
      <p:ext uri="{BB962C8B-B14F-4D97-AF65-F5344CB8AC3E}">
        <p14:creationId xmlns:p14="http://schemas.microsoft.com/office/powerpoint/2010/main" val="10586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3EA3-CDD5-4449-A658-D245F514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8FEF5-1403-4920-86E6-358794E6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299-E0C7-46A8-AF0E-91E1C515620E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21A61-5FC4-4EB8-9877-F0E0A1A9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ACD9B-0BF6-4164-B9D3-F3785915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87DB-FF0A-4638-A772-A39B82B5C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5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64E3-5AC9-4870-9AEF-C240DCC6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9D8A-A2CE-4BF2-AF19-4DB6A0030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7D2AE-3AED-409F-92EF-BB6A4B78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3FF53-B596-4754-B7A5-73E7B7D1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299-E0C7-46A8-AF0E-91E1C515620E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0B5ED-49E0-445B-BE01-B2C65BAA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D68C7-B139-42AA-97A8-9FE7870F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87DB-FF0A-4638-A772-A39B82B5C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2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C05CD-BEFB-4764-B298-E76D587E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06DB-9587-465F-9D5A-35F9CEACA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07736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F620-DF7A-4E1C-B84C-8DA2A352E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4767"/>
            <a:ext cx="82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2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710" r:id="rId4"/>
    <p:sldLayoutId id="2147483715" r:id="rId5"/>
    <p:sldLayoutId id="2147483713" r:id="rId6"/>
    <p:sldLayoutId id="2147483714" r:id="rId7"/>
    <p:sldLayoutId id="2147483716" r:id="rId8"/>
    <p:sldLayoutId id="2147483717" r:id="rId9"/>
    <p:sldLayoutId id="214748373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EC609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C05CD-BEFB-4764-B298-E76D587E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06DB-9587-465F-9D5A-35F9CEACA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35421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F620-DF7A-4E1C-B84C-8DA2A352E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4767"/>
            <a:ext cx="82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7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EC609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53E0-1800-494F-A39D-BEFF5D01F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917523"/>
            <a:ext cx="7605497" cy="3527119"/>
          </a:xfrm>
        </p:spPr>
        <p:txBody>
          <a:bodyPr/>
          <a:lstStyle/>
          <a:p>
            <a:r>
              <a:rPr lang="en-GB" b="0" dirty="0"/>
              <a:t>Hydrogen and hybrid heating in a net zero energy system</a:t>
            </a:r>
            <a:br>
              <a:rPr lang="en-GB" b="0" dirty="0"/>
            </a:br>
            <a:br>
              <a:rPr lang="en-GB" b="0" dirty="0"/>
            </a:br>
            <a:r>
              <a:rPr lang="en-GB" sz="2400" b="0" dirty="0"/>
              <a:t>Richard Halsey</a:t>
            </a:r>
            <a:br>
              <a:rPr lang="en-GB" sz="2400" b="0" dirty="0"/>
            </a:br>
            <a:r>
              <a:rPr lang="en-GB" sz="2400" b="0" dirty="0"/>
              <a:t>Director</a:t>
            </a:r>
            <a:br>
              <a:rPr lang="en-GB" dirty="0"/>
            </a:br>
            <a:endParaRPr lang="en-GB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EC251-B522-49FD-B8DE-DCC3C9A21D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7700" y="5531352"/>
            <a:ext cx="5460869" cy="400110"/>
          </a:xfrm>
        </p:spPr>
        <p:txBody>
          <a:bodyPr/>
          <a:lstStyle/>
          <a:p>
            <a:r>
              <a:rPr lang="en-GB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335840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892D-1221-49FE-A7CB-CE5F3646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5" y="242534"/>
            <a:ext cx="7966406" cy="769441"/>
          </a:xfrm>
        </p:spPr>
        <p:txBody>
          <a:bodyPr/>
          <a:lstStyle/>
          <a:p>
            <a:r>
              <a:rPr lang="en-GB" dirty="0"/>
              <a:t>Understanding how hybrid heating solutions might work for households using a Living Lab of connected homes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59472-E291-4BE0-940F-BCAD7112B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262AD-071C-445D-A156-7E23525BA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76" y="1651037"/>
            <a:ext cx="2614489" cy="3874750"/>
          </a:xfrm>
          <a:prstGeom prst="rect">
            <a:avLst/>
          </a:prstGeom>
        </p:spPr>
      </p:pic>
      <p:grpSp>
        <p:nvGrpSpPr>
          <p:cNvPr id="10" name="Canvas 10">
            <a:extLst>
              <a:ext uri="{FF2B5EF4-FFF2-40B4-BE49-F238E27FC236}">
                <a16:creationId xmlns:a16="http://schemas.microsoft.com/office/drawing/2014/main" id="{FC19AD39-4D00-4006-B330-B2F1C9147A11}"/>
              </a:ext>
            </a:extLst>
          </p:cNvPr>
          <p:cNvGrpSpPr>
            <a:grpSpLocks noChangeAspect="1"/>
          </p:cNvGrpSpPr>
          <p:nvPr/>
        </p:nvGrpSpPr>
        <p:grpSpPr>
          <a:xfrm>
            <a:off x="4416356" y="2204549"/>
            <a:ext cx="6742765" cy="2767726"/>
            <a:chOff x="0" y="0"/>
            <a:chExt cx="6113145" cy="25092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540483-15F0-4F77-839B-33099A5777C0}"/>
                </a:ext>
              </a:extLst>
            </p:cNvPr>
            <p:cNvSpPr/>
            <p:nvPr/>
          </p:nvSpPr>
          <p:spPr>
            <a:xfrm>
              <a:off x="0" y="0"/>
              <a:ext cx="6113145" cy="2508885"/>
            </a:xfrm>
            <a:prstGeom prst="rect">
              <a:avLst/>
            </a:prstGeom>
            <a:solidFill>
              <a:prstClr val="white"/>
            </a:solidFill>
          </p:spPr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1422334-1F36-4779-9975-470FF8D87987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95180"/>
              <a:ext cx="1118235" cy="1118235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049422-18E7-49C0-8CB6-EC0E46DAF61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688" y="56194"/>
              <a:ext cx="1118235" cy="1121410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C9CF097-F480-47E3-AEE1-A9786DF2B757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022" y="81003"/>
              <a:ext cx="1118235" cy="1118235"/>
            </a:xfrm>
            <a:prstGeom prst="rect">
              <a:avLst/>
            </a:prstGeom>
          </p:spPr>
        </p:pic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BAC4B21C-92C7-4211-86C5-F0CF07092652}"/>
                </a:ext>
              </a:extLst>
            </p:cNvPr>
            <p:cNvSpPr txBox="1"/>
            <p:nvPr/>
          </p:nvSpPr>
          <p:spPr>
            <a:xfrm>
              <a:off x="10634" y="1314714"/>
              <a:ext cx="1477926" cy="91376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GB" sz="1600" b="1" dirty="0">
                  <a:effectLst/>
                  <a:latin typeface="Segoe UI" panose="020B0502040204020203" pitchFamily="34" charset="0"/>
                  <a:ea typeface="Praxis LT Pro"/>
                  <a:cs typeface="Arial" panose="020B0604020202020204" pitchFamily="34" charset="0"/>
                </a:rPr>
                <a:t>Winter 17/18</a:t>
              </a:r>
            </a:p>
            <a:p>
              <a:pPr algn="ctr">
                <a:spcAft>
                  <a:spcPts val="800"/>
                </a:spcAft>
              </a:pPr>
              <a:r>
                <a:rPr lang="en-GB" sz="1600" dirty="0">
                  <a:effectLst/>
                  <a:latin typeface="Segoe UI" panose="020B0502040204020203" pitchFamily="34" charset="0"/>
                  <a:ea typeface="Praxis LT Pro"/>
                  <a:cs typeface="Arial" panose="020B0604020202020204" pitchFamily="34" charset="0"/>
                </a:rPr>
                <a:t>Gas boiler only, investigation into heat as a service</a:t>
              </a:r>
            </a:p>
          </p:txBody>
        </p:sp>
        <p:sp>
          <p:nvSpPr>
            <p:cNvPr id="16" name="Text Box 66">
              <a:extLst>
                <a:ext uri="{FF2B5EF4-FFF2-40B4-BE49-F238E27FC236}">
                  <a16:creationId xmlns:a16="http://schemas.microsoft.com/office/drawing/2014/main" id="{E00BBEED-3AE5-4624-9659-8FD4FC88DCC3}"/>
                </a:ext>
              </a:extLst>
            </p:cNvPr>
            <p:cNvSpPr txBox="1"/>
            <p:nvPr/>
          </p:nvSpPr>
          <p:spPr>
            <a:xfrm>
              <a:off x="2147778" y="1314714"/>
              <a:ext cx="1477926" cy="91376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GB" sz="1600" b="1" dirty="0">
                  <a:effectLst/>
                  <a:latin typeface="Segoe UI" panose="020B0502040204020203" pitchFamily="34" charset="0"/>
                  <a:ea typeface="Praxis LT Pro"/>
                  <a:cs typeface="Arial" panose="020B0604020202020204" pitchFamily="34" charset="0"/>
                </a:rPr>
                <a:t>Winter 18/19</a:t>
              </a:r>
            </a:p>
            <a:p>
              <a:pPr algn="ctr">
                <a:spcAft>
                  <a:spcPts val="800"/>
                </a:spcAft>
              </a:pPr>
              <a:r>
                <a:rPr lang="en-GB" sz="1600" dirty="0">
                  <a:effectLst/>
                  <a:latin typeface="Segoe UI" panose="020B0502040204020203" pitchFamily="34" charset="0"/>
                  <a:ea typeface="Praxis LT Pro"/>
                  <a:cs typeface="Arial" panose="020B0604020202020204" pitchFamily="34" charset="0"/>
                </a:rPr>
                <a:t>Hybrid heating systems, can people get comfortable?</a:t>
              </a:r>
            </a:p>
          </p:txBody>
        </p:sp>
        <p:sp>
          <p:nvSpPr>
            <p:cNvPr id="17" name="Text Box 67">
              <a:extLst>
                <a:ext uri="{FF2B5EF4-FFF2-40B4-BE49-F238E27FC236}">
                  <a16:creationId xmlns:a16="http://schemas.microsoft.com/office/drawing/2014/main" id="{5A40D800-03F6-4D28-BDE8-06C9522A78CF}"/>
                </a:ext>
              </a:extLst>
            </p:cNvPr>
            <p:cNvSpPr txBox="1"/>
            <p:nvPr/>
          </p:nvSpPr>
          <p:spPr>
            <a:xfrm>
              <a:off x="4274287" y="1314234"/>
              <a:ext cx="1626783" cy="11950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GB" sz="1600" b="1" dirty="0">
                  <a:effectLst/>
                  <a:latin typeface="Segoe UI" panose="020B0502040204020203" pitchFamily="34" charset="0"/>
                  <a:ea typeface="Praxis LT Pro"/>
                  <a:cs typeface="Arial" panose="020B0604020202020204" pitchFamily="34" charset="0"/>
                </a:rPr>
                <a:t>Winter 19/20</a:t>
              </a:r>
            </a:p>
            <a:p>
              <a:pPr algn="ctr">
                <a:spcAft>
                  <a:spcPts val="800"/>
                </a:spcAft>
              </a:pPr>
              <a:r>
                <a:rPr lang="en-GB" sz="1600" dirty="0">
                  <a:effectLst/>
                  <a:latin typeface="Segoe UI" panose="020B0502040204020203" pitchFamily="34" charset="0"/>
                  <a:ea typeface="Praxis LT Pro"/>
                  <a:cs typeface="Arial" panose="020B0604020202020204" pitchFamily="34" charset="0"/>
                </a:rPr>
                <a:t>Heat Pump only, can people get comfortable and what is the cost impact?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4D2D55C7-447B-4F39-8F60-1C17CDCA9DD9}"/>
                </a:ext>
              </a:extLst>
            </p:cNvPr>
            <p:cNvSpPr/>
            <p:nvPr/>
          </p:nvSpPr>
          <p:spPr>
            <a:xfrm>
              <a:off x="1456660" y="446808"/>
              <a:ext cx="722813" cy="297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127ED7F-4D03-40CC-A1AE-562B367E1EBA}"/>
                </a:ext>
              </a:extLst>
            </p:cNvPr>
            <p:cNvSpPr/>
            <p:nvPr/>
          </p:nvSpPr>
          <p:spPr>
            <a:xfrm>
              <a:off x="3583172" y="446808"/>
              <a:ext cx="722813" cy="297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695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A9E4-2CB8-44E9-8914-86214A8BE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2AD54-FC48-46AF-81C8-0F0FA5013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060" y="4951697"/>
            <a:ext cx="5461645" cy="466731"/>
          </a:xfrm>
        </p:spPr>
        <p:txBody>
          <a:bodyPr/>
          <a:lstStyle/>
          <a:p>
            <a:r>
              <a:rPr lang="en-GB" sz="2400" dirty="0"/>
              <a:t>@</a:t>
            </a:r>
            <a:r>
              <a:rPr lang="en-GB" sz="2400" dirty="0" err="1"/>
              <a:t>RichardHalsey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328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711E-D8FE-4CF5-AF2E-81082D6E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Catapult?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7DE30-7BEB-4A5D-8D91-52FF57E70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EAC7C6-C020-4E56-AF57-09BE3BA4468D}"/>
              </a:ext>
            </a:extLst>
          </p:cNvPr>
          <p:cNvGrpSpPr/>
          <p:nvPr/>
        </p:nvGrpSpPr>
        <p:grpSpPr>
          <a:xfrm>
            <a:off x="156949" y="7613"/>
            <a:ext cx="11710313" cy="6842774"/>
            <a:chOff x="156949" y="7613"/>
            <a:chExt cx="11710313" cy="6842774"/>
          </a:xfrm>
        </p:grpSpPr>
        <p:pic>
          <p:nvPicPr>
            <p:cNvPr id="5" name="Picture 4" descr="A picture containing cake, man&#10;&#10;Description automatically generated">
              <a:extLst>
                <a:ext uri="{FF2B5EF4-FFF2-40B4-BE49-F238E27FC236}">
                  <a16:creationId xmlns:a16="http://schemas.microsoft.com/office/drawing/2014/main" id="{2EBC6BBB-FCB2-41B4-B543-EAD25E6D0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949" y="7613"/>
              <a:ext cx="6547536" cy="6842774"/>
            </a:xfrm>
            <a:prstGeom prst="rect">
              <a:avLst/>
            </a:prstGeom>
          </p:spPr>
        </p:pic>
        <p:pic>
          <p:nvPicPr>
            <p:cNvPr id="6" name="Picture 5" descr="A drawing of a person&#10;&#10;Description automatically generated">
              <a:extLst>
                <a:ext uri="{FF2B5EF4-FFF2-40B4-BE49-F238E27FC236}">
                  <a16:creationId xmlns:a16="http://schemas.microsoft.com/office/drawing/2014/main" id="{47E77938-6345-44BD-9942-EC7D08F8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7086" y="1587970"/>
              <a:ext cx="1540203" cy="1544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849D78-30F6-424D-BAF6-24CFBED2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022" y="1581227"/>
              <a:ext cx="1544400" cy="154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20AF76-61F6-4FA2-AF7F-3208A1029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022" y="1582220"/>
              <a:ext cx="1544400" cy="1544400"/>
            </a:xfrm>
            <a:prstGeom prst="rect">
              <a:avLst/>
            </a:prstGeom>
          </p:spPr>
        </p:pic>
        <p:pic>
          <p:nvPicPr>
            <p:cNvPr id="9" name="Picture 8" descr="A close up of a basketball hoop&#10;&#10;Description generated with high confidence">
              <a:extLst>
                <a:ext uri="{FF2B5EF4-FFF2-40B4-BE49-F238E27FC236}">
                  <a16:creationId xmlns:a16="http://schemas.microsoft.com/office/drawing/2014/main" id="{47375861-1E9C-4A21-AC47-FFD75EDF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8955" y="1582220"/>
              <a:ext cx="1542563" cy="154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4318C1-64D9-4AF2-8908-64053A19A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8955" y="3948328"/>
              <a:ext cx="1544400" cy="1544400"/>
            </a:xfrm>
            <a:prstGeom prst="rect">
              <a:avLst/>
            </a:prstGeom>
          </p:spPr>
        </p:pic>
        <p:pic>
          <p:nvPicPr>
            <p:cNvPr id="11" name="Picture 10" descr="A picture containing building&#10;&#10;Description generated with high confidence">
              <a:extLst>
                <a:ext uri="{FF2B5EF4-FFF2-40B4-BE49-F238E27FC236}">
                  <a16:creationId xmlns:a16="http://schemas.microsoft.com/office/drawing/2014/main" id="{6A6AF214-7F44-4193-92B1-E356D5E11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4988" y="3948328"/>
              <a:ext cx="1544400" cy="154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648456-6ADF-4334-8706-DC5710763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022" y="3948328"/>
              <a:ext cx="1544400" cy="154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6D0786-B29F-4567-936E-0559179D8D3A}"/>
                </a:ext>
              </a:extLst>
            </p:cNvPr>
            <p:cNvSpPr txBox="1"/>
            <p:nvPr/>
          </p:nvSpPr>
          <p:spPr>
            <a:xfrm>
              <a:off x="9693405" y="3126620"/>
              <a:ext cx="2173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Technical capabilities, equipment, and other resources </a:t>
              </a:r>
              <a:endParaRPr lang="en-GB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F3760F-55D3-429B-B5CB-5F05BFA2A5FD}"/>
                </a:ext>
              </a:extLst>
            </p:cNvPr>
            <p:cNvSpPr txBox="1"/>
            <p:nvPr/>
          </p:nvSpPr>
          <p:spPr>
            <a:xfrm>
              <a:off x="6291196" y="5488393"/>
              <a:ext cx="1856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Solve key problems and develop new products and services</a:t>
              </a:r>
              <a:endParaRPr lang="en-GB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FCB40D-4B8C-4B51-A94F-5DC80750F761}"/>
                </a:ext>
              </a:extLst>
            </p:cNvPr>
            <p:cNvSpPr txBox="1"/>
            <p:nvPr/>
          </p:nvSpPr>
          <p:spPr>
            <a:xfrm>
              <a:off x="8088888" y="5488393"/>
              <a:ext cx="1856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Bridge the gap </a:t>
              </a:r>
            </a:p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between stakeholders </a:t>
              </a:r>
            </a:p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 the sector</a:t>
              </a:r>
              <a:endParaRPr lang="en-GB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C241A1-D61A-4011-B0FE-410D3F3B3B76}"/>
                </a:ext>
              </a:extLst>
            </p:cNvPr>
            <p:cNvSpPr txBox="1"/>
            <p:nvPr/>
          </p:nvSpPr>
          <p:spPr>
            <a:xfrm>
              <a:off x="9961531" y="5488393"/>
              <a:ext cx="17033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Open up opportunities for innovators, in the UK and globally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D08A04-CA50-47F9-AE2B-B024D902E476}"/>
                </a:ext>
              </a:extLst>
            </p:cNvPr>
            <p:cNvSpPr txBox="1"/>
            <p:nvPr/>
          </p:nvSpPr>
          <p:spPr>
            <a:xfrm>
              <a:off x="6135145" y="3125627"/>
              <a:ext cx="2173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Established and overseen </a:t>
              </a:r>
            </a:p>
            <a:p>
              <a:pPr algn="ctr"/>
              <a:r>
                <a: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by Innovate UK</a:t>
              </a:r>
              <a:endParaRPr lang="en-GB" sz="1200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6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9457-3A75-42DF-AB3D-DB4F28EC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5" y="242534"/>
            <a:ext cx="8558495" cy="430887"/>
          </a:xfrm>
        </p:spPr>
        <p:txBody>
          <a:bodyPr/>
          <a:lstStyle/>
          <a:p>
            <a:r>
              <a:rPr lang="en-GB" dirty="0"/>
              <a:t>About Energy Systems Catapult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D8052-CD2F-4CE0-B3B3-8F50FA4B1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2" name="Picture 4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19B8D26-6E4B-4779-8DEF-E517F369F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797" y="4640920"/>
            <a:ext cx="2546917" cy="2546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7B9F66-636C-4D4F-B445-4B45B9EE615E}"/>
              </a:ext>
            </a:extLst>
          </p:cNvPr>
          <p:cNvGrpSpPr/>
          <p:nvPr/>
        </p:nvGrpSpPr>
        <p:grpSpPr>
          <a:xfrm>
            <a:off x="492555" y="1186480"/>
            <a:ext cx="11174439" cy="5711405"/>
            <a:chOff x="492555" y="1186480"/>
            <a:chExt cx="11174439" cy="571140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7244D86-F9F3-49FE-B0DA-BA064DE41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59" t="20342" r="16328" b="33831"/>
            <a:stretch/>
          </p:blipFill>
          <p:spPr>
            <a:xfrm>
              <a:off x="579323" y="2022840"/>
              <a:ext cx="1004557" cy="48963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5FA7AE-FF18-4065-8673-72DCF592EF8F}"/>
                </a:ext>
              </a:extLst>
            </p:cNvPr>
            <p:cNvSpPr txBox="1"/>
            <p:nvPr/>
          </p:nvSpPr>
          <p:spPr>
            <a:xfrm rot="18681747">
              <a:off x="9416160" y="4647051"/>
              <a:ext cx="2607677" cy="18939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4400" b="1" dirty="0"/>
                <a:t>We take a whole system view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457642-0325-4793-93E6-E554791B59B1}"/>
                </a:ext>
              </a:extLst>
            </p:cNvPr>
            <p:cNvSpPr/>
            <p:nvPr/>
          </p:nvSpPr>
          <p:spPr>
            <a:xfrm>
              <a:off x="492555" y="1186480"/>
              <a:ext cx="9084793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lvl="0" algn="l">
                <a:lnSpc>
                  <a:spcPct val="100000"/>
                </a:lnSpc>
                <a:spcBef>
                  <a:spcPts val="400"/>
                </a:spcBef>
                <a:buClr>
                  <a:srgbClr val="FF44B5"/>
                </a:buClr>
                <a:buSzPct val="120000"/>
              </a:pPr>
              <a:r>
                <a:rPr lang="en-GB" sz="1600" b="1" dirty="0">
                  <a:solidFill>
                    <a:srgbClr val="EC6097"/>
                  </a:solidFill>
                  <a:latin typeface="Segoe UI" panose="020B0502040204020203" pitchFamily="34" charset="0"/>
                  <a:ea typeface="Arial"/>
                  <a:cs typeface="Segoe UI" panose="020B0502040204020203" pitchFamily="34" charset="0"/>
                  <a:sym typeface="Arial"/>
                </a:rPr>
                <a:t>Mission: </a:t>
              </a:r>
              <a:r>
                <a:rPr lang="en-GB" sz="1600" b="1" dirty="0">
                  <a:latin typeface="Segoe UI" panose="020B0502040204020203" pitchFamily="34" charset="0"/>
                  <a:ea typeface="Arial"/>
                  <a:cs typeface="Segoe UI" panose="020B0502040204020203" pitchFamily="34" charset="0"/>
                  <a:sym typeface="Arial"/>
                </a:rPr>
                <a:t>Unleash innovation and open new markets to capture the clean growth opportunity</a:t>
              </a:r>
              <a:endParaRPr lang="en-US" sz="1600" b="1" dirty="0"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746A96-44F1-48DA-A146-4D3F04FE8D40}"/>
                </a:ext>
              </a:extLst>
            </p:cNvPr>
            <p:cNvCxnSpPr/>
            <p:nvPr/>
          </p:nvCxnSpPr>
          <p:spPr>
            <a:xfrm>
              <a:off x="5432453" y="2588296"/>
              <a:ext cx="0" cy="30977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DEEA027-008B-40AE-B3DF-9CF4BCEC787D}"/>
                </a:ext>
              </a:extLst>
            </p:cNvPr>
            <p:cNvGrpSpPr/>
            <p:nvPr/>
          </p:nvGrpSpPr>
          <p:grpSpPr>
            <a:xfrm>
              <a:off x="6110215" y="2282479"/>
              <a:ext cx="4609783" cy="4365228"/>
              <a:chOff x="6509482" y="2282479"/>
              <a:chExt cx="4609783" cy="436522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DEFEB0B-6634-4A05-BE13-626F234CCDDF}"/>
                  </a:ext>
                </a:extLst>
              </p:cNvPr>
              <p:cNvGrpSpPr/>
              <p:nvPr userDrawn="1"/>
            </p:nvGrpSpPr>
            <p:grpSpPr>
              <a:xfrm>
                <a:off x="8527077" y="2282479"/>
                <a:ext cx="919813" cy="1224395"/>
                <a:chOff x="8229031" y="1872321"/>
                <a:chExt cx="919813" cy="1224395"/>
              </a:xfrm>
            </p:grpSpPr>
            <p:pic>
              <p:nvPicPr>
                <p:cNvPr id="63" name="Picture 62" descr="A picture containing object&#10;&#10;Description generated with very high confidence">
                  <a:extLst>
                    <a:ext uri="{FF2B5EF4-FFF2-40B4-BE49-F238E27FC236}">
                      <a16:creationId xmlns:a16="http://schemas.microsoft.com/office/drawing/2014/main" id="{D38573AC-736C-4ABE-9B0D-1F7FF7D736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48844" y="1872321"/>
                  <a:ext cx="900000" cy="900000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D235EB4-32F3-444A-BCB1-9C2DD2B74D5C}"/>
                    </a:ext>
                  </a:extLst>
                </p:cNvPr>
                <p:cNvSpPr txBox="1"/>
                <p:nvPr/>
              </p:nvSpPr>
              <p:spPr>
                <a:xfrm>
                  <a:off x="8229031" y="2788939"/>
                  <a:ext cx="9065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Research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4E3E7BA-7A51-4788-9146-880742F6F6F2}"/>
                  </a:ext>
                </a:extLst>
              </p:cNvPr>
              <p:cNvGrpSpPr/>
              <p:nvPr userDrawn="1"/>
            </p:nvGrpSpPr>
            <p:grpSpPr>
              <a:xfrm>
                <a:off x="8546890" y="3749954"/>
                <a:ext cx="900000" cy="1264309"/>
                <a:chOff x="8788865" y="3538196"/>
                <a:chExt cx="900000" cy="1264309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C4022442-854A-495A-B513-D6D15DC230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8865" y="3538196"/>
                  <a:ext cx="900000" cy="900000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3CBE9BC-CDC5-470A-9A97-BAB18CB34E8A}"/>
                    </a:ext>
                  </a:extLst>
                </p:cNvPr>
                <p:cNvSpPr txBox="1"/>
                <p:nvPr/>
              </p:nvSpPr>
              <p:spPr>
                <a:xfrm>
                  <a:off x="8837554" y="4494728"/>
                  <a:ext cx="7957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Digital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49C6AF1-4BE1-4BE7-AA39-80BA687329E0}"/>
                  </a:ext>
                </a:extLst>
              </p:cNvPr>
              <p:cNvGrpSpPr/>
              <p:nvPr userDrawn="1"/>
            </p:nvGrpSpPr>
            <p:grpSpPr>
              <a:xfrm>
                <a:off x="6711374" y="2290601"/>
                <a:ext cx="1171110" cy="1412594"/>
                <a:chOff x="7109543" y="1880443"/>
                <a:chExt cx="1171110" cy="1412594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BF5DBAC8-1CC0-4A0C-A670-D9455F5720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5099" y="1880443"/>
                  <a:ext cx="899998" cy="900000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41D0558-1F3B-4177-8D9D-6B22EE2BCE4C}"/>
                    </a:ext>
                  </a:extLst>
                </p:cNvPr>
                <p:cNvSpPr txBox="1"/>
                <p:nvPr/>
              </p:nvSpPr>
              <p:spPr>
                <a:xfrm>
                  <a:off x="7109543" y="2769817"/>
                  <a:ext cx="11711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Supporting innovators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1B56D78-FA22-4D1F-9105-D93EBC8E064A}"/>
                  </a:ext>
                </a:extLst>
              </p:cNvPr>
              <p:cNvGrpSpPr/>
              <p:nvPr userDrawn="1"/>
            </p:nvGrpSpPr>
            <p:grpSpPr>
              <a:xfrm>
                <a:off x="6683100" y="3749954"/>
                <a:ext cx="1223666" cy="1414186"/>
                <a:chOff x="7081269" y="3538196"/>
                <a:chExt cx="1223666" cy="1414186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B307CFA-3999-4A29-8995-8E6067D7A7D1}"/>
                    </a:ext>
                  </a:extLst>
                </p:cNvPr>
                <p:cNvSpPr txBox="1"/>
                <p:nvPr/>
              </p:nvSpPr>
              <p:spPr>
                <a:xfrm>
                  <a:off x="7081269" y="4429162"/>
                  <a:ext cx="12236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Systems engineering</a:t>
                  </a:r>
                </a:p>
              </p:txBody>
            </p:sp>
            <p:pic>
              <p:nvPicPr>
                <p:cNvPr id="58" name="Picture 57" descr="A drawing of a person&#10;&#10;Description generated with high confidence">
                  <a:extLst>
                    <a:ext uri="{FF2B5EF4-FFF2-40B4-BE49-F238E27FC236}">
                      <a16:creationId xmlns:a16="http://schemas.microsoft.com/office/drawing/2014/main" id="{3C77B950-8723-428C-B529-79145C1FB4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5099" y="3538196"/>
                  <a:ext cx="899998" cy="900000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52" name="Picture 51" descr="A picture containing clipart&#10;&#10;Description generated with high confidence">
                <a:extLst>
                  <a:ext uri="{FF2B5EF4-FFF2-40B4-BE49-F238E27FC236}">
                    <a16:creationId xmlns:a16="http://schemas.microsoft.com/office/drawing/2014/main" id="{51EA3401-69D6-44FC-9B42-8498AA8260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46930" y="5219285"/>
                <a:ext cx="900000" cy="900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6DB43DC-267D-421E-AB3E-F2F7ED80AFBB}"/>
                  </a:ext>
                </a:extLst>
              </p:cNvPr>
              <p:cNvSpPr txBox="1"/>
              <p:nvPr userDrawn="1"/>
            </p:nvSpPr>
            <p:spPr>
              <a:xfrm>
                <a:off x="6509482" y="6124487"/>
                <a:ext cx="15709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Modelling and simulation</a:t>
                </a: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308B6FD-6CF7-4515-AA0F-ABB2879672C2}"/>
                  </a:ext>
                </a:extLst>
              </p:cNvPr>
              <p:cNvGrpSpPr/>
              <p:nvPr userDrawn="1"/>
            </p:nvGrpSpPr>
            <p:grpSpPr>
              <a:xfrm>
                <a:off x="10219265" y="2291694"/>
                <a:ext cx="900000" cy="1205092"/>
                <a:chOff x="9514514" y="1881536"/>
                <a:chExt cx="900000" cy="1205092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8D3AA9-2DC6-49D0-93DB-EF35D0D96AE8}"/>
                    </a:ext>
                  </a:extLst>
                </p:cNvPr>
                <p:cNvSpPr txBox="1"/>
                <p:nvPr/>
              </p:nvSpPr>
              <p:spPr>
                <a:xfrm>
                  <a:off x="9615134" y="2778851"/>
                  <a:ext cx="6987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Trials</a:t>
                  </a:r>
                </a:p>
              </p:txBody>
            </p:sp>
            <p:pic>
              <p:nvPicPr>
                <p:cNvPr id="56" name="Picture 55" descr="A drawing of a face&#10;&#10;Description generated with high confidence">
                  <a:extLst>
                    <a:ext uri="{FF2B5EF4-FFF2-40B4-BE49-F238E27FC236}">
                      <a16:creationId xmlns:a16="http://schemas.microsoft.com/office/drawing/2014/main" id="{9305C9A7-3531-41BF-87F0-B1017D20DF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4514" y="1881536"/>
                  <a:ext cx="900000" cy="900000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8A85A69-FE61-4C51-8C25-E18FD194472E}"/>
                </a:ext>
              </a:extLst>
            </p:cNvPr>
            <p:cNvGrpSpPr/>
            <p:nvPr/>
          </p:nvGrpSpPr>
          <p:grpSpPr>
            <a:xfrm>
              <a:off x="510979" y="5273703"/>
              <a:ext cx="3662295" cy="1121666"/>
              <a:chOff x="492555" y="3842451"/>
              <a:chExt cx="3662295" cy="1121666"/>
            </a:xfrm>
          </p:grpSpPr>
          <p:pic>
            <p:nvPicPr>
              <p:cNvPr id="66" name="Picture 65" descr="A picture containing building&#10;&#10;Description generated with high confidence">
                <a:extLst>
                  <a:ext uri="{FF2B5EF4-FFF2-40B4-BE49-F238E27FC236}">
                    <a16:creationId xmlns:a16="http://schemas.microsoft.com/office/drawing/2014/main" id="{3D9EFD8A-3AE1-4651-B1C7-85B4F3D92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555" y="3842451"/>
                <a:ext cx="1118618" cy="1121666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E73C50-407A-40A3-8AA2-84F34FE1745C}"/>
                  </a:ext>
                </a:extLst>
              </p:cNvPr>
              <p:cNvSpPr/>
              <p:nvPr/>
            </p:nvSpPr>
            <p:spPr>
              <a:xfrm>
                <a:off x="1642842" y="4144725"/>
                <a:ext cx="2512008" cy="58477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Bridge the gap between stakeholders in the sector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23C3E49-1205-4C91-B16C-B9B46824D6A8}"/>
                </a:ext>
              </a:extLst>
            </p:cNvPr>
            <p:cNvGrpSpPr/>
            <p:nvPr/>
          </p:nvGrpSpPr>
          <p:grpSpPr>
            <a:xfrm>
              <a:off x="492555" y="3989665"/>
              <a:ext cx="4780059" cy="1121666"/>
              <a:chOff x="492555" y="5111343"/>
              <a:chExt cx="4780059" cy="1121666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1663D7-9E50-474E-BE67-A0EC49A7EDC7}"/>
                  </a:ext>
                </a:extLst>
              </p:cNvPr>
              <p:cNvSpPr txBox="1"/>
              <p:nvPr/>
            </p:nvSpPr>
            <p:spPr>
              <a:xfrm>
                <a:off x="1659603" y="5301582"/>
                <a:ext cx="3613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Established, overseen and part-funded by Innovate UK. </a:t>
                </a:r>
                <a:r>
                  <a:rPr lang="en-GB" sz="1600" dirty="0"/>
                  <a:t>Independent from Government. Not for profit</a:t>
                </a:r>
                <a:endParaRPr lang="en-GB" sz="16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12994BC-C4BB-47EC-8C44-CC1157E96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555" y="5111343"/>
                <a:ext cx="1118618" cy="1121666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18F00B4-2B89-4E28-9862-1A28292347E4}"/>
                </a:ext>
              </a:extLst>
            </p:cNvPr>
            <p:cNvGrpSpPr/>
            <p:nvPr/>
          </p:nvGrpSpPr>
          <p:grpSpPr>
            <a:xfrm>
              <a:off x="492555" y="2708405"/>
              <a:ext cx="3360853" cy="1121666"/>
              <a:chOff x="492555" y="2544428"/>
              <a:chExt cx="3360853" cy="1121666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3FA6D46-9B23-42CA-AEDF-278884C7AA31}"/>
                  </a:ext>
                </a:extLst>
              </p:cNvPr>
              <p:cNvSpPr/>
              <p:nvPr/>
            </p:nvSpPr>
            <p:spPr>
              <a:xfrm>
                <a:off x="1659604" y="2817236"/>
                <a:ext cx="2193804" cy="58477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162C36"/>
                    </a:solidFill>
                    <a:latin typeface="SegoeUI"/>
                  </a:rPr>
                  <a:t>Hubs in Birmingham and Derby</a:t>
                </a: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E397996-243C-4C7F-ABBC-C9FAACAF5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555" y="2544428"/>
                <a:ext cx="1118618" cy="1121666"/>
              </a:xfrm>
              <a:prstGeom prst="rect">
                <a:avLst/>
              </a:prstGeom>
            </p:spPr>
          </p:pic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8E69BCA-F59E-4746-B81C-A0844E1CA70F}"/>
                </a:ext>
              </a:extLst>
            </p:cNvPr>
            <p:cNvSpPr/>
            <p:nvPr/>
          </p:nvSpPr>
          <p:spPr>
            <a:xfrm>
              <a:off x="1659603" y="2118660"/>
              <a:ext cx="1897525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162C36"/>
                  </a:solidFill>
                  <a:latin typeface="SegoeUI"/>
                </a:rPr>
                <a:t>Innovation experts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65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BA8E-0E06-498F-B0B5-4263A528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636D1-FA53-4420-80C4-82BDF3588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F4734-358A-4A0A-8F68-3262E6CB2C4F}"/>
              </a:ext>
            </a:extLst>
          </p:cNvPr>
          <p:cNvSpPr txBox="1"/>
          <p:nvPr/>
        </p:nvSpPr>
        <p:spPr>
          <a:xfrm>
            <a:off x="4218039" y="1997839"/>
            <a:ext cx="7220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Capabilities Director leading team of over 100 engineers, planners, data and social scientists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15 years working in clean tech and energy innovation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Lead the Energy Technologies Institutes Smart System and Heat Programme and current BEIS Electrification of Heat Demonstration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Member of BEIS Hydrogen Advisory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Heads a number of innovation projects looking at the integration of hydrogen as part of integrated net zero smart local energy systems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707B336-EE0B-4D71-8747-DF312B431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0044" b="12817"/>
          <a:stretch/>
        </p:blipFill>
        <p:spPr>
          <a:xfrm>
            <a:off x="1756776" y="2078169"/>
            <a:ext cx="2077804" cy="27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6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818C-5599-491B-8F40-DDCD19B1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whole system approach?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0E63-CE7B-455E-93B2-18CB15C88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AA4E37-2CF9-4A0F-AF18-E6C5C7DB1328}"/>
              </a:ext>
            </a:extLst>
          </p:cNvPr>
          <p:cNvGrpSpPr/>
          <p:nvPr/>
        </p:nvGrpSpPr>
        <p:grpSpPr>
          <a:xfrm>
            <a:off x="498707" y="1419960"/>
            <a:ext cx="11175806" cy="5047131"/>
            <a:chOff x="498707" y="1419960"/>
            <a:chExt cx="11175806" cy="5047131"/>
          </a:xfrm>
        </p:grpSpPr>
        <p:pic>
          <p:nvPicPr>
            <p:cNvPr id="6" name="Picture 5" descr="A screenshot of a video game&#10;&#10;Description generated with high confidence">
              <a:extLst>
                <a:ext uri="{FF2B5EF4-FFF2-40B4-BE49-F238E27FC236}">
                  <a16:creationId xmlns:a16="http://schemas.microsoft.com/office/drawing/2014/main" id="{437DF133-7630-4DF4-AFD4-0835DD30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7538" y="1419960"/>
              <a:ext cx="1118618" cy="1121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A8B1FE26-A861-4FEF-81CE-7FC26DC4C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325" y="2917116"/>
              <a:ext cx="1966188" cy="197154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A1CAA2-021D-4C55-A3C0-79499FB94FA6}"/>
                </a:ext>
              </a:extLst>
            </p:cNvPr>
            <p:cNvSpPr txBox="1"/>
            <p:nvPr/>
          </p:nvSpPr>
          <p:spPr>
            <a:xfrm>
              <a:off x="498707" y="1657845"/>
              <a:ext cx="2122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Joining up the system from sources of energy to the consumer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D180B9-AB9D-492F-8028-E4683148DAC7}"/>
                </a:ext>
              </a:extLst>
            </p:cNvPr>
            <p:cNvSpPr txBox="1"/>
            <p:nvPr/>
          </p:nvSpPr>
          <p:spPr>
            <a:xfrm>
              <a:off x="498707" y="3302724"/>
              <a:ext cx="20669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Breaking down silos between different parts of the energy system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E026C0-2240-46D6-A1DF-7627AFDAD002}"/>
                </a:ext>
              </a:extLst>
            </p:cNvPr>
            <p:cNvSpPr txBox="1"/>
            <p:nvPr/>
          </p:nvSpPr>
          <p:spPr>
            <a:xfrm>
              <a:off x="498709" y="4822056"/>
              <a:ext cx="22444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Joining up physical requirements of the system, with policy, market and digital arrangements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CD925F-18DF-4C65-B0AA-FE637D1EA2F7}"/>
                </a:ext>
              </a:extLst>
            </p:cNvPr>
            <p:cNvSpPr txBox="1"/>
            <p:nvPr/>
          </p:nvSpPr>
          <p:spPr>
            <a:xfrm>
              <a:off x="8929313" y="3318346"/>
              <a:ext cx="7915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/>
                <a:t>=</a:t>
              </a:r>
            </a:p>
          </p:txBody>
        </p:sp>
        <p:pic>
          <p:nvPicPr>
            <p:cNvPr id="12" name="Picture 11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9DC528A4-92CA-4C32-95E9-14C68174C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581" y="3086692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277B3D-2284-480F-AE07-682C29252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520" y="3086692"/>
              <a:ext cx="1118618" cy="1121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04419306-5922-4AF3-B035-F7D080A69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8558" y="3089740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4E989A6B-F696-4178-894D-4145D58D3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8527" y="4804553"/>
              <a:ext cx="1119599" cy="11196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BE1847-182A-43CD-95A8-B3E333289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180" y="1419960"/>
              <a:ext cx="1119600" cy="1119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AA14B2-EA09-4B9C-BEAA-C41E10F6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581" y="4804553"/>
              <a:ext cx="1119600" cy="11196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AF43E8-FA34-45CC-9AB3-140C5741F29C}"/>
                </a:ext>
              </a:extLst>
            </p:cNvPr>
            <p:cNvSpPr txBox="1"/>
            <p:nvPr/>
          </p:nvSpPr>
          <p:spPr>
            <a:xfrm>
              <a:off x="3792914" y="1748927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pic>
          <p:nvPicPr>
            <p:cNvPr id="19" name="Picture 18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CCF1723B-F3FD-4D8F-9AF6-F6C645CE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359" y="1420942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 descr="A drawing of a face&#10;&#10;Description generated with high confidence">
              <a:extLst>
                <a:ext uri="{FF2B5EF4-FFF2-40B4-BE49-F238E27FC236}">
                  <a16:creationId xmlns:a16="http://schemas.microsoft.com/office/drawing/2014/main" id="{C48BBC3E-E722-48E6-B88A-DA5B15C97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6983" y="1420451"/>
              <a:ext cx="1121666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4F6E02-A588-4783-B6D6-09D0080E8D5E}"/>
                </a:ext>
              </a:extLst>
            </p:cNvPr>
            <p:cNvSpPr txBox="1"/>
            <p:nvPr/>
          </p:nvSpPr>
          <p:spPr>
            <a:xfrm>
              <a:off x="5310776" y="1748927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893A53-20B2-47A4-94BD-1ED39FF11D04}"/>
                </a:ext>
              </a:extLst>
            </p:cNvPr>
            <p:cNvSpPr txBox="1"/>
            <p:nvPr/>
          </p:nvSpPr>
          <p:spPr>
            <a:xfrm>
              <a:off x="6824068" y="1748927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976DC8-F726-486D-BC5C-BA504DFFB0BA}"/>
                </a:ext>
              </a:extLst>
            </p:cNvPr>
            <p:cNvSpPr txBox="1"/>
            <p:nvPr/>
          </p:nvSpPr>
          <p:spPr>
            <a:xfrm>
              <a:off x="3792914" y="3441224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021B3-39E1-4A4B-BEB6-52C36E487648}"/>
                </a:ext>
              </a:extLst>
            </p:cNvPr>
            <p:cNvSpPr txBox="1"/>
            <p:nvPr/>
          </p:nvSpPr>
          <p:spPr>
            <a:xfrm>
              <a:off x="5310776" y="3441224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pic>
          <p:nvPicPr>
            <p:cNvPr id="25" name="Picture 24" descr="A drawing of a face&#10;&#10;Description generated with high confidence">
              <a:extLst>
                <a:ext uri="{FF2B5EF4-FFF2-40B4-BE49-F238E27FC236}">
                  <a16:creationId xmlns:a16="http://schemas.microsoft.com/office/drawing/2014/main" id="{BE61F2F3-0C06-4906-AD65-A9EF0AF0C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162" y="4805535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1A48CA-2F85-4BD4-98E0-566C29D9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5411" y="4805535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FE2A1A-8D1A-4541-A939-12D88507B575}"/>
                </a:ext>
              </a:extLst>
            </p:cNvPr>
            <p:cNvSpPr txBox="1"/>
            <p:nvPr/>
          </p:nvSpPr>
          <p:spPr>
            <a:xfrm>
              <a:off x="3792914" y="5133030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9CD2AD-CFCF-4339-8DB6-9A5409EB2812}"/>
                </a:ext>
              </a:extLst>
            </p:cNvPr>
            <p:cNvSpPr txBox="1"/>
            <p:nvPr/>
          </p:nvSpPr>
          <p:spPr>
            <a:xfrm>
              <a:off x="5310776" y="5133030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E4ACB9-DB7D-482D-926C-C037CF1A630C}"/>
                </a:ext>
              </a:extLst>
            </p:cNvPr>
            <p:cNvSpPr txBox="1"/>
            <p:nvPr/>
          </p:nvSpPr>
          <p:spPr>
            <a:xfrm>
              <a:off x="6824068" y="5133030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3F6D96-EFF4-4863-AAD0-8676159A4CD4}"/>
                </a:ext>
              </a:extLst>
            </p:cNvPr>
            <p:cNvSpPr txBox="1"/>
            <p:nvPr/>
          </p:nvSpPr>
          <p:spPr>
            <a:xfrm>
              <a:off x="2683195" y="2550005"/>
              <a:ext cx="1104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Generation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A3E8FE-E21C-4EA5-A63A-3164AA39A6BB}"/>
                </a:ext>
              </a:extLst>
            </p:cNvPr>
            <p:cNvSpPr txBox="1"/>
            <p:nvPr/>
          </p:nvSpPr>
          <p:spPr>
            <a:xfrm>
              <a:off x="4144560" y="2550005"/>
              <a:ext cx="1213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Transmission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8C674D-9F9C-41B9-988F-04C8AEBDA5A8}"/>
                </a:ext>
              </a:extLst>
            </p:cNvPr>
            <p:cNvSpPr txBox="1"/>
            <p:nvPr/>
          </p:nvSpPr>
          <p:spPr>
            <a:xfrm>
              <a:off x="5669279" y="2550005"/>
              <a:ext cx="1213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Distribution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53F8B4-830D-4E86-B1D9-A71D52268325}"/>
                </a:ext>
              </a:extLst>
            </p:cNvPr>
            <p:cNvSpPr txBox="1"/>
            <p:nvPr/>
          </p:nvSpPr>
          <p:spPr>
            <a:xfrm>
              <a:off x="7169718" y="2550005"/>
              <a:ext cx="1213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Buildings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1A4F6B-8C14-4678-98E4-D0C49CAC5697}"/>
                </a:ext>
              </a:extLst>
            </p:cNvPr>
            <p:cNvSpPr txBox="1"/>
            <p:nvPr/>
          </p:nvSpPr>
          <p:spPr>
            <a:xfrm>
              <a:off x="2683195" y="4223226"/>
              <a:ext cx="1104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Electricity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4F3D5D-10F0-4D12-A75F-FFD540F8F56A}"/>
                </a:ext>
              </a:extLst>
            </p:cNvPr>
            <p:cNvSpPr txBox="1"/>
            <p:nvPr/>
          </p:nvSpPr>
          <p:spPr>
            <a:xfrm>
              <a:off x="4144560" y="4223226"/>
              <a:ext cx="1213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Heat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F0913A-38E1-4E78-9661-A7F20B2D81F5}"/>
                </a:ext>
              </a:extLst>
            </p:cNvPr>
            <p:cNvSpPr txBox="1"/>
            <p:nvPr/>
          </p:nvSpPr>
          <p:spPr>
            <a:xfrm>
              <a:off x="5669279" y="4223226"/>
              <a:ext cx="1213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Transport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2CE992-45E1-4384-811F-CB20A9CB2BFD}"/>
                </a:ext>
              </a:extLst>
            </p:cNvPr>
            <p:cNvSpPr txBox="1"/>
            <p:nvPr/>
          </p:nvSpPr>
          <p:spPr>
            <a:xfrm>
              <a:off x="2683195" y="5943871"/>
              <a:ext cx="1104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Physical System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45CD1D-786F-4A3E-83D2-374237697B5A}"/>
                </a:ext>
              </a:extLst>
            </p:cNvPr>
            <p:cNvSpPr txBox="1"/>
            <p:nvPr/>
          </p:nvSpPr>
          <p:spPr>
            <a:xfrm>
              <a:off x="4144560" y="5943871"/>
              <a:ext cx="1213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Digital System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E83312-EA94-4AD8-B496-6E6A2AA4D3B0}"/>
                </a:ext>
              </a:extLst>
            </p:cNvPr>
            <p:cNvSpPr txBox="1"/>
            <p:nvPr/>
          </p:nvSpPr>
          <p:spPr>
            <a:xfrm>
              <a:off x="5669279" y="5943871"/>
              <a:ext cx="1213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Market System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BF8085-9396-4DF0-AAA3-A382D878CF38}"/>
                </a:ext>
              </a:extLst>
            </p:cNvPr>
            <p:cNvSpPr txBox="1"/>
            <p:nvPr/>
          </p:nvSpPr>
          <p:spPr>
            <a:xfrm>
              <a:off x="7169718" y="5943871"/>
              <a:ext cx="1213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Policy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9640744-4C9D-489C-AD47-FFB300A05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7235" y="1419960"/>
              <a:ext cx="1119600" cy="1119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140373-A18D-4869-996A-6DC02692C0C6}"/>
                </a:ext>
              </a:extLst>
            </p:cNvPr>
            <p:cNvSpPr txBox="1"/>
            <p:nvPr/>
          </p:nvSpPr>
          <p:spPr>
            <a:xfrm>
              <a:off x="8404451" y="1748927"/>
              <a:ext cx="392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+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A62029F-081F-470C-830E-CBFE0A16D1FE}"/>
                </a:ext>
              </a:extLst>
            </p:cNvPr>
            <p:cNvSpPr txBox="1"/>
            <p:nvPr/>
          </p:nvSpPr>
          <p:spPr>
            <a:xfrm>
              <a:off x="8750101" y="2550005"/>
              <a:ext cx="1213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Consumer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74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F97096-BF27-43F6-A16F-1BB1D9907741}"/>
              </a:ext>
            </a:extLst>
          </p:cNvPr>
          <p:cNvSpPr/>
          <p:nvPr/>
        </p:nvSpPr>
        <p:spPr>
          <a:xfrm>
            <a:off x="602392" y="1469840"/>
            <a:ext cx="3533887" cy="5024927"/>
          </a:xfrm>
          <a:prstGeom prst="roundRect">
            <a:avLst>
              <a:gd name="adj" fmla="val 4902"/>
            </a:avLst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E012CB1-F070-4BAC-AD19-DADE88576DFC}"/>
              </a:ext>
            </a:extLst>
          </p:cNvPr>
          <p:cNvGrpSpPr/>
          <p:nvPr/>
        </p:nvGrpSpPr>
        <p:grpSpPr>
          <a:xfrm>
            <a:off x="1035583" y="3324335"/>
            <a:ext cx="2769490" cy="900000"/>
            <a:chOff x="834114" y="3305616"/>
            <a:chExt cx="2769490" cy="900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D5F460C-C3EB-4669-A4EF-2A4C4DEDD40E}"/>
                </a:ext>
              </a:extLst>
            </p:cNvPr>
            <p:cNvSpPr/>
            <p:nvPr/>
          </p:nvSpPr>
          <p:spPr>
            <a:xfrm>
              <a:off x="1732831" y="3494006"/>
              <a:ext cx="18707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Electricity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</a:p>
            <a:p>
              <a:pPr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600-800TWh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F968AD5-07D1-40F0-8551-3AF27B67AA91}"/>
                </a:ext>
              </a:extLst>
            </p:cNvPr>
            <p:cNvGrpSpPr/>
            <p:nvPr/>
          </p:nvGrpSpPr>
          <p:grpSpPr>
            <a:xfrm>
              <a:off x="834114" y="3305616"/>
              <a:ext cx="900000" cy="900000"/>
              <a:chOff x="2007124" y="3169794"/>
              <a:chExt cx="1080937" cy="1080000"/>
            </a:xfrm>
          </p:grpSpPr>
          <p:pic>
            <p:nvPicPr>
              <p:cNvPr id="51" name="Picture 5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F7DF01D-7DA6-4962-92D2-33CBB3B83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025637" y="3170097"/>
                <a:ext cx="1042370" cy="1079395"/>
              </a:xfrm>
              <a:prstGeom prst="rect">
                <a:avLst/>
              </a:prstGeom>
            </p:spPr>
          </p:pic>
          <p:pic>
            <p:nvPicPr>
              <p:cNvPr id="52" name="Picture 51" descr="A picture containing object, clock&#10;&#10;Description automatically generated">
                <a:extLst>
                  <a:ext uri="{FF2B5EF4-FFF2-40B4-BE49-F238E27FC236}">
                    <a16:creationId xmlns:a16="http://schemas.microsoft.com/office/drawing/2014/main" id="{9427B4E7-31BB-419B-BAF4-4AC7815B8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152D36"/>
                  </a:clrFrom>
                  <a:clrTo>
                    <a:srgbClr val="152D3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8061" y="3169794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8A9E3F-9B68-4B84-8AE5-AE165C43C2C7}"/>
              </a:ext>
            </a:extLst>
          </p:cNvPr>
          <p:cNvGrpSpPr/>
          <p:nvPr/>
        </p:nvGrpSpPr>
        <p:grpSpPr>
          <a:xfrm>
            <a:off x="1035584" y="4364557"/>
            <a:ext cx="2765754" cy="900000"/>
            <a:chOff x="834115" y="4345838"/>
            <a:chExt cx="2765754" cy="900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2F3514C-4817-4982-80BB-EBEEFB348248}"/>
                </a:ext>
              </a:extLst>
            </p:cNvPr>
            <p:cNvSpPr/>
            <p:nvPr/>
          </p:nvSpPr>
          <p:spPr>
            <a:xfrm>
              <a:off x="1729096" y="4531775"/>
              <a:ext cx="18707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Hydrogen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</a:p>
            <a:p>
              <a:pPr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200-300TWh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A96DBEF-1D71-4ABD-BCFB-636DB26E7B95}"/>
                </a:ext>
              </a:extLst>
            </p:cNvPr>
            <p:cNvGrpSpPr/>
            <p:nvPr/>
          </p:nvGrpSpPr>
          <p:grpSpPr>
            <a:xfrm>
              <a:off x="834115" y="4345838"/>
              <a:ext cx="900000" cy="900000"/>
              <a:chOff x="2003585" y="4804503"/>
              <a:chExt cx="1082330" cy="1080000"/>
            </a:xfrm>
          </p:grpSpPr>
          <p:pic>
            <p:nvPicPr>
              <p:cNvPr id="56" name="Picture 5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691B270-D91B-46DD-A045-069C00DD94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025033" y="4808902"/>
                <a:ext cx="1042370" cy="1079395"/>
              </a:xfrm>
              <a:prstGeom prst="rect">
                <a:avLst/>
              </a:prstGeom>
            </p:spPr>
          </p:pic>
          <p:pic>
            <p:nvPicPr>
              <p:cNvPr id="57" name="Picture 5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39BAEB3-0DA4-4FC1-B3D0-23ADEA12F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152D36"/>
                  </a:clrFrom>
                  <a:clrTo>
                    <a:srgbClr val="152D3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3585" y="4804503"/>
                <a:ext cx="1077065" cy="1080000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6EC780-9C54-461A-A49C-EF925776556A}"/>
              </a:ext>
            </a:extLst>
          </p:cNvPr>
          <p:cNvGrpSpPr/>
          <p:nvPr/>
        </p:nvGrpSpPr>
        <p:grpSpPr>
          <a:xfrm>
            <a:off x="1035583" y="5379535"/>
            <a:ext cx="2775791" cy="900000"/>
            <a:chOff x="829096" y="5409791"/>
            <a:chExt cx="2775791" cy="900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0926D9-6583-4ECA-A0E8-B7CAB86DEEFC}"/>
                </a:ext>
              </a:extLst>
            </p:cNvPr>
            <p:cNvSpPr/>
            <p:nvPr/>
          </p:nvSpPr>
          <p:spPr>
            <a:xfrm>
              <a:off x="1734114" y="5598181"/>
              <a:ext cx="18707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District Heat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</a:p>
            <a:p>
              <a:pPr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Up to 150TWh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35A25B7-1C2A-46D2-AF43-D17AB1B1CD6B}"/>
                </a:ext>
              </a:extLst>
            </p:cNvPr>
            <p:cNvGrpSpPr/>
            <p:nvPr/>
          </p:nvGrpSpPr>
          <p:grpSpPr>
            <a:xfrm>
              <a:off x="829096" y="5409791"/>
              <a:ext cx="900000" cy="900000"/>
              <a:chOff x="2003585" y="1512175"/>
              <a:chExt cx="1082934" cy="1080000"/>
            </a:xfrm>
          </p:grpSpPr>
          <p:pic>
            <p:nvPicPr>
              <p:cNvPr id="41" name="Picture 4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2DE2432-F787-41E7-B102-FBEDC7B1DA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025637" y="1512478"/>
                <a:ext cx="1042370" cy="1079395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clock, drawing&#10;&#10;Description automatically generated">
                <a:extLst>
                  <a:ext uri="{FF2B5EF4-FFF2-40B4-BE49-F238E27FC236}">
                    <a16:creationId xmlns:a16="http://schemas.microsoft.com/office/drawing/2014/main" id="{732D4EA2-F2ED-4979-917C-9E4528F4F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152D36"/>
                  </a:clrFrom>
                  <a:clrTo>
                    <a:srgbClr val="152D3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3585" y="1512175"/>
                <a:ext cx="1080000" cy="108000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73861D-C242-4143-994C-F1FA8752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5" y="242534"/>
            <a:ext cx="8573627" cy="400110"/>
          </a:xfrm>
        </p:spPr>
        <p:txBody>
          <a:bodyPr/>
          <a:lstStyle/>
          <a:p>
            <a:r>
              <a:rPr lang="en-GB" sz="2000" spc="0" dirty="0"/>
              <a:t>Hydrogen in a net zero energy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B628B-8103-4A6B-9091-AAE3EF419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CF4A3D-B575-49D7-B274-89547F128C4B}"/>
              </a:ext>
            </a:extLst>
          </p:cNvPr>
          <p:cNvSpPr txBox="1">
            <a:spLocks/>
          </p:cNvSpPr>
          <p:nvPr/>
        </p:nvSpPr>
        <p:spPr>
          <a:xfrm>
            <a:off x="771771" y="1581911"/>
            <a:ext cx="176655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/>
              <a:t>Could mean: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1676B-132E-4887-8835-4A8476F97060}"/>
              </a:ext>
            </a:extLst>
          </p:cNvPr>
          <p:cNvSpPr/>
          <p:nvPr/>
        </p:nvSpPr>
        <p:spPr>
          <a:xfrm>
            <a:off x="1736553" y="2082982"/>
            <a:ext cx="2283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Unabated Fossil Fuel consumption down from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~1500TWh to &lt;300TWh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73A01-2B51-4C49-9D28-D59A36457AE1}"/>
              </a:ext>
            </a:extLst>
          </p:cNvPr>
          <p:cNvCxnSpPr>
            <a:cxnSpLocks/>
          </p:cNvCxnSpPr>
          <p:nvPr/>
        </p:nvCxnSpPr>
        <p:spPr>
          <a:xfrm flipH="1">
            <a:off x="1160206" y="3096437"/>
            <a:ext cx="25265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748742-FA73-4136-BEAE-551ADEF26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8" y="2007183"/>
            <a:ext cx="897555" cy="900000"/>
          </a:xfrm>
          <a:prstGeom prst="rect">
            <a:avLst/>
          </a:prstGeom>
        </p:spPr>
      </p:pic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C8DF34A-EBB3-445F-81FE-5A0EFC71E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268821"/>
              </p:ext>
            </p:extLst>
          </p:nvPr>
        </p:nvGraphicFramePr>
        <p:xfrm>
          <a:off x="4447361" y="1807575"/>
          <a:ext cx="7216723" cy="404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7" name="Picture 4" descr="Image result for Energy System Modelling Environment">
            <a:extLst>
              <a:ext uri="{FF2B5EF4-FFF2-40B4-BE49-F238E27FC236}">
                <a16:creationId xmlns:a16="http://schemas.microsoft.com/office/drawing/2014/main" id="{BBEF290F-DAD6-464F-AE9E-9AF5A6477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2936" y="6012424"/>
            <a:ext cx="1410799" cy="7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0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2B5F-A1CB-44BC-9F0F-BFE6BE0E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8928000" cy="769441"/>
          </a:xfrm>
        </p:spPr>
        <p:txBody>
          <a:bodyPr/>
          <a:lstStyle/>
          <a:p>
            <a:r>
              <a:rPr lang="en-GB" dirty="0"/>
              <a:t>Buildings and heat – a critical challenge for net zero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61B0-E9AD-497E-AD93-235AA09D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E83A2-11AA-4EDF-B0A2-8C10424C5F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C4F31B-DE26-47EF-AA50-48C1DDECE4D9}"/>
              </a:ext>
            </a:extLst>
          </p:cNvPr>
          <p:cNvSpPr/>
          <p:nvPr/>
        </p:nvSpPr>
        <p:spPr>
          <a:xfrm>
            <a:off x="353414" y="2146041"/>
            <a:ext cx="6577108" cy="4211216"/>
          </a:xfrm>
          <a:prstGeom prst="roundRect">
            <a:avLst>
              <a:gd name="adj" fmla="val 293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77E3286-6E23-4D03-BFD6-92F56D2879AC}"/>
              </a:ext>
            </a:extLst>
          </p:cNvPr>
          <p:cNvSpPr txBox="1">
            <a:spLocks/>
          </p:cNvSpPr>
          <p:nvPr/>
        </p:nvSpPr>
        <p:spPr>
          <a:xfrm>
            <a:off x="11353800" y="6494767"/>
            <a:ext cx="82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713994-E38F-4BB4-A257-6815BBC3FB08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7EFC78-570F-4647-B1A3-3FE937C5615F}"/>
              </a:ext>
            </a:extLst>
          </p:cNvPr>
          <p:cNvGrpSpPr/>
          <p:nvPr/>
        </p:nvGrpSpPr>
        <p:grpSpPr>
          <a:xfrm>
            <a:off x="410242" y="1677559"/>
            <a:ext cx="6892377" cy="4579482"/>
            <a:chOff x="461157" y="1677559"/>
            <a:chExt cx="6892377" cy="4579482"/>
          </a:xfrm>
        </p:grpSpPr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7F6FCDD-CD8D-481E-8009-661A0B8D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157" y="2262333"/>
              <a:ext cx="6892377" cy="3994708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01930F-E48A-42F1-9922-DAC9E2E689F3}"/>
                </a:ext>
              </a:extLst>
            </p:cNvPr>
            <p:cNvSpPr/>
            <p:nvPr/>
          </p:nvSpPr>
          <p:spPr>
            <a:xfrm>
              <a:off x="628262" y="1984047"/>
              <a:ext cx="6113540" cy="30648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Space Heat Output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1A6AE2E-09C7-4DFD-9CF3-55A66CAA4FFC}"/>
                </a:ext>
              </a:extLst>
            </p:cNvPr>
            <p:cNvSpPr/>
            <p:nvPr/>
          </p:nvSpPr>
          <p:spPr>
            <a:xfrm>
              <a:off x="2699140" y="1677559"/>
              <a:ext cx="1987486" cy="306488"/>
            </a:xfrm>
            <a:prstGeom prst="roundRect">
              <a:avLst>
                <a:gd name="adj" fmla="val 355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2050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01B8C-01DB-4E63-B96C-0173A77E49B8}"/>
              </a:ext>
            </a:extLst>
          </p:cNvPr>
          <p:cNvGrpSpPr/>
          <p:nvPr/>
        </p:nvGrpSpPr>
        <p:grpSpPr>
          <a:xfrm>
            <a:off x="7207479" y="1677559"/>
            <a:ext cx="2951700" cy="4679698"/>
            <a:chOff x="7207479" y="1677559"/>
            <a:chExt cx="2951700" cy="467969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7730C90-6D83-4424-8D3A-662648E429D0}"/>
                </a:ext>
              </a:extLst>
            </p:cNvPr>
            <p:cNvSpPr/>
            <p:nvPr/>
          </p:nvSpPr>
          <p:spPr>
            <a:xfrm>
              <a:off x="7882509" y="2146041"/>
              <a:ext cx="2276670" cy="4211216"/>
            </a:xfrm>
            <a:prstGeom prst="roundRect">
              <a:avLst>
                <a:gd name="adj" fmla="val 293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808E28-EA4D-4F95-BFAE-BC98F0F3AA9C}"/>
                </a:ext>
              </a:extLst>
            </p:cNvPr>
            <p:cNvGrpSpPr/>
            <p:nvPr/>
          </p:nvGrpSpPr>
          <p:grpSpPr>
            <a:xfrm>
              <a:off x="8088947" y="1677559"/>
              <a:ext cx="1824906" cy="4579482"/>
              <a:chOff x="8013050" y="1677559"/>
              <a:chExt cx="1824906" cy="4579482"/>
            </a:xfrm>
          </p:grpSpPr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C98E1969-BA56-4310-8290-0A861A98D81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107817" y="2987221"/>
              <a:ext cx="1245870" cy="32698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C5FC91-AE6E-411E-9B84-B7DF26B577C4}"/>
                  </a:ext>
                </a:extLst>
              </p:cNvPr>
              <p:cNvSpPr txBox="1"/>
              <p:nvPr/>
            </p:nvSpPr>
            <p:spPr>
              <a:xfrm>
                <a:off x="8013050" y="2573387"/>
                <a:ext cx="7940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/>
                  <a:t>GW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23003AA-0489-4A28-B7D6-FCD6F1DDE52F}"/>
                  </a:ext>
                </a:extLst>
              </p:cNvPr>
              <p:cNvSpPr/>
              <p:nvPr/>
            </p:nvSpPr>
            <p:spPr>
              <a:xfrm>
                <a:off x="8543589" y="1677559"/>
                <a:ext cx="794062" cy="306488"/>
              </a:xfrm>
              <a:prstGeom prst="roundRect">
                <a:avLst>
                  <a:gd name="adj" fmla="val 3555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chemeClr val="tx1"/>
                    </a:solidFill>
                  </a:rPr>
                  <a:t>2050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D7CBA3-22FA-41C4-BB6A-DE8B56EFF3E4}"/>
                  </a:ext>
                </a:extLst>
              </p:cNvPr>
              <p:cNvSpPr/>
              <p:nvPr/>
            </p:nvSpPr>
            <p:spPr>
              <a:xfrm>
                <a:off x="8043283" y="1984047"/>
                <a:ext cx="1794673" cy="30648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</a:rPr>
                  <a:t>Capacity</a:t>
                </a:r>
              </a:p>
            </p:txBody>
          </p:sp>
        </p:grpSp>
        <p:pic>
          <p:nvPicPr>
            <p:cNvPr id="14" name="Picture 1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FA8B03D3-C0C3-44CA-A679-0D0D088A3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7479" y="3942924"/>
              <a:ext cx="432000" cy="432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99448D-5EA2-4764-B8EA-83C51A149027}"/>
              </a:ext>
            </a:extLst>
          </p:cNvPr>
          <p:cNvGrpSpPr/>
          <p:nvPr/>
        </p:nvGrpSpPr>
        <p:grpSpPr>
          <a:xfrm>
            <a:off x="7359447" y="2148008"/>
            <a:ext cx="4670970" cy="3811228"/>
            <a:chOff x="7312363" y="1445228"/>
            <a:chExt cx="4670970" cy="38112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8D31DE-3CF8-4F06-B57A-E6F110C4341E}"/>
                </a:ext>
              </a:extLst>
            </p:cNvPr>
            <p:cNvSpPr txBox="1"/>
            <p:nvPr/>
          </p:nvSpPr>
          <p:spPr>
            <a:xfrm>
              <a:off x="7312363" y="1445228"/>
              <a:ext cx="4670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Innovation priorities: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CAAAD99-EB77-49F0-B0A9-70BE76336FD9}"/>
                </a:ext>
              </a:extLst>
            </p:cNvPr>
            <p:cNvSpPr/>
            <p:nvPr/>
          </p:nvSpPr>
          <p:spPr>
            <a:xfrm>
              <a:off x="7312363" y="1892895"/>
              <a:ext cx="4526224" cy="5660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1"/>
                  </a:solidFill>
                </a:rPr>
                <a:t>Whole house retrofit </a:t>
              </a:r>
              <a:r>
                <a:rPr lang="en-GB" sz="1600">
                  <a:solidFill>
                    <a:schemeClr val="tx1"/>
                  </a:solidFill>
                </a:rPr>
                <a:t>packages innovation to reduce cost, improve performance.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4E7FF08-5183-48D6-AA44-48DF688A942C}"/>
                </a:ext>
              </a:extLst>
            </p:cNvPr>
            <p:cNvSpPr/>
            <p:nvPr/>
          </p:nvSpPr>
          <p:spPr>
            <a:xfrm>
              <a:off x="7312363" y="2573958"/>
              <a:ext cx="4526224" cy="566058"/>
            </a:xfrm>
            <a:prstGeom prst="roundRect">
              <a:avLst>
                <a:gd name="adj" fmla="val 99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1"/>
                  </a:solidFill>
                </a:rPr>
                <a:t>Smart multi-zone controls </a:t>
              </a:r>
              <a:r>
                <a:rPr lang="en-GB" sz="1600">
                  <a:solidFill>
                    <a:schemeClr val="tx1"/>
                  </a:solidFill>
                </a:rPr>
                <a:t>can reduce energy use while maintaining levels of comfort.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610494-B666-46D6-A75A-5C0682534F77}"/>
                </a:ext>
              </a:extLst>
            </p:cNvPr>
            <p:cNvSpPr/>
            <p:nvPr/>
          </p:nvSpPr>
          <p:spPr>
            <a:xfrm>
              <a:off x="7312363" y="3270646"/>
              <a:ext cx="4526224" cy="566058"/>
            </a:xfrm>
            <a:prstGeom prst="roundRect">
              <a:avLst>
                <a:gd name="adj" fmla="val 99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Hybrid heat pump and boiler </a:t>
              </a:r>
              <a:r>
                <a:rPr lang="en-GB" sz="1600" dirty="0">
                  <a:solidFill>
                    <a:schemeClr val="tx1"/>
                  </a:solidFill>
                </a:rPr>
                <a:t>demonstration of integrated solutions including H2 hybrids.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7AA4C6B-0AE4-4521-82E4-10F809AC092F}"/>
                </a:ext>
              </a:extLst>
            </p:cNvPr>
            <p:cNvSpPr/>
            <p:nvPr/>
          </p:nvSpPr>
          <p:spPr>
            <a:xfrm>
              <a:off x="7312363" y="3967334"/>
              <a:ext cx="4526224" cy="566058"/>
            </a:xfrm>
            <a:prstGeom prst="roundRect">
              <a:avLst>
                <a:gd name="adj" fmla="val 99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1"/>
                  </a:solidFill>
                </a:rPr>
                <a:t>Heat storage </a:t>
              </a:r>
              <a:r>
                <a:rPr lang="en-GB" sz="1600">
                  <a:solidFill>
                    <a:schemeClr val="tx1"/>
                  </a:solidFill>
                </a:rPr>
                <a:t>with potential to substitute for gas boilers as back up for heat pumps.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11540F1-4D68-4457-B383-2D02F95F5E2C}"/>
                </a:ext>
              </a:extLst>
            </p:cNvPr>
            <p:cNvSpPr/>
            <p:nvPr/>
          </p:nvSpPr>
          <p:spPr>
            <a:xfrm>
              <a:off x="7312363" y="4690398"/>
              <a:ext cx="4526224" cy="566058"/>
            </a:xfrm>
            <a:prstGeom prst="roundRect">
              <a:avLst>
                <a:gd name="adj" fmla="val 99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1"/>
                  </a:solidFill>
                </a:rPr>
                <a:t>100% hydrogen networks</a:t>
              </a:r>
              <a:r>
                <a:rPr lang="en-GB" sz="1600">
                  <a:solidFill>
                    <a:schemeClr val="tx1"/>
                  </a:solidFill>
                </a:rPr>
                <a:t> early demonstration essential to maintain this as an option.</a:t>
              </a:r>
            </a:p>
          </p:txBody>
        </p:sp>
      </p:grpSp>
      <p:pic>
        <p:nvPicPr>
          <p:cNvPr id="26" name="Picture 4" descr="Image result for Energy System Modelling Environment">
            <a:extLst>
              <a:ext uri="{FF2B5EF4-FFF2-40B4-BE49-F238E27FC236}">
                <a16:creationId xmlns:a16="http://schemas.microsoft.com/office/drawing/2014/main" id="{F027587D-AFC1-463E-94DB-0ED806A05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4872" y="6001655"/>
            <a:ext cx="1410799" cy="7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0DDB-A519-4D75-A995-A6CC1394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5" y="242534"/>
            <a:ext cx="8296770" cy="769441"/>
          </a:xfrm>
        </p:spPr>
        <p:txBody>
          <a:bodyPr/>
          <a:lstStyle/>
          <a:p>
            <a:r>
              <a:rPr lang="en-GB" dirty="0"/>
              <a:t>We need to understand what this might mean for local infrastructure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07BDB-EB29-4272-A326-6FA387C3C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E1DA0-FA0C-412A-BE43-ECEB13604B45}"/>
              </a:ext>
            </a:extLst>
          </p:cNvPr>
          <p:cNvPicPr/>
          <p:nvPr/>
        </p:nvPicPr>
        <p:blipFill rotWithShape="1">
          <a:blip r:embed="rId2"/>
          <a:srcRect t="7404"/>
          <a:stretch/>
        </p:blipFill>
        <p:spPr>
          <a:xfrm>
            <a:off x="663150" y="1875994"/>
            <a:ext cx="5496475" cy="395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C096D-A198-41A5-AF70-0E385BF69029}"/>
              </a:ext>
            </a:extLst>
          </p:cNvPr>
          <p:cNvPicPr/>
          <p:nvPr/>
        </p:nvPicPr>
        <p:blipFill rotWithShape="1">
          <a:blip r:embed="rId3"/>
          <a:srcRect t="6215"/>
          <a:stretch/>
        </p:blipFill>
        <p:spPr>
          <a:xfrm>
            <a:off x="6096000" y="1809568"/>
            <a:ext cx="5174862" cy="3774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6E064B-9440-4E19-876D-C226B69FFF5B}"/>
              </a:ext>
            </a:extLst>
          </p:cNvPr>
          <p:cNvSpPr txBox="1"/>
          <p:nvPr/>
        </p:nvSpPr>
        <p:spPr>
          <a:xfrm>
            <a:off x="2399521" y="5930131"/>
            <a:ext cx="234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EC6097"/>
                </a:solidFill>
              </a:rPr>
              <a:t>High Electrification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513BA0-128B-4E91-B353-ECEF833DEA74}"/>
              </a:ext>
            </a:extLst>
          </p:cNvPr>
          <p:cNvSpPr txBox="1"/>
          <p:nvPr/>
        </p:nvSpPr>
        <p:spPr>
          <a:xfrm>
            <a:off x="7684145" y="5903004"/>
            <a:ext cx="251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EC6097"/>
                </a:solidFill>
              </a:rPr>
              <a:t>Hydrogen Baseload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B239D-D042-45A3-AC5A-7AF7B47CE775}"/>
              </a:ext>
            </a:extLst>
          </p:cNvPr>
          <p:cNvSpPr txBox="1"/>
          <p:nvPr/>
        </p:nvSpPr>
        <p:spPr>
          <a:xfrm>
            <a:off x="3622204" y="1321606"/>
            <a:ext cx="524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Installed Air Source Heat Pump Capacity (MW)</a:t>
            </a:r>
          </a:p>
        </p:txBody>
      </p:sp>
      <p:pic>
        <p:nvPicPr>
          <p:cNvPr id="1026" name="Picture 2" descr="EnergyPath Networks | The ETI">
            <a:extLst>
              <a:ext uri="{FF2B5EF4-FFF2-40B4-BE49-F238E27FC236}">
                <a16:creationId xmlns:a16="http://schemas.microsoft.com/office/drawing/2014/main" id="{68780A59-D86D-4B4B-8108-B3547991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927" y="5670415"/>
            <a:ext cx="1521594" cy="11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4D59-8D9C-4720-9C09-242DB2B2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8037198" cy="1107996"/>
          </a:xfrm>
        </p:spPr>
        <p:txBody>
          <a:bodyPr/>
          <a:lstStyle/>
          <a:p>
            <a:r>
              <a:rPr lang="en-GB" dirty="0"/>
              <a:t>Targeting infrastructure and hybrid heating solutions as part of a Local Area Energy Plan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CA2A-5C11-48AD-BB5B-A2896E565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0BF6E-2F8F-41E1-9A71-1DA6DD1C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" y="1922459"/>
            <a:ext cx="4853373" cy="3546710"/>
          </a:xfrm>
          <a:prstGeom prst="rect">
            <a:avLst/>
          </a:prstGeom>
        </p:spPr>
      </p:pic>
      <p:pic>
        <p:nvPicPr>
          <p:cNvPr id="11" name="Picture 2" descr="EnergyPath Networks | The ETI">
            <a:extLst>
              <a:ext uri="{FF2B5EF4-FFF2-40B4-BE49-F238E27FC236}">
                <a16:creationId xmlns:a16="http://schemas.microsoft.com/office/drawing/2014/main" id="{1920855F-A06B-465E-84FB-F78350D3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927" y="5670415"/>
            <a:ext cx="1521594" cy="11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4D0AFD-627D-4FD8-9608-DB444CAA4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895" y="1828799"/>
            <a:ext cx="6830462" cy="38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6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C theme">
      <a:dk1>
        <a:sysClr val="windowText" lastClr="000000"/>
      </a:dk1>
      <a:lt1>
        <a:sysClr val="window" lastClr="FFFFFF"/>
      </a:lt1>
      <a:dk2>
        <a:srgbClr val="162C36"/>
      </a:dk2>
      <a:lt2>
        <a:srgbClr val="E7E6E6"/>
      </a:lt2>
      <a:accent1>
        <a:srgbClr val="EC6097"/>
      </a:accent1>
      <a:accent2>
        <a:srgbClr val="DBDD30"/>
      </a:accent2>
      <a:accent3>
        <a:srgbClr val="7FC9C9"/>
      </a:accent3>
      <a:accent4>
        <a:srgbClr val="E73458"/>
      </a:accent4>
      <a:accent5>
        <a:srgbClr val="4EAE33"/>
      </a:accent5>
      <a:accent6>
        <a:srgbClr val="162C36"/>
      </a:accent6>
      <a:hlink>
        <a:srgbClr val="0563C1"/>
      </a:hlink>
      <a:folHlink>
        <a:srgbClr val="CFCFCF"/>
      </a:folHlink>
    </a:clrScheme>
    <a:fontScheme name="ESC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CACD4BD-2F5E-4C7C-AD42-E5A2480E0E96}" vid="{D9DF11A9-4039-4BA5-8959-81C9E988A418}"/>
    </a:ext>
  </a:extLst>
</a:theme>
</file>

<file path=ppt/theme/theme2.xml><?xml version="1.0" encoding="utf-8"?>
<a:theme xmlns:a="http://schemas.openxmlformats.org/drawingml/2006/main" name="2_Office Theme">
  <a:themeElements>
    <a:clrScheme name="ESC theme">
      <a:dk1>
        <a:sysClr val="windowText" lastClr="000000"/>
      </a:dk1>
      <a:lt1>
        <a:sysClr val="window" lastClr="FFFFFF"/>
      </a:lt1>
      <a:dk2>
        <a:srgbClr val="162C36"/>
      </a:dk2>
      <a:lt2>
        <a:srgbClr val="E7E6E6"/>
      </a:lt2>
      <a:accent1>
        <a:srgbClr val="EC6097"/>
      </a:accent1>
      <a:accent2>
        <a:srgbClr val="DBDD30"/>
      </a:accent2>
      <a:accent3>
        <a:srgbClr val="7FC9C9"/>
      </a:accent3>
      <a:accent4>
        <a:srgbClr val="E73458"/>
      </a:accent4>
      <a:accent5>
        <a:srgbClr val="4EAE33"/>
      </a:accent5>
      <a:accent6>
        <a:srgbClr val="162C36"/>
      </a:accent6>
      <a:hlink>
        <a:srgbClr val="0563C1"/>
      </a:hlink>
      <a:folHlink>
        <a:srgbClr val="CFCFCF"/>
      </a:folHlink>
    </a:clrScheme>
    <a:fontScheme name="ESC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B05E6E-BA1B-4A63-8225-8146268ADCE9}" vid="{8234D029-C103-4F01-9E04-8F52D986E1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0C54C-4F78-4A65-A1D3-8635A99F61D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57309f7-e374-4fce-bb95-f28e168ad715"/>
    <ds:schemaRef ds:uri="2b916e56-f7c7-491d-9238-8201f71c671c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044632-5FD8-4063-95D3-D22734412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6ACF8-AE0B-40DF-8C22-DE5661A14F25}"/>
</file>

<file path=docProps/app.xml><?xml version="1.0" encoding="utf-8"?>
<Properties xmlns="http://schemas.openxmlformats.org/officeDocument/2006/extended-properties" xmlns:vt="http://schemas.openxmlformats.org/officeDocument/2006/docPropsVTypes">
  <Template>General slides FINAL 201903</Template>
  <TotalTime>3327</TotalTime>
  <Words>549</Words>
  <Application>Microsoft Office PowerPoint</Application>
  <PresentationFormat>Widescreen</PresentationFormat>
  <Paragraphs>116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Segoe UI</vt:lpstr>
      <vt:lpstr>Segoe UI Semibold</vt:lpstr>
      <vt:lpstr>SegoeUI</vt:lpstr>
      <vt:lpstr>Wingdings</vt:lpstr>
      <vt:lpstr>Office Theme</vt:lpstr>
      <vt:lpstr>2_Office Theme</vt:lpstr>
      <vt:lpstr>Hydrogen and hybrid heating in a net zero energy system  Richard Halsey Director </vt:lpstr>
      <vt:lpstr>What is a Catapult?</vt:lpstr>
      <vt:lpstr>About Energy Systems Catapult</vt:lpstr>
      <vt:lpstr>About Me</vt:lpstr>
      <vt:lpstr>What is a whole system approach?</vt:lpstr>
      <vt:lpstr>Hydrogen in a net zero energy system</vt:lpstr>
      <vt:lpstr>Buildings and heat – a critical challenge for net zero  </vt:lpstr>
      <vt:lpstr>We need to understand what this might mean for local infrastructure transition</vt:lpstr>
      <vt:lpstr>Targeting infrastructure and hybrid heating solutions as part of a Local Area Energy Plan </vt:lpstr>
      <vt:lpstr>Understanding how hybrid heating solutions might work for households using a Living Lab of connected homes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Asset Review EPN_LAEP</dc:title>
  <dc:creator>Liam Lidstone</dc:creator>
  <cp:lastModifiedBy>Richard Halsey</cp:lastModifiedBy>
  <cp:revision>208</cp:revision>
  <dcterms:created xsi:type="dcterms:W3CDTF">2019-04-15T15:48:58Z</dcterms:created>
  <dcterms:modified xsi:type="dcterms:W3CDTF">2020-10-30T12:43:53Z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ea0546-b48f-44ab-82aa-59989f5d85cf_Enabled">
    <vt:lpwstr>True</vt:lpwstr>
  </property>
  <property fmtid="{D5CDD505-2E9C-101B-9397-08002B2CF9AE}" pid="3" name="MSIP_Label_cdea0546-b48f-44ab-82aa-59989f5d85cf_SiteId">
    <vt:lpwstr>532a5fd0-268c-48ff-b181-14740d5d430b</vt:lpwstr>
  </property>
  <property fmtid="{D5CDD505-2E9C-101B-9397-08002B2CF9AE}" pid="4" name="MSIP_Label_cdea0546-b48f-44ab-82aa-59989f5d85cf_Owner">
    <vt:lpwstr>Nisha.Shouan@es.catapult.org.uk</vt:lpwstr>
  </property>
  <property fmtid="{D5CDD505-2E9C-101B-9397-08002B2CF9AE}" pid="5" name="MSIP_Label_cdea0546-b48f-44ab-82aa-59989f5d85cf_SetDate">
    <vt:lpwstr>2018-06-27T15:40:45.0444864Z</vt:lpwstr>
  </property>
  <property fmtid="{D5CDD505-2E9C-101B-9397-08002B2CF9AE}" pid="6" name="MSIP_Label_cdea0546-b48f-44ab-82aa-59989f5d85cf_Name">
    <vt:lpwstr>Open</vt:lpwstr>
  </property>
  <property fmtid="{D5CDD505-2E9C-101B-9397-08002B2CF9AE}" pid="7" name="MSIP_Label_cdea0546-b48f-44ab-82aa-59989f5d85cf_Application">
    <vt:lpwstr>Microsoft Azure Information Protection</vt:lpwstr>
  </property>
  <property fmtid="{D5CDD505-2E9C-101B-9397-08002B2CF9AE}" pid="8" name="MSIP_Label_cdea0546-b48f-44ab-82aa-59989f5d85cf_Extended_MSFT_Method">
    <vt:lpwstr>Manual</vt:lpwstr>
  </property>
  <property fmtid="{D5CDD505-2E9C-101B-9397-08002B2CF9AE}" pid="9" name="Sensitivity">
    <vt:lpwstr>Open</vt:lpwstr>
  </property>
  <property fmtid="{D5CDD505-2E9C-101B-9397-08002B2CF9AE}" pid="10" name="ContentTypeId">
    <vt:lpwstr>0x010100E4BDEDAF7F04CB44808FB66BD2494817</vt:lpwstr>
  </property>
</Properties>
</file>