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1"/>
  </p:notesMasterIdLst>
  <p:sldIdLst>
    <p:sldId id="282" r:id="rId2"/>
    <p:sldId id="295" r:id="rId3"/>
    <p:sldId id="286" r:id="rId4"/>
    <p:sldId id="256" r:id="rId5"/>
    <p:sldId id="296" r:id="rId6"/>
    <p:sldId id="297" r:id="rId7"/>
    <p:sldId id="298" r:id="rId8"/>
    <p:sldId id="299" r:id="rId9"/>
    <p:sldId id="287" r:id="rId10"/>
    <p:sldId id="285" r:id="rId11"/>
    <p:sldId id="284" r:id="rId12"/>
    <p:sldId id="283" r:id="rId13"/>
    <p:sldId id="288" r:id="rId14"/>
    <p:sldId id="289" r:id="rId15"/>
    <p:sldId id="290" r:id="rId16"/>
    <p:sldId id="291" r:id="rId17"/>
    <p:sldId id="292" r:id="rId18"/>
    <p:sldId id="293" r:id="rId19"/>
    <p:sldId id="29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34DA2"/>
    <a:srgbClr val="97C03C"/>
    <a:srgbClr val="019562"/>
    <a:srgbClr val="F4C0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420"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10/30/2020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a:t>
            </a:fld>
            <a:endParaRPr lang="en-US" dirty="0"/>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34D149-4236-C24C-A605-CA7AE6F5877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000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34D149-4236-C24C-A605-CA7AE6F5877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03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62070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8489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33580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75220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54621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46765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416571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57836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08829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59567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F81B092-AA50-0940-A1DC-B65882C09C68}" type="datetimeFigureOut">
              <a:rPr lang="en-US" smtClean="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136822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81B092-AA50-0940-A1DC-B65882C09C68}" type="datetimeFigureOut">
              <a:rPr lang="en-US" smtClean="0"/>
              <a:t>10/30/2020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7D083B-FAF2-5643-A9FC-521FAB15583B}" type="slidenum">
              <a:rPr lang="en-GB" smtClean="0"/>
              <a:t>‹#›</a:t>
            </a:fld>
            <a:endParaRPr lang="en-GB" dirty="0"/>
          </a:p>
        </p:txBody>
      </p:sp>
    </p:spTree>
    <p:extLst>
      <p:ext uri="{BB962C8B-B14F-4D97-AF65-F5344CB8AC3E}">
        <p14:creationId xmlns:p14="http://schemas.microsoft.com/office/powerpoint/2010/main" val="772577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jpg"/><Relationship Id="rId4" Type="http://schemas.openxmlformats.org/officeDocument/2006/relationships/hyperlink" Target="https://www.nweurope.eu/media/11355/30384-gencomm-newsletter-september2020-v5.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5" name="TextBox 4"/>
          <p:cNvSpPr txBox="1"/>
          <p:nvPr/>
        </p:nvSpPr>
        <p:spPr>
          <a:xfrm>
            <a:off x="5704084" y="2130425"/>
            <a:ext cx="3357415" cy="3354765"/>
          </a:xfrm>
          <a:prstGeom prst="rect">
            <a:avLst/>
          </a:prstGeom>
          <a:noFill/>
          <a:ln>
            <a:noFill/>
          </a:ln>
        </p:spPr>
        <p:txBody>
          <a:bodyPr wrap="square" rtlCol="0">
            <a:spAutoFit/>
          </a:bodyPr>
          <a:lstStyle/>
          <a:p>
            <a:pPr algn="ctr"/>
            <a:endParaRPr lang="en-GB" sz="2800" b="1" dirty="0" smtClean="0">
              <a:solidFill>
                <a:srgbClr val="00B050"/>
              </a:solidFill>
              <a:latin typeface="Open Sans"/>
              <a:cs typeface="Open Sans"/>
            </a:endParaRPr>
          </a:p>
          <a:p>
            <a:pPr algn="ctr"/>
            <a:r>
              <a:rPr lang="en-GB" sz="2800" b="1" dirty="0" smtClean="0">
                <a:solidFill>
                  <a:srgbClr val="00B050"/>
                </a:solidFill>
                <a:latin typeface="Open Sans"/>
                <a:cs typeface="Open Sans"/>
              </a:rPr>
              <a:t>HAZEL Webinar </a:t>
            </a:r>
            <a:r>
              <a:rPr lang="en-GB" sz="2800" b="1" dirty="0" smtClean="0">
                <a:solidFill>
                  <a:srgbClr val="00B050"/>
                </a:solidFill>
                <a:latin typeface="Open Sans"/>
                <a:cs typeface="Open Sans"/>
              </a:rPr>
              <a:t>4:</a:t>
            </a:r>
            <a:endParaRPr lang="en-GB" sz="2800" b="1" dirty="0" smtClean="0">
              <a:solidFill>
                <a:srgbClr val="00B050"/>
              </a:solidFill>
              <a:latin typeface="Open Sans"/>
              <a:cs typeface="Open Sans"/>
            </a:endParaRPr>
          </a:p>
          <a:p>
            <a:pPr algn="ctr"/>
            <a:endParaRPr lang="en-GB" sz="2800" b="1" dirty="0" smtClean="0">
              <a:solidFill>
                <a:srgbClr val="00B050"/>
              </a:solidFill>
              <a:latin typeface="Open Sans"/>
              <a:cs typeface="Open Sans"/>
            </a:endParaRPr>
          </a:p>
          <a:p>
            <a:pPr algn="ctr"/>
            <a:r>
              <a:rPr lang="en-GB"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"Hydrogen application and use"</a:t>
            </a:r>
            <a:endParaRPr lang="en-US" sz="2800" b="1" dirty="0">
              <a:solidFill>
                <a:srgbClr val="034DA2"/>
              </a:solidFill>
              <a:latin typeface="Open Sans"/>
              <a:cs typeface="Open Sans"/>
            </a:endParaRPr>
          </a:p>
          <a:p>
            <a:pPr algn="ctr"/>
            <a:endParaRPr lang="en-US" sz="2000" b="1" dirty="0" smtClean="0">
              <a:solidFill>
                <a:srgbClr val="034DA2"/>
              </a:solidFill>
              <a:latin typeface="Open Sans"/>
              <a:cs typeface="Open Sans"/>
            </a:endParaRPr>
          </a:p>
          <a:p>
            <a:pPr algn="ctr"/>
            <a:r>
              <a:rPr lang="en-US" sz="2000" b="1" dirty="0" smtClean="0">
                <a:solidFill>
                  <a:srgbClr val="034DA2"/>
                </a:solidFill>
                <a:latin typeface="Open Sans"/>
                <a:cs typeface="Open Sans"/>
              </a:rPr>
              <a:t>3</a:t>
            </a:r>
            <a:r>
              <a:rPr lang="en-US" sz="2000" b="1" baseline="30000" dirty="0" smtClean="0">
                <a:solidFill>
                  <a:srgbClr val="034DA2"/>
                </a:solidFill>
                <a:latin typeface="Open Sans"/>
                <a:cs typeface="Open Sans"/>
              </a:rPr>
              <a:t>rd</a:t>
            </a:r>
            <a:r>
              <a:rPr lang="en-US" sz="2000" b="1" dirty="0" smtClean="0">
                <a:solidFill>
                  <a:srgbClr val="034DA2"/>
                </a:solidFill>
                <a:latin typeface="Open Sans"/>
                <a:cs typeface="Open Sans"/>
              </a:rPr>
              <a:t> November 2020</a:t>
            </a:r>
            <a:endParaRPr lang="en-US" sz="2000" b="1" dirty="0" smtClean="0">
              <a:solidFill>
                <a:srgbClr val="034DA2"/>
              </a:solidFill>
              <a:latin typeface="Open Sans"/>
              <a:cs typeface="Open Sans"/>
            </a:endParaRPr>
          </a:p>
          <a:p>
            <a:pPr algn="ctr"/>
            <a:endParaRPr lang="en-US" sz="2000" dirty="0">
              <a:solidFill>
                <a:srgbClr val="034DA2"/>
              </a:solidFill>
              <a:latin typeface="Open Sans"/>
              <a:cs typeface="Open Sans"/>
            </a:endParaRPr>
          </a:p>
          <a:p>
            <a:pPr algn="r"/>
            <a:r>
              <a:rPr lang="en-US" sz="2000" dirty="0" smtClean="0">
                <a:solidFill>
                  <a:srgbClr val="034DA2"/>
                </a:solidFill>
                <a:latin typeface="Open Sans"/>
                <a:cs typeface="Open Sans"/>
              </a:rPr>
              <a:t> </a:t>
            </a:r>
            <a:endParaRPr lang="en-US" sz="2000" dirty="0">
              <a:solidFill>
                <a:srgbClr val="034DA2"/>
              </a:solidFill>
              <a:latin typeface="Open Sans"/>
              <a:cs typeface="Open Sans"/>
            </a:endParaRPr>
          </a:p>
        </p:txBody>
      </p:sp>
      <p:sp>
        <p:nvSpPr>
          <p:cNvPr id="6" name="Rectangle 5"/>
          <p:cNvSpPr/>
          <p:nvPr/>
        </p:nvSpPr>
        <p:spPr>
          <a:xfrm>
            <a:off x="0" y="0"/>
            <a:ext cx="5730149" cy="68580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695461" y="2664081"/>
            <a:ext cx="2314591" cy="707886"/>
          </a:xfrm>
          <a:prstGeom prst="rect">
            <a:avLst/>
          </a:prstGeom>
          <a:noFill/>
          <a:ln>
            <a:noFill/>
          </a:ln>
        </p:spPr>
        <p:txBody>
          <a:bodyPr wrap="square" rtlCol="0">
            <a:spAutoFit/>
          </a:bodyPr>
          <a:lstStyle/>
          <a:p>
            <a:pPr algn="ctr"/>
            <a:r>
              <a:rPr lang="en-US" sz="2000" dirty="0">
                <a:solidFill>
                  <a:schemeClr val="bg2"/>
                </a:solidFill>
                <a:latin typeface="Open Sans"/>
                <a:cs typeface="Open Sans"/>
              </a:rPr>
              <a:t>Place image in this area.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6034215" y="578026"/>
            <a:ext cx="2254616" cy="98891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513" r="40544"/>
          <a:stretch/>
        </p:blipFill>
        <p:spPr>
          <a:xfrm>
            <a:off x="0" y="0"/>
            <a:ext cx="5732289" cy="6858000"/>
          </a:xfrm>
          <a:prstGeom prst="rect">
            <a:avLst/>
          </a:prstGeom>
        </p:spPr>
      </p:pic>
    </p:spTree>
    <p:extLst>
      <p:ext uri="{BB962C8B-B14F-4D97-AF65-F5344CB8AC3E}">
        <p14:creationId xmlns:p14="http://schemas.microsoft.com/office/powerpoint/2010/main" val="1527499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2585323"/>
          </a:xfrm>
          <a:prstGeom prst="rect">
            <a:avLst/>
          </a:prstGeom>
          <a:noFill/>
        </p:spPr>
        <p:txBody>
          <a:bodyPr wrap="square" rtlCol="0">
            <a:spAutoFit/>
          </a:bodyPr>
          <a:lstStyle/>
          <a:p>
            <a:r>
              <a:rPr lang="en-GB" dirty="0"/>
              <a:t>As the EU embarks on the economic recovery </a:t>
            </a:r>
            <a:r>
              <a:rPr lang="en-GB" dirty="0" err="1"/>
              <a:t>journeyfrom</a:t>
            </a:r>
            <a:r>
              <a:rPr lang="en-GB" dirty="0"/>
              <a:t> COVID-19 there is a clear opportunity to set the trajectory towards a truly green recovery. Clean, green hydrogen from </a:t>
            </a:r>
            <a:r>
              <a:rPr lang="en-GB" dirty="0" smtClean="0"/>
              <a:t>renewables</a:t>
            </a:r>
          </a:p>
          <a:p>
            <a:r>
              <a:rPr lang="en-GB" i="1" dirty="0" smtClean="0"/>
              <a:t>Hydrogenewables</a:t>
            </a:r>
            <a:r>
              <a:rPr lang="en-GB" dirty="0" smtClean="0"/>
              <a:t> </a:t>
            </a:r>
            <a:r>
              <a:rPr lang="en-GB" dirty="0"/>
              <a:t>will play a pivotal role in realising the EU’s climate objectives. </a:t>
            </a:r>
            <a:endParaRPr lang="en-GB" dirty="0" smtClean="0"/>
          </a:p>
          <a:p>
            <a:r>
              <a:rPr lang="en-GB" dirty="0" smtClean="0"/>
              <a:t>Optimising </a:t>
            </a:r>
            <a:r>
              <a:rPr lang="en-GB" dirty="0"/>
              <a:t>the gas networks across Europe through </a:t>
            </a:r>
            <a:r>
              <a:rPr lang="en-GB" b="1" i="1" dirty="0"/>
              <a:t>H2-DxNET</a:t>
            </a:r>
            <a:r>
              <a:rPr lang="en-GB" dirty="0"/>
              <a:t> for energy transmission, distribution, storage and use will be the catalyst to sustainably reduce emissions in the long term, open all P2X options and drive economic growth.</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7287699" y="170744"/>
            <a:ext cx="1576056" cy="691286"/>
          </a:xfrm>
          <a:prstGeom prst="rect">
            <a:avLst/>
          </a:prstGeom>
        </p:spPr>
      </p:pic>
      <p:sp>
        <p:nvSpPr>
          <p:cNvPr id="5" name="Title 1"/>
          <p:cNvSpPr txBox="1">
            <a:spLocks/>
          </p:cNvSpPr>
          <p:nvPr/>
        </p:nvSpPr>
        <p:spPr>
          <a:xfrm>
            <a:off x="566773" y="873684"/>
            <a:ext cx="6720926" cy="96866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b="1" dirty="0" smtClean="0">
                <a:solidFill>
                  <a:srgbClr val="3366FF"/>
                </a:solidFill>
              </a:rPr>
              <a:t>Why HAZEL?</a:t>
            </a:r>
            <a:endParaRPr lang="en-GB" b="1" dirty="0">
              <a:solidFill>
                <a:srgbClr val="3366FF"/>
              </a:solidFill>
            </a:endParaRPr>
          </a:p>
        </p:txBody>
      </p:sp>
      <p:pic>
        <p:nvPicPr>
          <p:cNvPr id="8" name="Picture 7"/>
          <p:cNvPicPr>
            <a:picLocks noChangeAspect="1"/>
          </p:cNvPicPr>
          <p:nvPr/>
        </p:nvPicPr>
        <p:blipFill>
          <a:blip r:embed="rId3"/>
          <a:stretch>
            <a:fillRect/>
          </a:stretch>
        </p:blipFill>
        <p:spPr>
          <a:xfrm>
            <a:off x="134297" y="6417355"/>
            <a:ext cx="9199661" cy="1079086"/>
          </a:xfrm>
          <a:prstGeom prst="rect">
            <a:avLst/>
          </a:prstGeom>
        </p:spPr>
      </p:pic>
    </p:spTree>
    <p:extLst>
      <p:ext uri="{BB962C8B-B14F-4D97-AF65-F5344CB8AC3E}">
        <p14:creationId xmlns:p14="http://schemas.microsoft.com/office/powerpoint/2010/main" val="1322083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2862322"/>
          </a:xfrm>
          <a:prstGeom prst="rect">
            <a:avLst/>
          </a:prstGeom>
          <a:noFill/>
        </p:spPr>
        <p:txBody>
          <a:bodyPr wrap="square" rtlCol="0">
            <a:spAutoFit/>
          </a:bodyPr>
          <a:lstStyle/>
          <a:p>
            <a:pPr algn="just"/>
            <a:r>
              <a:rPr lang="en-GB" dirty="0">
                <a:latin typeface="Open Sans"/>
                <a:cs typeface="Open Sans"/>
              </a:rPr>
              <a:t>European Green </a:t>
            </a:r>
            <a:r>
              <a:rPr lang="en-GB" dirty="0" smtClean="0">
                <a:latin typeface="Open Sans"/>
                <a:cs typeface="Open Sans"/>
              </a:rPr>
              <a:t>Deal, </a:t>
            </a:r>
            <a:r>
              <a:rPr lang="en-GB" dirty="0">
                <a:latin typeface="Open Sans"/>
                <a:cs typeface="Open Sans"/>
              </a:rPr>
              <a:t>which establishes a roadmap to transform the European economy based on the green transition. </a:t>
            </a:r>
            <a:endParaRPr lang="en-GB" dirty="0" smtClean="0">
              <a:latin typeface="Open Sans"/>
              <a:cs typeface="Open Sans"/>
            </a:endParaRPr>
          </a:p>
          <a:p>
            <a:pPr algn="just"/>
            <a:endParaRPr lang="en-GB" dirty="0" smtClean="0">
              <a:latin typeface="Open Sans"/>
              <a:cs typeface="Open Sans"/>
            </a:endParaRPr>
          </a:p>
          <a:p>
            <a:pPr algn="just"/>
            <a:r>
              <a:rPr lang="en-GB" dirty="0" smtClean="0">
                <a:latin typeface="Open Sans"/>
                <a:cs typeface="Open Sans"/>
              </a:rPr>
              <a:t>The </a:t>
            </a:r>
            <a:r>
              <a:rPr lang="en-GB" dirty="0">
                <a:latin typeface="Open Sans"/>
                <a:cs typeface="Open Sans"/>
              </a:rPr>
              <a:t>EC has identified this Green Deal as a catalyst for growth and the European Parliament and most governments are following the line set by it. </a:t>
            </a:r>
            <a:endParaRPr lang="en-GB" dirty="0" smtClean="0">
              <a:latin typeface="Open Sans"/>
              <a:cs typeface="Open Sans"/>
            </a:endParaRPr>
          </a:p>
          <a:p>
            <a:pPr algn="just"/>
            <a:endParaRPr lang="en-GB" dirty="0" smtClean="0">
              <a:latin typeface="Open Sans"/>
              <a:cs typeface="Open Sans"/>
            </a:endParaRPr>
          </a:p>
          <a:p>
            <a:pPr algn="just"/>
            <a:r>
              <a:rPr lang="en-GB" dirty="0" smtClean="0">
                <a:latin typeface="Open Sans"/>
                <a:cs typeface="Open Sans"/>
              </a:rPr>
              <a:t>Now</a:t>
            </a:r>
            <a:r>
              <a:rPr lang="en-GB" dirty="0">
                <a:latin typeface="Open Sans"/>
                <a:cs typeface="Open Sans"/>
              </a:rPr>
              <a:t>, with the EU Recovery Package, the Commission is showing its determination to allocate available resources to future </a:t>
            </a:r>
            <a:r>
              <a:rPr lang="en-GB" dirty="0" smtClean="0">
                <a:latin typeface="Open Sans"/>
                <a:cs typeface="Open Sans"/>
              </a:rPr>
              <a:t>sectors: clean </a:t>
            </a:r>
            <a:r>
              <a:rPr lang="en-GB" dirty="0">
                <a:latin typeface="Open Sans"/>
                <a:cs typeface="Open Sans"/>
              </a:rPr>
              <a:t>energy, efficiency and electric </a:t>
            </a:r>
            <a:r>
              <a:rPr lang="en-GB" dirty="0" smtClean="0">
                <a:latin typeface="Open Sans"/>
                <a:cs typeface="Open Sans"/>
              </a:rPr>
              <a:t>mobility</a:t>
            </a:r>
            <a:endParaRPr lang="en-GB" sz="3800" b="1" dirty="0" smtClean="0">
              <a:latin typeface="Open Sans"/>
              <a:cs typeface="Open San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7015284" y="193379"/>
            <a:ext cx="1738467" cy="762523"/>
          </a:xfrm>
          <a:prstGeom prst="rect">
            <a:avLst/>
          </a:prstGeom>
        </p:spPr>
      </p:pic>
      <p:sp>
        <p:nvSpPr>
          <p:cNvPr id="8" name="Rectangle 7"/>
          <p:cNvSpPr/>
          <p:nvPr/>
        </p:nvSpPr>
        <p:spPr>
          <a:xfrm>
            <a:off x="2246698" y="955902"/>
            <a:ext cx="3316934" cy="769441"/>
          </a:xfrm>
          <a:prstGeom prst="rect">
            <a:avLst/>
          </a:prstGeom>
        </p:spPr>
        <p:txBody>
          <a:bodyPr wrap="none">
            <a:spAutoFit/>
          </a:bodyPr>
          <a:lstStyle/>
          <a:p>
            <a:r>
              <a:rPr lang="en-GB" sz="4400" b="1" dirty="0" smtClean="0">
                <a:solidFill>
                  <a:srgbClr val="3366FF"/>
                </a:solidFill>
                <a:latin typeface="+mj-lt"/>
              </a:rPr>
              <a:t>When HAZEL?</a:t>
            </a:r>
            <a:endParaRPr lang="en-GB" sz="4400" dirty="0">
              <a:latin typeface="+mj-lt"/>
            </a:endParaRPr>
          </a:p>
        </p:txBody>
      </p:sp>
      <p:pic>
        <p:nvPicPr>
          <p:cNvPr id="9" name="Picture 8"/>
          <p:cNvPicPr>
            <a:picLocks noChangeAspect="1"/>
          </p:cNvPicPr>
          <p:nvPr/>
        </p:nvPicPr>
        <p:blipFill>
          <a:blip r:embed="rId3"/>
          <a:stretch>
            <a:fillRect/>
          </a:stretch>
        </p:blipFill>
        <p:spPr>
          <a:xfrm>
            <a:off x="134297" y="6417355"/>
            <a:ext cx="9199661" cy="1079086"/>
          </a:xfrm>
          <a:prstGeom prst="rect">
            <a:avLst/>
          </a:prstGeom>
        </p:spPr>
      </p:pic>
    </p:spTree>
    <p:extLst>
      <p:ext uri="{BB962C8B-B14F-4D97-AF65-F5344CB8AC3E}">
        <p14:creationId xmlns:p14="http://schemas.microsoft.com/office/powerpoint/2010/main" val="1220601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algn="r"/>
            <a:endParaRPr lang="en-US" sz="3800" b="1" dirty="0" smtClean="0">
              <a:latin typeface="Open Sans"/>
              <a:cs typeface="Open Sans"/>
            </a:endParaRPr>
          </a:p>
          <a:p>
            <a:pPr algn="r"/>
            <a:endParaRPr lang="en-US" sz="3800" b="1" dirty="0">
              <a:latin typeface="Open Sans"/>
              <a:cs typeface="Open 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46" y="981307"/>
            <a:ext cx="7962844" cy="4161382"/>
          </a:xfrm>
          <a:prstGeom prst="rect">
            <a:avLst/>
          </a:prstGeom>
        </p:spPr>
      </p:pic>
      <p:sp>
        <p:nvSpPr>
          <p:cNvPr id="6" name="Rectangle 5"/>
          <p:cNvSpPr/>
          <p:nvPr/>
        </p:nvSpPr>
        <p:spPr>
          <a:xfrm>
            <a:off x="175098" y="5665486"/>
            <a:ext cx="8968901" cy="646331"/>
          </a:xfrm>
          <a:prstGeom prst="rect">
            <a:avLst/>
          </a:prstGeom>
        </p:spPr>
        <p:txBody>
          <a:bodyPr wrap="square">
            <a:spAutoFit/>
          </a:bodyPr>
          <a:lstStyle/>
          <a:p>
            <a:r>
              <a:rPr lang="en-GB" b="1" spc="40" dirty="0">
                <a:solidFill>
                  <a:srgbClr val="39364F"/>
                </a:solidFill>
                <a:latin typeface="Calibri" panose="020F0502020204030204" pitchFamily="34" charset="0"/>
                <a:ea typeface="Calibri" panose="020F0502020204030204" pitchFamily="34" charset="0"/>
              </a:rPr>
              <a:t>"Regenerative low-temperature fuel cell"</a:t>
            </a:r>
            <a:r>
              <a:rPr lang="en-GB" spc="40" dirty="0">
                <a:solidFill>
                  <a:srgbClr val="39364F"/>
                </a:solidFill>
                <a:latin typeface="Calibri" panose="020F0502020204030204" pitchFamily="34" charset="0"/>
                <a:ea typeface="Calibri" panose="020F0502020204030204" pitchFamily="34" charset="0"/>
              </a:rPr>
              <a:t>, Dipl. - Ing. Dr. Reinhard Tatschl, AVL List GmbH</a:t>
            </a:r>
            <a:br>
              <a:rPr lang="en-GB" spc="40" dirty="0">
                <a:solidFill>
                  <a:srgbClr val="39364F"/>
                </a:solidFill>
                <a:latin typeface="Calibri" panose="020F0502020204030204" pitchFamily="34" charset="0"/>
                <a:ea typeface="Calibri" panose="020F0502020204030204" pitchFamily="34" charset="0"/>
              </a:rPr>
            </a:br>
            <a:endParaRPr lang="en-GB" dirty="0"/>
          </a:p>
        </p:txBody>
      </p:sp>
    </p:spTree>
    <p:extLst>
      <p:ext uri="{BB962C8B-B14F-4D97-AF65-F5344CB8AC3E}">
        <p14:creationId xmlns:p14="http://schemas.microsoft.com/office/powerpoint/2010/main" val="1942190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algn="r"/>
            <a:endParaRPr lang="en-US" sz="3800" b="1" dirty="0" smtClean="0">
              <a:latin typeface="Open Sans"/>
              <a:cs typeface="Open Sans"/>
            </a:endParaRPr>
          </a:p>
          <a:p>
            <a:pPr algn="r"/>
            <a:endParaRPr lang="en-US" sz="3800" b="1" dirty="0">
              <a:latin typeface="Open Sans"/>
              <a:cs typeface="Open Sans"/>
            </a:endParaRPr>
          </a:p>
        </p:txBody>
      </p:sp>
      <p:sp>
        <p:nvSpPr>
          <p:cNvPr id="6" name="Rectangle 5"/>
          <p:cNvSpPr/>
          <p:nvPr/>
        </p:nvSpPr>
        <p:spPr>
          <a:xfrm>
            <a:off x="885217" y="5699878"/>
            <a:ext cx="7175770" cy="369332"/>
          </a:xfrm>
          <a:prstGeom prst="rect">
            <a:avLst/>
          </a:prstGeom>
        </p:spPr>
        <p:txBody>
          <a:bodyPr wrap="square">
            <a:spAutoFit/>
          </a:bodyPr>
          <a:lstStyle/>
          <a:p>
            <a:r>
              <a:rPr lang="en-GB" b="1" spc="40" dirty="0">
                <a:solidFill>
                  <a:srgbClr val="39364F"/>
                </a:solidFill>
                <a:latin typeface="Calibri" panose="020F0502020204030204" pitchFamily="34" charset="0"/>
                <a:ea typeface="Calibri" panose="020F0502020204030204" pitchFamily="34" charset="0"/>
              </a:rPr>
              <a:t>"H2 Powered Hybrid Heat Pumps", </a:t>
            </a:r>
            <a:r>
              <a:rPr lang="en-GB" spc="40" dirty="0" err="1">
                <a:solidFill>
                  <a:srgbClr val="39364F"/>
                </a:solidFill>
                <a:latin typeface="Calibri" panose="020F0502020204030204" pitchFamily="34" charset="0"/>
                <a:ea typeface="Calibri" panose="020F0502020204030204" pitchFamily="34" charset="0"/>
              </a:rPr>
              <a:t>Prof.</a:t>
            </a:r>
            <a:r>
              <a:rPr lang="en-GB" spc="40" dirty="0">
                <a:solidFill>
                  <a:srgbClr val="39364F"/>
                </a:solidFill>
                <a:latin typeface="Calibri" panose="020F0502020204030204" pitchFamily="34" charset="0"/>
                <a:ea typeface="Calibri" panose="020F0502020204030204" pitchFamily="34" charset="0"/>
              </a:rPr>
              <a:t> Neil Hewitt, Ulster University</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52" y="617098"/>
            <a:ext cx="8572500" cy="4819650"/>
          </a:xfrm>
          <a:prstGeom prst="rect">
            <a:avLst/>
          </a:prstGeom>
        </p:spPr>
      </p:pic>
    </p:spTree>
    <p:extLst>
      <p:ext uri="{BB962C8B-B14F-4D97-AF65-F5344CB8AC3E}">
        <p14:creationId xmlns:p14="http://schemas.microsoft.com/office/powerpoint/2010/main" val="2374200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algn="r"/>
            <a:endParaRPr lang="en-US" sz="3800" b="1" dirty="0" smtClean="0">
              <a:latin typeface="Open Sans"/>
              <a:cs typeface="Open Sans"/>
            </a:endParaRPr>
          </a:p>
          <a:p>
            <a:pPr algn="r"/>
            <a:endParaRPr lang="en-US" sz="3800" b="1" dirty="0">
              <a:latin typeface="Open Sans"/>
              <a:cs typeface="Open Sans"/>
            </a:endParaRPr>
          </a:p>
        </p:txBody>
      </p:sp>
      <p:sp>
        <p:nvSpPr>
          <p:cNvPr id="5" name="Rectangle 4"/>
          <p:cNvSpPr/>
          <p:nvPr/>
        </p:nvSpPr>
        <p:spPr>
          <a:xfrm>
            <a:off x="137505" y="5646532"/>
            <a:ext cx="8923994" cy="923330"/>
          </a:xfrm>
          <a:prstGeom prst="rect">
            <a:avLst/>
          </a:prstGeom>
        </p:spPr>
        <p:txBody>
          <a:bodyPr wrap="square">
            <a:spAutoFit/>
          </a:bodyPr>
          <a:lstStyle/>
          <a:p>
            <a:pPr algn="ctr"/>
            <a:r>
              <a:rPr lang="en-GB" b="1" dirty="0"/>
              <a:t>"</a:t>
            </a:r>
            <a:r>
              <a:rPr lang="en-GB" dirty="0"/>
              <a:t> </a:t>
            </a:r>
            <a:r>
              <a:rPr lang="en-GB" b="1" dirty="0"/>
              <a:t>The role of hydrogen in a net zero energy system and potential for hybrid heating solutions in existing homes</a:t>
            </a:r>
            <a:r>
              <a:rPr lang="en-GB" dirty="0"/>
              <a:t> </a:t>
            </a:r>
            <a:r>
              <a:rPr lang="en-GB" b="1" dirty="0"/>
              <a:t>"</a:t>
            </a:r>
            <a:r>
              <a:rPr lang="en-GB" i="1" dirty="0"/>
              <a:t>,</a:t>
            </a:r>
            <a:r>
              <a:rPr lang="en-GB" b="1" dirty="0"/>
              <a:t> </a:t>
            </a:r>
            <a:r>
              <a:rPr lang="en-GB" dirty="0"/>
              <a:t>Richard Halsey, Energy Systems Catapult</a:t>
            </a:r>
            <a:br>
              <a:rPr lang="en-GB" dirty="0"/>
            </a:b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419" y="916456"/>
            <a:ext cx="8347534" cy="4362421"/>
          </a:xfrm>
          <a:prstGeom prst="rect">
            <a:avLst/>
          </a:prstGeom>
        </p:spPr>
      </p:pic>
    </p:spTree>
    <p:extLst>
      <p:ext uri="{BB962C8B-B14F-4D97-AF65-F5344CB8AC3E}">
        <p14:creationId xmlns:p14="http://schemas.microsoft.com/office/powerpoint/2010/main" val="1763531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algn="r"/>
            <a:endParaRPr lang="en-US" sz="3800" b="1" dirty="0" smtClean="0">
              <a:latin typeface="Open Sans"/>
              <a:cs typeface="Open Sans"/>
            </a:endParaRPr>
          </a:p>
          <a:p>
            <a:pPr algn="r"/>
            <a:endParaRPr lang="en-US" sz="3800" b="1" dirty="0">
              <a:latin typeface="Open Sans"/>
              <a:cs typeface="Open Sans"/>
            </a:endParaRPr>
          </a:p>
        </p:txBody>
      </p:sp>
      <p:sp>
        <p:nvSpPr>
          <p:cNvPr id="2" name="Rectangle 1"/>
          <p:cNvSpPr/>
          <p:nvPr/>
        </p:nvSpPr>
        <p:spPr>
          <a:xfrm>
            <a:off x="107137" y="5455158"/>
            <a:ext cx="9082123" cy="369332"/>
          </a:xfrm>
          <a:prstGeom prst="rect">
            <a:avLst/>
          </a:prstGeom>
        </p:spPr>
        <p:txBody>
          <a:bodyPr wrap="square">
            <a:spAutoFit/>
          </a:bodyPr>
          <a:lstStyle/>
          <a:p>
            <a:pPr algn="ctr"/>
            <a:r>
              <a:rPr lang="en-GB" b="1" dirty="0"/>
              <a:t>"Hydrogen in a net zero energy system", </a:t>
            </a:r>
            <a:r>
              <a:rPr lang="en-GB" dirty="0"/>
              <a:t>Mark Welsh, Energia</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17" y="785444"/>
            <a:ext cx="8304193" cy="4339771"/>
          </a:xfrm>
          <a:prstGeom prst="rect">
            <a:avLst/>
          </a:prstGeom>
        </p:spPr>
      </p:pic>
    </p:spTree>
    <p:extLst>
      <p:ext uri="{BB962C8B-B14F-4D97-AF65-F5344CB8AC3E}">
        <p14:creationId xmlns:p14="http://schemas.microsoft.com/office/powerpoint/2010/main" val="3040496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61803" y="5680637"/>
            <a:ext cx="5220393" cy="59851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Calibri" panose="020F0502020204030204"/>
                <a:ea typeface="+mn-ea"/>
                <a:cs typeface="+mn-cs"/>
              </a:rPr>
              <a:t>Page 1</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7777853" y="259378"/>
            <a:ext cx="1059779" cy="464838"/>
          </a:xfrm>
          <a:prstGeom prst="rect">
            <a:avLst/>
          </a:prstGeom>
        </p:spPr>
      </p:pic>
      <p:sp>
        <p:nvSpPr>
          <p:cNvPr id="6" name="Content Placeholder 8"/>
          <p:cNvSpPr>
            <a:spLocks noGrp="1"/>
          </p:cNvSpPr>
          <p:nvPr>
            <p:ph idx="1"/>
          </p:nvPr>
        </p:nvSpPr>
        <p:spPr>
          <a:xfrm>
            <a:off x="2502568" y="2008259"/>
            <a:ext cx="4785131" cy="3263504"/>
          </a:xfrm>
        </p:spPr>
        <p:txBody>
          <a:bodyPr>
            <a:normAutofit/>
          </a:bodyPr>
          <a:lstStyle/>
          <a:p>
            <a:pPr marL="0" indent="0">
              <a:buNone/>
            </a:pPr>
            <a:r>
              <a:rPr lang="en-GB" sz="9600" b="1" i="1" dirty="0" smtClean="0">
                <a:solidFill>
                  <a:srgbClr val="3366FF"/>
                </a:solidFill>
              </a:rPr>
              <a:t>Q&amp;A</a:t>
            </a:r>
            <a:endParaRPr lang="en-GB" sz="9600" b="1" i="1" dirty="0">
              <a:solidFill>
                <a:srgbClr val="3366FF"/>
              </a:solidFill>
            </a:endParaRPr>
          </a:p>
          <a:p>
            <a:pPr algn="just"/>
            <a:endParaRPr lang="en-GB" sz="1800" b="1" u="sng" dirty="0">
              <a:solidFill>
                <a:srgbClr val="002060"/>
              </a:solidFill>
            </a:endParaRPr>
          </a:p>
          <a:p>
            <a:pPr marL="0" indent="0" algn="just">
              <a:buNone/>
            </a:pPr>
            <a:endParaRPr lang="en-GB" sz="1800" dirty="0">
              <a:solidFill>
                <a:srgbClr val="002060"/>
              </a:solidFill>
            </a:endParaRPr>
          </a:p>
        </p:txBody>
      </p:sp>
      <p:pic>
        <p:nvPicPr>
          <p:cNvPr id="7" name="Picture 6"/>
          <p:cNvPicPr>
            <a:picLocks noChangeAspect="1"/>
          </p:cNvPicPr>
          <p:nvPr/>
        </p:nvPicPr>
        <p:blipFill>
          <a:blip r:embed="rId4"/>
          <a:stretch>
            <a:fillRect/>
          </a:stretch>
        </p:blipFill>
        <p:spPr>
          <a:xfrm>
            <a:off x="134297" y="6417355"/>
            <a:ext cx="9199661" cy="1079086"/>
          </a:xfrm>
          <a:prstGeom prst="rect">
            <a:avLst/>
          </a:prstGeom>
        </p:spPr>
      </p:pic>
    </p:spTree>
    <p:extLst>
      <p:ext uri="{BB962C8B-B14F-4D97-AF65-F5344CB8AC3E}">
        <p14:creationId xmlns:p14="http://schemas.microsoft.com/office/powerpoint/2010/main" val="308114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08070" y="5763139"/>
            <a:ext cx="5220393" cy="59851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Calibri" panose="020F0502020204030204"/>
                <a:ea typeface="+mn-ea"/>
                <a:cs typeface="+mn-cs"/>
              </a:rPr>
              <a:t>Page 1</a:t>
            </a:r>
          </a:p>
        </p:txBody>
      </p:sp>
      <p:pic>
        <p:nvPicPr>
          <p:cNvPr id="3" name="Picture 2"/>
          <p:cNvPicPr>
            <a:picLocks noChangeAspect="1"/>
          </p:cNvPicPr>
          <p:nvPr/>
        </p:nvPicPr>
        <p:blipFill rotWithShape="1">
          <a:blip r:embed="rId3"/>
          <a:srcRect l="12305" t="10140" r="13689"/>
          <a:stretch/>
        </p:blipFill>
        <p:spPr>
          <a:xfrm>
            <a:off x="529390" y="2295370"/>
            <a:ext cx="4768536" cy="3085826"/>
          </a:xfrm>
          <a:prstGeom prst="rect">
            <a:avLst/>
          </a:prstGeom>
        </p:spPr>
      </p:pic>
      <p:sp>
        <p:nvSpPr>
          <p:cNvPr id="4" name="Rectangle 3"/>
          <p:cNvSpPr/>
          <p:nvPr/>
        </p:nvSpPr>
        <p:spPr>
          <a:xfrm>
            <a:off x="5707092" y="2710478"/>
            <a:ext cx="2914394" cy="2031325"/>
          </a:xfrm>
          <a:prstGeom prst="rect">
            <a:avLst/>
          </a:prstGeom>
        </p:spPr>
        <p:txBody>
          <a:bodyPr wrap="square">
            <a:spAutoFit/>
          </a:bodyPr>
          <a:lstStyle/>
          <a:p>
            <a:r>
              <a:rPr lang="en-GB" dirty="0">
                <a:hlinkClick r:id="rId4"/>
              </a:rPr>
              <a:t>https://</a:t>
            </a:r>
            <a:r>
              <a:rPr lang="en-GB" dirty="0" smtClean="0">
                <a:hlinkClick r:id="rId4"/>
              </a:rPr>
              <a:t>www.nweurope.eu/media/11355/30384-gencomm-newsletter-september2020-v5.pdf</a:t>
            </a:r>
            <a:endParaRPr lang="en-GB" dirty="0" smtClean="0"/>
          </a:p>
          <a:p>
            <a:endParaRPr lang="en-GB" dirty="0" smtClean="0"/>
          </a:p>
          <a:p>
            <a:endParaRPr lang="en-GB" dirty="0"/>
          </a:p>
          <a:p>
            <a:endParaRPr lang="en-GB" dirty="0"/>
          </a:p>
        </p:txBody>
      </p:sp>
      <p:sp>
        <p:nvSpPr>
          <p:cNvPr id="5" name="Title 1"/>
          <p:cNvSpPr txBox="1">
            <a:spLocks/>
          </p:cNvSpPr>
          <p:nvPr/>
        </p:nvSpPr>
        <p:spPr>
          <a:xfrm>
            <a:off x="628650" y="804397"/>
            <a:ext cx="7886700" cy="88629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2400" b="1" dirty="0" smtClean="0">
                <a:solidFill>
                  <a:srgbClr val="3366FF"/>
                </a:solidFill>
              </a:rPr>
              <a:t>H2GO NEWS – GenComm Newsletter</a:t>
            </a:r>
            <a:endParaRPr lang="en-GB" sz="2400" b="1" dirty="0">
              <a:solidFill>
                <a:srgbClr val="3366FF"/>
              </a:solidFill>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408" t="16959" r="7305" b="11622"/>
          <a:stretch/>
        </p:blipFill>
        <p:spPr>
          <a:xfrm>
            <a:off x="7647292" y="205353"/>
            <a:ext cx="1111785" cy="487649"/>
          </a:xfrm>
          <a:prstGeom prst="rect">
            <a:avLst/>
          </a:prstGeom>
        </p:spPr>
      </p:pic>
      <p:pic>
        <p:nvPicPr>
          <p:cNvPr id="9" name="Picture 8"/>
          <p:cNvPicPr>
            <a:picLocks noChangeAspect="1"/>
          </p:cNvPicPr>
          <p:nvPr/>
        </p:nvPicPr>
        <p:blipFill>
          <a:blip r:embed="rId6"/>
          <a:stretch>
            <a:fillRect/>
          </a:stretch>
        </p:blipFill>
        <p:spPr>
          <a:xfrm>
            <a:off x="134297" y="6417355"/>
            <a:ext cx="9199661" cy="1079086"/>
          </a:xfrm>
          <a:prstGeom prst="rect">
            <a:avLst/>
          </a:prstGeom>
        </p:spPr>
      </p:pic>
    </p:spTree>
    <p:extLst>
      <p:ext uri="{BB962C8B-B14F-4D97-AF65-F5344CB8AC3E}">
        <p14:creationId xmlns:p14="http://schemas.microsoft.com/office/powerpoint/2010/main" val="879258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6706" y="2358764"/>
            <a:ext cx="7449023" cy="3416320"/>
          </a:xfrm>
          <a:prstGeom prst="rect">
            <a:avLst/>
          </a:prstGeom>
          <a:noFill/>
        </p:spPr>
        <p:txBody>
          <a:bodyPr wrap="square" rtlCol="0">
            <a:spAutoFit/>
          </a:bodyPr>
          <a:lstStyle/>
          <a:p>
            <a:r>
              <a:rPr lang="en-GB" sz="1200" dirty="0"/>
              <a:t> </a:t>
            </a:r>
          </a:p>
          <a:p>
            <a:pPr marL="228600" lvl="0" indent="-228600">
              <a:buFont typeface="Arial" panose="020B0604020202020204" pitchFamily="34" charset="0"/>
              <a:buChar char="•"/>
            </a:pPr>
            <a:r>
              <a:rPr lang="en-GB" sz="1200" i="1" dirty="0"/>
              <a:t>Seminar 1  </a:t>
            </a:r>
            <a:r>
              <a:rPr lang="en-GB" sz="1200" dirty="0"/>
              <a:t>22nd  September </a:t>
            </a:r>
          </a:p>
          <a:p>
            <a:pPr marL="628650" lvl="1" indent="-171450">
              <a:buFont typeface="Arial" panose="020B0604020202020204" pitchFamily="34" charset="0"/>
              <a:buChar char="•"/>
            </a:pPr>
            <a:r>
              <a:rPr lang="en-US" sz="1200" dirty="0" smtClean="0"/>
              <a:t>Industrial </a:t>
            </a:r>
            <a:r>
              <a:rPr lang="en-US" sz="1200" dirty="0"/>
              <a:t>Sector-Coupling using a Connected </a:t>
            </a:r>
            <a:r>
              <a:rPr lang="en-US" sz="1200" dirty="0" smtClean="0"/>
              <a:t>eH2-Cycle</a:t>
            </a:r>
          </a:p>
          <a:p>
            <a:pPr lvl="1"/>
            <a:endParaRPr lang="en-GB" sz="1200" dirty="0" smtClean="0"/>
          </a:p>
          <a:p>
            <a:pPr marL="228600" lvl="0" indent="-228600">
              <a:buFont typeface="Arial" panose="020B0604020202020204" pitchFamily="34" charset="0"/>
              <a:buChar char="•"/>
            </a:pPr>
            <a:r>
              <a:rPr lang="en-GB" sz="1200" i="1" dirty="0" smtClean="0"/>
              <a:t>Seminar </a:t>
            </a:r>
            <a:r>
              <a:rPr lang="en-GB" sz="1200" i="1" dirty="0"/>
              <a:t>2  6</a:t>
            </a:r>
            <a:r>
              <a:rPr lang="en-GB" sz="1200" i="1" baseline="30000" dirty="0"/>
              <a:t>th</a:t>
            </a:r>
            <a:r>
              <a:rPr lang="en-GB" sz="1200" i="1" dirty="0"/>
              <a:t> October</a:t>
            </a:r>
            <a:endParaRPr lang="en-GB" sz="1200" dirty="0"/>
          </a:p>
          <a:p>
            <a:pPr marL="685800" lvl="1" indent="-228600">
              <a:buFont typeface="Arial" panose="020B0604020202020204" pitchFamily="34" charset="0"/>
              <a:buChar char="•"/>
            </a:pPr>
            <a:r>
              <a:rPr lang="en-GB" sz="1200" dirty="0" smtClean="0"/>
              <a:t>H2 </a:t>
            </a:r>
            <a:r>
              <a:rPr lang="en-GB" sz="1200" dirty="0"/>
              <a:t>Sustainability H2-DxNET – Hydrogen injection into natural gas distribution networks  </a:t>
            </a:r>
            <a:endParaRPr lang="en-GB" sz="1200" dirty="0" smtClean="0"/>
          </a:p>
          <a:p>
            <a:pPr lvl="1"/>
            <a:endParaRPr lang="en-GB" sz="1200" dirty="0"/>
          </a:p>
          <a:p>
            <a:pPr marL="228600" lvl="0" indent="-228600">
              <a:buFont typeface="Arial" panose="020B0604020202020204" pitchFamily="34" charset="0"/>
              <a:buChar char="•"/>
            </a:pPr>
            <a:r>
              <a:rPr lang="en-GB" sz="1200" dirty="0"/>
              <a:t>Seminar 3  20</a:t>
            </a:r>
            <a:r>
              <a:rPr lang="en-GB" sz="1200" baseline="30000" dirty="0"/>
              <a:t>th</a:t>
            </a:r>
            <a:r>
              <a:rPr lang="en-GB" sz="1200" dirty="0"/>
              <a:t> October</a:t>
            </a:r>
          </a:p>
          <a:p>
            <a:pPr marL="685800" lvl="1" indent="-228600">
              <a:buFont typeface="Arial" panose="020B0604020202020204" pitchFamily="34" charset="0"/>
              <a:buChar char="•"/>
            </a:pPr>
            <a:r>
              <a:rPr lang="en-GB" sz="1200" dirty="0"/>
              <a:t>H2 Safety –Practical and theoretical analysis of H2 loss through polymeric materials &amp; development of a H2 sensor for the measurement of hydrogen concentrations in air in the ppb range and a theoretical model to describe the 3 dimensional transport in hydrogen </a:t>
            </a:r>
            <a:endParaRPr lang="en-GB" sz="1200" dirty="0" smtClean="0"/>
          </a:p>
          <a:p>
            <a:pPr lvl="1"/>
            <a:endParaRPr lang="en-GB" sz="1200" dirty="0"/>
          </a:p>
          <a:p>
            <a:pPr marL="228600" lvl="0" indent="-228600">
              <a:buFont typeface="Arial" panose="020B0604020202020204" pitchFamily="34" charset="0"/>
              <a:buChar char="•"/>
            </a:pPr>
            <a:r>
              <a:rPr lang="en-GB" sz="1200" dirty="0" smtClean="0"/>
              <a:t>Seminar </a:t>
            </a:r>
            <a:r>
              <a:rPr lang="en-GB" sz="1200" dirty="0"/>
              <a:t>4  3</a:t>
            </a:r>
            <a:r>
              <a:rPr lang="en-GB" sz="1200" baseline="30000" dirty="0"/>
              <a:t>rd</a:t>
            </a:r>
            <a:r>
              <a:rPr lang="en-GB" sz="1200" dirty="0"/>
              <a:t> November</a:t>
            </a:r>
          </a:p>
          <a:p>
            <a:pPr marL="685800" lvl="1" indent="-228600">
              <a:buFont typeface="Arial" panose="020B0604020202020204" pitchFamily="34" charset="0"/>
              <a:buChar char="•"/>
            </a:pPr>
            <a:r>
              <a:rPr lang="en-GB" sz="1200" dirty="0"/>
              <a:t>H2 Application &amp; usage - Hydrogen in a net zero energy system &amp; H2 powered hybrid heat pumps . </a:t>
            </a:r>
          </a:p>
          <a:p>
            <a:r>
              <a:rPr lang="en-GB" sz="1200" dirty="0"/>
              <a:t> </a:t>
            </a:r>
          </a:p>
          <a:p>
            <a:pPr marL="228600" lvl="0" indent="-228600">
              <a:buFont typeface="Arial" panose="020B0604020202020204" pitchFamily="34" charset="0"/>
              <a:buChar char="•"/>
            </a:pPr>
            <a:r>
              <a:rPr lang="en-GB" sz="1200" dirty="0"/>
              <a:t>Seminar 5</a:t>
            </a:r>
            <a:r>
              <a:rPr lang="en-GB" sz="1200" i="1" dirty="0"/>
              <a:t> </a:t>
            </a:r>
            <a:r>
              <a:rPr lang="en-GB" sz="1200" dirty="0"/>
              <a:t>17</a:t>
            </a:r>
            <a:r>
              <a:rPr lang="en-GB" sz="1200" baseline="30000" dirty="0"/>
              <a:t>th</a:t>
            </a:r>
            <a:r>
              <a:rPr lang="en-GB" sz="1200" dirty="0"/>
              <a:t>  November </a:t>
            </a:r>
          </a:p>
          <a:p>
            <a:pPr marL="685800" lvl="1" indent="-228600">
              <a:buFont typeface="Arial" panose="020B0604020202020204" pitchFamily="34" charset="0"/>
              <a:buChar char="•"/>
            </a:pPr>
            <a:r>
              <a:rPr lang="en-GB" sz="1200" dirty="0"/>
              <a:t>Marketable hydrogen innovations - entrepreneurship of innovation of Energy Carriers through academia &amp; industry alliances,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7719836" y="179244"/>
            <a:ext cx="1111785" cy="487649"/>
          </a:xfrm>
          <a:prstGeom prst="rect">
            <a:avLst/>
          </a:prstGeom>
        </p:spPr>
      </p:pic>
      <p:sp>
        <p:nvSpPr>
          <p:cNvPr id="5" name="Title 1"/>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2400" b="1" dirty="0">
                <a:solidFill>
                  <a:srgbClr val="3366FF"/>
                </a:solidFill>
              </a:rPr>
              <a:t>HAZEL – Hydrogen Enabled Zero Emission Supply Chains</a:t>
            </a:r>
          </a:p>
        </p:txBody>
      </p:sp>
      <p:pic>
        <p:nvPicPr>
          <p:cNvPr id="8" name="Picture 7"/>
          <p:cNvPicPr>
            <a:picLocks noChangeAspect="1"/>
          </p:cNvPicPr>
          <p:nvPr/>
        </p:nvPicPr>
        <p:blipFill>
          <a:blip r:embed="rId3"/>
          <a:stretch>
            <a:fillRect/>
          </a:stretch>
        </p:blipFill>
        <p:spPr>
          <a:xfrm>
            <a:off x="134297" y="6417355"/>
            <a:ext cx="9199661" cy="1079086"/>
          </a:xfrm>
          <a:prstGeom prst="rect">
            <a:avLst/>
          </a:prstGeom>
        </p:spPr>
      </p:pic>
    </p:spTree>
    <p:extLst>
      <p:ext uri="{BB962C8B-B14F-4D97-AF65-F5344CB8AC3E}">
        <p14:creationId xmlns:p14="http://schemas.microsoft.com/office/powerpoint/2010/main" val="3475376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452A0"/>
                </a:solidFill>
              </a:rPr>
              <a:t>Social Distance Calling Card</a:t>
            </a:r>
          </a:p>
        </p:txBody>
      </p:sp>
      <p:pic>
        <p:nvPicPr>
          <p:cNvPr id="5" name="Picture 4"/>
          <p:cNvPicPr>
            <a:picLocks noChangeAspect="1"/>
          </p:cNvPicPr>
          <p:nvPr/>
        </p:nvPicPr>
        <p:blipFill>
          <a:blip r:embed="rId2"/>
          <a:stretch>
            <a:fillRect/>
          </a:stretch>
        </p:blipFill>
        <p:spPr>
          <a:xfrm>
            <a:off x="7832839" y="230190"/>
            <a:ext cx="1060796" cy="463336"/>
          </a:xfrm>
          <a:prstGeom prst="rect">
            <a:avLst/>
          </a:prstGeom>
        </p:spPr>
      </p:pic>
      <p:pic>
        <p:nvPicPr>
          <p:cNvPr id="1026" name="Picture 2" descr="• GenComm Website  nweurope.eu/gencomm &#10;&#10;• LinkedIn – GenComm&#10;&#10;• Twitter -  @GenComm_CH2F&#10;&#10;• Community Hydrogen Forum – CH2F - communityh2.eu&#10;&#10;• Hydrogen Ireland website - hydrogenireland.org&#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497" y="2660172"/>
            <a:ext cx="7886701" cy="2406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34297" y="6417355"/>
            <a:ext cx="9199661" cy="1079086"/>
          </a:xfrm>
          <a:prstGeom prst="rect">
            <a:avLst/>
          </a:prstGeom>
        </p:spPr>
      </p:pic>
    </p:spTree>
    <p:extLst>
      <p:ext uri="{BB962C8B-B14F-4D97-AF65-F5344CB8AC3E}">
        <p14:creationId xmlns:p14="http://schemas.microsoft.com/office/powerpoint/2010/main" val="3921455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algn="r"/>
            <a:endParaRPr lang="en-US" sz="3800" b="1" dirty="0" smtClean="0">
              <a:latin typeface="Open Sans"/>
              <a:cs typeface="Open Sans"/>
            </a:endParaRPr>
          </a:p>
          <a:p>
            <a:pPr algn="r"/>
            <a:endParaRPr lang="en-US" sz="3800" b="1" dirty="0">
              <a:latin typeface="Open Sans"/>
              <a:cs typeface="Open Sans"/>
            </a:endParaRPr>
          </a:p>
        </p:txBody>
      </p:sp>
      <p:sp>
        <p:nvSpPr>
          <p:cNvPr id="3" name="TextBox 2"/>
          <p:cNvSpPr txBox="1"/>
          <p:nvPr/>
        </p:nvSpPr>
        <p:spPr>
          <a:xfrm>
            <a:off x="0" y="6473050"/>
            <a:ext cx="9296399" cy="677108"/>
          </a:xfrm>
          <a:prstGeom prst="rect">
            <a:avLst/>
          </a:prstGeom>
          <a:noFill/>
        </p:spPr>
        <p:txBody>
          <a:bodyPr wrap="square" rtlCol="0">
            <a:spAutoFit/>
          </a:bodyPr>
          <a:lstStyle/>
          <a:p>
            <a:pPr algn="ctr"/>
            <a:r>
              <a:rPr lang="en-GB" sz="1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HAZEL Webinar </a:t>
            </a:r>
            <a:r>
              <a:rPr lang="en-GB" sz="1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4</a:t>
            </a:r>
            <a:r>
              <a:rPr lang="en-GB" sz="1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"Hydrogen application and use"</a:t>
            </a:r>
            <a:endParaRPr lang="en-US" sz="1400" b="1" dirty="0">
              <a:solidFill>
                <a:srgbClr val="034DA2"/>
              </a:solidFill>
              <a:latin typeface="Open Sans"/>
              <a:cs typeface="Open Sans"/>
            </a:endParaRPr>
          </a:p>
          <a:p>
            <a:pPr algn="ctr"/>
            <a:endParaRPr lang="en-GB" sz="1200"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endParaRPr lang="en-GB" sz="1400" b="1"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391" y="419387"/>
            <a:ext cx="5711562" cy="5711562"/>
          </a:xfrm>
          <a:prstGeom prst="rect">
            <a:avLst/>
          </a:prstGeom>
        </p:spPr>
      </p:pic>
    </p:spTree>
    <p:extLst>
      <p:ext uri="{BB962C8B-B14F-4D97-AF65-F5344CB8AC3E}">
        <p14:creationId xmlns:p14="http://schemas.microsoft.com/office/powerpoint/2010/main" val="1550661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547" y="1487299"/>
            <a:ext cx="7987934" cy="5109091"/>
          </a:xfrm>
          <a:prstGeom prst="rect">
            <a:avLst/>
          </a:prstGeom>
          <a:noFill/>
        </p:spPr>
        <p:txBody>
          <a:bodyPr wrap="square" rtlCol="0">
            <a:spAutoFit/>
          </a:bodyPr>
          <a:lstStyle/>
          <a:p>
            <a:r>
              <a:rPr lang="en-GB" sz="1600" dirty="0"/>
              <a:t> </a:t>
            </a:r>
          </a:p>
          <a:p>
            <a:r>
              <a:rPr lang="en-GB" sz="1600" b="1" dirty="0"/>
              <a:t>AGENDA </a:t>
            </a:r>
            <a:endParaRPr lang="en-GB" sz="1600" dirty="0"/>
          </a:p>
          <a:p>
            <a:r>
              <a:rPr lang="en-GB" sz="1600" dirty="0"/>
              <a:t> </a:t>
            </a:r>
          </a:p>
          <a:p>
            <a:r>
              <a:rPr lang="en-GB" sz="1600" dirty="0"/>
              <a:t>10:00 GMT</a:t>
            </a:r>
            <a:r>
              <a:rPr lang="en-GB" sz="1600" b="1" dirty="0"/>
              <a:t>:</a:t>
            </a:r>
            <a:r>
              <a:rPr lang="en-GB" sz="1600" dirty="0"/>
              <a:t> </a:t>
            </a:r>
            <a:r>
              <a:rPr lang="en-GB" sz="1600" b="1" dirty="0"/>
              <a:t>"GenComm &amp; HAZEL Introduction", </a:t>
            </a:r>
            <a:r>
              <a:rPr lang="en-GB" sz="1600" dirty="0"/>
              <a:t>Paul McCormack, Belfast Metropolitan College</a:t>
            </a:r>
            <a:br>
              <a:rPr lang="en-GB" sz="1600" dirty="0"/>
            </a:br>
            <a:r>
              <a:rPr lang="en-GB" sz="1600" dirty="0"/>
              <a:t> </a:t>
            </a:r>
            <a:br>
              <a:rPr lang="en-GB" sz="1600" dirty="0"/>
            </a:br>
            <a:r>
              <a:rPr lang="en-GB" sz="1600" dirty="0"/>
              <a:t>10:10 GMT: </a:t>
            </a:r>
            <a:r>
              <a:rPr lang="en-GB" sz="1600" b="1" dirty="0"/>
              <a:t>"Regenerative low-temperature fuel cell"</a:t>
            </a:r>
            <a:r>
              <a:rPr lang="en-GB" sz="1600" dirty="0"/>
              <a:t>, Dipl. - Ing. Dr. Reinhard Tatschl, AVL List GmbH</a:t>
            </a:r>
            <a:br>
              <a:rPr lang="en-GB" sz="1600" dirty="0"/>
            </a:br>
            <a:r>
              <a:rPr lang="en-GB" sz="1600" dirty="0"/>
              <a:t/>
            </a:r>
            <a:br>
              <a:rPr lang="en-GB" sz="1600" dirty="0"/>
            </a:br>
            <a:r>
              <a:rPr lang="en-GB" sz="1600" dirty="0"/>
              <a:t>10:20 GMT: </a:t>
            </a:r>
            <a:r>
              <a:rPr lang="en-GB" sz="1600" b="1" dirty="0"/>
              <a:t>"H2 Powered Hybrid Heat Pumps", </a:t>
            </a:r>
            <a:r>
              <a:rPr lang="en-GB" sz="1600" dirty="0" err="1"/>
              <a:t>Prof.</a:t>
            </a:r>
            <a:r>
              <a:rPr lang="en-GB" sz="1600" dirty="0"/>
              <a:t> Neil Hewitt, Ulster University</a:t>
            </a:r>
            <a:br>
              <a:rPr lang="en-GB" sz="1600" dirty="0"/>
            </a:br>
            <a:r>
              <a:rPr lang="en-GB" sz="1600" dirty="0"/>
              <a:t>​​​​​​​</a:t>
            </a:r>
            <a:br>
              <a:rPr lang="en-GB" sz="1600" dirty="0"/>
            </a:br>
            <a:r>
              <a:rPr lang="en-GB" sz="1600" dirty="0"/>
              <a:t>10:30 GMT: </a:t>
            </a:r>
            <a:r>
              <a:rPr lang="en-GB" sz="1600" b="1" dirty="0"/>
              <a:t>"</a:t>
            </a:r>
            <a:r>
              <a:rPr lang="en-GB" sz="1600" dirty="0"/>
              <a:t> </a:t>
            </a:r>
            <a:r>
              <a:rPr lang="en-GB" sz="1600" b="1" dirty="0"/>
              <a:t>The role of hydrogen in a net zero energy system and potential for hybrid heating solutions in existing homes</a:t>
            </a:r>
            <a:r>
              <a:rPr lang="en-GB" sz="1600" dirty="0"/>
              <a:t> </a:t>
            </a:r>
            <a:r>
              <a:rPr lang="en-GB" sz="1600" b="1" dirty="0"/>
              <a:t>"</a:t>
            </a:r>
            <a:r>
              <a:rPr lang="en-GB" sz="1600" i="1" dirty="0"/>
              <a:t>,</a:t>
            </a:r>
            <a:r>
              <a:rPr lang="en-GB" sz="1600" b="1" dirty="0"/>
              <a:t> </a:t>
            </a:r>
            <a:r>
              <a:rPr lang="en-GB" sz="1600" dirty="0"/>
              <a:t>Richard Halsey, Energy Systems Catapult</a:t>
            </a:r>
            <a:br>
              <a:rPr lang="en-GB" sz="1600" dirty="0"/>
            </a:br>
            <a:r>
              <a:rPr lang="en-GB" sz="1600" dirty="0"/>
              <a:t>​​​​​​​</a:t>
            </a:r>
            <a:br>
              <a:rPr lang="en-GB" sz="1600" dirty="0"/>
            </a:br>
            <a:r>
              <a:rPr lang="en-GB" sz="1600" dirty="0"/>
              <a:t>10:40 GMT: Key Note Speaker - </a:t>
            </a:r>
            <a:r>
              <a:rPr lang="en-GB" sz="1600" b="1" dirty="0"/>
              <a:t>"Hydrogen in a net zero energy system", </a:t>
            </a:r>
            <a:r>
              <a:rPr lang="en-GB" sz="1600" dirty="0"/>
              <a:t>Mark Welsh, Energia</a:t>
            </a:r>
            <a:br>
              <a:rPr lang="en-GB" sz="1600" dirty="0"/>
            </a:br>
            <a:r>
              <a:rPr lang="en-GB" sz="1600" dirty="0"/>
              <a:t>​​​​​​​​​​​​​​</a:t>
            </a:r>
            <a:br>
              <a:rPr lang="en-GB" sz="1600" dirty="0"/>
            </a:br>
            <a:r>
              <a:rPr lang="en-GB" sz="1600" dirty="0"/>
              <a:t>10:50 GMT: </a:t>
            </a:r>
            <a:r>
              <a:rPr lang="en-GB" sz="1600" b="1" dirty="0"/>
              <a:t>Q&amp;A</a:t>
            </a:r>
            <a:endParaRPr lang="en-GB" sz="1600" dirty="0"/>
          </a:p>
          <a:p>
            <a:r>
              <a:rPr lang="en-GB" b="1" dirty="0"/>
              <a:t> </a:t>
            </a:r>
            <a:endParaRPr lang="en-GB" dirty="0"/>
          </a:p>
          <a:p>
            <a:r>
              <a:rPr lang="en-GB" dirty="0"/>
              <a:t> </a:t>
            </a:r>
          </a:p>
          <a:p>
            <a:r>
              <a:rPr lang="en-GB" dirty="0"/>
              <a:t> </a:t>
            </a:r>
          </a:p>
        </p:txBody>
      </p:sp>
      <p:sp>
        <p:nvSpPr>
          <p:cNvPr id="3" name="TextBox 2"/>
          <p:cNvSpPr txBox="1"/>
          <p:nvPr/>
        </p:nvSpPr>
        <p:spPr>
          <a:xfrm>
            <a:off x="171880" y="6365557"/>
            <a:ext cx="9199965" cy="1077218"/>
          </a:xfrm>
          <a:prstGeom prst="rect">
            <a:avLst/>
          </a:prstGeom>
          <a:noFill/>
        </p:spPr>
        <p:txBody>
          <a:bodyPr wrap="square" rtlCol="0">
            <a:spAutoFit/>
          </a:bodyPr>
          <a:lstStyle/>
          <a:p>
            <a:pPr algn="ctr"/>
            <a:r>
              <a:rPr lang="en-GB" sz="1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HAZEL Webinar 4: "Hydrogen application and use"</a:t>
            </a:r>
            <a:endParaRPr lang="en-US" sz="1400" b="1" dirty="0">
              <a:solidFill>
                <a:srgbClr val="034DA2"/>
              </a:solidFill>
              <a:latin typeface="Open Sans"/>
              <a:cs typeface="Open Sans"/>
            </a:endParaRPr>
          </a:p>
          <a:p>
            <a:pPr algn="ctr"/>
            <a:endParaRPr lang="en-GB" sz="1200"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200" b="1" dirty="0">
              <a:solidFill>
                <a:srgbClr val="00B050"/>
              </a:solidFill>
              <a:latin typeface="Open Sans"/>
              <a:cs typeface="Open Sans"/>
            </a:endParaRPr>
          </a:p>
          <a:p>
            <a:pPr algn="ctr"/>
            <a:endParaRPr lang="en-GB" sz="1400" b="1" dirty="0">
              <a:solidFill>
                <a:srgbClr val="00B050"/>
              </a:solidFill>
              <a:latin typeface="Open Sans"/>
              <a:cs typeface="Open Sans"/>
            </a:endParaRPr>
          </a:p>
          <a:p>
            <a:pPr algn="ctr"/>
            <a:r>
              <a:rPr lang="en-GB" sz="14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endParaRPr lang="en-GB" sz="1400" b="1"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7363327" y="247997"/>
            <a:ext cx="1452302" cy="637006"/>
          </a:xfrm>
          <a:prstGeom prst="rect">
            <a:avLst/>
          </a:prstGeom>
        </p:spPr>
      </p:pic>
      <p:sp>
        <p:nvSpPr>
          <p:cNvPr id="2" name="Rectangle 1"/>
          <p:cNvSpPr/>
          <p:nvPr/>
        </p:nvSpPr>
        <p:spPr>
          <a:xfrm>
            <a:off x="628749" y="663997"/>
            <a:ext cx="6941709" cy="769441"/>
          </a:xfrm>
          <a:prstGeom prst="rect">
            <a:avLst/>
          </a:prstGeom>
        </p:spPr>
        <p:txBody>
          <a:bodyPr wrap="none">
            <a:spAutoFit/>
          </a:bodyPr>
          <a:lstStyle/>
          <a:p>
            <a:r>
              <a:rPr lang="en-GB" sz="4400" b="1" dirty="0">
                <a:solidFill>
                  <a:srgbClr val="3366FF"/>
                </a:solidFill>
                <a:latin typeface="+mj-lt"/>
              </a:rPr>
              <a:t>AGENDA – </a:t>
            </a:r>
            <a:r>
              <a:rPr lang="en-GB" sz="4400" b="1" dirty="0" smtClean="0">
                <a:solidFill>
                  <a:srgbClr val="3366FF"/>
                </a:solidFill>
                <a:latin typeface="+mj-lt"/>
              </a:rPr>
              <a:t>3</a:t>
            </a:r>
            <a:r>
              <a:rPr lang="en-GB" sz="4400" b="1" baseline="30000" dirty="0" smtClean="0">
                <a:solidFill>
                  <a:srgbClr val="3366FF"/>
                </a:solidFill>
                <a:latin typeface="+mj-lt"/>
              </a:rPr>
              <a:t>rd</a:t>
            </a:r>
            <a:r>
              <a:rPr lang="en-GB" sz="4400" b="1" dirty="0" smtClean="0">
                <a:solidFill>
                  <a:srgbClr val="3366FF"/>
                </a:solidFill>
                <a:latin typeface="+mj-lt"/>
              </a:rPr>
              <a:t> November 2020</a:t>
            </a:r>
            <a:endParaRPr lang="en-GB" sz="4400" b="1" dirty="0">
              <a:solidFill>
                <a:srgbClr val="3366FF"/>
              </a:solidFill>
              <a:latin typeface="+mj-lt"/>
            </a:endParaRPr>
          </a:p>
        </p:txBody>
      </p:sp>
    </p:spTree>
    <p:extLst>
      <p:ext uri="{BB962C8B-B14F-4D97-AF65-F5344CB8AC3E}">
        <p14:creationId xmlns:p14="http://schemas.microsoft.com/office/powerpoint/2010/main" val="646200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88379" y="983726"/>
            <a:ext cx="4454087" cy="769441"/>
          </a:xfrm>
          <a:prstGeom prst="rect">
            <a:avLst/>
          </a:prstGeom>
          <a:noFill/>
        </p:spPr>
        <p:txBody>
          <a:bodyPr wrap="square" rtlCol="0">
            <a:spAutoFit/>
          </a:bodyPr>
          <a:lstStyle/>
          <a:p>
            <a:r>
              <a:rPr lang="en-US" sz="4400" b="1" dirty="0" smtClean="0">
                <a:solidFill>
                  <a:srgbClr val="3366FF"/>
                </a:solidFill>
                <a:latin typeface="+mj-lt"/>
                <a:cs typeface="Open Sans"/>
              </a:rPr>
              <a:t>Hydrogenewables</a:t>
            </a:r>
            <a:endParaRPr lang="en-US" sz="4400" b="1" dirty="0">
              <a:solidFill>
                <a:srgbClr val="3366FF"/>
              </a:solidFill>
              <a:latin typeface="+mj-lt"/>
              <a:cs typeface="Open Sans"/>
            </a:endParaRPr>
          </a:p>
        </p:txBody>
      </p:sp>
      <p:sp>
        <p:nvSpPr>
          <p:cNvPr id="3" name="TextBox 2"/>
          <p:cNvSpPr txBox="1"/>
          <p:nvPr/>
        </p:nvSpPr>
        <p:spPr>
          <a:xfrm>
            <a:off x="123935" y="6473050"/>
            <a:ext cx="8825345" cy="461665"/>
          </a:xfrm>
          <a:prstGeom prst="rect">
            <a:avLst/>
          </a:prstGeom>
          <a:noFill/>
        </p:spPr>
        <p:txBody>
          <a:bodyPr wrap="square" rtlCol="0">
            <a:spAutoFit/>
          </a:bodyPr>
          <a:lstStyle/>
          <a:p>
            <a:pPr algn="ctr"/>
            <a:r>
              <a:rPr lang="en-GB" sz="1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HAZEL Webinar 4: "Hydrogen application and use"</a:t>
            </a:r>
            <a:endParaRPr lang="en-US" sz="1400" b="1" dirty="0">
              <a:solidFill>
                <a:srgbClr val="034DA2"/>
              </a:solidFill>
              <a:latin typeface="Open Sans"/>
              <a:cs typeface="Open Sans"/>
            </a:endParaRPr>
          </a:p>
          <a:p>
            <a:pPr algn="ctr"/>
            <a:endParaRPr lang="en-GB" sz="1200"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7590208" y="192994"/>
            <a:ext cx="1359072" cy="596113"/>
          </a:xfrm>
          <a:prstGeom prst="rect">
            <a:avLst/>
          </a:prstGeom>
        </p:spPr>
      </p:pic>
      <p:sp>
        <p:nvSpPr>
          <p:cNvPr id="2" name="TextBox 1"/>
          <p:cNvSpPr txBox="1"/>
          <p:nvPr/>
        </p:nvSpPr>
        <p:spPr>
          <a:xfrm>
            <a:off x="962525" y="2523194"/>
            <a:ext cx="7435687" cy="2862322"/>
          </a:xfrm>
          <a:prstGeom prst="rect">
            <a:avLst/>
          </a:prstGeom>
          <a:noFill/>
        </p:spPr>
        <p:txBody>
          <a:bodyPr wrap="square" rtlCol="0">
            <a:spAutoFit/>
          </a:bodyPr>
          <a:lstStyle/>
          <a:p>
            <a:pPr fontAlgn="base"/>
            <a:r>
              <a:rPr lang="en-US" dirty="0"/>
              <a:t>The GenComm and HAZEL projects are pathfinders on this net zero journey, assisting Europe to navigate its journey to sustainability using Green Hydrogen as the true north on the Net Zero Strategy Compass.  </a:t>
            </a:r>
            <a:endParaRPr lang="en-US" dirty="0" smtClean="0"/>
          </a:p>
          <a:p>
            <a:pPr fontAlgn="base"/>
            <a:endParaRPr lang="en-US" dirty="0"/>
          </a:p>
          <a:p>
            <a:pPr fontAlgn="base"/>
            <a:r>
              <a:rPr lang="en-US" dirty="0" smtClean="0"/>
              <a:t>In </a:t>
            </a:r>
            <a:r>
              <a:rPr lang="en-US" dirty="0"/>
              <a:t>this our 4</a:t>
            </a:r>
            <a:r>
              <a:rPr lang="en-US" baseline="30000" dirty="0"/>
              <a:t>th</a:t>
            </a:r>
            <a:r>
              <a:rPr lang="en-US" dirty="0"/>
              <a:t> HAZEL webinar our speakers will highlight the potential of </a:t>
            </a:r>
            <a:r>
              <a:rPr lang="en-US" b="1" dirty="0"/>
              <a:t>Hydrogenewables</a:t>
            </a:r>
            <a:r>
              <a:rPr lang="en-US" dirty="0"/>
              <a:t> - Clean, green hydrogen from renewables and how these applications will play a pivotal role in </a:t>
            </a:r>
            <a:r>
              <a:rPr lang="en-US" dirty="0" err="1"/>
              <a:t>realising</a:t>
            </a:r>
            <a:r>
              <a:rPr lang="en-US" dirty="0"/>
              <a:t> the EU’s climate objectives. </a:t>
            </a:r>
            <a:endParaRPr lang="en-US" dirty="0" smtClean="0"/>
          </a:p>
          <a:p>
            <a:pPr fontAlgn="base"/>
            <a:endParaRPr lang="en-GB" dirty="0" smtClean="0"/>
          </a:p>
          <a:p>
            <a:pPr fontAlgn="base"/>
            <a:r>
              <a:rPr lang="en-GB" dirty="0" smtClean="0"/>
              <a:t>Clean</a:t>
            </a:r>
            <a:r>
              <a:rPr lang="en-GB" dirty="0"/>
              <a:t>, green hydrogen from renewables – Hydrogenewables will play a pivotal role in realising the EU’s climate objectives</a:t>
            </a:r>
            <a:endParaRPr lang="en-GB" dirty="0"/>
          </a:p>
        </p:txBody>
      </p:sp>
    </p:spTree>
    <p:extLst>
      <p:ext uri="{BB962C8B-B14F-4D97-AF65-F5344CB8AC3E}">
        <p14:creationId xmlns:p14="http://schemas.microsoft.com/office/powerpoint/2010/main" val="433284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solidFill>
                  <a:srgbClr val="3366FF"/>
                </a:solidFill>
              </a:rPr>
              <a:t>Green </a:t>
            </a:r>
            <a:r>
              <a:rPr lang="en-GB" sz="4400" b="1" dirty="0" smtClean="0">
                <a:solidFill>
                  <a:srgbClr val="3366FF"/>
                </a:solidFill>
              </a:rPr>
              <a:t>H2</a:t>
            </a:r>
            <a:endParaRPr lang="en-GB" sz="4400" b="1" dirty="0">
              <a:solidFill>
                <a:srgbClr val="3366FF"/>
              </a:solidFill>
            </a:endParaRPr>
          </a:p>
        </p:txBody>
      </p:sp>
      <p:sp>
        <p:nvSpPr>
          <p:cNvPr id="3" name="Content Placeholder 2"/>
          <p:cNvSpPr>
            <a:spLocks noGrp="1"/>
          </p:cNvSpPr>
          <p:nvPr>
            <p:ph idx="1"/>
          </p:nvPr>
        </p:nvSpPr>
        <p:spPr>
          <a:xfrm>
            <a:off x="628650" y="2058567"/>
            <a:ext cx="5006907" cy="4351338"/>
          </a:xfrm>
        </p:spPr>
        <p:txBody>
          <a:bodyPr/>
          <a:lstStyle/>
          <a:p>
            <a:r>
              <a:rPr lang="en-GB" dirty="0"/>
              <a:t>Green Hydrogen is a key energy vector that can assist Europe reach climate change targets as it enables massive decarbonization of industry heat, power generation and transport sectors. </a:t>
            </a:r>
            <a:endParaRPr lang="en-GB" dirty="0" smtClean="0"/>
          </a:p>
          <a:p>
            <a:r>
              <a:rPr lang="en-GB" dirty="0" smtClean="0"/>
              <a:t>Global </a:t>
            </a:r>
            <a:r>
              <a:rPr lang="en-GB" dirty="0"/>
              <a:t>demand for hydrogen is forecast to reach 50 million tons by 2025 and there is a potential that 50-60% of this will be GreenH2.</a:t>
            </a:r>
          </a:p>
        </p:txBody>
      </p:sp>
      <p:pic>
        <p:nvPicPr>
          <p:cNvPr id="4" name="Picture 3"/>
          <p:cNvPicPr>
            <a:picLocks noChangeAspect="1"/>
          </p:cNvPicPr>
          <p:nvPr/>
        </p:nvPicPr>
        <p:blipFill>
          <a:blip r:embed="rId2"/>
          <a:stretch>
            <a:fillRect/>
          </a:stretch>
        </p:blipFill>
        <p:spPr>
          <a:xfrm>
            <a:off x="7419208" y="230190"/>
            <a:ext cx="1359526" cy="591363"/>
          </a:xfrm>
          <a:prstGeom prst="rect">
            <a:avLst/>
          </a:prstGeom>
        </p:spPr>
      </p:pic>
      <p:sp>
        <p:nvSpPr>
          <p:cNvPr id="7" name="TextBox 6"/>
          <p:cNvSpPr txBox="1"/>
          <p:nvPr/>
        </p:nvSpPr>
        <p:spPr>
          <a:xfrm>
            <a:off x="0" y="6409905"/>
            <a:ext cx="9199965" cy="1077218"/>
          </a:xfrm>
          <a:prstGeom prst="rect">
            <a:avLst/>
          </a:prstGeom>
          <a:noFill/>
        </p:spPr>
        <p:txBody>
          <a:bodyPr wrap="square" rtlCol="0">
            <a:spAutoFit/>
          </a:bodyPr>
          <a:lstStyle/>
          <a:p>
            <a:pPr algn="ctr"/>
            <a:r>
              <a:rPr lang="en-GB" sz="1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HAZEL Webinar 4: "Hydrogen application and use"</a:t>
            </a:r>
            <a:endParaRPr lang="en-US" sz="1400" b="1" dirty="0">
              <a:solidFill>
                <a:srgbClr val="034DA2"/>
              </a:solidFill>
              <a:latin typeface="Open Sans"/>
              <a:cs typeface="Open Sans"/>
            </a:endParaRPr>
          </a:p>
          <a:p>
            <a:pPr algn="ctr"/>
            <a:endParaRPr lang="en-GB" sz="1200"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200" b="1" dirty="0">
              <a:solidFill>
                <a:srgbClr val="00B050"/>
              </a:solidFill>
              <a:latin typeface="Open Sans"/>
              <a:cs typeface="Open Sans"/>
            </a:endParaRPr>
          </a:p>
          <a:p>
            <a:pPr algn="ctr"/>
            <a:endParaRPr lang="en-GB" sz="1400" b="1" dirty="0">
              <a:solidFill>
                <a:srgbClr val="00B050"/>
              </a:solidFill>
              <a:latin typeface="Open Sans"/>
              <a:cs typeface="Open Sans"/>
            </a:endParaRPr>
          </a:p>
          <a:p>
            <a:pPr algn="ctr"/>
            <a:r>
              <a:rPr lang="en-GB" sz="14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endParaRPr lang="en-GB" sz="1400" b="1"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3"/>
          <a:stretch>
            <a:fillRect/>
          </a:stretch>
        </p:blipFill>
        <p:spPr>
          <a:xfrm>
            <a:off x="5911918" y="1937469"/>
            <a:ext cx="3011685" cy="2487384"/>
          </a:xfrm>
          <a:prstGeom prst="rect">
            <a:avLst/>
          </a:prstGeom>
        </p:spPr>
      </p:pic>
    </p:spTree>
    <p:extLst>
      <p:ext uri="{BB962C8B-B14F-4D97-AF65-F5344CB8AC3E}">
        <p14:creationId xmlns:p14="http://schemas.microsoft.com/office/powerpoint/2010/main" val="139789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solidFill>
                  <a:srgbClr val="3366FF"/>
                </a:solidFill>
              </a:rPr>
              <a:t>Green H2 </a:t>
            </a:r>
            <a:r>
              <a:rPr lang="en-GB" sz="4400" b="1" dirty="0">
                <a:solidFill>
                  <a:srgbClr val="3366FF"/>
                </a:solidFill>
              </a:rPr>
              <a:t>“tipping point” </a:t>
            </a:r>
          </a:p>
        </p:txBody>
      </p:sp>
      <p:sp>
        <p:nvSpPr>
          <p:cNvPr id="3" name="Content Placeholder 2"/>
          <p:cNvSpPr>
            <a:spLocks noGrp="1"/>
          </p:cNvSpPr>
          <p:nvPr>
            <p:ph idx="1"/>
          </p:nvPr>
        </p:nvSpPr>
        <p:spPr/>
        <p:txBody>
          <a:bodyPr/>
          <a:lstStyle/>
          <a:p>
            <a:r>
              <a:rPr lang="en-GB" dirty="0" smtClean="0"/>
              <a:t>A </a:t>
            </a:r>
            <a:r>
              <a:rPr lang="en-GB" dirty="0"/>
              <a:t>year ago there were green hydrogen projects with a total capacity of 3.2 gigawatts under development. </a:t>
            </a:r>
            <a:endParaRPr lang="en-GB" dirty="0" smtClean="0"/>
          </a:p>
          <a:p>
            <a:r>
              <a:rPr lang="en-GB" dirty="0" smtClean="0"/>
              <a:t>By </a:t>
            </a:r>
            <a:r>
              <a:rPr lang="en-GB" dirty="0"/>
              <a:t>August </a:t>
            </a:r>
            <a:r>
              <a:rPr lang="en-GB" dirty="0" smtClean="0"/>
              <a:t>2020, </a:t>
            </a:r>
            <a:r>
              <a:rPr lang="en-GB" dirty="0"/>
              <a:t>that had more than quadrupled to more than 15 gigawatts of capacity. </a:t>
            </a:r>
            <a:endParaRPr lang="en-GB" dirty="0" smtClean="0"/>
          </a:p>
          <a:p>
            <a:r>
              <a:rPr lang="en-GB" dirty="0" smtClean="0"/>
              <a:t>by </a:t>
            </a:r>
            <a:r>
              <a:rPr lang="en-GB" dirty="0"/>
              <a:t>2040 the cost of green hydrogen </a:t>
            </a:r>
            <a:r>
              <a:rPr lang="en-GB" dirty="0" smtClean="0"/>
              <a:t>is forecast to have </a:t>
            </a:r>
            <a:r>
              <a:rPr lang="en-GB" dirty="0"/>
              <a:t>fallen by up to 64</a:t>
            </a:r>
            <a:r>
              <a:rPr lang="en-GB" dirty="0" smtClean="0"/>
              <a:t>%.</a:t>
            </a:r>
          </a:p>
          <a:p>
            <a:r>
              <a:rPr lang="en-GB" dirty="0"/>
              <a:t>But the rapid decline in costs means that in some places it could start to be competitive as soon as 2025. In Germany, for example, green hydrogen is expected </a:t>
            </a:r>
            <a:r>
              <a:rPr lang="en-GB" dirty="0" smtClean="0"/>
              <a:t>to compete with hydrogen </a:t>
            </a:r>
            <a:r>
              <a:rPr lang="en-GB" dirty="0"/>
              <a:t>from fossil fuels in most scenarios by 2035.</a:t>
            </a:r>
          </a:p>
        </p:txBody>
      </p:sp>
      <p:pic>
        <p:nvPicPr>
          <p:cNvPr id="4" name="Picture 3"/>
          <p:cNvPicPr>
            <a:picLocks noChangeAspect="1"/>
          </p:cNvPicPr>
          <p:nvPr/>
        </p:nvPicPr>
        <p:blipFill>
          <a:blip r:embed="rId2"/>
          <a:stretch>
            <a:fillRect/>
          </a:stretch>
        </p:blipFill>
        <p:spPr>
          <a:xfrm>
            <a:off x="0" y="6443296"/>
            <a:ext cx="9199661" cy="1079086"/>
          </a:xfrm>
          <a:prstGeom prst="rect">
            <a:avLst/>
          </a:prstGeom>
        </p:spPr>
      </p:pic>
    </p:spTree>
    <p:extLst>
      <p:ext uri="{BB962C8B-B14F-4D97-AF65-F5344CB8AC3E}">
        <p14:creationId xmlns:p14="http://schemas.microsoft.com/office/powerpoint/2010/main" val="13275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a:solidFill>
                  <a:srgbClr val="3366FF"/>
                </a:solidFill>
              </a:rPr>
              <a:t>validate new opportunities </a:t>
            </a:r>
            <a:r>
              <a:rPr lang="en-GB" sz="4400" b="1" i="1" dirty="0" smtClean="0">
                <a:solidFill>
                  <a:srgbClr val="3366FF"/>
                </a:solidFill>
              </a:rPr>
              <a:t>P2X</a:t>
            </a:r>
            <a:endParaRPr lang="en-GB" sz="4400" b="1" dirty="0">
              <a:solidFill>
                <a:srgbClr val="3366FF"/>
              </a:solidFill>
            </a:endParaRPr>
          </a:p>
        </p:txBody>
      </p:sp>
      <p:sp>
        <p:nvSpPr>
          <p:cNvPr id="3" name="Content Placeholder 2"/>
          <p:cNvSpPr>
            <a:spLocks noGrp="1"/>
          </p:cNvSpPr>
          <p:nvPr>
            <p:ph idx="1"/>
          </p:nvPr>
        </p:nvSpPr>
        <p:spPr>
          <a:xfrm>
            <a:off x="5032632" y="1786905"/>
            <a:ext cx="4111368" cy="4351338"/>
          </a:xfrm>
        </p:spPr>
        <p:txBody>
          <a:bodyPr>
            <a:normAutofit fontScale="92500" lnSpcReduction="20000"/>
          </a:bodyPr>
          <a:lstStyle/>
          <a:p>
            <a:r>
              <a:rPr lang="en-GB" dirty="0"/>
              <a:t>As the opportunities for greater use of hydrogen in the energy equation evolve we now are now pushing the boundaries where we can utilise   </a:t>
            </a:r>
            <a:endParaRPr lang="en-GB" dirty="0" smtClean="0"/>
          </a:p>
          <a:p>
            <a:r>
              <a:rPr lang="en-GB" dirty="0" smtClean="0"/>
              <a:t>SMARTH2 </a:t>
            </a:r>
            <a:r>
              <a:rPr lang="en-GB" dirty="0"/>
              <a:t>to provide low carbon </a:t>
            </a:r>
            <a:r>
              <a:rPr lang="en-GB" dirty="0" smtClean="0"/>
              <a:t>solutions.</a:t>
            </a:r>
          </a:p>
          <a:p>
            <a:pPr lvl="1"/>
            <a:r>
              <a:rPr lang="en-GB" dirty="0" smtClean="0"/>
              <a:t>Power to </a:t>
            </a:r>
            <a:r>
              <a:rPr lang="en-GB" dirty="0"/>
              <a:t>transport </a:t>
            </a:r>
            <a:r>
              <a:rPr lang="en-GB" i="1" dirty="0"/>
              <a:t>(P2T)</a:t>
            </a:r>
            <a:r>
              <a:rPr lang="en-GB" dirty="0"/>
              <a:t>, </a:t>
            </a:r>
            <a:endParaRPr lang="en-GB" dirty="0" smtClean="0"/>
          </a:p>
          <a:p>
            <a:pPr lvl="1"/>
            <a:r>
              <a:rPr lang="en-GB" dirty="0" smtClean="0"/>
              <a:t>Power </a:t>
            </a:r>
            <a:r>
              <a:rPr lang="en-GB" dirty="0"/>
              <a:t>to Industry </a:t>
            </a:r>
            <a:r>
              <a:rPr lang="en-GB" i="1" dirty="0"/>
              <a:t>(P2I)</a:t>
            </a:r>
            <a:r>
              <a:rPr lang="en-GB" dirty="0"/>
              <a:t>, </a:t>
            </a:r>
            <a:endParaRPr lang="en-GB" dirty="0" smtClean="0"/>
          </a:p>
          <a:p>
            <a:pPr lvl="1"/>
            <a:r>
              <a:rPr lang="en-GB" dirty="0" smtClean="0"/>
              <a:t>Power </a:t>
            </a:r>
            <a:r>
              <a:rPr lang="en-GB" dirty="0"/>
              <a:t>to Mobility </a:t>
            </a:r>
            <a:r>
              <a:rPr lang="en-GB" i="1" dirty="0"/>
              <a:t>(P2M),</a:t>
            </a:r>
            <a:r>
              <a:rPr lang="en-GB" dirty="0"/>
              <a:t> </a:t>
            </a:r>
            <a:endParaRPr lang="en-GB" dirty="0" smtClean="0"/>
          </a:p>
          <a:p>
            <a:pPr lvl="1"/>
            <a:r>
              <a:rPr lang="en-GB" dirty="0" smtClean="0"/>
              <a:t>Power </a:t>
            </a:r>
            <a:r>
              <a:rPr lang="en-GB" dirty="0"/>
              <a:t>to Heat </a:t>
            </a:r>
            <a:r>
              <a:rPr lang="en-GB" i="1" dirty="0"/>
              <a:t>(P2H)</a:t>
            </a:r>
            <a:r>
              <a:rPr lang="en-GB" dirty="0"/>
              <a:t> </a:t>
            </a:r>
            <a:endParaRPr lang="en-GB" dirty="0" smtClean="0"/>
          </a:p>
          <a:p>
            <a:pPr lvl="1"/>
            <a:r>
              <a:rPr lang="en-GB" dirty="0" smtClean="0"/>
              <a:t>Power </a:t>
            </a:r>
            <a:r>
              <a:rPr lang="en-GB" dirty="0"/>
              <a:t>to Gas grid injection </a:t>
            </a:r>
            <a:r>
              <a:rPr lang="en-GB" i="1" dirty="0"/>
              <a:t>(P2G). </a:t>
            </a:r>
            <a:endParaRPr lang="en-GB" i="1" dirty="0" smtClean="0"/>
          </a:p>
          <a:p>
            <a:pPr lvl="1"/>
            <a:r>
              <a:rPr lang="en-GB" dirty="0" smtClean="0"/>
              <a:t>optimise </a:t>
            </a:r>
            <a:r>
              <a:rPr lang="en-GB" dirty="0"/>
              <a:t>SMARTH2 commercially </a:t>
            </a:r>
            <a:r>
              <a:rPr lang="en-GB" i="1" dirty="0"/>
              <a:t>(P2€)</a:t>
            </a:r>
            <a:r>
              <a:rPr lang="en-GB" dirty="0"/>
              <a:t> </a:t>
            </a:r>
            <a:endParaRPr lang="en-GB" dirty="0" smtClean="0"/>
          </a:p>
          <a:p>
            <a:pPr lvl="1"/>
            <a:r>
              <a:rPr lang="en-GB" dirty="0" smtClean="0"/>
              <a:t>developing </a:t>
            </a:r>
            <a:r>
              <a:rPr lang="en-GB" dirty="0"/>
              <a:t>additional valorisation pathways </a:t>
            </a:r>
            <a:r>
              <a:rPr lang="en-GB" i="1" dirty="0"/>
              <a:t>(P2V) </a:t>
            </a:r>
            <a:endParaRPr lang="en-GB" dirty="0" smtClean="0"/>
          </a:p>
          <a:p>
            <a:pPr lvl="1"/>
            <a:r>
              <a:rPr lang="en-GB" dirty="0" smtClean="0"/>
              <a:t>new </a:t>
            </a:r>
            <a:r>
              <a:rPr lang="en-GB" dirty="0"/>
              <a:t>commercial and technical </a:t>
            </a:r>
            <a:r>
              <a:rPr lang="en-IE" dirty="0" smtClean="0"/>
              <a:t>(</a:t>
            </a:r>
            <a:r>
              <a:rPr lang="en-IE" dirty="0"/>
              <a:t>P2?) </a:t>
            </a:r>
            <a:endParaRPr lang="en-IE" dirty="0" smtClean="0"/>
          </a:p>
          <a:p>
            <a:r>
              <a:rPr lang="en-IE" dirty="0" smtClean="0"/>
              <a:t>we </a:t>
            </a:r>
            <a:r>
              <a:rPr lang="en-IE" dirty="0"/>
              <a:t>are witnessing the real evolution of SMARTH2 as a sustainable energy future in a Green Europe </a:t>
            </a:r>
            <a:endParaRPr lang="en-GB" dirty="0"/>
          </a:p>
        </p:txBody>
      </p:sp>
      <p:pic>
        <p:nvPicPr>
          <p:cNvPr id="4" name="Picture 3"/>
          <p:cNvPicPr>
            <a:picLocks noChangeAspect="1"/>
          </p:cNvPicPr>
          <p:nvPr/>
        </p:nvPicPr>
        <p:blipFill>
          <a:blip r:embed="rId2"/>
          <a:stretch>
            <a:fillRect/>
          </a:stretch>
        </p:blipFill>
        <p:spPr>
          <a:xfrm>
            <a:off x="231574" y="6404384"/>
            <a:ext cx="9199661" cy="1079086"/>
          </a:xfrm>
          <a:prstGeom prst="rect">
            <a:avLst/>
          </a:prstGeom>
        </p:spPr>
      </p:pic>
      <p:pic>
        <p:nvPicPr>
          <p:cNvPr id="5" name="Picture 4"/>
          <p:cNvPicPr/>
          <p:nvPr/>
        </p:nvPicPr>
        <p:blipFill>
          <a:blip r:embed="rId3"/>
          <a:stretch>
            <a:fillRect/>
          </a:stretch>
        </p:blipFill>
        <p:spPr>
          <a:xfrm>
            <a:off x="323381" y="1956830"/>
            <a:ext cx="4652811" cy="3406140"/>
          </a:xfrm>
          <a:prstGeom prst="rect">
            <a:avLst/>
          </a:prstGeom>
        </p:spPr>
      </p:pic>
    </p:spTree>
    <p:extLst>
      <p:ext uri="{BB962C8B-B14F-4D97-AF65-F5344CB8AC3E}">
        <p14:creationId xmlns:p14="http://schemas.microsoft.com/office/powerpoint/2010/main" val="175233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Audience Poll</a:t>
            </a:r>
            <a:endParaRPr lang="en-GB" dirty="0"/>
          </a:p>
        </p:txBody>
      </p:sp>
      <p:sp>
        <p:nvSpPr>
          <p:cNvPr id="3" name="Content Placeholder 2"/>
          <p:cNvSpPr>
            <a:spLocks noGrp="1"/>
          </p:cNvSpPr>
          <p:nvPr>
            <p:ph idx="1"/>
          </p:nvPr>
        </p:nvSpPr>
        <p:spPr/>
        <p:txBody>
          <a:bodyPr/>
          <a:lstStyle/>
          <a:p>
            <a:pPr marL="0" indent="0">
              <a:buNone/>
            </a:pPr>
            <a:r>
              <a:rPr lang="en-GB" dirty="0" smtClean="0"/>
              <a:t>How can Europe prosper from the</a:t>
            </a:r>
            <a:r>
              <a:rPr lang="en-GB" dirty="0"/>
              <a:t> </a:t>
            </a:r>
            <a:r>
              <a:rPr lang="en-GB" dirty="0" smtClean="0"/>
              <a:t>Hydrogen evolution?</a:t>
            </a:r>
          </a:p>
          <a:p>
            <a:pPr marL="457200" indent="-457200">
              <a:buFont typeface="+mj-lt"/>
              <a:buAutoNum type="arabicPeriod"/>
            </a:pPr>
            <a:r>
              <a:rPr lang="en-GB" dirty="0" smtClean="0"/>
              <a:t>Low carbon solutions for transport</a:t>
            </a:r>
            <a:endParaRPr lang="en-GB" dirty="0"/>
          </a:p>
          <a:p>
            <a:pPr marL="457200" indent="-457200">
              <a:buFont typeface="+mj-lt"/>
              <a:buAutoNum type="arabicPeriod"/>
            </a:pPr>
            <a:r>
              <a:rPr lang="en-GB" dirty="0" smtClean="0"/>
              <a:t>Greener energy options</a:t>
            </a:r>
          </a:p>
          <a:p>
            <a:pPr marL="457200" indent="-457200">
              <a:buFont typeface="+mj-lt"/>
              <a:buAutoNum type="arabicPeriod"/>
            </a:pPr>
            <a:r>
              <a:rPr lang="en-GB" dirty="0" smtClean="0"/>
              <a:t>Tackling climate change</a:t>
            </a:r>
          </a:p>
          <a:p>
            <a:pPr marL="457200" indent="-457200">
              <a:buFont typeface="+mj-lt"/>
              <a:buAutoNum type="arabicPeriod"/>
            </a:pPr>
            <a:r>
              <a:rPr lang="en-GB" dirty="0" smtClean="0"/>
              <a:t>Alternative energy options</a:t>
            </a:r>
            <a:endParaRPr lang="en-GB" dirty="0"/>
          </a:p>
        </p:txBody>
      </p:sp>
      <p:pic>
        <p:nvPicPr>
          <p:cNvPr id="4" name="Picture 3"/>
          <p:cNvPicPr>
            <a:picLocks noChangeAspect="1"/>
          </p:cNvPicPr>
          <p:nvPr/>
        </p:nvPicPr>
        <p:blipFill>
          <a:blip r:embed="rId2"/>
          <a:stretch>
            <a:fillRect/>
          </a:stretch>
        </p:blipFill>
        <p:spPr>
          <a:xfrm>
            <a:off x="134297" y="6417355"/>
            <a:ext cx="9199661" cy="1079086"/>
          </a:xfrm>
          <a:prstGeom prst="rect">
            <a:avLst/>
          </a:prstGeom>
        </p:spPr>
      </p:pic>
    </p:spTree>
    <p:extLst>
      <p:ext uri="{BB962C8B-B14F-4D97-AF65-F5344CB8AC3E}">
        <p14:creationId xmlns:p14="http://schemas.microsoft.com/office/powerpoint/2010/main" val="7834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192" y="365126"/>
            <a:ext cx="6047158" cy="1325563"/>
          </a:xfrm>
        </p:spPr>
        <p:txBody>
          <a:bodyPr>
            <a:normAutofit/>
          </a:bodyPr>
          <a:lstStyle/>
          <a:p>
            <a:r>
              <a:rPr lang="en-GB" sz="4400" b="1" dirty="0" smtClean="0">
                <a:solidFill>
                  <a:srgbClr val="3366FF"/>
                </a:solidFill>
              </a:rPr>
              <a:t>What is HAZEL?</a:t>
            </a:r>
            <a:endParaRPr lang="en-GB" sz="4400" b="1" dirty="0">
              <a:solidFill>
                <a:srgbClr val="3366FF"/>
              </a:solidFill>
            </a:endParaRPr>
          </a:p>
        </p:txBody>
      </p:sp>
      <p:sp>
        <p:nvSpPr>
          <p:cNvPr id="3" name="Content Placeholder 2"/>
          <p:cNvSpPr>
            <a:spLocks noGrp="1"/>
          </p:cNvSpPr>
          <p:nvPr>
            <p:ph idx="1"/>
          </p:nvPr>
        </p:nvSpPr>
        <p:spPr/>
        <p:txBody>
          <a:bodyPr/>
          <a:lstStyle/>
          <a:p>
            <a:endParaRPr lang="en-GB" dirty="0"/>
          </a:p>
          <a:p>
            <a:r>
              <a:rPr lang="en-GB" dirty="0"/>
              <a:t> </a:t>
            </a:r>
            <a:r>
              <a:rPr lang="en-GB" b="1" dirty="0"/>
              <a:t>H</a:t>
            </a:r>
            <a:r>
              <a:rPr lang="en-GB" dirty="0"/>
              <a:t>ydrogen </a:t>
            </a:r>
            <a:r>
              <a:rPr lang="en-GB" dirty="0" err="1"/>
              <a:t>en</a:t>
            </a:r>
            <a:r>
              <a:rPr lang="en-GB" b="1" dirty="0" err="1"/>
              <a:t>A</a:t>
            </a:r>
            <a:r>
              <a:rPr lang="en-GB" dirty="0" err="1"/>
              <a:t>bled</a:t>
            </a:r>
            <a:r>
              <a:rPr lang="en-GB" dirty="0"/>
              <a:t> </a:t>
            </a:r>
            <a:r>
              <a:rPr lang="en-GB" b="1" dirty="0"/>
              <a:t>Z</a:t>
            </a:r>
            <a:r>
              <a:rPr lang="en-GB" dirty="0"/>
              <a:t>ero </a:t>
            </a:r>
            <a:r>
              <a:rPr lang="en-GB" b="1" dirty="0"/>
              <a:t>E</a:t>
            </a:r>
            <a:r>
              <a:rPr lang="en-GB" dirty="0"/>
              <a:t>missions </a:t>
            </a:r>
            <a:r>
              <a:rPr lang="en-GB" dirty="0" err="1" smtClean="0"/>
              <a:t>supp</a:t>
            </a:r>
            <a:r>
              <a:rPr lang="en-GB" b="1" dirty="0" err="1" smtClean="0"/>
              <a:t>L</a:t>
            </a:r>
            <a:r>
              <a:rPr lang="en-GB" dirty="0" err="1" smtClean="0"/>
              <a:t>y</a:t>
            </a:r>
            <a:endParaRPr lang="en-GB" dirty="0"/>
          </a:p>
        </p:txBody>
      </p:sp>
      <p:pic>
        <p:nvPicPr>
          <p:cNvPr id="4" name="Picture 3"/>
          <p:cNvPicPr/>
          <p:nvPr/>
        </p:nvPicPr>
        <p:blipFill>
          <a:blip r:embed="rId2" cstate="print">
            <a:extLst>
              <a:ext uri="{BEBA8EAE-BF5A-486C-A8C5-ECC9F3942E4B}">
                <a14:imgProps xmlns:a14="http://schemas.microsoft.com/office/drawing/2010/main">
                  <a14:imgLayer r:embed="rId3">
                    <a14:imgEffect>
                      <a14:colorTemperature colorTemp="5044"/>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42095" y="2676095"/>
            <a:ext cx="5702300" cy="3581400"/>
          </a:xfrm>
          <a:prstGeom prst="rect">
            <a:avLst/>
          </a:prstGeom>
          <a:solidFill>
            <a:srgbClr val="00B0F0"/>
          </a:solidFill>
          <a:ln>
            <a:noFill/>
          </a:ln>
          <a:scene3d>
            <a:camera prst="orthographicFront"/>
            <a:lightRig rig="twoPt" dir="t"/>
          </a:scene3d>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7590208" y="192994"/>
            <a:ext cx="1359072" cy="596113"/>
          </a:xfrm>
          <a:prstGeom prst="rect">
            <a:avLst/>
          </a:prstGeom>
        </p:spPr>
      </p:pic>
    </p:spTree>
    <p:extLst>
      <p:ext uri="{BB962C8B-B14F-4D97-AF65-F5344CB8AC3E}">
        <p14:creationId xmlns:p14="http://schemas.microsoft.com/office/powerpoint/2010/main" val="3353269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DEDAF7F04CB44808FB66BD2494817" ma:contentTypeVersion="10" ma:contentTypeDescription="Create a new document." ma:contentTypeScope="" ma:versionID="98447ed5c1f9c92470426f9fe9b9da5e">
  <xsd:schema xmlns:xsd="http://www.w3.org/2001/XMLSchema" xmlns:xs="http://www.w3.org/2001/XMLSchema" xmlns:p="http://schemas.microsoft.com/office/2006/metadata/properties" xmlns:ns2="ef0b0bf8-9b2d-4537-a09e-480623a224ba" targetNamespace="http://schemas.microsoft.com/office/2006/metadata/properties" ma:root="true" ma:fieldsID="e7d244f1e720e06ada96cf745d35e6c6" ns2:_="">
    <xsd:import namespace="ef0b0bf8-9b2d-4537-a09e-480623a224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0bf8-9b2d-4537-a09e-480623a2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D66DC4-C326-4BD2-85E8-E8DC4632DB39}"/>
</file>

<file path=customXml/itemProps2.xml><?xml version="1.0" encoding="utf-8"?>
<ds:datastoreItem xmlns:ds="http://schemas.openxmlformats.org/officeDocument/2006/customXml" ds:itemID="{2CD09D0D-D9DE-41B6-875A-A01F24AFBE5D}"/>
</file>

<file path=customXml/itemProps3.xml><?xml version="1.0" encoding="utf-8"?>
<ds:datastoreItem xmlns:ds="http://schemas.openxmlformats.org/officeDocument/2006/customXml" ds:itemID="{FDCDB7D7-535E-4764-B6EF-1B7D49C10632}"/>
</file>

<file path=docProps/app.xml><?xml version="1.0" encoding="utf-8"?>
<Properties xmlns="http://schemas.openxmlformats.org/officeDocument/2006/extended-properties" xmlns:vt="http://schemas.openxmlformats.org/officeDocument/2006/docPropsVTypes">
  <Template/>
  <TotalTime>9469</TotalTime>
  <Words>992</Words>
  <Application>Microsoft Office PowerPoint</Application>
  <PresentationFormat>On-screen Show (4:3)</PresentationFormat>
  <Paragraphs>105</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Green H2</vt:lpstr>
      <vt:lpstr>Green H2 “tipping point” </vt:lpstr>
      <vt:lpstr>validate new opportunities P2X</vt:lpstr>
      <vt:lpstr>Audience Poll</vt:lpstr>
      <vt:lpstr>What is HAZEL?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Distance Calling Card</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Paul McCormack (PaulMcCormack)</cp:lastModifiedBy>
  <cp:revision>96</cp:revision>
  <dcterms:created xsi:type="dcterms:W3CDTF">2015-03-06T10:50:13Z</dcterms:created>
  <dcterms:modified xsi:type="dcterms:W3CDTF">2020-10-30T12:33:18Z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ies>
</file>