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56" r:id="rId5"/>
    <p:sldId id="260" r:id="rId6"/>
    <p:sldId id="324" r:id="rId7"/>
    <p:sldId id="1091" r:id="rId8"/>
    <p:sldId id="1112" r:id="rId9"/>
    <p:sldId id="1110" r:id="rId10"/>
    <p:sldId id="1109" r:id="rId11"/>
    <p:sldId id="1113" r:id="rId12"/>
    <p:sldId id="1111" r:id="rId13"/>
    <p:sldId id="110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Runkle" initials="QR" lastIdx="6" clrIdx="0">
    <p:extLst>
      <p:ext uri="{19B8F6BF-5375-455C-9EA6-DF929625EA0E}">
        <p15:presenceInfo xmlns:p15="http://schemas.microsoft.com/office/powerpoint/2012/main" userId="S-1-5-21-646537920-694158713-1251821120-13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215" autoAdjust="0"/>
  </p:normalViewPr>
  <p:slideViewPr>
    <p:cSldViewPr snapToGrid="0" snapToObjects="1">
      <p:cViewPr varScale="1">
        <p:scale>
          <a:sx n="59" d="100"/>
          <a:sy n="59" d="100"/>
        </p:scale>
        <p:origin x="172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NUS research</c:v>
                </c:pt>
              </c:strCache>
            </c:strRef>
          </c:tx>
          <c:spPr>
            <a:ln w="28575" cap="rnd">
              <a:solidFill>
                <a:srgbClr val="00AEC7"/>
              </a:solidFill>
              <a:round/>
            </a:ln>
            <a:effectLst/>
          </c:spPr>
          <c:marker>
            <c:symbol val="circle"/>
            <c:size val="5"/>
            <c:spPr>
              <a:solidFill>
                <a:srgbClr val="00AEC7"/>
              </a:solidFill>
              <a:ln w="9525">
                <a:solidFill>
                  <a:srgbClr val="00AEC7"/>
                </a:solidFill>
              </a:ln>
              <a:effectLst/>
            </c:spPr>
          </c:marker>
          <c:dPt>
            <c:idx val="6"/>
            <c:marker>
              <c:symbol val="circle"/>
              <c:size val="5"/>
              <c:spPr>
                <a:solidFill>
                  <a:srgbClr val="00AEC7"/>
                </a:solidFill>
                <a:ln w="9525">
                  <a:solidFill>
                    <a:srgbClr val="00AEC7"/>
                  </a:solidFill>
                </a:ln>
                <a:effectLst/>
              </c:spPr>
            </c:marker>
            <c:bubble3D val="0"/>
            <c:spPr>
              <a:ln w="28575" cap="rnd">
                <a:solidFill>
                  <a:srgbClr val="00AEC7"/>
                </a:solidFill>
                <a:round/>
              </a:ln>
              <a:effectLst/>
            </c:spPr>
            <c:extLst>
              <c:ext xmlns:c16="http://schemas.microsoft.com/office/drawing/2014/chart" uri="{C3380CC4-5D6E-409C-BE32-E72D297353CC}">
                <c16:uniqueId val="{00000001-04DF-4CDA-A25A-34939FBBFC5E}"/>
              </c:ext>
            </c:extLst>
          </c:dPt>
          <c:dLbls>
            <c:dLbl>
              <c:idx val="3"/>
              <c:tx>
                <c:rich>
                  <a:bodyPr/>
                  <a:lstStyle/>
                  <a:p>
                    <a:fld id="{93A62929-656D-4EF6-BC00-B842D16E96D7}" type="VALUE">
                      <a:rPr lang="en-US" smtClean="0"/>
                      <a:pPr/>
                      <a:t>[VALUE]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DF-4CDA-A25A-34939FBBFC5E}"/>
                </c:ext>
              </c:extLst>
            </c:dLbl>
            <c:dLbl>
              <c:idx val="7"/>
              <c:tx>
                <c:rich>
                  <a:bodyPr/>
                  <a:lstStyle/>
                  <a:p>
                    <a:fld id="{78E27E1C-B751-4A57-A727-65F6FFF7D3AB}" type="VALUE">
                      <a:rPr lang="en-US" smtClean="0"/>
                      <a:pPr/>
                      <a:t>[VALUE]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DF-4CDA-A25A-34939FBBFC5E}"/>
                </c:ext>
              </c:extLst>
            </c:dLbl>
            <c:dLbl>
              <c:idx val="8"/>
              <c:tx>
                <c:rich>
                  <a:bodyPr/>
                  <a:lstStyle/>
                  <a:p>
                    <a:fld id="{FD1C6F0B-8425-4AFA-A1F6-7CD4EC800B5E}" type="VALUE">
                      <a:rPr lang="en-US" smtClean="0"/>
                      <a:pPr/>
                      <a:t>[VALUE]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4DF-4CDA-A25A-34939FBBFC5E}"/>
                </c:ext>
              </c:extLst>
            </c:dLbl>
            <c:dLbl>
              <c:idx val="11"/>
              <c:tx>
                <c:rich>
                  <a:bodyPr/>
                  <a:lstStyle/>
                  <a:p>
                    <a:fld id="{5C61296C-838F-4638-B402-C2912C075B72}" type="VALUE">
                      <a:rPr lang="en-US" smtClean="0"/>
                      <a:pPr/>
                      <a:t>[VALUE]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4DF-4CDA-A25A-34939FBBFC5E}"/>
                </c:ext>
              </c:extLst>
            </c:dLbl>
            <c:dLbl>
              <c:idx val="17"/>
              <c:tx>
                <c:rich>
                  <a:bodyPr/>
                  <a:lstStyle/>
                  <a:p>
                    <a:fld id="{551D90B0-DDA2-4581-8EA2-BFD72D2E8F1F}"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4DF-4CDA-A25A-34939FBBFC5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Apr 2014 (n= 1024)</c:v>
                </c:pt>
                <c:pt idx="1">
                  <c:v>May/June 14 (n=810)</c:v>
                </c:pt>
                <c:pt idx="2">
                  <c:v>Sep 2014 (n=1994)</c:v>
                </c:pt>
                <c:pt idx="3">
                  <c:v>Jan 2015 (n=1054)</c:v>
                </c:pt>
                <c:pt idx="4">
                  <c:v>Apr 2015 (n=1105)</c:v>
                </c:pt>
                <c:pt idx="5">
                  <c:v>Mar 2016 (n=1354)</c:v>
                </c:pt>
                <c:pt idx="6">
                  <c:v>June 2016 (n=996)</c:v>
                </c:pt>
                <c:pt idx="7">
                  <c:v>Sep 2016 (n=2082)</c:v>
                </c:pt>
                <c:pt idx="8">
                  <c:v>Dec 2016 (n=1164)</c:v>
                </c:pt>
                <c:pt idx="9">
                  <c:v>Mar 2017 (n=1499)</c:v>
                </c:pt>
                <c:pt idx="10">
                  <c:v>June 2017 (n=1363)</c:v>
                </c:pt>
                <c:pt idx="11">
                  <c:v>Sep 2017 (n=1662)</c:v>
                </c:pt>
                <c:pt idx="12">
                  <c:v>Dec 2017 (n=1033)</c:v>
                </c:pt>
                <c:pt idx="13">
                  <c:v>Mar 2018 (n=1255)</c:v>
                </c:pt>
                <c:pt idx="14">
                  <c:v>June 2018 (n=1087)</c:v>
                </c:pt>
                <c:pt idx="15">
                  <c:v>Sep 2018 (n=1324)</c:v>
                </c:pt>
                <c:pt idx="16">
                  <c:v>Dec 2018 (n=1193)</c:v>
                </c:pt>
                <c:pt idx="17">
                  <c:v>Mar 2019 (n=1151)</c:v>
                </c:pt>
              </c:strCache>
            </c:strRef>
          </c:cat>
          <c:val>
            <c:numRef>
              <c:f>Sheet1!$B$2:$B$19</c:f>
              <c:numCache>
                <c:formatCode>0.00</c:formatCode>
                <c:ptCount val="18"/>
                <c:pt idx="0">
                  <c:v>0.76</c:v>
                </c:pt>
                <c:pt idx="1">
                  <c:v>0.74</c:v>
                </c:pt>
                <c:pt idx="2">
                  <c:v>0.77</c:v>
                </c:pt>
                <c:pt idx="3">
                  <c:v>0.8</c:v>
                </c:pt>
                <c:pt idx="4">
                  <c:v>0.81</c:v>
                </c:pt>
                <c:pt idx="5">
                  <c:v>0.74</c:v>
                </c:pt>
                <c:pt idx="6">
                  <c:v>0.74</c:v>
                </c:pt>
                <c:pt idx="7">
                  <c:v>0.74</c:v>
                </c:pt>
                <c:pt idx="8">
                  <c:v>0.82</c:v>
                </c:pt>
                <c:pt idx="9" formatCode="General">
                  <c:v>0.77</c:v>
                </c:pt>
                <c:pt idx="10" formatCode="General">
                  <c:v>0.81</c:v>
                </c:pt>
                <c:pt idx="11" formatCode="General">
                  <c:v>0.84</c:v>
                </c:pt>
                <c:pt idx="12" formatCode="General">
                  <c:v>0.83</c:v>
                </c:pt>
                <c:pt idx="13" formatCode="General">
                  <c:v>0.84</c:v>
                </c:pt>
                <c:pt idx="14" formatCode="General">
                  <c:v>0.85</c:v>
                </c:pt>
                <c:pt idx="15" formatCode="General">
                  <c:v>0.85</c:v>
                </c:pt>
                <c:pt idx="16" formatCode="General">
                  <c:v>0.87</c:v>
                </c:pt>
                <c:pt idx="17" formatCode="General">
                  <c:v>0.91</c:v>
                </c:pt>
              </c:numCache>
            </c:numRef>
          </c:val>
          <c:smooth val="0"/>
          <c:extLst>
            <c:ext xmlns:c16="http://schemas.microsoft.com/office/drawing/2014/chart" uri="{C3380CC4-5D6E-409C-BE32-E72D297353CC}">
              <c16:uniqueId val="{00000007-04DF-4CDA-A25A-34939FBBFC5E}"/>
            </c:ext>
          </c:extLst>
        </c:ser>
        <c:ser>
          <c:idx val="1"/>
          <c:order val="1"/>
          <c:tx>
            <c:strRef>
              <c:f>Sheet1!$C$1</c:f>
              <c:strCache>
                <c:ptCount val="1"/>
                <c:pt idx="0">
                  <c:v>BEIS national public attitudes tracker</c:v>
                </c:pt>
              </c:strCache>
            </c:strRef>
          </c:tx>
          <c:spPr>
            <a:ln w="28575" cap="rnd">
              <a:noFill/>
              <a:round/>
            </a:ln>
            <a:effectLst/>
          </c:spPr>
          <c:marker>
            <c:symbol val="circle"/>
            <c:size val="5"/>
            <c:spPr>
              <a:solidFill>
                <a:srgbClr val="F05E64"/>
              </a:solidFill>
              <a:ln w="9525">
                <a:solidFill>
                  <a:srgbClr val="F05E64"/>
                </a:solidFill>
              </a:ln>
              <a:effectLst/>
            </c:spPr>
          </c:marker>
          <c:dPt>
            <c:idx val="0"/>
            <c:marker>
              <c:symbol val="square"/>
              <c:size val="7"/>
              <c:spPr>
                <a:solidFill>
                  <a:srgbClr val="F05E64"/>
                </a:solidFill>
                <a:ln w="9525">
                  <a:solidFill>
                    <a:srgbClr val="F05E64"/>
                  </a:solidFill>
                </a:ln>
                <a:effectLst/>
              </c:spPr>
            </c:marker>
            <c:bubble3D val="0"/>
            <c:extLst>
              <c:ext xmlns:c16="http://schemas.microsoft.com/office/drawing/2014/chart" uri="{C3380CC4-5D6E-409C-BE32-E72D297353CC}">
                <c16:uniqueId val="{00000008-04DF-4CDA-A25A-34939FBBFC5E}"/>
              </c:ext>
            </c:extLst>
          </c:dPt>
          <c:dPt>
            <c:idx val="4"/>
            <c:marker>
              <c:symbol val="square"/>
              <c:size val="7"/>
              <c:spPr>
                <a:solidFill>
                  <a:srgbClr val="F05E64"/>
                </a:solidFill>
                <a:ln w="9525">
                  <a:solidFill>
                    <a:srgbClr val="F05E64"/>
                  </a:solidFill>
                </a:ln>
                <a:effectLst/>
              </c:spPr>
            </c:marker>
            <c:bubble3D val="0"/>
            <c:extLst>
              <c:ext xmlns:c16="http://schemas.microsoft.com/office/drawing/2014/chart" uri="{C3380CC4-5D6E-409C-BE32-E72D297353CC}">
                <c16:uniqueId val="{00000009-04DF-4CDA-A25A-34939FBBFC5E}"/>
              </c:ext>
            </c:extLst>
          </c:dPt>
          <c:dPt>
            <c:idx val="5"/>
            <c:marker>
              <c:symbol val="square"/>
              <c:size val="7"/>
              <c:spPr>
                <a:solidFill>
                  <a:srgbClr val="F05E64"/>
                </a:solidFill>
                <a:ln w="9525">
                  <a:solidFill>
                    <a:srgbClr val="F05E64"/>
                  </a:solidFill>
                </a:ln>
                <a:effectLst/>
              </c:spPr>
            </c:marker>
            <c:bubble3D val="0"/>
            <c:extLst>
              <c:ext xmlns:c16="http://schemas.microsoft.com/office/drawing/2014/chart" uri="{C3380CC4-5D6E-409C-BE32-E72D297353CC}">
                <c16:uniqueId val="{0000000A-04DF-4CDA-A25A-34939FBBFC5E}"/>
              </c:ext>
            </c:extLst>
          </c:dPt>
          <c:dPt>
            <c:idx val="9"/>
            <c:marker>
              <c:symbol val="square"/>
              <c:size val="7"/>
              <c:spPr>
                <a:solidFill>
                  <a:srgbClr val="F05E64"/>
                </a:solidFill>
                <a:ln w="9525">
                  <a:solidFill>
                    <a:srgbClr val="F05E64"/>
                  </a:solidFill>
                </a:ln>
                <a:effectLst/>
              </c:spPr>
            </c:marker>
            <c:bubble3D val="0"/>
            <c:extLst>
              <c:ext xmlns:c16="http://schemas.microsoft.com/office/drawing/2014/chart" uri="{C3380CC4-5D6E-409C-BE32-E72D297353CC}">
                <c16:uniqueId val="{0000000B-04DF-4CDA-A25A-34939FBBFC5E}"/>
              </c:ext>
            </c:extLst>
          </c:dPt>
          <c:dPt>
            <c:idx val="13"/>
            <c:marker>
              <c:symbol val="square"/>
              <c:size val="7"/>
              <c:spPr>
                <a:solidFill>
                  <a:srgbClr val="F05E64"/>
                </a:solidFill>
                <a:ln w="9525">
                  <a:solidFill>
                    <a:srgbClr val="F05E64"/>
                  </a:solidFill>
                </a:ln>
                <a:effectLst/>
              </c:spPr>
            </c:marker>
            <c:bubble3D val="0"/>
            <c:extLst>
              <c:ext xmlns:c16="http://schemas.microsoft.com/office/drawing/2014/chart" uri="{C3380CC4-5D6E-409C-BE32-E72D297353CC}">
                <c16:uniqueId val="{0000000C-04DF-4CDA-A25A-34939FBBFC5E}"/>
              </c:ext>
            </c:extLst>
          </c:dPt>
          <c:dPt>
            <c:idx val="17"/>
            <c:marker>
              <c:symbol val="plus"/>
              <c:size val="5"/>
              <c:spPr>
                <a:solidFill>
                  <a:srgbClr val="F05E64"/>
                </a:solidFill>
                <a:ln w="9525">
                  <a:solidFill>
                    <a:srgbClr val="F05E64"/>
                  </a:solidFill>
                </a:ln>
                <a:effectLst/>
              </c:spPr>
            </c:marker>
            <c:bubble3D val="0"/>
            <c:extLst>
              <c:ext xmlns:c16="http://schemas.microsoft.com/office/drawing/2014/chart" uri="{C3380CC4-5D6E-409C-BE32-E72D297353CC}">
                <c16:uniqueId val="{0000000D-04DF-4CDA-A25A-34939FBBFC5E}"/>
              </c:ext>
            </c:extLst>
          </c:dPt>
          <c:dLbls>
            <c:dLbl>
              <c:idx val="5"/>
              <c:layout>
                <c:manualLayout>
                  <c:x val="-2.1827110554970261E-2"/>
                  <c:y val="4.0663197831925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DF-4CDA-A25A-34939FBBFC5E}"/>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Apr 2014 (n= 1024)</c:v>
                </c:pt>
                <c:pt idx="1">
                  <c:v>May/June 14 (n=810)</c:v>
                </c:pt>
                <c:pt idx="2">
                  <c:v>Sep 2014 (n=1994)</c:v>
                </c:pt>
                <c:pt idx="3">
                  <c:v>Jan 2015 (n=1054)</c:v>
                </c:pt>
                <c:pt idx="4">
                  <c:v>Apr 2015 (n=1105)</c:v>
                </c:pt>
                <c:pt idx="5">
                  <c:v>Mar 2016 (n=1354)</c:v>
                </c:pt>
                <c:pt idx="6">
                  <c:v>June 2016 (n=996)</c:v>
                </c:pt>
                <c:pt idx="7">
                  <c:v>Sep 2016 (n=2082)</c:v>
                </c:pt>
                <c:pt idx="8">
                  <c:v>Dec 2016 (n=1164)</c:v>
                </c:pt>
                <c:pt idx="9">
                  <c:v>Mar 2017 (n=1499)</c:v>
                </c:pt>
                <c:pt idx="10">
                  <c:v>June 2017 (n=1363)</c:v>
                </c:pt>
                <c:pt idx="11">
                  <c:v>Sep 2017 (n=1662)</c:v>
                </c:pt>
                <c:pt idx="12">
                  <c:v>Dec 2017 (n=1033)</c:v>
                </c:pt>
                <c:pt idx="13">
                  <c:v>Mar 2018 (n=1255)</c:v>
                </c:pt>
                <c:pt idx="14">
                  <c:v>June 2018 (n=1087)</c:v>
                </c:pt>
                <c:pt idx="15">
                  <c:v>Sep 2018 (n=1324)</c:v>
                </c:pt>
                <c:pt idx="16">
                  <c:v>Dec 2018 (n=1193)</c:v>
                </c:pt>
                <c:pt idx="17">
                  <c:v>Mar 2019 (n=1151)</c:v>
                </c:pt>
              </c:strCache>
            </c:strRef>
          </c:cat>
          <c:val>
            <c:numRef>
              <c:f>Sheet1!$C$2:$C$19</c:f>
              <c:numCache>
                <c:formatCode>General</c:formatCode>
                <c:ptCount val="18"/>
                <c:pt idx="0">
                  <c:v>0.68</c:v>
                </c:pt>
                <c:pt idx="4">
                  <c:v>0.66</c:v>
                </c:pt>
                <c:pt idx="5">
                  <c:v>0.7</c:v>
                </c:pt>
                <c:pt idx="9">
                  <c:v>0.71</c:v>
                </c:pt>
                <c:pt idx="13">
                  <c:v>0.74</c:v>
                </c:pt>
                <c:pt idx="17">
                  <c:v>0.8</c:v>
                </c:pt>
              </c:numCache>
            </c:numRef>
          </c:val>
          <c:smooth val="0"/>
          <c:extLst>
            <c:ext xmlns:c16="http://schemas.microsoft.com/office/drawing/2014/chart" uri="{C3380CC4-5D6E-409C-BE32-E72D297353CC}">
              <c16:uniqueId val="{0000000E-04DF-4CDA-A25A-34939FBBFC5E}"/>
            </c:ext>
          </c:extLst>
        </c:ser>
        <c:dLbls>
          <c:showLegendKey val="0"/>
          <c:showVal val="0"/>
          <c:showCatName val="0"/>
          <c:showSerName val="0"/>
          <c:showPercent val="0"/>
          <c:showBubbleSize val="0"/>
        </c:dLbls>
        <c:marker val="1"/>
        <c:smooth val="0"/>
        <c:axId val="192561784"/>
        <c:axId val="192561392"/>
      </c:lineChart>
      <c:catAx>
        <c:axId val="19256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520000" spcFirstLastPara="1" vertOverflow="ellipsis"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92561392"/>
        <c:crosses val="autoZero"/>
        <c:auto val="1"/>
        <c:lblAlgn val="ctr"/>
        <c:lblOffset val="100"/>
        <c:noMultiLvlLbl val="0"/>
      </c:catAx>
      <c:valAx>
        <c:axId val="192561392"/>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92561784"/>
        <c:crosses val="autoZero"/>
        <c:crossBetween val="between"/>
      </c:valAx>
      <c:spPr>
        <a:noFill/>
        <a:ln>
          <a:noFill/>
        </a:ln>
        <a:effectLst/>
      </c:spPr>
    </c:plotArea>
    <c:legend>
      <c:legendPos val="t"/>
      <c:layout>
        <c:manualLayout>
          <c:xMode val="edge"/>
          <c:yMode val="edge"/>
          <c:x val="0.33458278935474106"/>
          <c:y val="3.7441598844715394E-2"/>
          <c:w val="0.43212002292264423"/>
          <c:h val="6.17648800259634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Trebuchet MS" panose="020B06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E99B5-1288-A64C-A212-954610DCB69C}" type="datetimeFigureOut">
              <a:rPr lang="en-US" smtClean="0"/>
              <a:t>10/26/2020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76DF4-BBA7-A042-9036-39A01CC9D76B}" type="slidenum">
              <a:rPr lang="en-US" smtClean="0"/>
              <a:t>‹#›</a:t>
            </a:fld>
            <a:endParaRPr lang="en-US"/>
          </a:p>
        </p:txBody>
      </p:sp>
    </p:spTree>
    <p:extLst>
      <p:ext uri="{BB962C8B-B14F-4D97-AF65-F5344CB8AC3E}">
        <p14:creationId xmlns:p14="http://schemas.microsoft.com/office/powerpoint/2010/main" val="397880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1</a:t>
            </a:fld>
            <a:endParaRPr lang="en-US"/>
          </a:p>
        </p:txBody>
      </p:sp>
    </p:spTree>
    <p:extLst>
      <p:ext uri="{BB962C8B-B14F-4D97-AF65-F5344CB8AC3E}">
        <p14:creationId xmlns:p14="http://schemas.microsoft.com/office/powerpoint/2010/main" val="311019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200" b="0" dirty="0">
                <a:solidFill>
                  <a:schemeClr val="tx1"/>
                </a:solidFill>
                <a:latin typeface="Trebuchet MS" panose="020B0603020202020204" pitchFamily="34" charset="0"/>
                <a:ea typeface="Verdana" panose="020B0604030504040204" pitchFamily="34" charset="0"/>
                <a:cs typeface="Verdana" panose="020B0604030504040204" pitchFamily="34" charset="0"/>
              </a:rPr>
              <a:t>SOS-UK was launched in October last year, in response to the climate emergency and ecological crisis. We were founded by student officers and staff at NUS, to go further and faster with NUS’ transformational sustainability work. We’re part of that NUS family that has been at the forefront of social change since 1923 representing </a:t>
            </a:r>
            <a:r>
              <a:rPr lang="en-GB" sz="1200" b="0" dirty="0">
                <a:latin typeface="Trebuchet MS" panose="020B0603020202020204" pitchFamily="34" charset="0"/>
                <a:ea typeface="Verdana" panose="020B0604030504040204" pitchFamily="34" charset="0"/>
                <a:cs typeface="Verdana" panose="020B0604030504040204" pitchFamily="34" charset="0"/>
              </a:rPr>
              <a:t>7 million</a:t>
            </a:r>
            <a:r>
              <a:rPr lang="en-GB" sz="1200" b="0" dirty="0">
                <a:solidFill>
                  <a:schemeClr val="tx1"/>
                </a:solidFill>
                <a:latin typeface="Trebuchet MS" panose="020B0603020202020204" pitchFamily="34" charset="0"/>
                <a:ea typeface="Verdana" panose="020B0604030504040204" pitchFamily="34" charset="0"/>
                <a:cs typeface="Verdana" panose="020B0604030504040204" pitchFamily="34" charset="0"/>
              </a:rPr>
              <a:t> students in tertiary education across the UK.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1200" b="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1200" b="0" dirty="0">
                <a:solidFill>
                  <a:schemeClr val="tx1"/>
                </a:solidFill>
                <a:latin typeface="Trebuchet MS" panose="020B0603020202020204" pitchFamily="34" charset="0"/>
                <a:ea typeface="Verdana" panose="020B0604030504040204" pitchFamily="34" charset="0"/>
                <a:cs typeface="Verdana" panose="020B0604030504040204" pitchFamily="34" charset="0"/>
              </a:rPr>
              <a:t>We joined RED WoLF as a project partner when we were still part of NUS and continue as SOS-UK. We have fantastic reach to students across the education sector and a strong network of tertiary education institutions with whom we already work in the UK and Europe, making us well placed to lead on student engagement for the project. </a:t>
            </a:r>
          </a:p>
          <a:p>
            <a:pPr>
              <a:spcAft>
                <a:spcPts val="300"/>
              </a:spcAft>
            </a:pPr>
            <a:endParaRPr lang="en-GB" sz="1200" b="0" dirty="0">
              <a:solidFill>
                <a:schemeClr val="tx1"/>
              </a:solidFill>
              <a:latin typeface="Trebuchet MS"/>
              <a:ea typeface="Verdana"/>
              <a:cs typeface="Verdana" panose="020B0604030504040204" pitchFamily="34" charset="0"/>
            </a:endParaRPr>
          </a:p>
          <a:p>
            <a:pPr>
              <a:spcAft>
                <a:spcPts val="300"/>
              </a:spcAft>
            </a:pPr>
            <a:r>
              <a:rPr lang="en-GB" sz="1200" b="0" dirty="0">
                <a:solidFill>
                  <a:schemeClr val="tx1"/>
                </a:solidFill>
                <a:latin typeface="Trebuchet MS"/>
                <a:ea typeface="Verdana"/>
                <a:cs typeface="Verdana" panose="020B0604030504040204" pitchFamily="34" charset="0"/>
              </a:rPr>
              <a:t>Our work aims to engage, inspire and empower students to lead on sustainability. This is a long-term </a:t>
            </a:r>
            <a:r>
              <a:rPr lang="en-GB" sz="1200" b="0" dirty="0">
                <a:latin typeface="Trebuchet MS"/>
                <a:ea typeface="Verdana"/>
                <a:cs typeface="Verdana" panose="020B0604030504040204" pitchFamily="34" charset="0"/>
              </a:rPr>
              <a:t>investment in education today for a better future tomorrow.</a:t>
            </a:r>
          </a:p>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2</a:t>
            </a:fld>
            <a:endParaRPr lang="en-US"/>
          </a:p>
        </p:txBody>
      </p:sp>
    </p:spTree>
    <p:extLst>
      <p:ext uri="{BB962C8B-B14F-4D97-AF65-F5344CB8AC3E}">
        <p14:creationId xmlns:p14="http://schemas.microsoft.com/office/powerpoint/2010/main" val="25953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we talk about learning about climate change and embedding it in the curriculum, it’s crucial that students can understand it in the context of the whole system, which is why we focus on education for sustainable development as a way of achieving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know students want to learn about sustainability and we know they feel ill equipped to address the challenges of our current time. </a:t>
            </a:r>
          </a:p>
          <a:p>
            <a:endParaRPr lang="en-GB" dirty="0"/>
          </a:p>
          <a:p>
            <a:r>
              <a:rPr lang="en-GB" dirty="0"/>
              <a:t>10 years of research evidencing significant student demand for sustainability </a:t>
            </a:r>
          </a:p>
          <a:p>
            <a:r>
              <a:rPr lang="en-GB" dirty="0"/>
              <a:t>Research conducted by NUS across the UK, in FE and HE</a:t>
            </a:r>
          </a:p>
          <a:p>
            <a:r>
              <a:rPr lang="en-GB" dirty="0"/>
              <a:t>Statistically significant and across all disciplines (e.g. not just keen beans!)</a:t>
            </a:r>
          </a:p>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3</a:t>
            </a:fld>
            <a:endParaRPr lang="en-US"/>
          </a:p>
        </p:txBody>
      </p:sp>
    </p:spTree>
    <p:extLst>
      <p:ext uri="{BB962C8B-B14F-4D97-AF65-F5344CB8AC3E}">
        <p14:creationId xmlns:p14="http://schemas.microsoft.com/office/powerpoint/2010/main" val="114170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also been tracking student concern about climate change since 2014. In March 2019, we saw this concern rise all the way to 91% of UK students reflecting a trend very similar to that of the UK public but c 10% higher over time (data from Government Department for Business, Energy and Industrial Strategy). </a:t>
            </a:r>
          </a:p>
          <a:p>
            <a:r>
              <a:rPr lang="en-GB" dirty="0"/>
              <a:t>There is little doubt this is directly connected with the release of the 2018 IPCC special report on the impacts of Global Warming of 1.5 degrees C above pre-industrial levels.</a:t>
            </a:r>
          </a:p>
        </p:txBody>
      </p:sp>
      <p:sp>
        <p:nvSpPr>
          <p:cNvPr id="4" name="Slide Number Placeholder 3"/>
          <p:cNvSpPr>
            <a:spLocks noGrp="1"/>
          </p:cNvSpPr>
          <p:nvPr>
            <p:ph type="sldNum" sz="quarter" idx="5"/>
          </p:nvPr>
        </p:nvSpPr>
        <p:spPr/>
        <p:txBody>
          <a:bodyPr/>
          <a:lstStyle/>
          <a:p>
            <a:fld id="{E9B03F79-715B-4A42-B405-B0F364680B1A}" type="slidenum">
              <a:rPr lang="en-GB" smtClean="0"/>
              <a:t>4</a:t>
            </a:fld>
            <a:endParaRPr lang="en-GB"/>
          </a:p>
        </p:txBody>
      </p:sp>
    </p:spTree>
    <p:extLst>
      <p:ext uri="{BB962C8B-B14F-4D97-AF65-F5344CB8AC3E}">
        <p14:creationId xmlns:p14="http://schemas.microsoft.com/office/powerpoint/2010/main" val="408994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 demand is mirrored by the skills and knowledge gaps being identified by employers globally too – RED WoLF aims to contribute towards positively addressing these skills gaps highlighted by a 2017 IEMA (institute of environmental management and assessment) employers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UK. it is estimated that up to 2 million ‘green collar jobs’ will emerge by 2030 as part of the country’s target to achieve net zero emissions by 2050, engaging students with projects such as RED WoLF should support our nation’s competencies to do that.</a:t>
            </a:r>
          </a:p>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5</a:t>
            </a:fld>
            <a:endParaRPr lang="en-US"/>
          </a:p>
        </p:txBody>
      </p:sp>
    </p:spTree>
    <p:extLst>
      <p:ext uri="{BB962C8B-B14F-4D97-AF65-F5344CB8AC3E}">
        <p14:creationId xmlns:p14="http://schemas.microsoft.com/office/powerpoint/2010/main" val="273736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engaging students with RED WoLF, we aim to create opportunities for students to turn their concern about climate change into hope and optimism through the development of skills, understanding and competencies for addressing our currently high carbon ways of living.</a:t>
            </a:r>
          </a:p>
          <a:p>
            <a:endParaRPr lang="en-GB" dirty="0"/>
          </a:p>
        </p:txBody>
      </p:sp>
      <p:sp>
        <p:nvSpPr>
          <p:cNvPr id="4" name="Slide Number Placeholder 3"/>
          <p:cNvSpPr>
            <a:spLocks noGrp="1"/>
          </p:cNvSpPr>
          <p:nvPr>
            <p:ph type="sldNum" sz="quarter" idx="5"/>
          </p:nvPr>
        </p:nvSpPr>
        <p:spPr/>
        <p:txBody>
          <a:bodyPr/>
          <a:lstStyle/>
          <a:p>
            <a:fld id="{42876DF4-BBA7-A042-9036-39A01CC9D76B}" type="slidenum">
              <a:rPr lang="en-US" smtClean="0"/>
              <a:t>6</a:t>
            </a:fld>
            <a:endParaRPr lang="en-US"/>
          </a:p>
        </p:txBody>
      </p:sp>
    </p:spTree>
    <p:extLst>
      <p:ext uri="{BB962C8B-B14F-4D97-AF65-F5344CB8AC3E}">
        <p14:creationId xmlns:p14="http://schemas.microsoft.com/office/powerpoint/2010/main" val="301096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Details TBC, but students will be supported and tutored by experts in the specialisms associated with the 2 strands of this students engagement school. It will be open to students from across the globe. </a:t>
            </a:r>
          </a:p>
          <a:p>
            <a:endParaRPr lang="en-GB" sz="1200" u="none" kern="1200" dirty="0">
              <a:solidFill>
                <a:schemeClr val="tx1"/>
              </a:solidFill>
              <a:effectLst/>
              <a:latin typeface="+mn-lt"/>
              <a:ea typeface="+mn-ea"/>
              <a:cs typeface="+mn-cs"/>
            </a:endParaRPr>
          </a:p>
          <a:p>
            <a:r>
              <a:rPr lang="en-GB" sz="1200" u="none" kern="1200" dirty="0">
                <a:solidFill>
                  <a:schemeClr val="tx1"/>
                </a:solidFill>
                <a:effectLst/>
                <a:latin typeface="+mn-lt"/>
                <a:ea typeface="+mn-ea"/>
                <a:cs typeface="+mn-cs"/>
              </a:rPr>
              <a:t>Initial block week of teaching and support, then students to work on set challenges that contribute towards RED WoLF progress and development, to then present back findings, solutions and recommendations (likely to cover 4-6 weeks. Please let us know if you are interested. </a:t>
            </a: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Social science: (up to 20 students)</a:t>
            </a:r>
            <a:endParaRPr lang="en-GB" sz="1200" kern="1200" dirty="0">
              <a:solidFill>
                <a:schemeClr val="tx1"/>
              </a:solidFill>
              <a:effectLst/>
              <a:latin typeface="+mn-lt"/>
              <a:ea typeface="+mn-ea"/>
              <a:cs typeface="+mn-cs"/>
            </a:endParaRPr>
          </a:p>
          <a:p>
            <a:pPr rtl="0" fontAlgn="ctr"/>
            <a:r>
              <a:rPr lang="en-GB" sz="1200" kern="1200" dirty="0">
                <a:solidFill>
                  <a:schemeClr val="tx1"/>
                </a:solidFill>
                <a:effectLst/>
                <a:latin typeface="+mn-lt"/>
                <a:ea typeface="+mn-ea"/>
                <a:cs typeface="+mn-cs"/>
              </a:rPr>
              <a:t>Resident engagement evaluation</a:t>
            </a:r>
          </a:p>
          <a:p>
            <a:pPr rtl="0" fontAlgn="ctr"/>
            <a:r>
              <a:rPr lang="en-GB" sz="1200" kern="1200" dirty="0">
                <a:solidFill>
                  <a:schemeClr val="tx1"/>
                </a:solidFill>
                <a:effectLst/>
                <a:latin typeface="+mn-lt"/>
                <a:ea typeface="+mn-ea"/>
                <a:cs typeface="+mn-cs"/>
              </a:rPr>
              <a:t>Behaviour change</a:t>
            </a: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rPr>
              <a:t>Hard Science: (c20 students)</a:t>
            </a:r>
            <a:endParaRPr lang="en-GB" sz="1200" kern="1200" dirty="0">
              <a:solidFill>
                <a:schemeClr val="tx1"/>
              </a:solidFill>
              <a:effectLst/>
              <a:latin typeface="+mn-lt"/>
              <a:ea typeface="+mn-ea"/>
              <a:cs typeface="+mn-cs"/>
            </a:endParaRPr>
          </a:p>
          <a:p>
            <a:pPr rtl="0" fontAlgn="ctr"/>
            <a:r>
              <a:rPr lang="en-GB" sz="1200" kern="1200" dirty="0">
                <a:solidFill>
                  <a:schemeClr val="tx1"/>
                </a:solidFill>
                <a:effectLst/>
                <a:latin typeface="+mn-lt"/>
                <a:ea typeface="+mn-ea"/>
                <a:cs typeface="+mn-cs"/>
              </a:rPr>
              <a:t>Algorithm problem solving - max 15 students, ideally 10</a:t>
            </a:r>
          </a:p>
          <a:p>
            <a:pPr rtl="0" fontAlgn="ctr"/>
            <a:r>
              <a:rPr lang="en-GB" sz="1200" kern="1200" dirty="0">
                <a:solidFill>
                  <a:schemeClr val="tx1"/>
                </a:solidFill>
                <a:effectLst/>
                <a:latin typeface="+mn-lt"/>
                <a:ea typeface="+mn-ea"/>
                <a:cs typeface="+mn-cs"/>
              </a:rPr>
              <a:t>ICT - Similar for ICT (probably) </a:t>
            </a:r>
          </a:p>
        </p:txBody>
      </p:sp>
      <p:sp>
        <p:nvSpPr>
          <p:cNvPr id="4" name="Slide Number Placeholder 3"/>
          <p:cNvSpPr>
            <a:spLocks noGrp="1"/>
          </p:cNvSpPr>
          <p:nvPr>
            <p:ph type="sldNum" sz="quarter" idx="5"/>
          </p:nvPr>
        </p:nvSpPr>
        <p:spPr/>
        <p:txBody>
          <a:bodyPr/>
          <a:lstStyle/>
          <a:p>
            <a:fld id="{42876DF4-BBA7-A042-9036-39A01CC9D76B}" type="slidenum">
              <a:rPr lang="en-US" smtClean="0"/>
              <a:t>7</a:t>
            </a:fld>
            <a:endParaRPr lang="en-US"/>
          </a:p>
        </p:txBody>
      </p:sp>
    </p:spTree>
    <p:extLst>
      <p:ext uri="{BB962C8B-B14F-4D97-AF65-F5344CB8AC3E}">
        <p14:creationId xmlns:p14="http://schemas.microsoft.com/office/powerpoint/2010/main" val="117717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pilots develop and project partners identify more entry points, we will also be promoting opportunities for students to engage with RED WoLF through the For Good platform – any student can register with/ search on the site and express an interest in partnering on project opportunities promoted there. </a:t>
            </a:r>
          </a:p>
        </p:txBody>
      </p:sp>
      <p:sp>
        <p:nvSpPr>
          <p:cNvPr id="4" name="Slide Number Placeholder 3"/>
          <p:cNvSpPr>
            <a:spLocks noGrp="1"/>
          </p:cNvSpPr>
          <p:nvPr>
            <p:ph type="sldNum" sz="quarter" idx="5"/>
          </p:nvPr>
        </p:nvSpPr>
        <p:spPr/>
        <p:txBody>
          <a:bodyPr/>
          <a:lstStyle/>
          <a:p>
            <a:fld id="{42876DF4-BBA7-A042-9036-39A01CC9D76B}" type="slidenum">
              <a:rPr lang="en-US" smtClean="0"/>
              <a:t>8</a:t>
            </a:fld>
            <a:endParaRPr lang="en-US"/>
          </a:p>
        </p:txBody>
      </p:sp>
    </p:spTree>
    <p:extLst>
      <p:ext uri="{BB962C8B-B14F-4D97-AF65-F5344CB8AC3E}">
        <p14:creationId xmlns:p14="http://schemas.microsoft.com/office/powerpoint/2010/main" val="353049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an opportunity to ask participants how and where they think students could or should be engaging with RED WoLF?</a:t>
            </a:r>
          </a:p>
        </p:txBody>
      </p:sp>
      <p:sp>
        <p:nvSpPr>
          <p:cNvPr id="4" name="Slide Number Placeholder 3"/>
          <p:cNvSpPr>
            <a:spLocks noGrp="1"/>
          </p:cNvSpPr>
          <p:nvPr>
            <p:ph type="sldNum" sz="quarter" idx="5"/>
          </p:nvPr>
        </p:nvSpPr>
        <p:spPr/>
        <p:txBody>
          <a:bodyPr/>
          <a:lstStyle/>
          <a:p>
            <a:fld id="{42876DF4-BBA7-A042-9036-39A01CC9D76B}" type="slidenum">
              <a:rPr lang="en-US" smtClean="0"/>
              <a:t>9</a:t>
            </a:fld>
            <a:endParaRPr lang="en-US"/>
          </a:p>
        </p:txBody>
      </p:sp>
    </p:spTree>
    <p:extLst>
      <p:ext uri="{BB962C8B-B14F-4D97-AF65-F5344CB8AC3E}">
        <p14:creationId xmlns:p14="http://schemas.microsoft.com/office/powerpoint/2010/main" val="394937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Presenta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1143000" y="2601119"/>
            <a:ext cx="6858000" cy="1655762"/>
          </a:xfrm>
        </p:spPr>
        <p:txBody>
          <a:bodyPr anchor="ctr">
            <a:normAutofit/>
          </a:bodyPr>
          <a:lstStyle>
            <a:lvl1pPr marL="0" indent="0" algn="ctr">
              <a:buNone/>
              <a:defRPr sz="2250" strike="noStrike" spc="225"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TITLE OF PRESENTATION HERE</a:t>
            </a:r>
          </a:p>
          <a:p>
            <a:r>
              <a:rPr lang="en-GB" dirty="0"/>
              <a:t>DATE HERE</a:t>
            </a:r>
            <a:endParaRPr lang="en-US" dirty="0"/>
          </a:p>
        </p:txBody>
      </p:sp>
      <p:pic>
        <p:nvPicPr>
          <p:cNvPr id="8" name="Picture 7" descr="A picture containing drawing&#10;&#10;Description automatically generated">
            <a:extLst>
              <a:ext uri="{FF2B5EF4-FFF2-40B4-BE49-F238E27FC236}">
                <a16:creationId xmlns:a16="http://schemas.microsoft.com/office/drawing/2014/main" id="{6CDF8EFD-6CE6-9940-AFA1-9B2DC51AE535}"/>
              </a:ext>
            </a:extLst>
          </p:cNvPr>
          <p:cNvPicPr>
            <a:picLocks noChangeAspect="1"/>
          </p:cNvPicPr>
          <p:nvPr userDrawn="1"/>
        </p:nvPicPr>
        <p:blipFill>
          <a:blip r:embed="rId3"/>
          <a:stretch>
            <a:fillRect/>
          </a:stretch>
        </p:blipFill>
        <p:spPr>
          <a:xfrm>
            <a:off x="3389552" y="5650726"/>
            <a:ext cx="2337391" cy="720000"/>
          </a:xfrm>
          <a:prstGeom prst="rect">
            <a:avLst/>
          </a:prstGeom>
        </p:spPr>
      </p:pic>
    </p:spTree>
    <p:extLst>
      <p:ext uri="{BB962C8B-B14F-4D97-AF65-F5344CB8AC3E}">
        <p14:creationId xmlns:p14="http://schemas.microsoft.com/office/powerpoint/2010/main" val="382264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3DD145CD-1FD2-D84E-9A48-B331F9F226F3}"/>
              </a:ext>
            </a:extLst>
          </p:cNvPr>
          <p:cNvSpPr>
            <a:spLocks noGrp="1"/>
          </p:cNvSpPr>
          <p:nvPr>
            <p:ph type="pic" sz="quarter" idx="13"/>
          </p:nvPr>
        </p:nvSpPr>
        <p:spPr>
          <a:xfrm>
            <a:off x="4572001" y="1306801"/>
            <a:ext cx="4103688" cy="4608513"/>
          </a:xfrm>
        </p:spPr>
        <p:txBody>
          <a:bodyPr/>
          <a:lstStyle/>
          <a:p>
            <a:r>
              <a:rPr lang="en-US"/>
              <a:t>Click icon to add picture</a:t>
            </a:r>
          </a:p>
        </p:txBody>
      </p:sp>
      <p:sp>
        <p:nvSpPr>
          <p:cNvPr id="8" name="Footer Placeholder 5">
            <a:extLst>
              <a:ext uri="{FF2B5EF4-FFF2-40B4-BE49-F238E27FC236}">
                <a16:creationId xmlns:a16="http://schemas.microsoft.com/office/drawing/2014/main" id="{1DD7012B-973F-3D4D-8D73-FD9D3F3DDD61}"/>
              </a:ext>
            </a:extLst>
          </p:cNvPr>
          <p:cNvSpPr>
            <a:spLocks noGrp="1"/>
          </p:cNvSpPr>
          <p:nvPr>
            <p:ph type="ftr" sz="quarter" idx="11"/>
          </p:nvPr>
        </p:nvSpPr>
        <p:spPr>
          <a:xfrm>
            <a:off x="468000" y="6202801"/>
            <a:ext cx="2751398" cy="365125"/>
          </a:xfrm>
        </p:spPr>
        <p:txBody>
          <a:bodyPr/>
          <a:lstStyle/>
          <a:p>
            <a:r>
              <a:rPr lang="en-US"/>
              <a:t>Title of Presentation Here</a:t>
            </a:r>
          </a:p>
        </p:txBody>
      </p:sp>
    </p:spTree>
    <p:extLst>
      <p:ext uri="{BB962C8B-B14F-4D97-AF65-F5344CB8AC3E}">
        <p14:creationId xmlns:p14="http://schemas.microsoft.com/office/powerpoint/2010/main" val="129336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ar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a:extLst>
              <a:ext uri="{FF2B5EF4-FFF2-40B4-BE49-F238E27FC236}">
                <a16:creationId xmlns:a16="http://schemas.microsoft.com/office/drawing/2014/main" id="{C17CAFA6-00F0-D84C-AE02-51EE0D7BC1CF}"/>
              </a:ext>
            </a:extLst>
          </p:cNvPr>
          <p:cNvSpPr>
            <a:spLocks noGrp="1"/>
          </p:cNvSpPr>
          <p:nvPr>
            <p:ph type="chart" sz="quarter" idx="13"/>
          </p:nvPr>
        </p:nvSpPr>
        <p:spPr>
          <a:xfrm>
            <a:off x="4572001" y="1306801"/>
            <a:ext cx="4103687" cy="4608513"/>
          </a:xfrm>
        </p:spPr>
        <p:txBody>
          <a:bodyPr/>
          <a:lstStyle/>
          <a:p>
            <a:r>
              <a:rPr lang="en-US"/>
              <a:t>Click icon to add chart</a:t>
            </a:r>
          </a:p>
        </p:txBody>
      </p:sp>
      <p:sp>
        <p:nvSpPr>
          <p:cNvPr id="8" name="Footer Placeholder 5">
            <a:extLst>
              <a:ext uri="{FF2B5EF4-FFF2-40B4-BE49-F238E27FC236}">
                <a16:creationId xmlns:a16="http://schemas.microsoft.com/office/drawing/2014/main" id="{4E4535E2-1CF9-A244-B905-91F38106AB0A}"/>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128798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6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a:extLst>
              <a:ext uri="{FF2B5EF4-FFF2-40B4-BE49-F238E27FC236}">
                <a16:creationId xmlns:a16="http://schemas.microsoft.com/office/drawing/2014/main" id="{4AE63B9A-C038-7644-A32E-8B388AA87FE7}"/>
              </a:ext>
            </a:extLst>
          </p:cNvPr>
          <p:cNvSpPr>
            <a:spLocks noGrp="1"/>
          </p:cNvSpPr>
          <p:nvPr>
            <p:ph type="tbl" sz="quarter" idx="13"/>
          </p:nvPr>
        </p:nvSpPr>
        <p:spPr>
          <a:xfrm>
            <a:off x="4572001" y="1306800"/>
            <a:ext cx="4103688" cy="4606638"/>
          </a:xfrm>
        </p:spPr>
        <p:txBody>
          <a:bodyPr/>
          <a:lstStyle/>
          <a:p>
            <a:r>
              <a:rPr lang="en-US"/>
              <a:t>Click icon to add table</a:t>
            </a:r>
          </a:p>
        </p:txBody>
      </p:sp>
      <p:sp>
        <p:nvSpPr>
          <p:cNvPr id="8" name="Footer Placeholder 5">
            <a:extLst>
              <a:ext uri="{FF2B5EF4-FFF2-40B4-BE49-F238E27FC236}">
                <a16:creationId xmlns:a16="http://schemas.microsoft.com/office/drawing/2014/main" id="{BF6BDC3E-1BB6-B14E-A1E7-E6E8A63D9B82}"/>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253346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AA4A019-BAE6-444B-AAD5-09EA5A260D65}"/>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344595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DF9100-4B8C-40DE-B303-99612F067FA9}"/>
              </a:ext>
            </a:extLst>
          </p:cNvPr>
          <p:cNvPicPr>
            <a:picLocks noChangeAspect="1"/>
          </p:cNvPicPr>
          <p:nvPr userDrawn="1"/>
        </p:nvPicPr>
        <p:blipFill>
          <a:blip r:embed="rId2"/>
          <a:stretch>
            <a:fillRect/>
          </a:stretch>
        </p:blipFill>
        <p:spPr>
          <a:xfrm>
            <a:off x="7950994" y="5695950"/>
            <a:ext cx="1114425" cy="1066800"/>
          </a:xfrm>
          <a:prstGeom prst="rect">
            <a:avLst/>
          </a:prstGeom>
        </p:spPr>
      </p:pic>
      <p:sp>
        <p:nvSpPr>
          <p:cNvPr id="11" name="Google Shape;81;p15">
            <a:extLst>
              <a:ext uri="{FF2B5EF4-FFF2-40B4-BE49-F238E27FC236}">
                <a16:creationId xmlns:a16="http://schemas.microsoft.com/office/drawing/2014/main" id="{69B1A208-FD36-48CE-AE73-7100F3E94479}"/>
              </a:ext>
            </a:extLst>
          </p:cNvPr>
          <p:cNvSpPr txBox="1">
            <a:spLocks/>
          </p:cNvSpPr>
          <p:nvPr userDrawn="1"/>
        </p:nvSpPr>
        <p:spPr>
          <a:xfrm>
            <a:off x="362737" y="1118174"/>
            <a:ext cx="4209263" cy="35632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1600"/>
              </a:spcAft>
              <a:buClrTx/>
              <a:buSzTx/>
              <a:buFont typeface="Arial" panose="020B0604020202020204" pitchFamily="34" charset="0"/>
              <a:buNone/>
              <a:tabLst/>
              <a:defRPr/>
            </a:pPr>
            <a:endParaRPr kumimoji="0" lang="en-GB" sz="135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12" name="Rectangle 11">
            <a:extLst>
              <a:ext uri="{FF2B5EF4-FFF2-40B4-BE49-F238E27FC236}">
                <a16:creationId xmlns:a16="http://schemas.microsoft.com/office/drawing/2014/main" id="{0B282DA5-EA20-4580-8A6B-B252C027152A}"/>
              </a:ext>
            </a:extLst>
          </p:cNvPr>
          <p:cNvSpPr/>
          <p:nvPr userDrawn="1"/>
        </p:nvSpPr>
        <p:spPr>
          <a:xfrm>
            <a:off x="412909" y="1318974"/>
            <a:ext cx="7937007" cy="369332"/>
          </a:xfrm>
          <a:prstGeom prst="rect">
            <a:avLst/>
          </a:prstGeom>
        </p:spPr>
        <p:txBody>
          <a:bodyPr wrap="square">
            <a:spAutoFit/>
          </a:bodyPr>
          <a:lstStyle/>
          <a:p>
            <a:pPr lvl="0"/>
            <a:endParaRPr lang="en-GB" sz="1800" dirty="0">
              <a:latin typeface="Trebuchet MS" panose="020B0603020202020204" pitchFamily="34" charset="0"/>
            </a:endParaRPr>
          </a:p>
        </p:txBody>
      </p:sp>
      <p:sp>
        <p:nvSpPr>
          <p:cNvPr id="2" name="Title 1">
            <a:extLst>
              <a:ext uri="{FF2B5EF4-FFF2-40B4-BE49-F238E27FC236}">
                <a16:creationId xmlns:a16="http://schemas.microsoft.com/office/drawing/2014/main" id="{4E472DF2-77A4-4D3D-A8F3-A87912E81FE9}"/>
              </a:ext>
            </a:extLst>
          </p:cNvPr>
          <p:cNvSpPr>
            <a:spLocks noGrp="1"/>
          </p:cNvSpPr>
          <p:nvPr>
            <p:ph type="title"/>
          </p:nvPr>
        </p:nvSpPr>
        <p:spPr>
          <a:xfrm>
            <a:off x="628650" y="365126"/>
            <a:ext cx="7886700" cy="1066800"/>
          </a:xfrm>
        </p:spPr>
        <p:txBody>
          <a:bodyPr>
            <a:normAutofit/>
          </a:bodyPr>
          <a:lstStyle>
            <a:lvl1pPr>
              <a:defRPr sz="2700">
                <a:solidFill>
                  <a:srgbClr val="00AEC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9088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D3DD3F-1D4D-E840-9953-B6A7E917EA4C}"/>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0" y="362466"/>
            <a:ext cx="5318452" cy="2509071"/>
          </a:xfrm>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375" strike="noStrike" spc="225"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SECTION DIV. HERE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SECTION DIV. HERE</a:t>
            </a:r>
            <a:endParaRPr lang="en-US" dirty="0"/>
          </a:p>
        </p:txBody>
      </p:sp>
      <p:sp>
        <p:nvSpPr>
          <p:cNvPr id="10" name="Footer Placeholder 7">
            <a:extLst>
              <a:ext uri="{FF2B5EF4-FFF2-40B4-BE49-F238E27FC236}">
                <a16:creationId xmlns:a16="http://schemas.microsoft.com/office/drawing/2014/main" id="{F04B49A1-184E-F045-97DC-B9B7E649065E}"/>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dirty="0"/>
              <a:t>Title of Presentation Here</a:t>
            </a:r>
          </a:p>
        </p:txBody>
      </p:sp>
    </p:spTree>
    <p:extLst>
      <p:ext uri="{BB962C8B-B14F-4D97-AF65-F5344CB8AC3E}">
        <p14:creationId xmlns:p14="http://schemas.microsoft.com/office/powerpoint/2010/main" val="354340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Statement Slide Bi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1" y="446400"/>
            <a:ext cx="8207688" cy="5472114"/>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7500" strike="noStrike" spc="0"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Pull out quote or statement here.</a:t>
            </a:r>
            <a:endParaRPr lang="en-US" dirty="0"/>
          </a:p>
        </p:txBody>
      </p:sp>
      <p:pic>
        <p:nvPicPr>
          <p:cNvPr id="5" name="Picture 4">
            <a:extLst>
              <a:ext uri="{FF2B5EF4-FFF2-40B4-BE49-F238E27FC236}">
                <a16:creationId xmlns:a16="http://schemas.microsoft.com/office/drawing/2014/main" id="{F25C67AF-603E-3A42-AC40-D5338EEEF1D7}"/>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7" name="Footer Placeholder 7">
            <a:extLst>
              <a:ext uri="{FF2B5EF4-FFF2-40B4-BE49-F238E27FC236}">
                <a16:creationId xmlns:a16="http://schemas.microsoft.com/office/drawing/2014/main" id="{3185E439-347D-5F49-A216-DF5C01AAFE12}"/>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dirty="0"/>
              <a:t>Title of Presentation Here</a:t>
            </a:r>
          </a:p>
        </p:txBody>
      </p:sp>
    </p:spTree>
    <p:extLst>
      <p:ext uri="{BB962C8B-B14F-4D97-AF65-F5344CB8AC3E}">
        <p14:creationId xmlns:p14="http://schemas.microsoft.com/office/powerpoint/2010/main" val="2126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Sm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484E83-F4B6-C14D-9F0C-6B30D5D7975D}"/>
              </a:ext>
            </a:extLst>
          </p:cNvPr>
          <p:cNvSpPr>
            <a:spLocks noGrp="1"/>
          </p:cNvSpPr>
          <p:nvPr>
            <p:ph type="subTitle" idx="1" hasCustomPrompt="1"/>
          </p:nvPr>
        </p:nvSpPr>
        <p:spPr>
          <a:xfrm>
            <a:off x="468001" y="446401"/>
            <a:ext cx="8207688" cy="5467038"/>
          </a:xfrm>
        </p:spPr>
        <p:txBody>
          <a:bodyPr anchor="t">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750" strike="noStrike" spc="0" baseline="0">
                <a:solidFill>
                  <a:schemeClr val="bg1"/>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Pull out quote or statement here.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Pull out quote or statement here.</a:t>
            </a: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t>Pull out quote or statement here.</a:t>
            </a:r>
            <a:endParaRPr lang="en-US" dirty="0"/>
          </a:p>
        </p:txBody>
      </p:sp>
      <p:pic>
        <p:nvPicPr>
          <p:cNvPr id="5" name="Picture 4">
            <a:extLst>
              <a:ext uri="{FF2B5EF4-FFF2-40B4-BE49-F238E27FC236}">
                <a16:creationId xmlns:a16="http://schemas.microsoft.com/office/drawing/2014/main" id="{37977DF2-ED7C-AB4E-A8A2-037844A35442}"/>
              </a:ext>
            </a:extLst>
          </p:cNvPr>
          <p:cNvPicPr>
            <a:picLocks noChangeAspect="1"/>
          </p:cNvPicPr>
          <p:nvPr userDrawn="1"/>
        </p:nvPicPr>
        <p:blipFill>
          <a:blip r:embed="rId3"/>
          <a:stretch>
            <a:fillRect/>
          </a:stretch>
        </p:blipFill>
        <p:spPr>
          <a:xfrm>
            <a:off x="467688" y="6200775"/>
            <a:ext cx="8208000" cy="660706"/>
          </a:xfrm>
          <a:prstGeom prst="rect">
            <a:avLst/>
          </a:prstGeom>
        </p:spPr>
      </p:pic>
      <p:sp>
        <p:nvSpPr>
          <p:cNvPr id="7" name="Footer Placeholder 7">
            <a:extLst>
              <a:ext uri="{FF2B5EF4-FFF2-40B4-BE49-F238E27FC236}">
                <a16:creationId xmlns:a16="http://schemas.microsoft.com/office/drawing/2014/main" id="{7729345B-630C-024C-BC5F-52BB1008F39D}"/>
              </a:ext>
            </a:extLst>
          </p:cNvPr>
          <p:cNvSpPr>
            <a:spLocks noGrp="1"/>
          </p:cNvSpPr>
          <p:nvPr>
            <p:ph type="ftr" sz="quarter" idx="11"/>
          </p:nvPr>
        </p:nvSpPr>
        <p:spPr>
          <a:xfrm>
            <a:off x="468000" y="6202801"/>
            <a:ext cx="2751398" cy="365125"/>
          </a:xfrm>
        </p:spPr>
        <p:txBody>
          <a:bodyPr/>
          <a:lstStyle>
            <a:lvl1pPr>
              <a:defRPr>
                <a:solidFill>
                  <a:schemeClr val="bg1"/>
                </a:solidFill>
              </a:defRPr>
            </a:lvl1pPr>
          </a:lstStyle>
          <a:p>
            <a:r>
              <a:rPr lang="en-US" dirty="0"/>
              <a:t>Title of Presentation Here</a:t>
            </a:r>
          </a:p>
        </p:txBody>
      </p:sp>
    </p:spTree>
    <p:extLst>
      <p:ext uri="{BB962C8B-B14F-4D97-AF65-F5344CB8AC3E}">
        <p14:creationId xmlns:p14="http://schemas.microsoft.com/office/powerpoint/2010/main" val="158881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ex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69EF-4408-C841-A8D0-5BE070CE059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88F9F8-434B-7240-856C-8765ADBEE6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1104756-DBE0-2641-AACD-0DD7753830B8}"/>
              </a:ext>
            </a:extLst>
          </p:cNvPr>
          <p:cNvSpPr>
            <a:spLocks noGrp="1"/>
          </p:cNvSpPr>
          <p:nvPr>
            <p:ph type="ftr" sz="quarter" idx="11"/>
          </p:nvPr>
        </p:nvSpPr>
        <p:spPr>
          <a:xfrm>
            <a:off x="468000" y="6202801"/>
            <a:ext cx="2751398" cy="365125"/>
          </a:xfrm>
        </p:spPr>
        <p:txBody>
          <a:bodyPr/>
          <a:lstStyle/>
          <a:p>
            <a:r>
              <a:rPr lang="en-US"/>
              <a:t>Title of Presentation Here</a:t>
            </a:r>
          </a:p>
        </p:txBody>
      </p:sp>
    </p:spTree>
    <p:extLst>
      <p:ext uri="{BB962C8B-B14F-4D97-AF65-F5344CB8AC3E}">
        <p14:creationId xmlns:p14="http://schemas.microsoft.com/office/powerpoint/2010/main" val="413637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9" name="Picture Placeholder 8">
            <a:extLst>
              <a:ext uri="{FF2B5EF4-FFF2-40B4-BE49-F238E27FC236}">
                <a16:creationId xmlns:a16="http://schemas.microsoft.com/office/drawing/2014/main" id="{345BDA99-82E7-1942-8878-269F2D59734B}"/>
              </a:ext>
            </a:extLst>
          </p:cNvPr>
          <p:cNvSpPr>
            <a:spLocks noGrp="1"/>
          </p:cNvSpPr>
          <p:nvPr>
            <p:ph type="pic" sz="quarter" idx="13"/>
          </p:nvPr>
        </p:nvSpPr>
        <p:spPr>
          <a:xfrm>
            <a:off x="468001" y="1306801"/>
            <a:ext cx="8207688" cy="4608513"/>
          </a:xfrm>
        </p:spPr>
        <p:txBody>
          <a:bodyPr/>
          <a:lstStyle/>
          <a:p>
            <a:r>
              <a:rPr lang="en-US"/>
              <a:t>Click icon to add picture</a:t>
            </a:r>
          </a:p>
        </p:txBody>
      </p:sp>
      <p:sp>
        <p:nvSpPr>
          <p:cNvPr id="7" name="Footer Placeholder 3">
            <a:extLst>
              <a:ext uri="{FF2B5EF4-FFF2-40B4-BE49-F238E27FC236}">
                <a16:creationId xmlns:a16="http://schemas.microsoft.com/office/drawing/2014/main" id="{D489499A-7FE4-BD4B-A9B8-E2B63D6DFCEE}"/>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160238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10" name="Chart Placeholder 6">
            <a:extLst>
              <a:ext uri="{FF2B5EF4-FFF2-40B4-BE49-F238E27FC236}">
                <a16:creationId xmlns:a16="http://schemas.microsoft.com/office/drawing/2014/main" id="{DA8201D1-A3E9-704F-B21E-8AC0B5149C5E}"/>
              </a:ext>
            </a:extLst>
          </p:cNvPr>
          <p:cNvSpPr>
            <a:spLocks noGrp="1"/>
          </p:cNvSpPr>
          <p:nvPr>
            <p:ph type="chart" sz="quarter" idx="14"/>
          </p:nvPr>
        </p:nvSpPr>
        <p:spPr>
          <a:xfrm>
            <a:off x="468000" y="1306801"/>
            <a:ext cx="8208000" cy="4608513"/>
          </a:xfrm>
        </p:spPr>
        <p:txBody>
          <a:bodyPr/>
          <a:lstStyle/>
          <a:p>
            <a:r>
              <a:rPr lang="en-US"/>
              <a:t>Click icon to add chart</a:t>
            </a:r>
          </a:p>
        </p:txBody>
      </p:sp>
      <p:sp>
        <p:nvSpPr>
          <p:cNvPr id="7" name="Footer Placeholder 3">
            <a:extLst>
              <a:ext uri="{FF2B5EF4-FFF2-40B4-BE49-F238E27FC236}">
                <a16:creationId xmlns:a16="http://schemas.microsoft.com/office/drawing/2014/main" id="{A82FF756-A754-F042-914D-E86746ED2E12}"/>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307694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1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D15-4062-7A4B-8309-C6FF0F506740}"/>
              </a:ext>
            </a:extLst>
          </p:cNvPr>
          <p:cNvSpPr>
            <a:spLocks noGrp="1"/>
          </p:cNvSpPr>
          <p:nvPr>
            <p:ph type="title"/>
          </p:nvPr>
        </p:nvSpPr>
        <p:spPr/>
        <p:txBody>
          <a:bodyPr/>
          <a:lstStyle/>
          <a:p>
            <a:r>
              <a:rPr lang="en-US"/>
              <a:t>Click to edit Master title style</a:t>
            </a:r>
          </a:p>
        </p:txBody>
      </p:sp>
      <p:sp>
        <p:nvSpPr>
          <p:cNvPr id="9" name="Table Placeholder 8">
            <a:extLst>
              <a:ext uri="{FF2B5EF4-FFF2-40B4-BE49-F238E27FC236}">
                <a16:creationId xmlns:a16="http://schemas.microsoft.com/office/drawing/2014/main" id="{1F06A2D7-0A6B-284D-A3C8-97F2BEAEC804}"/>
              </a:ext>
            </a:extLst>
          </p:cNvPr>
          <p:cNvSpPr>
            <a:spLocks noGrp="1"/>
          </p:cNvSpPr>
          <p:nvPr>
            <p:ph type="tbl" sz="quarter" idx="13"/>
          </p:nvPr>
        </p:nvSpPr>
        <p:spPr>
          <a:xfrm>
            <a:off x="468000" y="1306801"/>
            <a:ext cx="8208000" cy="4608513"/>
          </a:xfrm>
        </p:spPr>
        <p:txBody>
          <a:bodyPr/>
          <a:lstStyle/>
          <a:p>
            <a:r>
              <a:rPr lang="en-US"/>
              <a:t>Click icon to add table</a:t>
            </a:r>
          </a:p>
        </p:txBody>
      </p:sp>
      <p:sp>
        <p:nvSpPr>
          <p:cNvPr id="7" name="Footer Placeholder 3">
            <a:extLst>
              <a:ext uri="{FF2B5EF4-FFF2-40B4-BE49-F238E27FC236}">
                <a16:creationId xmlns:a16="http://schemas.microsoft.com/office/drawing/2014/main" id="{D60DEBC1-95B8-D14C-80B7-0227E3F52B18}"/>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339442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nd Text 2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270C-7069-F645-8562-D48325B204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B329E-F30D-594F-8F31-38827FE92E06}"/>
              </a:ext>
            </a:extLst>
          </p:cNvPr>
          <p:cNvSpPr>
            <a:spLocks noGrp="1"/>
          </p:cNvSpPr>
          <p:nvPr>
            <p:ph sz="half" idx="1"/>
          </p:nvPr>
        </p:nvSpPr>
        <p:spPr>
          <a:xfrm>
            <a:off x="468000" y="1306800"/>
            <a:ext cx="3886200" cy="46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1FEEDD-F775-3C43-8823-949B02EFE21F}"/>
              </a:ext>
            </a:extLst>
          </p:cNvPr>
          <p:cNvSpPr>
            <a:spLocks noGrp="1"/>
          </p:cNvSpPr>
          <p:nvPr>
            <p:ph sz="half" idx="2"/>
          </p:nvPr>
        </p:nvSpPr>
        <p:spPr>
          <a:xfrm>
            <a:off x="4572000" y="1306799"/>
            <a:ext cx="3886200" cy="4606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a:extLst>
              <a:ext uri="{FF2B5EF4-FFF2-40B4-BE49-F238E27FC236}">
                <a16:creationId xmlns:a16="http://schemas.microsoft.com/office/drawing/2014/main" id="{CE60B533-1D9C-A14B-8D78-51D32377F3DA}"/>
              </a:ext>
            </a:extLst>
          </p:cNvPr>
          <p:cNvSpPr>
            <a:spLocks noGrp="1"/>
          </p:cNvSpPr>
          <p:nvPr>
            <p:ph type="ftr" sz="quarter" idx="11"/>
          </p:nvPr>
        </p:nvSpPr>
        <p:spPr>
          <a:xfrm>
            <a:off x="468000" y="6202801"/>
            <a:ext cx="2751398" cy="365125"/>
          </a:xfrm>
        </p:spPr>
        <p:txBody>
          <a:bodyPr/>
          <a:lstStyle/>
          <a:p>
            <a:r>
              <a:rPr lang="en-US" dirty="0"/>
              <a:t>Title of Presentation Here</a:t>
            </a:r>
          </a:p>
        </p:txBody>
      </p:sp>
    </p:spTree>
    <p:extLst>
      <p:ext uri="{BB962C8B-B14F-4D97-AF65-F5344CB8AC3E}">
        <p14:creationId xmlns:p14="http://schemas.microsoft.com/office/powerpoint/2010/main" val="235142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445EA-872A-0C40-ACDC-0ED73A1841ED}"/>
              </a:ext>
            </a:extLst>
          </p:cNvPr>
          <p:cNvPicPr>
            <a:picLocks noChangeAspect="1"/>
          </p:cNvPicPr>
          <p:nvPr userDrawn="1"/>
        </p:nvPicPr>
        <p:blipFill>
          <a:blip r:embed="rId16"/>
          <a:stretch>
            <a:fillRect/>
          </a:stretch>
        </p:blipFill>
        <p:spPr>
          <a:xfrm>
            <a:off x="468000" y="6202799"/>
            <a:ext cx="8208000" cy="655502"/>
          </a:xfrm>
          <a:prstGeom prst="rect">
            <a:avLst/>
          </a:prstGeom>
        </p:spPr>
      </p:pic>
      <p:sp>
        <p:nvSpPr>
          <p:cNvPr id="2" name="Title Placeholder 1">
            <a:extLst>
              <a:ext uri="{FF2B5EF4-FFF2-40B4-BE49-F238E27FC236}">
                <a16:creationId xmlns:a16="http://schemas.microsoft.com/office/drawing/2014/main" id="{91F3FE9B-B836-2C45-A98C-51C1228A099C}"/>
              </a:ext>
            </a:extLst>
          </p:cNvPr>
          <p:cNvSpPr>
            <a:spLocks noGrp="1"/>
          </p:cNvSpPr>
          <p:nvPr>
            <p:ph type="title"/>
          </p:nvPr>
        </p:nvSpPr>
        <p:spPr>
          <a:xfrm>
            <a:off x="468000" y="446400"/>
            <a:ext cx="8207688" cy="714063"/>
          </a:xfrm>
          <a:prstGeom prst="rect">
            <a:avLst/>
          </a:prstGeom>
        </p:spPr>
        <p:txBody>
          <a:bodyPr vert="horz" wrap="square" lIns="0" tIns="0" rIns="0" bIns="0" rtlCol="0" anchor="t">
            <a:noAutofit/>
          </a:bodyPr>
          <a:lstStyle/>
          <a:p>
            <a:r>
              <a:rPr lang="en-GB" dirty="0"/>
              <a:t>SLIDE/TITLE HEADING HERE</a:t>
            </a:r>
            <a:br>
              <a:rPr lang="en-GB" dirty="0"/>
            </a:br>
            <a:br>
              <a:rPr lang="en-GB" dirty="0"/>
            </a:br>
            <a:endParaRPr lang="en-US" dirty="0"/>
          </a:p>
        </p:txBody>
      </p:sp>
      <p:sp>
        <p:nvSpPr>
          <p:cNvPr id="3" name="Text Placeholder 2">
            <a:extLst>
              <a:ext uri="{FF2B5EF4-FFF2-40B4-BE49-F238E27FC236}">
                <a16:creationId xmlns:a16="http://schemas.microsoft.com/office/drawing/2014/main" id="{86EC2841-E535-3943-8B0C-9DD7D5AC4ED1}"/>
              </a:ext>
            </a:extLst>
          </p:cNvPr>
          <p:cNvSpPr>
            <a:spLocks noGrp="1"/>
          </p:cNvSpPr>
          <p:nvPr>
            <p:ph type="body" idx="1"/>
          </p:nvPr>
        </p:nvSpPr>
        <p:spPr>
          <a:xfrm>
            <a:off x="468000" y="1306800"/>
            <a:ext cx="8208000" cy="4605624"/>
          </a:xfrm>
          <a:prstGeom prst="rect">
            <a:avLst/>
          </a:prstGeom>
        </p:spPr>
        <p:txBody>
          <a:bodyPr vert="horz" wrap="square" lIns="0" tIns="0" rIns="0" bIns="0" rtlCol="0">
            <a:noAutofit/>
          </a:bodyPr>
          <a:lstStyle/>
          <a:p>
            <a:pPr lvl="0"/>
            <a:r>
              <a:rPr lang="en-GB" dirty="0"/>
              <a:t>Sub-heading one (text level 1)</a:t>
            </a:r>
          </a:p>
          <a:p>
            <a:pPr lvl="1"/>
            <a:r>
              <a:rPr lang="en-GB" dirty="0"/>
              <a:t>Sub-heading two (text level 2)</a:t>
            </a:r>
          </a:p>
          <a:p>
            <a:pPr lvl="2"/>
            <a:r>
              <a:rPr lang="en-GB" dirty="0"/>
              <a:t>Sub-heading three (text level 3)</a:t>
            </a:r>
          </a:p>
          <a:p>
            <a:pPr lvl="3"/>
            <a:r>
              <a:rPr lang="en-GB" dirty="0"/>
              <a:t>Body text (text level 4)</a:t>
            </a:r>
          </a:p>
          <a:p>
            <a:pPr lvl="4"/>
            <a:r>
              <a:rPr lang="en-GB" dirty="0"/>
              <a:t>Caption Text (text level 5)</a:t>
            </a:r>
            <a:endParaRPr lang="en-US" dirty="0"/>
          </a:p>
        </p:txBody>
      </p:sp>
      <p:sp>
        <p:nvSpPr>
          <p:cNvPr id="5" name="Footer Placeholder 4">
            <a:extLst>
              <a:ext uri="{FF2B5EF4-FFF2-40B4-BE49-F238E27FC236}">
                <a16:creationId xmlns:a16="http://schemas.microsoft.com/office/drawing/2014/main" id="{422C1ED4-BEE8-8C4E-A29C-FF99A8F4F9A4}"/>
              </a:ext>
            </a:extLst>
          </p:cNvPr>
          <p:cNvSpPr>
            <a:spLocks noGrp="1"/>
          </p:cNvSpPr>
          <p:nvPr>
            <p:ph type="ftr" sz="quarter" idx="3"/>
          </p:nvPr>
        </p:nvSpPr>
        <p:spPr>
          <a:xfrm>
            <a:off x="468313" y="6202801"/>
            <a:ext cx="2751398" cy="365125"/>
          </a:xfrm>
          <a:prstGeom prst="rect">
            <a:avLst/>
          </a:prstGeom>
        </p:spPr>
        <p:txBody>
          <a:bodyPr vert="horz" wrap="square" lIns="0" tIns="0" rIns="0" bIns="0" rtlCol="0" anchor="ctr"/>
          <a:lstStyle>
            <a:lvl1pPr algn="l">
              <a:defRPr sz="975">
                <a:solidFill>
                  <a:schemeClr val="tx2"/>
                </a:solidFill>
              </a:defRPr>
            </a:lvl1pPr>
          </a:lstStyle>
          <a:p>
            <a:r>
              <a:rPr lang="en-US" dirty="0"/>
              <a:t>Title of Presentation Here</a:t>
            </a:r>
          </a:p>
        </p:txBody>
      </p:sp>
    </p:spTree>
    <p:extLst>
      <p:ext uri="{BB962C8B-B14F-4D97-AF65-F5344CB8AC3E}">
        <p14:creationId xmlns:p14="http://schemas.microsoft.com/office/powerpoint/2010/main" val="21449901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0" r:id="rId5"/>
    <p:sldLayoutId id="2147483654" r:id="rId6"/>
    <p:sldLayoutId id="2147483665" r:id="rId7"/>
    <p:sldLayoutId id="2147483668" r:id="rId8"/>
    <p:sldLayoutId id="2147483652" r:id="rId9"/>
    <p:sldLayoutId id="2147483664" r:id="rId10"/>
    <p:sldLayoutId id="2147483666" r:id="rId11"/>
    <p:sldLayoutId id="2147483667" r:id="rId12"/>
    <p:sldLayoutId id="2147483655" r:id="rId13"/>
    <p:sldLayoutId id="2147483669" r:id="rId14"/>
  </p:sldLayoutIdLst>
  <p:hf sldNum="0" hdr="0" dt="0"/>
  <p:txStyles>
    <p:titleStyle>
      <a:lvl1pPr algn="l" defTabSz="685800" rtl="0" eaLnBrk="1" latinLnBrk="0" hangingPunct="1">
        <a:lnSpc>
          <a:spcPct val="90000"/>
        </a:lnSpc>
        <a:spcBef>
          <a:spcPct val="0"/>
        </a:spcBef>
        <a:buNone/>
        <a:defRPr sz="21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orient="horz" pos="278" userDrawn="1">
          <p15:clr>
            <a:srgbClr val="F26B43"/>
          </p15:clr>
        </p15:guide>
        <p15:guide id="5" pos="5465" userDrawn="1">
          <p15:clr>
            <a:srgbClr val="F26B43"/>
          </p15:clr>
        </p15:guide>
        <p15:guide id="6" orient="horz" pos="3906" userDrawn="1">
          <p15:clr>
            <a:srgbClr val="F26B43"/>
          </p15:clr>
        </p15:guide>
        <p15:guide id="7" orient="horz" pos="731" userDrawn="1">
          <p15:clr>
            <a:srgbClr val="F26B43"/>
          </p15:clr>
        </p15:guide>
        <p15:guide id="8" orient="horz" pos="822" userDrawn="1">
          <p15:clr>
            <a:srgbClr val="F26B43"/>
          </p15:clr>
        </p15:guide>
        <p15:guide id="9"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twitter.com/sosukcharity" TargetMode="External"/><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instagram.com/sosuk_charity/" TargetMode="External"/><Relationship Id="rId11" Type="http://schemas.openxmlformats.org/officeDocument/2006/relationships/image" Target="../media/image14.jpeg"/><Relationship Id="rId5" Type="http://schemas.openxmlformats.org/officeDocument/2006/relationships/image" Target="../media/image11.png"/><Relationship Id="rId10" Type="http://schemas.openxmlformats.org/officeDocument/2006/relationships/hyperlink" Target="https://www.linkedin.com/company/students-organising-for-sustainability/" TargetMode="External"/><Relationship Id="rId4" Type="http://schemas.openxmlformats.org/officeDocument/2006/relationships/hyperlink" Target="http://facebook.com/sosukcharity"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iema.net/policy/sustainability-skills-in-infrastructure.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forgood.nus.org.uk/"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31DCDB-25CD-9C4D-AE83-C1C48CD7853B}"/>
              </a:ext>
            </a:extLst>
          </p:cNvPr>
          <p:cNvSpPr>
            <a:spLocks noGrp="1"/>
          </p:cNvSpPr>
          <p:nvPr>
            <p:ph type="subTitle" idx="1"/>
          </p:nvPr>
        </p:nvSpPr>
        <p:spPr>
          <a:xfrm>
            <a:off x="795867" y="1773238"/>
            <a:ext cx="7704665" cy="1655762"/>
          </a:xfrm>
        </p:spPr>
        <p:txBody>
          <a:bodyPr>
            <a:normAutofit/>
          </a:bodyPr>
          <a:lstStyle/>
          <a:p>
            <a:r>
              <a:rPr lang="en-US" sz="2800" dirty="0"/>
              <a:t>RED WoLF Student Engagement</a:t>
            </a:r>
          </a:p>
        </p:txBody>
      </p:sp>
      <p:sp>
        <p:nvSpPr>
          <p:cNvPr id="2" name="TextBox 1">
            <a:extLst>
              <a:ext uri="{FF2B5EF4-FFF2-40B4-BE49-F238E27FC236}">
                <a16:creationId xmlns:a16="http://schemas.microsoft.com/office/drawing/2014/main" id="{E9DAABCF-C104-4149-9FC0-40BD17E536E3}"/>
              </a:ext>
            </a:extLst>
          </p:cNvPr>
          <p:cNvSpPr txBox="1"/>
          <p:nvPr/>
        </p:nvSpPr>
        <p:spPr>
          <a:xfrm>
            <a:off x="1948070" y="3829610"/>
            <a:ext cx="6052930" cy="369332"/>
          </a:xfrm>
          <a:prstGeom prst="rect">
            <a:avLst/>
          </a:prstGeom>
          <a:noFill/>
        </p:spPr>
        <p:txBody>
          <a:bodyPr wrap="square" rtlCol="0">
            <a:spAutoFit/>
          </a:bodyPr>
          <a:lstStyle/>
          <a:p>
            <a:r>
              <a:rPr lang="en-GB" dirty="0">
                <a:solidFill>
                  <a:schemeClr val="bg1"/>
                </a:solidFill>
              </a:rPr>
              <a:t>Meg Baker – Senior Project Manager (Education)</a:t>
            </a:r>
          </a:p>
        </p:txBody>
      </p:sp>
      <p:pic>
        <p:nvPicPr>
          <p:cNvPr id="5" name="Picture 4">
            <a:extLst>
              <a:ext uri="{FF2B5EF4-FFF2-40B4-BE49-F238E27FC236}">
                <a16:creationId xmlns:a16="http://schemas.microsoft.com/office/drawing/2014/main" id="{5D915F6D-E40A-4037-BAFA-619057F5E0A7}"/>
              </a:ext>
            </a:extLst>
          </p:cNvPr>
          <p:cNvPicPr>
            <a:picLocks noChangeAspect="1"/>
          </p:cNvPicPr>
          <p:nvPr/>
        </p:nvPicPr>
        <p:blipFill>
          <a:blip r:embed="rId3"/>
          <a:stretch>
            <a:fillRect/>
          </a:stretch>
        </p:blipFill>
        <p:spPr>
          <a:xfrm>
            <a:off x="3364524" y="4498663"/>
            <a:ext cx="2364360" cy="1020443"/>
          </a:xfrm>
          <a:prstGeom prst="rect">
            <a:avLst/>
          </a:prstGeom>
        </p:spPr>
      </p:pic>
    </p:spTree>
    <p:extLst>
      <p:ext uri="{BB962C8B-B14F-4D97-AF65-F5344CB8AC3E}">
        <p14:creationId xmlns:p14="http://schemas.microsoft.com/office/powerpoint/2010/main" val="10825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05897E-DB06-4704-BA8A-913CE9F34F4F}"/>
              </a:ext>
            </a:extLst>
          </p:cNvPr>
          <p:cNvSpPr>
            <a:spLocks noGrp="1"/>
          </p:cNvSpPr>
          <p:nvPr>
            <p:ph type="subTitle" idx="1"/>
          </p:nvPr>
        </p:nvSpPr>
        <p:spPr>
          <a:xfrm>
            <a:off x="1010798" y="2601119"/>
            <a:ext cx="6858000" cy="2720028"/>
          </a:xfrm>
        </p:spPr>
        <p:txBody>
          <a:bodyPr>
            <a:normAutofit/>
          </a:bodyPr>
          <a:lstStyle/>
          <a:p>
            <a:r>
              <a:rPr lang="en-GB" dirty="0"/>
              <a:t>Thank you</a:t>
            </a:r>
          </a:p>
          <a:p>
            <a:endParaRPr lang="en-GB" dirty="0"/>
          </a:p>
          <a:p>
            <a:r>
              <a:rPr lang="en-GB" dirty="0"/>
              <a:t>e. meg.baker@sos-uk.org </a:t>
            </a:r>
          </a:p>
          <a:p>
            <a:r>
              <a:rPr lang="en-GB" dirty="0"/>
              <a:t>w. https://sustainability.nus.org.uk</a:t>
            </a:r>
          </a:p>
          <a:p>
            <a:r>
              <a:rPr lang="en-GB" dirty="0"/>
              <a:t>@</a:t>
            </a:r>
            <a:r>
              <a:rPr lang="en-GB" dirty="0" err="1"/>
              <a:t>sosukcharity</a:t>
            </a:r>
            <a:r>
              <a:rPr lang="en-GB" dirty="0"/>
              <a:t> </a:t>
            </a:r>
          </a:p>
          <a:p>
            <a:endParaRPr lang="en-GB" dirty="0"/>
          </a:p>
        </p:txBody>
      </p:sp>
    </p:spTree>
    <p:extLst>
      <p:ext uri="{BB962C8B-B14F-4D97-AF65-F5344CB8AC3E}">
        <p14:creationId xmlns:p14="http://schemas.microsoft.com/office/powerpoint/2010/main" val="168167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307F07-350C-475B-874A-32271D4BC2AE}"/>
              </a:ext>
            </a:extLst>
          </p:cNvPr>
          <p:cNvSpPr/>
          <p:nvPr/>
        </p:nvSpPr>
        <p:spPr>
          <a:xfrm>
            <a:off x="193399" y="1034914"/>
            <a:ext cx="4643644" cy="3975447"/>
          </a:xfrm>
          <a:prstGeom prst="rect">
            <a:avLst/>
          </a:prstGeom>
        </p:spPr>
        <p:txBody>
          <a:bodyPr wrap="square">
            <a:spAutoFit/>
          </a:bodyPr>
          <a:lstStyle/>
          <a:p>
            <a:pPr lvl="0">
              <a:defRPr/>
            </a:pPr>
            <a:r>
              <a:rPr lang="en-GB" b="1" dirty="0">
                <a:solidFill>
                  <a:prstClr val="black"/>
                </a:solidFill>
                <a:latin typeface="Trebuchet MS" panose="020B0603020202020204" pitchFamily="34" charset="0"/>
              </a:rPr>
              <a:t>We are working to…</a:t>
            </a:r>
          </a:p>
          <a:p>
            <a:pPr marL="609585" lvl="0" indent="-406390">
              <a:spcBef>
                <a:spcPts val="1600"/>
              </a:spcBef>
              <a:spcAft>
                <a:spcPts val="300"/>
              </a:spcAft>
              <a:buClr>
                <a:srgbClr val="000000"/>
              </a:buClr>
              <a:buSzPts val="1200"/>
              <a:buFont typeface="Arial" panose="020B0604020202020204" pitchFamily="34" charset="0"/>
              <a:buChar char="●"/>
              <a:defRPr/>
            </a:pPr>
            <a:r>
              <a:rPr lang="en-GB" dirty="0">
                <a:solidFill>
                  <a:prstClr val="black"/>
                </a:solidFill>
                <a:latin typeface="Trebuchet MS" panose="020B0603020202020204" pitchFamily="34" charset="0"/>
              </a:rPr>
              <a:t>Move sustainability from being a niche subject that relatively few study to something all students learn about - </a:t>
            </a:r>
            <a:r>
              <a:rPr lang="en-GB" dirty="0">
                <a:solidFill>
                  <a:srgbClr val="00AEC7"/>
                </a:solidFill>
                <a:latin typeface="Trebuchet MS" panose="020B0603020202020204" pitchFamily="34" charset="0"/>
              </a:rPr>
              <a:t>a</a:t>
            </a:r>
            <a:r>
              <a:rPr lang="en-GB" b="1" dirty="0">
                <a:solidFill>
                  <a:srgbClr val="00AEC7"/>
                </a:solidFill>
                <a:latin typeface="Trebuchet MS" panose="020B0603020202020204" pitchFamily="34" charset="0"/>
                <a:ea typeface="Verdana" panose="020B0604030504040204" pitchFamily="34" charset="0"/>
              </a:rPr>
              <a:t>ll students should be “sustainability students”.</a:t>
            </a:r>
          </a:p>
          <a:p>
            <a:pPr marL="609585" lvl="0" indent="-406390">
              <a:spcAft>
                <a:spcPts val="300"/>
              </a:spcAft>
              <a:buClr>
                <a:srgbClr val="000000"/>
              </a:buClr>
              <a:buSzPts val="1200"/>
              <a:buFont typeface="Arial" panose="020B0604020202020204" pitchFamily="34" charset="0"/>
              <a:buChar char="●"/>
              <a:defRPr/>
            </a:pPr>
            <a:r>
              <a:rPr lang="en-GB" dirty="0">
                <a:solidFill>
                  <a:prstClr val="black"/>
                </a:solidFill>
                <a:latin typeface="Trebuchet MS" panose="020B0603020202020204" pitchFamily="34" charset="0"/>
              </a:rPr>
              <a:t>Create cohort after cohort of </a:t>
            </a:r>
            <a:r>
              <a:rPr lang="en-GB" b="1" dirty="0">
                <a:solidFill>
                  <a:srgbClr val="00AEC7"/>
                </a:solidFill>
                <a:latin typeface="Trebuchet MS" panose="020B0603020202020204" pitchFamily="34" charset="0"/>
                <a:ea typeface="Verdana" panose="020B0604030504040204" pitchFamily="34" charset="0"/>
              </a:rPr>
              <a:t>positive, solutions-driven students</a:t>
            </a:r>
            <a:r>
              <a:rPr lang="en-GB" b="1" dirty="0">
                <a:solidFill>
                  <a:srgbClr val="3D5566"/>
                </a:solidFill>
                <a:latin typeface="Trebuchet MS" panose="020B0603020202020204" pitchFamily="34" charset="0"/>
                <a:ea typeface="Verdana" panose="020B0604030504040204" pitchFamily="34" charset="0"/>
              </a:rPr>
              <a:t> </a:t>
            </a:r>
            <a:r>
              <a:rPr lang="en-GB" dirty="0">
                <a:solidFill>
                  <a:prstClr val="black"/>
                </a:solidFill>
                <a:latin typeface="Trebuchet MS" panose="020B0603020202020204" pitchFamily="34" charset="0"/>
              </a:rPr>
              <a:t>who go on to make the world a more sustainable place.</a:t>
            </a:r>
          </a:p>
          <a:p>
            <a:pPr marL="609585" lvl="0" indent="-406390">
              <a:buClr>
                <a:srgbClr val="000000"/>
              </a:buClr>
              <a:buSzPts val="1200"/>
              <a:buFont typeface="Arial" panose="020B0604020202020204" pitchFamily="34" charset="0"/>
              <a:buChar char="●"/>
              <a:defRPr/>
            </a:pPr>
            <a:r>
              <a:rPr lang="en-GB" b="1" dirty="0">
                <a:solidFill>
                  <a:srgbClr val="00AEC7"/>
                </a:solidFill>
                <a:latin typeface="Trebuchet MS" panose="020B0603020202020204" pitchFamily="34" charset="0"/>
                <a:ea typeface="Verdana" panose="020B0604030504040204" pitchFamily="34" charset="0"/>
              </a:rPr>
              <a:t>Shift society </a:t>
            </a:r>
            <a:r>
              <a:rPr lang="en-GB" dirty="0">
                <a:solidFill>
                  <a:prstClr val="black"/>
                </a:solidFill>
                <a:latin typeface="Trebuchet MS" panose="020B0603020202020204" pitchFamily="34" charset="0"/>
              </a:rPr>
              <a:t>from an obsession with short-term profit to long-term benefit.</a:t>
            </a:r>
          </a:p>
        </p:txBody>
      </p:sp>
      <p:sp>
        <p:nvSpPr>
          <p:cNvPr id="6" name="Content Placeholder 4">
            <a:extLst>
              <a:ext uri="{FF2B5EF4-FFF2-40B4-BE49-F238E27FC236}">
                <a16:creationId xmlns:a16="http://schemas.microsoft.com/office/drawing/2014/main" id="{DF19289E-9644-45EF-AC10-BB4DDE71A9F7}"/>
              </a:ext>
            </a:extLst>
          </p:cNvPr>
          <p:cNvSpPr txBox="1">
            <a:spLocks/>
          </p:cNvSpPr>
          <p:nvPr/>
        </p:nvSpPr>
        <p:spPr>
          <a:xfrm>
            <a:off x="4837043" y="3147234"/>
            <a:ext cx="4171950" cy="3144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195" indent="0">
              <a:lnSpc>
                <a:spcPct val="100000"/>
              </a:lnSpc>
              <a:spcBef>
                <a:spcPts val="1600"/>
              </a:spcBef>
              <a:spcAft>
                <a:spcPts val="300"/>
              </a:spcAft>
              <a:buClr>
                <a:srgbClr val="000000"/>
              </a:buClr>
              <a:buSzPts val="1200"/>
              <a:buNone/>
              <a:defRPr/>
            </a:pPr>
            <a:r>
              <a:rPr lang="en-GB" sz="1800" b="1" dirty="0">
                <a:solidFill>
                  <a:prstClr val="black"/>
                </a:solidFill>
                <a:ea typeface="Roboto"/>
                <a:cs typeface="Roboto"/>
                <a:sym typeface="Roboto"/>
              </a:rPr>
              <a:t>By…</a:t>
            </a:r>
          </a:p>
          <a:p>
            <a:pPr marL="609585" indent="-406390">
              <a:lnSpc>
                <a:spcPct val="100000"/>
              </a:lnSpc>
              <a:spcBef>
                <a:spcPts val="1600"/>
              </a:spcBef>
              <a:spcAft>
                <a:spcPts val="300"/>
              </a:spcAft>
              <a:buClr>
                <a:srgbClr val="000000"/>
              </a:buClr>
              <a:buSzPts val="1200"/>
              <a:buFont typeface="Roboto"/>
              <a:buChar char="●"/>
              <a:defRPr/>
            </a:pPr>
            <a:r>
              <a:rPr lang="en-GB" sz="1800" dirty="0">
                <a:solidFill>
                  <a:prstClr val="black"/>
                </a:solidFill>
                <a:ea typeface="Roboto"/>
                <a:cs typeface="Roboto"/>
                <a:sym typeface="Roboto"/>
              </a:rPr>
              <a:t>Getting more students </a:t>
            </a:r>
            <a:r>
              <a:rPr lang="en-GB" sz="1800" b="1" dirty="0">
                <a:solidFill>
                  <a:srgbClr val="0B8080"/>
                </a:solidFill>
                <a:ea typeface="Verdana" panose="020B0604030504040204" pitchFamily="34" charset="0"/>
                <a:sym typeface="Roboto"/>
              </a:rPr>
              <a:t>leading on, and learning about</a:t>
            </a:r>
            <a:r>
              <a:rPr lang="en-GB" sz="1800" dirty="0">
                <a:solidFill>
                  <a:prstClr val="black"/>
                </a:solidFill>
                <a:ea typeface="Roboto"/>
                <a:cs typeface="Roboto"/>
                <a:sym typeface="Roboto"/>
              </a:rPr>
              <a:t>, sustainability.</a:t>
            </a:r>
          </a:p>
          <a:p>
            <a:pPr marL="609585" indent="-406390">
              <a:lnSpc>
                <a:spcPct val="100000"/>
              </a:lnSpc>
              <a:spcBef>
                <a:spcPts val="0"/>
              </a:spcBef>
              <a:spcAft>
                <a:spcPts val="300"/>
              </a:spcAft>
              <a:buClr>
                <a:srgbClr val="000000"/>
              </a:buClr>
              <a:buSzPts val="1200"/>
              <a:buFont typeface="Roboto"/>
              <a:buChar char="●"/>
              <a:defRPr/>
            </a:pPr>
            <a:r>
              <a:rPr lang="en-GB" sz="1800" dirty="0">
                <a:solidFill>
                  <a:prstClr val="black"/>
                </a:solidFill>
                <a:ea typeface="Roboto"/>
                <a:cs typeface="Roboto"/>
                <a:sym typeface="Roboto"/>
              </a:rPr>
              <a:t>Embedding sustainability in formal education, </a:t>
            </a:r>
            <a:r>
              <a:rPr lang="en-GB" sz="1800" b="1" dirty="0">
                <a:solidFill>
                  <a:srgbClr val="0B8080"/>
                </a:solidFill>
                <a:ea typeface="Verdana" panose="020B0604030504040204" pitchFamily="34" charset="0"/>
                <a:sym typeface="Roboto"/>
              </a:rPr>
              <a:t>from early years to adult learning</a:t>
            </a:r>
            <a:r>
              <a:rPr lang="en-GB" sz="1800" dirty="0">
                <a:solidFill>
                  <a:prstClr val="black"/>
                </a:solidFill>
                <a:ea typeface="Roboto"/>
                <a:cs typeface="Roboto"/>
                <a:sym typeface="Roboto"/>
              </a:rPr>
              <a:t>.</a:t>
            </a:r>
          </a:p>
          <a:p>
            <a:pPr marL="609585" indent="-406390">
              <a:lnSpc>
                <a:spcPct val="100000"/>
              </a:lnSpc>
              <a:spcBef>
                <a:spcPts val="0"/>
              </a:spcBef>
              <a:buClr>
                <a:srgbClr val="000000"/>
              </a:buClr>
              <a:buSzPts val="1200"/>
              <a:buFont typeface="Roboto"/>
              <a:buChar char="●"/>
              <a:defRPr/>
            </a:pPr>
            <a:r>
              <a:rPr lang="en-GB" sz="1800" dirty="0">
                <a:solidFill>
                  <a:prstClr val="black"/>
                </a:solidFill>
                <a:ea typeface="Roboto"/>
                <a:cs typeface="Roboto"/>
                <a:sym typeface="Roboto"/>
              </a:rPr>
              <a:t>Making sustainability </a:t>
            </a:r>
            <a:r>
              <a:rPr lang="en-GB" sz="1800" b="1" dirty="0">
                <a:solidFill>
                  <a:srgbClr val="0B8080"/>
                </a:solidFill>
                <a:ea typeface="Verdana" panose="020B0604030504040204" pitchFamily="34" charset="0"/>
                <a:sym typeface="Roboto"/>
              </a:rPr>
              <a:t>more inclusive</a:t>
            </a:r>
            <a:r>
              <a:rPr lang="en-GB" sz="1800" dirty="0">
                <a:solidFill>
                  <a:prstClr val="black"/>
                </a:solidFill>
                <a:ea typeface="Roboto"/>
                <a:cs typeface="Roboto"/>
                <a:sym typeface="Roboto"/>
              </a:rPr>
              <a:t>, for everyone.</a:t>
            </a:r>
            <a:endParaRPr lang="en-GB" sz="1800" dirty="0">
              <a:solidFill>
                <a:prstClr val="black"/>
              </a:solidFill>
            </a:endParaRPr>
          </a:p>
          <a:p>
            <a:pPr marL="0" indent="0">
              <a:buFont typeface="Arial" panose="020B0604020202020204" pitchFamily="34" charset="0"/>
              <a:buNone/>
            </a:pPr>
            <a:endParaRPr lang="en-GB" dirty="0"/>
          </a:p>
        </p:txBody>
      </p:sp>
      <p:sp>
        <p:nvSpPr>
          <p:cNvPr id="7" name="Rectangle: Rounded Corners 6" descr="A group of people posing for a photo&#10;&#10;Description generated with very high confidence">
            <a:extLst>
              <a:ext uri="{FF2B5EF4-FFF2-40B4-BE49-F238E27FC236}">
                <a16:creationId xmlns:a16="http://schemas.microsoft.com/office/drawing/2014/main" id="{697B111C-C8B0-4B57-8F16-6AD21AB85F05}"/>
              </a:ext>
            </a:extLst>
          </p:cNvPr>
          <p:cNvSpPr/>
          <p:nvPr/>
        </p:nvSpPr>
        <p:spPr>
          <a:xfrm>
            <a:off x="5442039" y="288976"/>
            <a:ext cx="3233649" cy="2858258"/>
          </a:xfrm>
          <a:prstGeom prst="roundRect">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oup 7">
            <a:extLst>
              <a:ext uri="{FF2B5EF4-FFF2-40B4-BE49-F238E27FC236}">
                <a16:creationId xmlns:a16="http://schemas.microsoft.com/office/drawing/2014/main" id="{0C9C2425-DE9A-40A1-B321-C47DCAC1927D}"/>
              </a:ext>
            </a:extLst>
          </p:cNvPr>
          <p:cNvGrpSpPr/>
          <p:nvPr/>
        </p:nvGrpSpPr>
        <p:grpSpPr>
          <a:xfrm>
            <a:off x="341471" y="5337987"/>
            <a:ext cx="1739281" cy="684501"/>
            <a:chOff x="6369692" y="5349710"/>
            <a:chExt cx="1739281" cy="684501"/>
          </a:xfrm>
        </p:grpSpPr>
        <p:pic>
          <p:nvPicPr>
            <p:cNvPr id="9" name="Picture 5" descr="facebook">
              <a:hlinkClick r:id="rId4"/>
              <a:extLst>
                <a:ext uri="{FF2B5EF4-FFF2-40B4-BE49-F238E27FC236}">
                  <a16:creationId xmlns:a16="http://schemas.microsoft.com/office/drawing/2014/main" id="{0819A3F8-20EB-41CF-B41B-7B1489652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054" y="5708163"/>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sta">
              <a:hlinkClick r:id="rId6"/>
              <a:extLst>
                <a:ext uri="{FF2B5EF4-FFF2-40B4-BE49-F238E27FC236}">
                  <a16:creationId xmlns:a16="http://schemas.microsoft.com/office/drawing/2014/main" id="{E90BE935-97E5-47B2-8C7F-3DA039A89E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8927" y="5719886"/>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twitter">
              <a:hlinkClick r:id="rId8"/>
              <a:extLst>
                <a:ext uri="{FF2B5EF4-FFF2-40B4-BE49-F238E27FC236}">
                  <a16:creationId xmlns:a16="http://schemas.microsoft.com/office/drawing/2014/main" id="{0428EA71-EEA2-42C3-8813-9CFAEAD4A8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8858" y="5708162"/>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linkedin logo">
              <a:hlinkClick r:id="rId10"/>
              <a:extLst>
                <a:ext uri="{FF2B5EF4-FFF2-40B4-BE49-F238E27FC236}">
                  <a16:creationId xmlns:a16="http://schemas.microsoft.com/office/drawing/2014/main" id="{1BAFA445-7D31-4041-9202-BBEDC5FC3E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5123" y="5703399"/>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4DAFDD-5149-467F-B33F-1C3C4F0EB32E}"/>
                </a:ext>
              </a:extLst>
            </p:cNvPr>
            <p:cNvSpPr txBox="1"/>
            <p:nvPr/>
          </p:nvSpPr>
          <p:spPr>
            <a:xfrm>
              <a:off x="6369692" y="5349710"/>
              <a:ext cx="1537600" cy="307777"/>
            </a:xfrm>
            <a:prstGeom prst="rect">
              <a:avLst/>
            </a:prstGeom>
            <a:noFill/>
          </p:spPr>
          <p:txBody>
            <a:bodyPr wrap="none" rtlCol="0">
              <a:spAutoFit/>
            </a:bodyPr>
            <a:lstStyle/>
            <a:p>
              <a:r>
                <a:rPr lang="en-GB" sz="1400"/>
                <a:t>Connect with us:</a:t>
              </a:r>
              <a:endParaRPr lang="en-US" sz="1400"/>
            </a:p>
          </p:txBody>
        </p:sp>
      </p:grpSp>
      <p:sp>
        <p:nvSpPr>
          <p:cNvPr id="3" name="Rectangle 2">
            <a:extLst>
              <a:ext uri="{FF2B5EF4-FFF2-40B4-BE49-F238E27FC236}">
                <a16:creationId xmlns:a16="http://schemas.microsoft.com/office/drawing/2014/main" id="{93BA28D1-7770-471B-BD48-CF0CFF4715EE}"/>
              </a:ext>
            </a:extLst>
          </p:cNvPr>
          <p:cNvSpPr/>
          <p:nvPr/>
        </p:nvSpPr>
        <p:spPr>
          <a:xfrm>
            <a:off x="236571" y="353599"/>
            <a:ext cx="3364511" cy="415498"/>
          </a:xfrm>
          <a:prstGeom prst="rect">
            <a:avLst/>
          </a:prstGeom>
        </p:spPr>
        <p:txBody>
          <a:bodyPr wrap="none">
            <a:spAutoFit/>
          </a:bodyPr>
          <a:lstStyle/>
          <a:p>
            <a:r>
              <a:rPr lang="en-GB" sz="2100" dirty="0">
                <a:solidFill>
                  <a:srgbClr val="00AFC8"/>
                </a:solidFill>
                <a:ea typeface="+mj-ea"/>
                <a:cs typeface="+mj-cs"/>
              </a:rPr>
              <a:t>INTRODUCTION TO SOS-UK</a:t>
            </a:r>
            <a:endParaRPr lang="en-GB" dirty="0"/>
          </a:p>
        </p:txBody>
      </p:sp>
    </p:spTree>
    <p:extLst>
      <p:ext uri="{BB962C8B-B14F-4D97-AF65-F5344CB8AC3E}">
        <p14:creationId xmlns:p14="http://schemas.microsoft.com/office/powerpoint/2010/main" val="277276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D070-CC50-4C93-AAC7-D4C469223589}"/>
              </a:ext>
            </a:extLst>
          </p:cNvPr>
          <p:cNvSpPr>
            <a:spLocks noGrp="1"/>
          </p:cNvSpPr>
          <p:nvPr>
            <p:ph type="title"/>
          </p:nvPr>
        </p:nvSpPr>
        <p:spPr/>
        <p:txBody>
          <a:bodyPr/>
          <a:lstStyle/>
          <a:p>
            <a:r>
              <a:rPr lang="en-GB" dirty="0"/>
              <a:t>We know students want more…</a:t>
            </a:r>
          </a:p>
        </p:txBody>
      </p:sp>
      <p:sp>
        <p:nvSpPr>
          <p:cNvPr id="4" name="Footer Placeholder 3">
            <a:extLst>
              <a:ext uri="{FF2B5EF4-FFF2-40B4-BE49-F238E27FC236}">
                <a16:creationId xmlns:a16="http://schemas.microsoft.com/office/drawing/2014/main" id="{B7965517-E4CF-4B29-8E86-E7A76BB5596E}"/>
              </a:ext>
            </a:extLst>
          </p:cNvPr>
          <p:cNvSpPr>
            <a:spLocks noGrp="1"/>
          </p:cNvSpPr>
          <p:nvPr>
            <p:ph type="ftr" sz="quarter" idx="11"/>
          </p:nvPr>
        </p:nvSpPr>
        <p:spPr/>
        <p:txBody>
          <a:bodyPr/>
          <a:lstStyle/>
          <a:p>
            <a:r>
              <a:rPr lang="en-US"/>
              <a:t>Title of Presentation Here</a:t>
            </a:r>
          </a:p>
        </p:txBody>
      </p:sp>
      <p:sp>
        <p:nvSpPr>
          <p:cNvPr id="12" name="TextBox 11">
            <a:extLst>
              <a:ext uri="{FF2B5EF4-FFF2-40B4-BE49-F238E27FC236}">
                <a16:creationId xmlns:a16="http://schemas.microsoft.com/office/drawing/2014/main" id="{897673A3-E126-4CA2-B189-4473EB9A3D6A}"/>
              </a:ext>
            </a:extLst>
          </p:cNvPr>
          <p:cNvSpPr txBox="1"/>
          <p:nvPr/>
        </p:nvSpPr>
        <p:spPr>
          <a:xfrm>
            <a:off x="238125" y="5726300"/>
            <a:ext cx="9206478" cy="276999"/>
          </a:xfrm>
          <a:prstGeom prst="rect">
            <a:avLst/>
          </a:prstGeom>
          <a:noFill/>
        </p:spPr>
        <p:txBody>
          <a:bodyPr wrap="square" rtlCol="0">
            <a:spAutoFit/>
          </a:bodyPr>
          <a:lstStyle/>
          <a:p>
            <a:r>
              <a:rPr lang="en-US" sz="1200" dirty="0">
                <a:latin typeface="Trebuchet MS" panose="020B0603020202020204" pitchFamily="34" charset="0"/>
              </a:rPr>
              <a:t>Source: NUS Sustainability Skills Survey 2019-20 | Base: Over 6000 respondents in higher education across the UK</a:t>
            </a:r>
            <a:endParaRPr lang="en-GB" sz="1200" dirty="0">
              <a:latin typeface="Trebuchet MS" panose="020B0603020202020204" pitchFamily="34" charset="0"/>
            </a:endParaRPr>
          </a:p>
        </p:txBody>
      </p:sp>
      <p:grpSp>
        <p:nvGrpSpPr>
          <p:cNvPr id="13" name="Group 12">
            <a:extLst>
              <a:ext uri="{FF2B5EF4-FFF2-40B4-BE49-F238E27FC236}">
                <a16:creationId xmlns:a16="http://schemas.microsoft.com/office/drawing/2014/main" id="{C16D9E68-EAF2-449B-8069-B0A7DDF39723}"/>
              </a:ext>
            </a:extLst>
          </p:cNvPr>
          <p:cNvGrpSpPr/>
          <p:nvPr/>
        </p:nvGrpSpPr>
        <p:grpSpPr>
          <a:xfrm>
            <a:off x="3220918" y="2263052"/>
            <a:ext cx="2592288" cy="2213943"/>
            <a:chOff x="4669680" y="2930811"/>
            <a:chExt cx="2592288" cy="2213943"/>
          </a:xfrm>
        </p:grpSpPr>
        <p:pic>
          <p:nvPicPr>
            <p:cNvPr id="14" name="Picture 13">
              <a:extLst>
                <a:ext uri="{FF2B5EF4-FFF2-40B4-BE49-F238E27FC236}">
                  <a16:creationId xmlns:a16="http://schemas.microsoft.com/office/drawing/2014/main" id="{7489672A-01F5-4B6B-AD54-2B464FD6CA3B}"/>
                </a:ext>
              </a:extLst>
            </p:cNvPr>
            <p:cNvPicPr>
              <a:picLocks noChangeAspect="1"/>
            </p:cNvPicPr>
            <p:nvPr/>
          </p:nvPicPr>
          <p:blipFill>
            <a:blip r:embed="rId3"/>
            <a:stretch>
              <a:fillRect/>
            </a:stretch>
          </p:blipFill>
          <p:spPr>
            <a:xfrm>
              <a:off x="5201780" y="2930811"/>
              <a:ext cx="1581005" cy="1503700"/>
            </a:xfrm>
            <a:prstGeom prst="rect">
              <a:avLst/>
            </a:prstGeom>
          </p:spPr>
        </p:pic>
        <p:sp>
          <p:nvSpPr>
            <p:cNvPr id="15" name="TextBox 14">
              <a:extLst>
                <a:ext uri="{FF2B5EF4-FFF2-40B4-BE49-F238E27FC236}">
                  <a16:creationId xmlns:a16="http://schemas.microsoft.com/office/drawing/2014/main" id="{9D64C986-AB52-459C-9E3B-C686715834AE}"/>
                </a:ext>
              </a:extLst>
            </p:cNvPr>
            <p:cNvSpPr txBox="1"/>
            <p:nvPr/>
          </p:nvSpPr>
          <p:spPr>
            <a:xfrm>
              <a:off x="4669680" y="4467646"/>
              <a:ext cx="2592288" cy="677108"/>
            </a:xfrm>
            <a:prstGeom prst="rect">
              <a:avLst/>
            </a:prstGeom>
            <a:noFill/>
          </p:spPr>
          <p:txBody>
            <a:bodyPr wrap="square" rtlCol="0">
              <a:spAutoFit/>
            </a:bodyPr>
            <a:lstStyle/>
            <a:p>
              <a:pPr algn="ctr"/>
              <a:r>
                <a:rPr lang="en-US" altLang="en-US" sz="1400" b="1" dirty="0">
                  <a:latin typeface="+mj-lt"/>
                </a:rPr>
                <a:t>83% </a:t>
              </a:r>
              <a:r>
                <a:rPr lang="en-US" altLang="en-US" sz="1200" dirty="0">
                  <a:latin typeface="+mj-lt"/>
                </a:rPr>
                <a:t>would like to see sustainable development actively incorporated and promoted through all courses</a:t>
              </a:r>
              <a:endParaRPr lang="en-GB" sz="1200" dirty="0">
                <a:latin typeface="+mj-lt"/>
              </a:endParaRPr>
            </a:p>
          </p:txBody>
        </p:sp>
      </p:grpSp>
      <p:grpSp>
        <p:nvGrpSpPr>
          <p:cNvPr id="16" name="Group 15">
            <a:extLst>
              <a:ext uri="{FF2B5EF4-FFF2-40B4-BE49-F238E27FC236}">
                <a16:creationId xmlns:a16="http://schemas.microsoft.com/office/drawing/2014/main" id="{F121A92D-3F28-492E-9118-34CEB88F23E6}"/>
              </a:ext>
            </a:extLst>
          </p:cNvPr>
          <p:cNvGrpSpPr/>
          <p:nvPr/>
        </p:nvGrpSpPr>
        <p:grpSpPr>
          <a:xfrm>
            <a:off x="227401" y="2156307"/>
            <a:ext cx="2465830" cy="2427432"/>
            <a:chOff x="1987826" y="2919620"/>
            <a:chExt cx="2465830" cy="2427432"/>
          </a:xfrm>
        </p:grpSpPr>
        <p:sp>
          <p:nvSpPr>
            <p:cNvPr id="17" name="TextBox 16">
              <a:extLst>
                <a:ext uri="{FF2B5EF4-FFF2-40B4-BE49-F238E27FC236}">
                  <a16:creationId xmlns:a16="http://schemas.microsoft.com/office/drawing/2014/main" id="{354282D9-ACE7-4071-938E-A294A2A2DA44}"/>
                </a:ext>
              </a:extLst>
            </p:cNvPr>
            <p:cNvSpPr txBox="1"/>
            <p:nvPr/>
          </p:nvSpPr>
          <p:spPr>
            <a:xfrm>
              <a:off x="1987826" y="4454500"/>
              <a:ext cx="2465830" cy="892552"/>
            </a:xfrm>
            <a:prstGeom prst="rect">
              <a:avLst/>
            </a:prstGeom>
            <a:noFill/>
          </p:spPr>
          <p:txBody>
            <a:bodyPr wrap="square" rtlCol="0">
              <a:spAutoFit/>
            </a:bodyPr>
            <a:lstStyle/>
            <a:p>
              <a:pPr algn="ctr"/>
              <a:r>
                <a:rPr lang="en-US" altLang="en-US" sz="1400" b="1" dirty="0">
                  <a:latin typeface="+mj-lt"/>
                </a:rPr>
                <a:t>91% </a:t>
              </a:r>
              <a:r>
                <a:rPr lang="en-US" altLang="en-US" sz="1200" dirty="0">
                  <a:latin typeface="+mj-lt"/>
                </a:rPr>
                <a:t>say they agree their place of study should actively incorporate and promote sustainable development</a:t>
              </a:r>
              <a:endParaRPr lang="en-GB" sz="1200" dirty="0">
                <a:latin typeface="+mj-lt"/>
              </a:endParaRPr>
            </a:p>
          </p:txBody>
        </p:sp>
        <p:pic>
          <p:nvPicPr>
            <p:cNvPr id="18" name="Picture 17">
              <a:extLst>
                <a:ext uri="{FF2B5EF4-FFF2-40B4-BE49-F238E27FC236}">
                  <a16:creationId xmlns:a16="http://schemas.microsoft.com/office/drawing/2014/main" id="{9AFBCFCA-5EEB-4535-94A7-E654153CA283}"/>
                </a:ext>
              </a:extLst>
            </p:cNvPr>
            <p:cNvPicPr>
              <a:picLocks noChangeAspect="1"/>
            </p:cNvPicPr>
            <p:nvPr/>
          </p:nvPicPr>
          <p:blipFill>
            <a:blip r:embed="rId4"/>
            <a:stretch>
              <a:fillRect/>
            </a:stretch>
          </p:blipFill>
          <p:spPr>
            <a:xfrm>
              <a:off x="2518397" y="2919620"/>
              <a:ext cx="1550344" cy="1493744"/>
            </a:xfrm>
            <a:prstGeom prst="rect">
              <a:avLst/>
            </a:prstGeom>
          </p:spPr>
        </p:pic>
      </p:grpSp>
      <p:grpSp>
        <p:nvGrpSpPr>
          <p:cNvPr id="19" name="Group 18">
            <a:extLst>
              <a:ext uri="{FF2B5EF4-FFF2-40B4-BE49-F238E27FC236}">
                <a16:creationId xmlns:a16="http://schemas.microsoft.com/office/drawing/2014/main" id="{F80DEE02-F129-4379-87F3-218BB27E0A14}"/>
              </a:ext>
            </a:extLst>
          </p:cNvPr>
          <p:cNvGrpSpPr/>
          <p:nvPr/>
        </p:nvGrpSpPr>
        <p:grpSpPr>
          <a:xfrm>
            <a:off x="6340892" y="2229500"/>
            <a:ext cx="2376264" cy="2281046"/>
            <a:chOff x="7477992" y="2850562"/>
            <a:chExt cx="2376264" cy="2281046"/>
          </a:xfrm>
        </p:grpSpPr>
        <p:pic>
          <p:nvPicPr>
            <p:cNvPr id="20" name="Picture 19">
              <a:extLst>
                <a:ext uri="{FF2B5EF4-FFF2-40B4-BE49-F238E27FC236}">
                  <a16:creationId xmlns:a16="http://schemas.microsoft.com/office/drawing/2014/main" id="{9F213873-B197-4B95-A018-98A291CAF25F}"/>
                </a:ext>
              </a:extLst>
            </p:cNvPr>
            <p:cNvPicPr>
              <a:picLocks noChangeAspect="1"/>
            </p:cNvPicPr>
            <p:nvPr/>
          </p:nvPicPr>
          <p:blipFill>
            <a:blip r:embed="rId5"/>
            <a:stretch>
              <a:fillRect/>
            </a:stretch>
          </p:blipFill>
          <p:spPr>
            <a:xfrm>
              <a:off x="7979170" y="2850562"/>
              <a:ext cx="1301901" cy="1562803"/>
            </a:xfrm>
            <a:prstGeom prst="rect">
              <a:avLst/>
            </a:prstGeom>
          </p:spPr>
        </p:pic>
        <p:sp>
          <p:nvSpPr>
            <p:cNvPr id="21" name="TextBox 20">
              <a:extLst>
                <a:ext uri="{FF2B5EF4-FFF2-40B4-BE49-F238E27FC236}">
                  <a16:creationId xmlns:a16="http://schemas.microsoft.com/office/drawing/2014/main" id="{1705B9D1-7238-4FBA-A16D-78A25FB01B67}"/>
                </a:ext>
              </a:extLst>
            </p:cNvPr>
            <p:cNvSpPr txBox="1"/>
            <p:nvPr/>
          </p:nvSpPr>
          <p:spPr>
            <a:xfrm>
              <a:off x="7477992" y="4454500"/>
              <a:ext cx="2376264" cy="677108"/>
            </a:xfrm>
            <a:prstGeom prst="rect">
              <a:avLst/>
            </a:prstGeom>
            <a:noFill/>
          </p:spPr>
          <p:txBody>
            <a:bodyPr wrap="square" rtlCol="0">
              <a:spAutoFit/>
            </a:bodyPr>
            <a:lstStyle/>
            <a:p>
              <a:pPr algn="ctr"/>
              <a:r>
                <a:rPr lang="en-US" altLang="en-US" sz="1400" b="1" dirty="0">
                  <a:latin typeface="+mj-lt"/>
                </a:rPr>
                <a:t>65% </a:t>
              </a:r>
              <a:r>
                <a:rPr lang="en-US" altLang="en-US" sz="1200" dirty="0">
                  <a:latin typeface="+mj-lt"/>
                </a:rPr>
                <a:t>say sustainable development is something they would like to learn more about</a:t>
              </a:r>
              <a:endParaRPr lang="en-GB" sz="1200" dirty="0">
                <a:latin typeface="+mj-lt"/>
              </a:endParaRPr>
            </a:p>
          </p:txBody>
        </p:sp>
      </p:grpSp>
    </p:spTree>
    <p:extLst>
      <p:ext uri="{BB962C8B-B14F-4D97-AF65-F5344CB8AC3E}">
        <p14:creationId xmlns:p14="http://schemas.microsoft.com/office/powerpoint/2010/main" val="15035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977C-6EE1-4101-98CD-16A5BCD5F8D6}"/>
              </a:ext>
            </a:extLst>
          </p:cNvPr>
          <p:cNvSpPr>
            <a:spLocks noGrp="1"/>
          </p:cNvSpPr>
          <p:nvPr>
            <p:ph type="title"/>
          </p:nvPr>
        </p:nvSpPr>
        <p:spPr/>
        <p:txBody>
          <a:bodyPr/>
          <a:lstStyle/>
          <a:p>
            <a:r>
              <a:rPr lang="en-GB" dirty="0"/>
              <a:t>Responding to growing concern…</a:t>
            </a:r>
          </a:p>
        </p:txBody>
      </p:sp>
      <p:graphicFrame>
        <p:nvGraphicFramePr>
          <p:cNvPr id="3" name="Chart 2">
            <a:extLst>
              <a:ext uri="{FF2B5EF4-FFF2-40B4-BE49-F238E27FC236}">
                <a16:creationId xmlns:a16="http://schemas.microsoft.com/office/drawing/2014/main" id="{2F0D6F4E-A072-4E87-B00E-775C966F96AE}"/>
              </a:ext>
            </a:extLst>
          </p:cNvPr>
          <p:cNvGraphicFramePr/>
          <p:nvPr>
            <p:extLst/>
          </p:nvPr>
        </p:nvGraphicFramePr>
        <p:xfrm>
          <a:off x="457200" y="2373727"/>
          <a:ext cx="8305119" cy="242687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7360CF8-A906-4D32-9FF2-1339422E42ED}"/>
              </a:ext>
            </a:extLst>
          </p:cNvPr>
          <p:cNvSpPr/>
          <p:nvPr/>
        </p:nvSpPr>
        <p:spPr>
          <a:xfrm>
            <a:off x="109331" y="4926699"/>
            <a:ext cx="7762461" cy="415498"/>
          </a:xfrm>
          <a:prstGeom prst="rect">
            <a:avLst/>
          </a:prstGeom>
        </p:spPr>
        <p:txBody>
          <a:bodyPr wrap="square">
            <a:spAutoFit/>
          </a:bodyPr>
          <a:lstStyle/>
          <a:p>
            <a:r>
              <a:rPr lang="en-US" sz="1050" dirty="0">
                <a:latin typeface="Trebuchet MS" panose="020B0603020202020204" pitchFamily="34" charset="0"/>
              </a:rPr>
              <a:t>Source: NUS Student Opinion Climate Change | Base: See brackets - respondents in higher and further education across the UK</a:t>
            </a:r>
            <a:endParaRPr lang="en-GB" sz="1050" dirty="0">
              <a:latin typeface="Trebuchet MS" panose="020B0603020202020204" pitchFamily="34" charset="0"/>
            </a:endParaRPr>
          </a:p>
        </p:txBody>
      </p:sp>
      <p:sp>
        <p:nvSpPr>
          <p:cNvPr id="5" name="Rectangle 4">
            <a:extLst>
              <a:ext uri="{FF2B5EF4-FFF2-40B4-BE49-F238E27FC236}">
                <a16:creationId xmlns:a16="http://schemas.microsoft.com/office/drawing/2014/main" id="{41285713-FB81-4565-AF99-5BCF953215F7}"/>
              </a:ext>
            </a:extLst>
          </p:cNvPr>
          <p:cNvSpPr/>
          <p:nvPr/>
        </p:nvSpPr>
        <p:spPr>
          <a:xfrm>
            <a:off x="457200" y="1836914"/>
            <a:ext cx="6265069" cy="484748"/>
          </a:xfrm>
          <a:prstGeom prst="rect">
            <a:avLst/>
          </a:prstGeom>
        </p:spPr>
        <p:txBody>
          <a:bodyPr wrap="square">
            <a:spAutoFit/>
          </a:bodyPr>
          <a:lstStyle/>
          <a:p>
            <a:r>
              <a:rPr lang="en-US" altLang="en-US" sz="1350" dirty="0">
                <a:latin typeface="Trebuchet MS" panose="020B0603020202020204" pitchFamily="34" charset="0"/>
              </a:rPr>
              <a:t>“</a:t>
            </a:r>
            <a:r>
              <a:rPr lang="en-GB" sz="1350" dirty="0">
                <a:latin typeface="Trebuchet MS" panose="020B0603020202020204" pitchFamily="34" charset="0"/>
              </a:rPr>
              <a:t>How concerned, if at all, are you about climate change?”</a:t>
            </a:r>
          </a:p>
          <a:p>
            <a:r>
              <a:rPr lang="en-GB" sz="1200" dirty="0">
                <a:latin typeface="Trebuchet MS" panose="020B0603020202020204" pitchFamily="34" charset="0"/>
              </a:rPr>
              <a:t> </a:t>
            </a:r>
            <a:r>
              <a:rPr lang="en-GB" sz="1050" dirty="0">
                <a:latin typeface="Trebuchet MS" panose="020B0603020202020204" pitchFamily="34" charset="0"/>
              </a:rPr>
              <a:t>[Responses shown for very or fairly concerned]</a:t>
            </a:r>
            <a:endParaRPr lang="en-GB" sz="1200" dirty="0">
              <a:latin typeface="Trebuchet MS" panose="020B0603020202020204" pitchFamily="34" charset="0"/>
            </a:endParaRPr>
          </a:p>
        </p:txBody>
      </p:sp>
      <p:sp>
        <p:nvSpPr>
          <p:cNvPr id="6" name="Rectangle: Rounded Corners 5">
            <a:extLst>
              <a:ext uri="{FF2B5EF4-FFF2-40B4-BE49-F238E27FC236}">
                <a16:creationId xmlns:a16="http://schemas.microsoft.com/office/drawing/2014/main" id="{2C4384AC-3E70-4339-AB22-AC34E69818BB}"/>
              </a:ext>
            </a:extLst>
          </p:cNvPr>
          <p:cNvSpPr/>
          <p:nvPr/>
        </p:nvSpPr>
        <p:spPr>
          <a:xfrm>
            <a:off x="8053969" y="4649817"/>
            <a:ext cx="911438" cy="507177"/>
          </a:xfrm>
          <a:prstGeom prst="roundRect">
            <a:avLst/>
          </a:prstGeom>
          <a:solidFill>
            <a:srgbClr val="84D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b="1" dirty="0">
                <a:solidFill>
                  <a:schemeClr val="tx1"/>
                </a:solidFill>
                <a:latin typeface="Trebuchet MS" panose="020B0603020202020204" pitchFamily="34" charset="0"/>
              </a:rPr>
              <a:t>Higher &amp; further education students</a:t>
            </a:r>
            <a:endParaRPr lang="en-GB" sz="825"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2733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7770-4BB5-48A3-9436-5D20F1DC52D7}"/>
              </a:ext>
            </a:extLst>
          </p:cNvPr>
          <p:cNvSpPr>
            <a:spLocks noGrp="1"/>
          </p:cNvSpPr>
          <p:nvPr>
            <p:ph type="title"/>
          </p:nvPr>
        </p:nvSpPr>
        <p:spPr/>
        <p:txBody>
          <a:bodyPr/>
          <a:lstStyle/>
          <a:p>
            <a:r>
              <a:rPr lang="en-GB" dirty="0"/>
              <a:t>Addressing the sustainability skills gap</a:t>
            </a:r>
          </a:p>
        </p:txBody>
      </p:sp>
      <p:sp>
        <p:nvSpPr>
          <p:cNvPr id="3" name="Content Placeholder 2">
            <a:extLst>
              <a:ext uri="{FF2B5EF4-FFF2-40B4-BE49-F238E27FC236}">
                <a16:creationId xmlns:a16="http://schemas.microsoft.com/office/drawing/2014/main" id="{F5C5033E-4D24-4B54-AE01-B6200B9CBE59}"/>
              </a:ext>
            </a:extLst>
          </p:cNvPr>
          <p:cNvSpPr txBox="1">
            <a:spLocks/>
          </p:cNvSpPr>
          <p:nvPr/>
        </p:nvSpPr>
        <p:spPr>
          <a:xfrm>
            <a:off x="628650" y="1410822"/>
            <a:ext cx="7886700" cy="4351338"/>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50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GB" dirty="0">
                <a:solidFill>
                  <a:schemeClr val="tx1"/>
                </a:solidFill>
              </a:rPr>
              <a:t>75% of employers believe that a broad based sustainability skills gap exists (out of 900 global businesses).</a:t>
            </a:r>
          </a:p>
          <a:p>
            <a:pPr marL="285750" indent="-285750">
              <a:buFont typeface="Arial" panose="020B0604020202020204" pitchFamily="34" charset="0"/>
              <a:buChar char="•"/>
            </a:pPr>
            <a:r>
              <a:rPr lang="en-GB" dirty="0">
                <a:solidFill>
                  <a:schemeClr val="tx1"/>
                </a:solidFill>
              </a:rPr>
              <a:t>Only 13% of companies are fully confident that they have the skills to successfully compete in the sustainable economy.</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Support growth of ‘green collar jobs’</a:t>
            </a:r>
          </a:p>
        </p:txBody>
      </p:sp>
      <p:sp>
        <p:nvSpPr>
          <p:cNvPr id="4" name="TextBox 3">
            <a:extLst>
              <a:ext uri="{FF2B5EF4-FFF2-40B4-BE49-F238E27FC236}">
                <a16:creationId xmlns:a16="http://schemas.microsoft.com/office/drawing/2014/main" id="{37A7D792-000B-4DDA-B737-24919DA3E832}"/>
              </a:ext>
            </a:extLst>
          </p:cNvPr>
          <p:cNvSpPr txBox="1"/>
          <p:nvPr/>
        </p:nvSpPr>
        <p:spPr>
          <a:xfrm>
            <a:off x="270062" y="6308208"/>
            <a:ext cx="7439585" cy="307777"/>
          </a:xfrm>
          <a:prstGeom prst="rect">
            <a:avLst/>
          </a:prstGeom>
          <a:noFill/>
        </p:spPr>
        <p:txBody>
          <a:bodyPr wrap="square" rtlCol="0">
            <a:spAutoFit/>
          </a:bodyPr>
          <a:lstStyle/>
          <a:p>
            <a:r>
              <a:rPr lang="en-GB" sz="1400" dirty="0"/>
              <a:t>IEMA: </a:t>
            </a:r>
            <a:r>
              <a:rPr lang="en-GB" sz="1400" dirty="0">
                <a:hlinkClick r:id="rId3"/>
              </a:rPr>
              <a:t>https://www.iema.net/policy/sustainability-skills-in-infrastructure.pdf</a:t>
            </a:r>
            <a:r>
              <a:rPr lang="en-GB" sz="1400" dirty="0"/>
              <a:t> 2017</a:t>
            </a:r>
          </a:p>
        </p:txBody>
      </p:sp>
      <p:pic>
        <p:nvPicPr>
          <p:cNvPr id="5" name="Picture 4">
            <a:extLst>
              <a:ext uri="{FF2B5EF4-FFF2-40B4-BE49-F238E27FC236}">
                <a16:creationId xmlns:a16="http://schemas.microsoft.com/office/drawing/2014/main" id="{9C205513-3128-4F79-ABC6-F7F994A31B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54728" y="2958293"/>
            <a:ext cx="5466558" cy="3076891"/>
          </a:xfrm>
          <a:prstGeom prst="rect">
            <a:avLst/>
          </a:prstGeom>
        </p:spPr>
      </p:pic>
    </p:spTree>
    <p:extLst>
      <p:ext uri="{BB962C8B-B14F-4D97-AF65-F5344CB8AC3E}">
        <p14:creationId xmlns:p14="http://schemas.microsoft.com/office/powerpoint/2010/main" val="12113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72353D8-8D3D-4B42-AB77-FF2E0A6EB47F}"/>
              </a:ext>
            </a:extLst>
          </p:cNvPr>
          <p:cNvSpPr>
            <a:spLocks noGrp="1"/>
          </p:cNvSpPr>
          <p:nvPr>
            <p:ph type="subTitle" idx="1"/>
          </p:nvPr>
        </p:nvSpPr>
        <p:spPr/>
        <p:txBody>
          <a:bodyPr/>
          <a:lstStyle/>
          <a:p>
            <a:r>
              <a:rPr lang="en-GB" dirty="0"/>
              <a:t>RED WoLF: Engaging and empowering students</a:t>
            </a:r>
          </a:p>
        </p:txBody>
      </p:sp>
      <p:sp>
        <p:nvSpPr>
          <p:cNvPr id="3" name="Footer Placeholder 2">
            <a:extLst>
              <a:ext uri="{FF2B5EF4-FFF2-40B4-BE49-F238E27FC236}">
                <a16:creationId xmlns:a16="http://schemas.microsoft.com/office/drawing/2014/main" id="{C43C0E24-9283-44EC-8BBF-A956EEE7E4A2}"/>
              </a:ext>
            </a:extLst>
          </p:cNvPr>
          <p:cNvSpPr>
            <a:spLocks noGrp="1"/>
          </p:cNvSpPr>
          <p:nvPr>
            <p:ph type="ftr" sz="quarter" idx="11"/>
          </p:nvPr>
        </p:nvSpPr>
        <p:spPr/>
        <p:txBody>
          <a:bodyPr/>
          <a:lstStyle/>
          <a:p>
            <a:r>
              <a:rPr lang="en-US"/>
              <a:t>Title of Presentation Here</a:t>
            </a:r>
            <a:endParaRPr lang="en-US" dirty="0"/>
          </a:p>
        </p:txBody>
      </p:sp>
    </p:spTree>
    <p:extLst>
      <p:ext uri="{BB962C8B-B14F-4D97-AF65-F5344CB8AC3E}">
        <p14:creationId xmlns:p14="http://schemas.microsoft.com/office/powerpoint/2010/main" val="339967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B63A-C1FE-4979-B271-2685C0625568}"/>
              </a:ext>
            </a:extLst>
          </p:cNvPr>
          <p:cNvSpPr>
            <a:spLocks noGrp="1"/>
          </p:cNvSpPr>
          <p:nvPr>
            <p:ph type="title"/>
          </p:nvPr>
        </p:nvSpPr>
        <p:spPr/>
        <p:txBody>
          <a:bodyPr/>
          <a:lstStyle/>
          <a:p>
            <a:r>
              <a:rPr lang="en-GB" dirty="0"/>
              <a:t>RED WoLF Student Engagement School (April 2021)</a:t>
            </a:r>
          </a:p>
        </p:txBody>
      </p:sp>
      <p:pic>
        <p:nvPicPr>
          <p:cNvPr id="4" name="Picture 3">
            <a:extLst>
              <a:ext uri="{FF2B5EF4-FFF2-40B4-BE49-F238E27FC236}">
                <a16:creationId xmlns:a16="http://schemas.microsoft.com/office/drawing/2014/main" id="{671444FB-04F1-41CE-AD08-8DA0C4A9CD77}"/>
              </a:ext>
            </a:extLst>
          </p:cNvPr>
          <p:cNvPicPr>
            <a:picLocks noChangeAspect="1"/>
          </p:cNvPicPr>
          <p:nvPr/>
        </p:nvPicPr>
        <p:blipFill>
          <a:blip r:embed="rId3"/>
          <a:stretch>
            <a:fillRect/>
          </a:stretch>
        </p:blipFill>
        <p:spPr>
          <a:xfrm>
            <a:off x="432708" y="2286000"/>
            <a:ext cx="4033158" cy="4033158"/>
          </a:xfrm>
          <a:prstGeom prst="rect">
            <a:avLst/>
          </a:prstGeom>
        </p:spPr>
      </p:pic>
      <p:pic>
        <p:nvPicPr>
          <p:cNvPr id="6" name="Picture 5">
            <a:extLst>
              <a:ext uri="{FF2B5EF4-FFF2-40B4-BE49-F238E27FC236}">
                <a16:creationId xmlns:a16="http://schemas.microsoft.com/office/drawing/2014/main" id="{FD690577-6A81-460E-BEF1-BF8C352380FF}"/>
              </a:ext>
            </a:extLst>
          </p:cNvPr>
          <p:cNvPicPr>
            <a:picLocks noChangeAspect="1"/>
          </p:cNvPicPr>
          <p:nvPr/>
        </p:nvPicPr>
        <p:blipFill>
          <a:blip r:embed="rId4"/>
          <a:stretch>
            <a:fillRect/>
          </a:stretch>
        </p:blipFill>
        <p:spPr>
          <a:xfrm>
            <a:off x="4572000" y="2286000"/>
            <a:ext cx="4033159" cy="4033159"/>
          </a:xfrm>
          <a:prstGeom prst="rect">
            <a:avLst/>
          </a:prstGeom>
        </p:spPr>
      </p:pic>
      <p:sp>
        <p:nvSpPr>
          <p:cNvPr id="7" name="TextBox 6">
            <a:extLst>
              <a:ext uri="{FF2B5EF4-FFF2-40B4-BE49-F238E27FC236}">
                <a16:creationId xmlns:a16="http://schemas.microsoft.com/office/drawing/2014/main" id="{E7264B6B-E259-41C9-83F7-623A73C54D17}"/>
              </a:ext>
            </a:extLst>
          </p:cNvPr>
          <p:cNvSpPr txBox="1"/>
          <p:nvPr/>
        </p:nvSpPr>
        <p:spPr>
          <a:xfrm>
            <a:off x="342899" y="970261"/>
            <a:ext cx="8507187" cy="1200329"/>
          </a:xfrm>
          <a:prstGeom prst="rect">
            <a:avLst/>
          </a:prstGeom>
          <a:noFill/>
        </p:spPr>
        <p:txBody>
          <a:bodyPr wrap="square" rtlCol="0">
            <a:spAutoFit/>
          </a:bodyPr>
          <a:lstStyle/>
          <a:p>
            <a:pPr marL="285750" indent="-285750">
              <a:buFont typeface="Arial" panose="020B0604020202020204" pitchFamily="34" charset="0"/>
              <a:buChar char="•"/>
            </a:pPr>
            <a:r>
              <a:rPr lang="en-GB" dirty="0"/>
              <a:t>Online learning and engagement school for students from a wide range of disciplines to engage with RED WoLF.</a:t>
            </a:r>
          </a:p>
          <a:p>
            <a:pPr marL="285750" indent="-285750">
              <a:buFont typeface="Arial" panose="020B0604020202020204" pitchFamily="34" charset="0"/>
              <a:buChar char="•"/>
            </a:pPr>
            <a:r>
              <a:rPr lang="en-GB" dirty="0"/>
              <a:t>Responding to challenges related to social science and ‘hard science’ to support the project development.</a:t>
            </a:r>
          </a:p>
        </p:txBody>
      </p:sp>
    </p:spTree>
    <p:extLst>
      <p:ext uri="{BB962C8B-B14F-4D97-AF65-F5344CB8AC3E}">
        <p14:creationId xmlns:p14="http://schemas.microsoft.com/office/powerpoint/2010/main" val="1811106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0DFE-9842-4DBC-9DDA-43BE8B337522}"/>
              </a:ext>
            </a:extLst>
          </p:cNvPr>
          <p:cNvSpPr>
            <a:spLocks noGrp="1"/>
          </p:cNvSpPr>
          <p:nvPr>
            <p:ph type="title"/>
          </p:nvPr>
        </p:nvSpPr>
        <p:spPr/>
        <p:txBody>
          <a:bodyPr/>
          <a:lstStyle/>
          <a:p>
            <a:r>
              <a:rPr lang="en-GB" dirty="0"/>
              <a:t>For Good partnerships: Projects, placements and research (on-going)</a:t>
            </a:r>
          </a:p>
        </p:txBody>
      </p:sp>
      <p:sp>
        <p:nvSpPr>
          <p:cNvPr id="3" name="Rectangle 2">
            <a:extLst>
              <a:ext uri="{FF2B5EF4-FFF2-40B4-BE49-F238E27FC236}">
                <a16:creationId xmlns:a16="http://schemas.microsoft.com/office/drawing/2014/main" id="{7F69AB3B-B6F4-447C-A06D-6D700CE19542}"/>
              </a:ext>
            </a:extLst>
          </p:cNvPr>
          <p:cNvSpPr/>
          <p:nvPr/>
        </p:nvSpPr>
        <p:spPr>
          <a:xfrm>
            <a:off x="1479185" y="5527635"/>
            <a:ext cx="6470755" cy="707886"/>
          </a:xfrm>
          <a:prstGeom prst="rect">
            <a:avLst/>
          </a:prstGeom>
        </p:spPr>
        <p:txBody>
          <a:bodyPr wrap="square">
            <a:spAutoFit/>
          </a:bodyPr>
          <a:lstStyle/>
          <a:p>
            <a:pPr algn="ctr"/>
            <a:r>
              <a:rPr lang="en-GB" sz="2000" i="1" dirty="0">
                <a:latin typeface="+mj-lt"/>
              </a:rPr>
              <a:t>“Dissertations for Good has given real meaning to my University studies.” – Student 2019</a:t>
            </a:r>
          </a:p>
        </p:txBody>
      </p:sp>
      <p:pic>
        <p:nvPicPr>
          <p:cNvPr id="4" name="Picture 3">
            <a:extLst>
              <a:ext uri="{FF2B5EF4-FFF2-40B4-BE49-F238E27FC236}">
                <a16:creationId xmlns:a16="http://schemas.microsoft.com/office/drawing/2014/main" id="{D4EE6E17-42FC-4534-898F-A80C07AA82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53280">
            <a:off x="3507281" y="1572334"/>
            <a:ext cx="3206283" cy="3481039"/>
          </a:xfrm>
          <a:prstGeom prst="rect">
            <a:avLst/>
          </a:prstGeom>
        </p:spPr>
      </p:pic>
      <p:pic>
        <p:nvPicPr>
          <p:cNvPr id="5" name="Picture 4">
            <a:extLst>
              <a:ext uri="{FF2B5EF4-FFF2-40B4-BE49-F238E27FC236}">
                <a16:creationId xmlns:a16="http://schemas.microsoft.com/office/drawing/2014/main" id="{197838C7-79F5-4DB1-A1CD-811E280AEAAC}"/>
              </a:ext>
            </a:extLst>
          </p:cNvPr>
          <p:cNvPicPr>
            <a:picLocks noChangeAspect="1"/>
          </p:cNvPicPr>
          <p:nvPr/>
        </p:nvPicPr>
        <p:blipFill>
          <a:blip r:embed="rId4"/>
          <a:stretch>
            <a:fillRect/>
          </a:stretch>
        </p:blipFill>
        <p:spPr>
          <a:xfrm>
            <a:off x="502616" y="1459049"/>
            <a:ext cx="3112509" cy="3913051"/>
          </a:xfrm>
          <a:prstGeom prst="rect">
            <a:avLst/>
          </a:prstGeom>
        </p:spPr>
      </p:pic>
      <p:sp>
        <p:nvSpPr>
          <p:cNvPr id="6" name="TextBox 5">
            <a:extLst>
              <a:ext uri="{FF2B5EF4-FFF2-40B4-BE49-F238E27FC236}">
                <a16:creationId xmlns:a16="http://schemas.microsoft.com/office/drawing/2014/main" id="{B278D9D1-E375-4849-99EA-3E99DF2743B5}"/>
              </a:ext>
            </a:extLst>
          </p:cNvPr>
          <p:cNvSpPr txBox="1"/>
          <p:nvPr/>
        </p:nvSpPr>
        <p:spPr>
          <a:xfrm>
            <a:off x="6496020" y="3583069"/>
            <a:ext cx="2372727" cy="1815882"/>
          </a:xfrm>
          <a:prstGeom prst="rect">
            <a:avLst/>
          </a:prstGeom>
          <a:noFill/>
        </p:spPr>
        <p:txBody>
          <a:bodyPr wrap="square" rtlCol="0">
            <a:spAutoFit/>
          </a:bodyPr>
          <a:lstStyle/>
          <a:p>
            <a:r>
              <a:rPr lang="en-GB" sz="2800" dirty="0">
                <a:solidFill>
                  <a:srgbClr val="00677F"/>
                </a:solidFill>
                <a:effectLst>
                  <a:outerShdw blurRad="38100" dist="38100" dir="2700000" algn="tl">
                    <a:srgbClr val="000000">
                      <a:alpha val="43137"/>
                    </a:srgbClr>
                  </a:outerShdw>
                </a:effectLst>
                <a:latin typeface="Trebuchet MS" panose="020B0603020202020204" pitchFamily="34" charset="0"/>
              </a:rPr>
              <a:t>Living Lab Opportunities with RED WoLF</a:t>
            </a:r>
          </a:p>
        </p:txBody>
      </p:sp>
      <p:sp>
        <p:nvSpPr>
          <p:cNvPr id="7" name="TextBox 6">
            <a:extLst>
              <a:ext uri="{FF2B5EF4-FFF2-40B4-BE49-F238E27FC236}">
                <a16:creationId xmlns:a16="http://schemas.microsoft.com/office/drawing/2014/main" id="{CBB1AAB7-8EE7-41DD-AF2F-5456B6C1BC5F}"/>
              </a:ext>
            </a:extLst>
          </p:cNvPr>
          <p:cNvSpPr txBox="1"/>
          <p:nvPr/>
        </p:nvSpPr>
        <p:spPr>
          <a:xfrm>
            <a:off x="502616" y="6276397"/>
            <a:ext cx="3074881" cy="369332"/>
          </a:xfrm>
          <a:prstGeom prst="rect">
            <a:avLst/>
          </a:prstGeom>
          <a:noFill/>
        </p:spPr>
        <p:txBody>
          <a:bodyPr wrap="none" rtlCol="0">
            <a:spAutoFit/>
          </a:bodyPr>
          <a:lstStyle/>
          <a:p>
            <a:r>
              <a:rPr lang="en-GB" dirty="0">
                <a:hlinkClick r:id="rId5"/>
              </a:rPr>
              <a:t>https://forgood.nus.org.uk</a:t>
            </a:r>
            <a:r>
              <a:rPr lang="en-GB" dirty="0"/>
              <a:t> </a:t>
            </a:r>
          </a:p>
        </p:txBody>
      </p:sp>
    </p:spTree>
    <p:extLst>
      <p:ext uri="{BB962C8B-B14F-4D97-AF65-F5344CB8AC3E}">
        <p14:creationId xmlns:p14="http://schemas.microsoft.com/office/powerpoint/2010/main" val="45653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4377" y="775849"/>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EA9DA5-A303-408D-9504-483E5BC26AE3}"/>
              </a:ext>
            </a:extLst>
          </p:cNvPr>
          <p:cNvSpPr>
            <a:spLocks noGrp="1"/>
          </p:cNvSpPr>
          <p:nvPr>
            <p:ph type="title"/>
          </p:nvPr>
        </p:nvSpPr>
        <p:spPr>
          <a:xfrm>
            <a:off x="5310553" y="647593"/>
            <a:ext cx="3350844" cy="3060541"/>
          </a:xfrm>
        </p:spPr>
        <p:txBody>
          <a:bodyPr vert="horz" lIns="91440" tIns="45720" rIns="91440" bIns="45720" rtlCol="0" anchor="b">
            <a:normAutofit/>
          </a:bodyPr>
          <a:lstStyle/>
          <a:p>
            <a:pPr algn="ctr" defTabSz="914400"/>
            <a:r>
              <a:rPr lang="en-US" sz="4200" kern="1200">
                <a:solidFill>
                  <a:srgbClr val="FFFFFF"/>
                </a:solidFill>
                <a:latin typeface="+mj-lt"/>
                <a:ea typeface="+mj-ea"/>
                <a:cs typeface="+mj-cs"/>
              </a:rPr>
              <a:t>Any further suggestions, questions or ideas?</a:t>
            </a: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8276" y="366810"/>
            <a:ext cx="4593285"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a:extLst>
              <a:ext uri="{FF2B5EF4-FFF2-40B4-BE49-F238E27FC236}">
                <a16:creationId xmlns:a16="http://schemas.microsoft.com/office/drawing/2014/main" id="{FE38C41D-D004-4735-B4F5-8239423A2D62}"/>
              </a:ext>
            </a:extLst>
          </p:cNvPr>
          <p:cNvPicPr>
            <a:picLocks noGrp="1" noChangeAspect="1"/>
          </p:cNvPicPr>
          <p:nvPr>
            <p:ph type="pic" sz="quarter" idx="13"/>
          </p:nvPr>
        </p:nvPicPr>
        <p:blipFill>
          <a:blip r:embed="rId3"/>
          <a:srcRect t="21925" b="21925"/>
          <a:stretch>
            <a:fillRect/>
          </a:stretch>
        </p:blipFill>
        <p:spPr>
          <a:xfrm>
            <a:off x="980060" y="2533676"/>
            <a:ext cx="3189041" cy="1790647"/>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849722113"/>
      </p:ext>
    </p:extLst>
  </p:cSld>
  <p:clrMapOvr>
    <a:masterClrMapping/>
  </p:clrMapOvr>
</p:sld>
</file>

<file path=ppt/theme/theme1.xml><?xml version="1.0" encoding="utf-8"?>
<a:theme xmlns:a="http://schemas.openxmlformats.org/drawingml/2006/main" name="Office Theme">
  <a:themeElements>
    <a:clrScheme name="SOS-UK Powerpoint Presentation Template">
      <a:dk1>
        <a:srgbClr val="000000"/>
      </a:dk1>
      <a:lt1>
        <a:srgbClr val="FFFFFF"/>
      </a:lt1>
      <a:dk2>
        <a:srgbClr val="00AFC8"/>
      </a:dk2>
      <a:lt2>
        <a:srgbClr val="E7E6E6"/>
      </a:lt2>
      <a:accent1>
        <a:srgbClr val="B1DFE3"/>
      </a:accent1>
      <a:accent2>
        <a:srgbClr val="176F90"/>
      </a:accent2>
      <a:accent3>
        <a:srgbClr val="083A5E"/>
      </a:accent3>
      <a:accent4>
        <a:srgbClr val="E6413C"/>
      </a:accent4>
      <a:accent5>
        <a:srgbClr val="0B8080"/>
      </a:accent5>
      <a:accent6>
        <a:srgbClr val="3C3C3C"/>
      </a:accent6>
      <a:hlink>
        <a:srgbClr val="00AFC8"/>
      </a:hlink>
      <a:folHlink>
        <a:srgbClr val="083A5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UK_PowerpointPresentation-4by3_TemplateFinal" id="{591A1952-5410-6F47-A427-1BF20014DBEE}" vid="{538140EE-BCC6-9C4A-9905-67D821BC72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017B8B50F3B14692F9C229BA8D711C" ma:contentTypeVersion="15" ma:contentTypeDescription="Create a new document." ma:contentTypeScope="" ma:versionID="2ab8e5d3f9d782a441823d2541879ff5">
  <xsd:schema xmlns:xsd="http://www.w3.org/2001/XMLSchema" xmlns:xs="http://www.w3.org/2001/XMLSchema" xmlns:p="http://schemas.microsoft.com/office/2006/metadata/properties" xmlns:ns1="http://schemas.microsoft.com/sharepoint/v3" xmlns:ns3="07826ad8-4594-4cca-b297-8f470b962ef1" xmlns:ns4="c47492d8-a55e-4f7a-a2d3-f2d79be7433a" targetNamespace="http://schemas.microsoft.com/office/2006/metadata/properties" ma:root="true" ma:fieldsID="dbd01b54d23c117037e4b963297cd471" ns1:_="" ns3:_="" ns4:_="">
    <xsd:import namespace="http://schemas.microsoft.com/sharepoint/v3"/>
    <xsd:import namespace="07826ad8-4594-4cca-b297-8f470b962ef1"/>
    <xsd:import namespace="c47492d8-a55e-4f7a-a2d3-f2d79be743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826ad8-4594-4cca-b297-8f470b962e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7492d8-a55e-4f7a-a2d3-f2d79be7433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893307-EDC4-4018-B79D-5B92CC38744E}">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c47492d8-a55e-4f7a-a2d3-f2d79be7433a"/>
    <ds:schemaRef ds:uri="07826ad8-4594-4cca-b297-8f470b962ef1"/>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0F058FCC-0002-4F42-82CB-45F79A889953}">
  <ds:schemaRefs>
    <ds:schemaRef ds:uri="http://schemas.microsoft.com/sharepoint/v3/contenttype/forms"/>
  </ds:schemaRefs>
</ds:datastoreItem>
</file>

<file path=customXml/itemProps3.xml><?xml version="1.0" encoding="utf-8"?>
<ds:datastoreItem xmlns:ds="http://schemas.openxmlformats.org/officeDocument/2006/customXml" ds:itemID="{C53DA7A2-DA5E-4DA4-B7E9-B2BD1CA2D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826ad8-4594-4cca-b297-8f470b962ef1"/>
    <ds:schemaRef ds:uri="c47492d8-a55e-4f7a-a2d3-f2d79be74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1149</Words>
  <Application>Microsoft Office PowerPoint</Application>
  <PresentationFormat>On-screen Show (4:3)</PresentationFormat>
  <Paragraphs>90</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Roboto</vt:lpstr>
      <vt:lpstr>Trebuchet MS</vt:lpstr>
      <vt:lpstr>Verdana</vt:lpstr>
      <vt:lpstr>Office Theme</vt:lpstr>
      <vt:lpstr>PowerPoint Presentation</vt:lpstr>
      <vt:lpstr>PowerPoint Presentation</vt:lpstr>
      <vt:lpstr>We know students want more…</vt:lpstr>
      <vt:lpstr>Responding to growing concern…</vt:lpstr>
      <vt:lpstr>Addressing the sustainability skills gap</vt:lpstr>
      <vt:lpstr>PowerPoint Presentation</vt:lpstr>
      <vt:lpstr>RED WoLF Student Engagement School (April 2021)</vt:lpstr>
      <vt:lpstr>For Good partnerships: Projects, placements and research (on-going)</vt:lpstr>
      <vt:lpstr>Any further suggestions, questions or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Baker</dc:creator>
  <cp:lastModifiedBy>Meg Baker</cp:lastModifiedBy>
  <cp:revision>6</cp:revision>
  <dcterms:created xsi:type="dcterms:W3CDTF">2020-10-26T16:45:41Z</dcterms:created>
  <dcterms:modified xsi:type="dcterms:W3CDTF">2020-10-26T17:18:40Z</dcterms:modified>
</cp:coreProperties>
</file>