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9" r:id="rId7"/>
    <p:sldId id="258" r:id="rId8"/>
    <p:sldId id="270" r:id="rId9"/>
    <p:sldId id="261" r:id="rId10"/>
    <p:sldId id="260" r:id="rId11"/>
    <p:sldId id="264" r:id="rId12"/>
    <p:sldId id="263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FE58BE0-5A03-4580-9983-96F6E54364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E6D2B31-C2D2-422F-B0CD-67A3D053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5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8BE0-5A03-4580-9983-96F6E54364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B31-C2D2-422F-B0CD-67A3D053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5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8BE0-5A03-4580-9983-96F6E54364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B31-C2D2-422F-B0CD-67A3D053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52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8BE0-5A03-4580-9983-96F6E54364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B31-C2D2-422F-B0CD-67A3D053AD6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018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8BE0-5A03-4580-9983-96F6E54364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B31-C2D2-422F-B0CD-67A3D053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2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8BE0-5A03-4580-9983-96F6E54364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B31-C2D2-422F-B0CD-67A3D053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87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8BE0-5A03-4580-9983-96F6E54364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B31-C2D2-422F-B0CD-67A3D053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7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8BE0-5A03-4580-9983-96F6E54364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B31-C2D2-422F-B0CD-67A3D053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01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8BE0-5A03-4580-9983-96F6E54364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B31-C2D2-422F-B0CD-67A3D053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5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8BE0-5A03-4580-9983-96F6E54364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B31-C2D2-422F-B0CD-67A3D053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1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8BE0-5A03-4580-9983-96F6E54364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B31-C2D2-422F-B0CD-67A3D053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3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8BE0-5A03-4580-9983-96F6E54364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B31-C2D2-422F-B0CD-67A3D053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79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8BE0-5A03-4580-9983-96F6E54364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B31-C2D2-422F-B0CD-67A3D053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48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8BE0-5A03-4580-9983-96F6E54364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B31-C2D2-422F-B0CD-67A3D053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5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8BE0-5A03-4580-9983-96F6E54364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B31-C2D2-422F-B0CD-67A3D053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2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8BE0-5A03-4580-9983-96F6E54364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B31-C2D2-422F-B0CD-67A3D053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49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8BE0-5A03-4580-9983-96F6E54364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B31-C2D2-422F-B0CD-67A3D053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8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58BE0-5A03-4580-9983-96F6E54364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2B31-C2D2-422F-B0CD-67A3D053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35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389" y="1403574"/>
            <a:ext cx="9144000" cy="1655762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1319" y="4911812"/>
            <a:ext cx="8031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 Alexander Shukhobodskiy and Dr Aleksandr Zaitcev </a:t>
            </a:r>
            <a:r>
              <a:rPr lang="en-US" b="1" i="1" dirty="0"/>
              <a:t>- Leeds Beckett University,  School of Built Environment, Engineering &amp; Computing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1" y="0"/>
            <a:ext cx="1717969" cy="776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0119" y="271849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RED </a:t>
            </a:r>
            <a:r>
              <a:rPr lang="en-US" sz="6000" dirty="0" err="1"/>
              <a:t>WoLF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0817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029" y="280087"/>
            <a:ext cx="9905999" cy="547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Eight days scenario and CO2 saving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74" y="1197242"/>
            <a:ext cx="5638586" cy="18562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5018" y="3291488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Winter savings are up to 30% and during Summer almost 100% 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674" y="4114267"/>
            <a:ext cx="6219825" cy="2057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23986" y="2574298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Winter case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7107302" y="2631046"/>
            <a:ext cx="856735" cy="2479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625253" y="5688803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Summer case</a:t>
            </a:r>
          </a:p>
        </p:txBody>
      </p:sp>
      <p:sp>
        <p:nvSpPr>
          <p:cNvPr id="21" name="Left Arrow 20"/>
          <p:cNvSpPr/>
          <p:nvPr/>
        </p:nvSpPr>
        <p:spPr>
          <a:xfrm>
            <a:off x="7744510" y="5750684"/>
            <a:ext cx="761786" cy="245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992553"/>
              </p:ext>
            </p:extLst>
          </p:nvPr>
        </p:nvGraphicFramePr>
        <p:xfrm>
          <a:off x="7374189" y="1196258"/>
          <a:ext cx="3814335" cy="1329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6091">
                <a:tc>
                  <a:txBody>
                    <a:bodyPr/>
                    <a:lstStyle/>
                    <a:p>
                      <a:r>
                        <a:rPr lang="en-US" sz="1200" b="0" dirty="0"/>
                        <a:t>PV</a:t>
                      </a:r>
                      <a:r>
                        <a:rPr lang="en-US" sz="1200" b="0" baseline="0" dirty="0"/>
                        <a:t> (kW)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44">
                <a:tc>
                  <a:txBody>
                    <a:bodyPr/>
                    <a:lstStyle/>
                    <a:p>
                      <a:r>
                        <a:rPr lang="en-US" sz="1200" dirty="0" err="1"/>
                        <a:t>REDWoLF</a:t>
                      </a:r>
                      <a:r>
                        <a:rPr lang="en-US" sz="1200" dirty="0"/>
                        <a:t>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79">
                <a:tc>
                  <a:txBody>
                    <a:bodyPr/>
                    <a:lstStyle/>
                    <a:p>
                      <a:r>
                        <a:rPr lang="en-US" sz="1200" strike="sngStrike" dirty="0" err="1"/>
                        <a:t>REDWoLF</a:t>
                      </a:r>
                      <a:endParaRPr lang="en-US" sz="12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654">
                <a:tc>
                  <a:txBody>
                    <a:bodyPr/>
                    <a:lstStyle/>
                    <a:p>
                      <a:r>
                        <a:rPr lang="en-US" sz="1200" dirty="0"/>
                        <a:t>Rel.CO2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27.4%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57614"/>
              </p:ext>
            </p:extLst>
          </p:nvPr>
        </p:nvGraphicFramePr>
        <p:xfrm>
          <a:off x="7744510" y="4119715"/>
          <a:ext cx="3814335" cy="1329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6091">
                <a:tc>
                  <a:txBody>
                    <a:bodyPr/>
                    <a:lstStyle/>
                    <a:p>
                      <a:r>
                        <a:rPr lang="en-US" sz="1200" b="0" dirty="0"/>
                        <a:t>PV</a:t>
                      </a:r>
                      <a:r>
                        <a:rPr lang="en-US" sz="1200" b="0" baseline="0" dirty="0"/>
                        <a:t> (kW)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44">
                <a:tc>
                  <a:txBody>
                    <a:bodyPr/>
                    <a:lstStyle/>
                    <a:p>
                      <a:r>
                        <a:rPr lang="en-US" sz="1200" dirty="0" err="1"/>
                        <a:t>REDWoLF</a:t>
                      </a:r>
                      <a:r>
                        <a:rPr lang="en-US" sz="1200" dirty="0"/>
                        <a:t>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79">
                <a:tc>
                  <a:txBody>
                    <a:bodyPr/>
                    <a:lstStyle/>
                    <a:p>
                      <a:r>
                        <a:rPr lang="en-US" sz="1200" strike="sngStrike" dirty="0" err="1"/>
                        <a:t>REDWoLF</a:t>
                      </a:r>
                      <a:endParaRPr lang="en-US" sz="12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654">
                <a:tc>
                  <a:txBody>
                    <a:bodyPr/>
                    <a:lstStyle/>
                    <a:p>
                      <a:r>
                        <a:rPr lang="en-US" sz="1200" dirty="0"/>
                        <a:t>Rel.CO2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2DB34011-AE38-4201-995C-D43C22734B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1" y="0"/>
            <a:ext cx="1717969" cy="7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4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3609" y="324305"/>
            <a:ext cx="958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Modified system for Belgium (different house profile)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610" y="1199017"/>
            <a:ext cx="5554154" cy="1911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610" y="4127200"/>
            <a:ext cx="6176589" cy="20939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4486" y="3327406"/>
            <a:ext cx="769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Savings can be even higher than in London!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02783" y="2712491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Winter case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95366" y="5851825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Summer case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7674415" y="5938171"/>
            <a:ext cx="856735" cy="2829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109254" y="2769339"/>
            <a:ext cx="833086" cy="2755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380661"/>
              </p:ext>
            </p:extLst>
          </p:nvPr>
        </p:nvGraphicFramePr>
        <p:xfrm>
          <a:off x="7510199" y="1210669"/>
          <a:ext cx="3814335" cy="1329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6091">
                <a:tc>
                  <a:txBody>
                    <a:bodyPr/>
                    <a:lstStyle/>
                    <a:p>
                      <a:r>
                        <a:rPr lang="en-US" sz="1200" b="0" dirty="0"/>
                        <a:t>PV</a:t>
                      </a:r>
                      <a:r>
                        <a:rPr lang="en-US" sz="1200" b="0" baseline="0" dirty="0"/>
                        <a:t> (kW)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44">
                <a:tc>
                  <a:txBody>
                    <a:bodyPr/>
                    <a:lstStyle/>
                    <a:p>
                      <a:r>
                        <a:rPr lang="en-US" sz="1200" dirty="0" err="1"/>
                        <a:t>REDWoLF</a:t>
                      </a:r>
                      <a:r>
                        <a:rPr lang="en-US" sz="1200" dirty="0"/>
                        <a:t>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79">
                <a:tc>
                  <a:txBody>
                    <a:bodyPr/>
                    <a:lstStyle/>
                    <a:p>
                      <a:r>
                        <a:rPr lang="en-US" sz="1200" strike="sngStrike" dirty="0" err="1"/>
                        <a:t>REDWoLF</a:t>
                      </a:r>
                      <a:endParaRPr lang="en-US" sz="12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654">
                <a:tc>
                  <a:txBody>
                    <a:bodyPr/>
                    <a:lstStyle/>
                    <a:p>
                      <a:r>
                        <a:rPr lang="en-US" sz="1200" dirty="0"/>
                        <a:t>Rel.CO2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333386"/>
              </p:ext>
            </p:extLst>
          </p:nvPr>
        </p:nvGraphicFramePr>
        <p:xfrm>
          <a:off x="7813701" y="4170852"/>
          <a:ext cx="3814335" cy="1329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6091">
                <a:tc>
                  <a:txBody>
                    <a:bodyPr/>
                    <a:lstStyle/>
                    <a:p>
                      <a:r>
                        <a:rPr lang="en-US" sz="1200" b="0" dirty="0"/>
                        <a:t>PV</a:t>
                      </a:r>
                      <a:r>
                        <a:rPr lang="en-US" sz="1200" b="0" baseline="0" dirty="0"/>
                        <a:t> (kW)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44">
                <a:tc>
                  <a:txBody>
                    <a:bodyPr/>
                    <a:lstStyle/>
                    <a:p>
                      <a:r>
                        <a:rPr lang="en-US" sz="1200" dirty="0" err="1"/>
                        <a:t>REDWoLF</a:t>
                      </a:r>
                      <a:r>
                        <a:rPr lang="en-US" sz="1200" dirty="0"/>
                        <a:t>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79">
                <a:tc>
                  <a:txBody>
                    <a:bodyPr/>
                    <a:lstStyle/>
                    <a:p>
                      <a:r>
                        <a:rPr lang="en-US" sz="1200" strike="sngStrike" dirty="0" err="1"/>
                        <a:t>REDWoLF</a:t>
                      </a:r>
                      <a:endParaRPr lang="en-US" sz="12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654">
                <a:tc>
                  <a:txBody>
                    <a:bodyPr/>
                    <a:lstStyle/>
                    <a:p>
                      <a:r>
                        <a:rPr lang="en-US" sz="1200" dirty="0"/>
                        <a:t>Rel.CO2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1C98F53-6B71-43C9-89C4-DDA28AFE19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1" y="0"/>
            <a:ext cx="1717969" cy="7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1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4531" y="181232"/>
            <a:ext cx="9976492" cy="6483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Conclusion and discussion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RED </a:t>
            </a:r>
            <a:r>
              <a:rPr lang="en-US" sz="3200" dirty="0" err="1"/>
              <a:t>WoLF</a:t>
            </a:r>
            <a:r>
              <a:rPr lang="en-US" sz="3200" dirty="0"/>
              <a:t> target </a:t>
            </a:r>
            <a:r>
              <a:rPr lang="en-US" sz="3200" b="1" dirty="0" err="1"/>
              <a:t>minimises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CO2</a:t>
            </a:r>
            <a:r>
              <a:rPr lang="en-US" sz="3200" dirty="0"/>
              <a:t> emissions by only using </a:t>
            </a:r>
            <a:r>
              <a:rPr lang="en-US" sz="3200" b="1" dirty="0"/>
              <a:t>the grid </a:t>
            </a:r>
            <a:r>
              <a:rPr lang="en-US" sz="3200" dirty="0"/>
              <a:t>when </a:t>
            </a:r>
            <a:r>
              <a:rPr lang="en-US" sz="3200" dirty="0">
                <a:solidFill>
                  <a:srgbClr val="FF0000"/>
                </a:solidFill>
              </a:rPr>
              <a:t>CO2</a:t>
            </a:r>
            <a:r>
              <a:rPr lang="en-US" sz="3200" dirty="0"/>
              <a:t> emission level is </a:t>
            </a:r>
            <a:r>
              <a:rPr lang="en-US" sz="3200" b="1" dirty="0"/>
              <a:t>low</a:t>
            </a:r>
          </a:p>
          <a:p>
            <a:endParaRPr lang="en-US" sz="3200" dirty="0"/>
          </a:p>
          <a:p>
            <a:r>
              <a:rPr lang="en-US" sz="3200" dirty="0"/>
              <a:t>The </a:t>
            </a:r>
            <a:r>
              <a:rPr lang="en-US" sz="3200" b="1" dirty="0"/>
              <a:t>annual </a:t>
            </a:r>
            <a:r>
              <a:rPr lang="en-US" sz="3200" dirty="0"/>
              <a:t>savings of  </a:t>
            </a:r>
            <a:r>
              <a:rPr lang="en-US" sz="3200" dirty="0">
                <a:solidFill>
                  <a:srgbClr val="FF0000"/>
                </a:solidFill>
              </a:rPr>
              <a:t>CO2</a:t>
            </a:r>
            <a:r>
              <a:rPr lang="en-US" sz="3200" dirty="0"/>
              <a:t> 58 % </a:t>
            </a:r>
          </a:p>
          <a:p>
            <a:endParaRPr lang="en-US" sz="3200" dirty="0"/>
          </a:p>
          <a:p>
            <a:r>
              <a:rPr lang="en-US" sz="3200" dirty="0"/>
              <a:t>The </a:t>
            </a:r>
            <a:r>
              <a:rPr lang="en-US" sz="3200" b="1" dirty="0"/>
              <a:t>annual</a:t>
            </a:r>
            <a:r>
              <a:rPr lang="en-US" sz="3200" dirty="0"/>
              <a:t> savings  of </a:t>
            </a:r>
            <a:r>
              <a:rPr lang="en-US" sz="3200" dirty="0">
                <a:solidFill>
                  <a:srgbClr val="92D050"/>
                </a:solidFill>
              </a:rPr>
              <a:t>Price</a:t>
            </a:r>
            <a:r>
              <a:rPr lang="en-US" sz="3200" dirty="0"/>
              <a:t> 62 %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36D55-56D1-47A0-AA2E-DBCD249CE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1" y="0"/>
            <a:ext cx="1717969" cy="7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9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09" y="1155657"/>
            <a:ext cx="3809173" cy="2000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25" y="1155657"/>
            <a:ext cx="4258646" cy="2265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17" y="3948153"/>
            <a:ext cx="3895738" cy="2193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5058" y="230858"/>
            <a:ext cx="8871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Oldham installation site June 2020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25" y="3812010"/>
            <a:ext cx="2872802" cy="2465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60FB7C-ED34-45C0-BE76-7186E7772F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1" y="0"/>
            <a:ext cx="1717969" cy="7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04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903" y="1367481"/>
            <a:ext cx="11928391" cy="5107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/>
              <a:t>Thank you </a:t>
            </a:r>
          </a:p>
          <a:p>
            <a:pPr marL="0" indent="0" algn="ctr">
              <a:buNone/>
            </a:pPr>
            <a:r>
              <a:rPr lang="en-US" sz="8800" b="1" dirty="0"/>
              <a:t>for your attention!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AAD0B-CB68-4BFA-9985-E19F64D91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1" y="0"/>
            <a:ext cx="1717969" cy="7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9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78784"/>
            <a:ext cx="9905999" cy="4522015"/>
          </a:xfrm>
        </p:spPr>
        <p:txBody>
          <a:bodyPr/>
          <a:lstStyle/>
          <a:p>
            <a:r>
              <a:rPr lang="en-US" dirty="0"/>
              <a:t>Lowering the CO2 emissions</a:t>
            </a:r>
          </a:p>
          <a:p>
            <a:endParaRPr lang="en-US" dirty="0"/>
          </a:p>
          <a:p>
            <a:r>
              <a:rPr lang="en-US" dirty="0"/>
              <a:t>Lowering the construction cost and bills</a:t>
            </a:r>
          </a:p>
          <a:p>
            <a:endParaRPr lang="en-US" dirty="0"/>
          </a:p>
          <a:p>
            <a:r>
              <a:rPr lang="en-US" dirty="0"/>
              <a:t>Removing wet heating system</a:t>
            </a:r>
          </a:p>
          <a:p>
            <a:endParaRPr lang="en-US" dirty="0"/>
          </a:p>
          <a:p>
            <a:r>
              <a:rPr lang="en-US" dirty="0"/>
              <a:t>Saving the PLANET!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1005" y="617838"/>
            <a:ext cx="8419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Introduction - motivation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92" y="736911"/>
            <a:ext cx="2283745" cy="2283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35220" y="389507"/>
            <a:ext cx="130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(not this)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42" y="3790532"/>
            <a:ext cx="3634827" cy="2362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90945" y="3421200"/>
            <a:ext cx="106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(this)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212354-F642-4DA6-A7F7-24BCFAC60F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1" y="0"/>
            <a:ext cx="1717969" cy="7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5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076" y="691978"/>
            <a:ext cx="9905999" cy="54534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is CO2 intensity?</a:t>
            </a:r>
          </a:p>
          <a:p>
            <a:endParaRPr lang="en-US" dirty="0"/>
          </a:p>
          <a:p>
            <a:r>
              <a:rPr lang="en-US" dirty="0"/>
              <a:t>How do we reduce it?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Using the CO2 threshold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“CO2 Threshold? What are these people talking about?”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0433" y="436605"/>
            <a:ext cx="6969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Basic idea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46" y="688681"/>
            <a:ext cx="4408899" cy="2939266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6252519" y="1746422"/>
            <a:ext cx="271849" cy="823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8369644" y="1295019"/>
            <a:ext cx="181232" cy="86329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47E50-1E85-435B-862F-D4EDE9171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1" y="0"/>
            <a:ext cx="1717969" cy="7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4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53" y="370702"/>
            <a:ext cx="4842690" cy="6110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6259" y="370702"/>
            <a:ext cx="40859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Design of the system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1016" y="1762897"/>
            <a:ext cx="1614616" cy="100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82032" y="1509475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extra components: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PV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Storage heaters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cylinder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Predictive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Controller (</a:t>
            </a:r>
            <a:r>
              <a:rPr lang="en-US" dirty="0" err="1"/>
              <a:t>eg.</a:t>
            </a:r>
            <a:r>
              <a:rPr lang="en-US" dirty="0"/>
              <a:t> PLC)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911BEF-4646-4EBC-94DE-73AC150C3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1" y="0"/>
            <a:ext cx="1717969" cy="7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5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909DA-203F-4371-85DC-084B64D63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4" name="Content Placeholder 9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2FE2B0BB-7907-4330-BB08-DC8AE1FC5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2" y="870186"/>
            <a:ext cx="10739535" cy="526935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BD6ED3-BD40-4220-9943-0F272F62E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1" y="0"/>
            <a:ext cx="1717969" cy="7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4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310" y="197707"/>
            <a:ext cx="9905999" cy="283381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Introducing the grid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Where does the power come from?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108" y="321275"/>
            <a:ext cx="1928440" cy="1631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176" y="2759418"/>
            <a:ext cx="7362825" cy="3448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30C310-ECA1-4A96-BB00-6B26E0180B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1" y="0"/>
            <a:ext cx="1717969" cy="7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6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12" y="568986"/>
            <a:ext cx="9905999" cy="4794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original one day scenario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19" y="1771136"/>
            <a:ext cx="10340584" cy="3748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9A159-7248-47F2-8E5A-B75F6C0C3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1" y="0"/>
            <a:ext cx="1717969" cy="7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5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192" y="1891346"/>
            <a:ext cx="10205592" cy="4402773"/>
          </a:xfrm>
        </p:spPr>
        <p:txBody>
          <a:bodyPr/>
          <a:lstStyle/>
          <a:p>
            <a:r>
              <a:rPr lang="en-US" dirty="0"/>
              <a:t>Estimate the power </a:t>
            </a:r>
            <a:r>
              <a:rPr lang="en-US" b="1" dirty="0"/>
              <a:t>demand</a:t>
            </a:r>
            <a:r>
              <a:rPr lang="en-US" dirty="0"/>
              <a:t> and </a:t>
            </a:r>
            <a:r>
              <a:rPr lang="en-US" b="1" dirty="0"/>
              <a:t>generation</a:t>
            </a:r>
          </a:p>
          <a:p>
            <a:endParaRPr lang="en-US" dirty="0"/>
          </a:p>
          <a:p>
            <a:r>
              <a:rPr lang="en-US" dirty="0"/>
              <a:t>Estimate the </a:t>
            </a:r>
            <a:r>
              <a:rPr lang="en-US" b="1" dirty="0"/>
              <a:t>requirements</a:t>
            </a:r>
            <a:r>
              <a:rPr lang="en-US" dirty="0"/>
              <a:t> of energy </a:t>
            </a:r>
            <a:r>
              <a:rPr lang="en-US" b="1" dirty="0"/>
              <a:t>storages</a:t>
            </a:r>
          </a:p>
          <a:p>
            <a:endParaRPr lang="en-US" dirty="0"/>
          </a:p>
          <a:p>
            <a:r>
              <a:rPr lang="en-US" dirty="0"/>
              <a:t>Calculate the </a:t>
            </a:r>
            <a:r>
              <a:rPr lang="en-US" b="1" dirty="0"/>
              <a:t>minimum</a:t>
            </a:r>
            <a:r>
              <a:rPr lang="en-US" dirty="0"/>
              <a:t> amount of </a:t>
            </a:r>
            <a:r>
              <a:rPr lang="en-US" b="1" dirty="0"/>
              <a:t>time</a:t>
            </a:r>
            <a:r>
              <a:rPr lang="en-US" dirty="0"/>
              <a:t> to supply the house from </a:t>
            </a:r>
            <a:r>
              <a:rPr lang="en-US" b="1" dirty="0"/>
              <a:t>the grid</a:t>
            </a:r>
          </a:p>
          <a:p>
            <a:endParaRPr lang="en-US" dirty="0"/>
          </a:p>
          <a:p>
            <a:r>
              <a:rPr lang="en-US" dirty="0"/>
              <a:t>Find the </a:t>
            </a:r>
            <a:r>
              <a:rPr lang="en-US" b="1" dirty="0"/>
              <a:t>threshold</a:t>
            </a:r>
            <a:r>
              <a:rPr lang="en-US" dirty="0"/>
              <a:t> by sorting the </a:t>
            </a:r>
            <a:r>
              <a:rPr lang="en-US" dirty="0">
                <a:solidFill>
                  <a:srgbClr val="FF0000"/>
                </a:solidFill>
              </a:rPr>
              <a:t>CO2</a:t>
            </a:r>
            <a:r>
              <a:rPr lang="en-US" dirty="0"/>
              <a:t> levels with the aid of the time estimate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9220" y="701040"/>
            <a:ext cx="789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CO2 threshold - how to calculate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3E2F2-EFAF-461E-94BC-367DEC46C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1" y="0"/>
            <a:ext cx="1717969" cy="7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2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066" y="231217"/>
            <a:ext cx="9905999" cy="1243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Two days scenario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17" y="1073092"/>
            <a:ext cx="7949514" cy="55235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A6E13A-BD87-4755-B263-1A0FC196DB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1" y="0"/>
            <a:ext cx="1717969" cy="7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99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2E33AED843B1488EE2F736C8F2295A" ma:contentTypeVersion="6" ma:contentTypeDescription="Create a new document." ma:contentTypeScope="" ma:versionID="7a3e5cb1baf746859f91ad047f92805b">
  <xsd:schema xmlns:xsd="http://www.w3.org/2001/XMLSchema" xmlns:xs="http://www.w3.org/2001/XMLSchema" xmlns:p="http://schemas.microsoft.com/office/2006/metadata/properties" xmlns:ns2="98140b1b-b2e0-4d92-bb0d-0407d7d6b2a8" targetNamespace="http://schemas.microsoft.com/office/2006/metadata/properties" ma:root="true" ma:fieldsID="b7e219d4dc92d2d4b7bc520a611a76be" ns2:_="">
    <xsd:import namespace="98140b1b-b2e0-4d92-bb0d-0407d7d6b2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40b1b-b2e0-4d92-bb0d-0407d7d6b2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DE43F4-E2C3-410C-A472-2FAC90405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140b1b-b2e0-4d92-bb0d-0407d7d6b2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DB984D-2614-47E9-8DD8-42B16B2D892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3CAB43C-5F84-47BB-9910-B5990BBF8A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388</Words>
  <Application>Microsoft Office PowerPoint</Application>
  <PresentationFormat>Widescreen</PresentationFormat>
  <Paragraphs>151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REDWoLF</dc:title>
  <dc:creator>luka luka</dc:creator>
  <cp:lastModifiedBy>Shukhobodskiy, Alexander</cp:lastModifiedBy>
  <cp:revision>41</cp:revision>
  <dcterms:created xsi:type="dcterms:W3CDTF">2020-07-10T09:25:21Z</dcterms:created>
  <dcterms:modified xsi:type="dcterms:W3CDTF">2020-10-26T15:39:28Z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0x010100CD2E33AED843B1488EE2F736C8F2295A</vt:lpwstr>
  </property>
</Properties>
</file>