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14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334" r:id="rId5"/>
    <p:sldId id="359" r:id="rId6"/>
    <p:sldId id="332" r:id="rId7"/>
    <p:sldId id="333" r:id="rId8"/>
    <p:sldId id="360" r:id="rId9"/>
    <p:sldId id="361" r:id="rId10"/>
    <p:sldId id="363" r:id="rId11"/>
    <p:sldId id="355" r:id="rId1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3" pos="453" userDrawn="1">
          <p15:clr>
            <a:srgbClr val="A4A3A4"/>
          </p15:clr>
        </p15:guide>
        <p15:guide id="4" pos="5284" userDrawn="1">
          <p15:clr>
            <a:srgbClr val="A4A3A4"/>
          </p15:clr>
        </p15:guide>
        <p15:guide id="5" pos="2980" userDrawn="1">
          <p15:clr>
            <a:srgbClr val="A4A3A4"/>
          </p15:clr>
        </p15:guide>
        <p15:guide id="6" pos="3538" userDrawn="1">
          <p15:clr>
            <a:srgbClr val="A4A3A4"/>
          </p15:clr>
        </p15:guide>
        <p15:guide id="7" orient="horz" pos="3725" userDrawn="1">
          <p15:clr>
            <a:srgbClr val="A4A3A4"/>
          </p15:clr>
        </p15:guide>
        <p15:guide id="8" orient="horz" pos="8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9446"/>
    <a:srgbClr val="3FA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1" autoAdjust="0"/>
    <p:restoredTop sz="93141" autoAdjust="0"/>
  </p:normalViewPr>
  <p:slideViewPr>
    <p:cSldViewPr snapToGrid="0" snapToObjects="1">
      <p:cViewPr varScale="1">
        <p:scale>
          <a:sx n="118" d="100"/>
          <a:sy n="118" d="100"/>
        </p:scale>
        <p:origin x="1184" y="192"/>
      </p:cViewPr>
      <p:guideLst>
        <p:guide orient="horz" pos="2137"/>
        <p:guide pos="453"/>
        <p:guide pos="5284"/>
        <p:guide pos="2980"/>
        <p:guide pos="3538"/>
        <p:guide orient="horz" pos="3725"/>
        <p:guide orient="horz" pos="89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E6EA4-1909-4255-AF43-5B983C5EBDBD}" type="datetimeFigureOut">
              <a:rPr lang="en-IE" smtClean="0"/>
              <a:t>02/11/2020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AD4C2-2D0A-4B72-8E72-89CAA58CD18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0231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CBADE-30E4-41C8-B779-5015B0D9C0B2}" type="datetimeFigureOut">
              <a:rPr lang="en-IE" smtClean="0"/>
              <a:t>02/11/2020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AD52F-6BCA-42A7-9204-0D2AD4AA374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509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7AD52F-6BCA-42A7-9204-0D2AD4AA374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271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AD52F-6BCA-42A7-9204-0D2AD4AA3744}" type="slidenum">
              <a:rPr lang="en-IE" smtClean="0"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8183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AD52F-6BCA-42A7-9204-0D2AD4AA3744}" type="slidenum">
              <a:rPr lang="en-IE" smtClean="0"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2851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AD52F-6BCA-42A7-9204-0D2AD4AA3744}" type="slidenum">
              <a:rPr lang="en-IE" smtClean="0"/>
              <a:t>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584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AD52F-6BCA-42A7-9204-0D2AD4AA3744}" type="slidenum">
              <a:rPr lang="en-IE" smtClean="0"/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3179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Finalise design for CCC &amp; CHA homes</a:t>
            </a:r>
            <a:r>
              <a:rPr lang="en-IE" baseline="0" dirty="0"/>
              <a:t> and then Procure, supply, install, monitor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AD52F-6BCA-42A7-9204-0D2AD4AA3744}" type="slidenum">
              <a:rPr lang="en-IE" smtClean="0"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0555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Finalise design for CCC &amp; CHA homes</a:t>
            </a:r>
            <a:r>
              <a:rPr lang="en-IE" baseline="0" dirty="0"/>
              <a:t> and then Procure, supply, install, monitor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AD52F-6BCA-42A7-9204-0D2AD4AA3744}" type="slidenum">
              <a:rPr lang="en-IE" smtClean="0"/>
              <a:t>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90686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Finalise design for CCC &amp; CHA homes</a:t>
            </a:r>
            <a:r>
              <a:rPr lang="en-IE" baseline="0" dirty="0"/>
              <a:t> and then Procure, supply, install, monitor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AD52F-6BCA-42A7-9204-0D2AD4AA3744}" type="slidenum">
              <a:rPr lang="en-IE" smtClean="0"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0923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59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15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0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60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48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0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73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13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2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7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bg1">
                <a:lumMod val="0"/>
                <a:lumOff val="100000"/>
              </a:schemeClr>
            </a:gs>
            <a:gs pos="84000">
              <a:schemeClr val="bg1">
                <a:tint val="98000"/>
                <a:satMod val="130000"/>
                <a:shade val="90000"/>
                <a:lumMod val="0"/>
                <a:lumOff val="100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1FA6A-5400-2644-A50F-78DB850D7A00}" type="datetimeFigureOut">
              <a:rPr lang="en-US" smtClean="0"/>
              <a:t>11/2/20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28CFD-FC9B-F14C-BDC6-C9EE40F4DC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59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3FA734"/>
            </a:gs>
            <a:gs pos="65000">
              <a:srgbClr val="3FA734"/>
            </a:gs>
            <a:gs pos="100000">
              <a:srgbClr val="56944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7" y="188550"/>
            <a:ext cx="8662736" cy="64809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07376" y="2008262"/>
            <a:ext cx="2167457" cy="2195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20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744" y="3390726"/>
            <a:ext cx="9121256" cy="1284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948" y="3536931"/>
            <a:ext cx="8545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5400" b="1" i="0" u="none" strike="noStrike" kern="1200" cap="none" spc="0" normalizeH="0" baseline="0" noProof="0" dirty="0">
                <a:ln>
                  <a:noFill/>
                </a:ln>
                <a:solidFill>
                  <a:srgbClr val="3FA7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Sligo – </a:t>
            </a:r>
            <a:r>
              <a:rPr kumimoji="0" lang="en-IE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 </a:t>
            </a:r>
            <a:r>
              <a:rPr kumimoji="0" lang="en-IE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WoLF</a:t>
            </a:r>
            <a:endParaRPr kumimoji="0" lang="en-IE" sz="5400" b="1" i="0" u="none" strike="noStrike" kern="1200" cap="none" spc="0" normalizeH="0" baseline="0" noProof="0" dirty="0">
              <a:ln>
                <a:noFill/>
              </a:ln>
              <a:solidFill>
                <a:srgbClr val="3FA73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2180394"/>
            <a:ext cx="1682230" cy="9479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60643" y="4846630"/>
            <a:ext cx="3706966" cy="741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05850" y="4986360"/>
            <a:ext cx="345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2400" b="1" dirty="0">
                <a:solidFill>
                  <a:srgbClr val="3FA734"/>
                </a:solidFill>
                <a:latin typeface="Calibri"/>
              </a:rPr>
              <a:t>27</a:t>
            </a: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3FA73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October 2020 </a:t>
            </a:r>
          </a:p>
        </p:txBody>
      </p:sp>
    </p:spTree>
    <p:extLst>
      <p:ext uri="{BB962C8B-B14F-4D97-AF65-F5344CB8AC3E}">
        <p14:creationId xmlns:p14="http://schemas.microsoft.com/office/powerpoint/2010/main" val="2565870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742950" y="311150"/>
            <a:ext cx="8939213" cy="590550"/>
          </a:xfrm>
          <a:prstGeom prst="parallelogram">
            <a:avLst/>
          </a:prstGeom>
          <a:gradFill>
            <a:gsLst>
              <a:gs pos="100000">
                <a:srgbClr val="3FA535"/>
              </a:gs>
              <a:gs pos="0">
                <a:srgbClr val="579446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62013" y="314325"/>
            <a:ext cx="882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Institute of Technology - </a:t>
            </a:r>
            <a:r>
              <a:rPr lang="en-US" altLang="en-US" sz="3200" b="1" dirty="0" err="1">
                <a:solidFill>
                  <a:schemeClr val="bg1"/>
                </a:solidFill>
              </a:rPr>
              <a:t>Sligo</a:t>
            </a:r>
            <a:endParaRPr lang="en-IE" altLang="en-US" dirty="0"/>
          </a:p>
        </p:txBody>
      </p:sp>
      <p:sp>
        <p:nvSpPr>
          <p:cNvPr id="9" name="Parallelogram 8"/>
          <p:cNvSpPr/>
          <p:nvPr/>
        </p:nvSpPr>
        <p:spPr>
          <a:xfrm>
            <a:off x="-868363" y="311150"/>
            <a:ext cx="1611313" cy="590550"/>
          </a:xfrm>
          <a:prstGeom prst="parallelogram">
            <a:avLst/>
          </a:prstGeom>
          <a:gradFill>
            <a:gsLst>
              <a:gs pos="0">
                <a:srgbClr val="373737"/>
              </a:gs>
              <a:gs pos="100000">
                <a:srgbClr val="484848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2044" y="1166842"/>
            <a:ext cx="45587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Mission Statement:</a:t>
            </a:r>
          </a:p>
          <a:p>
            <a:endParaRPr lang="en-IE" dirty="0"/>
          </a:p>
          <a:p>
            <a:r>
              <a:rPr lang="en-IE" dirty="0"/>
              <a:t>Advancing economic, social and environmental sustainability through education, innovation, and engagement, producing graduates who are innovative, confident and capable of leading the development of the region and beyond.</a:t>
            </a:r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Further expertise in sustainable energy systems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Improve the environmental sustainability of the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Enable staff to conduct research and gain recognition in key research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Support our objective to become a Technological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Build national and international research alliances in key areas</a:t>
            </a:r>
          </a:p>
          <a:p>
            <a:endParaRPr lang="en-IE" dirty="0"/>
          </a:p>
        </p:txBody>
      </p:sp>
      <p:pic>
        <p:nvPicPr>
          <p:cNvPr id="1026" name="Picture 2" descr="Media Tweets by IT Sligo (@itsligo) | Twitter">
            <a:extLst>
              <a:ext uri="{FF2B5EF4-FFF2-40B4-BE49-F238E27FC236}">
                <a16:creationId xmlns:a16="http://schemas.microsoft.com/office/drawing/2014/main" id="{46DEFAC6-5577-FE46-BC86-AAE26815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02" y="1114751"/>
            <a:ext cx="3845331" cy="25588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022412E-FC98-254C-BF56-81AE7216A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141" y="3801979"/>
            <a:ext cx="4047480" cy="28781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9389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742950" y="311150"/>
            <a:ext cx="8939213" cy="590550"/>
          </a:xfrm>
          <a:prstGeom prst="parallelogram">
            <a:avLst/>
          </a:prstGeom>
          <a:gradFill>
            <a:gsLst>
              <a:gs pos="100000">
                <a:srgbClr val="3FA535"/>
              </a:gs>
              <a:gs pos="0">
                <a:srgbClr val="579446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62013" y="314325"/>
            <a:ext cx="882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IT Sligo Contract Research Unit (CRU)</a:t>
            </a:r>
            <a:endParaRPr lang="en-IE" altLang="en-US" dirty="0"/>
          </a:p>
        </p:txBody>
      </p:sp>
      <p:sp>
        <p:nvSpPr>
          <p:cNvPr id="9" name="Parallelogram 8"/>
          <p:cNvSpPr/>
          <p:nvPr/>
        </p:nvSpPr>
        <p:spPr>
          <a:xfrm>
            <a:off x="-868363" y="311150"/>
            <a:ext cx="1611313" cy="590550"/>
          </a:xfrm>
          <a:prstGeom prst="parallelogram">
            <a:avLst/>
          </a:prstGeom>
          <a:gradFill>
            <a:gsLst>
              <a:gs pos="0">
                <a:srgbClr val="373737"/>
              </a:gs>
              <a:gs pos="100000">
                <a:srgbClr val="484848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1800" y="1066106"/>
            <a:ext cx="65043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E" sz="2000" dirty="0"/>
              <a:t>The CRU as part of the IT Sligo Research Department provides dedicated outreach Research, Development &amp; Innovation support to regional enterprises, communities, individuals and public sector.</a:t>
            </a:r>
          </a:p>
          <a:p>
            <a:endParaRPr lang="en-IE" sz="2000" dirty="0"/>
          </a:p>
        </p:txBody>
      </p:sp>
      <p:pic>
        <p:nvPicPr>
          <p:cNvPr id="1026" name="Picture 2" descr="https://www.nweurope.eu/media/5984/red-wolf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320" y="3032165"/>
            <a:ext cx="2389870" cy="103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roR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10739" r="5488" b="10037"/>
          <a:stretch/>
        </p:blipFill>
        <p:spPr bwMode="auto">
          <a:xfrm>
            <a:off x="6299076" y="4732740"/>
            <a:ext cx="2312541" cy="113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ymbioma.interreg-npa.eu/subsites/SYMBIOMA/Symbioma__6_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78" y="4109359"/>
            <a:ext cx="2205088" cy="164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http://www.interreg-npa.eu/typo3conf/ext/npa/Resources/Public/Page/img/NPA_Logotype_B1_CMYK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5" name="Picture 14" descr="C:\Users\sdonnelly\AppData\Local\Microsoft\Windows\Temporary Internet Files\Content.MSO\D3D6EB5E.tmp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8" b="35190"/>
          <a:stretch/>
        </p:blipFill>
        <p:spPr bwMode="auto">
          <a:xfrm>
            <a:off x="4234645" y="5831545"/>
            <a:ext cx="1091838" cy="38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sdonnelly\AppData\Local\Microsoft\Windows\Temporary Internet Files\Content.MSO\28686C6D.tmp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3" y="5471229"/>
            <a:ext cx="3148289" cy="972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sdonnelly\AppData\Local\Microsoft\Windows\Temporary Internet Files\Content.MSO\F81B9209.tmp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47" y="2435259"/>
            <a:ext cx="1979675" cy="135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C:\Users\sdonnelly\AppData\Local\Microsoft\Windows\Temporary Internet Files\Content.MSO\73C009FF.tmp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263" y="1164946"/>
            <a:ext cx="1801063" cy="132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8" t="6822" r="18687" b="6822"/>
          <a:stretch/>
        </p:blipFill>
        <p:spPr>
          <a:xfrm>
            <a:off x="3932808" y="2279498"/>
            <a:ext cx="1610711" cy="1592999"/>
          </a:xfrm>
          <a:prstGeom prst="rect">
            <a:avLst/>
          </a:prstGeom>
        </p:spPr>
      </p:pic>
      <p:pic>
        <p:nvPicPr>
          <p:cNvPr id="25" name="Picture 24" descr="C:\Users\sdonnelly\AppData\Local\Microsoft\Windows\Temporary Internet Files\Content.MSO\863FA365.tmp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30" y="4017463"/>
            <a:ext cx="2097055" cy="1018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253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742950" y="311150"/>
            <a:ext cx="8939213" cy="590550"/>
          </a:xfrm>
          <a:prstGeom prst="parallelogram">
            <a:avLst/>
          </a:prstGeom>
          <a:gradFill>
            <a:gsLst>
              <a:gs pos="100000">
                <a:srgbClr val="3FA535"/>
              </a:gs>
              <a:gs pos="0">
                <a:srgbClr val="579446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62013" y="314325"/>
            <a:ext cx="882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Development of the Pilots</a:t>
            </a:r>
            <a:endParaRPr lang="en-IE" altLang="en-US" dirty="0"/>
          </a:p>
        </p:txBody>
      </p:sp>
      <p:sp>
        <p:nvSpPr>
          <p:cNvPr id="9" name="Parallelogram 8"/>
          <p:cNvSpPr/>
          <p:nvPr/>
        </p:nvSpPr>
        <p:spPr>
          <a:xfrm>
            <a:off x="-868363" y="311150"/>
            <a:ext cx="1611313" cy="590550"/>
          </a:xfrm>
          <a:prstGeom prst="parallelogram">
            <a:avLst/>
          </a:prstGeom>
          <a:gradFill>
            <a:gsLst>
              <a:gs pos="0">
                <a:srgbClr val="373737"/>
              </a:gs>
              <a:gs pos="100000">
                <a:srgbClr val="484848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AutoShape 10" descr="http://www.interreg-npa.eu/typo3conf/ext/npa/Resources/Public/Page/img/NPA_Logotype_B1_CMYK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4DBB08-31F0-4147-B358-CC8E2819C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3" y="2574570"/>
            <a:ext cx="2543530" cy="25435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4FE84D-A5AA-5544-AACD-1B3D6BFF799E}"/>
              </a:ext>
            </a:extLst>
          </p:cNvPr>
          <p:cNvPicPr/>
          <p:nvPr/>
        </p:nvPicPr>
        <p:blipFill rotWithShape="1">
          <a:blip r:embed="rId4"/>
          <a:srcRect l="24409" t="12123" r="1582" b="4913"/>
          <a:stretch/>
        </p:blipFill>
        <p:spPr>
          <a:xfrm>
            <a:off x="4572000" y="1130299"/>
            <a:ext cx="4000500" cy="2705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03B6BF-9516-584F-B3C7-995FB8A8D70F}"/>
              </a:ext>
            </a:extLst>
          </p:cNvPr>
          <p:cNvPicPr/>
          <p:nvPr/>
        </p:nvPicPr>
        <p:blipFill rotWithShape="1">
          <a:blip r:embed="rId5"/>
          <a:srcRect l="40646" t="37445" r="24666" b="25518"/>
          <a:stretch/>
        </p:blipFill>
        <p:spPr bwMode="auto">
          <a:xfrm>
            <a:off x="4483100" y="4051299"/>
            <a:ext cx="4191000" cy="259080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9A5A3A-2F0A-D949-9A78-9DCCDAE490FF}"/>
              </a:ext>
            </a:extLst>
          </p:cNvPr>
          <p:cNvSpPr txBox="1"/>
          <p:nvPr/>
        </p:nvSpPr>
        <p:spPr>
          <a:xfrm>
            <a:off x="411801" y="1497906"/>
            <a:ext cx="400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6 no. Apartments located at Grenville, </a:t>
            </a:r>
            <a:r>
              <a:rPr lang="en-IE" sz="2000" dirty="0" err="1"/>
              <a:t>Togher</a:t>
            </a:r>
            <a:r>
              <a:rPr lang="en-IE" sz="2000" dirty="0"/>
              <a:t> Road, Cork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79A330-7BE0-2740-9FED-7D2EEB2CF74C}"/>
              </a:ext>
            </a:extLst>
          </p:cNvPr>
          <p:cNvSpPr txBox="1"/>
          <p:nvPr/>
        </p:nvSpPr>
        <p:spPr>
          <a:xfrm>
            <a:off x="411801" y="5409506"/>
            <a:ext cx="3614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12 no. Apartments located at Dominick Street, Cork</a:t>
            </a:r>
          </a:p>
        </p:txBody>
      </p:sp>
    </p:spTree>
    <p:extLst>
      <p:ext uri="{BB962C8B-B14F-4D97-AF65-F5344CB8AC3E}">
        <p14:creationId xmlns:p14="http://schemas.microsoft.com/office/powerpoint/2010/main" val="195599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/>
          <p:cNvSpPr/>
          <p:nvPr/>
        </p:nvSpPr>
        <p:spPr>
          <a:xfrm>
            <a:off x="742950" y="311150"/>
            <a:ext cx="8939213" cy="590550"/>
          </a:xfrm>
          <a:prstGeom prst="parallelogram">
            <a:avLst/>
          </a:prstGeom>
          <a:gradFill>
            <a:gsLst>
              <a:gs pos="100000">
                <a:srgbClr val="3FA535"/>
              </a:gs>
              <a:gs pos="0">
                <a:srgbClr val="579446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62013" y="314325"/>
            <a:ext cx="882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Development of the Pilots</a:t>
            </a:r>
            <a:endParaRPr lang="en-IE" altLang="en-US" dirty="0"/>
          </a:p>
        </p:txBody>
      </p:sp>
      <p:sp>
        <p:nvSpPr>
          <p:cNvPr id="9" name="Parallelogram 8"/>
          <p:cNvSpPr/>
          <p:nvPr/>
        </p:nvSpPr>
        <p:spPr>
          <a:xfrm>
            <a:off x="-868363" y="311150"/>
            <a:ext cx="1611313" cy="590550"/>
          </a:xfrm>
          <a:prstGeom prst="parallelogram">
            <a:avLst/>
          </a:prstGeom>
          <a:gradFill>
            <a:gsLst>
              <a:gs pos="0">
                <a:srgbClr val="373737"/>
              </a:gs>
              <a:gs pos="100000">
                <a:srgbClr val="484848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AutoShape 10" descr="http://www.interreg-npa.eu/typo3conf/ext/npa/Resources/Public/Page/img/NPA_Logotype_B1_CMYK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C62813-7230-A246-99F2-6ED0B5267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300150"/>
            <a:ext cx="3251202" cy="2224900"/>
          </a:xfrm>
          <a:prstGeom prst="rect">
            <a:avLst/>
          </a:prstGeom>
        </p:spPr>
      </p:pic>
      <p:pic>
        <p:nvPicPr>
          <p:cNvPr id="4" name="Picture 3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BBE10709-B79D-B24B-9124-6FB88BBF4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16"/>
          <a:stretch/>
        </p:blipFill>
        <p:spPr>
          <a:xfrm>
            <a:off x="965139" y="4190999"/>
            <a:ext cx="3643103" cy="2352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mall house in front of a brick building&#10;&#10;Description automatically generated">
            <a:extLst>
              <a:ext uri="{FF2B5EF4-FFF2-40B4-BE49-F238E27FC236}">
                <a16:creationId xmlns:a16="http://schemas.microsoft.com/office/drawing/2014/main" id="{575A6267-9C18-8D4C-8002-DA575BD550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04"/>
          <a:stretch/>
        </p:blipFill>
        <p:spPr>
          <a:xfrm>
            <a:off x="4842654" y="4191000"/>
            <a:ext cx="3508253" cy="2352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1C9A5B01-983F-2B43-91E0-82056E92C4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60"/>
          <a:stretch/>
        </p:blipFill>
        <p:spPr>
          <a:xfrm>
            <a:off x="4889499" y="1481414"/>
            <a:ext cx="3416301" cy="22249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31960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742950" y="311150"/>
            <a:ext cx="8939213" cy="590550"/>
          </a:xfrm>
          <a:prstGeom prst="parallelogram">
            <a:avLst/>
          </a:prstGeom>
          <a:gradFill>
            <a:gsLst>
              <a:gs pos="100000">
                <a:srgbClr val="3FA535"/>
              </a:gs>
              <a:gs pos="0">
                <a:srgbClr val="579446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2013" y="314325"/>
            <a:ext cx="882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RED </a:t>
            </a:r>
            <a:r>
              <a:rPr lang="en-US" altLang="en-US" sz="3200" b="1" dirty="0" err="1">
                <a:solidFill>
                  <a:schemeClr val="bg1"/>
                </a:solidFill>
              </a:rPr>
              <a:t>WoLF</a:t>
            </a:r>
            <a:r>
              <a:rPr lang="en-US" altLang="en-US" sz="3200" b="1" dirty="0">
                <a:solidFill>
                  <a:schemeClr val="bg1"/>
                </a:solidFill>
              </a:rPr>
              <a:t> system main components 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-868363" y="311150"/>
            <a:ext cx="1611313" cy="590550"/>
          </a:xfrm>
          <a:prstGeom prst="parallelogram">
            <a:avLst/>
          </a:prstGeom>
          <a:gradFill>
            <a:gsLst>
              <a:gs pos="0">
                <a:srgbClr val="373737"/>
              </a:gs>
              <a:gs pos="100000">
                <a:srgbClr val="484848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819" y="2957583"/>
            <a:ext cx="8515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IE" sz="2800" b="1" dirty="0">
              <a:solidFill>
                <a:srgbClr val="283C41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CAA4FD-C56C-464E-A1DB-74AF2866ED46}"/>
              </a:ext>
            </a:extLst>
          </p:cNvPr>
          <p:cNvSpPr/>
          <p:nvPr/>
        </p:nvSpPr>
        <p:spPr>
          <a:xfrm>
            <a:off x="118619" y="1185778"/>
            <a:ext cx="8939212" cy="479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Solar PV modules (</a:t>
            </a:r>
            <a:r>
              <a:rPr lang="en-IE" sz="2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</a:t>
            </a: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module mounting system)</a:t>
            </a: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DC and AC wiring and isolators (including electrical protection)</a:t>
            </a: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Battery Energy Storage System (BESS)</a:t>
            </a: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Hybrid PV Inverter &amp; Battery Inverter/charge controller</a:t>
            </a: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Storage Heaters with local and web-based control interface</a:t>
            </a:r>
          </a:p>
          <a:p>
            <a:pPr marL="342900" lvl="0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Energy management system including: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Electricity flows monitoring &amp; data logging system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Diverter to resistive loads, i.e. Domestic Hot Water cylinder with Immersion Heater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Room Temperature Sensors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IE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logging and communications between components and with independent 3G/4G network to facilitate Clients control requirements and off-site monitoring via the IT Sligo Red Wolf project server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IE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Client User Requirement Specification</a:t>
            </a:r>
          </a:p>
        </p:txBody>
      </p:sp>
    </p:spTree>
    <p:extLst>
      <p:ext uri="{BB962C8B-B14F-4D97-AF65-F5344CB8AC3E}">
        <p14:creationId xmlns:p14="http://schemas.microsoft.com/office/powerpoint/2010/main" val="3355410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742950" y="311150"/>
            <a:ext cx="8939213" cy="590550"/>
          </a:xfrm>
          <a:prstGeom prst="parallelogram">
            <a:avLst/>
          </a:prstGeom>
          <a:gradFill>
            <a:gsLst>
              <a:gs pos="100000">
                <a:srgbClr val="3FA535"/>
              </a:gs>
              <a:gs pos="0">
                <a:srgbClr val="579446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2013" y="314325"/>
            <a:ext cx="882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RED </a:t>
            </a:r>
            <a:r>
              <a:rPr lang="en-US" altLang="en-US" sz="3200" b="1" dirty="0" err="1">
                <a:solidFill>
                  <a:schemeClr val="bg1"/>
                </a:solidFill>
              </a:rPr>
              <a:t>WoLF</a:t>
            </a:r>
            <a:r>
              <a:rPr lang="en-US" altLang="en-US" sz="3200" b="1" dirty="0">
                <a:solidFill>
                  <a:schemeClr val="bg1"/>
                </a:solidFill>
              </a:rPr>
              <a:t> system main components 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-868363" y="311150"/>
            <a:ext cx="1611313" cy="590550"/>
          </a:xfrm>
          <a:prstGeom prst="parallelogram">
            <a:avLst/>
          </a:prstGeom>
          <a:gradFill>
            <a:gsLst>
              <a:gs pos="0">
                <a:srgbClr val="373737"/>
              </a:gs>
              <a:gs pos="100000">
                <a:srgbClr val="484848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819" y="2957583"/>
            <a:ext cx="8515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IE" sz="2800" b="1" dirty="0">
              <a:solidFill>
                <a:srgbClr val="283C41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BC2999-FDCC-F34D-B2B5-1FE46EE8B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740606"/>
              </p:ext>
            </p:extLst>
          </p:nvPr>
        </p:nvGraphicFramePr>
        <p:xfrm>
          <a:off x="721899" y="1480900"/>
          <a:ext cx="7860993" cy="3893204"/>
        </p:xfrm>
        <a:graphic>
          <a:graphicData uri="http://schemas.openxmlformats.org/drawingml/2006/table">
            <a:tbl>
              <a:tblPr firstRow="1" firstCol="1" bandRow="1"/>
              <a:tblGrid>
                <a:gridCol w="4284946">
                  <a:extLst>
                    <a:ext uri="{9D8B030D-6E8A-4147-A177-3AD203B41FA5}">
                      <a16:colId xmlns:a16="http://schemas.microsoft.com/office/drawing/2014/main" val="3613499616"/>
                    </a:ext>
                  </a:extLst>
                </a:gridCol>
                <a:gridCol w="1967772">
                  <a:extLst>
                    <a:ext uri="{9D8B030D-6E8A-4147-A177-3AD203B41FA5}">
                      <a16:colId xmlns:a16="http://schemas.microsoft.com/office/drawing/2014/main" val="2788592934"/>
                    </a:ext>
                  </a:extLst>
                </a:gridCol>
                <a:gridCol w="1608275">
                  <a:extLst>
                    <a:ext uri="{9D8B030D-6E8A-4147-A177-3AD203B41FA5}">
                      <a16:colId xmlns:a16="http://schemas.microsoft.com/office/drawing/2014/main" val="3103379837"/>
                    </a:ext>
                  </a:extLst>
                </a:gridCol>
              </a:tblGrid>
              <a:tr h="556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I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Size</a:t>
                      </a:r>
                      <a:endParaRPr lang="en-IE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3251259"/>
                  </a:ext>
                </a:extLst>
              </a:tr>
              <a:tr h="556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Solar PV array nominal capacity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kW peak (DC)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333164"/>
                  </a:ext>
                </a:extLst>
              </a:tr>
              <a:tr h="556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Battery nominal storage capacity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kWh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9996289"/>
                  </a:ext>
                </a:extLst>
              </a:tr>
              <a:tr h="556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DHW immersion heater (in situ)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31326"/>
                  </a:ext>
                </a:extLst>
              </a:tr>
              <a:tr h="556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Storage Heaters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(0.5 to 2.5)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0412485"/>
                  </a:ext>
                </a:extLst>
              </a:tr>
              <a:tr h="556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Fan heater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(1 to 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520827"/>
                  </a:ext>
                </a:extLst>
              </a:tr>
              <a:tr h="5561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Specify Inverter size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241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324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/>
        </p:nvSpPr>
        <p:spPr>
          <a:xfrm>
            <a:off x="742950" y="311150"/>
            <a:ext cx="8939213" cy="590550"/>
          </a:xfrm>
          <a:prstGeom prst="parallelogram">
            <a:avLst/>
          </a:prstGeom>
          <a:gradFill>
            <a:gsLst>
              <a:gs pos="100000">
                <a:srgbClr val="3FA535"/>
              </a:gs>
              <a:gs pos="0">
                <a:srgbClr val="579446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62013" y="314325"/>
            <a:ext cx="8820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solidFill>
                  <a:schemeClr val="bg1"/>
                </a:solidFill>
              </a:rPr>
              <a:t>RED </a:t>
            </a:r>
            <a:r>
              <a:rPr lang="en-US" altLang="en-US" sz="3200" b="1" dirty="0" err="1">
                <a:solidFill>
                  <a:schemeClr val="bg1"/>
                </a:solidFill>
              </a:rPr>
              <a:t>WoLF</a:t>
            </a:r>
            <a:r>
              <a:rPr lang="en-US" altLang="en-US" sz="3200" b="1" dirty="0">
                <a:solidFill>
                  <a:schemeClr val="bg1"/>
                </a:solidFill>
              </a:rPr>
              <a:t> – system configuration 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-868363" y="311150"/>
            <a:ext cx="1611313" cy="590550"/>
          </a:xfrm>
          <a:prstGeom prst="parallelogram">
            <a:avLst/>
          </a:prstGeom>
          <a:gradFill>
            <a:gsLst>
              <a:gs pos="0">
                <a:srgbClr val="373737"/>
              </a:gs>
              <a:gs pos="100000">
                <a:srgbClr val="484848"/>
              </a:gs>
            </a:gsLst>
            <a:lin ang="16200000" scaled="0"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819" y="2957583"/>
            <a:ext cx="8515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IE" sz="2800" b="1" dirty="0">
              <a:solidFill>
                <a:srgbClr val="283C41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098E343-6081-E849-91BA-2D9858789E5E}"/>
              </a:ext>
            </a:extLst>
          </p:cNvPr>
          <p:cNvPicPr/>
          <p:nvPr/>
        </p:nvPicPr>
        <p:blipFill rotWithShape="1">
          <a:blip r:embed="rId3"/>
          <a:srcRect l="9886" t="7449" r="21347" b="8888"/>
          <a:stretch/>
        </p:blipFill>
        <p:spPr bwMode="auto">
          <a:xfrm>
            <a:off x="820302" y="1191458"/>
            <a:ext cx="7663815" cy="52451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1813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2D4F8B3D6704485F379F394884586" ma:contentTypeVersion="12" ma:contentTypeDescription="Create a new document." ma:contentTypeScope="" ma:versionID="a42c83c11e8750d5a4a8056a0eda03a2">
  <xsd:schema xmlns:xsd="http://www.w3.org/2001/XMLSchema" xmlns:xs="http://www.w3.org/2001/XMLSchema" xmlns:p="http://schemas.microsoft.com/office/2006/metadata/properties" xmlns:ns2="af5d0425-0dbf-4b38-a933-c938d84af408" xmlns:ns3="eb0266f5-809f-45f4-b8c3-f5003ba89cce" targetNamespace="http://schemas.microsoft.com/office/2006/metadata/properties" ma:root="true" ma:fieldsID="5e6ed5d273c20e4bd84ccd6023f2853c" ns2:_="" ns3:_="">
    <xsd:import namespace="af5d0425-0dbf-4b38-a933-c938d84af408"/>
    <xsd:import namespace="eb0266f5-809f-45f4-b8c3-f5003ba89c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d0425-0dbf-4b38-a933-c938d84af4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0266f5-809f-45f4-b8c3-f5003ba89cc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63F510-62E4-4D7A-BA11-3AD75A9EE4A9}">
  <ds:schemaRefs>
    <ds:schemaRef ds:uri="http://purl.org/dc/dcmitype/"/>
    <ds:schemaRef ds:uri="http://schemas.openxmlformats.org/package/2006/metadata/core-properties"/>
    <ds:schemaRef ds:uri="http://schemas.microsoft.com/office/2006/metadata/properties"/>
    <ds:schemaRef ds:uri="eb0266f5-809f-45f4-b8c3-f5003ba89cce"/>
    <ds:schemaRef ds:uri="af5d0425-0dbf-4b38-a933-c938d84af408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88C98AF-7A48-4C82-8F83-DB7B21140D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0ED5D2-F021-4D36-B495-B259318D0F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5d0425-0dbf-4b38-a933-c938d84af408"/>
    <ds:schemaRef ds:uri="eb0266f5-809f-45f4-b8c3-f5003ba89c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19162</TotalTime>
  <Words>389</Words>
  <Application>Microsoft Macintosh PowerPoint</Application>
  <PresentationFormat>On-screen Show (4:3)</PresentationFormat>
  <Paragraphs>67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Courier New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 Gavin</dc:creator>
  <cp:lastModifiedBy>Stevie Donnelly</cp:lastModifiedBy>
  <cp:revision>326</cp:revision>
  <cp:lastPrinted>2018-07-19T16:02:00Z</cp:lastPrinted>
  <dcterms:created xsi:type="dcterms:W3CDTF">2017-09-04T16:04:16Z</dcterms:created>
  <dcterms:modified xsi:type="dcterms:W3CDTF">2020-11-02T19:31:57Z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0x0101008CE2D4F8B3D6704485F379F394884586</vt:lpwstr>
  </property>
</Properties>
</file>