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1" r:id="rId2"/>
    <p:sldId id="256" r:id="rId3"/>
    <p:sldId id="309" r:id="rId4"/>
    <p:sldId id="310" r:id="rId5"/>
    <p:sldId id="312" r:id="rId6"/>
    <p:sldId id="315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562"/>
    <a:srgbClr val="97C03C"/>
    <a:srgbClr val="F4C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9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16" y="102"/>
      </p:cViewPr>
      <p:guideLst>
        <p:guide orient="horz" pos="22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D5469-04B7-D245-8B0E-813C273D8001}" type="datetimeFigureOut"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4D149-4236-C24C-A605-CA7AE6F5877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0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6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6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8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2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4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3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1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4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7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6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CH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B092-AA50-0940-A1DC-B65882C09C68}" type="datetimeFigureOut"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D083B-FAF2-5643-A9FC-521FAB1558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2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climateemergency.uk/blog/map-of-local-council-declaration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47488" y="2130425"/>
            <a:ext cx="744902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3800" b="1" dirty="0">
              <a:latin typeface="Open Sans"/>
              <a:cs typeface="Open Sans"/>
            </a:endParaRPr>
          </a:p>
          <a:p>
            <a:pPr algn="r"/>
            <a:r>
              <a:rPr lang="en-US" sz="3800" b="1" dirty="0">
                <a:latin typeface="Open Sans"/>
                <a:cs typeface="Open Sans"/>
              </a:rPr>
              <a:t>Andy Hunt</a:t>
            </a:r>
          </a:p>
          <a:p>
            <a:pPr algn="r"/>
            <a:r>
              <a:rPr lang="en-US" sz="2000" i="1" dirty="0">
                <a:latin typeface="Open Sans"/>
                <a:cs typeface="Open Sans"/>
              </a:rPr>
              <a:t>Programme Manager</a:t>
            </a:r>
          </a:p>
          <a:p>
            <a:pPr algn="r"/>
            <a:r>
              <a:rPr lang="en-US" sz="2000" i="1" dirty="0">
                <a:latin typeface="Open Sans"/>
                <a:cs typeface="Open Sans"/>
              </a:rPr>
              <a:t>Community Wealth Building</a:t>
            </a:r>
          </a:p>
          <a:p>
            <a:pPr algn="r"/>
            <a:r>
              <a:rPr lang="en-US" sz="2800" i="1" dirty="0">
                <a:latin typeface="Open Sans"/>
                <a:cs typeface="Open Sans"/>
              </a:rPr>
              <a:t>Oldham Council</a:t>
            </a:r>
          </a:p>
          <a:p>
            <a:pPr algn="r"/>
            <a:endParaRPr lang="en-US" sz="3800" b="1" dirty="0">
              <a:latin typeface="Open Sans"/>
              <a:cs typeface="Open Sans"/>
            </a:endParaRPr>
          </a:p>
          <a:p>
            <a:pPr algn="r"/>
            <a:r>
              <a:rPr lang="en-US" sz="2800" dirty="0">
                <a:latin typeface="Open Sans"/>
                <a:cs typeface="Open Sans"/>
              </a:rPr>
              <a:t>Interreg NWE V B </a:t>
            </a:r>
            <a:br>
              <a:rPr lang="en-US" sz="2800" dirty="0">
                <a:latin typeface="Open Sans"/>
                <a:cs typeface="Open Sans"/>
              </a:rPr>
            </a:br>
            <a:r>
              <a:rPr lang="en-US" sz="3200" dirty="0">
                <a:solidFill>
                  <a:srgbClr val="019562"/>
                </a:solidFill>
                <a:latin typeface="Open Sans"/>
                <a:cs typeface="Open Sans"/>
              </a:rPr>
              <a:t>RED WoLF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08" y="535712"/>
            <a:ext cx="3242666" cy="146697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" y="304799"/>
            <a:ext cx="4570813" cy="64781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E1CD45-3F84-4370-925A-98C75130691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890" y="638612"/>
            <a:ext cx="80518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792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9807" y="2130425"/>
            <a:ext cx="744902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3800" b="1" dirty="0">
              <a:latin typeface="Open Sans"/>
              <a:cs typeface="Open Sans"/>
            </a:endParaRPr>
          </a:p>
          <a:p>
            <a:pPr algn="r"/>
            <a:r>
              <a:rPr lang="en-US" sz="4400" b="1" dirty="0">
                <a:latin typeface="Open Sans"/>
                <a:cs typeface="Open Sans"/>
              </a:rPr>
              <a:t>Market </a:t>
            </a:r>
            <a:r>
              <a:rPr lang="en-US" sz="4400" b="1" dirty="0" err="1">
                <a:latin typeface="Open Sans"/>
                <a:cs typeface="Open Sans"/>
              </a:rPr>
              <a:t>Capitalisation</a:t>
            </a:r>
            <a:r>
              <a:rPr lang="en-US" sz="4400" b="1" dirty="0">
                <a:latin typeface="Open Sans"/>
                <a:cs typeface="Open Sans"/>
              </a:rPr>
              <a:t> of RED </a:t>
            </a:r>
            <a:r>
              <a:rPr lang="en-US" sz="4400" b="1" dirty="0" err="1">
                <a:latin typeface="Open Sans"/>
                <a:cs typeface="Open Sans"/>
              </a:rPr>
              <a:t>WoLF</a:t>
            </a:r>
            <a:r>
              <a:rPr lang="en-US" sz="4400" b="1" dirty="0">
                <a:latin typeface="Open Sans"/>
                <a:cs typeface="Open Sans"/>
              </a:rPr>
              <a:t> system</a:t>
            </a:r>
            <a:endParaRPr lang="en-US" sz="4400" b="1" dirty="0">
              <a:solidFill>
                <a:srgbClr val="019562"/>
              </a:solidFill>
              <a:latin typeface="Open Sans"/>
              <a:cs typeface="Open Sans"/>
            </a:endParaRPr>
          </a:p>
          <a:p>
            <a:pPr algn="r"/>
            <a:endParaRPr lang="en-US" sz="3200" b="1" dirty="0">
              <a:latin typeface="Open Sans"/>
              <a:cs typeface="Open Sans"/>
            </a:endParaRPr>
          </a:p>
          <a:p>
            <a:pPr algn="r"/>
            <a:r>
              <a:rPr lang="en-US" sz="3200" b="1" dirty="0">
                <a:latin typeface="Open Sans"/>
                <a:cs typeface="Open Sans"/>
              </a:rPr>
              <a:t>27</a:t>
            </a:r>
            <a:r>
              <a:rPr lang="en-US" sz="3200" b="1" baseline="30000" dirty="0">
                <a:latin typeface="Open Sans"/>
                <a:cs typeface="Open Sans"/>
              </a:rPr>
              <a:t>th</a:t>
            </a:r>
            <a:r>
              <a:rPr lang="en-US" sz="3200" b="1" dirty="0">
                <a:latin typeface="Open Sans"/>
                <a:cs typeface="Open Sans"/>
              </a:rPr>
              <a:t> October 2020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08" y="535712"/>
            <a:ext cx="3242666" cy="14669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9832B6-0993-4EC6-996F-116FFB9F40D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890" y="638612"/>
            <a:ext cx="80518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328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9809" y="1905750"/>
            <a:ext cx="7429022" cy="53860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Open Sans"/>
                <a:cs typeface="Open Sans"/>
              </a:rPr>
              <a:t>Market </a:t>
            </a:r>
            <a:r>
              <a:rPr lang="en-US" sz="1600" b="1" dirty="0" err="1">
                <a:latin typeface="Open Sans"/>
                <a:cs typeface="Open Sans"/>
              </a:rPr>
              <a:t>Capitalisation</a:t>
            </a:r>
            <a:r>
              <a:rPr lang="en-US" sz="1600" b="1" dirty="0">
                <a:latin typeface="Open Sans"/>
                <a:cs typeface="Open Sans"/>
              </a:rPr>
              <a:t> means taking the RED </a:t>
            </a:r>
            <a:r>
              <a:rPr lang="en-US" sz="1600" b="1" dirty="0" err="1">
                <a:latin typeface="Open Sans"/>
                <a:cs typeface="Open Sans"/>
              </a:rPr>
              <a:t>WoLF</a:t>
            </a:r>
            <a:r>
              <a:rPr lang="en-US" sz="1600" b="1" dirty="0">
                <a:latin typeface="Open Sans"/>
                <a:cs typeface="Open Sans"/>
              </a:rPr>
              <a:t> system from the Pilot Phase to the </a:t>
            </a:r>
            <a:r>
              <a:rPr lang="en-US" sz="1600" b="1" dirty="0" err="1">
                <a:latin typeface="Open Sans"/>
                <a:cs typeface="Open Sans"/>
              </a:rPr>
              <a:t>Commercialisation</a:t>
            </a:r>
            <a:r>
              <a:rPr lang="en-US" sz="1600" b="1" dirty="0">
                <a:latin typeface="Open Sans"/>
                <a:cs typeface="Open Sans"/>
              </a:rPr>
              <a:t> Phase to achieve the project’s target of at least 15,000 systems installed across the partnership regions by 2032</a:t>
            </a:r>
          </a:p>
          <a:p>
            <a:endParaRPr lang="en-US" sz="1600" b="1" dirty="0">
              <a:latin typeface="Open Sans"/>
              <a:cs typeface="Open Sans"/>
            </a:endParaRPr>
          </a:p>
          <a:p>
            <a:r>
              <a:rPr lang="en-US" sz="1600" b="1" dirty="0">
                <a:latin typeface="Open Sans"/>
                <a:cs typeface="Open Sans"/>
              </a:rPr>
              <a:t>Every successful </a:t>
            </a:r>
            <a:r>
              <a:rPr lang="en-US" sz="1600" b="1" dirty="0" err="1">
                <a:latin typeface="Open Sans"/>
                <a:cs typeface="Open Sans"/>
              </a:rPr>
              <a:t>commercialised</a:t>
            </a:r>
            <a:r>
              <a:rPr lang="en-US" sz="1600" b="1" dirty="0">
                <a:latin typeface="Open Sans"/>
                <a:cs typeface="Open Sans"/>
              </a:rPr>
              <a:t> product has the following Market </a:t>
            </a:r>
            <a:r>
              <a:rPr lang="en-US" sz="1600" b="1" dirty="0" err="1">
                <a:latin typeface="Open Sans"/>
                <a:cs typeface="Open Sans"/>
              </a:rPr>
              <a:t>Capitalisation</a:t>
            </a:r>
            <a:r>
              <a:rPr lang="en-US" sz="1600" b="1" dirty="0">
                <a:latin typeface="Open Sans"/>
                <a:cs typeface="Open Sans"/>
              </a:rPr>
              <a:t> </a:t>
            </a:r>
            <a:r>
              <a:rPr lang="en-US" sz="1600" b="1" dirty="0">
                <a:solidFill>
                  <a:schemeClr val="tx1">
                    <a:lumMod val="75000"/>
                  </a:schemeClr>
                </a:solidFill>
                <a:latin typeface="Open Sans"/>
                <a:cs typeface="Open Sans"/>
              </a:rPr>
              <a:t>elements:-</a:t>
            </a:r>
          </a:p>
          <a:p>
            <a:endParaRPr lang="en-US" sz="1600" b="1" dirty="0">
              <a:latin typeface="Open Sans"/>
              <a:cs typeface="Open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Open Sans"/>
                <a:cs typeface="Open Sans"/>
              </a:rPr>
              <a:t>Manufacturers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Open Sans"/>
                <a:cs typeface="Open Sans"/>
              </a:rPr>
              <a:t>Suppliers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Open Sans"/>
                <a:cs typeface="Open Sans"/>
              </a:rPr>
              <a:t>Customer identification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Open Sans"/>
                <a:cs typeface="Open Sans"/>
              </a:rPr>
              <a:t>Promotion and 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Open Sans"/>
                <a:cs typeface="Open Sans"/>
              </a:rPr>
              <a:t>Endorsements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Open Sans"/>
                <a:cs typeface="Open Sans"/>
              </a:rPr>
              <a:t>Case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Open Sans"/>
                <a:cs typeface="Open Sans"/>
              </a:rPr>
              <a:t>Accreditations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latin typeface="Open Sans"/>
              <a:cs typeface="Open Sans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Open Sans"/>
                <a:cs typeface="Open Sans"/>
              </a:rPr>
              <a:t>The Project Partners are looking to engage with stakeholders like yourselves to put together a plan to successfully </a:t>
            </a:r>
            <a:r>
              <a:rPr lang="en-US" sz="1600" b="1" dirty="0" err="1">
                <a:solidFill>
                  <a:srgbClr val="FF0000"/>
                </a:solidFill>
                <a:latin typeface="Open Sans"/>
                <a:cs typeface="Open Sans"/>
              </a:rPr>
              <a:t>commercialise</a:t>
            </a:r>
            <a:r>
              <a:rPr lang="en-US" sz="1600" b="1" dirty="0">
                <a:solidFill>
                  <a:srgbClr val="FF0000"/>
                </a:solidFill>
                <a:latin typeface="Open Sans"/>
                <a:cs typeface="Open Sans"/>
              </a:rPr>
              <a:t> the RED </a:t>
            </a:r>
            <a:r>
              <a:rPr lang="en-US" sz="1600" b="1" dirty="0" err="1">
                <a:solidFill>
                  <a:srgbClr val="FF0000"/>
                </a:solidFill>
                <a:latin typeface="Open Sans"/>
                <a:cs typeface="Open Sans"/>
              </a:rPr>
              <a:t>WoLF</a:t>
            </a:r>
            <a:r>
              <a:rPr lang="en-US" sz="1600" b="1" dirty="0">
                <a:solidFill>
                  <a:srgbClr val="FF0000"/>
                </a:solidFill>
                <a:latin typeface="Open Sans"/>
                <a:cs typeface="Open Sans"/>
              </a:rPr>
              <a:t> system.</a:t>
            </a:r>
            <a:endParaRPr lang="en-US" sz="1600" dirty="0">
              <a:solidFill>
                <a:srgbClr val="FF0000"/>
              </a:solidFill>
              <a:latin typeface="Open Sans"/>
              <a:cs typeface="Open Sans"/>
            </a:endParaRPr>
          </a:p>
          <a:p>
            <a:endParaRPr lang="en-US" sz="2800" b="1" dirty="0">
              <a:latin typeface="Open Sans"/>
              <a:cs typeface="Open Sans"/>
            </a:endParaRPr>
          </a:p>
          <a:p>
            <a:endParaRPr lang="en-US" sz="2800" b="1" dirty="0">
              <a:latin typeface="Open Sans"/>
              <a:cs typeface="Open Sans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645" y="535973"/>
            <a:ext cx="2258186" cy="10215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3ADD11-7602-48FB-9530-E104C05EA5D4}"/>
              </a:ext>
            </a:extLst>
          </p:cNvPr>
          <p:cNvSpPr txBox="1"/>
          <p:nvPr/>
        </p:nvSpPr>
        <p:spPr>
          <a:xfrm>
            <a:off x="859809" y="535973"/>
            <a:ext cx="4901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19562"/>
              </a:buClr>
            </a:pPr>
            <a:r>
              <a:rPr lang="en-GB" sz="2000" b="1" dirty="0">
                <a:latin typeface="Open Sans"/>
                <a:cs typeface="Open Sans"/>
              </a:rPr>
              <a:t>Market capitalisation of RED </a:t>
            </a:r>
            <a:r>
              <a:rPr lang="en-GB" sz="2000" b="1" dirty="0" err="1">
                <a:latin typeface="Open Sans"/>
                <a:cs typeface="Open Sans"/>
              </a:rPr>
              <a:t>WoLF</a:t>
            </a:r>
            <a:r>
              <a:rPr lang="en-GB" sz="2000" b="1" dirty="0">
                <a:latin typeface="Open Sans"/>
                <a:cs typeface="Open Sans"/>
              </a:rPr>
              <a:t> heating system</a:t>
            </a:r>
          </a:p>
        </p:txBody>
      </p:sp>
    </p:spTree>
    <p:extLst>
      <p:ext uri="{BB962C8B-B14F-4D97-AF65-F5344CB8AC3E}">
        <p14:creationId xmlns:p14="http://schemas.microsoft.com/office/powerpoint/2010/main" val="272075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9809" y="2130425"/>
            <a:ext cx="7429022" cy="52783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19562"/>
              </a:buClr>
            </a:pPr>
            <a:r>
              <a:rPr lang="en-GB" sz="1600" b="1" u="sng" dirty="0">
                <a:latin typeface="Open Sans"/>
                <a:cs typeface="Open Sans"/>
              </a:rPr>
              <a:t>Primary stakeholders (Pilot area local market influencers)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19562"/>
              </a:buClr>
            </a:pPr>
            <a:r>
              <a:rPr lang="en-GB" sz="1600" b="1" dirty="0">
                <a:latin typeface="Open Sans"/>
                <a:cs typeface="Open Sans"/>
              </a:rPr>
              <a:t>a.	Distribution Network Operators / Distribution System Operators</a:t>
            </a: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dirty="0">
                <a:latin typeface="Open Sans"/>
                <a:cs typeface="Open Sans"/>
              </a:rPr>
              <a:t>b.	Local authorities / municipalities</a:t>
            </a: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dirty="0">
                <a:latin typeface="Open Sans"/>
                <a:cs typeface="Open Sans"/>
              </a:rPr>
              <a:t>c.	Developers including housing associations</a:t>
            </a: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dirty="0">
                <a:latin typeface="Open Sans"/>
                <a:cs typeface="Open Sans"/>
              </a:rPr>
              <a:t>d.	National energy authorities including central government departments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19562"/>
              </a:buClr>
            </a:pPr>
            <a:r>
              <a:rPr lang="en-GB" sz="1600" b="1" u="sng" dirty="0">
                <a:latin typeface="Open Sans"/>
                <a:cs typeface="Open Sans"/>
              </a:rPr>
              <a:t>Secondary stakeholders (providers and customers)</a:t>
            </a:r>
            <a:br>
              <a:rPr lang="en-GB" sz="1600" b="1" dirty="0">
                <a:latin typeface="Open Sans"/>
                <a:cs typeface="Open Sans"/>
              </a:rPr>
            </a:b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dirty="0">
                <a:latin typeface="Open Sans"/>
                <a:cs typeface="Open Sans"/>
              </a:rPr>
              <a:t>e.	Home occupiers (primary customers)	</a:t>
            </a: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dirty="0">
                <a:latin typeface="Open Sans"/>
                <a:cs typeface="Open Sans"/>
              </a:rPr>
              <a:t>f.	Manufacturers and supply chain</a:t>
            </a: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dirty="0">
                <a:latin typeface="Open Sans"/>
                <a:cs typeface="Open Sans"/>
              </a:rPr>
              <a:t>g.	Installers</a:t>
            </a:r>
            <a:br>
              <a:rPr lang="en-GB" sz="1600" b="1" dirty="0">
                <a:latin typeface="Open Sans"/>
                <a:cs typeface="Open Sans"/>
              </a:rPr>
            </a:b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u="sng" dirty="0">
                <a:latin typeface="Open Sans"/>
                <a:cs typeface="Open Sans"/>
              </a:rPr>
              <a:t>Tertiary stakeholders (wider market influencers)</a:t>
            </a:r>
            <a:br>
              <a:rPr lang="en-GB" sz="1600" b="1" dirty="0">
                <a:latin typeface="Open Sans"/>
                <a:cs typeface="Open Sans"/>
              </a:rPr>
            </a:b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dirty="0">
                <a:latin typeface="Open Sans"/>
                <a:cs typeface="Open Sans"/>
              </a:rPr>
              <a:t>h.	Energy suppliers </a:t>
            </a: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dirty="0" err="1">
                <a:latin typeface="Open Sans"/>
                <a:cs typeface="Open Sans"/>
              </a:rPr>
              <a:t>i</a:t>
            </a:r>
            <a:r>
              <a:rPr lang="en-GB" sz="1600" b="1" dirty="0">
                <a:latin typeface="Open Sans"/>
                <a:cs typeface="Open Sans"/>
              </a:rPr>
              <a:t>.	Aggregators</a:t>
            </a:r>
            <a:br>
              <a:rPr lang="en-GB" sz="1600" b="1" dirty="0">
                <a:latin typeface="Open Sans"/>
                <a:cs typeface="Open Sans"/>
              </a:rPr>
            </a:br>
            <a:r>
              <a:rPr lang="en-GB" sz="1600" b="1" dirty="0">
                <a:latin typeface="Open Sans"/>
                <a:cs typeface="Open Sans"/>
              </a:rPr>
              <a:t>j.	Local Energy Market platforms</a:t>
            </a:r>
          </a:p>
          <a:p>
            <a:endParaRPr lang="en-US" sz="2800" b="1" dirty="0">
              <a:latin typeface="Open Sans"/>
              <a:cs typeface="Open Sans"/>
            </a:endParaRPr>
          </a:p>
          <a:p>
            <a:endParaRPr lang="en-US" sz="2800" b="1" dirty="0">
              <a:latin typeface="Open Sans"/>
              <a:cs typeface="Open Sans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645" y="535973"/>
            <a:ext cx="2258186" cy="10215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3ADD11-7602-48FB-9530-E104C05EA5D4}"/>
              </a:ext>
            </a:extLst>
          </p:cNvPr>
          <p:cNvSpPr txBox="1"/>
          <p:nvPr/>
        </p:nvSpPr>
        <p:spPr>
          <a:xfrm>
            <a:off x="859809" y="535973"/>
            <a:ext cx="4901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Open Sans"/>
                <a:cs typeface="Open Sans"/>
              </a:rPr>
              <a:t>Key stakeholder types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058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9809" y="1745704"/>
            <a:ext cx="7429022" cy="21852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Open Sans"/>
                <a:cs typeface="Open Sans"/>
              </a:rPr>
              <a:t>Local Authorities / Municipalities which have declared a “Climate Emergency”:-</a:t>
            </a:r>
          </a:p>
          <a:p>
            <a:r>
              <a:rPr lang="en-US" sz="1600" dirty="0">
                <a:latin typeface="Open Sans"/>
                <a:cs typeface="Open Sans"/>
                <a:hlinkClick r:id="rId2"/>
              </a:rPr>
              <a:t>https://www.climateemergency.uk/blog/map-of-local-council-declarations/</a:t>
            </a:r>
            <a:endParaRPr lang="en-US" sz="1600" dirty="0">
              <a:latin typeface="Open Sans"/>
              <a:cs typeface="Open Sans"/>
            </a:endParaRPr>
          </a:p>
          <a:p>
            <a:endParaRPr lang="en-US" sz="1600" dirty="0">
              <a:latin typeface="Open Sans"/>
              <a:cs typeface="Open Sans"/>
            </a:endParaRPr>
          </a:p>
          <a:p>
            <a:endParaRPr lang="en-US" sz="1600" dirty="0">
              <a:latin typeface="Open Sans"/>
              <a:cs typeface="Open Sans"/>
            </a:endParaRPr>
          </a:p>
          <a:p>
            <a:endParaRPr lang="en-US" sz="2800" b="1" dirty="0">
              <a:latin typeface="Open Sans"/>
              <a:cs typeface="Open Sans"/>
            </a:endParaRPr>
          </a:p>
          <a:p>
            <a:endParaRPr lang="en-US" sz="2800" b="1" dirty="0">
              <a:latin typeface="Open Sans"/>
              <a:cs typeface="Open Sans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645" y="535973"/>
            <a:ext cx="2258186" cy="10215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3ADD11-7602-48FB-9530-E104C05EA5D4}"/>
              </a:ext>
            </a:extLst>
          </p:cNvPr>
          <p:cNvSpPr txBox="1"/>
          <p:nvPr/>
        </p:nvSpPr>
        <p:spPr>
          <a:xfrm>
            <a:off x="859809" y="535973"/>
            <a:ext cx="4901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Open Sans"/>
                <a:cs typeface="Open Sans"/>
              </a:rPr>
              <a:t>“Climate Emergency” Local Authorities / Municipalities</a:t>
            </a:r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81816A-BBB6-4856-AB0B-23D4B99F94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670" y="2734322"/>
            <a:ext cx="4550659" cy="39523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541030-50A6-4509-A5DE-3AF189458D8E}"/>
              </a:ext>
            </a:extLst>
          </p:cNvPr>
          <p:cNvSpPr txBox="1"/>
          <p:nvPr/>
        </p:nvSpPr>
        <p:spPr>
          <a:xfrm>
            <a:off x="4998128" y="3693111"/>
            <a:ext cx="38582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Open Sans"/>
              </a:rPr>
              <a:t>Q: what does this tell us?</a:t>
            </a:r>
          </a:p>
          <a:p>
            <a:endParaRPr lang="en-US" b="1" dirty="0">
              <a:latin typeface="Open Sans"/>
            </a:endParaRPr>
          </a:p>
          <a:p>
            <a:r>
              <a:rPr lang="en-US" b="1" dirty="0">
                <a:latin typeface="Open Sans"/>
              </a:rPr>
              <a:t>A: there is a potentially huge market for RED </a:t>
            </a:r>
            <a:r>
              <a:rPr lang="en-US" b="1" dirty="0" err="1">
                <a:latin typeface="Open Sans"/>
              </a:rPr>
              <a:t>WoLF</a:t>
            </a:r>
            <a:r>
              <a:rPr lang="en-US" b="1" dirty="0">
                <a:latin typeface="Open Sans"/>
              </a:rPr>
              <a:t> across Europe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63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9809" y="2130425"/>
            <a:ext cx="7429022" cy="33547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Open Sans"/>
                <a:cs typeface="Open Sans"/>
              </a:rPr>
              <a:t>How can your </a:t>
            </a:r>
            <a:r>
              <a:rPr lang="en-US" sz="3600" b="1" dirty="0" err="1">
                <a:solidFill>
                  <a:srgbClr val="FF0000"/>
                </a:solidFill>
                <a:latin typeface="Open Sans"/>
                <a:cs typeface="Open Sans"/>
              </a:rPr>
              <a:t>organisation</a:t>
            </a:r>
            <a:r>
              <a:rPr lang="en-US" sz="3600" b="1" dirty="0">
                <a:solidFill>
                  <a:srgbClr val="FF0000"/>
                </a:solidFill>
                <a:latin typeface="Open Sans"/>
                <a:cs typeface="Open Sans"/>
              </a:rPr>
              <a:t> contribute to the RED </a:t>
            </a:r>
            <a:r>
              <a:rPr lang="en-US" sz="3600" b="1" dirty="0" err="1">
                <a:solidFill>
                  <a:srgbClr val="FF0000"/>
                </a:solidFill>
                <a:latin typeface="Open Sans"/>
                <a:cs typeface="Open Sans"/>
              </a:rPr>
              <a:t>WoLF</a:t>
            </a:r>
            <a:r>
              <a:rPr lang="en-US" sz="3600" b="1" dirty="0">
                <a:solidFill>
                  <a:srgbClr val="FF0000"/>
                </a:solidFill>
                <a:latin typeface="Open Sans"/>
                <a:cs typeface="Open Sans"/>
              </a:rPr>
              <a:t> Market </a:t>
            </a:r>
            <a:r>
              <a:rPr lang="en-US" sz="3600" b="1" dirty="0" err="1">
                <a:solidFill>
                  <a:srgbClr val="FF0000"/>
                </a:solidFill>
                <a:latin typeface="Open Sans"/>
                <a:cs typeface="Open Sans"/>
              </a:rPr>
              <a:t>Capitalisation</a:t>
            </a:r>
            <a:r>
              <a:rPr lang="en-US" sz="3600" b="1" dirty="0">
                <a:solidFill>
                  <a:srgbClr val="FF0000"/>
                </a:solidFill>
                <a:latin typeface="Open Sans"/>
                <a:cs typeface="Open Sans"/>
              </a:rPr>
              <a:t> process?</a:t>
            </a:r>
          </a:p>
          <a:p>
            <a:endParaRPr lang="en-US" sz="1600" b="1" dirty="0">
              <a:latin typeface="Open Sans"/>
              <a:cs typeface="Open Sans"/>
            </a:endParaRPr>
          </a:p>
          <a:p>
            <a:r>
              <a:rPr lang="en-US" sz="1600" b="1" dirty="0">
                <a:latin typeface="Open Sans"/>
                <a:cs typeface="Open Sans"/>
              </a:rPr>
              <a:t>Please post in the chat section of Teams or let us know if you would like to meet up ‘offline’ after the webinar.</a:t>
            </a:r>
            <a:endParaRPr lang="en-US" sz="1600" dirty="0">
              <a:latin typeface="Open Sans"/>
              <a:cs typeface="Open Sans"/>
            </a:endParaRPr>
          </a:p>
          <a:p>
            <a:endParaRPr lang="en-US" sz="2800" b="1" dirty="0">
              <a:latin typeface="Open Sans"/>
              <a:cs typeface="Open Sans"/>
            </a:endParaRPr>
          </a:p>
          <a:p>
            <a:endParaRPr lang="en-US" sz="2800" b="1" dirty="0">
              <a:latin typeface="Open Sans"/>
              <a:cs typeface="Open Sans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645" y="535973"/>
            <a:ext cx="2258186" cy="10215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3ADD11-7602-48FB-9530-E104C05EA5D4}"/>
              </a:ext>
            </a:extLst>
          </p:cNvPr>
          <p:cNvSpPr txBox="1"/>
          <p:nvPr/>
        </p:nvSpPr>
        <p:spPr>
          <a:xfrm>
            <a:off x="859809" y="535973"/>
            <a:ext cx="4901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Open Sans"/>
                <a:cs typeface="Open Sans"/>
              </a:rPr>
              <a:t>Question:-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62487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35" y="1644337"/>
            <a:ext cx="7614781" cy="3444899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298004" y="5406413"/>
            <a:ext cx="5065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b="1" dirty="0" err="1">
                <a:latin typeface="Montserrat" panose="00000500000000000000" pitchFamily="50" charset="0"/>
              </a:rPr>
              <a:t>Thank</a:t>
            </a:r>
            <a:r>
              <a:rPr lang="de-DE" sz="4800" b="1" dirty="0">
                <a:latin typeface="Montserrat" panose="00000500000000000000" pitchFamily="50" charset="0"/>
              </a:rPr>
              <a:t> </a:t>
            </a:r>
            <a:r>
              <a:rPr lang="de-DE" sz="4800" b="1" dirty="0" err="1">
                <a:latin typeface="Montserrat" panose="00000500000000000000" pitchFamily="50" charset="0"/>
              </a:rPr>
              <a:t>you</a:t>
            </a:r>
            <a:r>
              <a:rPr lang="de-DE" sz="4800" b="1" dirty="0">
                <a:latin typeface="Montserrat" panose="00000500000000000000" pitchFamily="50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5924699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Interreg North-West Europe 1">
      <a:dk1>
        <a:srgbClr val="034E9F"/>
      </a:dk1>
      <a:lt1>
        <a:srgbClr val="83A8D0"/>
      </a:lt1>
      <a:dk2>
        <a:srgbClr val="000000"/>
      </a:dk2>
      <a:lt2>
        <a:srgbClr val="FFFFFF"/>
      </a:lt2>
      <a:accent1>
        <a:srgbClr val="EF717F"/>
      </a:accent1>
      <a:accent2>
        <a:srgbClr val="F7B9C0"/>
      </a:accent2>
      <a:accent3>
        <a:srgbClr val="685B63"/>
      </a:accent3>
      <a:accent4>
        <a:srgbClr val="A49DA1"/>
      </a:accent4>
      <a:accent5>
        <a:srgbClr val="6E96AC"/>
      </a:accent5>
      <a:accent6>
        <a:srgbClr val="B3CAD6"/>
      </a:accent6>
      <a:hlink>
        <a:srgbClr val="01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4285</TotalTime>
  <Words>219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Montserrat</vt:lpstr>
      <vt:lpstr>Open Sans</vt:lpstr>
      <vt:lpstr>Presentation1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...</dc:creator>
  <cp:lastModifiedBy>Andrew Hunt</cp:lastModifiedBy>
  <cp:revision>134</cp:revision>
  <dcterms:created xsi:type="dcterms:W3CDTF">2015-03-06T10:50:13Z</dcterms:created>
  <dcterms:modified xsi:type="dcterms:W3CDTF">2020-10-16T16:24:14Z</dcterms:modified>
</cp:coreProperties>
</file>