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4.xml" ContentType="application/vnd.openxmlformats-officedocument.drawingml.chart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colors4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style4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73" r:id="rId2"/>
    <p:sldId id="275" r:id="rId3"/>
    <p:sldId id="274" r:id="rId4"/>
    <p:sldId id="276" r:id="rId5"/>
    <p:sldId id="278" r:id="rId6"/>
    <p:sldId id="277" r:id="rId7"/>
    <p:sldId id="279" r:id="rId8"/>
    <p:sldId id="267" r:id="rId9"/>
    <p:sldId id="268" r:id="rId10"/>
    <p:sldId id="259" r:id="rId11"/>
    <p:sldId id="269" r:id="rId12"/>
    <p:sldId id="608" r:id="rId13"/>
    <p:sldId id="652" r:id="rId14"/>
    <p:sldId id="257" r:id="rId15"/>
    <p:sldId id="260" r:id="rId16"/>
    <p:sldId id="283" r:id="rId17"/>
    <p:sldId id="284" r:id="rId18"/>
    <p:sldId id="285" r:id="rId19"/>
    <p:sldId id="286" r:id="rId20"/>
    <p:sldId id="290" r:id="rId21"/>
    <p:sldId id="287" r:id="rId22"/>
    <p:sldId id="289" r:id="rId23"/>
    <p:sldId id="291" r:id="rId24"/>
    <p:sldId id="292" r:id="rId25"/>
    <p:sldId id="654" r:id="rId26"/>
    <p:sldId id="261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196" autoAdjust="0"/>
  </p:normalViewPr>
  <p:slideViewPr>
    <p:cSldViewPr snapToGrid="0" showGuides="1">
      <p:cViewPr varScale="1">
        <p:scale>
          <a:sx n="105" d="100"/>
          <a:sy n="105" d="100"/>
        </p:scale>
        <p:origin x="4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0189807137296"/>
          <c:y val="2.5756304118977842E-2"/>
          <c:w val="0.80771384983183414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Demand'!$C$21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Demand'!$C$22:$C$31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45</c:v>
                </c:pt>
                <c:pt idx="8">
                  <c:v>60</c:v>
                </c:pt>
                <c:pt idx="9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1-43B1-80C8-4762EAE4998F}"/>
            </c:ext>
          </c:extLst>
        </c:ser>
        <c:ser>
          <c:idx val="1"/>
          <c:order val="1"/>
          <c:tx>
            <c:strRef>
              <c:f>'H2 Demand'!$D$21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Demand'!$D$22:$D$31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20</c:v>
                </c:pt>
                <c:pt idx="5">
                  <c:v>50</c:v>
                </c:pt>
                <c:pt idx="6">
                  <c:v>70</c:v>
                </c:pt>
                <c:pt idx="7">
                  <c:v>100</c:v>
                </c:pt>
                <c:pt idx="8">
                  <c:v>200</c:v>
                </c:pt>
                <c:pt idx="9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81-43B1-80C8-4762EAE4998F}"/>
            </c:ext>
          </c:extLst>
        </c:ser>
        <c:ser>
          <c:idx val="2"/>
          <c:order val="2"/>
          <c:tx>
            <c:strRef>
              <c:f>'H2 Demand'!$E$21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Demand'!$E$22:$E$31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20</c:v>
                </c:pt>
                <c:pt idx="4">
                  <c:v>50</c:v>
                </c:pt>
                <c:pt idx="5">
                  <c:v>70</c:v>
                </c:pt>
                <c:pt idx="6">
                  <c:v>100</c:v>
                </c:pt>
                <c:pt idx="7">
                  <c:v>200</c:v>
                </c:pt>
                <c:pt idx="8">
                  <c:v>300</c:v>
                </c:pt>
                <c:pt idx="9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81-43B1-80C8-4762EAE49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290768"/>
        <c:axId val="432246800"/>
      </c:barChart>
      <c:catAx>
        <c:axId val="43229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46800"/>
        <c:crosses val="autoZero"/>
        <c:auto val="1"/>
        <c:lblAlgn val="ctr"/>
        <c:lblOffset val="100"/>
        <c:noMultiLvlLbl val="0"/>
      </c:catAx>
      <c:valAx>
        <c:axId val="43224680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urban buses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9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32165617150226"/>
          <c:y val="0.38530245893975751"/>
          <c:w val="0.36073751592926229"/>
          <c:h val="0.11195859790884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34223598293492"/>
          <c:y val="2.5756304118977842E-2"/>
          <c:w val="0.80840834646714621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Demand'!$C$33:$C$34</c:f>
              <c:strCache>
                <c:ptCount val="2"/>
                <c:pt idx="1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Demand'!$C$35:$C$44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10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5-41A3-9D2C-418AAE29D7BD}"/>
            </c:ext>
          </c:extLst>
        </c:ser>
        <c:ser>
          <c:idx val="1"/>
          <c:order val="1"/>
          <c:tx>
            <c:strRef>
              <c:f>'H2 Demand'!$D$33:$D$34</c:f>
              <c:strCache>
                <c:ptCount val="2"/>
                <c:pt idx="1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Demand'!$D$35:$D$44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  <c:pt idx="4">
                  <c:v>50</c:v>
                </c:pt>
                <c:pt idx="5">
                  <c:v>100</c:v>
                </c:pt>
                <c:pt idx="6">
                  <c:v>150</c:v>
                </c:pt>
                <c:pt idx="7">
                  <c:v>200</c:v>
                </c:pt>
                <c:pt idx="8">
                  <c:v>300</c:v>
                </c:pt>
                <c:pt idx="9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B5-41A3-9D2C-418AAE29D7BD}"/>
            </c:ext>
          </c:extLst>
        </c:ser>
        <c:ser>
          <c:idx val="2"/>
          <c:order val="2"/>
          <c:tx>
            <c:strRef>
              <c:f>'H2 Demand'!$E$33:$E$34</c:f>
              <c:strCache>
                <c:ptCount val="2"/>
                <c:pt idx="1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Demand'!$E$35:$E$44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20</c:v>
                </c:pt>
                <c:pt idx="4">
                  <c:v>150</c:v>
                </c:pt>
                <c:pt idx="5">
                  <c:v>250</c:v>
                </c:pt>
                <c:pt idx="6">
                  <c:v>300</c:v>
                </c:pt>
                <c:pt idx="7">
                  <c:v>400</c:v>
                </c:pt>
                <c:pt idx="8">
                  <c:v>600</c:v>
                </c:pt>
                <c:pt idx="9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B5-41A3-9D2C-418AAE29D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022416"/>
        <c:axId val="1221885760"/>
      </c:barChart>
      <c:catAx>
        <c:axId val="43102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885760"/>
        <c:crosses val="autoZero"/>
        <c:auto val="1"/>
        <c:lblAlgn val="ctr"/>
        <c:lblOffset val="100"/>
        <c:noMultiLvlLbl val="0"/>
      </c:catAx>
      <c:valAx>
        <c:axId val="122188576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40-tonne</a:t>
                </a:r>
                <a:r>
                  <a:rPr lang="en-IE" baseline="0" dirty="0"/>
                  <a:t> trucks</a:t>
                </a:r>
                <a:endParaRPr lang="en-I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2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78118638238015"/>
          <c:y val="0.49050058614679798"/>
          <c:w val="0.33643150513219849"/>
          <c:h val="7.9133202794847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0189807137296"/>
          <c:y val="2.5756304118977842E-2"/>
          <c:w val="0.80771384983183414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Demand'!$C$21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Demand'!$C$22:$C$31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45</c:v>
                </c:pt>
                <c:pt idx="8">
                  <c:v>60</c:v>
                </c:pt>
                <c:pt idx="9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B9-464F-A01B-5FCA7CC7B1AF}"/>
            </c:ext>
          </c:extLst>
        </c:ser>
        <c:ser>
          <c:idx val="1"/>
          <c:order val="1"/>
          <c:tx>
            <c:strRef>
              <c:f>'H2 Demand'!$D$21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Demand'!$D$22:$D$31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20</c:v>
                </c:pt>
                <c:pt idx="5">
                  <c:v>50</c:v>
                </c:pt>
                <c:pt idx="6">
                  <c:v>70</c:v>
                </c:pt>
                <c:pt idx="7">
                  <c:v>100</c:v>
                </c:pt>
                <c:pt idx="8">
                  <c:v>200</c:v>
                </c:pt>
                <c:pt idx="9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B9-464F-A01B-5FCA7CC7B1AF}"/>
            </c:ext>
          </c:extLst>
        </c:ser>
        <c:ser>
          <c:idx val="2"/>
          <c:order val="2"/>
          <c:tx>
            <c:strRef>
              <c:f>'H2 Demand'!$E$21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Demand'!$E$22:$E$31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20</c:v>
                </c:pt>
                <c:pt idx="4">
                  <c:v>50</c:v>
                </c:pt>
                <c:pt idx="5">
                  <c:v>70</c:v>
                </c:pt>
                <c:pt idx="6">
                  <c:v>100</c:v>
                </c:pt>
                <c:pt idx="7">
                  <c:v>200</c:v>
                </c:pt>
                <c:pt idx="8">
                  <c:v>300</c:v>
                </c:pt>
                <c:pt idx="9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B9-464F-A01B-5FCA7CC7B1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290768"/>
        <c:axId val="432246800"/>
      </c:barChart>
      <c:catAx>
        <c:axId val="43229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46800"/>
        <c:crosses val="autoZero"/>
        <c:auto val="1"/>
        <c:lblAlgn val="ctr"/>
        <c:lblOffset val="100"/>
        <c:noMultiLvlLbl val="0"/>
      </c:catAx>
      <c:valAx>
        <c:axId val="43224680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urban buses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9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32165617150226"/>
          <c:y val="0.38530245893975751"/>
          <c:w val="0.36073751592926229"/>
          <c:h val="0.11195859790884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34223598293492"/>
          <c:y val="2.5756304118977842E-2"/>
          <c:w val="0.80840834646714621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Demand'!$C$33:$C$34</c:f>
              <c:strCache>
                <c:ptCount val="2"/>
                <c:pt idx="1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Demand'!$C$35:$C$44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10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1-4858-AE0D-C1210108F884}"/>
            </c:ext>
          </c:extLst>
        </c:ser>
        <c:ser>
          <c:idx val="1"/>
          <c:order val="1"/>
          <c:tx>
            <c:strRef>
              <c:f>'H2 Demand'!$D$33:$D$34</c:f>
              <c:strCache>
                <c:ptCount val="2"/>
                <c:pt idx="1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Demand'!$D$35:$D$44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  <c:pt idx="4">
                  <c:v>50</c:v>
                </c:pt>
                <c:pt idx="5">
                  <c:v>100</c:v>
                </c:pt>
                <c:pt idx="6">
                  <c:v>150</c:v>
                </c:pt>
                <c:pt idx="7">
                  <c:v>200</c:v>
                </c:pt>
                <c:pt idx="8">
                  <c:v>300</c:v>
                </c:pt>
                <c:pt idx="9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61-4858-AE0D-C1210108F884}"/>
            </c:ext>
          </c:extLst>
        </c:ser>
        <c:ser>
          <c:idx val="2"/>
          <c:order val="2"/>
          <c:tx>
            <c:strRef>
              <c:f>'H2 Demand'!$E$33:$E$34</c:f>
              <c:strCache>
                <c:ptCount val="2"/>
                <c:pt idx="1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Demand'!$E$35:$E$44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20</c:v>
                </c:pt>
                <c:pt idx="4">
                  <c:v>150</c:v>
                </c:pt>
                <c:pt idx="5">
                  <c:v>250</c:v>
                </c:pt>
                <c:pt idx="6">
                  <c:v>300</c:v>
                </c:pt>
                <c:pt idx="7">
                  <c:v>400</c:v>
                </c:pt>
                <c:pt idx="8">
                  <c:v>600</c:v>
                </c:pt>
                <c:pt idx="9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61-4858-AE0D-C1210108F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022416"/>
        <c:axId val="1221885760"/>
      </c:barChart>
      <c:catAx>
        <c:axId val="43102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885760"/>
        <c:crosses val="autoZero"/>
        <c:auto val="1"/>
        <c:lblAlgn val="ctr"/>
        <c:lblOffset val="100"/>
        <c:noMultiLvlLbl val="0"/>
      </c:catAx>
      <c:valAx>
        <c:axId val="122188576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40-tonne</a:t>
                </a:r>
                <a:r>
                  <a:rPr lang="en-IE" baseline="0" dirty="0"/>
                  <a:t> trucks</a:t>
                </a:r>
                <a:endParaRPr lang="en-I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2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78118638238015"/>
          <c:y val="0.49050058614679798"/>
          <c:w val="0.33643150513219849"/>
          <c:h val="7.9133202794847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3592A-761F-4B7B-ADF7-E044798410F9}" type="datetimeFigureOut">
              <a:rPr lang="en-IE" smtClean="0"/>
              <a:t>10/11/2020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87485-C381-4921-9523-01A9762CBE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804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720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079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31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6226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IE" sz="1200" dirty="0"/>
              <a:t>UK has committed to spending another £2.5 billion</a:t>
            </a:r>
          </a:p>
          <a:p>
            <a:pPr marL="457200" lvl="1" indent="0">
              <a:buNone/>
            </a:pPr>
            <a:r>
              <a:rPr lang="en-IE" sz="1200" dirty="0"/>
              <a:t>    through the clean growth grand challenge to support </a:t>
            </a:r>
          </a:p>
          <a:p>
            <a:pPr marL="457200" lvl="1" indent="0">
              <a:buNone/>
            </a:pPr>
            <a:r>
              <a:rPr lang="en-IE" sz="1200" dirty="0"/>
              <a:t>    low carbon innovation through to 2021. </a:t>
            </a:r>
          </a:p>
          <a:p>
            <a:pPr lvl="1"/>
            <a:r>
              <a:rPr lang="en-IE" sz="1200" dirty="0"/>
              <a:t>UK already has offered feed-in tariffs for biomethane</a:t>
            </a:r>
          </a:p>
          <a:p>
            <a:pPr marL="457200" lvl="1" indent="0">
              <a:buNone/>
            </a:pPr>
            <a:r>
              <a:rPr lang="en-IE" sz="1200" dirty="0"/>
              <a:t>    under the non-domestic renewable heat incentive </a:t>
            </a:r>
          </a:p>
          <a:p>
            <a:pPr marL="457200" lvl="1" indent="0">
              <a:buNone/>
            </a:pPr>
            <a:r>
              <a:rPr lang="en-IE" sz="1200" dirty="0"/>
              <a:t>    scheme – hydrogen could be next.</a:t>
            </a:r>
          </a:p>
          <a:p>
            <a:pPr marL="457200" lvl="1" indent="0">
              <a:buNone/>
            </a:pPr>
            <a:endParaRPr lang="en-IE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916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7813e18fd8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7813e18fd8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282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6A07-0B55-437A-8670-B9DEC8D41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36121-69C8-428C-BBC8-880ED530C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E8BF0-4AE7-4E0E-8D44-BDA276B2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F9D1E-764B-47BB-BF44-D97A910421B1}" type="datetime1">
              <a:rPr lang="en-IE" smtClean="0"/>
              <a:t>10/11/2020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4D369-2ECF-4211-8394-1438FBD6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458C3-37A5-435F-AA11-F0976BD7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018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13C8-5C45-4B37-8EC2-B317CD8F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C3B5-70A1-498F-A96B-82C7C39BD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03CED-93CD-44E8-AD4F-F7D835D4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E9ADC-E946-4CE3-B194-5D21DA3DAAC9}" type="datetime1">
              <a:rPr lang="en-IE" smtClean="0"/>
              <a:t>10/11/2020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A2CAD-04A0-4928-ACC8-29447C27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435D9-896E-45FA-91A8-800F98B0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442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F23770-C94B-4E98-970F-25708D07B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4B8B8-2D4F-46E1-8CAC-12BFEA49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34E48-8642-43ED-9E95-B5220EAF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E728-E860-4758-92AC-5E5E01A05D36}" type="datetime1">
              <a:rPr lang="en-IE" smtClean="0"/>
              <a:t>10/11/2020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33962-5F81-40DA-80DF-66004B82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C258-4FF2-43AC-AC61-FEF5BAA9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175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51A3-4C25-4777-85AC-FFD78F0D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7390C-EC0A-4FA1-A9D4-7B204E082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2C22B-46D6-4B0C-9CB7-EFDF224C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01CED-5BD8-4A8C-A7C8-605C03A77066}" type="datetime1">
              <a:rPr lang="en-IE" smtClean="0"/>
              <a:t>10/11/2020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55FB-2C7F-457F-ACCC-5625EBF6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4BB50-F3BB-4FD4-85B0-6F312B0D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676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9421-382F-493B-84F3-1829BCB3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51840-AB4E-4902-93A8-E821DC533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FDE2F-4B1A-440E-BFB7-7770AEA9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EE974-8780-4AA3-B896-26B89FA3D4AB}" type="datetime1">
              <a:rPr lang="en-IE" smtClean="0"/>
              <a:t>10/11/2020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4C9B6-82F1-4600-A1DF-F3A46853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35A8B-3FD0-44A3-B852-164DE1F7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414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65E3-C199-4A23-8D6C-80B88469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21B4-2A4F-46D5-A9C6-BB1CECDA2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447FB-98A5-4A22-A4F6-3EB2ED23A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4ACCA-7180-4C1A-8316-09F58E91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2812A-9B41-45D5-810F-C0792569DC97}" type="datetime1">
              <a:rPr lang="en-IE" smtClean="0"/>
              <a:t>10/11/2020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E82EE-47C2-4645-86FD-72AB0484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38327-F1F2-4235-AC83-91F62E7B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124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4690-3A0C-4A32-9522-35FEE9F0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EA3F7-397E-46FE-AADB-0C8B75539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B1DE3-D40A-4692-958A-ECB1FD52A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89C0E-3897-4C0A-9F5F-C949837C8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59B61-7B7B-4CBE-BE43-7C95045EE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4D02F-7D3F-436F-BE15-6378B21D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CFF774-1B12-4D56-A844-9BECB224A41D}" type="datetime1">
              <a:rPr lang="en-IE" smtClean="0"/>
              <a:t>10/11/2020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50FB60-5966-413E-9C9B-B8960D49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466589-9FFB-4591-AC32-F779E221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915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3840-5321-42EA-B10F-672D39B4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A9293-5084-4767-8A03-49344AAC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C9A9F-1A13-471D-8084-D05ED3173044}" type="datetime1">
              <a:rPr lang="en-IE" smtClean="0"/>
              <a:t>10/11/2020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29878-9653-478A-BFDD-FE89367A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EB471-30A3-4997-95DF-E794122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02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8E7A6-EF35-4AA8-A8B8-EC7C9048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F598E-A78D-48B3-A2C4-F7818A34F032}" type="datetime1">
              <a:rPr lang="en-IE" smtClean="0"/>
              <a:t>10/11/2020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A36B8-3F75-47DB-9590-BC350747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B902A-4994-4913-99E5-614D2E3B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616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8548-8B47-4A6F-8398-BCE2ED01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09FA1-4C65-47E0-8D51-643C9053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CC7F6-D560-4AEE-9266-97D500BAD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BC51F-2C10-4383-94D2-2C2C34A0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23F4B-735F-4831-989A-0C37D0E0F541}" type="datetime1">
              <a:rPr lang="en-IE" smtClean="0"/>
              <a:t>10/11/2020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A36E9-B8F3-41E6-BFB6-5C5A7A21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58C23-A6CE-4AE5-9ADA-85FB7707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277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E3D7-A8EB-4DFA-92D9-CEA703DF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F6502-592D-45EC-B5D9-67E3FB011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DB089-2F17-4084-85F1-0319F477D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FEB1E-456F-422D-82CD-AA0FDC72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B1BBF3-284B-4E0B-9E83-880047E0238A}" type="datetime1">
              <a:rPr lang="en-IE" smtClean="0"/>
              <a:t>10/11/2020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054E-63FC-49A1-9FDD-C0843A9A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78756-353B-4BFA-83B7-5DA6F0D8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398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D9D48-61DD-470E-8742-31A591E6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A950E-398D-478C-AD00-0185B6D0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B1C5B-FA0A-4F09-8F97-8B1B06556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5367BFA-61BB-42CB-8256-05FDF08D36D9}" type="datetime1">
              <a:rPr lang="en-IE" smtClean="0"/>
              <a:pPr/>
              <a:t>10/11/2020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1992B-93CF-4104-9A79-FE554DB8B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A791C-D47E-4909-8B4D-9F3966E56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CB587650-986C-4E1A-9D76-0A944C8C6BA8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026" name="Picture 2" descr="Image result for ryan institute logo">
            <a:extLst>
              <a:ext uri="{FF2B5EF4-FFF2-40B4-BE49-F238E27FC236}">
                <a16:creationId xmlns:a16="http://schemas.microsoft.com/office/drawing/2014/main" id="{A0BF7132-63E7-4EAC-966A-DAE108400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58" y="6384925"/>
            <a:ext cx="132435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uig logo">
            <a:extLst>
              <a:ext uri="{FF2B5EF4-FFF2-40B4-BE49-F238E27FC236}">
                <a16:creationId xmlns:a16="http://schemas.microsoft.com/office/drawing/2014/main" id="{4B442C60-B4FB-433E-ACB7-A8A8D5CD7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4925"/>
            <a:ext cx="153595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0209E26-5FD8-49C0-8AE6-F9D562D678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07" y="6206668"/>
            <a:ext cx="1418851" cy="653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3AB8F1-EDEA-4618-9AE0-082B050F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4366341" y="6404176"/>
            <a:ext cx="1034668" cy="4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bc.co.uk/news/uk-scotland-north-east-orkney-shetland-41167176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c.europa.eu/energy/sites/ener/files/hydrogen_strategy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ory.monaghan@nuigalway.i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hyperlink" Target="mailto:rory.monaghan@nuigalway.i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CDF2-AFAE-4A5D-A24B-3E0B474CE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IE" sz="4800" dirty="0"/>
              <a:t>Hydrogen</a:t>
            </a:r>
            <a:br>
              <a:rPr lang="en-IE" sz="4800" dirty="0"/>
            </a:br>
            <a:r>
              <a:rPr lang="en-IE" sz="4800" dirty="0"/>
              <a:t>Exploring Opportunities in the Northern Ireland Energy Transition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442DE-CB29-4B37-8745-53313F169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348216" cy="2314130"/>
          </a:xfrm>
        </p:spPr>
        <p:txBody>
          <a:bodyPr>
            <a:normAutofit/>
          </a:bodyPr>
          <a:lstStyle/>
          <a:p>
            <a:r>
              <a:rPr lang="en-IE" dirty="0"/>
              <a:t>Dr Rory Monaghan</a:t>
            </a:r>
          </a:p>
          <a:p>
            <a:endParaRPr lang="en-IE" dirty="0"/>
          </a:p>
          <a:p>
            <a:r>
              <a:rPr lang="en-IE" dirty="0"/>
              <a:t>Ryan Institute Energy Research Centre, School of Engineering, NUI Galway</a:t>
            </a:r>
          </a:p>
          <a:p>
            <a:r>
              <a:rPr lang="en-IE" dirty="0"/>
              <a:t>MaREI, the SFI Centre for Energy, Climate and Marine Research</a:t>
            </a:r>
          </a:p>
          <a:p>
            <a:r>
              <a:rPr lang="en-IE" dirty="0"/>
              <a:t>11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66392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7E5D-36A0-46CD-AAF3-68126482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SMR and Carbon Capture Utilisation and Storage (CCUS)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7E27F-673F-4FD0-96BF-8BD20276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11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Capturing the CO</a:t>
            </a:r>
            <a:r>
              <a:rPr lang="en-GB" baseline="-25000" dirty="0"/>
              <a:t>2 </a:t>
            </a:r>
            <a:r>
              <a:rPr lang="en-GB" dirty="0"/>
              <a:t>produced by SMR can decarbonise the process</a:t>
            </a:r>
          </a:p>
          <a:p>
            <a:r>
              <a:rPr lang="en-GB" dirty="0"/>
              <a:t>Captured CO</a:t>
            </a:r>
            <a:r>
              <a:rPr lang="en-GB" baseline="-25000" dirty="0"/>
              <a:t>2</a:t>
            </a:r>
            <a:r>
              <a:rPr lang="en-GB" dirty="0"/>
              <a:t> can be stored in underground geological features or used</a:t>
            </a:r>
          </a:p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If CO</a:t>
            </a:r>
            <a:r>
              <a:rPr lang="en-GB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 is captured/used, </a:t>
            </a:r>
            <a:r>
              <a:rPr lang="en-GB" b="1" u="sng" dirty="0">
                <a:solidFill>
                  <a:schemeClr val="accent5">
                    <a:lumMod val="75000"/>
                  </a:schemeClr>
                </a:solidFill>
              </a:rPr>
              <a:t>HYDROGEN IS BLUE</a:t>
            </a:r>
          </a:p>
          <a:p>
            <a:r>
              <a:rPr lang="en-GB" dirty="0"/>
              <a:t>Many large scale CCUS projects are being developed, and the UK is seeking to become world leading in CCUS technology.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FCA87-CAA7-4808-B4BC-0CF32C94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294" y="951395"/>
            <a:ext cx="5168710" cy="290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E1E59-6159-4351-9BCA-62EAF45E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294" y="3635429"/>
            <a:ext cx="2907399" cy="2907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6D8701-557B-463D-93BF-25DD4041ECDF}"/>
              </a:ext>
            </a:extLst>
          </p:cNvPr>
          <p:cNvSpPr txBox="1"/>
          <p:nvPr/>
        </p:nvSpPr>
        <p:spPr>
          <a:xfrm>
            <a:off x="9709674" y="4488964"/>
            <a:ext cx="2482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F3F42"/>
                </a:solidFill>
                <a:effectLst/>
                <a:latin typeface="ReithSans"/>
              </a:rPr>
              <a:t>The </a:t>
            </a:r>
            <a:r>
              <a:rPr lang="en-GB" b="1" i="0" u="none" strike="noStrike" dirty="0">
                <a:solidFill>
                  <a:srgbClr val="696969"/>
                </a:solidFill>
                <a:effectLst/>
                <a:latin typeface="ReithSans"/>
                <a:hlinkClick r:id="rId5"/>
              </a:rPr>
              <a:t>Acorn Project</a:t>
            </a:r>
            <a:r>
              <a:rPr lang="en-GB" b="0" i="0" dirty="0">
                <a:solidFill>
                  <a:srgbClr val="3F3F42"/>
                </a:solidFill>
                <a:effectLst/>
                <a:latin typeface="ReithSans"/>
              </a:rPr>
              <a:t> will capture about 200,000 tonnes of CO</a:t>
            </a:r>
            <a:r>
              <a:rPr lang="en-GB" b="0" i="0" baseline="-25000" dirty="0">
                <a:solidFill>
                  <a:srgbClr val="3F3F42"/>
                </a:solidFill>
                <a:effectLst/>
                <a:latin typeface="ReithSans"/>
              </a:rPr>
              <a:t>2</a:t>
            </a:r>
            <a:r>
              <a:rPr lang="en-GB" b="0" i="0" dirty="0">
                <a:solidFill>
                  <a:srgbClr val="3F3F42"/>
                </a:solidFill>
                <a:effectLst/>
                <a:latin typeface="ReithSans"/>
              </a:rPr>
              <a:t> from the St Fergus Gas Terminal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71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2ECF-947E-450A-B9EB-106EE108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Salt Caverns for Gas Storage</a:t>
            </a:r>
          </a:p>
        </p:txBody>
      </p:sp>
      <p:pic>
        <p:nvPicPr>
          <p:cNvPr id="2050" name="Picture 2" descr="Store hydrogen in natural gas deposits - Forschung Energiespeicher">
            <a:extLst>
              <a:ext uri="{FF2B5EF4-FFF2-40B4-BE49-F238E27FC236}">
                <a16:creationId xmlns:a16="http://schemas.microsoft.com/office/drawing/2014/main" id="{10528673-7FA7-40B6-A828-4FCB9A267C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0"/>
          <a:stretch/>
        </p:blipFill>
        <p:spPr bwMode="auto">
          <a:xfrm>
            <a:off x="7840980" y="954539"/>
            <a:ext cx="4047842" cy="54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D2D3E2-8FC0-446A-A838-07834D3FB3AF}"/>
              </a:ext>
            </a:extLst>
          </p:cNvPr>
          <p:cNvSpPr txBox="1">
            <a:spLocks/>
          </p:cNvSpPr>
          <p:nvPr/>
        </p:nvSpPr>
        <p:spPr>
          <a:xfrm>
            <a:off x="838200" y="1294038"/>
            <a:ext cx="7002780" cy="4802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Used to store gases including hydrogen since the 1950s</a:t>
            </a:r>
          </a:p>
          <a:p>
            <a:r>
              <a:rPr lang="en-GB" dirty="0"/>
              <a:t>Sites have traditionally been developed after salt extraction by the chlorine industry</a:t>
            </a:r>
          </a:p>
          <a:p>
            <a:r>
              <a:rPr lang="en-GB" dirty="0"/>
              <a:t>Over 30 caverns in use in the UK today</a:t>
            </a:r>
          </a:p>
          <a:p>
            <a:pPr lvl="1"/>
            <a:r>
              <a:rPr lang="en-GB" dirty="0"/>
              <a:t>mainly used for NG</a:t>
            </a:r>
          </a:p>
          <a:p>
            <a:pPr lvl="1"/>
            <a:r>
              <a:rPr lang="en-GB" dirty="0"/>
              <a:t>1 in use for hydrogen</a:t>
            </a:r>
          </a:p>
          <a:p>
            <a:pPr lvl="1"/>
            <a:r>
              <a:rPr lang="en-GB" dirty="0"/>
              <a:t>internal wall properties prevent leakage and contamination of the hydrogen</a:t>
            </a:r>
          </a:p>
          <a:p>
            <a:r>
              <a:rPr lang="en-GB" dirty="0"/>
              <a:t>Lowest cost direct storage mechanism for large hydrogen volumes</a:t>
            </a:r>
          </a:p>
          <a:p>
            <a:r>
              <a:rPr lang="en-GB" dirty="0"/>
              <a:t>Possibility to use Larne salt caverns for hydrogen storage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50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BD41-5B9D-48B0-88ED-8FA03B37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759"/>
            <a:ext cx="10515600" cy="1325563"/>
          </a:xfrm>
        </p:spPr>
        <p:txBody>
          <a:bodyPr/>
          <a:lstStyle/>
          <a:p>
            <a:r>
              <a:rPr lang="en-IE" dirty="0"/>
              <a:t>Renewable Hydrogen in Mobility &amp; Transport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4E6A573-570E-4C2C-86A0-0E07395726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181572"/>
              </p:ext>
            </p:extLst>
          </p:nvPr>
        </p:nvGraphicFramePr>
        <p:xfrm>
          <a:off x="708760" y="1600535"/>
          <a:ext cx="10774480" cy="4942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98660">
                  <a:extLst>
                    <a:ext uri="{9D8B030D-6E8A-4147-A177-3AD203B41FA5}">
                      <a16:colId xmlns:a16="http://schemas.microsoft.com/office/drawing/2014/main" val="3055067695"/>
                    </a:ext>
                  </a:extLst>
                </a:gridCol>
                <a:gridCol w="3618964">
                  <a:extLst>
                    <a:ext uri="{9D8B030D-6E8A-4147-A177-3AD203B41FA5}">
                      <a16:colId xmlns:a16="http://schemas.microsoft.com/office/drawing/2014/main" val="3487247438"/>
                    </a:ext>
                  </a:extLst>
                </a:gridCol>
                <a:gridCol w="2936383">
                  <a:extLst>
                    <a:ext uri="{9D8B030D-6E8A-4147-A177-3AD203B41FA5}">
                      <a16:colId xmlns:a16="http://schemas.microsoft.com/office/drawing/2014/main" val="3250953898"/>
                    </a:ext>
                  </a:extLst>
                </a:gridCol>
                <a:gridCol w="2820473">
                  <a:extLst>
                    <a:ext uri="{9D8B030D-6E8A-4147-A177-3AD203B41FA5}">
                      <a16:colId xmlns:a16="http://schemas.microsoft.com/office/drawing/2014/main" val="2869773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Status/Examples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8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Cars &amp; vans</a:t>
                      </a:r>
                      <a:endParaRPr lang="en-I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11,000+ vehicles in California, Japan, Europe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IE" dirty="0"/>
                        <a:t>Short refuelling time</a:t>
                      </a:r>
                    </a:p>
                    <a:p>
                      <a:r>
                        <a:rPr lang="en-IE" dirty="0"/>
                        <a:t>High energy density (v Li-ion)</a:t>
                      </a:r>
                    </a:p>
                    <a:p>
                      <a:r>
                        <a:rPr lang="en-IE" dirty="0"/>
                        <a:t>Long range (v Li-ion)</a:t>
                      </a:r>
                    </a:p>
                    <a:p>
                      <a:r>
                        <a:rPr lang="en-IE" dirty="0"/>
                        <a:t>Zero tailpipe emissions</a:t>
                      </a:r>
                    </a:p>
                    <a:p>
                      <a:r>
                        <a:rPr lang="en-IE" dirty="0"/>
                        <a:t>Low material footprint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IE" dirty="0"/>
                        <a:t>Low network efficiency</a:t>
                      </a:r>
                    </a:p>
                    <a:p>
                      <a:r>
                        <a:rPr lang="en-IE" dirty="0"/>
                        <a:t>H</a:t>
                      </a:r>
                      <a:r>
                        <a:rPr lang="en-IE" baseline="-25000" dirty="0"/>
                        <a:t>2</a:t>
                      </a:r>
                      <a:r>
                        <a:rPr lang="en-IE" dirty="0"/>
                        <a:t>: Chicken and egg</a:t>
                      </a:r>
                    </a:p>
                    <a:p>
                      <a:r>
                        <a:rPr lang="en-IE" dirty="0"/>
                        <a:t>P2L: High cost</a:t>
                      </a:r>
                    </a:p>
                    <a:p>
                      <a:r>
                        <a:rPr lang="en-IE" dirty="0"/>
                        <a:t>NH</a:t>
                      </a:r>
                      <a:r>
                        <a:rPr lang="en-IE" baseline="-25000" dirty="0"/>
                        <a:t>3</a:t>
                      </a:r>
                      <a:r>
                        <a:rPr lang="en-IE" dirty="0"/>
                        <a:t>: Hazardous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423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Trucks &amp;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Early commercial technologies 25,000 forklifts, </a:t>
                      </a:r>
                      <a:r>
                        <a:rPr lang="en-IE" b="1" dirty="0"/>
                        <a:t>900 buses &amp; trucks, including Aberdeen, Belfast &amp; Dublin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666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Trains in Germany, UK, Austria &amp; Netherlands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Low cost zero emissions for low utilisation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Many lines already electrified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660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0" u="none" dirty="0">
                          <a:effectLst/>
                        </a:rPr>
                        <a:t>Maritime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Small demonstration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H</a:t>
                      </a:r>
                      <a:r>
                        <a:rPr lang="en-IE" baseline="-25000" dirty="0"/>
                        <a:t>2</a:t>
                      </a:r>
                      <a:r>
                        <a:rPr lang="en-IE" dirty="0"/>
                        <a:t> &amp; NH</a:t>
                      </a:r>
                      <a:r>
                        <a:rPr lang="en-IE" baseline="-25000" dirty="0"/>
                        <a:t>3</a:t>
                      </a:r>
                      <a:r>
                        <a:rPr lang="en-IE" baseline="0" dirty="0"/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Zero exhaust emissions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Very few other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Low energy density (v liquids)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058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0" u="none" dirty="0">
                          <a:effectLst/>
                        </a:rPr>
                        <a:t>Aviation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Small demonstration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P2L: </a:t>
                      </a:r>
                    </a:p>
                    <a:p>
                      <a:r>
                        <a:rPr lang="en-IE" dirty="0"/>
                        <a:t>High energy density</a:t>
                      </a:r>
                    </a:p>
                    <a:p>
                      <a:r>
                        <a:rPr lang="en-IE" dirty="0"/>
                        <a:t>Long range</a:t>
                      </a:r>
                    </a:p>
                    <a:p>
                      <a:r>
                        <a:rPr lang="en-IE" dirty="0"/>
                        <a:t>High value use for biomass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P2L: High cost</a:t>
                      </a:r>
                    </a:p>
                    <a:p>
                      <a:r>
                        <a:rPr lang="en-IE" dirty="0"/>
                        <a:t>H2: Fuel tank &amp; airframe redesign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66268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2B645-9900-4EBF-8ABF-04926903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12</a:t>
            </a:fld>
            <a:endParaRPr lang="en-IE"/>
          </a:p>
        </p:txBody>
      </p:sp>
      <p:pic>
        <p:nvPicPr>
          <p:cNvPr id="6" name="Picture 5" descr="A blue car parked in a parking lot&#10;&#10;Description automatically generated">
            <a:extLst>
              <a:ext uri="{FF2B5EF4-FFF2-40B4-BE49-F238E27FC236}">
                <a16:creationId xmlns:a16="http://schemas.microsoft.com/office/drawing/2014/main" id="{BDD975EA-AEFF-40B5-9D0E-60B0D63F49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86"/>
            <a:ext cx="1582994" cy="989292"/>
          </a:xfrm>
          <a:prstGeom prst="rect">
            <a:avLst/>
          </a:prstGeom>
        </p:spPr>
      </p:pic>
      <p:pic>
        <p:nvPicPr>
          <p:cNvPr id="8" name="Picture 7" descr="A red double decker bus driving down the road&#10;&#10;Description automatically generated">
            <a:extLst>
              <a:ext uri="{FF2B5EF4-FFF2-40B4-BE49-F238E27FC236}">
                <a16:creationId xmlns:a16="http://schemas.microsoft.com/office/drawing/2014/main" id="{4F6414C0-36B3-4809-A58E-15224118EF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74" y="-9386"/>
            <a:ext cx="2048296" cy="989292"/>
          </a:xfrm>
          <a:prstGeom prst="rect">
            <a:avLst/>
          </a:prstGeom>
        </p:spPr>
      </p:pic>
      <p:pic>
        <p:nvPicPr>
          <p:cNvPr id="9" name="Picture 8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FD3396D3-27A8-4C62-92E5-0F00F330AB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42" y="-9386"/>
            <a:ext cx="1993536" cy="989292"/>
          </a:xfrm>
          <a:prstGeom prst="rect">
            <a:avLst/>
          </a:prstGeom>
        </p:spPr>
      </p:pic>
      <p:pic>
        <p:nvPicPr>
          <p:cNvPr id="10" name="Picture 9" descr="A blue train going down the track&#10;&#10;Description automatically generated">
            <a:extLst>
              <a:ext uri="{FF2B5EF4-FFF2-40B4-BE49-F238E27FC236}">
                <a16:creationId xmlns:a16="http://schemas.microsoft.com/office/drawing/2014/main" id="{5445CE8D-5129-410A-B6FF-63369A6551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69" y="-9386"/>
            <a:ext cx="1760473" cy="989292"/>
          </a:xfrm>
          <a:prstGeom prst="rect">
            <a:avLst/>
          </a:prstGeom>
        </p:spPr>
      </p:pic>
      <p:pic>
        <p:nvPicPr>
          <p:cNvPr id="1026" name="Picture 2" descr="Hyundai XCIENT Fuel Cell Heavy-Duty Truck - GreenCarGuide.co.uk">
            <a:extLst>
              <a:ext uri="{FF2B5EF4-FFF2-40B4-BE49-F238E27FC236}">
                <a16:creationId xmlns:a16="http://schemas.microsoft.com/office/drawing/2014/main" id="{C1DF9594-A51C-42CC-8CBB-7797D86A5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r="9759" b="32804"/>
          <a:stretch/>
        </p:blipFill>
        <p:spPr bwMode="auto">
          <a:xfrm>
            <a:off x="1582995" y="1"/>
            <a:ext cx="2431054" cy="9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5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4EE1-FFD5-47A2-ACF1-048146A3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EU Position on Hydrogen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42F607-1710-4725-AADD-086443479F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9449"/>
            <a:ext cx="5181600" cy="380369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022378-0F5D-4446-B169-3C231AA61A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82880"/>
            <a:ext cx="5181600" cy="40368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66FFB-A262-4203-8876-BA8FEDA1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13</a:t>
            </a:fld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53BB6-C30F-44E8-9F5A-D416512F8CAE}"/>
              </a:ext>
            </a:extLst>
          </p:cNvPr>
          <p:cNvSpPr txBox="1"/>
          <p:nvPr/>
        </p:nvSpPr>
        <p:spPr>
          <a:xfrm>
            <a:off x="5563362" y="601569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 dirty="0"/>
              <a:t>European Commission “A Hydrogen Strategy for a Climate-Neutral Europe”, 2020. </a:t>
            </a:r>
            <a:r>
              <a:rPr lang="en-IE" sz="1400" dirty="0">
                <a:hlinkClick r:id="rId4"/>
              </a:rPr>
              <a:t>https://ec.europa.eu/energy/sites/ener/files/hydrogen_strategy.pdf</a:t>
            </a:r>
            <a:r>
              <a:rPr lang="en-I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89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644B-374C-4B39-87E2-B866BDE1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Policy – UK and EU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0299D-4D9A-4BE0-838A-B7D517384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4705"/>
            <a:ext cx="5257800" cy="1955800"/>
          </a:xfrm>
        </p:spPr>
        <p:txBody>
          <a:bodyPr>
            <a:normAutofit/>
          </a:bodyPr>
          <a:lstStyle/>
          <a:p>
            <a:r>
              <a:rPr lang="en-IE" sz="2000" dirty="0"/>
              <a:t>UK government primary targets:</a:t>
            </a:r>
          </a:p>
          <a:p>
            <a:pPr lvl="1"/>
            <a:r>
              <a:rPr lang="en-IE" sz="1600" dirty="0"/>
              <a:t>Reduction in carbon emissions </a:t>
            </a:r>
          </a:p>
          <a:p>
            <a:pPr lvl="1"/>
            <a:r>
              <a:rPr lang="en-IE" sz="1600" dirty="0"/>
              <a:t>Hydrogen Mobility </a:t>
            </a:r>
          </a:p>
          <a:p>
            <a:pPr lvl="1"/>
            <a:r>
              <a:rPr lang="en-IE" sz="1600" dirty="0"/>
              <a:t>Utilising and promoting the use of British solutions</a:t>
            </a:r>
          </a:p>
          <a:p>
            <a:pPr lvl="1"/>
            <a:r>
              <a:rPr lang="en-IE" sz="1600" dirty="0"/>
              <a:t>Job creation and skills development</a:t>
            </a:r>
          </a:p>
          <a:p>
            <a:pPr lvl="1"/>
            <a:r>
              <a:rPr lang="en-IE" sz="1600" dirty="0"/>
              <a:t>Green hydrogen with substantial blue hydrogen use</a:t>
            </a:r>
          </a:p>
          <a:p>
            <a:pPr lvl="1"/>
            <a:endParaRPr lang="en-I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F4FED-CDB1-4761-B2CD-2FA1F1C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14</a:t>
            </a:fld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08D5A-1C85-4309-81B3-16CE2CC7D25A}"/>
              </a:ext>
            </a:extLst>
          </p:cNvPr>
          <p:cNvSpPr txBox="1">
            <a:spLocks/>
          </p:cNvSpPr>
          <p:nvPr/>
        </p:nvSpPr>
        <p:spPr>
          <a:xfrm>
            <a:off x="6096000" y="2724705"/>
            <a:ext cx="5977468" cy="195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EU and other regions primary targets:</a:t>
            </a:r>
          </a:p>
          <a:p>
            <a:pPr lvl="1"/>
            <a:r>
              <a:rPr lang="en-IE" sz="1600" dirty="0"/>
              <a:t>Reduction in carbon emissions</a:t>
            </a:r>
          </a:p>
          <a:p>
            <a:pPr lvl="1"/>
            <a:r>
              <a:rPr lang="en-IE" sz="1600" dirty="0"/>
              <a:t>Hydrogen Mobility </a:t>
            </a:r>
          </a:p>
          <a:p>
            <a:pPr lvl="1"/>
            <a:r>
              <a:rPr lang="en-IE" sz="1600" dirty="0"/>
              <a:t>Energy Diversity and Security</a:t>
            </a:r>
          </a:p>
          <a:p>
            <a:pPr lvl="1"/>
            <a:r>
              <a:rPr lang="en-IE" sz="1600" dirty="0"/>
              <a:t>Foster regional economic growth</a:t>
            </a:r>
          </a:p>
          <a:p>
            <a:pPr lvl="1"/>
            <a:r>
              <a:rPr lang="en-IE" sz="1600" dirty="0"/>
              <a:t>Green hydrogen almost exclusively, with other technologies to help transition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F9379-19D8-45FD-B853-22011F221B40}"/>
              </a:ext>
            </a:extLst>
          </p:cNvPr>
          <p:cNvSpPr txBox="1">
            <a:spLocks/>
          </p:cNvSpPr>
          <p:nvPr/>
        </p:nvSpPr>
        <p:spPr>
          <a:xfrm>
            <a:off x="838200" y="1457325"/>
            <a:ext cx="9812867" cy="195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2020 has seen release of Hydrogen policies and roadmaps in France, Germany, Netherlands &amp; Portugal</a:t>
            </a:r>
          </a:p>
          <a:p>
            <a:pPr lvl="1"/>
            <a:r>
              <a:rPr lang="en-IE" sz="1800" dirty="0"/>
              <a:t>UK and Ireland (due 2021) are lagging behind which has a knock-on effect on Northern Ireland </a:t>
            </a:r>
          </a:p>
          <a:p>
            <a:pPr lvl="1"/>
            <a:r>
              <a:rPr lang="en-IE" sz="1800" dirty="0"/>
              <a:t>How will Northern Ireland’s policy be shaped by the regions surrounding them?</a:t>
            </a:r>
          </a:p>
          <a:p>
            <a:pPr lvl="1"/>
            <a:endParaRPr lang="en-IE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6082A-34D6-433F-8796-424C77847137}"/>
              </a:ext>
            </a:extLst>
          </p:cNvPr>
          <p:cNvSpPr/>
          <p:nvPr/>
        </p:nvSpPr>
        <p:spPr>
          <a:xfrm>
            <a:off x="872067" y="4819649"/>
            <a:ext cx="3242735" cy="2942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Market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418F04-0F49-402E-B43A-2936C2E857A7}"/>
              </a:ext>
            </a:extLst>
          </p:cNvPr>
          <p:cNvSpPr/>
          <p:nvPr/>
        </p:nvSpPr>
        <p:spPr>
          <a:xfrm>
            <a:off x="4114803" y="4819649"/>
            <a:ext cx="3636432" cy="2942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Rapid Market Delivery/Uptake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0198E5-1A0C-49C7-9870-23D4A1047B8A}"/>
              </a:ext>
            </a:extLst>
          </p:cNvPr>
          <p:cNvSpPr/>
          <p:nvPr/>
        </p:nvSpPr>
        <p:spPr>
          <a:xfrm>
            <a:off x="7751232" y="4819649"/>
            <a:ext cx="3636432" cy="29421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Market Rationalisation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C8B857-BBC2-4E72-99F6-74339E865682}"/>
              </a:ext>
            </a:extLst>
          </p:cNvPr>
          <p:cNvCxnSpPr>
            <a:cxnSpLocks/>
          </p:cNvCxnSpPr>
          <p:nvPr/>
        </p:nvCxnSpPr>
        <p:spPr>
          <a:xfrm>
            <a:off x="872067" y="4809065"/>
            <a:ext cx="0" cy="581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CF0F55-F7DC-498F-A600-5933CD9ABF98}"/>
              </a:ext>
            </a:extLst>
          </p:cNvPr>
          <p:cNvCxnSpPr>
            <a:cxnSpLocks/>
          </p:cNvCxnSpPr>
          <p:nvPr/>
        </p:nvCxnSpPr>
        <p:spPr>
          <a:xfrm>
            <a:off x="4114802" y="4819649"/>
            <a:ext cx="0" cy="570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D95152-54D9-4F8E-B654-35F40399CB09}"/>
              </a:ext>
            </a:extLst>
          </p:cNvPr>
          <p:cNvSpPr txBox="1"/>
          <p:nvPr/>
        </p:nvSpPr>
        <p:spPr>
          <a:xfrm>
            <a:off x="516467" y="5400675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5B1E-A9CA-4195-9B1E-F5487BCB9447}"/>
              </a:ext>
            </a:extLst>
          </p:cNvPr>
          <p:cNvSpPr txBox="1"/>
          <p:nvPr/>
        </p:nvSpPr>
        <p:spPr>
          <a:xfrm>
            <a:off x="3733802" y="5400675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2030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F329DE-EAD4-448F-938C-5F985977FCAF}"/>
              </a:ext>
            </a:extLst>
          </p:cNvPr>
          <p:cNvCxnSpPr>
            <a:cxnSpLocks/>
          </p:cNvCxnSpPr>
          <p:nvPr/>
        </p:nvCxnSpPr>
        <p:spPr>
          <a:xfrm>
            <a:off x="7751232" y="4809065"/>
            <a:ext cx="0" cy="581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D7BE06C-D61F-484C-A5EC-090B580EF75D}"/>
              </a:ext>
            </a:extLst>
          </p:cNvPr>
          <p:cNvSpPr txBox="1"/>
          <p:nvPr/>
        </p:nvSpPr>
        <p:spPr>
          <a:xfrm>
            <a:off x="7395632" y="5400675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2040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6475F3-A2B8-4C15-B8BD-576961D29F3E}"/>
              </a:ext>
            </a:extLst>
          </p:cNvPr>
          <p:cNvCxnSpPr>
            <a:cxnSpLocks/>
          </p:cNvCxnSpPr>
          <p:nvPr/>
        </p:nvCxnSpPr>
        <p:spPr>
          <a:xfrm>
            <a:off x="11387662" y="4816448"/>
            <a:ext cx="0" cy="581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AAA6E7-61A3-49DA-8498-C56D06800B0D}"/>
              </a:ext>
            </a:extLst>
          </p:cNvPr>
          <p:cNvSpPr txBox="1"/>
          <p:nvPr/>
        </p:nvSpPr>
        <p:spPr>
          <a:xfrm>
            <a:off x="11032062" y="540805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45746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644B-374C-4B39-87E2-B866BDE1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All-Island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F4FED-CDB1-4761-B2CD-2FA1F1C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15</a:t>
            </a:fld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F9379-19D8-45FD-B853-22011F221B40}"/>
              </a:ext>
            </a:extLst>
          </p:cNvPr>
          <p:cNvSpPr txBox="1">
            <a:spLocks/>
          </p:cNvSpPr>
          <p:nvPr/>
        </p:nvSpPr>
        <p:spPr>
          <a:xfrm>
            <a:off x="838201" y="1457324"/>
            <a:ext cx="7111700" cy="438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 dirty="0"/>
              <a:t>Both Ireland and Northern Ireland have enormous untapped renewable energy resources</a:t>
            </a:r>
          </a:p>
          <a:p>
            <a:r>
              <a:rPr lang="en-IE" sz="2400" dirty="0"/>
              <a:t>Modern, increasingly interconnected electricity grid can accommodate high RES-E &amp; SNSP</a:t>
            </a:r>
          </a:p>
          <a:p>
            <a:r>
              <a:rPr lang="en-IE" sz="2400" dirty="0"/>
              <a:t>The modern, shared interconnected gas grid can be primed for hydrogen injection at a relatively low cost</a:t>
            </a:r>
          </a:p>
          <a:p>
            <a:pPr lvl="1"/>
            <a:r>
              <a:rPr lang="en-IE" sz="2000" dirty="0"/>
              <a:t>Reduce reliance on imported fuels and help bring household expenditure on energy down (</a:t>
            </a:r>
            <a:r>
              <a:rPr lang="en-IE" sz="2100" dirty="0"/>
              <a:t>NI has highest UK regional cost)</a:t>
            </a:r>
          </a:p>
          <a:p>
            <a:pPr lvl="1"/>
            <a:r>
              <a:rPr lang="en-IE" sz="2100" dirty="0"/>
              <a:t>S</a:t>
            </a:r>
            <a:r>
              <a:rPr lang="en-IE" sz="2000" dirty="0"/>
              <a:t>hared codes and standards</a:t>
            </a:r>
          </a:p>
          <a:p>
            <a:pPr lvl="1"/>
            <a:r>
              <a:rPr lang="en-IE" sz="2000" dirty="0"/>
              <a:t>Shared storage systems</a:t>
            </a:r>
          </a:p>
          <a:p>
            <a:r>
              <a:rPr lang="en-IE" sz="2400" dirty="0"/>
              <a:t>Shared mobility infrastructure projects?</a:t>
            </a:r>
          </a:p>
          <a:p>
            <a:pPr lvl="1"/>
            <a:r>
              <a:rPr lang="en-IE" sz="2000" dirty="0"/>
              <a:t>Hydrogen refuelling stations both sides of the border</a:t>
            </a:r>
          </a:p>
          <a:p>
            <a:pPr lvl="1"/>
            <a:r>
              <a:rPr lang="en-IE" sz="2000" dirty="0"/>
              <a:t>Enables island-wide transportation corridors</a:t>
            </a:r>
          </a:p>
          <a:p>
            <a:pPr lvl="1"/>
            <a:r>
              <a:rPr lang="en-IE" sz="2000" dirty="0"/>
              <a:t>Renewal of rail rolling stock with H</a:t>
            </a:r>
            <a:r>
              <a:rPr lang="en-IE" sz="2000" baseline="-25000" dirty="0"/>
              <a:t>2</a:t>
            </a:r>
            <a:r>
              <a:rPr lang="en-IE" sz="2000" dirty="0"/>
              <a:t> trains</a:t>
            </a:r>
          </a:p>
          <a:p>
            <a:pPr lvl="1"/>
            <a:endParaRPr lang="en-IE" sz="2000" dirty="0"/>
          </a:p>
          <a:p>
            <a:pPr marL="457200" lvl="1" indent="0">
              <a:buNone/>
            </a:pPr>
            <a:endParaRPr lang="en-IE" sz="2000" dirty="0"/>
          </a:p>
          <a:p>
            <a:pPr marL="914400" lvl="2" indent="0">
              <a:buNone/>
            </a:pPr>
            <a:endParaRPr lang="en-IE" dirty="0"/>
          </a:p>
          <a:p>
            <a:pPr lvl="1"/>
            <a:endParaRPr lang="en-IE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9DC1D-E558-400D-A788-DACD0E0B9AB0}"/>
              </a:ext>
            </a:extLst>
          </p:cNvPr>
          <p:cNvSpPr/>
          <p:nvPr/>
        </p:nvSpPr>
        <p:spPr>
          <a:xfrm>
            <a:off x="6627283" y="8178798"/>
            <a:ext cx="3407834" cy="948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EUCO scenarios suggests Ireland will be utilising only 2% of renewable energy generation potential in 2030!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A4C16-B5B4-4281-936A-0B1317FA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26" y="1085398"/>
            <a:ext cx="4089516" cy="2832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658DF-107F-49E5-AAD7-A50C398E7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26" y="3917767"/>
            <a:ext cx="4089516" cy="2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0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B74C-0084-47BF-A5A5-41075888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5095-317B-482C-AFB8-DA0A05FF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16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1B837-E445-4B44-A5B7-4536441B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306383" y="1690688"/>
            <a:ext cx="3764478" cy="295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49BDF4-B7C1-4DD1-B442-0F4333453460}"/>
              </a:ext>
            </a:extLst>
          </p:cNvPr>
          <p:cNvSpPr txBox="1"/>
          <p:nvPr/>
        </p:nvSpPr>
        <p:spPr>
          <a:xfrm>
            <a:off x="306383" y="4645676"/>
            <a:ext cx="37644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1: </a:t>
            </a:r>
            <a:r>
              <a:rPr lang="en-IE" dirty="0"/>
              <a:t>distributed H</a:t>
            </a:r>
            <a:r>
              <a:rPr lang="en-IE" baseline="-25000" dirty="0"/>
              <a:t>2</a:t>
            </a:r>
            <a:r>
              <a:rPr lang="en-IE" dirty="0"/>
              <a:t> electrolysis, transport to nearest bus network or grid injection point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DE305E-0106-414D-9F37-E71F9AA5D4E0}"/>
              </a:ext>
            </a:extLst>
          </p:cNvPr>
          <p:cNvSpPr/>
          <p:nvPr/>
        </p:nvSpPr>
        <p:spPr>
          <a:xfrm>
            <a:off x="1472184" y="276410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0CA803-78DA-4B11-B4B3-C0F4FE37A3BA}"/>
              </a:ext>
            </a:extLst>
          </p:cNvPr>
          <p:cNvSpPr/>
          <p:nvPr/>
        </p:nvSpPr>
        <p:spPr>
          <a:xfrm>
            <a:off x="1862328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101ED-BC99-4091-8A86-87696A12DD56}"/>
              </a:ext>
            </a:extLst>
          </p:cNvPr>
          <p:cNvSpPr/>
          <p:nvPr/>
        </p:nvSpPr>
        <p:spPr>
          <a:xfrm>
            <a:off x="2340864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32FB6A-925D-4079-A302-0480A2A0639A}"/>
              </a:ext>
            </a:extLst>
          </p:cNvPr>
          <p:cNvSpPr/>
          <p:nvPr/>
        </p:nvSpPr>
        <p:spPr>
          <a:xfrm>
            <a:off x="1175796" y="32522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8A6BC6-821F-4B25-BA88-4971435BC1D6}"/>
              </a:ext>
            </a:extLst>
          </p:cNvPr>
          <p:cNvSpPr/>
          <p:nvPr/>
        </p:nvSpPr>
        <p:spPr>
          <a:xfrm>
            <a:off x="1175796" y="378004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DAD108-E7BB-43F2-ADE8-A11F43F49D75}"/>
              </a:ext>
            </a:extLst>
          </p:cNvPr>
          <p:cNvSpPr/>
          <p:nvPr/>
        </p:nvSpPr>
        <p:spPr>
          <a:xfrm>
            <a:off x="1548384" y="344424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1F0DE6-45E5-4CEA-B692-9E92A10D208A}"/>
              </a:ext>
            </a:extLst>
          </p:cNvPr>
          <p:cNvSpPr/>
          <p:nvPr/>
        </p:nvSpPr>
        <p:spPr>
          <a:xfrm>
            <a:off x="1990344" y="2901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5A594E-D7BC-4E1B-AC6D-3AA2EC3F5189}"/>
              </a:ext>
            </a:extLst>
          </p:cNvPr>
          <p:cNvSpPr/>
          <p:nvPr/>
        </p:nvSpPr>
        <p:spPr>
          <a:xfrm>
            <a:off x="2898648" y="251417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6CE42-E2CB-428B-9D27-8F77C88E6FA1}"/>
              </a:ext>
            </a:extLst>
          </p:cNvPr>
          <p:cNvSpPr/>
          <p:nvPr/>
        </p:nvSpPr>
        <p:spPr>
          <a:xfrm>
            <a:off x="2132076" y="249893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73DC9-3908-42B2-9B21-C33E7FBE84AE}"/>
              </a:ext>
            </a:extLst>
          </p:cNvPr>
          <p:cNvSpPr/>
          <p:nvPr/>
        </p:nvSpPr>
        <p:spPr>
          <a:xfrm>
            <a:off x="820070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282753-2F75-4061-AA5A-C783B36F154E}"/>
              </a:ext>
            </a:extLst>
          </p:cNvPr>
          <p:cNvSpPr/>
          <p:nvPr/>
        </p:nvSpPr>
        <p:spPr>
          <a:xfrm>
            <a:off x="1676400" y="30299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955CA6-69DA-4981-BA0C-EB01DA343629}"/>
              </a:ext>
            </a:extLst>
          </p:cNvPr>
          <p:cNvSpPr/>
          <p:nvPr/>
        </p:nvSpPr>
        <p:spPr>
          <a:xfrm>
            <a:off x="1752600" y="27156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0B3BB-7EEF-44A9-9A82-013809583FFE}"/>
              </a:ext>
            </a:extLst>
          </p:cNvPr>
          <p:cNvSpPr/>
          <p:nvPr/>
        </p:nvSpPr>
        <p:spPr>
          <a:xfrm>
            <a:off x="1981200" y="33347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E0608F-9593-418D-851F-6CFAF13E173F}"/>
              </a:ext>
            </a:extLst>
          </p:cNvPr>
          <p:cNvSpPr/>
          <p:nvPr/>
        </p:nvSpPr>
        <p:spPr>
          <a:xfrm>
            <a:off x="2368296" y="361788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EE88E3-AF4D-4784-9967-5FD5B90EAB6D}"/>
              </a:ext>
            </a:extLst>
          </p:cNvPr>
          <p:cNvSpPr/>
          <p:nvPr/>
        </p:nvSpPr>
        <p:spPr>
          <a:xfrm>
            <a:off x="613074" y="3663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AE6F7B-0911-4228-98A9-06E4F5D940A4}"/>
              </a:ext>
            </a:extLst>
          </p:cNvPr>
          <p:cNvSpPr/>
          <p:nvPr/>
        </p:nvSpPr>
        <p:spPr>
          <a:xfrm>
            <a:off x="1420368" y="395787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41DCD2-6D21-4653-9FD2-D0B14448BD41}"/>
              </a:ext>
            </a:extLst>
          </p:cNvPr>
          <p:cNvSpPr/>
          <p:nvPr/>
        </p:nvSpPr>
        <p:spPr>
          <a:xfrm>
            <a:off x="3026664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DC9A75-E6B6-4248-ACA7-1312E7D774FB}"/>
              </a:ext>
            </a:extLst>
          </p:cNvPr>
          <p:cNvSpPr/>
          <p:nvPr/>
        </p:nvSpPr>
        <p:spPr>
          <a:xfrm>
            <a:off x="2432304" y="412466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444221-A2B2-4537-8BE0-672EA51955DF}"/>
              </a:ext>
            </a:extLst>
          </p:cNvPr>
          <p:cNvSpPr/>
          <p:nvPr/>
        </p:nvSpPr>
        <p:spPr>
          <a:xfrm>
            <a:off x="3038856" y="41607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76FF5F-58EE-45BC-90A3-3C9BC768E77E}"/>
              </a:ext>
            </a:extLst>
          </p:cNvPr>
          <p:cNvSpPr/>
          <p:nvPr/>
        </p:nvSpPr>
        <p:spPr>
          <a:xfrm>
            <a:off x="3435829" y="372789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D0E37E-89E7-494B-9126-BE87DD037645}"/>
              </a:ext>
            </a:extLst>
          </p:cNvPr>
          <p:cNvSpPr/>
          <p:nvPr/>
        </p:nvSpPr>
        <p:spPr>
          <a:xfrm>
            <a:off x="1095390" y="311482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8DCE5CF-8DC1-40CE-83D9-404A318F4F4A}"/>
              </a:ext>
            </a:extLst>
          </p:cNvPr>
          <p:cNvSpPr/>
          <p:nvPr/>
        </p:nvSpPr>
        <p:spPr>
          <a:xfrm>
            <a:off x="2057400" y="30204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A7ED79-FE07-4B18-B80D-D33B51FBD028}"/>
              </a:ext>
            </a:extLst>
          </p:cNvPr>
          <p:cNvSpPr/>
          <p:nvPr/>
        </p:nvSpPr>
        <p:spPr>
          <a:xfrm>
            <a:off x="2209800" y="31728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4EAC7F-F80A-484A-AEA2-861AA8764EAB}"/>
              </a:ext>
            </a:extLst>
          </p:cNvPr>
          <p:cNvSpPr/>
          <p:nvPr/>
        </p:nvSpPr>
        <p:spPr>
          <a:xfrm>
            <a:off x="1344168" y="296753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066835-3CC0-433C-BA08-108E9C4DCC37}"/>
              </a:ext>
            </a:extLst>
          </p:cNvPr>
          <p:cNvSpPr/>
          <p:nvPr/>
        </p:nvSpPr>
        <p:spPr>
          <a:xfrm>
            <a:off x="2974848" y="27915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DDBCDB3-D1C8-4843-BBBA-78595AA02353}"/>
              </a:ext>
            </a:extLst>
          </p:cNvPr>
          <p:cNvSpPr/>
          <p:nvPr/>
        </p:nvSpPr>
        <p:spPr>
          <a:xfrm>
            <a:off x="2667000" y="36300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2AFA355-7899-4D4A-AADD-1602BBF5938D}"/>
              </a:ext>
            </a:extLst>
          </p:cNvPr>
          <p:cNvSpPr/>
          <p:nvPr/>
        </p:nvSpPr>
        <p:spPr>
          <a:xfrm>
            <a:off x="1313688" y="3543385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619D57-E200-4E27-AB27-2856F8380349}"/>
              </a:ext>
            </a:extLst>
          </p:cNvPr>
          <p:cNvSpPr/>
          <p:nvPr/>
        </p:nvSpPr>
        <p:spPr>
          <a:xfrm>
            <a:off x="2109217" y="371477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01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B74C-0084-47BF-A5A5-41075888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5095-317B-482C-AFB8-DA0A05FF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17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1B837-E445-4B44-A5B7-4536441B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306383" y="1690688"/>
            <a:ext cx="3764478" cy="2954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BF1C1-28F0-4275-9F18-7B752976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4223261" y="1690688"/>
            <a:ext cx="3764478" cy="295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49BDF4-B7C1-4DD1-B442-0F4333453460}"/>
              </a:ext>
            </a:extLst>
          </p:cNvPr>
          <p:cNvSpPr txBox="1"/>
          <p:nvPr/>
        </p:nvSpPr>
        <p:spPr>
          <a:xfrm>
            <a:off x="306383" y="4645676"/>
            <a:ext cx="37644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1: </a:t>
            </a:r>
            <a:r>
              <a:rPr lang="en-IE" dirty="0"/>
              <a:t>distributed H</a:t>
            </a:r>
            <a:r>
              <a:rPr lang="en-IE" baseline="-25000" dirty="0"/>
              <a:t>2</a:t>
            </a:r>
            <a:r>
              <a:rPr lang="en-IE" dirty="0"/>
              <a:t> electrolysis, transport to nearest bus network or grid injection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78B6A-2230-4E52-9C30-D2702BF0DE00}"/>
              </a:ext>
            </a:extLst>
          </p:cNvPr>
          <p:cNvSpPr txBox="1"/>
          <p:nvPr/>
        </p:nvSpPr>
        <p:spPr>
          <a:xfrm>
            <a:off x="4223261" y="4645676"/>
            <a:ext cx="37644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2: </a:t>
            </a:r>
            <a:r>
              <a:rPr lang="en-IE" dirty="0"/>
              <a:t>Regional H</a:t>
            </a:r>
            <a:r>
              <a:rPr lang="en-IE" baseline="-25000" dirty="0"/>
              <a:t>2</a:t>
            </a:r>
            <a:r>
              <a:rPr lang="en-IE" dirty="0"/>
              <a:t> electrolysis in Northwest, followed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2a: </a:t>
            </a:r>
            <a:r>
              <a:rPr lang="en-IE" dirty="0"/>
              <a:t>Transport to Derry/Londonderry to fuel 90 buses &amp; 150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2b: </a:t>
            </a:r>
            <a:r>
              <a:rPr lang="en-IE" dirty="0"/>
              <a:t>Injection to natural gas grid to meet 10% of regional demand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DE305E-0106-414D-9F37-E71F9AA5D4E0}"/>
              </a:ext>
            </a:extLst>
          </p:cNvPr>
          <p:cNvSpPr/>
          <p:nvPr/>
        </p:nvSpPr>
        <p:spPr>
          <a:xfrm>
            <a:off x="1472184" y="276410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0CA803-78DA-4B11-B4B3-C0F4FE37A3BA}"/>
              </a:ext>
            </a:extLst>
          </p:cNvPr>
          <p:cNvSpPr/>
          <p:nvPr/>
        </p:nvSpPr>
        <p:spPr>
          <a:xfrm>
            <a:off x="1862328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101ED-BC99-4091-8A86-87696A12DD56}"/>
              </a:ext>
            </a:extLst>
          </p:cNvPr>
          <p:cNvSpPr/>
          <p:nvPr/>
        </p:nvSpPr>
        <p:spPr>
          <a:xfrm>
            <a:off x="2340864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32FB6A-925D-4079-A302-0480A2A0639A}"/>
              </a:ext>
            </a:extLst>
          </p:cNvPr>
          <p:cNvSpPr/>
          <p:nvPr/>
        </p:nvSpPr>
        <p:spPr>
          <a:xfrm>
            <a:off x="1175796" y="32522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8A6BC6-821F-4B25-BA88-4971435BC1D6}"/>
              </a:ext>
            </a:extLst>
          </p:cNvPr>
          <p:cNvSpPr/>
          <p:nvPr/>
        </p:nvSpPr>
        <p:spPr>
          <a:xfrm>
            <a:off x="1175796" y="378004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DAD108-E7BB-43F2-ADE8-A11F43F49D75}"/>
              </a:ext>
            </a:extLst>
          </p:cNvPr>
          <p:cNvSpPr/>
          <p:nvPr/>
        </p:nvSpPr>
        <p:spPr>
          <a:xfrm>
            <a:off x="1548384" y="344424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1F0DE6-45E5-4CEA-B692-9E92A10D208A}"/>
              </a:ext>
            </a:extLst>
          </p:cNvPr>
          <p:cNvSpPr/>
          <p:nvPr/>
        </p:nvSpPr>
        <p:spPr>
          <a:xfrm>
            <a:off x="1990344" y="2901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5A594E-D7BC-4E1B-AC6D-3AA2EC3F5189}"/>
              </a:ext>
            </a:extLst>
          </p:cNvPr>
          <p:cNvSpPr/>
          <p:nvPr/>
        </p:nvSpPr>
        <p:spPr>
          <a:xfrm>
            <a:off x="2898648" y="251417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6CE42-E2CB-428B-9D27-8F77C88E6FA1}"/>
              </a:ext>
            </a:extLst>
          </p:cNvPr>
          <p:cNvSpPr/>
          <p:nvPr/>
        </p:nvSpPr>
        <p:spPr>
          <a:xfrm>
            <a:off x="2132076" y="249893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73DC9-3908-42B2-9B21-C33E7FBE84AE}"/>
              </a:ext>
            </a:extLst>
          </p:cNvPr>
          <p:cNvSpPr/>
          <p:nvPr/>
        </p:nvSpPr>
        <p:spPr>
          <a:xfrm>
            <a:off x="820070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282753-2F75-4061-AA5A-C783B36F154E}"/>
              </a:ext>
            </a:extLst>
          </p:cNvPr>
          <p:cNvSpPr/>
          <p:nvPr/>
        </p:nvSpPr>
        <p:spPr>
          <a:xfrm>
            <a:off x="1676400" y="30299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955CA6-69DA-4981-BA0C-EB01DA343629}"/>
              </a:ext>
            </a:extLst>
          </p:cNvPr>
          <p:cNvSpPr/>
          <p:nvPr/>
        </p:nvSpPr>
        <p:spPr>
          <a:xfrm>
            <a:off x="1752600" y="27156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0B3BB-7EEF-44A9-9A82-013809583FFE}"/>
              </a:ext>
            </a:extLst>
          </p:cNvPr>
          <p:cNvSpPr/>
          <p:nvPr/>
        </p:nvSpPr>
        <p:spPr>
          <a:xfrm>
            <a:off x="1981200" y="33347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E0608F-9593-418D-851F-6CFAF13E173F}"/>
              </a:ext>
            </a:extLst>
          </p:cNvPr>
          <p:cNvSpPr/>
          <p:nvPr/>
        </p:nvSpPr>
        <p:spPr>
          <a:xfrm>
            <a:off x="2368296" y="361788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EE88E3-AF4D-4784-9967-5FD5B90EAB6D}"/>
              </a:ext>
            </a:extLst>
          </p:cNvPr>
          <p:cNvSpPr/>
          <p:nvPr/>
        </p:nvSpPr>
        <p:spPr>
          <a:xfrm>
            <a:off x="613074" y="3663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AE6F7B-0911-4228-98A9-06E4F5D940A4}"/>
              </a:ext>
            </a:extLst>
          </p:cNvPr>
          <p:cNvSpPr/>
          <p:nvPr/>
        </p:nvSpPr>
        <p:spPr>
          <a:xfrm>
            <a:off x="1420368" y="395787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41DCD2-6D21-4653-9FD2-D0B14448BD41}"/>
              </a:ext>
            </a:extLst>
          </p:cNvPr>
          <p:cNvSpPr/>
          <p:nvPr/>
        </p:nvSpPr>
        <p:spPr>
          <a:xfrm>
            <a:off x="3026664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DC9A75-E6B6-4248-ACA7-1312E7D774FB}"/>
              </a:ext>
            </a:extLst>
          </p:cNvPr>
          <p:cNvSpPr/>
          <p:nvPr/>
        </p:nvSpPr>
        <p:spPr>
          <a:xfrm>
            <a:off x="2432304" y="412466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444221-A2B2-4537-8BE0-672EA51955DF}"/>
              </a:ext>
            </a:extLst>
          </p:cNvPr>
          <p:cNvSpPr/>
          <p:nvPr/>
        </p:nvSpPr>
        <p:spPr>
          <a:xfrm>
            <a:off x="3038856" y="41607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76FF5F-58EE-45BC-90A3-3C9BC768E77E}"/>
              </a:ext>
            </a:extLst>
          </p:cNvPr>
          <p:cNvSpPr/>
          <p:nvPr/>
        </p:nvSpPr>
        <p:spPr>
          <a:xfrm>
            <a:off x="3435829" y="372789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D0E37E-89E7-494B-9126-BE87DD037645}"/>
              </a:ext>
            </a:extLst>
          </p:cNvPr>
          <p:cNvSpPr/>
          <p:nvPr/>
        </p:nvSpPr>
        <p:spPr>
          <a:xfrm>
            <a:off x="1095390" y="311482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8DCE5CF-8DC1-40CE-83D9-404A318F4F4A}"/>
              </a:ext>
            </a:extLst>
          </p:cNvPr>
          <p:cNvSpPr/>
          <p:nvPr/>
        </p:nvSpPr>
        <p:spPr>
          <a:xfrm>
            <a:off x="2057400" y="30204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A7ED79-FE07-4B18-B80D-D33B51FBD028}"/>
              </a:ext>
            </a:extLst>
          </p:cNvPr>
          <p:cNvSpPr/>
          <p:nvPr/>
        </p:nvSpPr>
        <p:spPr>
          <a:xfrm>
            <a:off x="2209800" y="31728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4EAC7F-F80A-484A-AEA2-861AA8764EAB}"/>
              </a:ext>
            </a:extLst>
          </p:cNvPr>
          <p:cNvSpPr/>
          <p:nvPr/>
        </p:nvSpPr>
        <p:spPr>
          <a:xfrm>
            <a:off x="1344168" y="296753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066835-3CC0-433C-BA08-108E9C4DCC37}"/>
              </a:ext>
            </a:extLst>
          </p:cNvPr>
          <p:cNvSpPr/>
          <p:nvPr/>
        </p:nvSpPr>
        <p:spPr>
          <a:xfrm>
            <a:off x="2974848" y="27915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DDBCDB3-D1C8-4843-BBBA-78595AA02353}"/>
              </a:ext>
            </a:extLst>
          </p:cNvPr>
          <p:cNvSpPr/>
          <p:nvPr/>
        </p:nvSpPr>
        <p:spPr>
          <a:xfrm>
            <a:off x="2667000" y="36300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2AFA355-7899-4D4A-AADD-1602BBF5938D}"/>
              </a:ext>
            </a:extLst>
          </p:cNvPr>
          <p:cNvSpPr/>
          <p:nvPr/>
        </p:nvSpPr>
        <p:spPr>
          <a:xfrm>
            <a:off x="1313688" y="3543385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619D57-E200-4E27-AB27-2856F8380349}"/>
              </a:ext>
            </a:extLst>
          </p:cNvPr>
          <p:cNvSpPr/>
          <p:nvPr/>
        </p:nvSpPr>
        <p:spPr>
          <a:xfrm>
            <a:off x="2109217" y="371477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3AE0F21-B8B2-406E-A9B3-31F09A22EF1D}"/>
              </a:ext>
            </a:extLst>
          </p:cNvPr>
          <p:cNvSpPr/>
          <p:nvPr/>
        </p:nvSpPr>
        <p:spPr>
          <a:xfrm>
            <a:off x="5820028" y="2514172"/>
            <a:ext cx="275972" cy="277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BC266D9-C761-4062-BD9D-4D2BE05BED42}"/>
              </a:ext>
            </a:extLst>
          </p:cNvPr>
          <p:cNvCxnSpPr>
            <a:cxnSpLocks/>
          </p:cNvCxnSpPr>
          <p:nvPr/>
        </p:nvCxnSpPr>
        <p:spPr>
          <a:xfrm flipH="1" flipV="1">
            <a:off x="5511388" y="2495884"/>
            <a:ext cx="461039" cy="1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15A1763-2000-4B13-9610-140A99E32369}"/>
              </a:ext>
            </a:extLst>
          </p:cNvPr>
          <p:cNvCxnSpPr>
            <a:cxnSpLocks/>
          </p:cNvCxnSpPr>
          <p:nvPr/>
        </p:nvCxnSpPr>
        <p:spPr>
          <a:xfrm flipV="1">
            <a:off x="5972427" y="2177130"/>
            <a:ext cx="123573" cy="446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84B1A6-023D-4532-B7AE-255DA543080B}"/>
              </a:ext>
            </a:extLst>
          </p:cNvPr>
          <p:cNvCxnSpPr>
            <a:cxnSpLocks/>
          </p:cNvCxnSpPr>
          <p:nvPr/>
        </p:nvCxnSpPr>
        <p:spPr>
          <a:xfrm flipV="1">
            <a:off x="5972427" y="2258568"/>
            <a:ext cx="275973" cy="377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6FF19A2-C6A7-492D-A375-C56F72BA7DDD}"/>
              </a:ext>
            </a:extLst>
          </p:cNvPr>
          <p:cNvCxnSpPr>
            <a:cxnSpLocks/>
          </p:cNvCxnSpPr>
          <p:nvPr/>
        </p:nvCxnSpPr>
        <p:spPr>
          <a:xfrm flipV="1">
            <a:off x="5972427" y="2099699"/>
            <a:ext cx="690699" cy="549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D31CCF8-2317-4872-8180-1B30D51281C9}"/>
              </a:ext>
            </a:extLst>
          </p:cNvPr>
          <p:cNvCxnSpPr>
            <a:cxnSpLocks/>
          </p:cNvCxnSpPr>
          <p:nvPr/>
        </p:nvCxnSpPr>
        <p:spPr>
          <a:xfrm flipH="1">
            <a:off x="5281731" y="2648962"/>
            <a:ext cx="690696" cy="142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7C5F9C-FCCA-4291-97F1-2CFFA00B3369}"/>
              </a:ext>
            </a:extLst>
          </p:cNvPr>
          <p:cNvCxnSpPr>
            <a:cxnSpLocks/>
          </p:cNvCxnSpPr>
          <p:nvPr/>
        </p:nvCxnSpPr>
        <p:spPr>
          <a:xfrm>
            <a:off x="5972427" y="2648962"/>
            <a:ext cx="690699" cy="17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073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B74C-0084-47BF-A5A5-41075888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5095-317B-482C-AFB8-DA0A05FF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18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1B837-E445-4B44-A5B7-4536441B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306383" y="1690688"/>
            <a:ext cx="3764478" cy="2954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CE438-9477-451E-B8EB-F97A1C154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8140139" y="1690688"/>
            <a:ext cx="3764478" cy="2954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BF1C1-28F0-4275-9F18-7B752976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4223261" y="1690688"/>
            <a:ext cx="3764478" cy="295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49BDF4-B7C1-4DD1-B442-0F4333453460}"/>
              </a:ext>
            </a:extLst>
          </p:cNvPr>
          <p:cNvSpPr txBox="1"/>
          <p:nvPr/>
        </p:nvSpPr>
        <p:spPr>
          <a:xfrm>
            <a:off x="306383" y="4645676"/>
            <a:ext cx="37644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1: </a:t>
            </a:r>
            <a:r>
              <a:rPr lang="en-IE" dirty="0"/>
              <a:t>distributed H</a:t>
            </a:r>
            <a:r>
              <a:rPr lang="en-IE" baseline="-25000" dirty="0"/>
              <a:t>2</a:t>
            </a:r>
            <a:r>
              <a:rPr lang="en-IE" dirty="0"/>
              <a:t> electrolysis, transport to nearest bus network or grid injection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78B6A-2230-4E52-9C30-D2702BF0DE00}"/>
              </a:ext>
            </a:extLst>
          </p:cNvPr>
          <p:cNvSpPr txBox="1"/>
          <p:nvPr/>
        </p:nvSpPr>
        <p:spPr>
          <a:xfrm>
            <a:off x="4223261" y="4645676"/>
            <a:ext cx="37644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2: </a:t>
            </a:r>
            <a:r>
              <a:rPr lang="en-IE" dirty="0"/>
              <a:t>Regional H</a:t>
            </a:r>
            <a:r>
              <a:rPr lang="en-IE" baseline="-25000" dirty="0"/>
              <a:t>2</a:t>
            </a:r>
            <a:r>
              <a:rPr lang="en-IE" dirty="0"/>
              <a:t> electrolysis in Northwest, followed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2a: </a:t>
            </a:r>
            <a:r>
              <a:rPr lang="en-IE" dirty="0"/>
              <a:t>Transport to Derry/Londonderry to fuel 90 buses &amp; 150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2b: </a:t>
            </a:r>
            <a:r>
              <a:rPr lang="en-IE" dirty="0"/>
              <a:t>Injection to natural gas grid to meet 10% of regional demand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1CBB8-DBB5-4B4D-9F57-CFC140F9CFE6}"/>
              </a:ext>
            </a:extLst>
          </p:cNvPr>
          <p:cNvSpPr txBox="1"/>
          <p:nvPr/>
        </p:nvSpPr>
        <p:spPr>
          <a:xfrm>
            <a:off x="8140139" y="4645676"/>
            <a:ext cx="37644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3: </a:t>
            </a:r>
            <a:r>
              <a:rPr lang="en-IE" dirty="0"/>
              <a:t>Centralised H</a:t>
            </a:r>
            <a:r>
              <a:rPr lang="en-IE" baseline="-25000" dirty="0"/>
              <a:t>2</a:t>
            </a:r>
            <a:r>
              <a:rPr lang="en-IE" dirty="0"/>
              <a:t> production near Belfast, followed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3a:</a:t>
            </a:r>
            <a:r>
              <a:rPr lang="en-IE" dirty="0"/>
              <a:t> Transport to Belfast to fuel 210 buses &amp; 350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3b: </a:t>
            </a:r>
            <a:r>
              <a:rPr lang="en-IE" dirty="0"/>
              <a:t>Injection to natural gas grid to meet 10% of Greater Belfast demand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DE305E-0106-414D-9F37-E71F9AA5D4E0}"/>
              </a:ext>
            </a:extLst>
          </p:cNvPr>
          <p:cNvSpPr/>
          <p:nvPr/>
        </p:nvSpPr>
        <p:spPr>
          <a:xfrm>
            <a:off x="1472184" y="276410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0CA803-78DA-4B11-B4B3-C0F4FE37A3BA}"/>
              </a:ext>
            </a:extLst>
          </p:cNvPr>
          <p:cNvSpPr/>
          <p:nvPr/>
        </p:nvSpPr>
        <p:spPr>
          <a:xfrm>
            <a:off x="1862328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101ED-BC99-4091-8A86-87696A12DD56}"/>
              </a:ext>
            </a:extLst>
          </p:cNvPr>
          <p:cNvSpPr/>
          <p:nvPr/>
        </p:nvSpPr>
        <p:spPr>
          <a:xfrm>
            <a:off x="2340864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32FB6A-925D-4079-A302-0480A2A0639A}"/>
              </a:ext>
            </a:extLst>
          </p:cNvPr>
          <p:cNvSpPr/>
          <p:nvPr/>
        </p:nvSpPr>
        <p:spPr>
          <a:xfrm>
            <a:off x="1175796" y="32522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8A6BC6-821F-4B25-BA88-4971435BC1D6}"/>
              </a:ext>
            </a:extLst>
          </p:cNvPr>
          <p:cNvSpPr/>
          <p:nvPr/>
        </p:nvSpPr>
        <p:spPr>
          <a:xfrm>
            <a:off x="1175796" y="378004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DAD108-E7BB-43F2-ADE8-A11F43F49D75}"/>
              </a:ext>
            </a:extLst>
          </p:cNvPr>
          <p:cNvSpPr/>
          <p:nvPr/>
        </p:nvSpPr>
        <p:spPr>
          <a:xfrm>
            <a:off x="1548384" y="344424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1F0DE6-45E5-4CEA-B692-9E92A10D208A}"/>
              </a:ext>
            </a:extLst>
          </p:cNvPr>
          <p:cNvSpPr/>
          <p:nvPr/>
        </p:nvSpPr>
        <p:spPr>
          <a:xfrm>
            <a:off x="1990344" y="2901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5A594E-D7BC-4E1B-AC6D-3AA2EC3F5189}"/>
              </a:ext>
            </a:extLst>
          </p:cNvPr>
          <p:cNvSpPr/>
          <p:nvPr/>
        </p:nvSpPr>
        <p:spPr>
          <a:xfrm>
            <a:off x="2898648" y="251417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6CE42-E2CB-428B-9D27-8F77C88E6FA1}"/>
              </a:ext>
            </a:extLst>
          </p:cNvPr>
          <p:cNvSpPr/>
          <p:nvPr/>
        </p:nvSpPr>
        <p:spPr>
          <a:xfrm>
            <a:off x="2132076" y="249893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73DC9-3908-42B2-9B21-C33E7FBE84AE}"/>
              </a:ext>
            </a:extLst>
          </p:cNvPr>
          <p:cNvSpPr/>
          <p:nvPr/>
        </p:nvSpPr>
        <p:spPr>
          <a:xfrm>
            <a:off x="820070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282753-2F75-4061-AA5A-C783B36F154E}"/>
              </a:ext>
            </a:extLst>
          </p:cNvPr>
          <p:cNvSpPr/>
          <p:nvPr/>
        </p:nvSpPr>
        <p:spPr>
          <a:xfrm>
            <a:off x="1676400" y="30299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955CA6-69DA-4981-BA0C-EB01DA343629}"/>
              </a:ext>
            </a:extLst>
          </p:cNvPr>
          <p:cNvSpPr/>
          <p:nvPr/>
        </p:nvSpPr>
        <p:spPr>
          <a:xfrm>
            <a:off x="1752600" y="27156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0B3BB-7EEF-44A9-9A82-013809583FFE}"/>
              </a:ext>
            </a:extLst>
          </p:cNvPr>
          <p:cNvSpPr/>
          <p:nvPr/>
        </p:nvSpPr>
        <p:spPr>
          <a:xfrm>
            <a:off x="1981200" y="33347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E0608F-9593-418D-851F-6CFAF13E173F}"/>
              </a:ext>
            </a:extLst>
          </p:cNvPr>
          <p:cNvSpPr/>
          <p:nvPr/>
        </p:nvSpPr>
        <p:spPr>
          <a:xfrm>
            <a:off x="2368296" y="361788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EE88E3-AF4D-4784-9967-5FD5B90EAB6D}"/>
              </a:ext>
            </a:extLst>
          </p:cNvPr>
          <p:cNvSpPr/>
          <p:nvPr/>
        </p:nvSpPr>
        <p:spPr>
          <a:xfrm>
            <a:off x="613074" y="3663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AE6F7B-0911-4228-98A9-06E4F5D940A4}"/>
              </a:ext>
            </a:extLst>
          </p:cNvPr>
          <p:cNvSpPr/>
          <p:nvPr/>
        </p:nvSpPr>
        <p:spPr>
          <a:xfrm>
            <a:off x="1420368" y="395787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41DCD2-6D21-4653-9FD2-D0B14448BD41}"/>
              </a:ext>
            </a:extLst>
          </p:cNvPr>
          <p:cNvSpPr/>
          <p:nvPr/>
        </p:nvSpPr>
        <p:spPr>
          <a:xfrm>
            <a:off x="3026664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DC9A75-E6B6-4248-ACA7-1312E7D774FB}"/>
              </a:ext>
            </a:extLst>
          </p:cNvPr>
          <p:cNvSpPr/>
          <p:nvPr/>
        </p:nvSpPr>
        <p:spPr>
          <a:xfrm>
            <a:off x="2432304" y="412466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444221-A2B2-4537-8BE0-672EA51955DF}"/>
              </a:ext>
            </a:extLst>
          </p:cNvPr>
          <p:cNvSpPr/>
          <p:nvPr/>
        </p:nvSpPr>
        <p:spPr>
          <a:xfrm>
            <a:off x="3038856" y="41607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76FF5F-58EE-45BC-90A3-3C9BC768E77E}"/>
              </a:ext>
            </a:extLst>
          </p:cNvPr>
          <p:cNvSpPr/>
          <p:nvPr/>
        </p:nvSpPr>
        <p:spPr>
          <a:xfrm>
            <a:off x="3435829" y="372789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D0E37E-89E7-494B-9126-BE87DD037645}"/>
              </a:ext>
            </a:extLst>
          </p:cNvPr>
          <p:cNvSpPr/>
          <p:nvPr/>
        </p:nvSpPr>
        <p:spPr>
          <a:xfrm>
            <a:off x="1095390" y="311482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8DCE5CF-8DC1-40CE-83D9-404A318F4F4A}"/>
              </a:ext>
            </a:extLst>
          </p:cNvPr>
          <p:cNvSpPr/>
          <p:nvPr/>
        </p:nvSpPr>
        <p:spPr>
          <a:xfrm>
            <a:off x="2057400" y="30204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A7ED79-FE07-4B18-B80D-D33B51FBD028}"/>
              </a:ext>
            </a:extLst>
          </p:cNvPr>
          <p:cNvSpPr/>
          <p:nvPr/>
        </p:nvSpPr>
        <p:spPr>
          <a:xfrm>
            <a:off x="2209800" y="31728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4EAC7F-F80A-484A-AEA2-861AA8764EAB}"/>
              </a:ext>
            </a:extLst>
          </p:cNvPr>
          <p:cNvSpPr/>
          <p:nvPr/>
        </p:nvSpPr>
        <p:spPr>
          <a:xfrm>
            <a:off x="1344168" y="296753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066835-3CC0-433C-BA08-108E9C4DCC37}"/>
              </a:ext>
            </a:extLst>
          </p:cNvPr>
          <p:cNvSpPr/>
          <p:nvPr/>
        </p:nvSpPr>
        <p:spPr>
          <a:xfrm>
            <a:off x="2974848" y="27915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DDBCDB3-D1C8-4843-BBBA-78595AA02353}"/>
              </a:ext>
            </a:extLst>
          </p:cNvPr>
          <p:cNvSpPr/>
          <p:nvPr/>
        </p:nvSpPr>
        <p:spPr>
          <a:xfrm>
            <a:off x="2667000" y="36300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2AFA355-7899-4D4A-AADD-1602BBF5938D}"/>
              </a:ext>
            </a:extLst>
          </p:cNvPr>
          <p:cNvSpPr/>
          <p:nvPr/>
        </p:nvSpPr>
        <p:spPr>
          <a:xfrm>
            <a:off x="1313688" y="3543385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619D57-E200-4E27-AB27-2856F8380349}"/>
              </a:ext>
            </a:extLst>
          </p:cNvPr>
          <p:cNvSpPr/>
          <p:nvPr/>
        </p:nvSpPr>
        <p:spPr>
          <a:xfrm>
            <a:off x="2109217" y="371477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3AE0F21-B8B2-406E-A9B3-31F09A22EF1D}"/>
              </a:ext>
            </a:extLst>
          </p:cNvPr>
          <p:cNvSpPr/>
          <p:nvPr/>
        </p:nvSpPr>
        <p:spPr>
          <a:xfrm>
            <a:off x="5820028" y="2514172"/>
            <a:ext cx="275972" cy="277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BC266D9-C761-4062-BD9D-4D2BE05BED42}"/>
              </a:ext>
            </a:extLst>
          </p:cNvPr>
          <p:cNvCxnSpPr>
            <a:cxnSpLocks/>
          </p:cNvCxnSpPr>
          <p:nvPr/>
        </p:nvCxnSpPr>
        <p:spPr>
          <a:xfrm flipH="1" flipV="1">
            <a:off x="5511388" y="2495884"/>
            <a:ext cx="461039" cy="1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15A1763-2000-4B13-9610-140A99E32369}"/>
              </a:ext>
            </a:extLst>
          </p:cNvPr>
          <p:cNvCxnSpPr>
            <a:cxnSpLocks/>
          </p:cNvCxnSpPr>
          <p:nvPr/>
        </p:nvCxnSpPr>
        <p:spPr>
          <a:xfrm flipV="1">
            <a:off x="5972427" y="2177130"/>
            <a:ext cx="123573" cy="446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84B1A6-023D-4532-B7AE-255DA543080B}"/>
              </a:ext>
            </a:extLst>
          </p:cNvPr>
          <p:cNvCxnSpPr>
            <a:cxnSpLocks/>
          </p:cNvCxnSpPr>
          <p:nvPr/>
        </p:nvCxnSpPr>
        <p:spPr>
          <a:xfrm flipV="1">
            <a:off x="5972427" y="2258568"/>
            <a:ext cx="275973" cy="377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6FF19A2-C6A7-492D-A375-C56F72BA7DDD}"/>
              </a:ext>
            </a:extLst>
          </p:cNvPr>
          <p:cNvCxnSpPr>
            <a:cxnSpLocks/>
          </p:cNvCxnSpPr>
          <p:nvPr/>
        </p:nvCxnSpPr>
        <p:spPr>
          <a:xfrm flipV="1">
            <a:off x="5972427" y="2099699"/>
            <a:ext cx="690699" cy="549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D31CCF8-2317-4872-8180-1B30D51281C9}"/>
              </a:ext>
            </a:extLst>
          </p:cNvPr>
          <p:cNvCxnSpPr>
            <a:cxnSpLocks/>
          </p:cNvCxnSpPr>
          <p:nvPr/>
        </p:nvCxnSpPr>
        <p:spPr>
          <a:xfrm flipH="1">
            <a:off x="5281731" y="2648962"/>
            <a:ext cx="690696" cy="142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A02D59C0-22C1-4FB7-B276-D47BF918DA91}"/>
              </a:ext>
            </a:extLst>
          </p:cNvPr>
          <p:cNvSpPr/>
          <p:nvPr/>
        </p:nvSpPr>
        <p:spPr>
          <a:xfrm>
            <a:off x="11096610" y="2779658"/>
            <a:ext cx="402197" cy="384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7C5F9C-FCCA-4291-97F1-2CFFA00B3369}"/>
              </a:ext>
            </a:extLst>
          </p:cNvPr>
          <p:cNvCxnSpPr>
            <a:cxnSpLocks/>
          </p:cNvCxnSpPr>
          <p:nvPr/>
        </p:nvCxnSpPr>
        <p:spPr>
          <a:xfrm>
            <a:off x="5972427" y="2648962"/>
            <a:ext cx="690699" cy="17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C7FF791-B459-48D5-9AB2-69967AE2F9D8}"/>
              </a:ext>
            </a:extLst>
          </p:cNvPr>
          <p:cNvCxnSpPr>
            <a:cxnSpLocks/>
          </p:cNvCxnSpPr>
          <p:nvPr/>
        </p:nvCxnSpPr>
        <p:spPr>
          <a:xfrm flipH="1">
            <a:off x="11164824" y="2967538"/>
            <a:ext cx="188977" cy="3333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73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E1FB20B-D0CD-4E6A-99C5-101FC4EC2F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332502"/>
              </p:ext>
            </p:extLst>
          </p:nvPr>
        </p:nvGraphicFramePr>
        <p:xfrm>
          <a:off x="66659" y="2074865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2C32C6-A922-46BB-B10F-539425C2DB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615804"/>
              </p:ext>
            </p:extLst>
          </p:nvPr>
        </p:nvGraphicFramePr>
        <p:xfrm>
          <a:off x="66659" y="4160520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398512-B611-4A1A-A8DC-6D4ECF3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Estimating Hydrogen Demand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9F877-E319-4944-B58B-770FA3DE9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0539"/>
            <a:ext cx="5157787" cy="823912"/>
          </a:xfrm>
        </p:spPr>
        <p:txBody>
          <a:bodyPr/>
          <a:lstStyle/>
          <a:p>
            <a:r>
              <a:rPr lang="en-IE" dirty="0"/>
              <a:t>Transport Sector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48EFE-33B6-45D9-9945-0AC08E0E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19</a:t>
            </a:fld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EC3FC-20CC-433A-B62F-C4CC735954BD}"/>
              </a:ext>
            </a:extLst>
          </p:cNvPr>
          <p:cNvSpPr txBox="1"/>
          <p:nvPr/>
        </p:nvSpPr>
        <p:spPr>
          <a:xfrm>
            <a:off x="3630168" y="2058255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urban buses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50,000 km per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BBA61-7877-4360-B49F-101C8CD06F1A}"/>
              </a:ext>
            </a:extLst>
          </p:cNvPr>
          <p:cNvSpPr txBox="1"/>
          <p:nvPr/>
        </p:nvSpPr>
        <p:spPr>
          <a:xfrm>
            <a:off x="3709417" y="4157050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40-tonne trucks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100,000 km per year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E5BD44-7129-4F7E-8DB4-47B727D62C96}"/>
              </a:ext>
            </a:extLst>
          </p:cNvPr>
          <p:cNvCxnSpPr>
            <a:cxnSpLocks/>
          </p:cNvCxnSpPr>
          <p:nvPr/>
        </p:nvCxnSpPr>
        <p:spPr>
          <a:xfrm>
            <a:off x="2732880" y="3419061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EFB707-EB51-4FE7-A5E4-163D6793B7FF}"/>
              </a:ext>
            </a:extLst>
          </p:cNvPr>
          <p:cNvCxnSpPr>
            <a:cxnSpLocks/>
          </p:cNvCxnSpPr>
          <p:nvPr/>
        </p:nvCxnSpPr>
        <p:spPr>
          <a:xfrm>
            <a:off x="2732880" y="5143713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869277-5462-4B78-B758-C1BAEC40D09E}"/>
              </a:ext>
            </a:extLst>
          </p:cNvPr>
          <p:cNvSpPr txBox="1"/>
          <p:nvPr/>
        </p:nvSpPr>
        <p:spPr>
          <a:xfrm>
            <a:off x="745070" y="1513864"/>
            <a:ext cx="523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Projections based on fleet turnovers, diesel bans, EU &amp; HMI figures</a:t>
            </a:r>
          </a:p>
        </p:txBody>
      </p:sp>
    </p:spTree>
    <p:extLst>
      <p:ext uri="{BB962C8B-B14F-4D97-AF65-F5344CB8AC3E}">
        <p14:creationId xmlns:p14="http://schemas.microsoft.com/office/powerpoint/2010/main" val="281745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12F8A-FBE6-4B64-9DDB-4EB5C5A8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5B35C-B1D3-4121-959C-4F0BB1C8C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NI Department for the Economy commissioned NUI Galway, with partners Dublin City University and HyEnergy Consulting, to prepare a report on the opportunities for Northern Ireland in hydrogen.</a:t>
            </a:r>
          </a:p>
          <a:p>
            <a:endParaRPr lang="en-IE" dirty="0"/>
          </a:p>
          <a:p>
            <a:r>
              <a:rPr lang="en-IE" dirty="0"/>
              <a:t>This webinar seeks input from key stakeholders for the final report.</a:t>
            </a:r>
          </a:p>
          <a:p>
            <a:endParaRPr lang="en-IE" dirty="0"/>
          </a:p>
          <a:p>
            <a:r>
              <a:rPr lang="en-IE" dirty="0"/>
              <a:t>Your further input is very welcome. Please email </a:t>
            </a:r>
            <a:r>
              <a:rPr lang="en-IE" dirty="0">
                <a:hlinkClick r:id="rId2"/>
              </a:rPr>
              <a:t>rory.monaghan@nuigalway.ie</a:t>
            </a:r>
            <a:r>
              <a:rPr lang="en-IE" dirty="0"/>
              <a:t> with the subject line “Northern Ireland Hydrogen”.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3CF45-015D-4555-A238-440E686E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519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0ACBDB-AC8D-4E6E-AFBB-87EE7FB55C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044292"/>
              </p:ext>
            </p:extLst>
          </p:nvPr>
        </p:nvGraphicFramePr>
        <p:xfrm>
          <a:off x="66659" y="2074865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BCEE6E-DDB9-413C-A532-415B6F3A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688406"/>
              </p:ext>
            </p:extLst>
          </p:nvPr>
        </p:nvGraphicFramePr>
        <p:xfrm>
          <a:off x="66659" y="4160520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398512-B611-4A1A-A8DC-6D4ECF3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Estimating Hydrogen Demand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9F877-E319-4944-B58B-770FA3DE9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0539"/>
            <a:ext cx="5157787" cy="823912"/>
          </a:xfrm>
        </p:spPr>
        <p:txBody>
          <a:bodyPr/>
          <a:lstStyle/>
          <a:p>
            <a:r>
              <a:rPr lang="en-IE" dirty="0"/>
              <a:t>Transport Sector</a:t>
            </a:r>
          </a:p>
          <a:p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D97FCD-1228-4005-9095-2A2835F43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0539"/>
            <a:ext cx="5183188" cy="823912"/>
          </a:xfrm>
        </p:spPr>
        <p:txBody>
          <a:bodyPr/>
          <a:lstStyle/>
          <a:p>
            <a:r>
              <a:rPr lang="en-IE" dirty="0"/>
              <a:t>Natural Gas Use</a:t>
            </a:r>
          </a:p>
          <a:p>
            <a:endParaRPr lang="en-IE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51C30945-50CF-43A3-90DE-45FF9B2714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714859"/>
            <a:ext cx="5183188" cy="3540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48EFE-33B6-45D9-9945-0AC08E0E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20</a:t>
            </a:fld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EC3FC-20CC-433A-B62F-C4CC735954BD}"/>
              </a:ext>
            </a:extLst>
          </p:cNvPr>
          <p:cNvSpPr txBox="1"/>
          <p:nvPr/>
        </p:nvSpPr>
        <p:spPr>
          <a:xfrm>
            <a:off x="3630168" y="2058255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urban buses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50,000 km per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BBA61-7877-4360-B49F-101C8CD06F1A}"/>
              </a:ext>
            </a:extLst>
          </p:cNvPr>
          <p:cNvSpPr txBox="1"/>
          <p:nvPr/>
        </p:nvSpPr>
        <p:spPr>
          <a:xfrm>
            <a:off x="3709417" y="4157050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40-tonne trucks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100,000 km per year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E5BD44-7129-4F7E-8DB4-47B727D62C96}"/>
              </a:ext>
            </a:extLst>
          </p:cNvPr>
          <p:cNvCxnSpPr>
            <a:cxnSpLocks/>
          </p:cNvCxnSpPr>
          <p:nvPr/>
        </p:nvCxnSpPr>
        <p:spPr>
          <a:xfrm>
            <a:off x="2732880" y="3419061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EFB707-EB51-4FE7-A5E4-163D6793B7FF}"/>
              </a:ext>
            </a:extLst>
          </p:cNvPr>
          <p:cNvCxnSpPr>
            <a:cxnSpLocks/>
          </p:cNvCxnSpPr>
          <p:nvPr/>
        </p:nvCxnSpPr>
        <p:spPr>
          <a:xfrm>
            <a:off x="2732880" y="5143713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586372D-E20B-40FC-8697-B7B60D014394}"/>
              </a:ext>
            </a:extLst>
          </p:cNvPr>
          <p:cNvSpPr/>
          <p:nvPr/>
        </p:nvSpPr>
        <p:spPr>
          <a:xfrm rot="20732804">
            <a:off x="6770704" y="3144860"/>
            <a:ext cx="1598044" cy="624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187400-47F5-4EBC-A6A4-6790AD98173D}"/>
              </a:ext>
            </a:extLst>
          </p:cNvPr>
          <p:cNvSpPr/>
          <p:nvPr/>
        </p:nvSpPr>
        <p:spPr>
          <a:xfrm>
            <a:off x="8220856" y="3981707"/>
            <a:ext cx="349723" cy="3553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079C7F-ED53-4EC2-BBE4-0F914BFACDC3}"/>
              </a:ext>
            </a:extLst>
          </p:cNvPr>
          <p:cNvSpPr txBox="1"/>
          <p:nvPr/>
        </p:nvSpPr>
        <p:spPr>
          <a:xfrm>
            <a:off x="6114718" y="1512836"/>
            <a:ext cx="5237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10% of 2019 gas consumption in Derry-Strabane and Causeway Coast &amp; Glens (Scenario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10% of 2019 gas consumption in Greater Belfast (Scenario 3)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869277-5462-4B78-B758-C1BAEC40D09E}"/>
              </a:ext>
            </a:extLst>
          </p:cNvPr>
          <p:cNvSpPr txBox="1"/>
          <p:nvPr/>
        </p:nvSpPr>
        <p:spPr>
          <a:xfrm>
            <a:off x="745070" y="1513864"/>
            <a:ext cx="523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Projections based on fleet turnovers, diesel bans, EU &amp; HMI figures</a:t>
            </a:r>
          </a:p>
        </p:txBody>
      </p:sp>
    </p:spTree>
    <p:extLst>
      <p:ext uri="{BB962C8B-B14F-4D97-AF65-F5344CB8AC3E}">
        <p14:creationId xmlns:p14="http://schemas.microsoft.com/office/powerpoint/2010/main" val="93411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AE20E4-93E7-4C4B-B3E0-E83909A9043B}"/>
              </a:ext>
            </a:extLst>
          </p:cNvPr>
          <p:cNvGrpSpPr/>
          <p:nvPr/>
        </p:nvGrpSpPr>
        <p:grpSpPr>
          <a:xfrm>
            <a:off x="3707715" y="562232"/>
            <a:ext cx="7454929" cy="5220211"/>
            <a:chOff x="2590281" y="270361"/>
            <a:chExt cx="7848960" cy="5506501"/>
          </a:xfrm>
        </p:grpSpPr>
        <p:sp>
          <p:nvSpPr>
            <p:cNvPr id="138" name="Google Shape;1850;p36">
              <a:extLst>
                <a:ext uri="{FF2B5EF4-FFF2-40B4-BE49-F238E27FC236}">
                  <a16:creationId xmlns:a16="http://schemas.microsoft.com/office/drawing/2014/main" id="{2789D7D1-A34C-BF45-9DAE-BB1C9F9E7396}"/>
                </a:ext>
              </a:extLst>
            </p:cNvPr>
            <p:cNvSpPr/>
            <p:nvPr/>
          </p:nvSpPr>
          <p:spPr>
            <a:xfrm rot="4758454">
              <a:off x="9067735" y="3341548"/>
              <a:ext cx="716939" cy="214877"/>
            </a:xfrm>
            <a:custGeom>
              <a:avLst/>
              <a:gdLst/>
              <a:ahLst/>
              <a:cxnLst/>
              <a:rect l="l" t="t" r="r" b="b"/>
              <a:pathLst>
                <a:path w="23242" h="6966" extrusionOk="0">
                  <a:moveTo>
                    <a:pt x="23111" y="0"/>
                  </a:moveTo>
                  <a:lnTo>
                    <a:pt x="1" y="6525"/>
                  </a:lnTo>
                  <a:lnTo>
                    <a:pt x="132" y="6965"/>
                  </a:lnTo>
                  <a:lnTo>
                    <a:pt x="23242" y="441"/>
                  </a:lnTo>
                  <a:lnTo>
                    <a:pt x="23111" y="0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1" name="Google Shape;1761;p36"/>
            <p:cNvSpPr/>
            <p:nvPr/>
          </p:nvSpPr>
          <p:spPr>
            <a:xfrm>
              <a:off x="3691584" y="2191269"/>
              <a:ext cx="717308" cy="214508"/>
            </a:xfrm>
            <a:custGeom>
              <a:avLst/>
              <a:gdLst/>
              <a:ahLst/>
              <a:cxnLst/>
              <a:rect l="l" t="t" r="r" b="b"/>
              <a:pathLst>
                <a:path w="23254" h="6954" extrusionOk="0">
                  <a:moveTo>
                    <a:pt x="23122" y="0"/>
                  </a:moveTo>
                  <a:lnTo>
                    <a:pt x="0" y="6501"/>
                  </a:lnTo>
                  <a:lnTo>
                    <a:pt x="131" y="6954"/>
                  </a:lnTo>
                  <a:lnTo>
                    <a:pt x="23253" y="441"/>
                  </a:lnTo>
                  <a:lnTo>
                    <a:pt x="23122" y="0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2" name="Google Shape;1762;p36"/>
            <p:cNvSpPr/>
            <p:nvPr/>
          </p:nvSpPr>
          <p:spPr>
            <a:xfrm>
              <a:off x="3691954" y="1589641"/>
              <a:ext cx="716939" cy="214909"/>
            </a:xfrm>
            <a:custGeom>
              <a:avLst/>
              <a:gdLst/>
              <a:ahLst/>
              <a:cxnLst/>
              <a:rect l="l" t="t" r="r" b="b"/>
              <a:pathLst>
                <a:path w="23242" h="6967" extrusionOk="0">
                  <a:moveTo>
                    <a:pt x="119" y="1"/>
                  </a:moveTo>
                  <a:lnTo>
                    <a:pt x="0" y="453"/>
                  </a:lnTo>
                  <a:lnTo>
                    <a:pt x="23110" y="6966"/>
                  </a:lnTo>
                  <a:lnTo>
                    <a:pt x="23241" y="6514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3" name="Google Shape;1763;p36"/>
            <p:cNvSpPr/>
            <p:nvPr/>
          </p:nvSpPr>
          <p:spPr>
            <a:xfrm>
              <a:off x="4779467" y="962718"/>
              <a:ext cx="316611" cy="681311"/>
            </a:xfrm>
            <a:custGeom>
              <a:avLst/>
              <a:gdLst/>
              <a:ahLst/>
              <a:cxnLst/>
              <a:rect l="l" t="t" r="r" b="b"/>
              <a:pathLst>
                <a:path w="10264" h="22087" extrusionOk="0">
                  <a:moveTo>
                    <a:pt x="9847" y="0"/>
                  </a:moveTo>
                  <a:lnTo>
                    <a:pt x="1" y="21908"/>
                  </a:lnTo>
                  <a:lnTo>
                    <a:pt x="418" y="22086"/>
                  </a:lnTo>
                  <a:lnTo>
                    <a:pt x="10264" y="191"/>
                  </a:lnTo>
                  <a:lnTo>
                    <a:pt x="9847" y="0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4" name="Google Shape;1764;p36"/>
            <p:cNvSpPr/>
            <p:nvPr/>
          </p:nvSpPr>
          <p:spPr>
            <a:xfrm>
              <a:off x="4932996" y="2190158"/>
              <a:ext cx="941717" cy="941717"/>
            </a:xfrm>
            <a:custGeom>
              <a:avLst/>
              <a:gdLst/>
              <a:ahLst/>
              <a:cxnLst/>
              <a:rect l="l" t="t" r="r" b="b"/>
              <a:pathLst>
                <a:path w="30529" h="30529" extrusionOk="0">
                  <a:moveTo>
                    <a:pt x="322" y="1"/>
                  </a:moveTo>
                  <a:lnTo>
                    <a:pt x="1" y="334"/>
                  </a:lnTo>
                  <a:lnTo>
                    <a:pt x="30207" y="30528"/>
                  </a:lnTo>
                  <a:lnTo>
                    <a:pt x="30528" y="3020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5" name="Google Shape;1765;p36"/>
            <p:cNvSpPr/>
            <p:nvPr/>
          </p:nvSpPr>
          <p:spPr>
            <a:xfrm>
              <a:off x="4221952" y="1499318"/>
              <a:ext cx="1111004" cy="1111004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8014" y="0"/>
                  </a:moveTo>
                  <a:cubicBezTo>
                    <a:pt x="8061" y="0"/>
                    <a:pt x="0" y="8061"/>
                    <a:pt x="0" y="18002"/>
                  </a:cubicBezTo>
                  <a:cubicBezTo>
                    <a:pt x="0" y="27956"/>
                    <a:pt x="8061" y="36016"/>
                    <a:pt x="18014" y="36016"/>
                  </a:cubicBezTo>
                  <a:cubicBezTo>
                    <a:pt x="27956" y="36016"/>
                    <a:pt x="36017" y="27956"/>
                    <a:pt x="36017" y="18002"/>
                  </a:cubicBezTo>
                  <a:cubicBezTo>
                    <a:pt x="36017" y="8061"/>
                    <a:pt x="27956" y="0"/>
                    <a:pt x="1801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Supply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774" name="Google Shape;1774;p36"/>
            <p:cNvSpPr/>
            <p:nvPr/>
          </p:nvSpPr>
          <p:spPr>
            <a:xfrm>
              <a:off x="4608307" y="310731"/>
              <a:ext cx="925552" cy="891365"/>
            </a:xfrm>
            <a:custGeom>
              <a:avLst/>
              <a:gdLst/>
              <a:ahLst/>
              <a:cxnLst/>
              <a:rect l="l" t="t" r="r" b="b"/>
              <a:pathLst>
                <a:path w="21860" h="21860" extrusionOk="0">
                  <a:moveTo>
                    <a:pt x="10930" y="0"/>
                  </a:moveTo>
                  <a:cubicBezTo>
                    <a:pt x="4894" y="0"/>
                    <a:pt x="0" y="4893"/>
                    <a:pt x="0" y="10930"/>
                  </a:cubicBezTo>
                  <a:cubicBezTo>
                    <a:pt x="0" y="16966"/>
                    <a:pt x="4894" y="21860"/>
                    <a:pt x="10930" y="21860"/>
                  </a:cubicBezTo>
                  <a:cubicBezTo>
                    <a:pt x="16966" y="21860"/>
                    <a:pt x="21860" y="16966"/>
                    <a:pt x="21860" y="10930"/>
                  </a:cubicBezTo>
                  <a:cubicBezTo>
                    <a:pt x="21860" y="4893"/>
                    <a:pt x="16966" y="0"/>
                    <a:pt x="1093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100" dirty="0"/>
                <a:t>Production location?</a:t>
              </a:r>
              <a:endParaRPr sz="1100" dirty="0"/>
            </a:p>
          </p:txBody>
        </p:sp>
        <p:sp>
          <p:nvSpPr>
            <p:cNvPr id="1794" name="Google Shape;1794;p36"/>
            <p:cNvSpPr/>
            <p:nvPr/>
          </p:nvSpPr>
          <p:spPr>
            <a:xfrm rot="2704645">
              <a:off x="5687523" y="3574988"/>
              <a:ext cx="942088" cy="942088"/>
            </a:xfrm>
            <a:custGeom>
              <a:avLst/>
              <a:gdLst/>
              <a:ahLst/>
              <a:cxnLst/>
              <a:rect l="l" t="t" r="r" b="b"/>
              <a:pathLst>
                <a:path w="30541" h="30541" extrusionOk="0">
                  <a:moveTo>
                    <a:pt x="334" y="1"/>
                  </a:moveTo>
                  <a:lnTo>
                    <a:pt x="1" y="334"/>
                  </a:lnTo>
                  <a:lnTo>
                    <a:pt x="30207" y="30540"/>
                  </a:lnTo>
                  <a:lnTo>
                    <a:pt x="30540" y="3020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7E5D86-B390-DD4C-9F67-CCA48BDC6085}"/>
                </a:ext>
              </a:extLst>
            </p:cNvPr>
            <p:cNvGrpSpPr/>
            <p:nvPr/>
          </p:nvGrpSpPr>
          <p:grpSpPr>
            <a:xfrm>
              <a:off x="4419864" y="3970291"/>
              <a:ext cx="3575244" cy="1806571"/>
              <a:chOff x="6092135" y="3548876"/>
              <a:chExt cx="3575244" cy="1806571"/>
            </a:xfrm>
          </p:grpSpPr>
          <p:sp>
            <p:nvSpPr>
              <p:cNvPr id="1790" name="Google Shape;1790;p36"/>
              <p:cNvSpPr/>
              <p:nvPr/>
            </p:nvSpPr>
            <p:spPr>
              <a:xfrm rot="6944250">
                <a:off x="6919121" y="3841628"/>
                <a:ext cx="200935" cy="88258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28612" extrusionOk="0">
                    <a:moveTo>
                      <a:pt x="6061" y="1"/>
                    </a:moveTo>
                    <a:lnTo>
                      <a:pt x="1" y="28516"/>
                    </a:lnTo>
                    <a:lnTo>
                      <a:pt x="453" y="28611"/>
                    </a:lnTo>
                    <a:lnTo>
                      <a:pt x="6513" y="96"/>
                    </a:lnTo>
                    <a:lnTo>
                      <a:pt x="6061" y="1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793" name="Google Shape;1793;p36"/>
              <p:cNvSpPr/>
              <p:nvPr/>
            </p:nvSpPr>
            <p:spPr>
              <a:xfrm>
                <a:off x="8353894" y="4099292"/>
                <a:ext cx="681680" cy="316980"/>
              </a:xfrm>
              <a:custGeom>
                <a:avLst/>
                <a:gdLst/>
                <a:ahLst/>
                <a:cxnLst/>
                <a:rect l="l" t="t" r="r" b="b"/>
                <a:pathLst>
                  <a:path w="22099" h="10276" extrusionOk="0">
                    <a:moveTo>
                      <a:pt x="21908" y="0"/>
                    </a:moveTo>
                    <a:lnTo>
                      <a:pt x="1" y="9858"/>
                    </a:lnTo>
                    <a:lnTo>
                      <a:pt x="191" y="10275"/>
                    </a:lnTo>
                    <a:lnTo>
                      <a:pt x="22099" y="429"/>
                    </a:lnTo>
                    <a:lnTo>
                      <a:pt x="21908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795" name="Google Shape;1795;p36"/>
              <p:cNvSpPr/>
              <p:nvPr/>
            </p:nvSpPr>
            <p:spPr>
              <a:xfrm>
                <a:off x="7080074" y="3944022"/>
                <a:ext cx="1527549" cy="1411425"/>
              </a:xfrm>
              <a:custGeom>
                <a:avLst/>
                <a:gdLst/>
                <a:ahLst/>
                <a:cxnLst/>
                <a:rect l="l" t="t" r="r" b="b"/>
                <a:pathLst>
                  <a:path w="36017" h="36017" extrusionOk="0">
                    <a:moveTo>
                      <a:pt x="18015" y="1"/>
                    </a:moveTo>
                    <a:cubicBezTo>
                      <a:pt x="8061" y="1"/>
                      <a:pt x="1" y="8073"/>
                      <a:pt x="1" y="18015"/>
                    </a:cubicBezTo>
                    <a:cubicBezTo>
                      <a:pt x="1" y="27956"/>
                      <a:pt x="8061" y="36017"/>
                      <a:pt x="18015" y="36017"/>
                    </a:cubicBezTo>
                    <a:cubicBezTo>
                      <a:pt x="27956" y="36017"/>
                      <a:pt x="36017" y="27956"/>
                      <a:pt x="36017" y="18015"/>
                    </a:cubicBezTo>
                    <a:cubicBezTo>
                      <a:pt x="36017" y="8073"/>
                      <a:pt x="27956" y="1"/>
                      <a:pt x="18015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Renewable sources?</a:t>
                </a:r>
                <a:endParaRPr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796" name="Google Shape;1796;p36"/>
              <p:cNvSpPr/>
              <p:nvPr/>
            </p:nvSpPr>
            <p:spPr>
              <a:xfrm>
                <a:off x="8818598" y="3619961"/>
                <a:ext cx="848781" cy="852142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1"/>
                    </a:cubicBezTo>
                    <a:cubicBezTo>
                      <a:pt x="1" y="16967"/>
                      <a:pt x="4894" y="21861"/>
                      <a:pt x="10931" y="21861"/>
                    </a:cubicBezTo>
                    <a:cubicBezTo>
                      <a:pt x="16967" y="21861"/>
                      <a:pt x="21861" y="16967"/>
                      <a:pt x="21861" y="10931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Location?</a:t>
                </a:r>
                <a:endParaRPr sz="1100" dirty="0"/>
              </a:p>
            </p:txBody>
          </p:sp>
          <p:sp>
            <p:nvSpPr>
              <p:cNvPr id="1798" name="Google Shape;1798;p36"/>
              <p:cNvSpPr/>
              <p:nvPr/>
            </p:nvSpPr>
            <p:spPr>
              <a:xfrm>
                <a:off x="8601000" y="4565052"/>
                <a:ext cx="76777" cy="52192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692" extrusionOk="0">
                    <a:moveTo>
                      <a:pt x="2024" y="465"/>
                    </a:moveTo>
                    <a:lnTo>
                      <a:pt x="2024" y="1227"/>
                    </a:lnTo>
                    <a:lnTo>
                      <a:pt x="465" y="1227"/>
                    </a:lnTo>
                    <a:lnTo>
                      <a:pt x="465" y="465"/>
                    </a:lnTo>
                    <a:close/>
                    <a:moveTo>
                      <a:pt x="227" y="1"/>
                    </a:moveTo>
                    <a:cubicBezTo>
                      <a:pt x="107" y="1"/>
                      <a:pt x="0" y="96"/>
                      <a:pt x="0" y="227"/>
                    </a:cubicBezTo>
                    <a:lnTo>
                      <a:pt x="0" y="1465"/>
                    </a:lnTo>
                    <a:cubicBezTo>
                      <a:pt x="0" y="1596"/>
                      <a:pt x="107" y="1692"/>
                      <a:pt x="227" y="1692"/>
                    </a:cubicBezTo>
                    <a:lnTo>
                      <a:pt x="2262" y="1692"/>
                    </a:lnTo>
                    <a:cubicBezTo>
                      <a:pt x="2393" y="1692"/>
                      <a:pt x="2489" y="1596"/>
                      <a:pt x="2489" y="1465"/>
                    </a:cubicBezTo>
                    <a:lnTo>
                      <a:pt x="2489" y="227"/>
                    </a:lnTo>
                    <a:cubicBezTo>
                      <a:pt x="2489" y="96"/>
                      <a:pt x="2393" y="1"/>
                      <a:pt x="2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27" name="Google Shape;1796;p36">
                <a:extLst>
                  <a:ext uri="{FF2B5EF4-FFF2-40B4-BE49-F238E27FC236}">
                    <a16:creationId xmlns:a16="http://schemas.microsoft.com/office/drawing/2014/main" id="{82837446-8A05-264B-A0C3-4C1711A2EE2F}"/>
                  </a:ext>
                </a:extLst>
              </p:cNvPr>
              <p:cNvSpPr/>
              <p:nvPr/>
            </p:nvSpPr>
            <p:spPr>
              <a:xfrm>
                <a:off x="6092135" y="3548876"/>
                <a:ext cx="848781" cy="852142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1"/>
                    </a:cubicBezTo>
                    <a:cubicBezTo>
                      <a:pt x="1" y="16967"/>
                      <a:pt x="4894" y="21861"/>
                      <a:pt x="10931" y="21861"/>
                    </a:cubicBezTo>
                    <a:cubicBezTo>
                      <a:pt x="16967" y="21861"/>
                      <a:pt x="21861" y="16967"/>
                      <a:pt x="21861" y="10931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Capacity?</a:t>
                </a:r>
                <a:endParaRPr sz="1100" dirty="0"/>
              </a:p>
            </p:txBody>
          </p:sp>
        </p:grpSp>
        <p:sp>
          <p:nvSpPr>
            <p:cNvPr id="131" name="Google Shape;1774;p36">
              <a:extLst>
                <a:ext uri="{FF2B5EF4-FFF2-40B4-BE49-F238E27FC236}">
                  <a16:creationId xmlns:a16="http://schemas.microsoft.com/office/drawing/2014/main" id="{5DF9D928-50CD-F94D-BCF1-EDAB561E483A}"/>
                </a:ext>
              </a:extLst>
            </p:cNvPr>
            <p:cNvSpPr/>
            <p:nvPr/>
          </p:nvSpPr>
          <p:spPr>
            <a:xfrm>
              <a:off x="3039126" y="962349"/>
              <a:ext cx="925552" cy="891365"/>
            </a:xfrm>
            <a:custGeom>
              <a:avLst/>
              <a:gdLst/>
              <a:ahLst/>
              <a:cxnLst/>
              <a:rect l="l" t="t" r="r" b="b"/>
              <a:pathLst>
                <a:path w="21860" h="21860" extrusionOk="0">
                  <a:moveTo>
                    <a:pt x="10930" y="0"/>
                  </a:moveTo>
                  <a:cubicBezTo>
                    <a:pt x="4894" y="0"/>
                    <a:pt x="0" y="4893"/>
                    <a:pt x="0" y="10930"/>
                  </a:cubicBezTo>
                  <a:cubicBezTo>
                    <a:pt x="0" y="16966"/>
                    <a:pt x="4894" y="21860"/>
                    <a:pt x="10930" y="21860"/>
                  </a:cubicBezTo>
                  <a:cubicBezTo>
                    <a:pt x="16966" y="21860"/>
                    <a:pt x="21860" y="16966"/>
                    <a:pt x="21860" y="10930"/>
                  </a:cubicBezTo>
                  <a:cubicBezTo>
                    <a:pt x="21860" y="4893"/>
                    <a:pt x="16966" y="0"/>
                    <a:pt x="1093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100" dirty="0"/>
                <a:t>Production capacity?</a:t>
              </a:r>
              <a:endParaRPr sz="1100" dirty="0"/>
            </a:p>
          </p:txBody>
        </p:sp>
        <p:sp>
          <p:nvSpPr>
            <p:cNvPr id="132" name="Google Shape;1774;p36">
              <a:extLst>
                <a:ext uri="{FF2B5EF4-FFF2-40B4-BE49-F238E27FC236}">
                  <a16:creationId xmlns:a16="http://schemas.microsoft.com/office/drawing/2014/main" id="{7A9D3224-5C51-2740-B4E2-96583990BE0C}"/>
                </a:ext>
              </a:extLst>
            </p:cNvPr>
            <p:cNvSpPr/>
            <p:nvPr/>
          </p:nvSpPr>
          <p:spPr>
            <a:xfrm>
              <a:off x="2590281" y="2019353"/>
              <a:ext cx="1237518" cy="1111004"/>
            </a:xfrm>
            <a:custGeom>
              <a:avLst/>
              <a:gdLst/>
              <a:ahLst/>
              <a:cxnLst/>
              <a:rect l="l" t="t" r="r" b="b"/>
              <a:pathLst>
                <a:path w="21860" h="21860" extrusionOk="0">
                  <a:moveTo>
                    <a:pt x="10930" y="0"/>
                  </a:moveTo>
                  <a:cubicBezTo>
                    <a:pt x="4894" y="0"/>
                    <a:pt x="0" y="4893"/>
                    <a:pt x="0" y="10930"/>
                  </a:cubicBezTo>
                  <a:cubicBezTo>
                    <a:pt x="0" y="16966"/>
                    <a:pt x="4894" y="21860"/>
                    <a:pt x="10930" y="21860"/>
                  </a:cubicBezTo>
                  <a:cubicBezTo>
                    <a:pt x="16966" y="21860"/>
                    <a:pt x="21860" y="16966"/>
                    <a:pt x="21860" y="10930"/>
                  </a:cubicBezTo>
                  <a:cubicBezTo>
                    <a:pt x="21860" y="4893"/>
                    <a:pt x="16966" y="0"/>
                    <a:pt x="1093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100" dirty="0"/>
                <a:t>Centralised/ decentralised?</a:t>
              </a:r>
              <a:endParaRPr sz="1100" dirty="0"/>
            </a:p>
          </p:txBody>
        </p:sp>
        <p:sp>
          <p:nvSpPr>
            <p:cNvPr id="133" name="Google Shape;1859;p36">
              <a:extLst>
                <a:ext uri="{FF2B5EF4-FFF2-40B4-BE49-F238E27FC236}">
                  <a16:creationId xmlns:a16="http://schemas.microsoft.com/office/drawing/2014/main" id="{CF95B9D1-21CF-C94D-A3A5-CF7E00DC7609}"/>
                </a:ext>
              </a:extLst>
            </p:cNvPr>
            <p:cNvSpPr/>
            <p:nvPr/>
          </p:nvSpPr>
          <p:spPr>
            <a:xfrm>
              <a:off x="9323398" y="3424310"/>
              <a:ext cx="617935" cy="630745"/>
            </a:xfrm>
            <a:custGeom>
              <a:avLst/>
              <a:gdLst/>
              <a:ahLst/>
              <a:cxnLst/>
              <a:rect l="l" t="t" r="r" b="b"/>
              <a:pathLst>
                <a:path w="21861" h="21861" extrusionOk="0">
                  <a:moveTo>
                    <a:pt x="10931" y="1"/>
                  </a:moveTo>
                  <a:cubicBezTo>
                    <a:pt x="4894" y="1"/>
                    <a:pt x="1" y="4894"/>
                    <a:pt x="1" y="10930"/>
                  </a:cubicBezTo>
                  <a:cubicBezTo>
                    <a:pt x="1" y="16967"/>
                    <a:pt x="4894" y="21860"/>
                    <a:pt x="10931" y="21860"/>
                  </a:cubicBezTo>
                  <a:cubicBezTo>
                    <a:pt x="16967" y="21860"/>
                    <a:pt x="21861" y="16967"/>
                    <a:pt x="21861" y="10930"/>
                  </a:cubicBezTo>
                  <a:cubicBezTo>
                    <a:pt x="21861" y="4894"/>
                    <a:pt x="16967" y="1"/>
                    <a:pt x="10931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 dirty="0"/>
                <a:t>Gas grid</a:t>
              </a:r>
              <a:endParaRPr sz="80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DE0AA5-75C5-9344-95FD-4B953453D70B}"/>
                </a:ext>
              </a:extLst>
            </p:cNvPr>
            <p:cNvGrpSpPr/>
            <p:nvPr/>
          </p:nvGrpSpPr>
          <p:grpSpPr>
            <a:xfrm>
              <a:off x="6342996" y="270361"/>
              <a:ext cx="4096245" cy="3151070"/>
              <a:chOff x="6342996" y="270361"/>
              <a:chExt cx="4096245" cy="3151070"/>
            </a:xfrm>
          </p:grpSpPr>
          <p:sp>
            <p:nvSpPr>
              <p:cNvPr id="137" name="Google Shape;1850;p36">
                <a:extLst>
                  <a:ext uri="{FF2B5EF4-FFF2-40B4-BE49-F238E27FC236}">
                    <a16:creationId xmlns:a16="http://schemas.microsoft.com/office/drawing/2014/main" id="{906174C0-421B-C146-A89B-BAF651CF8C0A}"/>
                  </a:ext>
                </a:extLst>
              </p:cNvPr>
              <p:cNvSpPr/>
              <p:nvPr/>
            </p:nvSpPr>
            <p:spPr>
              <a:xfrm rot="1031014">
                <a:off x="9129492" y="2857773"/>
                <a:ext cx="716939" cy="214877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66" extrusionOk="0">
                    <a:moveTo>
                      <a:pt x="23111" y="0"/>
                    </a:moveTo>
                    <a:lnTo>
                      <a:pt x="1" y="6525"/>
                    </a:lnTo>
                    <a:lnTo>
                      <a:pt x="132" y="6965"/>
                    </a:lnTo>
                    <a:lnTo>
                      <a:pt x="23242" y="441"/>
                    </a:lnTo>
                    <a:lnTo>
                      <a:pt x="23111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36" name="Google Shape;1850;p36">
                <a:extLst>
                  <a:ext uri="{FF2B5EF4-FFF2-40B4-BE49-F238E27FC236}">
                    <a16:creationId xmlns:a16="http://schemas.microsoft.com/office/drawing/2014/main" id="{F83B9032-7C30-9F43-92E0-C7D9BD3A9944}"/>
                  </a:ext>
                </a:extLst>
              </p:cNvPr>
              <p:cNvSpPr/>
              <p:nvPr/>
            </p:nvSpPr>
            <p:spPr>
              <a:xfrm rot="20285890">
                <a:off x="9007168" y="2315359"/>
                <a:ext cx="716939" cy="214877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66" extrusionOk="0">
                    <a:moveTo>
                      <a:pt x="23111" y="0"/>
                    </a:moveTo>
                    <a:lnTo>
                      <a:pt x="1" y="6525"/>
                    </a:lnTo>
                    <a:lnTo>
                      <a:pt x="132" y="6965"/>
                    </a:lnTo>
                    <a:lnTo>
                      <a:pt x="23242" y="441"/>
                    </a:lnTo>
                    <a:lnTo>
                      <a:pt x="23111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49" name="Google Shape;1849;p36"/>
              <p:cNvSpPr/>
              <p:nvPr/>
            </p:nvSpPr>
            <p:spPr>
              <a:xfrm rot="1394335">
                <a:off x="7789710" y="2574072"/>
                <a:ext cx="1413905" cy="169808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54" extrusionOk="0">
                    <a:moveTo>
                      <a:pt x="120" y="0"/>
                    </a:moveTo>
                    <a:lnTo>
                      <a:pt x="0" y="441"/>
                    </a:lnTo>
                    <a:lnTo>
                      <a:pt x="23110" y="6954"/>
                    </a:lnTo>
                    <a:lnTo>
                      <a:pt x="23241" y="651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0" name="Google Shape;1850;p36"/>
              <p:cNvSpPr/>
              <p:nvPr/>
            </p:nvSpPr>
            <p:spPr>
              <a:xfrm>
                <a:off x="7808826" y="1588931"/>
                <a:ext cx="716939" cy="214877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66" extrusionOk="0">
                    <a:moveTo>
                      <a:pt x="23111" y="0"/>
                    </a:moveTo>
                    <a:lnTo>
                      <a:pt x="1" y="6525"/>
                    </a:lnTo>
                    <a:lnTo>
                      <a:pt x="132" y="6965"/>
                    </a:lnTo>
                    <a:lnTo>
                      <a:pt x="23242" y="441"/>
                    </a:lnTo>
                    <a:lnTo>
                      <a:pt x="23111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1" name="Google Shape;1851;p36"/>
              <p:cNvSpPr/>
              <p:nvPr/>
            </p:nvSpPr>
            <p:spPr>
              <a:xfrm>
                <a:off x="7120918" y="962349"/>
                <a:ext cx="316980" cy="681680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22099" extrusionOk="0">
                    <a:moveTo>
                      <a:pt x="429" y="0"/>
                    </a:moveTo>
                    <a:lnTo>
                      <a:pt x="0" y="191"/>
                    </a:lnTo>
                    <a:lnTo>
                      <a:pt x="9847" y="22098"/>
                    </a:lnTo>
                    <a:lnTo>
                      <a:pt x="10275" y="21908"/>
                    </a:lnTo>
                    <a:lnTo>
                      <a:pt x="429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2" name="Google Shape;1852;p36"/>
              <p:cNvSpPr/>
              <p:nvPr/>
            </p:nvSpPr>
            <p:spPr>
              <a:xfrm>
                <a:off x="6342996" y="2190158"/>
                <a:ext cx="941717" cy="941717"/>
              </a:xfrm>
              <a:custGeom>
                <a:avLst/>
                <a:gdLst/>
                <a:ahLst/>
                <a:cxnLst/>
                <a:rect l="l" t="t" r="r" b="b"/>
                <a:pathLst>
                  <a:path w="30529" h="30529" extrusionOk="0">
                    <a:moveTo>
                      <a:pt x="30195" y="1"/>
                    </a:moveTo>
                    <a:lnTo>
                      <a:pt x="1" y="30207"/>
                    </a:lnTo>
                    <a:lnTo>
                      <a:pt x="322" y="30528"/>
                    </a:lnTo>
                    <a:lnTo>
                      <a:pt x="30528" y="334"/>
                    </a:lnTo>
                    <a:lnTo>
                      <a:pt x="30195" y="1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3" name="Google Shape;1853;p36"/>
              <p:cNvSpPr/>
              <p:nvPr/>
            </p:nvSpPr>
            <p:spPr>
              <a:xfrm>
                <a:off x="6895316" y="1467759"/>
                <a:ext cx="1128683" cy="1160584"/>
              </a:xfrm>
              <a:custGeom>
                <a:avLst/>
                <a:gdLst/>
                <a:ahLst/>
                <a:cxnLst/>
                <a:rect l="l" t="t" r="r" b="b"/>
                <a:pathLst>
                  <a:path w="36017" h="36017" extrusionOk="0">
                    <a:moveTo>
                      <a:pt x="18003" y="0"/>
                    </a:moveTo>
                    <a:cubicBezTo>
                      <a:pt x="8061" y="0"/>
                      <a:pt x="0" y="8061"/>
                      <a:pt x="0" y="18002"/>
                    </a:cubicBezTo>
                    <a:cubicBezTo>
                      <a:pt x="0" y="27956"/>
                      <a:pt x="8061" y="36016"/>
                      <a:pt x="18003" y="36016"/>
                    </a:cubicBezTo>
                    <a:cubicBezTo>
                      <a:pt x="27956" y="36016"/>
                      <a:pt x="36017" y="27956"/>
                      <a:pt x="36017" y="18002"/>
                    </a:cubicBezTo>
                    <a:cubicBezTo>
                      <a:pt x="36017" y="8061"/>
                      <a:pt x="27956" y="0"/>
                      <a:pt x="18003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Demand</a:t>
                </a:r>
                <a:endParaRPr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859" name="Google Shape;1859;p36"/>
              <p:cNvSpPr/>
              <p:nvPr/>
            </p:nvSpPr>
            <p:spPr>
              <a:xfrm>
                <a:off x="8446016" y="2351907"/>
                <a:ext cx="1041946" cy="1069524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100" dirty="0"/>
                  <a:t>Applications and end-users?</a:t>
                </a:r>
                <a:endParaRPr sz="1100" dirty="0"/>
              </a:p>
            </p:txBody>
          </p:sp>
          <p:sp>
            <p:nvSpPr>
              <p:cNvPr id="1864" name="Google Shape;1864;p36"/>
              <p:cNvSpPr/>
              <p:nvPr/>
            </p:nvSpPr>
            <p:spPr>
              <a:xfrm>
                <a:off x="6756967" y="270361"/>
                <a:ext cx="834680" cy="856588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0" extrusionOk="0">
                    <a:moveTo>
                      <a:pt x="10931" y="0"/>
                    </a:moveTo>
                    <a:cubicBezTo>
                      <a:pt x="4894" y="0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0"/>
                      <a:pt x="10931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Annual hydrogen demand?</a:t>
                </a:r>
                <a:endParaRPr sz="1100" dirty="0"/>
              </a:p>
            </p:txBody>
          </p:sp>
          <p:sp>
            <p:nvSpPr>
              <p:cNvPr id="129" name="Google Shape;1864;p36">
                <a:extLst>
                  <a:ext uri="{FF2B5EF4-FFF2-40B4-BE49-F238E27FC236}">
                    <a16:creationId xmlns:a16="http://schemas.microsoft.com/office/drawing/2014/main" id="{538B3640-8C5D-DA41-9D59-51403EF07B96}"/>
                  </a:ext>
                </a:extLst>
              </p:cNvPr>
              <p:cNvSpPr/>
              <p:nvPr/>
            </p:nvSpPr>
            <p:spPr>
              <a:xfrm>
                <a:off x="8220676" y="1025157"/>
                <a:ext cx="834680" cy="856588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0" extrusionOk="0">
                    <a:moveTo>
                      <a:pt x="10931" y="0"/>
                    </a:moveTo>
                    <a:cubicBezTo>
                      <a:pt x="4894" y="0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0"/>
                      <a:pt x="10931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Demand location?</a:t>
                </a:r>
                <a:endParaRPr sz="1100" dirty="0"/>
              </a:p>
            </p:txBody>
          </p:sp>
          <p:sp>
            <p:nvSpPr>
              <p:cNvPr id="134" name="Google Shape;1859;p36">
                <a:extLst>
                  <a:ext uri="{FF2B5EF4-FFF2-40B4-BE49-F238E27FC236}">
                    <a16:creationId xmlns:a16="http://schemas.microsoft.com/office/drawing/2014/main" id="{F4FD8DD2-C2ED-854F-85FD-956761584FBA}"/>
                  </a:ext>
                </a:extLst>
              </p:cNvPr>
              <p:cNvSpPr/>
              <p:nvPr/>
            </p:nvSpPr>
            <p:spPr>
              <a:xfrm>
                <a:off x="9708612" y="2581630"/>
                <a:ext cx="730629" cy="722323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 dirty="0"/>
                  <a:t>Transport</a:t>
                </a:r>
                <a:endParaRPr sz="800" dirty="0"/>
              </a:p>
            </p:txBody>
          </p:sp>
          <p:sp>
            <p:nvSpPr>
              <p:cNvPr id="135" name="Google Shape;1859;p36">
                <a:extLst>
                  <a:ext uri="{FF2B5EF4-FFF2-40B4-BE49-F238E27FC236}">
                    <a16:creationId xmlns:a16="http://schemas.microsoft.com/office/drawing/2014/main" id="{4217B4D2-187D-864C-B3BF-BEC14493CFFB}"/>
                  </a:ext>
                </a:extLst>
              </p:cNvPr>
              <p:cNvSpPr/>
              <p:nvPr/>
            </p:nvSpPr>
            <p:spPr>
              <a:xfrm>
                <a:off x="9389783" y="1782160"/>
                <a:ext cx="730629" cy="722323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 dirty="0"/>
                  <a:t>Industry</a:t>
                </a:r>
                <a:endParaRPr sz="800" dirty="0"/>
              </a:p>
            </p:txBody>
          </p:sp>
        </p:grp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59440E9-BD44-0A41-ACD8-986724DF4820}"/>
                </a:ext>
              </a:extLst>
            </p:cNvPr>
            <p:cNvSpPr/>
            <p:nvPr/>
          </p:nvSpPr>
          <p:spPr>
            <a:xfrm>
              <a:off x="5214095" y="2909463"/>
              <a:ext cx="184795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Developing a Hydrogen Value Chain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EF517D-B803-41E2-AC5F-584D848515A0}"/>
              </a:ext>
            </a:extLst>
          </p:cNvPr>
          <p:cNvSpPr txBox="1"/>
          <p:nvPr/>
        </p:nvSpPr>
        <p:spPr>
          <a:xfrm>
            <a:off x="237743" y="3529544"/>
            <a:ext cx="4981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For each scenario, we calculate capital &amp; operating costs for hydrogen production, storage &amp; transportation in the value chain.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Cost projections to 2030, transportation distances &amp; economies of scale are included.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This gives a </a:t>
            </a:r>
            <a:r>
              <a:rPr lang="en-IE" sz="2000" b="1" dirty="0"/>
              <a:t>levelised cost per kg of </a:t>
            </a:r>
            <a:r>
              <a:rPr lang="en-IE" sz="2000" b="1" u="sng" dirty="0"/>
              <a:t>delivered hydrogen</a:t>
            </a:r>
            <a:r>
              <a:rPr lang="en-IE" sz="2000" u="sng" dirty="0"/>
              <a:t> </a:t>
            </a:r>
            <a:r>
              <a:rPr lang="en-IE" sz="2000" dirty="0"/>
              <a:t>for each scenario</a:t>
            </a:r>
          </a:p>
        </p:txBody>
      </p:sp>
    </p:spTree>
    <p:extLst>
      <p:ext uri="{BB962C8B-B14F-4D97-AF65-F5344CB8AC3E}">
        <p14:creationId xmlns:p14="http://schemas.microsoft.com/office/powerpoint/2010/main" val="865628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338A-84F7-486A-BBDB-5303D253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 - Results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EF3A63-38C8-4DBB-AC63-BCEE09474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277632"/>
              </p:ext>
            </p:extLst>
          </p:nvPr>
        </p:nvGraphicFramePr>
        <p:xfrm>
          <a:off x="300817" y="1606169"/>
          <a:ext cx="11583125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840">
                  <a:extLst>
                    <a:ext uri="{9D8B030D-6E8A-4147-A177-3AD203B41FA5}">
                      <a16:colId xmlns:a16="http://schemas.microsoft.com/office/drawing/2014/main" val="427569362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512948442"/>
                    </a:ext>
                  </a:extLst>
                </a:gridCol>
                <a:gridCol w="1458023">
                  <a:extLst>
                    <a:ext uri="{9D8B030D-6E8A-4147-A177-3AD203B41FA5}">
                      <a16:colId xmlns:a16="http://schemas.microsoft.com/office/drawing/2014/main" val="146392435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50897864"/>
                    </a:ext>
                  </a:extLst>
                </a:gridCol>
                <a:gridCol w="1448753">
                  <a:extLst>
                    <a:ext uri="{9D8B030D-6E8A-4147-A177-3AD203B41FA5}">
                      <a16:colId xmlns:a16="http://schemas.microsoft.com/office/drawing/2014/main" val="132037359"/>
                    </a:ext>
                  </a:extLst>
                </a:gridCol>
                <a:gridCol w="1265604">
                  <a:extLst>
                    <a:ext uri="{9D8B030D-6E8A-4147-A177-3AD203B41FA5}">
                      <a16:colId xmlns:a16="http://schemas.microsoft.com/office/drawing/2014/main" val="1655799793"/>
                    </a:ext>
                  </a:extLst>
                </a:gridCol>
                <a:gridCol w="1455576">
                  <a:extLst>
                    <a:ext uri="{9D8B030D-6E8A-4147-A177-3AD203B41FA5}">
                      <a16:colId xmlns:a16="http://schemas.microsoft.com/office/drawing/2014/main" val="1362270945"/>
                    </a:ext>
                  </a:extLst>
                </a:gridCol>
                <a:gridCol w="1343608">
                  <a:extLst>
                    <a:ext uri="{9D8B030D-6E8A-4147-A177-3AD203B41FA5}">
                      <a16:colId xmlns:a16="http://schemas.microsoft.com/office/drawing/2014/main" val="1650677626"/>
                    </a:ext>
                  </a:extLst>
                </a:gridCol>
                <a:gridCol w="1172401">
                  <a:extLst>
                    <a:ext uri="{9D8B030D-6E8A-4147-A177-3AD203B41FA5}">
                      <a16:colId xmlns:a16="http://schemas.microsoft.com/office/drawing/2014/main" val="899304153"/>
                    </a:ext>
                  </a:extLst>
                </a:gridCol>
              </a:tblGrid>
              <a:tr h="68453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Scenario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 Chain Type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Electricity Source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Demand Type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Optimum Electrolyser Capacity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Production Cost per kg H</a:t>
                      </a:r>
                      <a:r>
                        <a:rPr lang="en-IE" sz="18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Transport Cost per kg H</a:t>
                      </a:r>
                      <a:r>
                        <a:rPr lang="en-IE" sz="18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r>
                        <a:rPr lang="en-IE" sz="18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IE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Savings</a:t>
                      </a:r>
                      <a:endParaRPr lang="en-IE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29287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Distributed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Throughout NI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Wind Farms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350 kW – </a:t>
                      </a:r>
                    </a:p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3.5 MW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£2.30 - £12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£0.45 - £2.25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14391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2a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Regional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Derry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 buses, 150 trucks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 MW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£2.70 - £4.50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£0.40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4,400 t</a:t>
                      </a:r>
                      <a:r>
                        <a:rPr lang="en-IE" sz="1800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CO2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22814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2b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Regional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Northwest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10% NW NG Demand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 MW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£2.60 - £4.40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£0.00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2,800 t</a:t>
                      </a:r>
                      <a:r>
                        <a:rPr lang="en-IE" sz="1800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CO2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69110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3a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Centralised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Belfast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210 buses, 350 trucks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 MW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£2.50 - £4.40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£0.10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10,300 t</a:t>
                      </a:r>
                      <a:r>
                        <a:rPr lang="en-IE" sz="1800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CO2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19791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3b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>
                          <a:solidFill>
                            <a:schemeClr val="tx1"/>
                          </a:solidFill>
                          <a:effectLst/>
                        </a:rPr>
                        <a:t>Centralised</a:t>
                      </a:r>
                      <a:endParaRPr lang="en-IE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Greater Belfast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10% Greater Belfast NG Demand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94 MW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£2.40 - £4.20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£0.00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18,500 t</a:t>
                      </a:r>
                      <a:r>
                        <a:rPr lang="en-IE" sz="1800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CO2</a:t>
                      </a:r>
                      <a:endParaRPr lang="en-IE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501890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C4CE2-D790-4B92-9A21-210862A8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4732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7E7-B17B-4501-AC87-C8FE79FE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 -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2BAD-E8C4-4C76-AD8C-608EC63B0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b="1" dirty="0"/>
              <a:t>Transport scenarios</a:t>
            </a:r>
          </a:p>
          <a:p>
            <a:r>
              <a:rPr lang="en-IE" dirty="0"/>
              <a:t>Scale &amp; location are crucial to reduce production and transportation costs</a:t>
            </a:r>
          </a:p>
          <a:p>
            <a:r>
              <a:rPr lang="en-IE" dirty="0"/>
              <a:t>Minimum delivered cost = £2.60/kg for Belfast</a:t>
            </a:r>
          </a:p>
          <a:p>
            <a:pPr lvl="1"/>
            <a:r>
              <a:rPr lang="en-IE" dirty="0"/>
              <a:t>Equivalent to 72p per litre of diesel</a:t>
            </a:r>
          </a:p>
          <a:p>
            <a:r>
              <a:rPr lang="en-IE" dirty="0"/>
              <a:t>Bans on diesel-only buses in place in UK &amp; ROI</a:t>
            </a:r>
          </a:p>
          <a:p>
            <a:r>
              <a:rPr lang="en-IE" dirty="0"/>
              <a:t>RTFO could subsidise hydrogen production ~£5/kg if</a:t>
            </a:r>
          </a:p>
          <a:p>
            <a:pPr lvl="1"/>
            <a:r>
              <a:rPr lang="en-IE" dirty="0"/>
              <a:t>Electrolyser is connected directly to RES-E</a:t>
            </a:r>
          </a:p>
          <a:p>
            <a:pPr lvl="1"/>
            <a:r>
              <a:rPr lang="en-IE" dirty="0"/>
              <a:t>RES-E is purpose-built for hydrogen production</a:t>
            </a:r>
          </a:p>
          <a:p>
            <a:r>
              <a:rPr lang="en-IE" dirty="0"/>
              <a:t>World’s first double-decker hydrogen fuel cell bus is designed and built in Northern Ireland</a:t>
            </a:r>
          </a:p>
          <a:p>
            <a:r>
              <a:rPr lang="en-IE" dirty="0"/>
              <a:t>Hyundai </a:t>
            </a:r>
            <a:r>
              <a:rPr lang="en-IE" dirty="0" err="1"/>
              <a:t>Xcient</a:t>
            </a:r>
            <a:r>
              <a:rPr lang="en-IE" dirty="0"/>
              <a:t> hydrogen fuel cell 40-tonne truck has entered the European market (Switzerland)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7B60A-89C6-4F73-B09E-2EF3B9A7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527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7E7-B17B-4501-AC87-C8FE79FE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 -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2BAD-E8C4-4C76-AD8C-608EC63B0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b="1" dirty="0"/>
              <a:t>Gas grid scenarios</a:t>
            </a:r>
          </a:p>
          <a:p>
            <a:r>
              <a:rPr lang="en-IE" dirty="0"/>
              <a:t>Scale &amp; location are crucial to reduce production and transportation costs</a:t>
            </a:r>
          </a:p>
          <a:p>
            <a:r>
              <a:rPr lang="en-IE" dirty="0"/>
              <a:t>Minimum delivered cost = £2.40/kg for Belfast</a:t>
            </a:r>
          </a:p>
          <a:p>
            <a:pPr lvl="1"/>
            <a:r>
              <a:rPr lang="en-IE" dirty="0"/>
              <a:t>Equivalent to 7.2p/kWh</a:t>
            </a:r>
          </a:p>
          <a:p>
            <a:pPr lvl="1"/>
            <a:r>
              <a:rPr lang="en-IE" dirty="0"/>
              <a:t>Median NI domestic gas customer paid 4.8 p/kWh in H1 2019</a:t>
            </a:r>
          </a:p>
          <a:p>
            <a:r>
              <a:rPr lang="en-IE" dirty="0"/>
              <a:t>Modern and growing gas grid in NI and ROI presents opportunities</a:t>
            </a:r>
          </a:p>
          <a:p>
            <a:r>
              <a:rPr lang="en-IE" dirty="0"/>
              <a:t>Grid injection underway in GB (</a:t>
            </a:r>
            <a:r>
              <a:rPr lang="en-IE" dirty="0" err="1"/>
              <a:t>HyDeploy</a:t>
            </a:r>
            <a:r>
              <a:rPr lang="en-IE" dirty="0"/>
              <a:t>) and ROI (GNI blending site in </a:t>
            </a:r>
            <a:r>
              <a:rPr lang="en-IE" dirty="0" err="1"/>
              <a:t>Brownsbarn</a:t>
            </a:r>
            <a:r>
              <a:rPr lang="en-IE" dirty="0"/>
              <a:t>, Dublin)</a:t>
            </a:r>
          </a:p>
          <a:p>
            <a:r>
              <a:rPr lang="en-IE" dirty="0"/>
              <a:t>Options for further in the future</a:t>
            </a:r>
          </a:p>
          <a:p>
            <a:pPr lvl="1"/>
            <a:r>
              <a:rPr lang="en-IE" dirty="0"/>
              <a:t>Blending at gas-fired power plants</a:t>
            </a:r>
          </a:p>
          <a:p>
            <a:pPr lvl="1"/>
            <a:r>
              <a:rPr lang="en-IE" dirty="0"/>
              <a:t>Storage in Larne salt cavern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7B60A-89C6-4F73-B09E-2EF3B9A7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4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059F3-B75F-4DEB-A815-CF368358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25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908F8-8D32-4E4D-A969-5FF9E90A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53" y="10463"/>
            <a:ext cx="6553147" cy="1124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E746A-F151-4580-A49C-49B10204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IE" dirty="0"/>
              <a:t>GenComm</a:t>
            </a:r>
            <a:br>
              <a:rPr lang="en-IE" dirty="0"/>
            </a:br>
            <a:r>
              <a:rPr lang="en-IE" dirty="0"/>
              <a:t>Ireland’s First Green Hydrogen Supply Chain</a:t>
            </a:r>
          </a:p>
        </p:txBody>
      </p:sp>
      <p:pic>
        <p:nvPicPr>
          <p:cNvPr id="7" name="Content Placeholder 6" descr="A windmill on a dirt road&#10;&#10;Description automatically generated">
            <a:extLst>
              <a:ext uri="{FF2B5EF4-FFF2-40B4-BE49-F238E27FC236}">
                <a16:creationId xmlns:a16="http://schemas.microsoft.com/office/drawing/2014/main" id="{8449556A-E6E1-47EC-8036-99E899809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0" y="1722601"/>
            <a:ext cx="2504685" cy="188145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CF1E5-86B3-498E-8A56-FBDC9B5C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724" y="1705441"/>
            <a:ext cx="3868581" cy="2176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E4D8EC-0DDA-4C87-A501-7D70C231A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702" y="1703639"/>
            <a:ext cx="2962582" cy="1705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768A24-E6E9-4308-827A-ABD582D23640}"/>
              </a:ext>
            </a:extLst>
          </p:cNvPr>
          <p:cNvSpPr txBox="1"/>
          <p:nvPr/>
        </p:nvSpPr>
        <p:spPr>
          <a:xfrm>
            <a:off x="633094" y="3604055"/>
            <a:ext cx="25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27-MW Long Mountain Wind Farm, Co Antrim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E012AF-5AE0-49A6-8DD1-D326678EDC9A}"/>
              </a:ext>
            </a:extLst>
          </p:cNvPr>
          <p:cNvSpPr txBox="1"/>
          <p:nvPr/>
        </p:nvSpPr>
        <p:spPr>
          <a:xfrm>
            <a:off x="4207724" y="3895607"/>
            <a:ext cx="386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500-kW </a:t>
            </a:r>
            <a:r>
              <a:rPr lang="en-IE" dirty="0" err="1"/>
              <a:t>Areva</a:t>
            </a:r>
            <a:r>
              <a:rPr lang="en-IE" dirty="0"/>
              <a:t> electrolyser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305F19-8651-4BBC-8A6F-F0F2D685C1B5}"/>
              </a:ext>
            </a:extLst>
          </p:cNvPr>
          <p:cNvSpPr txBox="1"/>
          <p:nvPr/>
        </p:nvSpPr>
        <p:spPr>
          <a:xfrm>
            <a:off x="8266683" y="3382745"/>
            <a:ext cx="386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2x 250-bar tube trailers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1595CD-EC76-4198-84B7-2D4B679CFC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112"/>
          <a:stretch/>
        </p:blipFill>
        <p:spPr>
          <a:xfrm>
            <a:off x="7022593" y="4399400"/>
            <a:ext cx="2431548" cy="1839518"/>
          </a:xfrm>
          <a:prstGeom prst="rect">
            <a:avLst/>
          </a:prstGeom>
        </p:spPr>
      </p:pic>
      <p:pic>
        <p:nvPicPr>
          <p:cNvPr id="1028" name="Picture 4" descr="Northern Ireland can be a global leader in hydrogen energy – Dodds |  Department for the Economy">
            <a:extLst>
              <a:ext uri="{FF2B5EF4-FFF2-40B4-BE49-F238E27FC236}">
                <a16:creationId xmlns:a16="http://schemas.microsoft.com/office/drawing/2014/main" id="{E1EDA5B7-0BDC-4D63-89CF-8D58F37E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15" y="4250386"/>
            <a:ext cx="3495294" cy="20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1E3918-36AE-4948-9B1C-B2A1396AA0F3}"/>
              </a:ext>
            </a:extLst>
          </p:cNvPr>
          <p:cNvSpPr txBox="1"/>
          <p:nvPr/>
        </p:nvSpPr>
        <p:spPr>
          <a:xfrm>
            <a:off x="9322960" y="4995993"/>
            <a:ext cx="175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Bus fuelling depot, Belfast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D4F656-754C-4529-B4AD-B6E016136A74}"/>
              </a:ext>
            </a:extLst>
          </p:cNvPr>
          <p:cNvSpPr txBox="1"/>
          <p:nvPr/>
        </p:nvSpPr>
        <p:spPr>
          <a:xfrm>
            <a:off x="64015" y="4995994"/>
            <a:ext cx="161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3x Bamford Fuel Cell double-decker buses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90A846C-9FFD-4987-930D-57D062FF978D}"/>
              </a:ext>
            </a:extLst>
          </p:cNvPr>
          <p:cNvSpPr/>
          <p:nvPr/>
        </p:nvSpPr>
        <p:spPr>
          <a:xfrm>
            <a:off x="3229653" y="23968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272E510-0C30-4D7E-9B5D-8B1690BA9099}"/>
              </a:ext>
            </a:extLst>
          </p:cNvPr>
          <p:cNvSpPr/>
          <p:nvPr/>
        </p:nvSpPr>
        <p:spPr>
          <a:xfrm>
            <a:off x="7968670" y="23703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F7C2636-E31E-4B39-A7B7-51EEE3D56FF1}"/>
              </a:ext>
            </a:extLst>
          </p:cNvPr>
          <p:cNvSpPr/>
          <p:nvPr/>
        </p:nvSpPr>
        <p:spPr>
          <a:xfrm rot="6976325">
            <a:off x="9059171" y="40375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E7B36BB-EAAA-4C50-9BB0-55DB356E5D0E}"/>
              </a:ext>
            </a:extLst>
          </p:cNvPr>
          <p:cNvSpPr/>
          <p:nvPr/>
        </p:nvSpPr>
        <p:spPr>
          <a:xfrm rot="10800000">
            <a:off x="5594605" y="50768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996BF1-F678-477B-8600-BF2CFF2B2C2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7" y="48190"/>
            <a:ext cx="795151" cy="612394"/>
          </a:xfrm>
          <a:prstGeom prst="rect">
            <a:avLst/>
          </a:prstGeom>
          <a:noFill/>
        </p:spPr>
      </p:pic>
      <p:pic>
        <p:nvPicPr>
          <p:cNvPr id="2050" name="Picture 2" descr="energia logo - C3 Marketing">
            <a:extLst>
              <a:ext uri="{FF2B5EF4-FFF2-40B4-BE49-F238E27FC236}">
                <a16:creationId xmlns:a16="http://schemas.microsoft.com/office/drawing/2014/main" id="{B16BC443-3CA5-4BFD-81D8-7ADC7E504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b="27377"/>
          <a:stretch/>
        </p:blipFill>
        <p:spPr bwMode="auto">
          <a:xfrm>
            <a:off x="6238821" y="94219"/>
            <a:ext cx="1159384" cy="3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nergia logo - C3 Marketing">
            <a:extLst>
              <a:ext uri="{FF2B5EF4-FFF2-40B4-BE49-F238E27FC236}">
                <a16:creationId xmlns:a16="http://schemas.microsoft.com/office/drawing/2014/main" id="{472DE2EF-634C-4E2B-8E9C-7B9F70FA7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b="27377"/>
          <a:stretch/>
        </p:blipFill>
        <p:spPr bwMode="auto">
          <a:xfrm>
            <a:off x="2047385" y="3266746"/>
            <a:ext cx="1159384" cy="3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link Logo - nijobfinder.co.uk">
            <a:extLst>
              <a:ext uri="{FF2B5EF4-FFF2-40B4-BE49-F238E27FC236}">
                <a16:creationId xmlns:a16="http://schemas.microsoft.com/office/drawing/2014/main" id="{4E3B54C9-09AE-4438-A092-C5B244C5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09" y="5579763"/>
            <a:ext cx="1581477" cy="40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The Logo Of Award Sponsors Wrightbus - Wrightbus Logo PNG Image  with No Background - PNGkey.com">
            <a:extLst>
              <a:ext uri="{FF2B5EF4-FFF2-40B4-BE49-F238E27FC236}">
                <a16:creationId xmlns:a16="http://schemas.microsoft.com/office/drawing/2014/main" id="{2BA496F7-A4F3-4A9D-9145-C4A6FAEA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" y="4399400"/>
            <a:ext cx="1142547" cy="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27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C86085-C2C5-48DE-9095-D2FEC9A9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A060B-B77B-43A7-9BBB-5A4468CC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26</a:t>
            </a:fld>
            <a:endParaRPr lang="en-I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E0DFC4-5687-4515-B817-5F333C875C17}"/>
              </a:ext>
            </a:extLst>
          </p:cNvPr>
          <p:cNvGrpSpPr/>
          <p:nvPr/>
        </p:nvGrpSpPr>
        <p:grpSpPr>
          <a:xfrm>
            <a:off x="1176728" y="290903"/>
            <a:ext cx="9840386" cy="5900110"/>
            <a:chOff x="1114701" y="271991"/>
            <a:chExt cx="9840386" cy="5900110"/>
          </a:xfrm>
        </p:grpSpPr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FDE235A6-7763-4ABC-9A45-E4BD9D54744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48391" y="1042656"/>
              <a:ext cx="425845" cy="1667320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ABC1A1-454B-45D7-881A-CDC0C3DE8329}"/>
                </a:ext>
              </a:extLst>
            </p:cNvPr>
            <p:cNvSpPr/>
            <p:nvPr/>
          </p:nvSpPr>
          <p:spPr>
            <a:xfrm flipH="1">
              <a:off x="3318055" y="6801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cap="all">
                  <a:solidFill>
                    <a:schemeClr val="tx2">
                      <a:lumMod val="50000"/>
                    </a:schemeClr>
                  </a:solidFill>
                </a:rPr>
                <a:t>Emission Reductions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CF6F1F-9944-4A38-99A6-88F7C812D2D5}"/>
                </a:ext>
              </a:extLst>
            </p:cNvPr>
            <p:cNvSpPr/>
            <p:nvPr/>
          </p:nvSpPr>
          <p:spPr>
            <a:xfrm flipH="1">
              <a:off x="3318055" y="234751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000" cap="all">
                  <a:solidFill>
                    <a:schemeClr val="tx2">
                      <a:lumMod val="50000"/>
                    </a:schemeClr>
                  </a:solidFill>
                </a:rPr>
                <a:t>Energy Diversity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843EAF-3855-4385-B7FC-8A6CB2552787}"/>
                </a:ext>
              </a:extLst>
            </p:cNvPr>
            <p:cNvSpPr/>
            <p:nvPr/>
          </p:nvSpPr>
          <p:spPr>
            <a:xfrm flipH="1">
              <a:off x="3318055" y="4022277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000" cap="all">
                  <a:solidFill>
                    <a:schemeClr val="bg1"/>
                  </a:solidFill>
                </a:rPr>
                <a:t>Economic Benefits</a:t>
              </a:r>
            </a:p>
          </p:txBody>
        </p:sp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C4329EE4-FCB9-40DF-BEC5-A0E4CD6A333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48391" y="2709975"/>
              <a:ext cx="425845" cy="1674763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5129AF-3BFA-4357-BC19-60F83086FEC7}"/>
                </a:ext>
              </a:extLst>
            </p:cNvPr>
            <p:cNvSpPr/>
            <p:nvPr/>
          </p:nvSpPr>
          <p:spPr>
            <a:xfrm flipH="1">
              <a:off x="5353562" y="1939314"/>
              <a:ext cx="1451008" cy="155858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b="1" cap="all" dirty="0">
                  <a:solidFill>
                    <a:schemeClr val="bg1"/>
                  </a:solidFill>
                </a:rPr>
                <a:t>What does this mean for Northern Ireland?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5C799F-4CF1-4CED-8931-C72FA2BE3CA6}"/>
                </a:ext>
              </a:extLst>
            </p:cNvPr>
            <p:cNvSpPr/>
            <p:nvPr/>
          </p:nvSpPr>
          <p:spPr>
            <a:xfrm flipH="1">
              <a:off x="7378201" y="6801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000" cap="all">
                  <a:solidFill>
                    <a:schemeClr val="tx2">
                      <a:lumMod val="50000"/>
                    </a:schemeClr>
                  </a:solidFill>
                </a:rPr>
                <a:t>RES Expansion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2D4AEF1-EA80-4872-94F5-CBCE26F19ABC}"/>
                </a:ext>
              </a:extLst>
            </p:cNvPr>
            <p:cNvSpPr/>
            <p:nvPr/>
          </p:nvSpPr>
          <p:spPr>
            <a:xfrm flipH="1">
              <a:off x="7378201" y="234751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cap="all" dirty="0">
                  <a:solidFill>
                    <a:schemeClr val="tx2">
                      <a:lumMod val="50000"/>
                    </a:schemeClr>
                  </a:solidFill>
                </a:rPr>
                <a:t>H</a:t>
              </a:r>
              <a:r>
                <a:rPr lang="en-IE" sz="1600" cap="all" baseline="-25000" dirty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IE" sz="1600" cap="all" dirty="0">
                  <a:solidFill>
                    <a:schemeClr val="tx2">
                      <a:lumMod val="50000"/>
                    </a:schemeClr>
                  </a:solidFill>
                </a:rPr>
                <a:t> Tech testing ground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3D20582-AD27-4074-A0B0-2C6C86DCD323}"/>
                </a:ext>
              </a:extLst>
            </p:cNvPr>
            <p:cNvSpPr/>
            <p:nvPr/>
          </p:nvSpPr>
          <p:spPr>
            <a:xfrm flipH="1">
              <a:off x="7378201" y="4022277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cap="all">
                  <a:solidFill>
                    <a:schemeClr val="bg1"/>
                  </a:solidFill>
                </a:rPr>
                <a:t>Northern Irish Expertise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52E4FD-4F39-49C2-83A7-39034A076FA0}"/>
                </a:ext>
              </a:extLst>
            </p:cNvPr>
            <p:cNvSpPr/>
            <p:nvPr/>
          </p:nvSpPr>
          <p:spPr>
            <a:xfrm flipH="1">
              <a:off x="1287982" y="271991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dirty="0">
                  <a:solidFill>
                    <a:schemeClr val="tx2">
                      <a:lumMod val="50000"/>
                    </a:schemeClr>
                  </a:solidFill>
                </a:rPr>
                <a:t>Offset fossil fuel usage with H2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9C0E4E-F354-47FB-B2F2-249B2331875F}"/>
                </a:ext>
              </a:extLst>
            </p:cNvPr>
            <p:cNvSpPr/>
            <p:nvPr/>
          </p:nvSpPr>
          <p:spPr>
            <a:xfrm flipH="1">
              <a:off x="1296371" y="44402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Potential Hydrogen Export to UK/ROI/EU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C810D0-D7F2-43A7-9F04-0897CF112343}"/>
                </a:ext>
              </a:extLst>
            </p:cNvPr>
            <p:cNvSpPr/>
            <p:nvPr/>
          </p:nvSpPr>
          <p:spPr>
            <a:xfrm flipH="1">
              <a:off x="1287982" y="360663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Skilled Job Creation – Manufacturing and O&amp;M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54F0784-947D-498A-8346-E1C905E121BF}"/>
                </a:ext>
              </a:extLst>
            </p:cNvPr>
            <p:cNvSpPr/>
            <p:nvPr/>
          </p:nvSpPr>
          <p:spPr>
            <a:xfrm flipH="1">
              <a:off x="1287982" y="2719786"/>
              <a:ext cx="1451008" cy="778110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Focus on hydrogen for heat and goods across Ireland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FB88171-7FDA-4721-8808-03355C0A8A29}"/>
                </a:ext>
              </a:extLst>
            </p:cNvPr>
            <p:cNvSpPr/>
            <p:nvPr/>
          </p:nvSpPr>
          <p:spPr>
            <a:xfrm flipH="1">
              <a:off x="1287982" y="1939313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Reduce reliance on imported carbon fuels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DA5645-62FE-46AC-9BDB-130B2D7E369D}"/>
                </a:ext>
              </a:extLst>
            </p:cNvPr>
            <p:cNvSpPr/>
            <p:nvPr/>
          </p:nvSpPr>
          <p:spPr>
            <a:xfrm flipH="1">
              <a:off x="1287982" y="1105652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New H</a:t>
              </a:r>
              <a:r>
                <a:rPr lang="en-IE" sz="1200" baseline="-2500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 applications to replace carbon-emitting processes</a:t>
              </a:r>
            </a:p>
          </p:txBody>
        </p: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764BD526-E580-4EC4-8A40-340324520DC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18318" y="634453"/>
              <a:ext cx="420411" cy="408202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68B35337-BDF7-43D9-B768-FBB2DC77E72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18318" y="1042654"/>
              <a:ext cx="420411" cy="425459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DC6C17D8-6384-47FD-891A-A24216D309D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18318" y="2301776"/>
              <a:ext cx="420411" cy="40820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F87F1C71-3009-4C18-997C-9A3F19D4E21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18318" y="2709976"/>
              <a:ext cx="420411" cy="42546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9EACC987-2B70-45DB-9E37-2AF13D24FC9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18318" y="3969098"/>
              <a:ext cx="420411" cy="41564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B7721501-E577-4290-B277-FE091BBBC38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18318" y="4384738"/>
              <a:ext cx="420411" cy="418018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5E53186-2B41-41B1-8010-61B9FC9C1392}"/>
                </a:ext>
              </a:extLst>
            </p:cNvPr>
            <p:cNvSpPr/>
            <p:nvPr/>
          </p:nvSpPr>
          <p:spPr>
            <a:xfrm flipH="1">
              <a:off x="9402839" y="271991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>
                  <a:solidFill>
                    <a:schemeClr val="tx2">
                      <a:lumMod val="50000"/>
                    </a:schemeClr>
                  </a:solidFill>
                </a:rPr>
                <a:t>Utilise large renewables potential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85D1B1E-FFD6-4341-8F82-81A68953AA76}"/>
                </a:ext>
              </a:extLst>
            </p:cNvPr>
            <p:cNvSpPr/>
            <p:nvPr/>
          </p:nvSpPr>
          <p:spPr>
            <a:xfrm flipH="1">
              <a:off x="9402839" y="44402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Operational skills, expertise and added value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24B70F3-980C-4719-B284-7160126B6628}"/>
                </a:ext>
              </a:extLst>
            </p:cNvPr>
            <p:cNvSpPr/>
            <p:nvPr/>
          </p:nvSpPr>
          <p:spPr>
            <a:xfrm flipH="1">
              <a:off x="9402839" y="360663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>
                  <a:solidFill>
                    <a:schemeClr val="tx2">
                      <a:lumMod val="50000"/>
                    </a:schemeClr>
                  </a:solidFill>
                </a:rPr>
                <a:t>Historic manufacturing and fabrication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F31CC7-3C3E-499E-BFA9-DEB6859A7B50}"/>
                </a:ext>
              </a:extLst>
            </p:cNvPr>
            <p:cNvSpPr/>
            <p:nvPr/>
          </p:nvSpPr>
          <p:spPr>
            <a:xfrm flipH="1">
              <a:off x="9402839" y="277297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>
                  <a:solidFill>
                    <a:schemeClr val="tx2">
                      <a:lumMod val="50000"/>
                    </a:schemeClr>
                  </a:solidFill>
                </a:rPr>
                <a:t>Ireland-wide gas grid injection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2B5E20-68B6-4257-9DD9-C413AF0BE7EC}"/>
                </a:ext>
              </a:extLst>
            </p:cNvPr>
            <p:cNvSpPr/>
            <p:nvPr/>
          </p:nvSpPr>
          <p:spPr>
            <a:xfrm flipH="1">
              <a:off x="9402839" y="1939313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Prove viability of UK technology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008ACF9-B64E-43A6-B674-57713C19CFF0}"/>
                </a:ext>
              </a:extLst>
            </p:cNvPr>
            <p:cNvSpPr/>
            <p:nvPr/>
          </p:nvSpPr>
          <p:spPr>
            <a:xfrm flipH="1">
              <a:off x="9402839" y="1105652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>
                  <a:solidFill>
                    <a:schemeClr val="tx2">
                      <a:lumMod val="50000"/>
                    </a:schemeClr>
                  </a:solidFill>
                </a:rPr>
                <a:t>Large green H</a:t>
              </a:r>
              <a:r>
                <a:rPr lang="en-IE" baseline="-2500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IE">
                  <a:solidFill>
                    <a:schemeClr val="tx2">
                      <a:lumMod val="50000"/>
                    </a:schemeClr>
                  </a:solidFill>
                </a:rPr>
                <a:t> Potential</a:t>
              </a:r>
            </a:p>
          </p:txBody>
        </p: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F5A90414-BD05-4408-81E3-F0B3E2C72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3897" y="1042655"/>
              <a:ext cx="414977" cy="1667322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0536D34D-8DB1-4283-9B4C-23B0F92D2CB8}"/>
                </a:ext>
              </a:extLst>
            </p:cNvPr>
            <p:cNvCxnSpPr>
              <a:cxnSpLocks/>
            </p:cNvCxnSpPr>
            <p:nvPr/>
          </p:nvCxnSpPr>
          <p:spPr>
            <a:xfrm>
              <a:off x="6883897" y="2709977"/>
              <a:ext cx="414977" cy="167476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0353BF01-FEC6-4CA8-BDB2-B1F57C98C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536" y="634452"/>
              <a:ext cx="414976" cy="408204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ABDC396E-098F-4E3E-A770-1AE725FDF8EF}"/>
                </a:ext>
              </a:extLst>
            </p:cNvPr>
            <p:cNvCxnSpPr>
              <a:cxnSpLocks/>
            </p:cNvCxnSpPr>
            <p:nvPr/>
          </p:nvCxnSpPr>
          <p:spPr>
            <a:xfrm>
              <a:off x="8908536" y="1042656"/>
              <a:ext cx="414976" cy="425457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Curved 51">
              <a:extLst>
                <a:ext uri="{FF2B5EF4-FFF2-40B4-BE49-F238E27FC236}">
                  <a16:creationId xmlns:a16="http://schemas.microsoft.com/office/drawing/2014/main" id="{8E664B7D-49D1-428D-8035-5838D79C65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536" y="2301774"/>
              <a:ext cx="414976" cy="408203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Curved 52">
              <a:extLst>
                <a:ext uri="{FF2B5EF4-FFF2-40B4-BE49-F238E27FC236}">
                  <a16:creationId xmlns:a16="http://schemas.microsoft.com/office/drawing/2014/main" id="{A4A29497-A7FF-425D-AA45-7C5FC60F7BB8}"/>
                </a:ext>
              </a:extLst>
            </p:cNvPr>
            <p:cNvCxnSpPr>
              <a:cxnSpLocks/>
            </p:cNvCxnSpPr>
            <p:nvPr/>
          </p:nvCxnSpPr>
          <p:spPr>
            <a:xfrm>
              <a:off x="8908536" y="2709977"/>
              <a:ext cx="414976" cy="425458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Curved 53">
              <a:extLst>
                <a:ext uri="{FF2B5EF4-FFF2-40B4-BE49-F238E27FC236}">
                  <a16:creationId xmlns:a16="http://schemas.microsoft.com/office/drawing/2014/main" id="{1FB87982-68A0-4DE3-AC06-49CB836D1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536" y="3969096"/>
              <a:ext cx="414976" cy="415643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DEC3206E-5217-4584-913A-0797DF57EEA0}"/>
                </a:ext>
              </a:extLst>
            </p:cNvPr>
            <p:cNvCxnSpPr>
              <a:cxnSpLocks/>
            </p:cNvCxnSpPr>
            <p:nvPr/>
          </p:nvCxnSpPr>
          <p:spPr>
            <a:xfrm>
              <a:off x="8908536" y="4384739"/>
              <a:ext cx="414976" cy="418016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116F25-70DA-45DE-96EE-AE002A826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3897" y="2709976"/>
              <a:ext cx="41497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14C645E-8B5C-4B97-942E-756E8B529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8390" y="2709976"/>
              <a:ext cx="42584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6F53261E-F709-460A-9622-9C710F1F2A75}"/>
                </a:ext>
              </a:extLst>
            </p:cNvPr>
            <p:cNvSpPr/>
            <p:nvPr/>
          </p:nvSpPr>
          <p:spPr>
            <a:xfrm rot="16200000">
              <a:off x="2842451" y="3546202"/>
              <a:ext cx="408202" cy="386370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Left Brace 59">
              <a:extLst>
                <a:ext uri="{FF2B5EF4-FFF2-40B4-BE49-F238E27FC236}">
                  <a16:creationId xmlns:a16="http://schemas.microsoft.com/office/drawing/2014/main" id="{1C179501-ABD3-4A4E-880B-DF4FB9432BFC}"/>
                </a:ext>
              </a:extLst>
            </p:cNvPr>
            <p:cNvSpPr/>
            <p:nvPr/>
          </p:nvSpPr>
          <p:spPr>
            <a:xfrm rot="16200000">
              <a:off x="8819135" y="3546202"/>
              <a:ext cx="408202" cy="386370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D0572AB-C4D9-4F08-B002-A472C3218D88}"/>
                </a:ext>
              </a:extLst>
            </p:cNvPr>
            <p:cNvSpPr txBox="1"/>
            <p:nvPr/>
          </p:nvSpPr>
          <p:spPr>
            <a:xfrm>
              <a:off x="2636512" y="5802769"/>
              <a:ext cx="944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Drivers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EEF38C3-7635-4258-BF41-40B2095BF0A1}"/>
                </a:ext>
              </a:extLst>
            </p:cNvPr>
            <p:cNvSpPr txBox="1"/>
            <p:nvPr/>
          </p:nvSpPr>
          <p:spPr>
            <a:xfrm>
              <a:off x="8284248" y="5802769"/>
              <a:ext cx="1612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Opportunities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39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F89E-43C9-4903-8D9A-728F2CF6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2417F-72F7-409F-A86D-C71F2A772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Cian Moran &amp; Arya Gunawan at NUI Galway</a:t>
            </a:r>
          </a:p>
          <a:p>
            <a:r>
              <a:rPr lang="en-IE" dirty="0"/>
              <a:t>Jochelle Laguipo &amp; Dr James Carton at Dublin City University</a:t>
            </a:r>
          </a:p>
          <a:p>
            <a:r>
              <a:rPr lang="en-IE" dirty="0"/>
              <a:t>Josh Williamson, Tim Williamson, Diana Raine &amp; Ian Williamson at HyEnergy Consulting</a:t>
            </a:r>
          </a:p>
          <a:p>
            <a:r>
              <a:rPr lang="en-IE" dirty="0"/>
              <a:t>Paul McCormack at Belfast Metropolitan College</a:t>
            </a:r>
          </a:p>
          <a:p>
            <a:r>
              <a:rPr lang="en-IE" dirty="0"/>
              <a:t>Meabh Cormacain &amp; Eddie Kerr at the Department for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6D02D-FEE9-446E-854D-D2D602A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27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89197-0551-4346-994D-08A1D1AA8E39}"/>
              </a:ext>
            </a:extLst>
          </p:cNvPr>
          <p:cNvSpPr txBox="1"/>
          <p:nvPr/>
        </p:nvSpPr>
        <p:spPr>
          <a:xfrm>
            <a:off x="1009404" y="5495472"/>
            <a:ext cx="1016527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b="1" dirty="0"/>
              <a:t>Your further input is very welcome. Please email </a:t>
            </a:r>
            <a:r>
              <a:rPr lang="en-IE" sz="2400" b="1" dirty="0">
                <a:hlinkClick r:id="rId2"/>
              </a:rPr>
              <a:t>rory.monaghan@nuigalway.ie</a:t>
            </a:r>
            <a:r>
              <a:rPr lang="en-IE" sz="2400" b="1" dirty="0"/>
              <a:t> with the subject line “</a:t>
            </a:r>
            <a:r>
              <a:rPr lang="en-IE" sz="2400" b="1" i="1" dirty="0"/>
              <a:t>Northern Ireland Hydrogen</a:t>
            </a:r>
            <a:r>
              <a:rPr lang="en-IE" sz="2400" b="1" dirty="0"/>
              <a:t>”.</a:t>
            </a:r>
          </a:p>
        </p:txBody>
      </p:sp>
      <p:pic>
        <p:nvPicPr>
          <p:cNvPr id="5" name="Picture 6" descr="Image result for nuig logo">
            <a:extLst>
              <a:ext uri="{FF2B5EF4-FFF2-40B4-BE49-F238E27FC236}">
                <a16:creationId xmlns:a16="http://schemas.microsoft.com/office/drawing/2014/main" id="{CCAE9EBB-1338-4746-9481-F1708CB1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6" y="4736213"/>
            <a:ext cx="2272799" cy="7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F8F563-656F-49AA-A4CB-2224D244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34" y="4736213"/>
            <a:ext cx="1260042" cy="7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C3B2A-8042-415E-9AB0-092594B6E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37" y="4724256"/>
            <a:ext cx="975487" cy="728108"/>
          </a:xfrm>
          <a:prstGeom prst="rect">
            <a:avLst/>
          </a:prstGeom>
          <a:noFill/>
        </p:spPr>
      </p:pic>
      <p:pic>
        <p:nvPicPr>
          <p:cNvPr id="1028" name="Picture 4" descr="The Changing Face of Apprenticeships: Belfast Met · BUSINESSFIRST">
            <a:extLst>
              <a:ext uri="{FF2B5EF4-FFF2-40B4-BE49-F238E27FC236}">
                <a16:creationId xmlns:a16="http://schemas.microsoft.com/office/drawing/2014/main" id="{7CDC781D-BF63-4DE6-AD9A-E6B52492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69" y="4736212"/>
            <a:ext cx="1050035" cy="7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| Department for the Economy">
            <a:extLst>
              <a:ext uri="{FF2B5EF4-FFF2-40B4-BE49-F238E27FC236}">
                <a16:creationId xmlns:a16="http://schemas.microsoft.com/office/drawing/2014/main" id="{55B19BE2-152B-4492-AAA0-91B2AA5A3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3"/>
          <a:stretch/>
        </p:blipFill>
        <p:spPr bwMode="auto">
          <a:xfrm>
            <a:off x="9001145" y="4736214"/>
            <a:ext cx="2154535" cy="7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CD8F-ED92-4588-8751-56F6CD5B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44B0E-B2DD-4C09-AA4A-BB55B61E7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Key Technologies &amp; Applications for NI</a:t>
            </a:r>
          </a:p>
          <a:p>
            <a:endParaRPr lang="en-IE" dirty="0"/>
          </a:p>
          <a:p>
            <a:r>
              <a:rPr lang="en-IE" dirty="0"/>
              <a:t>Enabling Policies in UK, ROI &amp; EU</a:t>
            </a:r>
          </a:p>
          <a:p>
            <a:endParaRPr lang="en-IE" dirty="0"/>
          </a:p>
          <a:p>
            <a:r>
              <a:rPr lang="en-IE" dirty="0"/>
              <a:t>2030 Hydrogen Scenarios </a:t>
            </a:r>
          </a:p>
          <a:p>
            <a:endParaRPr lang="en-IE" dirty="0"/>
          </a:p>
          <a:p>
            <a:r>
              <a:rPr lang="en-IE" dirty="0"/>
              <a:t>Outlook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901CF-F3E5-47EE-B410-117C747C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489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7C03-D72B-4D0F-8F37-3CA44E79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Technologies &amp;</a:t>
            </a:r>
            <a:br>
              <a:rPr lang="en-IE" dirty="0"/>
            </a:br>
            <a:r>
              <a:rPr lang="en-IE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0D1D-2A5B-4676-9985-103684E33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Production</a:t>
            </a:r>
          </a:p>
          <a:p>
            <a:pPr lvl="1"/>
            <a:r>
              <a:rPr lang="en-IE" dirty="0"/>
              <a:t>Electrolysers</a:t>
            </a:r>
          </a:p>
          <a:p>
            <a:pPr lvl="1"/>
            <a:r>
              <a:rPr lang="en-IE" dirty="0"/>
              <a:t>Steam Methane Reforming (with &amp; without CCUS)</a:t>
            </a:r>
          </a:p>
          <a:p>
            <a:r>
              <a:rPr lang="en-IE" dirty="0">
                <a:solidFill>
                  <a:schemeClr val="bg1"/>
                </a:solidFill>
              </a:rPr>
              <a:t>Storage &amp; Transportation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Pressurised gas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Cryogenic liquid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Hydrogen-containing liquids</a:t>
            </a:r>
          </a:p>
          <a:p>
            <a:r>
              <a:rPr lang="en-IE" dirty="0">
                <a:solidFill>
                  <a:schemeClr val="bg1"/>
                </a:solidFill>
              </a:rPr>
              <a:t>End use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Existing gas-burning appliances (boilers, engines, gas turbines)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Industrial feedstock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Fuel cells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8497-27F8-48A7-9C5F-ECE9AB73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4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93EF2-7537-44EE-B871-FA62EDA2871E}"/>
              </a:ext>
            </a:extLst>
          </p:cNvPr>
          <p:cNvSpPr/>
          <p:nvPr/>
        </p:nvSpPr>
        <p:spPr>
          <a:xfrm>
            <a:off x="6515606" y="643851"/>
            <a:ext cx="1445108" cy="6305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Electrolyser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E71B8-08D0-411A-9D01-08457D0FB4CF}"/>
              </a:ext>
            </a:extLst>
          </p:cNvPr>
          <p:cNvSpPr/>
          <p:nvPr/>
        </p:nvSpPr>
        <p:spPr>
          <a:xfrm>
            <a:off x="9954657" y="643851"/>
            <a:ext cx="1704659" cy="630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Steam Methane Reformer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EFFDD-776A-4CEB-8211-F1C2617A8156}"/>
              </a:ext>
            </a:extLst>
          </p:cNvPr>
          <p:cNvCxnSpPr>
            <a:cxnSpLocks/>
          </p:cNvCxnSpPr>
          <p:nvPr/>
        </p:nvCxnSpPr>
        <p:spPr>
          <a:xfrm>
            <a:off x="7238160" y="1274364"/>
            <a:ext cx="0" cy="106543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9DFE10-85A3-4D33-A882-8AFE39F00704}"/>
              </a:ext>
            </a:extLst>
          </p:cNvPr>
          <p:cNvSpPr txBox="1"/>
          <p:nvPr/>
        </p:nvSpPr>
        <p:spPr>
          <a:xfrm>
            <a:off x="6321628" y="-1632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FFB8-6A87-4BE6-ACB8-BEF57424C19B}"/>
              </a:ext>
            </a:extLst>
          </p:cNvPr>
          <p:cNvSpPr txBox="1"/>
          <p:nvPr/>
        </p:nvSpPr>
        <p:spPr>
          <a:xfrm>
            <a:off x="7081964" y="-5938"/>
            <a:ext cx="110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CE785-CD3B-41E5-8E97-7E8D306E08D4}"/>
              </a:ext>
            </a:extLst>
          </p:cNvPr>
          <p:cNvSpPr txBox="1"/>
          <p:nvPr/>
        </p:nvSpPr>
        <p:spPr>
          <a:xfrm>
            <a:off x="10952905" y="257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EA95-B5E1-43E1-BABB-BF4E43619FD8}"/>
              </a:ext>
            </a:extLst>
          </p:cNvPr>
          <p:cNvSpPr txBox="1"/>
          <p:nvPr/>
        </p:nvSpPr>
        <p:spPr>
          <a:xfrm>
            <a:off x="9732213" y="-10264"/>
            <a:ext cx="12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Natural gas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16C096-A907-40B2-B248-72054458ACA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701796" y="353010"/>
            <a:ext cx="0" cy="2878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00ECFD-218D-43C8-AD61-D01226BB0D6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34360" y="363394"/>
            <a:ext cx="0" cy="277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9249D4-25AD-4689-8C75-5350F625764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127657" y="959108"/>
            <a:ext cx="38794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A0192-5623-4B55-A01B-49511B07ABD0}"/>
              </a:ext>
            </a:extLst>
          </p:cNvPr>
          <p:cNvCxnSpPr>
            <a:cxnSpLocks/>
          </p:cNvCxnSpPr>
          <p:nvPr/>
        </p:nvCxnSpPr>
        <p:spPr>
          <a:xfrm>
            <a:off x="10351165" y="337351"/>
            <a:ext cx="0" cy="287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7D579D-8FF4-4403-A9E2-8506E3CCE8F1}"/>
              </a:ext>
            </a:extLst>
          </p:cNvPr>
          <p:cNvCxnSpPr>
            <a:cxnSpLocks/>
          </p:cNvCxnSpPr>
          <p:nvPr/>
        </p:nvCxnSpPr>
        <p:spPr>
          <a:xfrm>
            <a:off x="11283729" y="347735"/>
            <a:ext cx="0" cy="27751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08F664-F3EB-4487-9B03-9B23EC040BD3}"/>
              </a:ext>
            </a:extLst>
          </p:cNvPr>
          <p:cNvCxnSpPr>
            <a:cxnSpLocks/>
          </p:cNvCxnSpPr>
          <p:nvPr/>
        </p:nvCxnSpPr>
        <p:spPr>
          <a:xfrm>
            <a:off x="10810085" y="1250963"/>
            <a:ext cx="0" cy="10888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F73B1-C1B4-4A60-86BD-2A1E4F99DDA1}"/>
              </a:ext>
            </a:extLst>
          </p:cNvPr>
          <p:cNvSpPr/>
          <p:nvPr/>
        </p:nvSpPr>
        <p:spPr>
          <a:xfrm>
            <a:off x="9998150" y="1424817"/>
            <a:ext cx="1623870" cy="392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Carbon capture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98E39-2E03-490B-A49F-8B5354DA4D5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1622020" y="1621124"/>
            <a:ext cx="336431" cy="65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D63018-FA58-4D39-B2F5-AC1ECE33F16B}"/>
              </a:ext>
            </a:extLst>
          </p:cNvPr>
          <p:cNvSpPr txBox="1"/>
          <p:nvPr/>
        </p:nvSpPr>
        <p:spPr>
          <a:xfrm>
            <a:off x="11602440" y="126955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IE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D6FC73-E75D-4203-B7EA-A99EC853CDC5}"/>
              </a:ext>
            </a:extLst>
          </p:cNvPr>
          <p:cNvSpPr txBox="1"/>
          <p:nvPr/>
        </p:nvSpPr>
        <p:spPr>
          <a:xfrm>
            <a:off x="8186680" y="186389"/>
            <a:ext cx="158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Production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566D199-20AE-45C9-80C7-8C57C6DBC84B}"/>
              </a:ext>
            </a:extLst>
          </p:cNvPr>
          <p:cNvSpPr txBox="1"/>
          <p:nvPr/>
        </p:nvSpPr>
        <p:spPr>
          <a:xfrm>
            <a:off x="5697150" y="555032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E2E9D3-26AD-401F-9969-79D036ACE286}"/>
              </a:ext>
            </a:extLst>
          </p:cNvPr>
          <p:cNvSpPr txBox="1"/>
          <p:nvPr/>
        </p:nvSpPr>
        <p:spPr>
          <a:xfrm>
            <a:off x="7201448" y="1920282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835404-0F58-4189-A864-89D1BABE12A7}"/>
              </a:ext>
            </a:extLst>
          </p:cNvPr>
          <p:cNvSpPr txBox="1"/>
          <p:nvPr/>
        </p:nvSpPr>
        <p:spPr>
          <a:xfrm>
            <a:off x="9803739" y="1919007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242214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7C03-D72B-4D0F-8F37-3CA44E79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Technologies &amp;</a:t>
            </a:r>
            <a:br>
              <a:rPr lang="en-IE" dirty="0"/>
            </a:br>
            <a:r>
              <a:rPr lang="en-IE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0D1D-2A5B-4676-9985-103684E33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Production</a:t>
            </a:r>
          </a:p>
          <a:p>
            <a:pPr lvl="1"/>
            <a:r>
              <a:rPr lang="en-IE" dirty="0"/>
              <a:t>Electrolysers</a:t>
            </a:r>
          </a:p>
          <a:p>
            <a:pPr lvl="1"/>
            <a:r>
              <a:rPr lang="en-IE" dirty="0"/>
              <a:t>Steam Methane Reforming (with &amp; without CCUS)</a:t>
            </a:r>
          </a:p>
          <a:p>
            <a:r>
              <a:rPr lang="en-IE" dirty="0"/>
              <a:t>Storage &amp; Distribution</a:t>
            </a:r>
          </a:p>
          <a:p>
            <a:pPr lvl="1"/>
            <a:r>
              <a:rPr lang="en-IE" dirty="0"/>
              <a:t>Pressurised gas</a:t>
            </a:r>
          </a:p>
          <a:p>
            <a:pPr lvl="1"/>
            <a:r>
              <a:rPr lang="en-IE" dirty="0"/>
              <a:t>Cryogenic liquid</a:t>
            </a:r>
          </a:p>
          <a:p>
            <a:pPr lvl="1"/>
            <a:r>
              <a:rPr lang="en-IE" dirty="0"/>
              <a:t>Hydrogen-containing liquids</a:t>
            </a:r>
          </a:p>
          <a:p>
            <a:r>
              <a:rPr lang="en-IE" dirty="0">
                <a:solidFill>
                  <a:schemeClr val="bg1"/>
                </a:solidFill>
              </a:rPr>
              <a:t>End use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Existing gas-burning appliances (boilers, engines, gas turbines)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Industrial feedstock</a:t>
            </a:r>
          </a:p>
          <a:p>
            <a:pPr lvl="1"/>
            <a:r>
              <a:rPr lang="en-IE" dirty="0">
                <a:solidFill>
                  <a:schemeClr val="bg1"/>
                </a:solidFill>
              </a:rPr>
              <a:t>Fuel cells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8497-27F8-48A7-9C5F-ECE9AB73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5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93EF2-7537-44EE-B871-FA62EDA2871E}"/>
              </a:ext>
            </a:extLst>
          </p:cNvPr>
          <p:cNvSpPr/>
          <p:nvPr/>
        </p:nvSpPr>
        <p:spPr>
          <a:xfrm>
            <a:off x="6515606" y="643851"/>
            <a:ext cx="1445108" cy="6305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Electrolyser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E71B8-08D0-411A-9D01-08457D0FB4CF}"/>
              </a:ext>
            </a:extLst>
          </p:cNvPr>
          <p:cNvSpPr/>
          <p:nvPr/>
        </p:nvSpPr>
        <p:spPr>
          <a:xfrm>
            <a:off x="9954657" y="643851"/>
            <a:ext cx="1704659" cy="630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Steam Methane Reformer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EFFDD-776A-4CEB-8211-F1C2617A8156}"/>
              </a:ext>
            </a:extLst>
          </p:cNvPr>
          <p:cNvCxnSpPr>
            <a:cxnSpLocks/>
          </p:cNvCxnSpPr>
          <p:nvPr/>
        </p:nvCxnSpPr>
        <p:spPr>
          <a:xfrm>
            <a:off x="7238160" y="1274364"/>
            <a:ext cx="0" cy="106543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9DFE10-85A3-4D33-A882-8AFE39F00704}"/>
              </a:ext>
            </a:extLst>
          </p:cNvPr>
          <p:cNvSpPr txBox="1"/>
          <p:nvPr/>
        </p:nvSpPr>
        <p:spPr>
          <a:xfrm>
            <a:off x="6321628" y="-1632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FFB8-6A87-4BE6-ACB8-BEF57424C19B}"/>
              </a:ext>
            </a:extLst>
          </p:cNvPr>
          <p:cNvSpPr txBox="1"/>
          <p:nvPr/>
        </p:nvSpPr>
        <p:spPr>
          <a:xfrm>
            <a:off x="7081964" y="-5938"/>
            <a:ext cx="110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CE785-CD3B-41E5-8E97-7E8D306E08D4}"/>
              </a:ext>
            </a:extLst>
          </p:cNvPr>
          <p:cNvSpPr txBox="1"/>
          <p:nvPr/>
        </p:nvSpPr>
        <p:spPr>
          <a:xfrm>
            <a:off x="10952905" y="257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EA95-B5E1-43E1-BABB-BF4E43619FD8}"/>
              </a:ext>
            </a:extLst>
          </p:cNvPr>
          <p:cNvSpPr txBox="1"/>
          <p:nvPr/>
        </p:nvSpPr>
        <p:spPr>
          <a:xfrm>
            <a:off x="9732213" y="-10264"/>
            <a:ext cx="12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Natural gas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7E46FF-9EF5-42B2-8EF5-54C840A4AF17}"/>
              </a:ext>
            </a:extLst>
          </p:cNvPr>
          <p:cNvSpPr/>
          <p:nvPr/>
        </p:nvSpPr>
        <p:spPr>
          <a:xfrm>
            <a:off x="6019800" y="2339802"/>
            <a:ext cx="5938651" cy="2081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16C096-A907-40B2-B248-72054458ACA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701796" y="353010"/>
            <a:ext cx="0" cy="2878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00ECFD-218D-43C8-AD61-D01226BB0D6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34360" y="363394"/>
            <a:ext cx="0" cy="277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9249D4-25AD-4689-8C75-5350F625764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127657" y="959108"/>
            <a:ext cx="38794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A0192-5623-4B55-A01B-49511B07ABD0}"/>
              </a:ext>
            </a:extLst>
          </p:cNvPr>
          <p:cNvCxnSpPr>
            <a:cxnSpLocks/>
          </p:cNvCxnSpPr>
          <p:nvPr/>
        </p:nvCxnSpPr>
        <p:spPr>
          <a:xfrm>
            <a:off x="10351165" y="337351"/>
            <a:ext cx="0" cy="287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7D579D-8FF4-4403-A9E2-8506E3CCE8F1}"/>
              </a:ext>
            </a:extLst>
          </p:cNvPr>
          <p:cNvCxnSpPr>
            <a:cxnSpLocks/>
          </p:cNvCxnSpPr>
          <p:nvPr/>
        </p:nvCxnSpPr>
        <p:spPr>
          <a:xfrm>
            <a:off x="11283729" y="347735"/>
            <a:ext cx="0" cy="27751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08F664-F3EB-4487-9B03-9B23EC040BD3}"/>
              </a:ext>
            </a:extLst>
          </p:cNvPr>
          <p:cNvCxnSpPr>
            <a:cxnSpLocks/>
          </p:cNvCxnSpPr>
          <p:nvPr/>
        </p:nvCxnSpPr>
        <p:spPr>
          <a:xfrm>
            <a:off x="10810085" y="1250963"/>
            <a:ext cx="0" cy="10888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F73B1-C1B4-4A60-86BD-2A1E4F99DDA1}"/>
              </a:ext>
            </a:extLst>
          </p:cNvPr>
          <p:cNvSpPr/>
          <p:nvPr/>
        </p:nvSpPr>
        <p:spPr>
          <a:xfrm>
            <a:off x="9998150" y="1424817"/>
            <a:ext cx="1623870" cy="392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Carbon capture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98E39-2E03-490B-A49F-8B5354DA4D5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1622020" y="1621124"/>
            <a:ext cx="336431" cy="65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D63018-FA58-4D39-B2F5-AC1ECE33F16B}"/>
              </a:ext>
            </a:extLst>
          </p:cNvPr>
          <p:cNvSpPr txBox="1"/>
          <p:nvPr/>
        </p:nvSpPr>
        <p:spPr>
          <a:xfrm>
            <a:off x="11602440" y="126955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IE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A0E6FAD-495B-45D3-BCA0-EAB3D0425C86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8989126" y="4421672"/>
            <a:ext cx="0" cy="2483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704F350-CE7C-490E-8D6D-5472C87218F9}"/>
              </a:ext>
            </a:extLst>
          </p:cNvPr>
          <p:cNvSpPr/>
          <p:nvPr/>
        </p:nvSpPr>
        <p:spPr>
          <a:xfrm>
            <a:off x="6137431" y="2759027"/>
            <a:ext cx="2189405" cy="511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7EC881-1704-4E94-9B33-027E8144D872}"/>
              </a:ext>
            </a:extLst>
          </p:cNvPr>
          <p:cNvSpPr/>
          <p:nvPr/>
        </p:nvSpPr>
        <p:spPr>
          <a:xfrm>
            <a:off x="6147475" y="3467814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High-press </a:t>
            </a:r>
            <a:r>
              <a:rPr lang="en-IE" dirty="0" err="1">
                <a:solidFill>
                  <a:schemeClr val="tx1"/>
                </a:solidFill>
              </a:rPr>
              <a:t>cyl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854917-3E7D-482C-B8DB-F0A934A13905}"/>
              </a:ext>
            </a:extLst>
          </p:cNvPr>
          <p:cNvSpPr/>
          <p:nvPr/>
        </p:nvSpPr>
        <p:spPr>
          <a:xfrm>
            <a:off x="6928264" y="3467183"/>
            <a:ext cx="708857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Nat. gas grid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B8E9BA-3C0A-4D7E-9203-62E6FD7031EF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501904" y="3300324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41416AE-7B12-4A30-A111-D50EC67BEC3A}"/>
              </a:ext>
            </a:extLst>
          </p:cNvPr>
          <p:cNvCxnSpPr>
            <a:cxnSpLocks/>
          </p:cNvCxnSpPr>
          <p:nvPr/>
        </p:nvCxnSpPr>
        <p:spPr>
          <a:xfrm>
            <a:off x="7251313" y="3301119"/>
            <a:ext cx="0" cy="166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78FDB92-DDF1-4B8D-B130-FD8C748B19EB}"/>
              </a:ext>
            </a:extLst>
          </p:cNvPr>
          <p:cNvSpPr/>
          <p:nvPr/>
        </p:nvSpPr>
        <p:spPr>
          <a:xfrm>
            <a:off x="7677672" y="3467183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Salt </a:t>
            </a:r>
            <a:r>
              <a:rPr lang="en-IE" dirty="0" err="1">
                <a:solidFill>
                  <a:schemeClr val="tx1"/>
                </a:solidFill>
              </a:rPr>
              <a:t>cav</a:t>
            </a:r>
            <a:r>
              <a:rPr lang="en-IE" dirty="0">
                <a:solidFill>
                  <a:schemeClr val="tx1"/>
                </a:solidFill>
              </a:rPr>
              <a:t>-erns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12BD2-625F-4931-95AB-4751C1FABEB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032101" y="3300324"/>
            <a:ext cx="0" cy="1668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6E2A46C-1534-425E-91F8-139A87805A25}"/>
              </a:ext>
            </a:extLst>
          </p:cNvPr>
          <p:cNvSpPr/>
          <p:nvPr/>
        </p:nvSpPr>
        <p:spPr>
          <a:xfrm>
            <a:off x="8386530" y="2759027"/>
            <a:ext cx="1672259" cy="5116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Liquefaction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E77B2C-17D2-4033-ABAC-6A712887CCD4}"/>
              </a:ext>
            </a:extLst>
          </p:cNvPr>
          <p:cNvSpPr/>
          <p:nvPr/>
        </p:nvSpPr>
        <p:spPr>
          <a:xfrm>
            <a:off x="8853440" y="3454356"/>
            <a:ext cx="708858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tx1"/>
                </a:solidFill>
              </a:rPr>
              <a:t>Cryo</a:t>
            </a:r>
            <a:r>
              <a:rPr lang="en-IE" dirty="0">
                <a:solidFill>
                  <a:schemeClr val="tx1"/>
                </a:solidFill>
              </a:rPr>
              <a:t> liq. tanks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841D7DA-A050-4570-99F4-2CF5286ED999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9207869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FAFA3F6-027F-46BF-BD3F-8AF46A4A31C4}"/>
              </a:ext>
            </a:extLst>
          </p:cNvPr>
          <p:cNvSpPr/>
          <p:nvPr/>
        </p:nvSpPr>
        <p:spPr>
          <a:xfrm>
            <a:off x="10118482" y="2752787"/>
            <a:ext cx="1672269" cy="5116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Chemical transformation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4D206F-B765-44BD-A4A8-88F67EC83C04}"/>
              </a:ext>
            </a:extLst>
          </p:cNvPr>
          <p:cNvSpPr/>
          <p:nvPr/>
        </p:nvSpPr>
        <p:spPr>
          <a:xfrm>
            <a:off x="10334530" y="3453215"/>
            <a:ext cx="1269213" cy="9416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Liquid tanks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AA42E3B-F10A-4B64-B33C-D98549933700}"/>
              </a:ext>
            </a:extLst>
          </p:cNvPr>
          <p:cNvCxnSpPr>
            <a:cxnSpLocks/>
          </p:cNvCxnSpPr>
          <p:nvPr/>
        </p:nvCxnSpPr>
        <p:spPr>
          <a:xfrm>
            <a:off x="10940712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53666C9-B953-4C16-8A81-CF5971326E37}"/>
              </a:ext>
            </a:extLst>
          </p:cNvPr>
          <p:cNvSpPr txBox="1"/>
          <p:nvPr/>
        </p:nvSpPr>
        <p:spPr>
          <a:xfrm>
            <a:off x="7476729" y="2326266"/>
            <a:ext cx="30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Storage &amp; Distribution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D6FC73-E75D-4203-B7EA-A99EC853CDC5}"/>
              </a:ext>
            </a:extLst>
          </p:cNvPr>
          <p:cNvSpPr txBox="1"/>
          <p:nvPr/>
        </p:nvSpPr>
        <p:spPr>
          <a:xfrm>
            <a:off x="8186680" y="186389"/>
            <a:ext cx="158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Production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566D199-20AE-45C9-80C7-8C57C6DBC84B}"/>
              </a:ext>
            </a:extLst>
          </p:cNvPr>
          <p:cNvSpPr txBox="1"/>
          <p:nvPr/>
        </p:nvSpPr>
        <p:spPr>
          <a:xfrm>
            <a:off x="5697150" y="555032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E2E9D3-26AD-401F-9969-79D036ACE286}"/>
              </a:ext>
            </a:extLst>
          </p:cNvPr>
          <p:cNvSpPr txBox="1"/>
          <p:nvPr/>
        </p:nvSpPr>
        <p:spPr>
          <a:xfrm>
            <a:off x="7201448" y="1920282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835404-0F58-4189-A864-89D1BABE12A7}"/>
              </a:ext>
            </a:extLst>
          </p:cNvPr>
          <p:cNvSpPr txBox="1"/>
          <p:nvPr/>
        </p:nvSpPr>
        <p:spPr>
          <a:xfrm>
            <a:off x="9803739" y="1919007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36645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7C03-D72B-4D0F-8F37-3CA44E79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Technologies &amp;</a:t>
            </a:r>
            <a:br>
              <a:rPr lang="en-IE" dirty="0"/>
            </a:br>
            <a:r>
              <a:rPr lang="en-IE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0D1D-2A5B-4676-9985-103684E33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Production</a:t>
            </a:r>
          </a:p>
          <a:p>
            <a:pPr lvl="1"/>
            <a:r>
              <a:rPr lang="en-IE" dirty="0"/>
              <a:t>Electrolysers</a:t>
            </a:r>
          </a:p>
          <a:p>
            <a:pPr lvl="1"/>
            <a:r>
              <a:rPr lang="en-IE" dirty="0"/>
              <a:t>Steam Methane Reforming (with &amp; without CCUS)</a:t>
            </a:r>
          </a:p>
          <a:p>
            <a:r>
              <a:rPr lang="en-IE" dirty="0"/>
              <a:t>Storage &amp; Distribution</a:t>
            </a:r>
          </a:p>
          <a:p>
            <a:pPr lvl="1"/>
            <a:r>
              <a:rPr lang="en-IE" dirty="0"/>
              <a:t>Pressurised gas</a:t>
            </a:r>
          </a:p>
          <a:p>
            <a:pPr lvl="1"/>
            <a:r>
              <a:rPr lang="en-IE" dirty="0"/>
              <a:t>Cryogenic liquid</a:t>
            </a:r>
          </a:p>
          <a:p>
            <a:pPr lvl="1"/>
            <a:r>
              <a:rPr lang="en-IE" dirty="0"/>
              <a:t>Hydrogen-containing liquids</a:t>
            </a:r>
          </a:p>
          <a:p>
            <a:r>
              <a:rPr lang="en-IE" dirty="0"/>
              <a:t>End use applications</a:t>
            </a:r>
          </a:p>
          <a:p>
            <a:pPr lvl="1"/>
            <a:r>
              <a:rPr lang="en-IE" dirty="0"/>
              <a:t>Existing gas-burning appliances (boilers, engines, gas turbines)</a:t>
            </a:r>
          </a:p>
          <a:p>
            <a:pPr lvl="1"/>
            <a:r>
              <a:rPr lang="en-IE" dirty="0"/>
              <a:t>Industrial feedstock</a:t>
            </a:r>
          </a:p>
          <a:p>
            <a:pPr lvl="1"/>
            <a:r>
              <a:rPr lang="en-IE" dirty="0"/>
              <a:t>Fuel cells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8497-27F8-48A7-9C5F-ECE9AB73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6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93EF2-7537-44EE-B871-FA62EDA2871E}"/>
              </a:ext>
            </a:extLst>
          </p:cNvPr>
          <p:cNvSpPr/>
          <p:nvPr/>
        </p:nvSpPr>
        <p:spPr>
          <a:xfrm>
            <a:off x="6515606" y="643851"/>
            <a:ext cx="1445108" cy="6305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Electrolyser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E71B8-08D0-411A-9D01-08457D0FB4CF}"/>
              </a:ext>
            </a:extLst>
          </p:cNvPr>
          <p:cNvSpPr/>
          <p:nvPr/>
        </p:nvSpPr>
        <p:spPr>
          <a:xfrm>
            <a:off x="9954657" y="643851"/>
            <a:ext cx="1704659" cy="630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Steam Methane Reformer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EFFDD-776A-4CEB-8211-F1C2617A8156}"/>
              </a:ext>
            </a:extLst>
          </p:cNvPr>
          <p:cNvCxnSpPr>
            <a:cxnSpLocks/>
          </p:cNvCxnSpPr>
          <p:nvPr/>
        </p:nvCxnSpPr>
        <p:spPr>
          <a:xfrm>
            <a:off x="7238160" y="1274364"/>
            <a:ext cx="0" cy="106543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9DFE10-85A3-4D33-A882-8AFE39F00704}"/>
              </a:ext>
            </a:extLst>
          </p:cNvPr>
          <p:cNvSpPr txBox="1"/>
          <p:nvPr/>
        </p:nvSpPr>
        <p:spPr>
          <a:xfrm>
            <a:off x="6321628" y="-1632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FFB8-6A87-4BE6-ACB8-BEF57424C19B}"/>
              </a:ext>
            </a:extLst>
          </p:cNvPr>
          <p:cNvSpPr txBox="1"/>
          <p:nvPr/>
        </p:nvSpPr>
        <p:spPr>
          <a:xfrm>
            <a:off x="7081964" y="-5938"/>
            <a:ext cx="110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CE785-CD3B-41E5-8E97-7E8D306E08D4}"/>
              </a:ext>
            </a:extLst>
          </p:cNvPr>
          <p:cNvSpPr txBox="1"/>
          <p:nvPr/>
        </p:nvSpPr>
        <p:spPr>
          <a:xfrm>
            <a:off x="10952905" y="257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EA95-B5E1-43E1-BABB-BF4E43619FD8}"/>
              </a:ext>
            </a:extLst>
          </p:cNvPr>
          <p:cNvSpPr txBox="1"/>
          <p:nvPr/>
        </p:nvSpPr>
        <p:spPr>
          <a:xfrm>
            <a:off x="9732213" y="-10264"/>
            <a:ext cx="12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Natural gas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7E46FF-9EF5-42B2-8EF5-54C840A4AF17}"/>
              </a:ext>
            </a:extLst>
          </p:cNvPr>
          <p:cNvSpPr/>
          <p:nvPr/>
        </p:nvSpPr>
        <p:spPr>
          <a:xfrm>
            <a:off x="6019800" y="2339802"/>
            <a:ext cx="5938651" cy="2081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476B0-ADDC-4708-94C9-9441F92EE420}"/>
              </a:ext>
            </a:extLst>
          </p:cNvPr>
          <p:cNvSpPr/>
          <p:nvPr/>
        </p:nvSpPr>
        <p:spPr>
          <a:xfrm>
            <a:off x="6019800" y="4670013"/>
            <a:ext cx="5938651" cy="21524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16C096-A907-40B2-B248-72054458ACA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701796" y="353010"/>
            <a:ext cx="0" cy="2878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00ECFD-218D-43C8-AD61-D01226BB0D6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34360" y="363394"/>
            <a:ext cx="0" cy="277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9249D4-25AD-4689-8C75-5350F625764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127657" y="959108"/>
            <a:ext cx="38794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A0192-5623-4B55-A01B-49511B07ABD0}"/>
              </a:ext>
            </a:extLst>
          </p:cNvPr>
          <p:cNvCxnSpPr>
            <a:cxnSpLocks/>
          </p:cNvCxnSpPr>
          <p:nvPr/>
        </p:nvCxnSpPr>
        <p:spPr>
          <a:xfrm>
            <a:off x="10351165" y="337351"/>
            <a:ext cx="0" cy="287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7D579D-8FF4-4403-A9E2-8506E3CCE8F1}"/>
              </a:ext>
            </a:extLst>
          </p:cNvPr>
          <p:cNvCxnSpPr>
            <a:cxnSpLocks/>
          </p:cNvCxnSpPr>
          <p:nvPr/>
        </p:nvCxnSpPr>
        <p:spPr>
          <a:xfrm>
            <a:off x="11283729" y="347735"/>
            <a:ext cx="0" cy="27751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08F664-F3EB-4487-9B03-9B23EC040BD3}"/>
              </a:ext>
            </a:extLst>
          </p:cNvPr>
          <p:cNvCxnSpPr>
            <a:cxnSpLocks/>
          </p:cNvCxnSpPr>
          <p:nvPr/>
        </p:nvCxnSpPr>
        <p:spPr>
          <a:xfrm>
            <a:off x="10810085" y="1250963"/>
            <a:ext cx="0" cy="10888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F73B1-C1B4-4A60-86BD-2A1E4F99DDA1}"/>
              </a:ext>
            </a:extLst>
          </p:cNvPr>
          <p:cNvSpPr/>
          <p:nvPr/>
        </p:nvSpPr>
        <p:spPr>
          <a:xfrm>
            <a:off x="9998150" y="1424817"/>
            <a:ext cx="1623870" cy="392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Carbon capture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98E39-2E03-490B-A49F-8B5354DA4D5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1622020" y="1621124"/>
            <a:ext cx="336431" cy="65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D63018-FA58-4D39-B2F5-AC1ECE33F16B}"/>
              </a:ext>
            </a:extLst>
          </p:cNvPr>
          <p:cNvSpPr txBox="1"/>
          <p:nvPr/>
        </p:nvSpPr>
        <p:spPr>
          <a:xfrm>
            <a:off x="11602440" y="126955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IE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A0E6FAD-495B-45D3-BCA0-EAB3D0425C86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8989126" y="4421672"/>
            <a:ext cx="0" cy="2483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704F350-CE7C-490E-8D6D-5472C87218F9}"/>
              </a:ext>
            </a:extLst>
          </p:cNvPr>
          <p:cNvSpPr/>
          <p:nvPr/>
        </p:nvSpPr>
        <p:spPr>
          <a:xfrm>
            <a:off x="6137431" y="2759027"/>
            <a:ext cx="2189405" cy="511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7EC881-1704-4E94-9B33-027E8144D872}"/>
              </a:ext>
            </a:extLst>
          </p:cNvPr>
          <p:cNvSpPr/>
          <p:nvPr/>
        </p:nvSpPr>
        <p:spPr>
          <a:xfrm>
            <a:off x="6147475" y="3467814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High-press </a:t>
            </a:r>
            <a:r>
              <a:rPr lang="en-IE" dirty="0" err="1">
                <a:solidFill>
                  <a:schemeClr val="tx1"/>
                </a:solidFill>
              </a:rPr>
              <a:t>cyl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854917-3E7D-482C-B8DB-F0A934A13905}"/>
              </a:ext>
            </a:extLst>
          </p:cNvPr>
          <p:cNvSpPr/>
          <p:nvPr/>
        </p:nvSpPr>
        <p:spPr>
          <a:xfrm>
            <a:off x="6928264" y="3467183"/>
            <a:ext cx="708857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Nat. gas grid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B8E9BA-3C0A-4D7E-9203-62E6FD7031EF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501904" y="3300324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41416AE-7B12-4A30-A111-D50EC67BEC3A}"/>
              </a:ext>
            </a:extLst>
          </p:cNvPr>
          <p:cNvCxnSpPr>
            <a:cxnSpLocks/>
          </p:cNvCxnSpPr>
          <p:nvPr/>
        </p:nvCxnSpPr>
        <p:spPr>
          <a:xfrm>
            <a:off x="7251313" y="3301119"/>
            <a:ext cx="0" cy="166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78FDB92-DDF1-4B8D-B130-FD8C748B19EB}"/>
              </a:ext>
            </a:extLst>
          </p:cNvPr>
          <p:cNvSpPr/>
          <p:nvPr/>
        </p:nvSpPr>
        <p:spPr>
          <a:xfrm>
            <a:off x="7677672" y="3467183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Salt </a:t>
            </a:r>
            <a:r>
              <a:rPr lang="en-IE" dirty="0" err="1">
                <a:solidFill>
                  <a:schemeClr val="tx1"/>
                </a:solidFill>
              </a:rPr>
              <a:t>cav</a:t>
            </a:r>
            <a:r>
              <a:rPr lang="en-IE" dirty="0">
                <a:solidFill>
                  <a:schemeClr val="tx1"/>
                </a:solidFill>
              </a:rPr>
              <a:t>-erns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12BD2-625F-4931-95AB-4751C1FABEB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032101" y="3300324"/>
            <a:ext cx="0" cy="1668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6E2A46C-1534-425E-91F8-139A87805A25}"/>
              </a:ext>
            </a:extLst>
          </p:cNvPr>
          <p:cNvSpPr/>
          <p:nvPr/>
        </p:nvSpPr>
        <p:spPr>
          <a:xfrm>
            <a:off x="8386530" y="2759027"/>
            <a:ext cx="1672259" cy="5116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Liquefaction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E77B2C-17D2-4033-ABAC-6A712887CCD4}"/>
              </a:ext>
            </a:extLst>
          </p:cNvPr>
          <p:cNvSpPr/>
          <p:nvPr/>
        </p:nvSpPr>
        <p:spPr>
          <a:xfrm>
            <a:off x="8853440" y="3454356"/>
            <a:ext cx="708858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tx1"/>
                </a:solidFill>
              </a:rPr>
              <a:t>Cryo</a:t>
            </a:r>
            <a:r>
              <a:rPr lang="en-IE" dirty="0">
                <a:solidFill>
                  <a:schemeClr val="tx1"/>
                </a:solidFill>
              </a:rPr>
              <a:t> liq. tanks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841D7DA-A050-4570-99F4-2CF5286ED999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9207869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FAFA3F6-027F-46BF-BD3F-8AF46A4A31C4}"/>
              </a:ext>
            </a:extLst>
          </p:cNvPr>
          <p:cNvSpPr/>
          <p:nvPr/>
        </p:nvSpPr>
        <p:spPr>
          <a:xfrm>
            <a:off x="10118482" y="2752787"/>
            <a:ext cx="1672269" cy="5116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Chemical transformation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4D206F-B765-44BD-A4A8-88F67EC83C04}"/>
              </a:ext>
            </a:extLst>
          </p:cNvPr>
          <p:cNvSpPr/>
          <p:nvPr/>
        </p:nvSpPr>
        <p:spPr>
          <a:xfrm>
            <a:off x="10334530" y="3453215"/>
            <a:ext cx="1269213" cy="9416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Liquid tanks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AA42E3B-F10A-4B64-B33C-D98549933700}"/>
              </a:ext>
            </a:extLst>
          </p:cNvPr>
          <p:cNvCxnSpPr>
            <a:cxnSpLocks/>
          </p:cNvCxnSpPr>
          <p:nvPr/>
        </p:nvCxnSpPr>
        <p:spPr>
          <a:xfrm>
            <a:off x="10940712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4F05C30-4E1A-46CF-8DB3-835BF4220343}"/>
              </a:ext>
            </a:extLst>
          </p:cNvPr>
          <p:cNvSpPr/>
          <p:nvPr/>
        </p:nvSpPr>
        <p:spPr>
          <a:xfrm>
            <a:off x="6107593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3C1A5E-FD3B-4A26-904C-8B0919EE1C74}"/>
              </a:ext>
            </a:extLst>
          </p:cNvPr>
          <p:cNvSpPr/>
          <p:nvPr/>
        </p:nvSpPr>
        <p:spPr>
          <a:xfrm>
            <a:off x="9590936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 &amp; Storage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69F5091-38A0-454D-9281-AA7A95E9A31C}"/>
              </a:ext>
            </a:extLst>
          </p:cNvPr>
          <p:cNvSpPr/>
          <p:nvPr/>
        </p:nvSpPr>
        <p:spPr>
          <a:xfrm>
            <a:off x="7284580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Heating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96BFFF-5B61-4D09-9C4D-5B533C9D822D}"/>
              </a:ext>
            </a:extLst>
          </p:cNvPr>
          <p:cNvSpPr/>
          <p:nvPr/>
        </p:nvSpPr>
        <p:spPr>
          <a:xfrm>
            <a:off x="8437758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Power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EE8BF2-DE40-4046-A91E-5103357DD997}"/>
              </a:ext>
            </a:extLst>
          </p:cNvPr>
          <p:cNvSpPr/>
          <p:nvPr/>
        </p:nvSpPr>
        <p:spPr>
          <a:xfrm>
            <a:off x="10741350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Ind. Feed.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BA84F4C-177F-40C7-9B9D-6CB4C8AACFCC}"/>
              </a:ext>
            </a:extLst>
          </p:cNvPr>
          <p:cNvSpPr/>
          <p:nvPr/>
        </p:nvSpPr>
        <p:spPr>
          <a:xfrm>
            <a:off x="6105149" y="5667882"/>
            <a:ext cx="1100790" cy="10566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Blended ICEs, fuel cells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A409FD-3B6F-43C3-8FCE-19D4AFE9D5BD}"/>
              </a:ext>
            </a:extLst>
          </p:cNvPr>
          <p:cNvSpPr/>
          <p:nvPr/>
        </p:nvSpPr>
        <p:spPr>
          <a:xfrm>
            <a:off x="9588492" y="5667881"/>
            <a:ext cx="1100790" cy="10566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Long-term, high-capacity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366657B-6388-4659-874D-948AD65F1E56}"/>
              </a:ext>
            </a:extLst>
          </p:cNvPr>
          <p:cNvSpPr/>
          <p:nvPr/>
        </p:nvSpPr>
        <p:spPr>
          <a:xfrm>
            <a:off x="7282136" y="5667882"/>
            <a:ext cx="1100790" cy="1056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Boilers, fuel cells (for CHP)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530610B-00C8-408B-8D7D-AF398EE0AC4F}"/>
              </a:ext>
            </a:extLst>
          </p:cNvPr>
          <p:cNvSpPr/>
          <p:nvPr/>
        </p:nvSpPr>
        <p:spPr>
          <a:xfrm>
            <a:off x="8435314" y="5667882"/>
            <a:ext cx="1100790" cy="10566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Blended GTs, fuel cells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E8A1965-086D-4FEC-8257-37E30DD21607}"/>
              </a:ext>
            </a:extLst>
          </p:cNvPr>
          <p:cNvSpPr/>
          <p:nvPr/>
        </p:nvSpPr>
        <p:spPr>
          <a:xfrm>
            <a:off x="10738906" y="5667881"/>
            <a:ext cx="1100790" cy="10566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Chem, steel, others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8DBD51-1653-406F-91E7-1B283AD4EE9C}"/>
              </a:ext>
            </a:extLst>
          </p:cNvPr>
          <p:cNvSpPr txBox="1"/>
          <p:nvPr/>
        </p:nvSpPr>
        <p:spPr>
          <a:xfrm>
            <a:off x="7558222" y="4676472"/>
            <a:ext cx="286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End Use Applications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3666C9-B953-4C16-8A81-CF5971326E37}"/>
              </a:ext>
            </a:extLst>
          </p:cNvPr>
          <p:cNvSpPr txBox="1"/>
          <p:nvPr/>
        </p:nvSpPr>
        <p:spPr>
          <a:xfrm>
            <a:off x="7476728" y="2326266"/>
            <a:ext cx="30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Storage &amp; Distribution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D6FC73-E75D-4203-B7EA-A99EC853CDC5}"/>
              </a:ext>
            </a:extLst>
          </p:cNvPr>
          <p:cNvSpPr txBox="1"/>
          <p:nvPr/>
        </p:nvSpPr>
        <p:spPr>
          <a:xfrm>
            <a:off x="8186680" y="186389"/>
            <a:ext cx="158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Production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566D199-20AE-45C9-80C7-8C57C6DBC84B}"/>
              </a:ext>
            </a:extLst>
          </p:cNvPr>
          <p:cNvSpPr txBox="1"/>
          <p:nvPr/>
        </p:nvSpPr>
        <p:spPr>
          <a:xfrm>
            <a:off x="5697150" y="555032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E2E9D3-26AD-401F-9969-79D036ACE286}"/>
              </a:ext>
            </a:extLst>
          </p:cNvPr>
          <p:cNvSpPr txBox="1"/>
          <p:nvPr/>
        </p:nvSpPr>
        <p:spPr>
          <a:xfrm>
            <a:off x="7201448" y="1920282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835404-0F58-4189-A864-89D1BABE12A7}"/>
              </a:ext>
            </a:extLst>
          </p:cNvPr>
          <p:cNvSpPr txBox="1"/>
          <p:nvPr/>
        </p:nvSpPr>
        <p:spPr>
          <a:xfrm>
            <a:off x="9803739" y="1919007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232921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7C03-D72B-4D0F-8F37-3CA44E79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Technologies &amp;</a:t>
            </a:r>
            <a:br>
              <a:rPr lang="en-IE" dirty="0"/>
            </a:br>
            <a:r>
              <a:rPr lang="en-IE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0D1D-2A5B-4676-9985-103684E33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Production</a:t>
            </a:r>
          </a:p>
          <a:p>
            <a:pPr lvl="1"/>
            <a:r>
              <a:rPr lang="en-IE" dirty="0"/>
              <a:t>Electrolysers</a:t>
            </a:r>
          </a:p>
          <a:p>
            <a:pPr lvl="1"/>
            <a:r>
              <a:rPr lang="en-IE" dirty="0"/>
              <a:t>Steam Methane Reforming (with &amp; without CCUS)</a:t>
            </a:r>
          </a:p>
          <a:p>
            <a:r>
              <a:rPr lang="en-IE" dirty="0"/>
              <a:t>Storage &amp; Distribution</a:t>
            </a:r>
          </a:p>
          <a:p>
            <a:pPr lvl="1"/>
            <a:r>
              <a:rPr lang="en-IE" dirty="0"/>
              <a:t>Pressurised gas</a:t>
            </a:r>
          </a:p>
          <a:p>
            <a:pPr lvl="1"/>
            <a:r>
              <a:rPr lang="en-IE" dirty="0"/>
              <a:t>Cryogenic liquid</a:t>
            </a:r>
          </a:p>
          <a:p>
            <a:pPr lvl="1"/>
            <a:r>
              <a:rPr lang="en-IE" dirty="0"/>
              <a:t>Hydrogen-containing liquids</a:t>
            </a:r>
          </a:p>
          <a:p>
            <a:r>
              <a:rPr lang="en-IE" dirty="0"/>
              <a:t>End use applications</a:t>
            </a:r>
          </a:p>
          <a:p>
            <a:pPr lvl="1"/>
            <a:r>
              <a:rPr lang="en-IE" dirty="0"/>
              <a:t>Existing gas-burning appliances (boilers, engines, gas turbines)</a:t>
            </a:r>
          </a:p>
          <a:p>
            <a:pPr lvl="1"/>
            <a:r>
              <a:rPr lang="en-IE" dirty="0"/>
              <a:t>Industrial feedstock</a:t>
            </a:r>
          </a:p>
          <a:p>
            <a:pPr lvl="1"/>
            <a:r>
              <a:rPr lang="en-IE" dirty="0"/>
              <a:t>Fuel cells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8497-27F8-48A7-9C5F-ECE9AB73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7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93EF2-7537-44EE-B871-FA62EDA2871E}"/>
              </a:ext>
            </a:extLst>
          </p:cNvPr>
          <p:cNvSpPr/>
          <p:nvPr/>
        </p:nvSpPr>
        <p:spPr>
          <a:xfrm>
            <a:off x="6515606" y="643851"/>
            <a:ext cx="1445108" cy="6305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Electrolyser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E71B8-08D0-411A-9D01-08457D0FB4CF}"/>
              </a:ext>
            </a:extLst>
          </p:cNvPr>
          <p:cNvSpPr/>
          <p:nvPr/>
        </p:nvSpPr>
        <p:spPr>
          <a:xfrm>
            <a:off x="9954657" y="643851"/>
            <a:ext cx="1704659" cy="630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Steam Methane Reformer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EFFDD-776A-4CEB-8211-F1C2617A8156}"/>
              </a:ext>
            </a:extLst>
          </p:cNvPr>
          <p:cNvCxnSpPr>
            <a:cxnSpLocks/>
          </p:cNvCxnSpPr>
          <p:nvPr/>
        </p:nvCxnSpPr>
        <p:spPr>
          <a:xfrm>
            <a:off x="7238160" y="1274364"/>
            <a:ext cx="0" cy="106543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9DFE10-85A3-4D33-A882-8AFE39F00704}"/>
              </a:ext>
            </a:extLst>
          </p:cNvPr>
          <p:cNvSpPr txBox="1"/>
          <p:nvPr/>
        </p:nvSpPr>
        <p:spPr>
          <a:xfrm>
            <a:off x="6321628" y="-1632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FFB8-6A87-4BE6-ACB8-BEF57424C19B}"/>
              </a:ext>
            </a:extLst>
          </p:cNvPr>
          <p:cNvSpPr txBox="1"/>
          <p:nvPr/>
        </p:nvSpPr>
        <p:spPr>
          <a:xfrm>
            <a:off x="7081964" y="-5938"/>
            <a:ext cx="110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CE785-CD3B-41E5-8E97-7E8D306E08D4}"/>
              </a:ext>
            </a:extLst>
          </p:cNvPr>
          <p:cNvSpPr txBox="1"/>
          <p:nvPr/>
        </p:nvSpPr>
        <p:spPr>
          <a:xfrm>
            <a:off x="10952905" y="257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EA95-B5E1-43E1-BABB-BF4E43619FD8}"/>
              </a:ext>
            </a:extLst>
          </p:cNvPr>
          <p:cNvSpPr txBox="1"/>
          <p:nvPr/>
        </p:nvSpPr>
        <p:spPr>
          <a:xfrm>
            <a:off x="9732213" y="-10264"/>
            <a:ext cx="12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Natural gas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7E46FF-9EF5-42B2-8EF5-54C840A4AF17}"/>
              </a:ext>
            </a:extLst>
          </p:cNvPr>
          <p:cNvSpPr/>
          <p:nvPr/>
        </p:nvSpPr>
        <p:spPr>
          <a:xfrm>
            <a:off x="6019800" y="2339802"/>
            <a:ext cx="5938651" cy="2081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476B0-ADDC-4708-94C9-9441F92EE420}"/>
              </a:ext>
            </a:extLst>
          </p:cNvPr>
          <p:cNvSpPr/>
          <p:nvPr/>
        </p:nvSpPr>
        <p:spPr>
          <a:xfrm>
            <a:off x="6019800" y="4670013"/>
            <a:ext cx="5938651" cy="21524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16C096-A907-40B2-B248-72054458ACA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701796" y="353010"/>
            <a:ext cx="0" cy="2878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00ECFD-218D-43C8-AD61-D01226BB0D6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34360" y="363394"/>
            <a:ext cx="0" cy="277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9249D4-25AD-4689-8C75-5350F625764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127657" y="959108"/>
            <a:ext cx="38794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A0192-5623-4B55-A01B-49511B07ABD0}"/>
              </a:ext>
            </a:extLst>
          </p:cNvPr>
          <p:cNvCxnSpPr>
            <a:cxnSpLocks/>
          </p:cNvCxnSpPr>
          <p:nvPr/>
        </p:nvCxnSpPr>
        <p:spPr>
          <a:xfrm>
            <a:off x="10351165" y="337351"/>
            <a:ext cx="0" cy="287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7D579D-8FF4-4403-A9E2-8506E3CCE8F1}"/>
              </a:ext>
            </a:extLst>
          </p:cNvPr>
          <p:cNvCxnSpPr>
            <a:cxnSpLocks/>
          </p:cNvCxnSpPr>
          <p:nvPr/>
        </p:nvCxnSpPr>
        <p:spPr>
          <a:xfrm>
            <a:off x="11283729" y="347735"/>
            <a:ext cx="0" cy="27751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08F664-F3EB-4487-9B03-9B23EC040BD3}"/>
              </a:ext>
            </a:extLst>
          </p:cNvPr>
          <p:cNvCxnSpPr>
            <a:cxnSpLocks/>
          </p:cNvCxnSpPr>
          <p:nvPr/>
        </p:nvCxnSpPr>
        <p:spPr>
          <a:xfrm>
            <a:off x="10810085" y="1250963"/>
            <a:ext cx="0" cy="10888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F73B1-C1B4-4A60-86BD-2A1E4F99DDA1}"/>
              </a:ext>
            </a:extLst>
          </p:cNvPr>
          <p:cNvSpPr/>
          <p:nvPr/>
        </p:nvSpPr>
        <p:spPr>
          <a:xfrm>
            <a:off x="9998150" y="1424817"/>
            <a:ext cx="1623870" cy="392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Carbon capture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98E39-2E03-490B-A49F-8B5354DA4D5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1622020" y="1621124"/>
            <a:ext cx="336431" cy="65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D63018-FA58-4D39-B2F5-AC1ECE33F16B}"/>
              </a:ext>
            </a:extLst>
          </p:cNvPr>
          <p:cNvSpPr txBox="1"/>
          <p:nvPr/>
        </p:nvSpPr>
        <p:spPr>
          <a:xfrm>
            <a:off x="11602440" y="126955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IE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A0E6FAD-495B-45D3-BCA0-EAB3D0425C86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8989126" y="4421672"/>
            <a:ext cx="0" cy="2483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704F350-CE7C-490E-8D6D-5472C87218F9}"/>
              </a:ext>
            </a:extLst>
          </p:cNvPr>
          <p:cNvSpPr/>
          <p:nvPr/>
        </p:nvSpPr>
        <p:spPr>
          <a:xfrm>
            <a:off x="6137431" y="2759027"/>
            <a:ext cx="2189405" cy="511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7EC881-1704-4E94-9B33-027E8144D872}"/>
              </a:ext>
            </a:extLst>
          </p:cNvPr>
          <p:cNvSpPr/>
          <p:nvPr/>
        </p:nvSpPr>
        <p:spPr>
          <a:xfrm>
            <a:off x="6147475" y="3467814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High-press </a:t>
            </a:r>
            <a:r>
              <a:rPr lang="en-IE" dirty="0" err="1">
                <a:solidFill>
                  <a:schemeClr val="tx1"/>
                </a:solidFill>
              </a:rPr>
              <a:t>cyl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854917-3E7D-482C-B8DB-F0A934A13905}"/>
              </a:ext>
            </a:extLst>
          </p:cNvPr>
          <p:cNvSpPr/>
          <p:nvPr/>
        </p:nvSpPr>
        <p:spPr>
          <a:xfrm>
            <a:off x="6928264" y="3467183"/>
            <a:ext cx="708857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Nat. gas grid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B8E9BA-3C0A-4D7E-9203-62E6FD7031EF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501904" y="3300324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41416AE-7B12-4A30-A111-D50EC67BEC3A}"/>
              </a:ext>
            </a:extLst>
          </p:cNvPr>
          <p:cNvCxnSpPr>
            <a:cxnSpLocks/>
          </p:cNvCxnSpPr>
          <p:nvPr/>
        </p:nvCxnSpPr>
        <p:spPr>
          <a:xfrm>
            <a:off x="7251313" y="3301119"/>
            <a:ext cx="0" cy="166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78FDB92-DDF1-4B8D-B130-FD8C748B19EB}"/>
              </a:ext>
            </a:extLst>
          </p:cNvPr>
          <p:cNvSpPr/>
          <p:nvPr/>
        </p:nvSpPr>
        <p:spPr>
          <a:xfrm>
            <a:off x="7677672" y="3467183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Salt </a:t>
            </a:r>
            <a:r>
              <a:rPr lang="en-IE" dirty="0" err="1">
                <a:solidFill>
                  <a:schemeClr val="tx1"/>
                </a:solidFill>
              </a:rPr>
              <a:t>cav</a:t>
            </a:r>
            <a:r>
              <a:rPr lang="en-IE" dirty="0">
                <a:solidFill>
                  <a:schemeClr val="tx1"/>
                </a:solidFill>
              </a:rPr>
              <a:t>-erns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12BD2-625F-4931-95AB-4751C1FABEB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032101" y="3300324"/>
            <a:ext cx="0" cy="1668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6E2A46C-1534-425E-91F8-139A87805A25}"/>
              </a:ext>
            </a:extLst>
          </p:cNvPr>
          <p:cNvSpPr/>
          <p:nvPr/>
        </p:nvSpPr>
        <p:spPr>
          <a:xfrm>
            <a:off x="8386530" y="2759027"/>
            <a:ext cx="1672259" cy="5116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Liquefaction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E77B2C-17D2-4033-ABAC-6A712887CCD4}"/>
              </a:ext>
            </a:extLst>
          </p:cNvPr>
          <p:cNvSpPr/>
          <p:nvPr/>
        </p:nvSpPr>
        <p:spPr>
          <a:xfrm>
            <a:off x="8853440" y="3454356"/>
            <a:ext cx="708858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tx1"/>
                </a:solidFill>
              </a:rPr>
              <a:t>Cryo</a:t>
            </a:r>
            <a:r>
              <a:rPr lang="en-IE" dirty="0">
                <a:solidFill>
                  <a:schemeClr val="tx1"/>
                </a:solidFill>
              </a:rPr>
              <a:t> liq. tanks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841D7DA-A050-4570-99F4-2CF5286ED999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9207869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FAFA3F6-027F-46BF-BD3F-8AF46A4A31C4}"/>
              </a:ext>
            </a:extLst>
          </p:cNvPr>
          <p:cNvSpPr/>
          <p:nvPr/>
        </p:nvSpPr>
        <p:spPr>
          <a:xfrm>
            <a:off x="10118482" y="2752787"/>
            <a:ext cx="1672269" cy="5116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Chemical transformation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4D206F-B765-44BD-A4A8-88F67EC83C04}"/>
              </a:ext>
            </a:extLst>
          </p:cNvPr>
          <p:cNvSpPr/>
          <p:nvPr/>
        </p:nvSpPr>
        <p:spPr>
          <a:xfrm>
            <a:off x="10334530" y="3453215"/>
            <a:ext cx="1269213" cy="9416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Liquid tanks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AA42E3B-F10A-4B64-B33C-D98549933700}"/>
              </a:ext>
            </a:extLst>
          </p:cNvPr>
          <p:cNvCxnSpPr>
            <a:cxnSpLocks/>
          </p:cNvCxnSpPr>
          <p:nvPr/>
        </p:nvCxnSpPr>
        <p:spPr>
          <a:xfrm>
            <a:off x="10940712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4F05C30-4E1A-46CF-8DB3-835BF4220343}"/>
              </a:ext>
            </a:extLst>
          </p:cNvPr>
          <p:cNvSpPr/>
          <p:nvPr/>
        </p:nvSpPr>
        <p:spPr>
          <a:xfrm>
            <a:off x="6107593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3C1A5E-FD3B-4A26-904C-8B0919EE1C74}"/>
              </a:ext>
            </a:extLst>
          </p:cNvPr>
          <p:cNvSpPr/>
          <p:nvPr/>
        </p:nvSpPr>
        <p:spPr>
          <a:xfrm>
            <a:off x="9590936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 &amp; Storage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69F5091-38A0-454D-9281-AA7A95E9A31C}"/>
              </a:ext>
            </a:extLst>
          </p:cNvPr>
          <p:cNvSpPr/>
          <p:nvPr/>
        </p:nvSpPr>
        <p:spPr>
          <a:xfrm>
            <a:off x="7284580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Heating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96BFFF-5B61-4D09-9C4D-5B533C9D822D}"/>
              </a:ext>
            </a:extLst>
          </p:cNvPr>
          <p:cNvSpPr/>
          <p:nvPr/>
        </p:nvSpPr>
        <p:spPr>
          <a:xfrm>
            <a:off x="8437758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Power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EE8BF2-DE40-4046-A91E-5103357DD997}"/>
              </a:ext>
            </a:extLst>
          </p:cNvPr>
          <p:cNvSpPr/>
          <p:nvPr/>
        </p:nvSpPr>
        <p:spPr>
          <a:xfrm>
            <a:off x="10741350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Ind. Feed.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BA84F4C-177F-40C7-9B9D-6CB4C8AACFCC}"/>
              </a:ext>
            </a:extLst>
          </p:cNvPr>
          <p:cNvSpPr/>
          <p:nvPr/>
        </p:nvSpPr>
        <p:spPr>
          <a:xfrm>
            <a:off x="6105149" y="5667882"/>
            <a:ext cx="1100790" cy="10566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Blended ICEs, fuel cells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A409FD-3B6F-43C3-8FCE-19D4AFE9D5BD}"/>
              </a:ext>
            </a:extLst>
          </p:cNvPr>
          <p:cNvSpPr/>
          <p:nvPr/>
        </p:nvSpPr>
        <p:spPr>
          <a:xfrm>
            <a:off x="9588492" y="5667881"/>
            <a:ext cx="1100790" cy="10566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Long-term, high-capacity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366657B-6388-4659-874D-948AD65F1E56}"/>
              </a:ext>
            </a:extLst>
          </p:cNvPr>
          <p:cNvSpPr/>
          <p:nvPr/>
        </p:nvSpPr>
        <p:spPr>
          <a:xfrm>
            <a:off x="7282136" y="5667882"/>
            <a:ext cx="1100790" cy="1056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Boilers, fuel cells (for CHP)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530610B-00C8-408B-8D7D-AF398EE0AC4F}"/>
              </a:ext>
            </a:extLst>
          </p:cNvPr>
          <p:cNvSpPr/>
          <p:nvPr/>
        </p:nvSpPr>
        <p:spPr>
          <a:xfrm>
            <a:off x="8435314" y="5667882"/>
            <a:ext cx="1100790" cy="10566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Blended GTs, fuel cells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E8A1965-086D-4FEC-8257-37E30DD21607}"/>
              </a:ext>
            </a:extLst>
          </p:cNvPr>
          <p:cNvSpPr/>
          <p:nvPr/>
        </p:nvSpPr>
        <p:spPr>
          <a:xfrm>
            <a:off x="10738906" y="5667881"/>
            <a:ext cx="1100790" cy="10566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Chem, steel, others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8DBD51-1653-406F-91E7-1B283AD4EE9C}"/>
              </a:ext>
            </a:extLst>
          </p:cNvPr>
          <p:cNvSpPr txBox="1"/>
          <p:nvPr/>
        </p:nvSpPr>
        <p:spPr>
          <a:xfrm>
            <a:off x="7558221" y="4676472"/>
            <a:ext cx="286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End Use Applications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3666C9-B953-4C16-8A81-CF5971326E37}"/>
              </a:ext>
            </a:extLst>
          </p:cNvPr>
          <p:cNvSpPr txBox="1"/>
          <p:nvPr/>
        </p:nvSpPr>
        <p:spPr>
          <a:xfrm>
            <a:off x="7476727" y="2326266"/>
            <a:ext cx="30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Storage &amp; Distribution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D6FC73-E75D-4203-B7EA-A99EC853CDC5}"/>
              </a:ext>
            </a:extLst>
          </p:cNvPr>
          <p:cNvSpPr txBox="1"/>
          <p:nvPr/>
        </p:nvSpPr>
        <p:spPr>
          <a:xfrm>
            <a:off x="8186680" y="186389"/>
            <a:ext cx="158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Production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566D199-20AE-45C9-80C7-8C57C6DBC84B}"/>
              </a:ext>
            </a:extLst>
          </p:cNvPr>
          <p:cNvSpPr txBox="1"/>
          <p:nvPr/>
        </p:nvSpPr>
        <p:spPr>
          <a:xfrm>
            <a:off x="5697150" y="555032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E2E9D3-26AD-401F-9969-79D036ACE286}"/>
              </a:ext>
            </a:extLst>
          </p:cNvPr>
          <p:cNvSpPr txBox="1"/>
          <p:nvPr/>
        </p:nvSpPr>
        <p:spPr>
          <a:xfrm>
            <a:off x="7201448" y="1920282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835404-0F58-4189-A864-89D1BABE12A7}"/>
              </a:ext>
            </a:extLst>
          </p:cNvPr>
          <p:cNvSpPr txBox="1"/>
          <p:nvPr/>
        </p:nvSpPr>
        <p:spPr>
          <a:xfrm>
            <a:off x="9803739" y="1919007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4456A-BAA9-43C8-8493-D59CCEA71B8F}"/>
              </a:ext>
            </a:extLst>
          </p:cNvPr>
          <p:cNvSpPr/>
          <p:nvPr/>
        </p:nvSpPr>
        <p:spPr>
          <a:xfrm>
            <a:off x="6412675" y="555032"/>
            <a:ext cx="1649920" cy="8061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0492F-51DD-40C8-832D-C0FE43E7101D}"/>
              </a:ext>
            </a:extLst>
          </p:cNvPr>
          <p:cNvSpPr/>
          <p:nvPr/>
        </p:nvSpPr>
        <p:spPr>
          <a:xfrm>
            <a:off x="6066090" y="2654220"/>
            <a:ext cx="2369221" cy="18142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D2E0A0-80CF-449B-BAFF-FC5B47B96B3E}"/>
              </a:ext>
            </a:extLst>
          </p:cNvPr>
          <p:cNvSpPr/>
          <p:nvPr/>
        </p:nvSpPr>
        <p:spPr>
          <a:xfrm>
            <a:off x="6066089" y="5241405"/>
            <a:ext cx="2369221" cy="15810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222730-A47F-4B56-97E9-E2EB3EFD0EE2}"/>
              </a:ext>
            </a:extLst>
          </p:cNvPr>
          <p:cNvSpPr/>
          <p:nvPr/>
        </p:nvSpPr>
        <p:spPr>
          <a:xfrm>
            <a:off x="9900687" y="529424"/>
            <a:ext cx="1812551" cy="133812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56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B567-C03B-480C-920C-E6708787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Electrolysers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57EE-D734-4A71-AF7E-EBF9708CD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6855488" cy="5079711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System that splits water to hydrogen and oxygen</a:t>
            </a:r>
          </a:p>
          <a:p>
            <a:r>
              <a:rPr lang="en-GB" sz="2400" dirty="0"/>
              <a:t>Input water needs to be pure but can be sourced via mains, bore holes or desalination processes</a:t>
            </a:r>
          </a:p>
          <a:p>
            <a:r>
              <a:rPr lang="en-GB" sz="2400" dirty="0"/>
              <a:t>Produced hydrogen can be compressed, stored and shipped to power a variety of applications</a:t>
            </a:r>
          </a:p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If electricity is renewable, </a:t>
            </a: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HYDROGEN IS GREEN</a:t>
            </a:r>
          </a:p>
          <a:p>
            <a:pPr marL="0" indent="0">
              <a:buNone/>
            </a:pPr>
            <a:r>
              <a:rPr lang="en-GB" dirty="0"/>
              <a:t>Scale up</a:t>
            </a:r>
          </a:p>
          <a:p>
            <a:r>
              <a:rPr lang="en-GB" sz="2400" dirty="0"/>
              <a:t>Electrolysis has been widely accepted through Europe as a leading method to fight CO</a:t>
            </a:r>
            <a:r>
              <a:rPr lang="en-GB" sz="2400" baseline="-25000" dirty="0"/>
              <a:t>2</a:t>
            </a:r>
            <a:r>
              <a:rPr lang="en-GB" sz="2400" dirty="0"/>
              <a:t> emissions</a:t>
            </a:r>
          </a:p>
          <a:p>
            <a:r>
              <a:rPr lang="en-GB" sz="2400" dirty="0"/>
              <a:t>Gigawatts (GWs) of electrolysers are being planned around the globe</a:t>
            </a:r>
          </a:p>
          <a:p>
            <a:r>
              <a:rPr lang="en-GB" sz="2400" dirty="0"/>
              <a:t>UK also has large systems planned i.e. 1.8 GW for the Zero Teesside initiative</a:t>
            </a:r>
          </a:p>
        </p:txBody>
      </p:sp>
      <p:pic>
        <p:nvPicPr>
          <p:cNvPr id="5" name="Picture 2" descr="Electrolyzers | McPhy">
            <a:extLst>
              <a:ext uri="{FF2B5EF4-FFF2-40B4-BE49-F238E27FC236}">
                <a16:creationId xmlns:a16="http://schemas.microsoft.com/office/drawing/2014/main" id="{757BA3A9-FE8C-4298-9500-C31102BA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r="10588"/>
          <a:stretch/>
        </p:blipFill>
        <p:spPr bwMode="auto">
          <a:xfrm>
            <a:off x="7693688" y="1413164"/>
            <a:ext cx="4498312" cy="45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1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DD77-3FE5-4C26-B1CE-8F40916E4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Steam Methane Reforming (SMR)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63C5E-DFAB-4678-B8BD-D0B42ABF0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68390" cy="4486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SMR technology splits natural gas (NG) into mixture of hydrogen, CO and CO</a:t>
            </a:r>
            <a:r>
              <a:rPr lang="en-GB" baseline="-25000" dirty="0"/>
              <a:t>2</a:t>
            </a:r>
          </a:p>
          <a:p>
            <a:r>
              <a:rPr lang="en-GB" dirty="0"/>
              <a:t>Industries use SMR technology to deliver large quantities of H</a:t>
            </a:r>
            <a:r>
              <a:rPr lang="en-GB" baseline="-25000" dirty="0"/>
              <a:t>2</a:t>
            </a:r>
            <a:r>
              <a:rPr lang="en-GB" dirty="0"/>
              <a:t> and CO with remaining CO</a:t>
            </a:r>
            <a:r>
              <a:rPr lang="en-GB" baseline="-25000" dirty="0"/>
              <a:t>2</a:t>
            </a:r>
            <a:r>
              <a:rPr lang="en-GB" dirty="0"/>
              <a:t> being released to atmosphere</a:t>
            </a:r>
          </a:p>
          <a:p>
            <a:r>
              <a:rPr lang="en-GB" dirty="0"/>
              <a:t>The process is mature with systems capable of producing up to 100s of metric tonnes per day of H</a:t>
            </a:r>
            <a:r>
              <a:rPr lang="en-GB" baseline="-25000" dirty="0"/>
              <a:t>2</a:t>
            </a:r>
            <a:r>
              <a:rPr lang="en-GB" dirty="0"/>
              <a:t>/CO</a:t>
            </a:r>
          </a:p>
          <a:p>
            <a:r>
              <a:rPr lang="en-GB" dirty="0"/>
              <a:t>Currently over half the worlds hydrogen is derived from NG feedstocks</a:t>
            </a:r>
          </a:p>
        </p:txBody>
      </p:sp>
      <p:pic>
        <p:nvPicPr>
          <p:cNvPr id="1026" name="Picture 2" descr="Steam Methane Reforming - Hydrogen Production | Air Liquide">
            <a:extLst>
              <a:ext uri="{FF2B5EF4-FFF2-40B4-BE49-F238E27FC236}">
                <a16:creationId xmlns:a16="http://schemas.microsoft.com/office/drawing/2014/main" id="{1337273B-5506-4A15-86BA-C99BD028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77" y="1803493"/>
            <a:ext cx="4887558" cy="40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77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98C344-01E6-4646-A734-6AE9234AEE7F}"/>
</file>

<file path=customXml/itemProps2.xml><?xml version="1.0" encoding="utf-8"?>
<ds:datastoreItem xmlns:ds="http://schemas.openxmlformats.org/officeDocument/2006/customXml" ds:itemID="{F91D2428-B610-411A-BFCC-7230A23955E4}"/>
</file>

<file path=customXml/itemProps3.xml><?xml version="1.0" encoding="utf-8"?>
<ds:datastoreItem xmlns:ds="http://schemas.openxmlformats.org/officeDocument/2006/customXml" ds:itemID="{48386067-8E36-47D4-B273-D6C310CBECE2}"/>
</file>

<file path=docProps/app.xml><?xml version="1.0" encoding="utf-8"?>
<Properties xmlns="http://schemas.openxmlformats.org/officeDocument/2006/extended-properties" xmlns:vt="http://schemas.openxmlformats.org/officeDocument/2006/docPropsVTypes">
  <TotalTime>43761</TotalTime>
  <Words>2292</Words>
  <Application>Microsoft Office PowerPoint</Application>
  <PresentationFormat>Widescreen</PresentationFormat>
  <Paragraphs>472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Fira Sans Extra Condensed Medium</vt:lpstr>
      <vt:lpstr>ReithSans</vt:lpstr>
      <vt:lpstr>Office Theme</vt:lpstr>
      <vt:lpstr>Hydrogen Exploring Opportunities in the Northern Ireland Energy Transition</vt:lpstr>
      <vt:lpstr>Background</vt:lpstr>
      <vt:lpstr>Overview</vt:lpstr>
      <vt:lpstr>Key Technologies &amp; Applications</vt:lpstr>
      <vt:lpstr>Key Technologies &amp; Applications</vt:lpstr>
      <vt:lpstr>Key Technologies &amp; Applications</vt:lpstr>
      <vt:lpstr>Key Technologies &amp; Applications</vt:lpstr>
      <vt:lpstr>Electrolysers</vt:lpstr>
      <vt:lpstr>Steam Methane Reforming (SMR)</vt:lpstr>
      <vt:lpstr>SMR and Carbon Capture Utilisation and Storage (CCUS)</vt:lpstr>
      <vt:lpstr>Salt Caverns for Gas Storage</vt:lpstr>
      <vt:lpstr>Renewable Hydrogen in Mobility &amp; Transport</vt:lpstr>
      <vt:lpstr>EU Position on Hydrogen</vt:lpstr>
      <vt:lpstr>Policy – UK and EU</vt:lpstr>
      <vt:lpstr>All-Island Potential</vt:lpstr>
      <vt:lpstr>2030 Hydrogen Scenarios</vt:lpstr>
      <vt:lpstr>2030 Hydrogen Scenarios</vt:lpstr>
      <vt:lpstr>2030 Hydrogen Scenarios</vt:lpstr>
      <vt:lpstr>Estimating Hydrogen Demand</vt:lpstr>
      <vt:lpstr>Estimating Hydrogen Demand</vt:lpstr>
      <vt:lpstr>PowerPoint Presentation</vt:lpstr>
      <vt:lpstr>2030 Hydrogen Scenarios - Results</vt:lpstr>
      <vt:lpstr>2030 Hydrogen Scenarios - Context</vt:lpstr>
      <vt:lpstr>2030 Hydrogen Scenarios - Context</vt:lpstr>
      <vt:lpstr>GenComm Ireland’s First Green Hydrogen Supply Chain</vt:lpstr>
      <vt:lpstr>Outlook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Monaghan, Rory</dc:creator>
  <cp:lastModifiedBy>Monaghan, Rory</cp:lastModifiedBy>
  <cp:revision>243</cp:revision>
  <dcterms:created xsi:type="dcterms:W3CDTF">2018-06-07T08:53:54Z</dcterms:created>
  <dcterms:modified xsi:type="dcterms:W3CDTF">2020-11-10T16:09:36Z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