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1" r:id="rId4"/>
    <p:sldId id="259" r:id="rId5"/>
    <p:sldId id="260" r:id="rId6"/>
    <p:sldId id="262" r:id="rId7"/>
    <p:sldId id="265" r:id="rId8"/>
    <p:sldId id="264" r:id="rId9"/>
    <p:sldId id="273" r:id="rId10"/>
    <p:sldId id="274" r:id="rId11"/>
    <p:sldId id="272" r:id="rId12"/>
    <p:sldId id="277" r:id="rId13"/>
    <p:sldId id="278" r:id="rId14"/>
    <p:sldId id="266" r:id="rId15"/>
    <p:sldId id="276" r:id="rId16"/>
    <p:sldId id="267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Byrne" initials="TB" lastIdx="1" clrIdx="0">
    <p:extLst>
      <p:ext uri="{19B8F6BF-5375-455C-9EA6-DF929625EA0E}">
        <p15:presenceInfo xmlns:p15="http://schemas.microsoft.com/office/powerpoint/2012/main" userId="Thomas Byr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2FDEB-93A9-4444-9804-21A9B6DF60CE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31CA1-A7FC-46F4-8EB5-7FB023F3C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27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Strategic Energy Framework 2010-2020</a:t>
            </a:r>
          </a:p>
          <a:p>
            <a:r>
              <a:rPr lang="en-GB" dirty="0" smtClean="0"/>
              <a:t>Paris Climate Change Accord to limit global warming to 2°C (1.5°C)</a:t>
            </a:r>
          </a:p>
          <a:p>
            <a:r>
              <a:rPr lang="en-GB" dirty="0" smtClean="0"/>
              <a:t>UK legislation (2019) committing to net zero carbon emissions by 2050</a:t>
            </a:r>
          </a:p>
          <a:p>
            <a:r>
              <a:rPr lang="en-GB" dirty="0" smtClean="0"/>
              <a:t>New Decade New Approach commits to targets/legislation for reducing carbon emissions in line with the Paris Accord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31CA1-A7FC-46F4-8EB5-7FB023F3C94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421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31CA1-A7FC-46F4-8EB5-7FB023F3C94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92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55" y="1122363"/>
            <a:ext cx="6489812" cy="2387600"/>
          </a:xfrm>
        </p:spPr>
        <p:txBody>
          <a:bodyPr anchor="b"/>
          <a:lstStyle>
            <a:lvl1pPr algn="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7455" y="3602038"/>
            <a:ext cx="6489812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CCB9-184C-41C4-BE58-DCE5018F4EA1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83BF-5D37-4D46-A32D-696C7E22123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547" y="-275129"/>
            <a:ext cx="12670018" cy="788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80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CCB9-184C-41C4-BE58-DCE5018F4EA1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83BF-5D37-4D46-A32D-696C7E22123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38200" y="1060058"/>
            <a:ext cx="10515600" cy="630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 smtClean="0">
                <a:solidFill>
                  <a:schemeClr val="accent1"/>
                </a:solidFill>
              </a:rPr>
              <a:t>Click to edit Master title style</a:t>
            </a:r>
            <a:endParaRPr lang="en-GB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0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CCB9-184C-41C4-BE58-DCE5018F4EA1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83BF-5D37-4D46-A32D-696C7E2212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50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CCB9-184C-41C4-BE58-DCE5018F4EA1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83BF-5D37-4D46-A32D-696C7E2212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62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CCB9-184C-41C4-BE58-DCE5018F4EA1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83BF-5D37-4D46-A32D-696C7E2212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146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CCB9-184C-41C4-BE58-DCE5018F4EA1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83BF-5D37-4D46-A32D-696C7E22123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838200" y="1060058"/>
            <a:ext cx="8799414" cy="694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95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1111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CCB9-184C-41C4-BE58-DCE5018F4EA1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83BF-5D37-4D46-A32D-696C7E2212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32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CCB9-184C-41C4-BE58-DCE5018F4EA1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83BF-5D37-4D46-A32D-696C7E22123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 txBox="1">
            <a:spLocks/>
          </p:cNvSpPr>
          <p:nvPr userDrawn="1"/>
        </p:nvSpPr>
        <p:spPr>
          <a:xfrm>
            <a:off x="838200" y="1060058"/>
            <a:ext cx="10515600" cy="630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 smtClean="0">
                <a:solidFill>
                  <a:schemeClr val="accent1"/>
                </a:solidFill>
              </a:rPr>
              <a:t>Click to edit Master title style</a:t>
            </a:r>
            <a:endParaRPr lang="en-GB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03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CCB9-184C-41C4-BE58-DCE5018F4EA1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83BF-5D37-4D46-A32D-696C7E2212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62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CCB9-184C-41C4-BE58-DCE5018F4EA1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83BF-5D37-4D46-A32D-696C7E2212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09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CCB9-184C-41C4-BE58-DCE5018F4EA1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83BF-5D37-4D46-A32D-696C7E2212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86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799414" cy="937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DECCB9-184C-41C4-BE58-DCE5018F4EA1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DC83BF-5D37-4D46-A32D-696C7E22123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608" y="289354"/>
            <a:ext cx="1919921" cy="95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4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Northern Ireland Energy </a:t>
            </a:r>
            <a:r>
              <a:rPr lang="en-GB" dirty="0" smtClean="0"/>
              <a:t>Policy Perspective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dirty="0" smtClean="0"/>
              <a:t>Hydrogen: Exploring Opportunities in the Northern Ireland Energy Transition</a:t>
            </a:r>
            <a:endParaRPr lang="en-GB" sz="3200" dirty="0" smtClean="0"/>
          </a:p>
          <a:p>
            <a:r>
              <a:rPr lang="en-GB" dirty="0" smtClean="0"/>
              <a:t>11 November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67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Transport themes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38200" y="2183472"/>
            <a:ext cx="96445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Modal shift</a:t>
            </a:r>
            <a:endParaRPr lang="en-GB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Electrification of Transport</a:t>
            </a:r>
            <a:endParaRPr lang="en-GB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Alternative fuels</a:t>
            </a:r>
            <a:endParaRPr lang="en-GB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Future of mobility</a:t>
            </a:r>
          </a:p>
          <a:p>
            <a:pPr lvl="0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3118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Efficiency themes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38200" y="2183472"/>
            <a:ext cx="96445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Establishing </a:t>
            </a:r>
            <a:r>
              <a:rPr lang="en-GB" sz="3200" dirty="0"/>
              <a:t>a new Energy Efficiency Target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/>
              <a:t>Enhancing the Regulatory Framework and Standards for Energy Efficiency in Buildings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/>
              <a:t>Encouraging investment in Energy Efficiency in existing buildings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Building capacity and capability in the sector</a:t>
            </a:r>
            <a:endParaRPr lang="en-GB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2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Consumer themes (1)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38200" y="1909152"/>
            <a:ext cx="1016203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</a:rPr>
              <a:t>Co-production and co-design principles </a:t>
            </a:r>
            <a:endParaRPr lang="en-GB" sz="3200" dirty="0" smtClean="0">
              <a:solidFill>
                <a:prstClr val="black"/>
              </a:solidFill>
            </a:endParaRP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New Decade New </a:t>
            </a:r>
            <a:r>
              <a:rPr lang="en-US" sz="2400" dirty="0" smtClean="0">
                <a:solidFill>
                  <a:prstClr val="black"/>
                </a:solidFill>
              </a:rPr>
              <a:t>Approach: “</a:t>
            </a:r>
            <a:r>
              <a:rPr lang="en-US" sz="2400" i="1" dirty="0">
                <a:solidFill>
                  <a:prstClr val="black"/>
                </a:solidFill>
              </a:rPr>
              <a:t>the principles and practice of citizen and community engagement and co-design will be a key part of the development and delivery of the </a:t>
            </a:r>
            <a:r>
              <a:rPr lang="en-US" sz="2400" i="1" dirty="0" err="1">
                <a:solidFill>
                  <a:prstClr val="black"/>
                </a:solidFill>
              </a:rPr>
              <a:t>Programme</a:t>
            </a:r>
            <a:r>
              <a:rPr lang="en-US" sz="2400" i="1" dirty="0">
                <a:solidFill>
                  <a:prstClr val="black"/>
                </a:solidFill>
              </a:rPr>
              <a:t> for Government and its supporting strategies</a:t>
            </a:r>
            <a:r>
              <a:rPr lang="en-US" i="1" dirty="0" smtClean="0">
                <a:solidFill>
                  <a:prstClr val="black"/>
                </a:solidFill>
              </a:rPr>
              <a:t>.”</a:t>
            </a:r>
          </a:p>
          <a:p>
            <a:pPr lvl="1"/>
            <a:endParaRPr lang="en-US" i="1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prstClr val="black"/>
                </a:solidFill>
              </a:rPr>
              <a:t>Consumer reference groups</a:t>
            </a:r>
            <a:endParaRPr lang="en-GB" sz="3200" dirty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Call for Evidence focus on benefiting energy consumers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Five consumer groups have been identified (2 domestic/3 non-domestic)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Virtual reference groups will be established to develop a shared agenda and bring consumer knowledge and experience to the table</a:t>
            </a:r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09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Consumer themes (2)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38200" y="1491859"/>
            <a:ext cx="96445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prstClr val="black"/>
                </a:solidFill>
              </a:rPr>
              <a:t>Citizen </a:t>
            </a:r>
            <a:r>
              <a:rPr lang="en-GB" sz="3200" dirty="0">
                <a:solidFill>
                  <a:prstClr val="black"/>
                </a:solidFill>
              </a:rPr>
              <a:t>energy </a:t>
            </a:r>
            <a:r>
              <a:rPr lang="en-GB" sz="3200" dirty="0" smtClean="0">
                <a:solidFill>
                  <a:prstClr val="black"/>
                </a:solidFill>
              </a:rPr>
              <a:t>communities 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Gathering evidence to develop policy options that help provide a regulatory framework that enables these citizen energy communities.</a:t>
            </a:r>
          </a:p>
          <a:p>
            <a:pPr lvl="1"/>
            <a:endParaRPr lang="en-GB" dirty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</a:rPr>
              <a:t>NI Energy Authority (one stop shop</a:t>
            </a:r>
            <a:r>
              <a:rPr lang="en-GB" sz="3200" dirty="0" smtClean="0">
                <a:solidFill>
                  <a:prstClr val="black"/>
                </a:solidFill>
              </a:rPr>
              <a:t>) </a:t>
            </a:r>
          </a:p>
          <a:p>
            <a:pPr lvl="1"/>
            <a:r>
              <a:rPr lang="en-GB" dirty="0" smtClean="0">
                <a:solidFill>
                  <a:prstClr val="black"/>
                </a:solidFill>
              </a:rPr>
              <a:t>The responses to the Call for Evidence showed overwhelming support for a NI one stop shop that helps deliver adequate energy advice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and information </a:t>
            </a:r>
          </a:p>
          <a:p>
            <a:pPr lvl="1"/>
            <a:endParaRPr lang="en-GB" dirty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</a:rPr>
              <a:t>Enabling and Protecting </a:t>
            </a:r>
            <a:r>
              <a:rPr lang="en-GB" sz="3200" dirty="0" smtClean="0">
                <a:solidFill>
                  <a:prstClr val="black"/>
                </a:solidFill>
              </a:rPr>
              <a:t>consumers</a:t>
            </a:r>
          </a:p>
          <a:p>
            <a:pPr lvl="1"/>
            <a:r>
              <a:rPr lang="en-GB" dirty="0" smtClean="0">
                <a:solidFill>
                  <a:prstClr val="black"/>
                </a:solidFill>
              </a:rPr>
              <a:t>Policy options for a new or expanded energy legal and regulatory framework that help enable and protect consumers during the transition to zero carbon.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7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transition model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166" y="2516514"/>
            <a:ext cx="5069149" cy="315953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825625"/>
            <a:ext cx="4868917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Replicates energy system</a:t>
            </a:r>
          </a:p>
          <a:p>
            <a:r>
              <a:rPr lang="en-GB" dirty="0" smtClean="0"/>
              <a:t>Looks at:</a:t>
            </a:r>
          </a:p>
          <a:p>
            <a:pPr lvl="1"/>
            <a:r>
              <a:rPr lang="en-GB" dirty="0" smtClean="0"/>
              <a:t>What energy we use</a:t>
            </a:r>
          </a:p>
          <a:p>
            <a:pPr lvl="1"/>
            <a:r>
              <a:rPr lang="en-GB" dirty="0" smtClean="0"/>
              <a:t>What we use it for</a:t>
            </a:r>
          </a:p>
          <a:p>
            <a:pPr lvl="1"/>
            <a:r>
              <a:rPr lang="en-GB" dirty="0" smtClean="0"/>
              <a:t>How efficiently we use it</a:t>
            </a:r>
          </a:p>
          <a:p>
            <a:pPr lvl="1"/>
            <a:r>
              <a:rPr lang="en-GB" dirty="0" smtClean="0"/>
              <a:t>Carbon emissions</a:t>
            </a:r>
          </a:p>
          <a:p>
            <a:r>
              <a:rPr lang="en-GB" dirty="0" smtClean="0"/>
              <a:t>Run scenarios on potential energy pathways</a:t>
            </a:r>
          </a:p>
          <a:p>
            <a:r>
              <a:rPr lang="en-GB" dirty="0" smtClean="0"/>
              <a:t>Published for all to use</a:t>
            </a:r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872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Everything else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825625"/>
            <a:ext cx="9499334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New technologies and innovation, as well as the role of data</a:t>
            </a:r>
          </a:p>
          <a:p>
            <a:r>
              <a:rPr lang="en-GB" dirty="0" smtClean="0"/>
              <a:t>Energy and the Economy – Clean Growth</a:t>
            </a:r>
          </a:p>
          <a:p>
            <a:r>
              <a:rPr lang="en-GB" dirty="0" smtClean="0"/>
              <a:t>Business and Industrial Energy</a:t>
            </a:r>
          </a:p>
          <a:p>
            <a:r>
              <a:rPr lang="en-GB" dirty="0"/>
              <a:t>Governance of energy and climate, role of local </a:t>
            </a:r>
            <a:r>
              <a:rPr lang="en-GB" dirty="0" smtClean="0"/>
              <a:t>Councils, legislative and regulatory changes required</a:t>
            </a:r>
            <a:endParaRPr lang="en-GB" dirty="0"/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449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across government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Government stakeholders group includes:</a:t>
            </a:r>
          </a:p>
          <a:p>
            <a:pPr marL="457200" lvl="1" indent="0">
              <a:buNone/>
            </a:pPr>
            <a:r>
              <a:rPr lang="en-GB" dirty="0" smtClean="0"/>
              <a:t>DAERA | DfI | DfC | DoF | TEO | DE | </a:t>
            </a:r>
            <a:r>
              <a:rPr lang="en-GB" dirty="0" err="1" smtClean="0"/>
              <a:t>DoJ</a:t>
            </a:r>
            <a:r>
              <a:rPr lang="en-GB" dirty="0" smtClean="0"/>
              <a:t> | Solace | NIAUR | Invest NI</a:t>
            </a:r>
          </a:p>
          <a:p>
            <a:endParaRPr lang="en-GB" dirty="0"/>
          </a:p>
          <a:p>
            <a:r>
              <a:rPr lang="en-GB" dirty="0" smtClean="0"/>
              <a:t>Working group members include:</a:t>
            </a:r>
          </a:p>
          <a:p>
            <a:pPr marL="457200" lvl="1" indent="0">
              <a:buNone/>
            </a:pPr>
            <a:r>
              <a:rPr lang="en-GB" dirty="0" smtClean="0"/>
              <a:t>DAERA | DfI | DfC | DoF | Fermanagh &amp; </a:t>
            </a:r>
            <a:r>
              <a:rPr lang="en-GB" dirty="0" err="1" smtClean="0"/>
              <a:t>Omagh</a:t>
            </a:r>
            <a:r>
              <a:rPr lang="en-GB" dirty="0" smtClean="0"/>
              <a:t> Council | Mid &amp; East Antrim Council | Belfast City Council | Derry &amp; Strabane </a:t>
            </a:r>
            <a:r>
              <a:rPr lang="en-GB" dirty="0"/>
              <a:t>Council | NIAUR | </a:t>
            </a:r>
            <a:r>
              <a:rPr lang="en-GB" dirty="0" smtClean="0"/>
              <a:t>CCNI and more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Wider connections include:</a:t>
            </a:r>
          </a:p>
          <a:p>
            <a:pPr marL="457200" lvl="1" indent="0">
              <a:buNone/>
            </a:pPr>
            <a:r>
              <a:rPr lang="en-GB" dirty="0" smtClean="0"/>
              <a:t>BEIS | Scottish Government | DCCAE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0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Thank you</a:t>
            </a:r>
            <a:br>
              <a:rPr lang="en-GB" dirty="0" smtClean="0"/>
            </a:br>
            <a:r>
              <a:rPr lang="en-GB" dirty="0" smtClean="0"/>
              <a:t>Any questions?</a:t>
            </a:r>
            <a:br>
              <a:rPr lang="en-GB" dirty="0" smtClean="0"/>
            </a:br>
            <a:r>
              <a:rPr lang="en-GB" sz="2000" dirty="0" smtClean="0"/>
              <a:t>energystrategy@economy-ni.gov.uk</a:t>
            </a: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73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298" y="2025319"/>
            <a:ext cx="5972502" cy="3352800"/>
          </a:xfrm>
        </p:spPr>
        <p:txBody>
          <a:bodyPr>
            <a:normAutofit/>
          </a:bodyPr>
          <a:lstStyle/>
          <a:p>
            <a:r>
              <a:rPr lang="en-GB" dirty="0" smtClean="0"/>
              <a:t>New Energy Strategy for Northern Ireland under development</a:t>
            </a:r>
          </a:p>
          <a:p>
            <a:r>
              <a:rPr lang="en-GB" dirty="0"/>
              <a:t>Building an evidence base</a:t>
            </a:r>
          </a:p>
          <a:p>
            <a:r>
              <a:rPr lang="en-GB" dirty="0" smtClean="0"/>
              <a:t>Cross-government issues and cross-government working </a:t>
            </a:r>
          </a:p>
          <a:p>
            <a:r>
              <a:rPr lang="en-GB" dirty="0" smtClean="0"/>
              <a:t>Focusing on decarbonisation and consumers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66" y="1872919"/>
            <a:ext cx="41624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5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825623"/>
            <a:ext cx="2786947" cy="35872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035" y="3306362"/>
            <a:ext cx="3615669" cy="2953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639" y="1197621"/>
            <a:ext cx="2458975" cy="34803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9537" y="3114541"/>
            <a:ext cx="3516153" cy="2197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288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renewable electricity success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78873"/>
            <a:ext cx="5829300" cy="3238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37549" y="1368988"/>
            <a:ext cx="386935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40.0%</a:t>
            </a:r>
            <a:endParaRPr lang="en-US" sz="115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7549" y="3023402"/>
            <a:ext cx="386935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47.7%</a:t>
            </a:r>
            <a:endParaRPr lang="en-US" sz="115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70493" y="4685371"/>
            <a:ext cx="386935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16.0</a:t>
            </a:r>
            <a:r>
              <a:rPr lang="en-US" sz="115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%</a:t>
            </a:r>
            <a:endParaRPr lang="en-US" sz="115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179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Timeline</a:t>
            </a:r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>
            <a:off x="1035781" y="1925904"/>
            <a:ext cx="10098860" cy="1003413"/>
          </a:xfrm>
          <a:prstGeom prst="rightArrow">
            <a:avLst>
              <a:gd name="adj1" fmla="val 50000"/>
              <a:gd name="adj2" fmla="val 79592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246173" y="2237447"/>
            <a:ext cx="372234" cy="36414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376442" y="2237447"/>
            <a:ext cx="372234" cy="36414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619998" y="2237447"/>
            <a:ext cx="372234" cy="36414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100518" y="2685413"/>
            <a:ext cx="271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Call for Evidence</a:t>
            </a:r>
          </a:p>
          <a:p>
            <a:r>
              <a:rPr lang="en-GB" b="1" dirty="0" smtClean="0"/>
              <a:t>Dec 19 – Apr 20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72595" y="2685985"/>
            <a:ext cx="2814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Options Consultation</a:t>
            </a:r>
          </a:p>
          <a:p>
            <a:r>
              <a:rPr lang="en-GB" b="1" u="sng" dirty="0" smtClean="0"/>
              <a:t>Apr 20 – Mar 21</a:t>
            </a:r>
            <a:endParaRPr lang="en-GB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7483782" y="2685985"/>
            <a:ext cx="271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Final Energy Strategy</a:t>
            </a:r>
          </a:p>
          <a:p>
            <a:r>
              <a:rPr lang="en-GB" b="1" dirty="0" smtClean="0"/>
              <a:t>Mar 21 – Nov 21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00517" y="3529578"/>
            <a:ext cx="27930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Formal call for evidence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Closed 20 March but extended due to Covid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Stakeholder engagement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9765" y="3529578"/>
            <a:ext cx="29778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Creation of five thematic working groups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 </a:t>
            </a:r>
            <a:r>
              <a:rPr lang="en-US" dirty="0" smtClean="0"/>
              <a:t>evidence </a:t>
            </a:r>
            <a:r>
              <a:rPr lang="en-US" dirty="0"/>
              <a:t>received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Additional </a:t>
            </a:r>
            <a:r>
              <a:rPr lang="en-US" dirty="0"/>
              <a:t>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Energy </a:t>
            </a:r>
            <a:r>
              <a:rPr lang="en-US" dirty="0" smtClean="0"/>
              <a:t>modelling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 policy </a:t>
            </a:r>
            <a:r>
              <a:rPr lang="en-US" dirty="0"/>
              <a:t>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Stakeholder engagement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83781" y="3529578"/>
            <a:ext cx="2841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Review consultation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Gather final evidence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Make policy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Executive approvals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Publish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Stakeholder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67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Evidence and policy-making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28272" y="1718633"/>
            <a:ext cx="1626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161</a:t>
            </a:r>
            <a:endParaRPr lang="en-GB" sz="4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883" y="2379147"/>
            <a:ext cx="1850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/>
              <a:t>CfE</a:t>
            </a:r>
            <a:r>
              <a:rPr lang="en-GB" sz="2000" dirty="0" smtClean="0"/>
              <a:t> responses received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654474" y="1771891"/>
            <a:ext cx="1709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20</a:t>
            </a:r>
            <a:endParaRPr lang="en-GB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9990" y="2409924"/>
            <a:ext cx="2138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</a:t>
            </a:r>
            <a:r>
              <a:rPr lang="en-GB" dirty="0" smtClean="0"/>
              <a:t>ummary report and responses published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072186" y="2094273"/>
            <a:ext cx="653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sz="2400" b="1" dirty="0" smtClean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Evidence-gathering a continuous process</a:t>
            </a: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958" y="4547408"/>
            <a:ext cx="46289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sz="2400" b="1" dirty="0" smtClean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Policy development facilitated and framed elsewhere</a:t>
            </a: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945" y="3556995"/>
            <a:ext cx="4623337" cy="17272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899" y="5459810"/>
            <a:ext cx="4649197" cy="9090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7907" y="3556995"/>
            <a:ext cx="2012834" cy="281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2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Thematic working groups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Five </a:t>
            </a:r>
            <a:r>
              <a:rPr lang="en-US" dirty="0" smtClean="0"/>
              <a:t>working groups established:</a:t>
            </a:r>
          </a:p>
          <a:p>
            <a:pPr marL="457200" lvl="1" indent="0">
              <a:buNone/>
            </a:pPr>
            <a:r>
              <a:rPr lang="en-US" dirty="0" smtClean="0"/>
              <a:t>Consumers | Energy Efficiency | Heat |</a:t>
            </a:r>
            <a:r>
              <a:rPr lang="en-US" dirty="0"/>
              <a:t> </a:t>
            </a:r>
            <a:r>
              <a:rPr lang="en-US" dirty="0" smtClean="0"/>
              <a:t>Power</a:t>
            </a:r>
            <a:r>
              <a:rPr lang="en-US" dirty="0"/>
              <a:t> </a:t>
            </a:r>
            <a:r>
              <a:rPr lang="en-US" dirty="0" smtClean="0"/>
              <a:t>| Transport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Considering evidence</a:t>
            </a:r>
            <a:r>
              <a:rPr lang="en-US" dirty="0"/>
              <a:t>, commission new research and provide </a:t>
            </a:r>
            <a:r>
              <a:rPr lang="en-US" b="1" dirty="0"/>
              <a:t>evidence-based </a:t>
            </a:r>
            <a:r>
              <a:rPr lang="en-US" dirty="0"/>
              <a:t>options for consultation  </a:t>
            </a:r>
          </a:p>
          <a:p>
            <a:r>
              <a:rPr lang="en-US" dirty="0" smtClean="0"/>
              <a:t>Membership from a </a:t>
            </a:r>
            <a:r>
              <a:rPr lang="en-US" dirty="0"/>
              <a:t>mix of government (both central and local), industry and other representatives where appropriate</a:t>
            </a:r>
          </a:p>
          <a:p>
            <a:r>
              <a:rPr lang="en-US" dirty="0" smtClean="0"/>
              <a:t>More than </a:t>
            </a:r>
            <a:r>
              <a:rPr lang="en-US" b="1" dirty="0" smtClean="0"/>
              <a:t>70</a:t>
            </a:r>
            <a:r>
              <a:rPr lang="en-US" dirty="0" smtClean="0"/>
              <a:t> </a:t>
            </a:r>
            <a:r>
              <a:rPr lang="en-US" b="1" dirty="0" smtClean="0"/>
              <a:t>members</a:t>
            </a:r>
            <a:r>
              <a:rPr lang="en-US" dirty="0" smtClean="0"/>
              <a:t> from </a:t>
            </a:r>
            <a:r>
              <a:rPr lang="en-US" b="1" dirty="0"/>
              <a:t>27 different organisations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6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Heat themes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38200" y="2221973"/>
            <a:ext cx="89048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The </a:t>
            </a:r>
            <a:r>
              <a:rPr lang="en-GB" sz="3200" dirty="0"/>
              <a:t>future of oil and solid fuels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/>
              <a:t>The Future of the Gas </a:t>
            </a:r>
            <a:r>
              <a:rPr lang="en-GB" sz="3200" dirty="0" smtClean="0"/>
              <a:t>Network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Decarbonising </a:t>
            </a:r>
            <a:r>
              <a:rPr lang="en-GB" sz="3200" dirty="0"/>
              <a:t>Gas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/>
              <a:t>Renewable Heat </a:t>
            </a:r>
            <a:r>
              <a:rPr lang="en-GB" sz="3200" dirty="0" smtClean="0"/>
              <a:t>Technologies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525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 themes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38200" y="2183472"/>
            <a:ext cx="96445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/>
              <a:t>Transforming the Power Sector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/>
              <a:t>New Renewable Electricity Target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/>
              <a:t>Routes to Market for Renewables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/>
              <a:t>Diversifying the technology </a:t>
            </a:r>
            <a:r>
              <a:rPr lang="en-GB" sz="3200" dirty="0" smtClean="0"/>
              <a:t>mix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Public </a:t>
            </a:r>
            <a:r>
              <a:rPr lang="en-GB" sz="3200" dirty="0" smtClean="0"/>
              <a:t>support for renewables</a:t>
            </a:r>
            <a:endParaRPr lang="en-GB" sz="3200" dirty="0"/>
          </a:p>
          <a:p>
            <a:pPr lvl="0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5256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DEDAF7F04CB44808FB66BD2494817" ma:contentTypeVersion="10" ma:contentTypeDescription="Create a new document." ma:contentTypeScope="" ma:versionID="98447ed5c1f9c92470426f9fe9b9da5e">
  <xsd:schema xmlns:xsd="http://www.w3.org/2001/XMLSchema" xmlns:xs="http://www.w3.org/2001/XMLSchema" xmlns:p="http://schemas.microsoft.com/office/2006/metadata/properties" xmlns:ns2="ef0b0bf8-9b2d-4537-a09e-480623a224ba" targetNamespace="http://schemas.microsoft.com/office/2006/metadata/properties" ma:root="true" ma:fieldsID="e7d244f1e720e06ada96cf745d35e6c6" ns2:_="">
    <xsd:import namespace="ef0b0bf8-9b2d-4537-a09e-480623a224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b0bf8-9b2d-4537-a09e-480623a224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FF80A8-E8D7-4035-9DA0-8046688001B9}"/>
</file>

<file path=customXml/itemProps2.xml><?xml version="1.0" encoding="utf-8"?>
<ds:datastoreItem xmlns:ds="http://schemas.openxmlformats.org/officeDocument/2006/customXml" ds:itemID="{72457AB1-DD03-4076-80AD-6F02C15958C5}"/>
</file>

<file path=customXml/itemProps3.xml><?xml version="1.0" encoding="utf-8"?>
<ds:datastoreItem xmlns:ds="http://schemas.openxmlformats.org/officeDocument/2006/customXml" ds:itemID="{1F720D7F-5D88-458A-A07A-7F9CB2512BBD}"/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676</Words>
  <Application>Microsoft Office PowerPoint</Application>
  <PresentationFormat>Widescreen</PresentationFormat>
  <Paragraphs>123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Northern Ireland Energy Policy Perspective</vt:lpstr>
      <vt:lpstr>Introduction</vt:lpstr>
      <vt:lpstr>Context</vt:lpstr>
      <vt:lpstr>Our renewable electricity success</vt:lpstr>
      <vt:lpstr>Timeline</vt:lpstr>
      <vt:lpstr>Evidence and policy-making</vt:lpstr>
      <vt:lpstr>Thematic working groups</vt:lpstr>
      <vt:lpstr>Heat themes</vt:lpstr>
      <vt:lpstr>Power themes</vt:lpstr>
      <vt:lpstr>Transport themes</vt:lpstr>
      <vt:lpstr>Energy Efficiency themes</vt:lpstr>
      <vt:lpstr>Consumer themes (1)</vt:lpstr>
      <vt:lpstr>Consumer themes (2)</vt:lpstr>
      <vt:lpstr>Energy transition model</vt:lpstr>
      <vt:lpstr>Everything else</vt:lpstr>
      <vt:lpstr>Working across government</vt:lpstr>
      <vt:lpstr>Thank you Any questions? energystrategy@economy-ni.gov.uk</vt:lpstr>
    </vt:vector>
  </TitlesOfParts>
  <Company>NICS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Byrne</dc:creator>
  <cp:lastModifiedBy>Cormacain, Meabh</cp:lastModifiedBy>
  <cp:revision>59</cp:revision>
  <dcterms:created xsi:type="dcterms:W3CDTF">2020-06-04T18:12:21Z</dcterms:created>
  <dcterms:modified xsi:type="dcterms:W3CDTF">2020-11-10T14:46:56Z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0x010100E4BDEDAF7F04CB44808FB66BD2494817</vt:lpwstr>
  </property>
</Properties>
</file>