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6"/>
  </p:notesMasterIdLst>
  <p:sldIdLst>
    <p:sldId id="307" r:id="rId2"/>
    <p:sldId id="292" r:id="rId3"/>
    <p:sldId id="293" r:id="rId4"/>
    <p:sldId id="294" r:id="rId5"/>
    <p:sldId id="295" r:id="rId6"/>
    <p:sldId id="298" r:id="rId7"/>
    <p:sldId id="299" r:id="rId8"/>
    <p:sldId id="300" r:id="rId9"/>
    <p:sldId id="301" r:id="rId10"/>
    <p:sldId id="306" r:id="rId11"/>
    <p:sldId id="302" r:id="rId12"/>
    <p:sldId id="303" r:id="rId13"/>
    <p:sldId id="304" r:id="rId14"/>
    <p:sldId id="305" r:id="rId15"/>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DA2"/>
    <a:srgbClr val="3366FF"/>
    <a:srgbClr val="97C03C"/>
    <a:srgbClr val="019562"/>
    <a:srgbClr val="F4C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A1AD5469-04B7-D245-8B0E-813C273D8001}" type="datetimeFigureOut">
              <a:rPr lang="mk-MK"/>
              <a:pPr/>
              <a:t>17.11.2020</a:t>
            </a:fld>
            <a:endParaRPr lang="en-US"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3E34D149-4236-C24C-A605-CA7AE6F58777}" type="slidenum">
              <a:rPr/>
              <a:pPr/>
              <a:t>‹#›</a:t>
            </a:fld>
            <a:endParaRPr lang="en-US" dirty="0"/>
          </a:p>
        </p:txBody>
      </p:sp>
    </p:spTree>
    <p:extLst>
      <p:ext uri="{BB962C8B-B14F-4D97-AF65-F5344CB8AC3E}">
        <p14:creationId xmlns:p14="http://schemas.microsoft.com/office/powerpoint/2010/main" val="2691006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62070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8489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3358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75220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81B092-AA50-0940-A1DC-B65882C09C68}" type="datetimeFigureOut">
              <a:rPr lang="en-US" smtClean="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54621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81B092-AA50-0940-A1DC-B65882C09C68}"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246765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81B092-AA50-0940-A1DC-B65882C09C68}" type="datetimeFigureOut">
              <a:rPr lang="en-US" smtClean="0"/>
              <a:pPr/>
              <a:t>11/17/2020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41657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81B092-AA50-0940-A1DC-B65882C09C68}" type="datetimeFigureOut">
              <a:rPr lang="en-US" smtClean="0"/>
              <a:pPr/>
              <a:t>11/17/2020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57836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1B092-AA50-0940-A1DC-B65882C09C68}" type="datetimeFigureOut">
              <a:rPr lang="en-US" smtClean="0"/>
              <a:pPr/>
              <a:t>11/17/2020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208829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259567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136822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81B092-AA50-0940-A1DC-B65882C09C68}" type="datetimeFigureOut">
              <a:rPr lang="en-US" smtClean="0"/>
              <a:pPr/>
              <a:t>11/17/2020</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7D083B-FAF2-5643-A9FC-521FAB15583B}" type="slidenum">
              <a:rPr lang="en-GB" smtClean="0"/>
              <a:pPr/>
              <a:t>‹#›</a:t>
            </a:fld>
            <a:endParaRPr lang="en-GB" dirty="0"/>
          </a:p>
        </p:txBody>
      </p:sp>
    </p:spTree>
    <p:extLst>
      <p:ext uri="{BB962C8B-B14F-4D97-AF65-F5344CB8AC3E}">
        <p14:creationId xmlns:p14="http://schemas.microsoft.com/office/powerpoint/2010/main" val="77257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7" y="2324388"/>
            <a:ext cx="7449023" cy="126188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smtClean="0">
              <a:ln>
                <a:noFill/>
              </a:ln>
              <a:solidFill>
                <a:prstClr val="black"/>
              </a:solidFill>
              <a:effectLst/>
              <a:uLnTx/>
              <a:uFillTx/>
              <a:latin typeface="Open Sans"/>
              <a:ea typeface="+mn-ea"/>
              <a:cs typeface="Open San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p:txBody>
      </p:sp>
      <p:sp>
        <p:nvSpPr>
          <p:cNvPr id="6" name="Rectangle 5"/>
          <p:cNvSpPr/>
          <p:nvPr/>
        </p:nvSpPr>
        <p:spPr>
          <a:xfrm>
            <a:off x="175098" y="5665486"/>
            <a:ext cx="8968901" cy="132343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3366FF"/>
                </a:solidFill>
                <a:effectLst/>
                <a:uLnTx/>
                <a:uFillTx/>
                <a:latin typeface="Calibri" panose="020F0502020204030204"/>
                <a:ea typeface="+mn-ea"/>
                <a:cs typeface="+mn-cs"/>
              </a:rPr>
              <a:t>"Innovation foundations“</a:t>
            </a:r>
            <a:endParaRPr kumimoji="0" lang="en-GB" sz="4400" b="1" i="0" u="none" strike="noStrike" kern="1200" cap="none" spc="0" normalizeH="0" baseline="0" noProof="0" dirty="0">
              <a:ln>
                <a:noFill/>
              </a:ln>
              <a:solidFill>
                <a:srgbClr val="3366FF"/>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Dijana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Likar, Head of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Energy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Department, IECE, North Macedonia</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91" y="558414"/>
            <a:ext cx="8520853" cy="4793832"/>
          </a:xfrm>
          <a:prstGeom prst="rect">
            <a:avLst/>
          </a:prstGeom>
        </p:spPr>
      </p:pic>
    </p:spTree>
    <p:extLst>
      <p:ext uri="{BB962C8B-B14F-4D97-AF65-F5344CB8AC3E}">
        <p14:creationId xmlns:p14="http://schemas.microsoft.com/office/powerpoint/2010/main" val="534098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6767" y="1258664"/>
            <a:ext cx="7449023" cy="553998"/>
          </a:xfrm>
          <a:prstGeom prst="rect">
            <a:avLst/>
          </a:prstGeom>
          <a:noFill/>
        </p:spPr>
        <p:txBody>
          <a:bodyPr wrap="square" rtlCol="0">
            <a:spAutoFit/>
          </a:bodyPr>
          <a:lstStyle/>
          <a:p>
            <a:pPr algn="ctr"/>
            <a:r>
              <a:rPr lang="en-GB" sz="3000" b="1" dirty="0">
                <a:solidFill>
                  <a:srgbClr val="034DA2"/>
                </a:solidFill>
                <a:latin typeface="+mj-lt"/>
              </a:rPr>
              <a:t>Research &amp; Innovation Foundations and Models</a:t>
            </a: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709634" y="2096450"/>
            <a:ext cx="7548282" cy="3877985"/>
          </a:xfrm>
          <a:prstGeom prst="rect">
            <a:avLst/>
          </a:prstGeom>
        </p:spPr>
        <p:txBody>
          <a:bodyPr wrap="square">
            <a:spAutoFit/>
          </a:bodyPr>
          <a:lstStyle/>
          <a:p>
            <a:r>
              <a:rPr lang="mk-MK" b="1" dirty="0">
                <a:solidFill>
                  <a:srgbClr val="034DA2"/>
                </a:solidFill>
              </a:rPr>
              <a:t>Creating Knowledge Alliances</a:t>
            </a:r>
            <a:r>
              <a:rPr lang="en-US" b="1" dirty="0">
                <a:solidFill>
                  <a:srgbClr val="034DA2"/>
                </a:solidFill>
              </a:rPr>
              <a:t> – </a:t>
            </a:r>
            <a:r>
              <a:rPr lang="en-US" dirty="0">
                <a:solidFill>
                  <a:srgbClr val="034DA2"/>
                </a:solidFill>
              </a:rPr>
              <a:t>One of the most promising models of R&amp;I:</a:t>
            </a:r>
            <a:endParaRPr lang="mk-MK" dirty="0">
              <a:solidFill>
                <a:srgbClr val="034DA2"/>
              </a:solidFill>
            </a:endParaRPr>
          </a:p>
          <a:p>
            <a:r>
              <a:rPr lang="mk-MK" dirty="0">
                <a:solidFill>
                  <a:srgbClr val="034DA2"/>
                </a:solidFill>
              </a:rPr>
              <a:t>Knowledge Alliances aim at strengthening Europe's innovation capacity and at fostering innovation in higher education and business, by linking them and boosting their capacities.</a:t>
            </a:r>
          </a:p>
          <a:p>
            <a:r>
              <a:rPr lang="mk-MK" dirty="0">
                <a:solidFill>
                  <a:srgbClr val="034DA2"/>
                </a:solidFill>
              </a:rPr>
              <a:t>They intend to:</a:t>
            </a:r>
          </a:p>
          <a:p>
            <a:pPr marL="285750" indent="-285750">
              <a:buFont typeface="Arial" panose="020B0604020202020204" pitchFamily="34" charset="0"/>
              <a:buChar char="•"/>
            </a:pPr>
            <a:r>
              <a:rPr lang="mk-MK" sz="1600" dirty="0">
                <a:solidFill>
                  <a:srgbClr val="034DA2"/>
                </a:solidFill>
              </a:rPr>
              <a:t>develop new, innovative and multidisciplinary approaches to teaching and learning;</a:t>
            </a:r>
          </a:p>
          <a:p>
            <a:pPr marL="285750" indent="-285750">
              <a:buFont typeface="Arial" panose="020B0604020202020204" pitchFamily="34" charset="0"/>
              <a:buChar char="•"/>
            </a:pPr>
            <a:r>
              <a:rPr lang="mk-MK" sz="1600" dirty="0">
                <a:solidFill>
                  <a:srgbClr val="034DA2"/>
                </a:solidFill>
              </a:rPr>
              <a:t>stimulate entrepreneurship and entrepreneurial skills of higher education teaching staff</a:t>
            </a:r>
            <a:r>
              <a:rPr lang="en-US" sz="1600" dirty="0">
                <a:solidFill>
                  <a:srgbClr val="034DA2"/>
                </a:solidFill>
              </a:rPr>
              <a:t>, senior and younger researchers</a:t>
            </a:r>
            <a:r>
              <a:rPr lang="mk-MK" sz="1600" dirty="0">
                <a:solidFill>
                  <a:srgbClr val="034DA2"/>
                </a:solidFill>
              </a:rPr>
              <a:t> and company staff;</a:t>
            </a:r>
          </a:p>
          <a:p>
            <a:pPr marL="285750" indent="-285750">
              <a:buFont typeface="Arial" panose="020B0604020202020204" pitchFamily="34" charset="0"/>
              <a:buChar char="•"/>
            </a:pPr>
            <a:r>
              <a:rPr lang="mk-MK" sz="1600" dirty="0">
                <a:solidFill>
                  <a:srgbClr val="034DA2"/>
                </a:solidFill>
              </a:rPr>
              <a:t>facilitate the exchange, flow and co-creation of knowledge</a:t>
            </a:r>
            <a:r>
              <a:rPr lang="mk-MK" dirty="0">
                <a:solidFill>
                  <a:srgbClr val="034DA2"/>
                </a:solidFill>
              </a:rPr>
              <a:t>.</a:t>
            </a:r>
          </a:p>
          <a:p>
            <a:r>
              <a:rPr lang="en-US" b="1" dirty="0">
                <a:solidFill>
                  <a:srgbClr val="034DA2"/>
                </a:solidFill>
              </a:rPr>
              <a:t> </a:t>
            </a:r>
            <a:r>
              <a:rPr lang="mk-MK" b="1" dirty="0">
                <a:solidFill>
                  <a:srgbClr val="034DA2"/>
                </a:solidFill>
              </a:rPr>
              <a:t>Knowledge Alliances</a:t>
            </a:r>
            <a:r>
              <a:rPr lang="en-US" b="1" dirty="0">
                <a:solidFill>
                  <a:srgbClr val="034DA2"/>
                </a:solidFill>
              </a:rPr>
              <a:t>’</a:t>
            </a:r>
            <a:r>
              <a:rPr lang="mk-MK" b="1" dirty="0">
                <a:solidFill>
                  <a:srgbClr val="034DA2"/>
                </a:solidFill>
              </a:rPr>
              <a:t> </a:t>
            </a:r>
            <a:r>
              <a:rPr lang="en-US" b="1" dirty="0">
                <a:solidFill>
                  <a:srgbClr val="034DA2"/>
                </a:solidFill>
              </a:rPr>
              <a:t>objectives:</a:t>
            </a:r>
            <a:endParaRPr lang="mk-MK" dirty="0">
              <a:solidFill>
                <a:srgbClr val="034DA2"/>
              </a:solidFill>
            </a:endParaRPr>
          </a:p>
          <a:p>
            <a:r>
              <a:rPr lang="mk-MK" dirty="0">
                <a:solidFill>
                  <a:srgbClr val="034DA2"/>
                </a:solidFill>
              </a:rPr>
              <a:t>Boosting innovation in higher education, business and in the broader socio-economic environment by providing links between them – a modified triple helix model (academia – industry – society) </a:t>
            </a:r>
            <a:r>
              <a:rPr lang="en-US" dirty="0">
                <a:solidFill>
                  <a:srgbClr val="034DA2"/>
                </a:solidFill>
              </a:rPr>
              <a:t>for</a:t>
            </a:r>
            <a:r>
              <a:rPr lang="mk-MK" dirty="0">
                <a:solidFill>
                  <a:srgbClr val="034DA2"/>
                </a:solidFill>
              </a:rPr>
              <a:t> generation and </a:t>
            </a:r>
            <a:r>
              <a:rPr lang="en-US" dirty="0">
                <a:solidFill>
                  <a:srgbClr val="034DA2"/>
                </a:solidFill>
              </a:rPr>
              <a:t>deployment</a:t>
            </a:r>
            <a:r>
              <a:rPr lang="mk-MK" dirty="0">
                <a:solidFill>
                  <a:srgbClr val="034DA2"/>
                </a:solidFill>
              </a:rPr>
              <a:t> of technological innovations</a:t>
            </a:r>
            <a:r>
              <a:rPr lang="en-US" dirty="0">
                <a:solidFill>
                  <a:srgbClr val="034DA2"/>
                </a:solidFill>
              </a:rPr>
              <a:t>, through an open collaborative platform.</a:t>
            </a:r>
            <a:endParaRPr lang="mk-MK" dirty="0">
              <a:solidFill>
                <a:srgbClr val="034DA2"/>
              </a:solidFill>
            </a:endParaRPr>
          </a:p>
        </p:txBody>
      </p:sp>
    </p:spTree>
    <p:extLst>
      <p:ext uri="{BB962C8B-B14F-4D97-AF65-F5344CB8AC3E}">
        <p14:creationId xmlns:p14="http://schemas.microsoft.com/office/powerpoint/2010/main" val="2418747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1671" y="1305423"/>
            <a:ext cx="8615083" cy="584775"/>
          </a:xfrm>
          <a:prstGeom prst="rect">
            <a:avLst/>
          </a:prstGeom>
          <a:noFill/>
        </p:spPr>
        <p:txBody>
          <a:bodyPr wrap="square" rtlCol="0">
            <a:spAutoFit/>
          </a:bodyPr>
          <a:lstStyle/>
          <a:p>
            <a:pPr algn="ctr"/>
            <a:r>
              <a:rPr lang="en-US" sz="3200" b="1" dirty="0">
                <a:solidFill>
                  <a:srgbClr val="034DA2"/>
                </a:solidFill>
                <a:latin typeface="+mj-lt"/>
              </a:rPr>
              <a:t>HAZEL as a new collaborative research model </a:t>
            </a:r>
            <a:endParaRPr lang="mk-MK" sz="3200" b="1" dirty="0">
              <a:solidFill>
                <a:srgbClr val="034DA2"/>
              </a:solidFill>
              <a:latin typeface="+mj-lt"/>
            </a:endParaRP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790176" y="2096450"/>
            <a:ext cx="7548282" cy="5078313"/>
          </a:xfrm>
          <a:prstGeom prst="rect">
            <a:avLst/>
          </a:prstGeom>
        </p:spPr>
        <p:txBody>
          <a:bodyPr wrap="square">
            <a:spAutoFit/>
          </a:bodyPr>
          <a:lstStyle/>
          <a:p>
            <a:r>
              <a:rPr lang="en-US" b="1" dirty="0">
                <a:solidFill>
                  <a:srgbClr val="034DA2"/>
                </a:solidFill>
              </a:rPr>
              <a:t>New paradigm: </a:t>
            </a:r>
          </a:p>
          <a:p>
            <a:r>
              <a:rPr lang="en-US" b="1" dirty="0">
                <a:solidFill>
                  <a:srgbClr val="034DA2"/>
                </a:solidFill>
              </a:rPr>
              <a:t>COLABORATION THROUGH PARTNERSHIP IN RESEARCH </a:t>
            </a:r>
            <a:endParaRPr lang="mk-MK" b="1" dirty="0">
              <a:solidFill>
                <a:srgbClr val="034DA2"/>
              </a:solidFill>
            </a:endParaRPr>
          </a:p>
          <a:p>
            <a:r>
              <a:rPr lang="en-US" dirty="0">
                <a:solidFill>
                  <a:srgbClr val="034DA2"/>
                </a:solidFill>
              </a:rPr>
              <a:t>The industry is now partner for academia, providing inspiration, feedback and resources, promoting scientific/basic into applied research that result in marketable innovations and products.</a:t>
            </a:r>
          </a:p>
          <a:p>
            <a:r>
              <a:rPr lang="en-US" dirty="0">
                <a:solidFill>
                  <a:srgbClr val="034DA2"/>
                </a:solidFill>
              </a:rPr>
              <a:t>In the same time, this approach foster industry to go faster and follow the science.</a:t>
            </a:r>
            <a:endParaRPr lang="mk-MK" dirty="0">
              <a:solidFill>
                <a:srgbClr val="034DA2"/>
              </a:solidFill>
            </a:endParaRPr>
          </a:p>
          <a:p>
            <a:pPr fontAlgn="b"/>
            <a:endParaRPr lang="en-US" dirty="0">
              <a:solidFill>
                <a:srgbClr val="034DA2"/>
              </a:solidFill>
            </a:endParaRPr>
          </a:p>
          <a:p>
            <a:pPr fontAlgn="b"/>
            <a:r>
              <a:rPr lang="en-US" dirty="0">
                <a:solidFill>
                  <a:srgbClr val="034DA2"/>
                </a:solidFill>
              </a:rPr>
              <a:t>One of the possibilities of collaborative partnerships: </a:t>
            </a:r>
            <a:r>
              <a:rPr lang="en-US" b="1" dirty="0">
                <a:solidFill>
                  <a:srgbClr val="034DA2"/>
                </a:solidFill>
              </a:rPr>
              <a:t>Industry–academia collaborative R&amp;D programs </a:t>
            </a:r>
            <a:r>
              <a:rPr lang="en-US" dirty="0">
                <a:solidFill>
                  <a:srgbClr val="034DA2"/>
                </a:solidFill>
              </a:rPr>
              <a:t>/ Collaborative </a:t>
            </a:r>
            <a:r>
              <a:rPr lang="en-US" b="1" dirty="0">
                <a:solidFill>
                  <a:srgbClr val="034DA2"/>
                </a:solidFill>
              </a:rPr>
              <a:t>Research Based on Industrial Demand</a:t>
            </a:r>
            <a:r>
              <a:rPr lang="en-US" dirty="0">
                <a:solidFill>
                  <a:srgbClr val="034DA2"/>
                </a:solidFill>
              </a:rPr>
              <a:t>.</a:t>
            </a:r>
          </a:p>
          <a:p>
            <a:pPr fontAlgn="b"/>
            <a:endParaRPr lang="en-US" dirty="0">
              <a:solidFill>
                <a:srgbClr val="034DA2"/>
              </a:solidFill>
            </a:endParaRPr>
          </a:p>
          <a:p>
            <a:pPr fontAlgn="b"/>
            <a:r>
              <a:rPr lang="en-US" b="1" dirty="0">
                <a:solidFill>
                  <a:srgbClr val="034DA2"/>
                </a:solidFill>
              </a:rPr>
              <a:t>Strategic Research and Innovation Partnerships </a:t>
            </a:r>
            <a:r>
              <a:rPr lang="en-US" dirty="0">
                <a:solidFill>
                  <a:srgbClr val="034DA2"/>
                </a:solidFill>
              </a:rPr>
              <a:t>(Strategy for Smart Specialization of Slovenia) act as </a:t>
            </a:r>
            <a:r>
              <a:rPr lang="en-US" b="1" dirty="0">
                <a:solidFill>
                  <a:srgbClr val="034DA2"/>
                </a:solidFill>
              </a:rPr>
              <a:t>enablers of technology transfer </a:t>
            </a:r>
            <a:r>
              <a:rPr lang="en-US" dirty="0">
                <a:solidFill>
                  <a:srgbClr val="034DA2"/>
                </a:solidFill>
              </a:rPr>
              <a:t>and </a:t>
            </a:r>
            <a:r>
              <a:rPr lang="en-US" b="1" dirty="0">
                <a:solidFill>
                  <a:srgbClr val="034DA2"/>
                </a:solidFill>
              </a:rPr>
              <a:t>boosters of industry innovation capacity</a:t>
            </a:r>
            <a:r>
              <a:rPr lang="en-US" dirty="0">
                <a:solidFill>
                  <a:srgbClr val="034DA2"/>
                </a:solidFill>
              </a:rPr>
              <a:t>.</a:t>
            </a:r>
          </a:p>
          <a:p>
            <a:pPr fontAlgn="b"/>
            <a:endParaRPr lang="en-US" dirty="0">
              <a:solidFill>
                <a:srgbClr val="034DA2"/>
              </a:solidFill>
            </a:endParaRPr>
          </a:p>
          <a:p>
            <a:endParaRPr lang="en-US" b="1" dirty="0">
              <a:solidFill>
                <a:srgbClr val="034DA2"/>
              </a:solidFill>
            </a:endParaRPr>
          </a:p>
          <a:p>
            <a:endParaRPr lang="mk-MK" dirty="0">
              <a:solidFill>
                <a:srgbClr val="034DA2"/>
              </a:solidFill>
            </a:endParaRPr>
          </a:p>
        </p:txBody>
      </p:sp>
    </p:spTree>
    <p:extLst>
      <p:ext uri="{BB962C8B-B14F-4D97-AF65-F5344CB8AC3E}">
        <p14:creationId xmlns:p14="http://schemas.microsoft.com/office/powerpoint/2010/main" val="3863410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1671" y="1305423"/>
            <a:ext cx="8615083" cy="584775"/>
          </a:xfrm>
          <a:prstGeom prst="rect">
            <a:avLst/>
          </a:prstGeom>
          <a:noFill/>
        </p:spPr>
        <p:txBody>
          <a:bodyPr wrap="square" rtlCol="0">
            <a:spAutoFit/>
          </a:bodyPr>
          <a:lstStyle/>
          <a:p>
            <a:pPr algn="ctr"/>
            <a:r>
              <a:rPr lang="en-US" sz="3200" b="1" dirty="0">
                <a:solidFill>
                  <a:srgbClr val="034DA2"/>
                </a:solidFill>
                <a:latin typeface="+mj-lt"/>
              </a:rPr>
              <a:t>HAZEL innovative approach </a:t>
            </a:r>
            <a:endParaRPr lang="mk-MK" sz="3200" b="1" dirty="0">
              <a:solidFill>
                <a:srgbClr val="034DA2"/>
              </a:solidFill>
              <a:latin typeface="+mj-lt"/>
            </a:endParaRP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709634" y="2055304"/>
            <a:ext cx="7548282" cy="3939540"/>
          </a:xfrm>
          <a:prstGeom prst="rect">
            <a:avLst/>
          </a:prstGeom>
        </p:spPr>
        <p:txBody>
          <a:bodyPr wrap="square">
            <a:spAutoFit/>
          </a:bodyPr>
          <a:lstStyle/>
          <a:p>
            <a:r>
              <a:rPr lang="en-US" sz="2000" dirty="0">
                <a:solidFill>
                  <a:srgbClr val="034DA2"/>
                </a:solidFill>
              </a:rPr>
              <a:t>Will bring benefit:</a:t>
            </a:r>
          </a:p>
          <a:p>
            <a:r>
              <a:rPr lang="en-US" dirty="0">
                <a:solidFill>
                  <a:srgbClr val="034DA2"/>
                </a:solidFill>
              </a:rPr>
              <a:t>1) For ESRs:</a:t>
            </a:r>
          </a:p>
          <a:p>
            <a:pPr marL="285750" indent="-285750">
              <a:buFont typeface="Arial" panose="020B0604020202020204" pitchFamily="34" charset="0"/>
              <a:buChar char="•"/>
            </a:pPr>
            <a:r>
              <a:rPr lang="en-US" sz="1600" dirty="0">
                <a:solidFill>
                  <a:srgbClr val="034DA2"/>
                </a:solidFill>
              </a:rPr>
              <a:t>ESRs will be trained as scientists, entrepreneurs and managers, with high social responsibility and inspired by real life problems. </a:t>
            </a:r>
          </a:p>
          <a:p>
            <a:pPr marL="285750" indent="-285750">
              <a:buFont typeface="Arial" panose="020B0604020202020204" pitchFamily="34" charset="0"/>
              <a:buChar char="•"/>
            </a:pPr>
            <a:r>
              <a:rPr lang="en-US" sz="1600" dirty="0">
                <a:solidFill>
                  <a:srgbClr val="034DA2"/>
                </a:solidFill>
              </a:rPr>
              <a:t>This will ensure that each ESR will have the optimal combination of skills and experience to access academic, private industry, and technology transfer jobs. </a:t>
            </a:r>
          </a:p>
          <a:p>
            <a:endParaRPr lang="en-US" sz="1600" dirty="0">
              <a:solidFill>
                <a:srgbClr val="034DA2"/>
              </a:solidFill>
            </a:endParaRPr>
          </a:p>
          <a:p>
            <a:r>
              <a:rPr lang="en-US" dirty="0">
                <a:solidFill>
                  <a:srgbClr val="034DA2"/>
                </a:solidFill>
              </a:rPr>
              <a:t>2) For industry:</a:t>
            </a:r>
          </a:p>
          <a:p>
            <a:pPr marL="285750" indent="-285750">
              <a:buFont typeface="Arial" panose="020B0604020202020204" pitchFamily="34" charset="0"/>
              <a:buChar char="•"/>
            </a:pPr>
            <a:r>
              <a:rPr lang="en-GB" sz="1600" dirty="0">
                <a:solidFill>
                  <a:srgbClr val="034DA2"/>
                </a:solidFill>
              </a:rPr>
              <a:t>raising industry R&amp;I potential, </a:t>
            </a:r>
          </a:p>
          <a:p>
            <a:pPr marL="285750" indent="-285750">
              <a:buFont typeface="Arial" panose="020B0604020202020204" pitchFamily="34" charset="0"/>
              <a:buChar char="•"/>
            </a:pPr>
            <a:r>
              <a:rPr lang="en-GB" sz="1600" dirty="0">
                <a:solidFill>
                  <a:srgbClr val="034DA2"/>
                </a:solidFill>
              </a:rPr>
              <a:t>establishment of industry R&amp;D centres,</a:t>
            </a:r>
          </a:p>
          <a:p>
            <a:pPr marL="285750" indent="-285750">
              <a:buFont typeface="Arial" panose="020B0604020202020204" pitchFamily="34" charset="0"/>
              <a:buChar char="•"/>
            </a:pPr>
            <a:r>
              <a:rPr lang="en-GB" sz="1600" dirty="0">
                <a:solidFill>
                  <a:srgbClr val="034DA2"/>
                </a:solidFill>
              </a:rPr>
              <a:t>marketable industry products based on innovations,</a:t>
            </a:r>
          </a:p>
          <a:p>
            <a:pPr marL="285750" indent="-285750">
              <a:buFont typeface="Arial" panose="020B0604020202020204" pitchFamily="34" charset="0"/>
              <a:buChar char="•"/>
            </a:pPr>
            <a:r>
              <a:rPr lang="en-GB" sz="1600" dirty="0">
                <a:solidFill>
                  <a:srgbClr val="034DA2"/>
                </a:solidFill>
              </a:rPr>
              <a:t>wider demonstrations  of economic and social benefits of research,</a:t>
            </a:r>
          </a:p>
          <a:p>
            <a:pPr marL="285750" indent="-285750">
              <a:buFont typeface="Arial" panose="020B0604020202020204" pitchFamily="34" charset="0"/>
              <a:buChar char="•"/>
            </a:pPr>
            <a:r>
              <a:rPr lang="en-GB" sz="1600" dirty="0">
                <a:solidFill>
                  <a:srgbClr val="034DA2"/>
                </a:solidFill>
              </a:rPr>
              <a:t>therefore wider acceptance  of the research in industry and society,</a:t>
            </a:r>
          </a:p>
          <a:p>
            <a:pPr marL="285750" indent="-285750">
              <a:buFont typeface="Arial" panose="020B0604020202020204" pitchFamily="34" charset="0"/>
              <a:buChar char="•"/>
            </a:pPr>
            <a:r>
              <a:rPr lang="en-GB" sz="1600" dirty="0">
                <a:solidFill>
                  <a:srgbClr val="034DA2"/>
                </a:solidFill>
              </a:rPr>
              <a:t>new models of financing of research.</a:t>
            </a:r>
            <a:endParaRPr lang="mk-MK" sz="1600" dirty="0">
              <a:solidFill>
                <a:srgbClr val="0070C0"/>
              </a:solidFill>
            </a:endParaRPr>
          </a:p>
          <a:p>
            <a:endParaRPr lang="mk-MK" dirty="0">
              <a:solidFill>
                <a:srgbClr val="034DA2"/>
              </a:solidFill>
            </a:endParaRPr>
          </a:p>
        </p:txBody>
      </p:sp>
    </p:spTree>
    <p:extLst>
      <p:ext uri="{BB962C8B-B14F-4D97-AF65-F5344CB8AC3E}">
        <p14:creationId xmlns:p14="http://schemas.microsoft.com/office/powerpoint/2010/main" val="787044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6777" y="1305423"/>
            <a:ext cx="8615083" cy="584775"/>
          </a:xfrm>
          <a:prstGeom prst="rect">
            <a:avLst/>
          </a:prstGeom>
          <a:noFill/>
        </p:spPr>
        <p:txBody>
          <a:bodyPr wrap="square" rtlCol="0">
            <a:spAutoFit/>
          </a:bodyPr>
          <a:lstStyle/>
          <a:p>
            <a:pPr algn="ctr"/>
            <a:r>
              <a:rPr lang="en-US" sz="3200" b="1" dirty="0">
                <a:solidFill>
                  <a:srgbClr val="034DA2"/>
                </a:solidFill>
                <a:latin typeface="+mj-lt"/>
              </a:rPr>
              <a:t>Conclusions</a:t>
            </a:r>
            <a:endParaRPr lang="mk-MK" sz="3200" b="1" dirty="0">
              <a:solidFill>
                <a:srgbClr val="034DA2"/>
              </a:solidFill>
              <a:latin typeface="+mj-lt"/>
            </a:endParaRP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709634" y="2096450"/>
            <a:ext cx="7548282" cy="4370427"/>
          </a:xfrm>
          <a:prstGeom prst="rect">
            <a:avLst/>
          </a:prstGeom>
        </p:spPr>
        <p:txBody>
          <a:bodyPr wrap="square">
            <a:spAutoFit/>
          </a:bodyPr>
          <a:lstStyle/>
          <a:p>
            <a:pPr marL="342900" indent="-342900">
              <a:buFont typeface="+mj-lt"/>
              <a:buAutoNum type="arabicPeriod"/>
            </a:pPr>
            <a:r>
              <a:rPr lang="en-US" sz="2000" dirty="0">
                <a:solidFill>
                  <a:srgbClr val="034DA2"/>
                </a:solidFill>
              </a:rPr>
              <a:t>There is still a lot to be done to increase and improve hydrogen application in already recognized as well as in new sectors.</a:t>
            </a:r>
          </a:p>
          <a:p>
            <a:pPr marL="342900" indent="-342900">
              <a:buFont typeface="+mj-lt"/>
              <a:buAutoNum type="arabicPeriod"/>
            </a:pPr>
            <a:endParaRPr lang="en-US" sz="2000" dirty="0">
              <a:solidFill>
                <a:srgbClr val="034DA2"/>
              </a:solidFill>
            </a:endParaRPr>
          </a:p>
          <a:p>
            <a:pPr marL="342900" indent="-342900">
              <a:buFont typeface="+mj-lt"/>
              <a:buAutoNum type="arabicPeriod"/>
            </a:pPr>
            <a:r>
              <a:rPr lang="en-US" sz="2000" dirty="0">
                <a:solidFill>
                  <a:srgbClr val="034DA2"/>
                </a:solidFill>
              </a:rPr>
              <a:t> A systemic approach is needed, integrating the whole energy supply and consumption chain.</a:t>
            </a:r>
          </a:p>
          <a:p>
            <a:pPr marL="342900" indent="-342900">
              <a:buFont typeface="+mj-lt"/>
              <a:buAutoNum type="arabicPeriod"/>
            </a:pPr>
            <a:endParaRPr lang="en-US" sz="2000" dirty="0">
              <a:solidFill>
                <a:srgbClr val="034DA2"/>
              </a:solidFill>
            </a:endParaRPr>
          </a:p>
          <a:p>
            <a:pPr marL="342900" indent="-342900">
              <a:buFont typeface="+mj-lt"/>
              <a:buAutoNum type="arabicPeriod"/>
            </a:pPr>
            <a:r>
              <a:rPr lang="en-US" sz="2000" dirty="0">
                <a:solidFill>
                  <a:srgbClr val="034DA2"/>
                </a:solidFill>
              </a:rPr>
              <a:t>Research and innovation play a crucial role in hydrogen strategy, but new approaches are needed to improve their effectiveness and market deployment of results.  </a:t>
            </a:r>
          </a:p>
          <a:p>
            <a:pPr marL="342900" indent="-342900">
              <a:buFont typeface="+mj-lt"/>
              <a:buAutoNum type="arabicPeriod"/>
            </a:pPr>
            <a:endParaRPr lang="en-US" sz="2000" dirty="0">
              <a:solidFill>
                <a:srgbClr val="034DA2"/>
              </a:solidFill>
            </a:endParaRPr>
          </a:p>
          <a:p>
            <a:pPr marL="342900" indent="-342900">
              <a:buFont typeface="+mj-lt"/>
              <a:buAutoNum type="arabicPeriod"/>
            </a:pPr>
            <a:r>
              <a:rPr lang="en-US" sz="2000" dirty="0">
                <a:solidFill>
                  <a:srgbClr val="034DA2"/>
                </a:solidFill>
              </a:rPr>
              <a:t>Partnership and collaboration between academia and industry through common R&amp;I projects bring benefit for both sides and result in market oriented innovations.</a:t>
            </a:r>
            <a:endParaRPr lang="mk-MK" sz="2000" dirty="0">
              <a:solidFill>
                <a:srgbClr val="034DA2"/>
              </a:solidFill>
            </a:endParaRPr>
          </a:p>
          <a:p>
            <a:endParaRPr lang="mk-MK" dirty="0">
              <a:solidFill>
                <a:srgbClr val="034DA2"/>
              </a:solidFill>
            </a:endParaRPr>
          </a:p>
        </p:txBody>
      </p:sp>
    </p:spTree>
    <p:extLst>
      <p:ext uri="{BB962C8B-B14F-4D97-AF65-F5344CB8AC3E}">
        <p14:creationId xmlns:p14="http://schemas.microsoft.com/office/powerpoint/2010/main" val="2677016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0003" y="6499894"/>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709634" y="3235112"/>
            <a:ext cx="7548282" cy="757130"/>
          </a:xfrm>
          <a:prstGeom prst="rect">
            <a:avLst/>
          </a:prstGeom>
        </p:spPr>
        <p:txBody>
          <a:bodyPr wrap="square">
            <a:spAutoFit/>
          </a:bodyPr>
          <a:lstStyle/>
          <a:p>
            <a:pPr algn="ctr" defTabSz="685800">
              <a:lnSpc>
                <a:spcPct val="90000"/>
              </a:lnSpc>
              <a:spcBef>
                <a:spcPts val="750"/>
              </a:spcBef>
            </a:pPr>
            <a:r>
              <a:rPr lang="en-GB" sz="2800" b="1" dirty="0">
                <a:solidFill>
                  <a:srgbClr val="034DA2"/>
                </a:solidFill>
              </a:rPr>
              <a:t>Thank you for your attention </a:t>
            </a:r>
          </a:p>
          <a:p>
            <a:endParaRPr lang="mk-MK" dirty="0">
              <a:solidFill>
                <a:srgbClr val="034DA2"/>
              </a:solidFill>
            </a:endParaRPr>
          </a:p>
        </p:txBody>
      </p:sp>
    </p:spTree>
    <p:extLst>
      <p:ext uri="{BB962C8B-B14F-4D97-AF65-F5344CB8AC3E}">
        <p14:creationId xmlns:p14="http://schemas.microsoft.com/office/powerpoint/2010/main" val="3995803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8895" y="1356202"/>
            <a:ext cx="7449023" cy="2431435"/>
          </a:xfrm>
          <a:prstGeom prst="rect">
            <a:avLst/>
          </a:prstGeom>
          <a:noFill/>
        </p:spPr>
        <p:txBody>
          <a:bodyPr wrap="square" rtlCol="0">
            <a:spAutoFit/>
          </a:bodyPr>
          <a:lstStyle/>
          <a:p>
            <a:pPr algn="ctr"/>
            <a:r>
              <a:rPr lang="en-US" sz="4000" b="1" dirty="0">
                <a:solidFill>
                  <a:srgbClr val="034DA2"/>
                </a:solidFill>
              </a:rPr>
              <a:t>Innovation</a:t>
            </a:r>
          </a:p>
          <a:p>
            <a:pPr algn="ctr"/>
            <a:r>
              <a:rPr lang="en-US" sz="4000" b="1" dirty="0">
                <a:solidFill>
                  <a:srgbClr val="034DA2"/>
                </a:solidFill>
              </a:rPr>
              <a:t>Foundations &amp; Models</a:t>
            </a:r>
          </a:p>
          <a:p>
            <a:endParaRPr lang="en-US" sz="3600" b="1" dirty="0">
              <a:solidFill>
                <a:srgbClr val="034DA2"/>
              </a:solidFill>
              <a:latin typeface="Open Sans"/>
              <a:cs typeface="Open Sans"/>
            </a:endParaRPr>
          </a:p>
          <a:p>
            <a:pPr algn="ctr"/>
            <a:r>
              <a:rPr lang="en-US" sz="3600" b="1" dirty="0">
                <a:solidFill>
                  <a:srgbClr val="034DA2"/>
                </a:solidFill>
                <a:latin typeface="Open Sans"/>
                <a:cs typeface="Open Sans"/>
              </a:rPr>
              <a:t>IECE, North Macedonia</a:t>
            </a: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Tree>
    <p:extLst>
      <p:ext uri="{BB962C8B-B14F-4D97-AF65-F5344CB8AC3E}">
        <p14:creationId xmlns:p14="http://schemas.microsoft.com/office/powerpoint/2010/main" val="1750106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8895" y="1165653"/>
            <a:ext cx="7449023" cy="707886"/>
          </a:xfrm>
          <a:prstGeom prst="rect">
            <a:avLst/>
          </a:prstGeom>
          <a:noFill/>
        </p:spPr>
        <p:txBody>
          <a:bodyPr wrap="square" rtlCol="0">
            <a:spAutoFit/>
          </a:bodyPr>
          <a:lstStyle/>
          <a:p>
            <a:pPr algn="ctr"/>
            <a:r>
              <a:rPr lang="en-US" sz="4000" b="1" dirty="0">
                <a:solidFill>
                  <a:srgbClr val="034DA2"/>
                </a:solidFill>
                <a:latin typeface="+mj-lt"/>
              </a:rPr>
              <a:t>IECE in brief</a:t>
            </a:r>
            <a:endParaRPr lang="en-US" sz="3600" b="1" dirty="0">
              <a:solidFill>
                <a:srgbClr val="034DA2"/>
              </a:solidFill>
              <a:latin typeface="+mj-lt"/>
              <a:cs typeface="Open Sans"/>
            </a:endParaRP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874771" y="1775014"/>
            <a:ext cx="8116831" cy="5324535"/>
          </a:xfrm>
          <a:prstGeom prst="rect">
            <a:avLst/>
          </a:prstGeom>
        </p:spPr>
        <p:txBody>
          <a:bodyPr wrap="square">
            <a:spAutoFit/>
          </a:bodyPr>
          <a:lstStyle/>
          <a:p>
            <a:r>
              <a:rPr lang="en-US" b="1" dirty="0">
                <a:solidFill>
                  <a:srgbClr val="034DA2"/>
                </a:solidFill>
              </a:rPr>
              <a:t>Institute for Research in Environment, Civil Engineering and Energy</a:t>
            </a:r>
            <a:r>
              <a:rPr lang="en-US" dirty="0">
                <a:solidFill>
                  <a:srgbClr val="034DA2"/>
                </a:solidFill>
              </a:rPr>
              <a:t>, </a:t>
            </a:r>
            <a:r>
              <a:rPr lang="en-US" dirty="0" smtClean="0">
                <a:solidFill>
                  <a:srgbClr val="034DA2"/>
                </a:solidFill>
              </a:rPr>
              <a:t>Skopje, North </a:t>
            </a:r>
            <a:r>
              <a:rPr lang="en-US" dirty="0">
                <a:solidFill>
                  <a:srgbClr val="034DA2"/>
                </a:solidFill>
              </a:rPr>
              <a:t>Macedonia, is based on three pillars:</a:t>
            </a:r>
          </a:p>
          <a:p>
            <a:pPr marL="342900" indent="-342900">
              <a:buFont typeface="Arial" pitchFamily="34" charset="0"/>
              <a:buChar char="•"/>
            </a:pPr>
            <a:r>
              <a:rPr lang="en-US" sz="1600" dirty="0">
                <a:solidFill>
                  <a:srgbClr val="034DA2"/>
                </a:solidFill>
              </a:rPr>
              <a:t>Research and Innovation,</a:t>
            </a:r>
          </a:p>
          <a:p>
            <a:pPr marL="342900" indent="-342900">
              <a:buFont typeface="Arial" pitchFamily="34" charset="0"/>
              <a:buChar char="•"/>
            </a:pPr>
            <a:r>
              <a:rPr lang="en-US" sz="1600" dirty="0">
                <a:solidFill>
                  <a:srgbClr val="034DA2"/>
                </a:solidFill>
              </a:rPr>
              <a:t>Education,</a:t>
            </a:r>
          </a:p>
          <a:p>
            <a:pPr marL="342900" indent="-342900">
              <a:buFont typeface="Arial" pitchFamily="34" charset="0"/>
              <a:buChar char="•"/>
            </a:pPr>
            <a:r>
              <a:rPr lang="en-US" sz="1600" dirty="0">
                <a:solidFill>
                  <a:srgbClr val="034DA2"/>
                </a:solidFill>
              </a:rPr>
              <a:t>Consultancy,</a:t>
            </a:r>
          </a:p>
          <a:p>
            <a:r>
              <a:rPr lang="en-US" dirty="0">
                <a:solidFill>
                  <a:srgbClr val="034DA2"/>
                </a:solidFill>
              </a:rPr>
              <a:t>In cross- </a:t>
            </a:r>
            <a:r>
              <a:rPr lang="en-US" dirty="0" err="1">
                <a:solidFill>
                  <a:srgbClr val="034DA2"/>
                </a:solidFill>
              </a:rPr>
              <a:t>sectoral</a:t>
            </a:r>
            <a:r>
              <a:rPr lang="en-US" dirty="0">
                <a:solidFill>
                  <a:srgbClr val="034DA2"/>
                </a:solidFill>
              </a:rPr>
              <a:t> technological fields, with a specific focus on integrated and efficient</a:t>
            </a:r>
          </a:p>
          <a:p>
            <a:r>
              <a:rPr lang="en-US" dirty="0">
                <a:solidFill>
                  <a:srgbClr val="034DA2"/>
                </a:solidFill>
              </a:rPr>
              <a:t>management of resources. </a:t>
            </a:r>
          </a:p>
          <a:p>
            <a:r>
              <a:rPr lang="en-US" dirty="0">
                <a:solidFill>
                  <a:srgbClr val="034DA2"/>
                </a:solidFill>
              </a:rPr>
              <a:t>One of the specifics of IECE’s is experience in establishing and supporting collaborative partnerships between academia and industry (CO – IN Model), through common R&amp;I programs:</a:t>
            </a:r>
          </a:p>
          <a:p>
            <a:pPr marL="342900" indent="-342900" fontAlgn="b">
              <a:buFont typeface="Arial" pitchFamily="34" charset="0"/>
              <a:buChar char="•"/>
            </a:pPr>
            <a:r>
              <a:rPr lang="en-US" b="1" dirty="0">
                <a:solidFill>
                  <a:srgbClr val="034DA2"/>
                </a:solidFill>
              </a:rPr>
              <a:t>ALL4R&amp;D Platform </a:t>
            </a:r>
            <a:r>
              <a:rPr lang="en-US" dirty="0">
                <a:solidFill>
                  <a:srgbClr val="034DA2"/>
                </a:solidFill>
              </a:rPr>
              <a:t>– </a:t>
            </a:r>
            <a:r>
              <a:rPr lang="en-US" i="1" dirty="0">
                <a:solidFill>
                  <a:srgbClr val="034DA2"/>
                </a:solidFill>
              </a:rPr>
              <a:t>Promoting academia – industry alliances for R&amp;D, through collaborative and open innovation </a:t>
            </a:r>
            <a:r>
              <a:rPr lang="en-US" i="1" dirty="0" smtClean="0">
                <a:solidFill>
                  <a:srgbClr val="034DA2"/>
                </a:solidFill>
              </a:rPr>
              <a:t>platform</a:t>
            </a:r>
            <a:r>
              <a:rPr lang="mk-MK" i="1" dirty="0" smtClean="0">
                <a:solidFill>
                  <a:srgbClr val="034DA2"/>
                </a:solidFill>
              </a:rPr>
              <a:t> (</a:t>
            </a:r>
            <a:r>
              <a:rPr lang="sq-AL" i="1" dirty="0">
                <a:solidFill>
                  <a:srgbClr val="034DA2"/>
                </a:solidFill>
              </a:rPr>
              <a:t>http://platform.all4rd.net/</a:t>
            </a:r>
            <a:r>
              <a:rPr lang="mk-MK" i="1" dirty="0" smtClean="0">
                <a:solidFill>
                  <a:srgbClr val="034DA2"/>
                </a:solidFill>
              </a:rPr>
              <a:t>)</a:t>
            </a:r>
            <a:r>
              <a:rPr lang="en-US" dirty="0" smtClean="0">
                <a:solidFill>
                  <a:srgbClr val="034DA2"/>
                </a:solidFill>
              </a:rPr>
              <a:t>,</a:t>
            </a:r>
            <a:endParaRPr lang="en-US" dirty="0">
              <a:solidFill>
                <a:srgbClr val="034DA2"/>
              </a:solidFill>
            </a:endParaRPr>
          </a:p>
          <a:p>
            <a:pPr marL="342900" indent="-342900" fontAlgn="b">
              <a:buFont typeface="Arial" pitchFamily="34" charset="0"/>
              <a:buChar char="•"/>
            </a:pPr>
            <a:r>
              <a:rPr lang="en-US" b="1" dirty="0">
                <a:solidFill>
                  <a:srgbClr val="034DA2"/>
                </a:solidFill>
              </a:rPr>
              <a:t>Research project</a:t>
            </a:r>
            <a:r>
              <a:rPr lang="en-US" dirty="0">
                <a:solidFill>
                  <a:srgbClr val="034DA2"/>
                </a:solidFill>
              </a:rPr>
              <a:t> (with several PhD and </a:t>
            </a:r>
            <a:r>
              <a:rPr lang="en-US" dirty="0" err="1">
                <a:solidFill>
                  <a:srgbClr val="034DA2"/>
                </a:solidFill>
              </a:rPr>
              <a:t>MSc</a:t>
            </a:r>
            <a:r>
              <a:rPr lang="en-US" dirty="0">
                <a:solidFill>
                  <a:srgbClr val="034DA2"/>
                </a:solidFill>
              </a:rPr>
              <a:t> thesis included): </a:t>
            </a:r>
            <a:r>
              <a:rPr lang="en-US" i="1" dirty="0">
                <a:solidFill>
                  <a:srgbClr val="034DA2"/>
                </a:solidFill>
              </a:rPr>
              <a:t>Return on investment in human capital in industrial companies,</a:t>
            </a:r>
          </a:p>
          <a:p>
            <a:pPr marL="342900" indent="-342900" fontAlgn="b">
              <a:buFont typeface="Arial" pitchFamily="34" charset="0"/>
              <a:buChar char="•"/>
            </a:pPr>
            <a:r>
              <a:rPr lang="en-US" b="1" dirty="0">
                <a:solidFill>
                  <a:srgbClr val="034DA2"/>
                </a:solidFill>
              </a:rPr>
              <a:t>Sustainable Leadership </a:t>
            </a:r>
            <a:r>
              <a:rPr lang="en-US" dirty="0">
                <a:solidFill>
                  <a:srgbClr val="034DA2"/>
                </a:solidFill>
              </a:rPr>
              <a:t>and Entrepreneurship Training program, etc.</a:t>
            </a:r>
          </a:p>
          <a:p>
            <a:pPr fontAlgn="b"/>
            <a:r>
              <a:rPr lang="en-US" sz="1400" dirty="0">
                <a:solidFill>
                  <a:srgbClr val="034DA2"/>
                </a:solidFill>
              </a:rPr>
              <a:t>The developed and implemented programs have resulted in collaborative </a:t>
            </a:r>
            <a:r>
              <a:rPr lang="en-US" sz="1400" b="1" dirty="0">
                <a:solidFill>
                  <a:srgbClr val="034DA2"/>
                </a:solidFill>
              </a:rPr>
              <a:t>partnerships leading to marketable services and products in industrial companies</a:t>
            </a:r>
            <a:r>
              <a:rPr lang="en-US" sz="1400" dirty="0">
                <a:solidFill>
                  <a:srgbClr val="034DA2"/>
                </a:solidFill>
              </a:rPr>
              <a:t>, as well as </a:t>
            </a:r>
            <a:r>
              <a:rPr lang="en-US" sz="1400" b="1" dirty="0">
                <a:solidFill>
                  <a:srgbClr val="034DA2"/>
                </a:solidFill>
              </a:rPr>
              <a:t>improved market, financial and innovation performance</a:t>
            </a:r>
            <a:r>
              <a:rPr lang="en-US" sz="1400" dirty="0">
                <a:solidFill>
                  <a:srgbClr val="034DA2"/>
                </a:solidFill>
              </a:rPr>
              <a:t> of companies wherein the model has been deployed.</a:t>
            </a:r>
          </a:p>
          <a:p>
            <a:pPr fontAlgn="b"/>
            <a:endParaRPr lang="en-US" sz="1600" dirty="0">
              <a:solidFill>
                <a:srgbClr val="3366FF"/>
              </a:solidFill>
            </a:endParaRPr>
          </a:p>
          <a:p>
            <a:pPr fontAlgn="b"/>
            <a:endParaRPr lang="en-US" dirty="0"/>
          </a:p>
        </p:txBody>
      </p:sp>
    </p:spTree>
    <p:extLst>
      <p:ext uri="{BB962C8B-B14F-4D97-AF65-F5344CB8AC3E}">
        <p14:creationId xmlns:p14="http://schemas.microsoft.com/office/powerpoint/2010/main" val="1059119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8895" y="1165653"/>
            <a:ext cx="7449023" cy="707886"/>
          </a:xfrm>
          <a:prstGeom prst="rect">
            <a:avLst/>
          </a:prstGeom>
          <a:noFill/>
        </p:spPr>
        <p:txBody>
          <a:bodyPr wrap="square" rtlCol="0">
            <a:spAutoFit/>
          </a:bodyPr>
          <a:lstStyle/>
          <a:p>
            <a:pPr algn="ctr"/>
            <a:r>
              <a:rPr lang="en-US" sz="4000" b="1" dirty="0">
                <a:solidFill>
                  <a:srgbClr val="034DA2"/>
                </a:solidFill>
                <a:latin typeface="+mj-lt"/>
              </a:rPr>
              <a:t>IECE in brief</a:t>
            </a:r>
            <a:endParaRPr lang="en-US" sz="3600" b="1" dirty="0">
              <a:solidFill>
                <a:srgbClr val="034DA2"/>
              </a:solidFill>
              <a:latin typeface="+mj-lt"/>
              <a:cs typeface="Open Sans"/>
            </a:endParaRP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887505" y="1685366"/>
            <a:ext cx="7790330" cy="4880544"/>
          </a:xfrm>
          <a:prstGeom prst="rect">
            <a:avLst/>
          </a:prstGeom>
        </p:spPr>
        <p:txBody>
          <a:bodyPr wrap="square">
            <a:spAutoFit/>
          </a:bodyPr>
          <a:lstStyle/>
          <a:p>
            <a:pPr fontAlgn="b"/>
            <a:endParaRPr lang="en-US" dirty="0">
              <a:solidFill>
                <a:srgbClr val="034DA2"/>
              </a:solidFill>
            </a:endParaRPr>
          </a:p>
          <a:p>
            <a:r>
              <a:rPr lang="en-US" dirty="0">
                <a:solidFill>
                  <a:srgbClr val="034DA2"/>
                </a:solidFill>
              </a:rPr>
              <a:t>The IECE’s research project and demonstration study</a:t>
            </a:r>
            <a:r>
              <a:rPr lang="en-US" b="1" dirty="0">
                <a:solidFill>
                  <a:srgbClr val="034DA2"/>
                </a:solidFill>
              </a:rPr>
              <a:t>: </a:t>
            </a:r>
            <a:r>
              <a:rPr lang="en-US" b="1" i="1" dirty="0">
                <a:solidFill>
                  <a:srgbClr val="034DA2"/>
                </a:solidFill>
              </a:rPr>
              <a:t>Innovative model for development of learning organizations through knowledge management and intellectual capital</a:t>
            </a:r>
            <a:r>
              <a:rPr lang="en-US" b="1" dirty="0">
                <a:solidFill>
                  <a:srgbClr val="034DA2"/>
                </a:solidFill>
              </a:rPr>
              <a:t>,  </a:t>
            </a:r>
            <a:r>
              <a:rPr lang="en-US" dirty="0">
                <a:solidFill>
                  <a:srgbClr val="034DA2"/>
                </a:solidFill>
              </a:rPr>
              <a:t>submitted to the 2020 International Knowledge Management /Intellectual Capital Excellence Awards</a:t>
            </a:r>
            <a:r>
              <a:rPr lang="en-US" b="1" dirty="0">
                <a:solidFill>
                  <a:srgbClr val="034DA2"/>
                </a:solidFill>
              </a:rPr>
              <a:t>, has been selected as one of the ten finalists </a:t>
            </a:r>
            <a:r>
              <a:rPr lang="en-US" dirty="0">
                <a:solidFill>
                  <a:srgbClr val="034DA2"/>
                </a:solidFill>
              </a:rPr>
              <a:t>to go through to the final round of judging (evaluation decision is expected on 4th December 2020).</a:t>
            </a:r>
          </a:p>
          <a:p>
            <a:endParaRPr lang="en-US" dirty="0">
              <a:solidFill>
                <a:srgbClr val="034DA2"/>
              </a:solidFill>
            </a:endParaRPr>
          </a:p>
          <a:p>
            <a:r>
              <a:rPr lang="en-GB" dirty="0">
                <a:solidFill>
                  <a:srgbClr val="034DA2"/>
                </a:solidFill>
              </a:rPr>
              <a:t>Research and innovation in energy sector, more specifically:  the </a:t>
            </a:r>
            <a:r>
              <a:rPr lang="en-GB" b="1" dirty="0">
                <a:solidFill>
                  <a:srgbClr val="034DA2"/>
                </a:solidFill>
              </a:rPr>
              <a:t>Energy  efficiency – Renewable sources – Clean energy nexus</a:t>
            </a:r>
            <a:r>
              <a:rPr lang="en-GB" dirty="0">
                <a:solidFill>
                  <a:srgbClr val="034DA2"/>
                </a:solidFill>
              </a:rPr>
              <a:t>, are within IECE’s fields of occupation. </a:t>
            </a:r>
            <a:r>
              <a:rPr lang="en-US" dirty="0">
                <a:solidFill>
                  <a:srgbClr val="034DA2"/>
                </a:solidFill>
              </a:rPr>
              <a:t>Nexus approaches are proven to have positive impact on efficient resource management.</a:t>
            </a:r>
            <a:endParaRPr lang="en-GB" dirty="0">
              <a:solidFill>
                <a:srgbClr val="034DA2"/>
              </a:solidFill>
            </a:endParaRPr>
          </a:p>
          <a:p>
            <a:r>
              <a:rPr lang="en-GB" sz="1600" dirty="0">
                <a:solidFill>
                  <a:srgbClr val="034DA2"/>
                </a:solidFill>
              </a:rPr>
              <a:t>Being one of the pillars for the Energy Roadmap 2050, the hydrogen is included in IECE’s research program, in particular:</a:t>
            </a:r>
          </a:p>
          <a:p>
            <a:pPr marL="285750" indent="-285750">
              <a:buFontTx/>
              <a:buChar char="-"/>
            </a:pPr>
            <a:r>
              <a:rPr lang="en-GB" sz="1600" dirty="0">
                <a:solidFill>
                  <a:srgbClr val="034DA2"/>
                </a:solidFill>
              </a:rPr>
              <a:t>Generation sources and models: water –energy –materials nexus, at the production side,</a:t>
            </a:r>
          </a:p>
          <a:p>
            <a:pPr marL="285750" indent="-285750">
              <a:buFontTx/>
              <a:buChar char="-"/>
            </a:pPr>
            <a:r>
              <a:rPr lang="en-GB" sz="1600" dirty="0">
                <a:solidFill>
                  <a:srgbClr val="034DA2"/>
                </a:solidFill>
              </a:rPr>
              <a:t>Coupling with RES, for their optimal integration in the power grid: complex multi criteria approaches, algorithms and software, for multi-sources energy systems simulation, evaluation and decision making.</a:t>
            </a:r>
            <a:endParaRPr lang="en-US" sz="1600" dirty="0">
              <a:solidFill>
                <a:srgbClr val="3366FF"/>
              </a:solidFill>
            </a:endParaRPr>
          </a:p>
        </p:txBody>
      </p:sp>
    </p:spTree>
    <p:extLst>
      <p:ext uri="{BB962C8B-B14F-4D97-AF65-F5344CB8AC3E}">
        <p14:creationId xmlns:p14="http://schemas.microsoft.com/office/powerpoint/2010/main" val="1008236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6767" y="1251581"/>
            <a:ext cx="7449023" cy="954107"/>
          </a:xfrm>
          <a:prstGeom prst="rect">
            <a:avLst/>
          </a:prstGeom>
          <a:noFill/>
        </p:spPr>
        <p:txBody>
          <a:bodyPr wrap="square" rtlCol="0">
            <a:spAutoFit/>
          </a:bodyPr>
          <a:lstStyle/>
          <a:p>
            <a:r>
              <a:rPr lang="en-US" sz="2800" b="1" dirty="0">
                <a:solidFill>
                  <a:srgbClr val="034DA2"/>
                </a:solidFill>
                <a:latin typeface="+mj-lt"/>
              </a:rPr>
              <a:t>Research and Innovation in Hydrogen Technologies within the European decarburization agenda</a:t>
            </a:r>
            <a:endParaRPr lang="mk-MK" sz="2800" b="1" dirty="0">
              <a:solidFill>
                <a:srgbClr val="034DA2"/>
              </a:solidFill>
              <a:latin typeface="+mj-lt"/>
            </a:endParaRP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709634" y="2377962"/>
            <a:ext cx="8201284" cy="4524315"/>
          </a:xfrm>
          <a:prstGeom prst="rect">
            <a:avLst/>
          </a:prstGeom>
        </p:spPr>
        <p:txBody>
          <a:bodyPr wrap="square">
            <a:spAutoFit/>
          </a:bodyPr>
          <a:lstStyle/>
          <a:p>
            <a:pPr marL="285750" indent="-285750">
              <a:buFont typeface="Arial" panose="020B0604020202020204" pitchFamily="34" charset="0"/>
              <a:buChar char="•"/>
            </a:pPr>
            <a:r>
              <a:rPr lang="en-US" b="1" dirty="0">
                <a:solidFill>
                  <a:srgbClr val="034DA2"/>
                </a:solidFill>
              </a:rPr>
              <a:t>The Hydrogen strategy for a climate-neutral Europe </a:t>
            </a:r>
            <a:r>
              <a:rPr lang="en-US" dirty="0">
                <a:solidFill>
                  <a:srgbClr val="034DA2"/>
                </a:solidFill>
              </a:rPr>
              <a:t>includes promoting and supporting </a:t>
            </a:r>
            <a:r>
              <a:rPr lang="en-US" b="1" dirty="0">
                <a:solidFill>
                  <a:srgbClr val="034DA2"/>
                </a:solidFill>
              </a:rPr>
              <a:t>new ways of research and innovation in hydrogen technologies</a:t>
            </a:r>
            <a:r>
              <a:rPr lang="en-US" dirty="0">
                <a:solidFill>
                  <a:srgbClr val="034DA2"/>
                </a:solidFill>
              </a:rPr>
              <a:t>. </a:t>
            </a:r>
          </a:p>
          <a:p>
            <a:pPr marL="285750" indent="-285750">
              <a:buFont typeface="Arial" panose="020B0604020202020204" pitchFamily="34" charset="0"/>
              <a:buChar char="•"/>
            </a:pPr>
            <a:endParaRPr lang="en-US" dirty="0">
              <a:solidFill>
                <a:srgbClr val="034DA2"/>
              </a:solidFill>
            </a:endParaRPr>
          </a:p>
          <a:p>
            <a:pPr marL="285750" indent="-285750">
              <a:buFont typeface="Arial" panose="020B0604020202020204" pitchFamily="34" charset="0"/>
              <a:buChar char="•"/>
            </a:pPr>
            <a:r>
              <a:rPr lang="en-US" dirty="0">
                <a:solidFill>
                  <a:srgbClr val="034DA2"/>
                </a:solidFill>
              </a:rPr>
              <a:t>To ensure </a:t>
            </a:r>
            <a:r>
              <a:rPr lang="en-US" b="1" dirty="0">
                <a:solidFill>
                  <a:srgbClr val="034DA2"/>
                </a:solidFill>
              </a:rPr>
              <a:t>a</a:t>
            </a:r>
            <a:r>
              <a:rPr lang="en-US" dirty="0">
                <a:solidFill>
                  <a:srgbClr val="034DA2"/>
                </a:solidFill>
              </a:rPr>
              <a:t> </a:t>
            </a:r>
            <a:r>
              <a:rPr lang="en-US" b="1" dirty="0">
                <a:solidFill>
                  <a:srgbClr val="034DA2"/>
                </a:solidFill>
              </a:rPr>
              <a:t>full hydrogen supply chain to </a:t>
            </a:r>
            <a:r>
              <a:rPr lang="en-US" dirty="0">
                <a:solidFill>
                  <a:srgbClr val="034DA2"/>
                </a:solidFill>
              </a:rPr>
              <a:t>serve the European economy</a:t>
            </a:r>
            <a:r>
              <a:rPr lang="en-US" b="1" dirty="0">
                <a:solidFill>
                  <a:srgbClr val="034DA2"/>
                </a:solidFill>
              </a:rPr>
              <a:t>, further research and innovation efforts are required</a:t>
            </a:r>
            <a:r>
              <a:rPr lang="en-US" dirty="0">
                <a:solidFill>
                  <a:srgbClr val="034DA2"/>
                </a:solidFill>
              </a:rPr>
              <a:t>:</a:t>
            </a:r>
          </a:p>
          <a:p>
            <a:pPr marL="285750" indent="-285750">
              <a:buFont typeface="Arial" panose="020B0604020202020204" pitchFamily="34" charset="0"/>
              <a:buChar char="•"/>
            </a:pPr>
            <a:endParaRPr lang="en-US" dirty="0">
              <a:solidFill>
                <a:srgbClr val="034DA2"/>
              </a:solidFill>
            </a:endParaRPr>
          </a:p>
          <a:p>
            <a:pPr marL="540000" indent="-285750">
              <a:buFont typeface="Arial" panose="020B0604020202020204" pitchFamily="34" charset="0"/>
              <a:buChar char="•"/>
            </a:pPr>
            <a:r>
              <a:rPr lang="en-US" sz="1600" b="1" dirty="0">
                <a:solidFill>
                  <a:srgbClr val="034DA2"/>
                </a:solidFill>
              </a:rPr>
              <a:t>First</a:t>
            </a:r>
            <a:r>
              <a:rPr lang="en-US" sz="1600" dirty="0">
                <a:solidFill>
                  <a:srgbClr val="034DA2"/>
                </a:solidFill>
              </a:rPr>
              <a:t>, on the </a:t>
            </a:r>
            <a:r>
              <a:rPr lang="en-US" sz="1600" b="1" dirty="0">
                <a:solidFill>
                  <a:srgbClr val="034DA2"/>
                </a:solidFill>
              </a:rPr>
              <a:t>generation</a:t>
            </a:r>
            <a:r>
              <a:rPr lang="en-US" sz="1600" dirty="0">
                <a:solidFill>
                  <a:srgbClr val="034DA2"/>
                </a:solidFill>
              </a:rPr>
              <a:t> side, this will include </a:t>
            </a:r>
            <a:r>
              <a:rPr lang="en-US" sz="1600" b="1" dirty="0" err="1">
                <a:solidFill>
                  <a:srgbClr val="034DA2"/>
                </a:solidFill>
              </a:rPr>
              <a:t>upscaling</a:t>
            </a:r>
            <a:r>
              <a:rPr lang="en-US" sz="1600" b="1" dirty="0">
                <a:solidFill>
                  <a:srgbClr val="034DA2"/>
                </a:solidFill>
              </a:rPr>
              <a:t> </a:t>
            </a:r>
            <a:r>
              <a:rPr lang="en-US" sz="1600" dirty="0">
                <a:solidFill>
                  <a:srgbClr val="034DA2"/>
                </a:solidFill>
              </a:rPr>
              <a:t>of existing,</a:t>
            </a:r>
            <a:r>
              <a:rPr lang="en-US" sz="1600" b="1" dirty="0">
                <a:solidFill>
                  <a:srgbClr val="034DA2"/>
                </a:solidFill>
              </a:rPr>
              <a:t> </a:t>
            </a:r>
            <a:r>
              <a:rPr lang="en-US" sz="1600" dirty="0">
                <a:solidFill>
                  <a:srgbClr val="034DA2"/>
                </a:solidFill>
              </a:rPr>
              <a:t>and</a:t>
            </a:r>
            <a:r>
              <a:rPr lang="en-US" sz="1600" b="1" dirty="0">
                <a:solidFill>
                  <a:srgbClr val="034DA2"/>
                </a:solidFill>
              </a:rPr>
              <a:t> </a:t>
            </a:r>
            <a:r>
              <a:rPr lang="en-US" sz="1600" dirty="0">
                <a:solidFill>
                  <a:srgbClr val="034DA2"/>
                </a:solidFill>
              </a:rPr>
              <a:t>development of </a:t>
            </a:r>
            <a:r>
              <a:rPr lang="en-US" sz="1600" b="1" dirty="0">
                <a:solidFill>
                  <a:srgbClr val="034DA2"/>
                </a:solidFill>
              </a:rPr>
              <a:t>new, </a:t>
            </a:r>
            <a:r>
              <a:rPr lang="en-US" sz="1600" dirty="0">
                <a:solidFill>
                  <a:srgbClr val="034DA2"/>
                </a:solidFill>
              </a:rPr>
              <a:t>more efficient and cost-effective s</a:t>
            </a:r>
            <a:r>
              <a:rPr lang="en-US" sz="1600" b="1" dirty="0">
                <a:solidFill>
                  <a:srgbClr val="034DA2"/>
                </a:solidFill>
              </a:rPr>
              <a:t>ources, methods and materials </a:t>
            </a:r>
            <a:r>
              <a:rPr lang="en-US" sz="1600" dirty="0">
                <a:solidFill>
                  <a:srgbClr val="034DA2"/>
                </a:solidFill>
              </a:rPr>
              <a:t>for hydrogen production</a:t>
            </a:r>
            <a:r>
              <a:rPr lang="en-US" sz="1600" b="1" dirty="0">
                <a:solidFill>
                  <a:srgbClr val="034DA2"/>
                </a:solidFill>
              </a:rPr>
              <a:t>,</a:t>
            </a:r>
          </a:p>
          <a:p>
            <a:pPr marL="540000" indent="-285750">
              <a:buFont typeface="Arial" panose="020B0604020202020204" pitchFamily="34" charset="0"/>
              <a:buChar char="•"/>
            </a:pPr>
            <a:r>
              <a:rPr lang="en-US" sz="1600" b="1" dirty="0">
                <a:solidFill>
                  <a:srgbClr val="034DA2"/>
                </a:solidFill>
              </a:rPr>
              <a:t>Second, infrastructure</a:t>
            </a:r>
            <a:r>
              <a:rPr lang="en-US" sz="1600" dirty="0">
                <a:solidFill>
                  <a:srgbClr val="034DA2"/>
                </a:solidFill>
              </a:rPr>
              <a:t> needs further development to </a:t>
            </a:r>
            <a:r>
              <a:rPr lang="en-US" sz="1600" b="1" dirty="0">
                <a:solidFill>
                  <a:srgbClr val="034DA2"/>
                </a:solidFill>
              </a:rPr>
              <a:t>distribute, store and dispense hydrogen at large volumes</a:t>
            </a:r>
            <a:r>
              <a:rPr lang="en-US" sz="1600" dirty="0">
                <a:solidFill>
                  <a:srgbClr val="034DA2"/>
                </a:solidFill>
              </a:rPr>
              <a:t> and possibly over longer distances,</a:t>
            </a:r>
          </a:p>
          <a:p>
            <a:pPr marL="540000" indent="-285750">
              <a:buFont typeface="Arial" panose="020B0604020202020204" pitchFamily="34" charset="0"/>
              <a:buChar char="•"/>
            </a:pPr>
            <a:r>
              <a:rPr lang="en-US" sz="1600" b="1" dirty="0">
                <a:solidFill>
                  <a:srgbClr val="034DA2"/>
                </a:solidFill>
              </a:rPr>
              <a:t>Third</a:t>
            </a:r>
            <a:r>
              <a:rPr lang="en-US" sz="1600" dirty="0">
                <a:solidFill>
                  <a:srgbClr val="034DA2"/>
                </a:solidFill>
              </a:rPr>
              <a:t>, </a:t>
            </a:r>
            <a:r>
              <a:rPr lang="en-US" sz="1600" b="1" dirty="0">
                <a:solidFill>
                  <a:srgbClr val="034DA2"/>
                </a:solidFill>
              </a:rPr>
              <a:t>large scale end-use applications</a:t>
            </a:r>
            <a:r>
              <a:rPr lang="en-US" sz="1600" dirty="0">
                <a:solidFill>
                  <a:srgbClr val="034DA2"/>
                </a:solidFill>
              </a:rPr>
              <a:t> need to be further developed, notably in </a:t>
            </a:r>
            <a:r>
              <a:rPr lang="en-US" sz="1600" b="1" dirty="0">
                <a:solidFill>
                  <a:srgbClr val="034DA2"/>
                </a:solidFill>
              </a:rPr>
              <a:t>industry </a:t>
            </a:r>
            <a:r>
              <a:rPr lang="en-US" sz="1600" dirty="0">
                <a:solidFill>
                  <a:srgbClr val="034DA2"/>
                </a:solidFill>
              </a:rPr>
              <a:t>and in </a:t>
            </a:r>
            <a:r>
              <a:rPr lang="en-US" sz="1600" b="1" dirty="0">
                <a:solidFill>
                  <a:srgbClr val="034DA2"/>
                </a:solidFill>
              </a:rPr>
              <a:t>transport</a:t>
            </a:r>
            <a:r>
              <a:rPr lang="en-US" sz="1600" dirty="0">
                <a:solidFill>
                  <a:srgbClr val="034DA2"/>
                </a:solidFill>
              </a:rPr>
              <a:t>,</a:t>
            </a:r>
          </a:p>
          <a:p>
            <a:pPr marL="540000" indent="-285750">
              <a:buFont typeface="Arial" panose="020B0604020202020204" pitchFamily="34" charset="0"/>
              <a:buChar char="•"/>
            </a:pPr>
            <a:r>
              <a:rPr lang="en-US" sz="1600" b="1" dirty="0">
                <a:solidFill>
                  <a:srgbClr val="034DA2"/>
                </a:solidFill>
              </a:rPr>
              <a:t>Finally</a:t>
            </a:r>
            <a:r>
              <a:rPr lang="en-US" sz="1600" dirty="0">
                <a:solidFill>
                  <a:srgbClr val="034DA2"/>
                </a:solidFill>
              </a:rPr>
              <a:t>, further research is needed to support policy making on a number of cross-cutting areas, in particular to enable </a:t>
            </a:r>
            <a:r>
              <a:rPr lang="en-US" sz="1600" b="1" dirty="0">
                <a:solidFill>
                  <a:srgbClr val="034DA2"/>
                </a:solidFill>
              </a:rPr>
              <a:t>improved and harmonized (safety) standards.</a:t>
            </a:r>
            <a:endParaRPr lang="en-US" sz="1600" dirty="0">
              <a:solidFill>
                <a:srgbClr val="3366FF"/>
              </a:solidFill>
            </a:endParaRPr>
          </a:p>
          <a:p>
            <a:endParaRPr lang="en-GB" dirty="0">
              <a:solidFill>
                <a:srgbClr val="034DA2"/>
              </a:solidFill>
            </a:endParaRPr>
          </a:p>
          <a:p>
            <a:pPr marL="285750" indent="-285750"/>
            <a:endParaRPr lang="mk-MK" dirty="0">
              <a:solidFill>
                <a:srgbClr val="034DA2"/>
              </a:solidFill>
            </a:endParaRPr>
          </a:p>
        </p:txBody>
      </p:sp>
    </p:spTree>
    <p:extLst>
      <p:ext uri="{BB962C8B-B14F-4D97-AF65-F5344CB8AC3E}">
        <p14:creationId xmlns:p14="http://schemas.microsoft.com/office/powerpoint/2010/main" val="82409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6767" y="1258666"/>
            <a:ext cx="7449023" cy="584775"/>
          </a:xfrm>
          <a:prstGeom prst="rect">
            <a:avLst/>
          </a:prstGeom>
          <a:noFill/>
        </p:spPr>
        <p:txBody>
          <a:bodyPr wrap="square" rtlCol="0">
            <a:spAutoFit/>
          </a:bodyPr>
          <a:lstStyle/>
          <a:p>
            <a:pPr algn="ctr"/>
            <a:r>
              <a:rPr lang="en-GB" sz="3200" b="1" dirty="0">
                <a:solidFill>
                  <a:srgbClr val="034DA2"/>
                </a:solidFill>
                <a:latin typeface="+mj-lt"/>
              </a:rPr>
              <a:t>New hydrogen exploratory fields</a:t>
            </a: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709634" y="2096450"/>
            <a:ext cx="7548282" cy="3693319"/>
          </a:xfrm>
          <a:prstGeom prst="rect">
            <a:avLst/>
          </a:prstGeom>
        </p:spPr>
        <p:txBody>
          <a:bodyPr wrap="square">
            <a:spAutoFit/>
          </a:bodyPr>
          <a:lstStyle/>
          <a:p>
            <a:r>
              <a:rPr lang="en-US" dirty="0">
                <a:solidFill>
                  <a:srgbClr val="034DA2"/>
                </a:solidFill>
              </a:rPr>
              <a:t>The </a:t>
            </a:r>
            <a:r>
              <a:rPr lang="en-US" u="sng" dirty="0">
                <a:solidFill>
                  <a:srgbClr val="034DA2"/>
                </a:solidFill>
              </a:rPr>
              <a:t>World Energy Outlook, Special Report on Green Recovery</a:t>
            </a:r>
            <a:r>
              <a:rPr lang="en-US" dirty="0">
                <a:solidFill>
                  <a:srgbClr val="034DA2"/>
                </a:solidFill>
              </a:rPr>
              <a:t>, from July 2020, recognizes </a:t>
            </a:r>
            <a:r>
              <a:rPr lang="en-US" u="sng" dirty="0">
                <a:solidFill>
                  <a:srgbClr val="034DA2"/>
                </a:solidFill>
              </a:rPr>
              <a:t>hydrogen technologies as one of the six strategic opportunities in technology innovation </a:t>
            </a:r>
            <a:r>
              <a:rPr lang="en-US" dirty="0">
                <a:solidFill>
                  <a:srgbClr val="034DA2"/>
                </a:solidFill>
              </a:rPr>
              <a:t>needed for green recovery of the world economy.</a:t>
            </a:r>
          </a:p>
          <a:p>
            <a:r>
              <a:rPr lang="en-US" dirty="0">
                <a:solidFill>
                  <a:srgbClr val="034DA2"/>
                </a:solidFill>
              </a:rPr>
              <a:t>At the production side that includes:</a:t>
            </a:r>
          </a:p>
          <a:p>
            <a:pPr marL="756000" indent="-342900" fontAlgn="base">
              <a:buFont typeface="Arial" pitchFamily="34" charset="0"/>
              <a:buChar char="•"/>
            </a:pPr>
            <a:r>
              <a:rPr lang="en-US" dirty="0">
                <a:solidFill>
                  <a:srgbClr val="034DA2"/>
                </a:solidFill>
              </a:rPr>
              <a:t>Improving water life cycle in hydrogen generation – waste water to hydrogen: closing loops of water, energy and materials, cross sectoring circular economy and clean energy,</a:t>
            </a:r>
          </a:p>
          <a:p>
            <a:pPr marL="756000" indent="-342900" fontAlgn="base">
              <a:buFont typeface="Arial" pitchFamily="34" charset="0"/>
              <a:buChar char="•"/>
            </a:pPr>
            <a:r>
              <a:rPr lang="en-US" dirty="0">
                <a:solidFill>
                  <a:srgbClr val="034DA2"/>
                </a:solidFill>
              </a:rPr>
              <a:t>Cost effective and environmental friendly methods and materials applied for green hydrogen generation,</a:t>
            </a:r>
          </a:p>
          <a:p>
            <a:pPr marL="756000" indent="-342900" fontAlgn="base">
              <a:buFont typeface="Arial" pitchFamily="34" charset="0"/>
              <a:buChar char="•"/>
            </a:pPr>
            <a:r>
              <a:rPr lang="en-US" dirty="0">
                <a:solidFill>
                  <a:srgbClr val="034DA2"/>
                </a:solidFill>
              </a:rPr>
              <a:t>Systemic inclusion of hydrogen in energy networks – coupling hydrogen with renewable energy sources, by optimal integration thereof into the power grid; multi- criteria optimization models (accounting: reliability, availability, costs and environmental aspects).</a:t>
            </a:r>
            <a:endParaRPr lang="en-US" cap="all" dirty="0">
              <a:solidFill>
                <a:srgbClr val="034DA2"/>
              </a:solidFill>
            </a:endParaRPr>
          </a:p>
        </p:txBody>
      </p:sp>
    </p:spTree>
    <p:extLst>
      <p:ext uri="{BB962C8B-B14F-4D97-AF65-F5344CB8AC3E}">
        <p14:creationId xmlns:p14="http://schemas.microsoft.com/office/powerpoint/2010/main" val="447005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1670" y="1305420"/>
            <a:ext cx="8157882" cy="523220"/>
          </a:xfrm>
          <a:prstGeom prst="rect">
            <a:avLst/>
          </a:prstGeom>
          <a:noFill/>
        </p:spPr>
        <p:txBody>
          <a:bodyPr wrap="square" rtlCol="0">
            <a:spAutoFit/>
          </a:bodyPr>
          <a:lstStyle/>
          <a:p>
            <a:r>
              <a:rPr lang="en-GB" sz="2800" b="1" dirty="0">
                <a:solidFill>
                  <a:srgbClr val="034DA2"/>
                </a:solidFill>
                <a:latin typeface="+mj-lt"/>
              </a:rPr>
              <a:t>New hydrogen exploratory fields– at the production side </a:t>
            </a: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439270" y="2018463"/>
            <a:ext cx="4247030" cy="4801314"/>
          </a:xfrm>
          <a:prstGeom prst="rect">
            <a:avLst/>
          </a:prstGeom>
        </p:spPr>
        <p:txBody>
          <a:bodyPr wrap="square">
            <a:spAutoFit/>
          </a:bodyPr>
          <a:lstStyle/>
          <a:p>
            <a:pPr fontAlgn="base"/>
            <a:r>
              <a:rPr lang="en-GB" b="1" dirty="0">
                <a:solidFill>
                  <a:srgbClr val="034DA2"/>
                </a:solidFill>
              </a:rPr>
              <a:t>Waste water to hydrogen – the fuel of the future</a:t>
            </a:r>
            <a:r>
              <a:rPr lang="en-US" b="1" cap="all" dirty="0">
                <a:solidFill>
                  <a:srgbClr val="034DA2"/>
                </a:solidFill>
              </a:rPr>
              <a:t>?</a:t>
            </a:r>
          </a:p>
          <a:p>
            <a:pPr fontAlgn="base"/>
            <a:r>
              <a:rPr lang="en-US" b="1" dirty="0">
                <a:solidFill>
                  <a:srgbClr val="034DA2"/>
                </a:solidFill>
              </a:rPr>
              <a:t>Cleaning up transport with dirty water:</a:t>
            </a:r>
          </a:p>
          <a:p>
            <a:pPr marL="285750" indent="-285750" fontAlgn="base">
              <a:buFont typeface="Arial" panose="020B0604020202020204" pitchFamily="34" charset="0"/>
              <a:buChar char="•"/>
            </a:pPr>
            <a:r>
              <a:rPr lang="en-US" dirty="0">
                <a:solidFill>
                  <a:srgbClr val="034DA2"/>
                </a:solidFill>
              </a:rPr>
              <a:t>Potentially, wastewater makes a readily available, attractive and low-cost stream of material from which hydrogen can be produced.</a:t>
            </a:r>
          </a:p>
          <a:p>
            <a:pPr marL="285750" indent="-285750" fontAlgn="base">
              <a:buFont typeface="Arial" panose="020B0604020202020204" pitchFamily="34" charset="0"/>
              <a:buChar char="•"/>
            </a:pPr>
            <a:r>
              <a:rPr lang="en-US" dirty="0">
                <a:solidFill>
                  <a:srgbClr val="034DA2"/>
                </a:solidFill>
              </a:rPr>
              <a:t>Numerous different approaches are being explored and developed that can reduce the environmental impact of water treatment while increasing the production of hydrogen. </a:t>
            </a:r>
          </a:p>
          <a:p>
            <a:pPr marL="285750" indent="-285750" fontAlgn="base">
              <a:buFont typeface="Arial" panose="020B0604020202020204" pitchFamily="34" charset="0"/>
              <a:buChar char="•"/>
            </a:pPr>
            <a:r>
              <a:rPr lang="en-US" dirty="0">
                <a:solidFill>
                  <a:srgbClr val="034DA2"/>
                </a:solidFill>
              </a:rPr>
              <a:t>Perhaps more significantly, wastewater may ultimately prove to be the clean fuel of the future.</a:t>
            </a:r>
          </a:p>
          <a:p>
            <a:pPr marL="285750" indent="-285750" fontAlgn="base">
              <a:buFont typeface="Arial" panose="020B0604020202020204" pitchFamily="34" charset="0"/>
              <a:buChar char="•"/>
            </a:pPr>
            <a:endParaRPr lang="en-US" dirty="0">
              <a:solidFill>
                <a:srgbClr val="034DA2"/>
              </a:solidFill>
            </a:endParaRPr>
          </a:p>
          <a:p>
            <a:pPr marL="756000" indent="-342900" fontAlgn="base">
              <a:buFont typeface="Arial" pitchFamily="34" charset="0"/>
              <a:buChar char="•"/>
            </a:pPr>
            <a:endParaRPr lang="en-US" cap="all" dirty="0">
              <a:solidFill>
                <a:srgbClr val="034DA2"/>
              </a:solidFill>
            </a:endParaRPr>
          </a:p>
        </p:txBody>
      </p:sp>
      <p:pic>
        <p:nvPicPr>
          <p:cNvPr id="8" name="Picture 2" descr="Wastewater to hydrogen: the fuel of the future?"/>
          <p:cNvPicPr>
            <a:picLocks noChangeAspect="1" noChangeArrowheads="1"/>
          </p:cNvPicPr>
          <p:nvPr/>
        </p:nvPicPr>
        <p:blipFill rotWithShape="1">
          <a:blip r:embed="rId4">
            <a:extLst>
              <a:ext uri="{28A0092B-C50C-407E-A947-70E740481C1C}">
                <a14:useLocalDpi xmlns:a14="http://schemas.microsoft.com/office/drawing/2010/main" val="0"/>
              </a:ext>
            </a:extLst>
          </a:blip>
          <a:srcRect l="15559" t="1" r="4763" b="417"/>
          <a:stretch/>
        </p:blipFill>
        <p:spPr bwMode="auto">
          <a:xfrm>
            <a:off x="4836642" y="2287042"/>
            <a:ext cx="4165601" cy="3468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36642" y="5835770"/>
            <a:ext cx="4300532" cy="584775"/>
          </a:xfrm>
          <a:prstGeom prst="rect">
            <a:avLst/>
          </a:prstGeom>
        </p:spPr>
        <p:txBody>
          <a:bodyPr wrap="square">
            <a:spAutoFit/>
          </a:bodyPr>
          <a:lstStyle/>
          <a:p>
            <a:pPr fontAlgn="base"/>
            <a:r>
              <a:rPr lang="en-US" sz="800" i="1" dirty="0">
                <a:solidFill>
                  <a:srgbClr val="034DA2"/>
                </a:solidFill>
              </a:rPr>
              <a:t>Source: https://www.aquatechtrade.com/news/wastewater/wastewater-to-hydrogen-fuel-of-the-future/?utm_term=&amp;utm_content=AQD2020_NB_41&amp;utm_medium=email&amp;utm_campaign=Nieuwsbrieven_2020&amp;utm_source=RE_emailmarketing&amp;tid=TIDP2358832XFE6F89E40A974A5C99D60B342F886D6AYI2&amp;noactioncode=1</a:t>
            </a:r>
          </a:p>
        </p:txBody>
      </p:sp>
    </p:spTree>
    <p:extLst>
      <p:ext uri="{BB962C8B-B14F-4D97-AF65-F5344CB8AC3E}">
        <p14:creationId xmlns:p14="http://schemas.microsoft.com/office/powerpoint/2010/main" val="216937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0661" y="1305638"/>
            <a:ext cx="8471647" cy="553998"/>
          </a:xfrm>
          <a:prstGeom prst="rect">
            <a:avLst/>
          </a:prstGeom>
          <a:noFill/>
        </p:spPr>
        <p:txBody>
          <a:bodyPr wrap="square" rtlCol="0">
            <a:spAutoFit/>
          </a:bodyPr>
          <a:lstStyle/>
          <a:p>
            <a:r>
              <a:rPr lang="en-GB" sz="3000" b="1" dirty="0">
                <a:solidFill>
                  <a:srgbClr val="034DA2"/>
                </a:solidFill>
                <a:latin typeface="+mj-lt"/>
              </a:rPr>
              <a:t>New hydrogen exploratory fields– </a:t>
            </a:r>
            <a:r>
              <a:rPr lang="en-GB" sz="2800" b="1" dirty="0">
                <a:solidFill>
                  <a:srgbClr val="034DA2"/>
                </a:solidFill>
                <a:latin typeface="+mj-lt"/>
              </a:rPr>
              <a:t>at the production side </a:t>
            </a: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709634" y="2096450"/>
            <a:ext cx="7548282" cy="4247317"/>
          </a:xfrm>
          <a:prstGeom prst="rect">
            <a:avLst/>
          </a:prstGeom>
        </p:spPr>
        <p:txBody>
          <a:bodyPr wrap="square">
            <a:spAutoFit/>
          </a:bodyPr>
          <a:lstStyle/>
          <a:p>
            <a:pPr fontAlgn="base"/>
            <a:r>
              <a:rPr lang="en-US" dirty="0">
                <a:solidFill>
                  <a:srgbClr val="034DA2"/>
                </a:solidFill>
              </a:rPr>
              <a:t>Water treatment companies are also exploring other approaches to generating hydrogen. </a:t>
            </a:r>
          </a:p>
          <a:p>
            <a:pPr fontAlgn="base"/>
            <a:r>
              <a:rPr lang="en-US" dirty="0">
                <a:solidFill>
                  <a:srgbClr val="034DA2"/>
                </a:solidFill>
              </a:rPr>
              <a:t>Scottish Water in the UK, announced earlier this year that it was exploring use of electrolysis to produce hydrogen and oxygen from its wastewater stream.</a:t>
            </a:r>
          </a:p>
          <a:p>
            <a:r>
              <a:rPr lang="en-US" dirty="0">
                <a:solidFill>
                  <a:srgbClr val="034DA2"/>
                </a:solidFill>
              </a:rPr>
              <a:t>The preliminary results confirmed feasibility of the method applied. </a:t>
            </a:r>
            <a:endParaRPr lang="en-US" b="1" dirty="0">
              <a:solidFill>
                <a:srgbClr val="034DA2"/>
              </a:solidFill>
            </a:endParaRPr>
          </a:p>
          <a:p>
            <a:r>
              <a:rPr lang="en-US" b="1" dirty="0">
                <a:solidFill>
                  <a:srgbClr val="034DA2"/>
                </a:solidFill>
              </a:rPr>
              <a:t>The research was carried out by a MSc student and company’s personnel. </a:t>
            </a:r>
          </a:p>
          <a:p>
            <a:r>
              <a:rPr lang="en-US" b="1" dirty="0">
                <a:solidFill>
                  <a:srgbClr val="034DA2"/>
                </a:solidFill>
              </a:rPr>
              <a:t>The common academia – industry research resulted in market oriented product.</a:t>
            </a:r>
            <a:endParaRPr lang="en-US" dirty="0">
              <a:solidFill>
                <a:srgbClr val="034DA2"/>
              </a:solidFill>
            </a:endParaRPr>
          </a:p>
          <a:p>
            <a:endParaRPr lang="en-US" b="1" dirty="0">
              <a:solidFill>
                <a:srgbClr val="034DA2"/>
              </a:solidFill>
            </a:endParaRPr>
          </a:p>
          <a:p>
            <a:r>
              <a:rPr lang="en-US" b="1" dirty="0">
                <a:solidFill>
                  <a:srgbClr val="034DA2"/>
                </a:solidFill>
              </a:rPr>
              <a:t>A WIN –WIN strategy:</a:t>
            </a:r>
          </a:p>
          <a:p>
            <a:pPr fontAlgn="base"/>
            <a:r>
              <a:rPr lang="en-US" dirty="0">
                <a:solidFill>
                  <a:srgbClr val="034DA2"/>
                </a:solidFill>
              </a:rPr>
              <a:t> Since oxygen is used for ozonization (disinfection) of the water in tertiary phase of the treatment processes and it requires a lot of energy to create ozone, then the oxygen produced during H2 generation can be used to reduce plant’s energy consumption and carbon emissions. </a:t>
            </a:r>
          </a:p>
          <a:p>
            <a:pPr fontAlgn="base"/>
            <a:endParaRPr lang="en-US" cap="all" dirty="0">
              <a:solidFill>
                <a:srgbClr val="034DA2"/>
              </a:solidFill>
            </a:endParaRPr>
          </a:p>
        </p:txBody>
      </p:sp>
    </p:spTree>
    <p:extLst>
      <p:ext uri="{BB962C8B-B14F-4D97-AF65-F5344CB8AC3E}">
        <p14:creationId xmlns:p14="http://schemas.microsoft.com/office/powerpoint/2010/main" val="3229202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1671" y="1305423"/>
            <a:ext cx="8615083" cy="954107"/>
          </a:xfrm>
          <a:prstGeom prst="rect">
            <a:avLst/>
          </a:prstGeom>
          <a:noFill/>
        </p:spPr>
        <p:txBody>
          <a:bodyPr wrap="square" rtlCol="0">
            <a:spAutoFit/>
          </a:bodyPr>
          <a:lstStyle/>
          <a:p>
            <a:pPr algn="ctr"/>
            <a:r>
              <a:rPr lang="en-GB" sz="2800" b="1" dirty="0">
                <a:solidFill>
                  <a:srgbClr val="034DA2"/>
                </a:solidFill>
                <a:latin typeface="+mj-lt"/>
              </a:rPr>
              <a:t>Contribution of HAZEL project </a:t>
            </a:r>
          </a:p>
          <a:p>
            <a:pPr algn="ctr"/>
            <a:r>
              <a:rPr lang="en-GB" sz="2800" b="1" dirty="0">
                <a:solidFill>
                  <a:srgbClr val="034DA2"/>
                </a:solidFill>
                <a:latin typeface="+mj-lt"/>
              </a:rPr>
              <a:t>to hydrogen – supported climate neutrality </a:t>
            </a:r>
          </a:p>
        </p:txBody>
      </p:sp>
      <p:sp>
        <p:nvSpPr>
          <p:cNvPr id="3" name="TextBox 2"/>
          <p:cNvSpPr txBox="1"/>
          <p:nvPr/>
        </p:nvSpPr>
        <p:spPr>
          <a:xfrm>
            <a:off x="-222427" y="6580577"/>
            <a:ext cx="9573491" cy="438582"/>
          </a:xfrm>
          <a:prstGeom prst="rect">
            <a:avLst/>
          </a:prstGeom>
          <a:noFill/>
        </p:spPr>
        <p:txBody>
          <a:bodyPr wrap="square" rtlCol="0">
            <a:spAutoFit/>
          </a:bodyPr>
          <a:lstStyle/>
          <a:p>
            <a:pPr algn="ctr"/>
            <a:r>
              <a:rPr lang="en-GB" sz="1050" b="1" dirty="0">
                <a:solidFill>
                  <a:srgbClr val="00B050"/>
                </a:solidFill>
                <a:cs typeface="Open Sans"/>
              </a:rPr>
              <a:t>HAZEL Webinar 5: Marketable hydrogen innovations - Innovation &amp; entrepreneurship of innovation of Energy Carriers through academia &amp; industry alliances</a:t>
            </a:r>
          </a:p>
          <a:p>
            <a:pPr algn="ctr"/>
            <a:r>
              <a:rPr lang="en-GB" sz="1200" b="1" dirty="0">
                <a:solidFill>
                  <a:srgbClr val="00B050"/>
                </a:solidFill>
                <a:latin typeface="Open Sans"/>
                <a:cs typeface="Open Sans"/>
              </a:rPr>
              <a:t> </a:t>
            </a:r>
            <a:endParaRPr lang="en-GB" sz="1200" b="1" spc="4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8"/>
            <a:ext cx="2254616" cy="988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35" y="2"/>
            <a:ext cx="1772167" cy="1251579"/>
          </a:xfrm>
          <a:prstGeom prst="rect">
            <a:avLst/>
          </a:prstGeom>
        </p:spPr>
      </p:pic>
      <p:sp>
        <p:nvSpPr>
          <p:cNvPr id="2" name="Rectangle 1"/>
          <p:cNvSpPr/>
          <p:nvPr/>
        </p:nvSpPr>
        <p:spPr>
          <a:xfrm>
            <a:off x="709634" y="2259530"/>
            <a:ext cx="7548282" cy="3508653"/>
          </a:xfrm>
          <a:prstGeom prst="rect">
            <a:avLst/>
          </a:prstGeom>
        </p:spPr>
        <p:txBody>
          <a:bodyPr wrap="square">
            <a:spAutoFit/>
          </a:bodyPr>
          <a:lstStyle/>
          <a:p>
            <a:r>
              <a:rPr lang="en-GB" dirty="0">
                <a:solidFill>
                  <a:srgbClr val="034DA2"/>
                </a:solidFill>
              </a:rPr>
              <a:t>HAZEL is a Smart Doctoral Training program designed to ensure that learners, researchers and industry are really ready to face the low carbon and climate resilient energy challenge by implementation of Green Hydrogen Technologies.</a:t>
            </a:r>
          </a:p>
          <a:p>
            <a:endParaRPr lang="en-US" sz="2400" b="1" dirty="0">
              <a:solidFill>
                <a:srgbClr val="034DA2"/>
              </a:solidFill>
            </a:endParaRPr>
          </a:p>
          <a:p>
            <a:r>
              <a:rPr lang="en-US" b="1" dirty="0">
                <a:solidFill>
                  <a:srgbClr val="034DA2"/>
                </a:solidFill>
              </a:rPr>
              <a:t>HAZEL mission:</a:t>
            </a:r>
          </a:p>
          <a:p>
            <a:pPr marL="285750" indent="-285750">
              <a:buFont typeface="Arial" panose="020B0604020202020204" pitchFamily="34" charset="0"/>
              <a:buChar char="•"/>
            </a:pPr>
            <a:r>
              <a:rPr lang="en-US" dirty="0">
                <a:solidFill>
                  <a:srgbClr val="034DA2"/>
                </a:solidFill>
              </a:rPr>
              <a:t>To convert knowledge and ideas in the field of hydrogen into products and services for economic and social benefit.</a:t>
            </a:r>
          </a:p>
          <a:p>
            <a:pPr marL="285750" indent="-285750">
              <a:buFont typeface="Arial" panose="020B0604020202020204" pitchFamily="34" charset="0"/>
              <a:buChar char="•"/>
            </a:pPr>
            <a:r>
              <a:rPr lang="en-US" dirty="0">
                <a:solidFill>
                  <a:srgbClr val="034DA2"/>
                </a:solidFill>
              </a:rPr>
              <a:t>To establish synergies and exploit complementary competences of the participating industrial and academic organizations enabling the sharing of knowledge through common research activities.</a:t>
            </a:r>
          </a:p>
          <a:p>
            <a:pPr marL="285750" indent="-285750">
              <a:buFont typeface="Arial" panose="020B0604020202020204" pitchFamily="34" charset="0"/>
              <a:buChar char="•"/>
            </a:pPr>
            <a:r>
              <a:rPr lang="en-US" dirty="0">
                <a:solidFill>
                  <a:srgbClr val="034DA2"/>
                </a:solidFill>
              </a:rPr>
              <a:t>To raise capacity of various industry sectors to apply research results and innovations in order to achieve low carbon yet profitable economy.</a:t>
            </a:r>
            <a:endParaRPr lang="en-US" cap="all" dirty="0">
              <a:solidFill>
                <a:srgbClr val="034DA2"/>
              </a:solidFill>
            </a:endParaRPr>
          </a:p>
        </p:txBody>
      </p:sp>
    </p:spTree>
    <p:extLst>
      <p:ext uri="{BB962C8B-B14F-4D97-AF65-F5344CB8AC3E}">
        <p14:creationId xmlns:p14="http://schemas.microsoft.com/office/powerpoint/2010/main" val="2129264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DEDAF7F04CB44808FB66BD2494817" ma:contentTypeVersion="10" ma:contentTypeDescription="Create a new document." ma:contentTypeScope="" ma:versionID="98447ed5c1f9c92470426f9fe9b9da5e">
  <xsd:schema xmlns:xsd="http://www.w3.org/2001/XMLSchema" xmlns:xs="http://www.w3.org/2001/XMLSchema" xmlns:p="http://schemas.microsoft.com/office/2006/metadata/properties" xmlns:ns2="ef0b0bf8-9b2d-4537-a09e-480623a224ba" targetNamespace="http://schemas.microsoft.com/office/2006/metadata/properties" ma:root="true" ma:fieldsID="e7d244f1e720e06ada96cf745d35e6c6" ns2:_="">
    <xsd:import namespace="ef0b0bf8-9b2d-4537-a09e-480623a224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0bf8-9b2d-4537-a09e-480623a22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CEBDDE-51B0-479B-8BAA-ACF5103FA633}"/>
</file>

<file path=customXml/itemProps2.xml><?xml version="1.0" encoding="utf-8"?>
<ds:datastoreItem xmlns:ds="http://schemas.openxmlformats.org/officeDocument/2006/customXml" ds:itemID="{95B715A5-7760-4E2F-9CA7-47F411DE2DE5}"/>
</file>

<file path=customXml/itemProps3.xml><?xml version="1.0" encoding="utf-8"?>
<ds:datastoreItem xmlns:ds="http://schemas.openxmlformats.org/officeDocument/2006/customXml" ds:itemID="{867C2AC2-3345-4980-AD62-46488DDE7C4C}"/>
</file>

<file path=docProps/app.xml><?xml version="1.0" encoding="utf-8"?>
<Properties xmlns="http://schemas.openxmlformats.org/officeDocument/2006/extended-properties" xmlns:vt="http://schemas.openxmlformats.org/officeDocument/2006/docPropsVTypes">
  <Template>Office Theme</Template>
  <TotalTime>2546</TotalTime>
  <Words>1759</Words>
  <Application>Microsoft Office PowerPoint</Application>
  <PresentationFormat>On-screen Show (4:3)</PresentationFormat>
  <Paragraphs>132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Joanna Wilson (JWilson)</cp:lastModifiedBy>
  <cp:revision>134</cp:revision>
  <cp:lastPrinted>2020-11-11T12:16:33Z</cp:lastPrinted>
  <dcterms:created xsi:type="dcterms:W3CDTF">2015-03-06T10:50:13Z</dcterms:created>
  <dcterms:modified xsi:type="dcterms:W3CDTF">2020-11-17T08:51:06Z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ies>
</file>