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6"/>
  </p:notesMasterIdLst>
  <p:handoutMasterIdLst>
    <p:handoutMasterId r:id="rId17"/>
  </p:handoutMasterIdLst>
  <p:sldIdLst>
    <p:sldId id="256" r:id="rId6"/>
    <p:sldId id="304" r:id="rId7"/>
    <p:sldId id="297" r:id="rId8"/>
    <p:sldId id="300" r:id="rId9"/>
    <p:sldId id="301" r:id="rId10"/>
    <p:sldId id="302" r:id="rId11"/>
    <p:sldId id="303" r:id="rId12"/>
    <p:sldId id="305" r:id="rId13"/>
    <p:sldId id="306" r:id="rId14"/>
    <p:sldId id="307" r:id="rId15"/>
  </p:sldIdLst>
  <p:sldSz cx="9144000" cy="6858000" type="screen4x3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D14F3-8FA1-4F54-8AA8-084A6E86E001}" type="datetimeFigureOut">
              <a:rPr lang="nl-NL" smtClean="0"/>
              <a:t>17-12-2020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26A52-6305-44C8-9582-B856B619CB3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861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27B4A-1098-4326-BA39-786DC80BBB01}" type="datetimeFigureOut">
              <a:rPr lang="nl-NL" smtClean="0"/>
              <a:t>17-12-2020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A8CB1-E667-4A61-8D5E-4A35C26EB1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820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2EDB3-2A36-4EAE-B245-EC8B44C0B86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5740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2EDB3-2A36-4EAE-B245-EC8B44C0B86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2100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8349" y="3583578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53C3-C17B-40B7-8C76-9794C078FC0E}" type="datetimeFigureOut">
              <a:rPr lang="nl-NL" smtClean="0"/>
              <a:t>17-12-2020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5BF-E8F9-40A3-8B19-57326268D9CE}" type="slidenum">
              <a:rPr lang="nl-NL" smtClean="0"/>
              <a:t>‹nr.›</a:t>
            </a:fld>
            <a:endParaRPr lang="nl-NL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48" y="690958"/>
            <a:ext cx="5809737" cy="250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34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53C3-C17B-40B7-8C76-9794C078FC0E}" type="datetimeFigureOut">
              <a:rPr lang="nl-NL" smtClean="0"/>
              <a:t>17-12-2020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5BF-E8F9-40A3-8B19-57326268D9C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611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53C3-C17B-40B7-8C76-9794C078FC0E}" type="datetimeFigureOut">
              <a:rPr lang="nl-NL" smtClean="0"/>
              <a:t>17-12-2020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5BF-E8F9-40A3-8B19-57326268D9C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634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41509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53C3-C17B-40B7-8C76-9794C078FC0E}" type="datetimeFigureOut">
              <a:rPr lang="nl-NL" smtClean="0"/>
              <a:t>17-12-2020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5BF-E8F9-40A3-8B19-57326268D9CE}" type="slidenum">
              <a:rPr lang="nl-NL" smtClean="0"/>
              <a:t>‹nr.›</a:t>
            </a:fld>
            <a:endParaRPr lang="nl-NL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170" y="487052"/>
            <a:ext cx="2255521" cy="97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71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344091"/>
            <a:ext cx="7886700" cy="163721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303520"/>
            <a:ext cx="7886700" cy="78613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53C3-C17B-40B7-8C76-9794C078FC0E}" type="datetimeFigureOut">
              <a:rPr lang="nl-NL" smtClean="0"/>
              <a:t>17-12-2020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5BF-E8F9-40A3-8B19-57326268D9CE}" type="slidenum">
              <a:rPr lang="nl-NL" smtClean="0"/>
              <a:t>‹nr.›</a:t>
            </a:fld>
            <a:endParaRPr lang="nl-NL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6" y="608907"/>
            <a:ext cx="4824077" cy="208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6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4864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53C3-C17B-40B7-8C76-9794C078FC0E}" type="datetimeFigureOut">
              <a:rPr lang="nl-NL" smtClean="0"/>
              <a:t>17-12-2020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5BF-E8F9-40A3-8B19-57326268D9CE}" type="slidenum">
              <a:rPr lang="nl-NL" smtClean="0"/>
              <a:t>‹nr.›</a:t>
            </a:fld>
            <a:endParaRPr lang="nl-NL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170" y="487052"/>
            <a:ext cx="2255521" cy="97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88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489139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53C3-C17B-40B7-8C76-9794C078FC0E}" type="datetimeFigureOut">
              <a:rPr lang="nl-NL" smtClean="0"/>
              <a:t>17-12-2020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5BF-E8F9-40A3-8B19-57326268D9CE}" type="slidenum">
              <a:rPr lang="nl-NL" smtClean="0"/>
              <a:t>‹nr.›</a:t>
            </a:fld>
            <a:endParaRPr lang="nl-NL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170" y="487052"/>
            <a:ext cx="2255521" cy="97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08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42380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53C3-C17B-40B7-8C76-9794C078FC0E}" type="datetimeFigureOut">
              <a:rPr lang="nl-NL" smtClean="0"/>
              <a:t>17-12-2020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5BF-E8F9-40A3-8B19-57326268D9CE}" type="slidenum">
              <a:rPr lang="nl-NL" smtClean="0"/>
              <a:t>‹nr.›</a:t>
            </a:fld>
            <a:endParaRPr lang="nl-NL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170" y="487052"/>
            <a:ext cx="2255521" cy="97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23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53C3-C17B-40B7-8C76-9794C078FC0E}" type="datetimeFigureOut">
              <a:rPr lang="nl-NL" smtClean="0"/>
              <a:t>17-12-2020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5BF-E8F9-40A3-8B19-57326268D9C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560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53C3-C17B-40B7-8C76-9794C078FC0E}" type="datetimeFigureOut">
              <a:rPr lang="nl-NL" smtClean="0"/>
              <a:t>17-12-2020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5BF-E8F9-40A3-8B19-57326268D9C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496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53C3-C17B-40B7-8C76-9794C078FC0E}" type="datetimeFigureOut">
              <a:rPr lang="nl-NL" smtClean="0"/>
              <a:t>17-12-2020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5BF-E8F9-40A3-8B19-57326268D9C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233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53C3-C17B-40B7-8C76-9794C078FC0E}" type="datetimeFigureOut">
              <a:rPr lang="nl-NL" smtClean="0"/>
              <a:t>17-12-2020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105BF-E8F9-40A3-8B19-57326268D9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682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47522" y="3446654"/>
            <a:ext cx="8058150" cy="20763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/>
              <a:t>Co-creation day </a:t>
            </a:r>
          </a:p>
          <a:p>
            <a:r>
              <a:rPr lang="en-GB" sz="3600" b="1" dirty="0"/>
              <a:t>D 3.1 Tendering and Contracting Workshop</a:t>
            </a:r>
          </a:p>
          <a:p>
            <a:r>
              <a:rPr lang="en-GB" sz="3600" b="1" dirty="0"/>
              <a:t>10 December 2020 14.00 </a:t>
            </a:r>
            <a:r>
              <a:rPr lang="en-GB" sz="3600" b="1"/>
              <a:t>– 16.30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899663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Propositions</a:t>
            </a:r>
            <a:br>
              <a:rPr lang="en-GB" dirty="0"/>
            </a:br>
            <a:endParaRPr lang="nl-NL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1690689"/>
            <a:ext cx="8007350" cy="503338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i="1" dirty="0"/>
              <a:t>SHOs involved in CHARM are circular frontrunners in their country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Woonbedrijf</a:t>
            </a:r>
            <a:endParaRPr lang="en-GB" dirty="0"/>
          </a:p>
          <a:p>
            <a:r>
              <a:rPr lang="en-GB" dirty="0"/>
              <a:t>The cooperation with gebruiktebouwmaterialen.com and </a:t>
            </a:r>
            <a:r>
              <a:rPr lang="en-GB" dirty="0" err="1"/>
              <a:t>Baetsen</a:t>
            </a:r>
            <a:r>
              <a:rPr lang="en-GB" dirty="0"/>
              <a:t> is a successful first step to become a circular SHO.</a:t>
            </a:r>
          </a:p>
          <a:p>
            <a:r>
              <a:rPr lang="en-GB" dirty="0"/>
              <a:t>What (next) steps have to be taken by </a:t>
            </a:r>
            <a:r>
              <a:rPr lang="en-GB" dirty="0" err="1"/>
              <a:t>Woonbedrijf</a:t>
            </a:r>
            <a:r>
              <a:rPr lang="en-GB" dirty="0"/>
              <a:t> to address circularity in tendering and contracting for circular new construction, renovation and maintenance?</a:t>
            </a:r>
          </a:p>
          <a:p>
            <a:r>
              <a:rPr lang="en-GB" dirty="0"/>
              <a:t>What steps have to be made by other Dutch SHOs make to become followers?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Zonnige</a:t>
            </a:r>
            <a:r>
              <a:rPr lang="en-GB" dirty="0"/>
              <a:t> </a:t>
            </a:r>
            <a:r>
              <a:rPr lang="en-GB" dirty="0" err="1"/>
              <a:t>Kempen</a:t>
            </a:r>
            <a:endParaRPr lang="en-GB" dirty="0"/>
          </a:p>
          <a:p>
            <a:r>
              <a:rPr lang="en-GB" dirty="0" err="1"/>
              <a:t>Zonnige</a:t>
            </a:r>
            <a:r>
              <a:rPr lang="en-GB" dirty="0"/>
              <a:t> </a:t>
            </a:r>
            <a:r>
              <a:rPr lang="en-GB" dirty="0" err="1"/>
              <a:t>Kempen</a:t>
            </a:r>
            <a:r>
              <a:rPr lang="en-GB" dirty="0"/>
              <a:t> proofs that, although the Flemish social housing sector is highly regulated, circular asset management approaches are possible. </a:t>
            </a:r>
          </a:p>
          <a:p>
            <a:r>
              <a:rPr lang="en-GB" dirty="0"/>
              <a:t>How could </a:t>
            </a:r>
            <a:r>
              <a:rPr lang="en-GB" dirty="0" err="1"/>
              <a:t>Zonnige</a:t>
            </a:r>
            <a:r>
              <a:rPr lang="en-GB" dirty="0"/>
              <a:t> </a:t>
            </a:r>
            <a:r>
              <a:rPr lang="en-GB" dirty="0" err="1"/>
              <a:t>Kempen</a:t>
            </a:r>
            <a:r>
              <a:rPr lang="en-GB" dirty="0"/>
              <a:t> address circularity in tendering and contracting for circular new construction?</a:t>
            </a:r>
          </a:p>
          <a:p>
            <a:r>
              <a:rPr lang="en-GB" dirty="0"/>
              <a:t>What steps have to be made by other Flemish SHOs make to become followers?</a:t>
            </a:r>
          </a:p>
          <a:p>
            <a:pPr marL="0" indent="0">
              <a:buNone/>
            </a:pPr>
            <a:r>
              <a:rPr lang="en-GB" dirty="0"/>
              <a:t>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51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/>
              <a:t>Agenda</a:t>
            </a:r>
            <a:endParaRPr lang="nl-NL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00529"/>
            <a:ext cx="7674842" cy="3889375"/>
          </a:xfrm>
        </p:spPr>
        <p:txBody>
          <a:bodyPr>
            <a:normAutofit fontScale="77500" lnSpcReduction="20000"/>
          </a:bodyPr>
          <a:lstStyle/>
          <a:p>
            <a:pPr marL="57150" indent="0">
              <a:buNone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</a:rPr>
              <a:t>14.10 Introduction</a:t>
            </a:r>
          </a:p>
          <a:p>
            <a:pPr marL="57150" indent="0">
              <a:buNone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</a:rPr>
              <a:t>14.20 </a:t>
            </a:r>
            <a:r>
              <a:rPr lang="en-GB" dirty="0">
                <a:solidFill>
                  <a:srgbClr val="FF0000"/>
                </a:solidFill>
              </a:rPr>
              <a:t>First round discussion propositions tendering and contracting in two groups </a:t>
            </a:r>
          </a:p>
          <a:p>
            <a:pPr marL="57150" indent="0">
              <a:buNone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</a:rPr>
              <a:t>14.50 Plenary wrap-up</a:t>
            </a:r>
          </a:p>
          <a:p>
            <a:pPr marL="57150" indent="0">
              <a:buNone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</a:rPr>
              <a:t>15.00 Break</a:t>
            </a:r>
          </a:p>
          <a:p>
            <a:pPr marL="57150" indent="0">
              <a:buNone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</a:rPr>
              <a:t>15.10 </a:t>
            </a:r>
            <a:r>
              <a:rPr lang="en-GB" dirty="0">
                <a:solidFill>
                  <a:srgbClr val="FF0000"/>
                </a:solidFill>
              </a:rPr>
              <a:t>Second round discussion propositions in two groups</a:t>
            </a:r>
          </a:p>
          <a:p>
            <a:pPr marL="57150" indent="0">
              <a:buNone/>
            </a:pPr>
            <a:r>
              <a:rPr lang="en-GB" dirty="0">
                <a:solidFill>
                  <a:srgbClr val="FF0000"/>
                </a:solidFill>
              </a:rPr>
              <a:t>Future circular projects SHO and country</a:t>
            </a:r>
          </a:p>
          <a:p>
            <a:pPr marL="57150" indent="0">
              <a:buNone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</a:rPr>
              <a:t>15.40 Plenary wrap-up</a:t>
            </a:r>
          </a:p>
          <a:p>
            <a:pPr marL="57150" indent="0">
              <a:buNone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</a:rPr>
              <a:t>15.55 Break</a:t>
            </a:r>
          </a:p>
          <a:p>
            <a:pPr marL="57150" indent="0">
              <a:buNone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</a:rPr>
              <a:t>(16.00 Discussion extension CHARM)</a:t>
            </a:r>
          </a:p>
          <a:p>
            <a:pPr marL="57150" indent="0">
              <a:buNone/>
            </a:pPr>
            <a:endParaRPr lang="en-GB" i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14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/>
              <a:t>Objectives</a:t>
            </a:r>
            <a:endParaRPr lang="nl-NL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074" y="2200529"/>
            <a:ext cx="8332470" cy="388937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i="1" dirty="0"/>
              <a:t>To evaluate the tendering and contracting of the (first) demonstration exemplars and to </a:t>
            </a:r>
            <a:r>
              <a:rPr lang="en-GB" i="1" dirty="0">
                <a:solidFill>
                  <a:srgbClr val="FF0000"/>
                </a:solidFill>
              </a:rPr>
              <a:t>recommend on tendering and contracting for follow-up circular projects </a:t>
            </a:r>
            <a:r>
              <a:rPr lang="en-GB" i="1" dirty="0"/>
              <a:t>by CHARM partners and other social housing organisations</a:t>
            </a:r>
          </a:p>
          <a:p>
            <a:pPr marL="0" lvl="0" indent="0">
              <a:buNone/>
            </a:pPr>
            <a:endParaRPr lang="en-GB" i="1" dirty="0"/>
          </a:p>
          <a:p>
            <a:pPr marL="0" lvl="0" indent="0">
              <a:buNone/>
            </a:pP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WP T1 D3.2 Common guidelines for applying guidelines for tendering and contracting</a:t>
            </a:r>
            <a:endParaRPr lang="en-US" dirty="0"/>
          </a:p>
          <a:p>
            <a:pPr marL="57150" indent="0">
              <a:buNone/>
            </a:pPr>
            <a:endParaRPr lang="en-GB" i="1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371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Procurement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106" y="1744579"/>
            <a:ext cx="7106464" cy="4648162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nl-NL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1581108"/>
            <a:ext cx="7354535" cy="497510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European procurement directive 2014/24/EU: </a:t>
            </a:r>
            <a:r>
              <a:rPr lang="en-GB" i="1" dirty="0"/>
              <a:t>Procurement should be used as a mean of stimulating innovation and sustainability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Principles of non-discrimination, equality, transparency and proportionality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Specification </a:t>
            </a:r>
          </a:p>
          <a:p>
            <a:r>
              <a:rPr lang="en-GB" dirty="0">
                <a:solidFill>
                  <a:srgbClr val="FF0000"/>
                </a:solidFill>
              </a:rPr>
              <a:t>Tendering </a:t>
            </a:r>
            <a:r>
              <a:rPr lang="en-GB" dirty="0"/>
              <a:t>(choice of tender procedures (</a:t>
            </a:r>
            <a:r>
              <a:rPr lang="en-GB" dirty="0">
                <a:solidFill>
                  <a:srgbClr val="FF0000"/>
                </a:solidFill>
              </a:rPr>
              <a:t>selection, awarding</a:t>
            </a:r>
            <a:r>
              <a:rPr lang="en-GB" dirty="0"/>
              <a:t>) and </a:t>
            </a:r>
          </a:p>
          <a:p>
            <a:r>
              <a:rPr lang="en-GB" dirty="0">
                <a:solidFill>
                  <a:srgbClr val="FF0000"/>
                </a:solidFill>
              </a:rPr>
              <a:t>Contracting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7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19016"/>
            <a:ext cx="5818331" cy="1325563"/>
          </a:xfrm>
        </p:spPr>
        <p:txBody>
          <a:bodyPr>
            <a:noAutofit/>
          </a:bodyPr>
          <a:lstStyle/>
          <a:p>
            <a:r>
              <a:rPr lang="en-GB" dirty="0"/>
              <a:t>Selection and </a:t>
            </a:r>
            <a:br>
              <a:rPr lang="en-GB" dirty="0"/>
            </a:br>
            <a:r>
              <a:rPr lang="en-GB" dirty="0"/>
              <a:t>awarding </a:t>
            </a:r>
            <a:br>
              <a:rPr lang="en-GB" dirty="0"/>
            </a:br>
            <a:r>
              <a:rPr lang="en-GB" dirty="0"/>
              <a:t> 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106" y="1744579"/>
            <a:ext cx="7106464" cy="4648162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nl-NL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2082656"/>
            <a:ext cx="7354535" cy="4975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dirty="0">
                <a:solidFill>
                  <a:srgbClr val="FF0000"/>
                </a:solidFill>
              </a:rPr>
              <a:t>Selection</a:t>
            </a:r>
            <a:r>
              <a:rPr lang="en-GB" dirty="0">
                <a:solidFill>
                  <a:prstClr val="black"/>
                </a:solidFill>
              </a:rPr>
              <a:t> supply-chain actors</a:t>
            </a:r>
          </a:p>
          <a:p>
            <a:r>
              <a:rPr lang="en-GB" dirty="0">
                <a:solidFill>
                  <a:prstClr val="black"/>
                </a:solidFill>
              </a:rPr>
              <a:t>Vision towards circularity</a:t>
            </a:r>
          </a:p>
          <a:p>
            <a:r>
              <a:rPr lang="en-GB" dirty="0">
                <a:solidFill>
                  <a:prstClr val="black"/>
                </a:solidFill>
              </a:rPr>
              <a:t>References showing expertise with circularity</a:t>
            </a:r>
          </a:p>
          <a:p>
            <a:pPr marL="0" indent="0">
              <a:buFont typeface="Arial"/>
              <a:buNone/>
            </a:pPr>
            <a:r>
              <a:rPr lang="en-GB" dirty="0">
                <a:solidFill>
                  <a:prstClr val="black"/>
                </a:solidFill>
              </a:rPr>
              <a:t>Qualitative and quantitative </a:t>
            </a:r>
            <a:r>
              <a:rPr lang="en-GB" dirty="0">
                <a:solidFill>
                  <a:srgbClr val="FF0000"/>
                </a:solidFill>
              </a:rPr>
              <a:t>awarding</a:t>
            </a:r>
            <a:r>
              <a:rPr lang="en-GB" dirty="0">
                <a:solidFill>
                  <a:prstClr val="black"/>
                </a:solidFill>
              </a:rPr>
              <a:t> criteria:</a:t>
            </a:r>
          </a:p>
          <a:p>
            <a:r>
              <a:rPr lang="en-GB" dirty="0">
                <a:solidFill>
                  <a:prstClr val="black"/>
                </a:solidFill>
              </a:rPr>
              <a:t>Technical (e.g. % reused materials)</a:t>
            </a:r>
          </a:p>
          <a:p>
            <a:r>
              <a:rPr lang="en-GB" dirty="0">
                <a:solidFill>
                  <a:prstClr val="black"/>
                </a:solidFill>
              </a:rPr>
              <a:t>Process: cooperation, innovation</a:t>
            </a:r>
          </a:p>
          <a:p>
            <a:r>
              <a:rPr lang="en-GB" dirty="0">
                <a:solidFill>
                  <a:prstClr val="black"/>
                </a:solidFill>
              </a:rPr>
              <a:t>Financial: </a:t>
            </a:r>
            <a:r>
              <a:rPr lang="en-GB" dirty="0">
                <a:solidFill>
                  <a:schemeClr val="tx2"/>
                </a:solidFill>
              </a:rPr>
              <a:t>Total Cost of Ownership (TCO)</a:t>
            </a:r>
            <a:endParaRPr lang="nl-N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397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Contracting</a:t>
            </a:r>
            <a:br>
              <a:rPr lang="en-GB" dirty="0"/>
            </a:b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106" y="1744579"/>
            <a:ext cx="7106464" cy="4648162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nl-NL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2313566"/>
            <a:ext cx="7354535" cy="4975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Documentation, use of BIM, use of material passports </a:t>
            </a:r>
          </a:p>
          <a:p>
            <a:r>
              <a:rPr lang="en-GB" dirty="0"/>
              <a:t>Take-back and Buy-back contracts with contractors and product suppliers</a:t>
            </a:r>
          </a:p>
          <a:p>
            <a:r>
              <a:rPr lang="en-GB" dirty="0"/>
              <a:t>Product as a Service (lease?)</a:t>
            </a:r>
          </a:p>
          <a:p>
            <a:r>
              <a:rPr lang="en-GB" dirty="0"/>
              <a:t>Repair &amp; Maintenance Service</a:t>
            </a:r>
          </a:p>
          <a:p>
            <a:r>
              <a:rPr lang="en-GB" dirty="0"/>
              <a:t>Guarantees on 2</a:t>
            </a:r>
            <a:r>
              <a:rPr lang="en-GB" baseline="30000" dirty="0"/>
              <a:t>nd</a:t>
            </a:r>
            <a:r>
              <a:rPr lang="en-GB" dirty="0"/>
              <a:t> hand products …, service life</a:t>
            </a:r>
          </a:p>
          <a:p>
            <a:endParaRPr lang="en-GB" dirty="0"/>
          </a:p>
          <a:p>
            <a:pPr marL="0" indent="0">
              <a:buFont typeface="Arial"/>
              <a:buNone/>
            </a:pPr>
            <a:r>
              <a:rPr lang="en-GB" dirty="0">
                <a:solidFill>
                  <a:prstClr val="black"/>
                </a:solidFill>
              </a:rPr>
              <a:t>  </a:t>
            </a:r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462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Propositions</a:t>
            </a:r>
            <a:br>
              <a:rPr lang="en-GB" dirty="0"/>
            </a:br>
            <a:endParaRPr lang="nl-NL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1690689"/>
            <a:ext cx="8007350" cy="50333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General</a:t>
            </a:r>
          </a:p>
          <a:p>
            <a:r>
              <a:rPr lang="en-GB" dirty="0"/>
              <a:t>The legal framework for housing associations is a barrier for circular procurement of SHOs.</a:t>
            </a:r>
          </a:p>
          <a:p>
            <a:r>
              <a:rPr lang="en-GB" dirty="0"/>
              <a:t>The lack of measuring instruments for circularity hampers circular procurement of SHOs.</a:t>
            </a:r>
          </a:p>
          <a:p>
            <a:r>
              <a:rPr lang="en-GB" dirty="0"/>
              <a:t>SHOs have to use a single budget for investment and maintenance for procuring circular projects.</a:t>
            </a:r>
          </a:p>
          <a:p>
            <a:r>
              <a:rPr lang="en-GB" dirty="0"/>
              <a:t>Integration of building process phases is needed to guarantee profitable and affordable circular projects (e.g. by design-build or design-build-maintain)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612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Propositions</a:t>
            </a:r>
            <a:br>
              <a:rPr lang="en-GB" dirty="0"/>
            </a:br>
            <a:endParaRPr lang="nl-NL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1690689"/>
            <a:ext cx="8007350" cy="503338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Selection</a:t>
            </a:r>
          </a:p>
          <a:p>
            <a:r>
              <a:rPr lang="en-GB" dirty="0"/>
              <a:t>The vision of the architect (and/or in-house design team) is crucial to achieve circular ambitions.</a:t>
            </a:r>
          </a:p>
          <a:p>
            <a:r>
              <a:rPr lang="en-GB" dirty="0"/>
              <a:t>Contractor(s) should have expertise with circular projects.</a:t>
            </a:r>
          </a:p>
          <a:p>
            <a:r>
              <a:rPr lang="en-GB" dirty="0"/>
              <a:t>Social housing organisation should challenge the market by e.g. (design) contests for architects and product suppliers.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Awarding</a:t>
            </a:r>
          </a:p>
          <a:p>
            <a:r>
              <a:rPr lang="en-GB" dirty="0"/>
              <a:t>Financial incentives are needed for market parties to offer circular solutions, e.g. making use of residual value of building products.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Contracting</a:t>
            </a:r>
          </a:p>
          <a:p>
            <a:r>
              <a:rPr lang="en-GB" dirty="0"/>
              <a:t>Contractors can’t take the risk for applying re-used building products.</a:t>
            </a:r>
          </a:p>
          <a:p>
            <a:r>
              <a:rPr lang="en-GB" dirty="0"/>
              <a:t>Contracts should guarantee the multi-cycle use of building products and materials (e.g. by take-back clauses)</a:t>
            </a:r>
          </a:p>
          <a:p>
            <a:r>
              <a:rPr lang="en-GB" dirty="0"/>
              <a:t>Contracts should have a clause about the use of material passports.</a:t>
            </a:r>
          </a:p>
          <a:p>
            <a:pPr marL="0" indent="0">
              <a:buFont typeface="Arial"/>
              <a:buNone/>
            </a:pPr>
            <a:r>
              <a:rPr lang="en-GB" dirty="0">
                <a:solidFill>
                  <a:prstClr val="black"/>
                </a:solidFill>
              </a:rPr>
              <a:t> </a:t>
            </a:r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253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Propositions</a:t>
            </a:r>
            <a:br>
              <a:rPr lang="en-GB" dirty="0"/>
            </a:br>
            <a:endParaRPr lang="nl-NL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1690689"/>
            <a:ext cx="8007350" cy="503338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i="1" dirty="0"/>
              <a:t>SHOs involved in CHARM are circular frontrunners in their country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Accord</a:t>
            </a:r>
          </a:p>
          <a:p>
            <a:r>
              <a:rPr lang="en-GB" dirty="0"/>
              <a:t>The use of in-house design team and in-house construction by Accord is helpful to succeed in circular new-built projects. </a:t>
            </a:r>
          </a:p>
          <a:p>
            <a:r>
              <a:rPr lang="en-GB" dirty="0"/>
              <a:t>How could Accord address circularity in tendering and contracting for circular renovation and maintenance?</a:t>
            </a:r>
          </a:p>
          <a:p>
            <a:r>
              <a:rPr lang="en-GB" dirty="0"/>
              <a:t>What steps have to be made by other SHOs in the UK (without an in-house design team and/or in-house construction) to become followers?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Paris Habitat</a:t>
            </a:r>
          </a:p>
          <a:p>
            <a:r>
              <a:rPr lang="en-GB" dirty="0"/>
              <a:t>The large scale of Paris Habitat is helpful to become circular, but also hampers the development working with ‘territorial directions’. </a:t>
            </a:r>
          </a:p>
          <a:p>
            <a:r>
              <a:rPr lang="en-GB" dirty="0"/>
              <a:t>How could Paris Habitat address circularity in tendering and contracting for circular new construction?</a:t>
            </a:r>
          </a:p>
          <a:p>
            <a:r>
              <a:rPr lang="en-GB" dirty="0"/>
              <a:t>What steps have to be made by other French SHOs make to become followers?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386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339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Open sans bold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D9BA7CB775084EA333CA50B65D7830" ma:contentTypeVersion="1" ma:contentTypeDescription="Create a new document." ma:contentTypeScope="" ma:versionID="659e84c373f66c02c872d8517d3513cb">
  <xsd:schema xmlns:xsd="http://www.w3.org/2001/XMLSchema" xmlns:xs="http://www.w3.org/2001/XMLSchema" xmlns:p="http://schemas.microsoft.com/office/2006/metadata/properties" xmlns:ns2="f850393d-10c2-43bd-a993-949a7869784b" xmlns:ns3="6ee0d58f-be8a-4c00-a220-c50117b0790e" targetNamespace="http://schemas.microsoft.com/office/2006/metadata/properties" ma:root="true" ma:fieldsID="d8f883995100cc0b464cefc04361733f" ns2:_="" ns3:_="">
    <xsd:import namespace="f850393d-10c2-43bd-a993-949a7869784b"/>
    <xsd:import namespace="6ee0d58f-be8a-4c00-a220-c50117b0790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Archie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50393d-10c2-43bd-a993-949a786978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0d58f-be8a-4c00-a220-c50117b0790e" elementFormDefault="qualified">
    <xsd:import namespace="http://schemas.microsoft.com/office/2006/documentManagement/types"/>
    <xsd:import namespace="http://schemas.microsoft.com/office/infopath/2007/PartnerControls"/>
    <xsd:element name="Archief" ma:index="11" nillable="true" ma:displayName="Archief" ma:default="0" ma:internalName="Archief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ef xmlns="6ee0d58f-be8a-4c00-a220-c50117b0790e">false</Archief>
    <_dlc_DocId xmlns="f850393d-10c2-43bd-a993-949a7869784b">7UVC4VZMU2TM-94-60987</_dlc_DocId>
    <_dlc_DocIdUrl xmlns="f850393d-10c2-43bd-a993-949a7869784b">
      <Url>https://teams.connect.tudelft.nl/misc/valorisation/pm/_layouts/15/DocIdRedir.aspx?ID=7UVC4VZMU2TM-94-60987</Url>
      <Description>7UVC4VZMU2TM-94-60987</Description>
    </_dlc_DocIdUrl>
  </documentManagement>
</p:properties>
</file>

<file path=customXml/itemProps1.xml><?xml version="1.0" encoding="utf-8"?>
<ds:datastoreItem xmlns:ds="http://schemas.openxmlformats.org/officeDocument/2006/customXml" ds:itemID="{9CCD3508-A140-4E65-94ED-A82468A2F4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50393d-10c2-43bd-a993-949a7869784b"/>
    <ds:schemaRef ds:uri="6ee0d58f-be8a-4c00-a220-c50117b079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5D34B1-2711-4EBE-BB0E-7EE73869788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CA346AA-AC1D-49F1-969B-037F8BAC66B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953A6B5-B80D-4622-B61B-A80F085753A0}">
  <ds:schemaRefs>
    <ds:schemaRef ds:uri="http://purl.org/dc/elements/1.1/"/>
    <ds:schemaRef ds:uri="http://schemas.openxmlformats.org/package/2006/metadata/core-properties"/>
    <ds:schemaRef ds:uri="6ee0d58f-be8a-4c00-a220-c50117b0790e"/>
    <ds:schemaRef ds:uri="http://purl.org/dc/terms/"/>
    <ds:schemaRef ds:uri="http://schemas.microsoft.com/office/2006/documentManagement/types"/>
    <ds:schemaRef ds:uri="f850393d-10c2-43bd-a993-949a7869784b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2315</TotalTime>
  <Words>695</Words>
  <Application>Microsoft Office PowerPoint</Application>
  <PresentationFormat>Diavoorstelling (4:3)</PresentationFormat>
  <Paragraphs>88</Paragraphs>
  <Slides>10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Open sans</vt:lpstr>
      <vt:lpstr>Open sans bold</vt:lpstr>
      <vt:lpstr>Office Theme</vt:lpstr>
      <vt:lpstr>PowerPoint-presentatie</vt:lpstr>
      <vt:lpstr>Agenda</vt:lpstr>
      <vt:lpstr>Objectives</vt:lpstr>
      <vt:lpstr>Procurement</vt:lpstr>
      <vt:lpstr>Selection and  awarding   </vt:lpstr>
      <vt:lpstr>Contracting </vt:lpstr>
      <vt:lpstr>Propositions </vt:lpstr>
      <vt:lpstr>Propositions </vt:lpstr>
      <vt:lpstr>Propositions </vt:lpstr>
      <vt:lpstr>Propositions </vt:lpstr>
    </vt:vector>
  </TitlesOfParts>
  <Company>TU Delft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Nietiedt</dc:creator>
  <cp:lastModifiedBy>Peter Hoogeweg</cp:lastModifiedBy>
  <cp:revision>146</cp:revision>
  <cp:lastPrinted>2019-02-08T15:03:39Z</cp:lastPrinted>
  <dcterms:created xsi:type="dcterms:W3CDTF">2019-01-23T08:11:31Z</dcterms:created>
  <dcterms:modified xsi:type="dcterms:W3CDTF">2020-12-17T12:11:49Z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0x010100EED9BA7CB775084EA333CA50B65D7830</vt:lpwstr>
  </property>
  <property fmtid="{D5CDD505-2E9C-101B-9397-08002B2CF9AE}" pid="3" name="_dlc_DocIdItemGuid">
    <vt:lpwstr>6a836ddb-75fd-489e-a343-711133a84a7f</vt:lpwstr>
  </property>
</Properties>
</file>