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308" r:id="rId5"/>
    <p:sldId id="300" r:id="rId6"/>
    <p:sldId id="291" r:id="rId7"/>
    <p:sldId id="290" r:id="rId8"/>
    <p:sldId id="309" r:id="rId9"/>
    <p:sldId id="310" r:id="rId10"/>
    <p:sldId id="307"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sen, Jet" initials="BJ" lastIdx="8" clrIdx="0">
    <p:extLst>
      <p:ext uri="{19B8F6BF-5375-455C-9EA6-DF929625EA0E}">
        <p15:presenceInfo xmlns:p15="http://schemas.microsoft.com/office/powerpoint/2012/main" userId="Berndsen, J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9F"/>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FFF4B-104B-D247-9170-617041BA407E}" v="1" dt="2020-12-09T10:29:12.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69660"/>
  </p:normalViewPr>
  <p:slideViewPr>
    <p:cSldViewPr snapToGrid="0" snapToObjects="1">
      <p:cViewPr varScale="1">
        <p:scale>
          <a:sx n="87" d="100"/>
          <a:sy n="87" d="100"/>
        </p:scale>
        <p:origin x="29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6D3DF1-23BA-4698-B0B5-4B1F2146FC6C}" type="datetimeFigureOut">
              <a:rPr lang="en-US" smtClean="0"/>
              <a:t>12/9/20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46723D-2A96-4B66-AAC9-834092469C2D}" type="slidenum">
              <a:rPr lang="en-US" smtClean="0"/>
              <a:t>‹nr.›</a:t>
            </a:fld>
            <a:endParaRPr lang="en-US"/>
          </a:p>
        </p:txBody>
      </p:sp>
    </p:spTree>
    <p:extLst>
      <p:ext uri="{BB962C8B-B14F-4D97-AF65-F5344CB8AC3E}">
        <p14:creationId xmlns:p14="http://schemas.microsoft.com/office/powerpoint/2010/main" val="192449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AD5469-04B7-D245-8B0E-813C273D8001}" type="datetimeFigureOut">
              <a:t>09-12-2020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34D149-4236-C24C-A605-CA7AE6F58777}" type="slidenum">
              <a:t>‹nr.›</a:t>
            </a:fld>
            <a:endParaRPr lang="en-US"/>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Lead partner = </a:t>
            </a:r>
            <a:r>
              <a:rPr lang="nl-NL" dirty="0" err="1"/>
              <a:t>city</a:t>
            </a:r>
            <a:r>
              <a:rPr lang="nl-NL" dirty="0"/>
              <a:t> of Amsterdam</a:t>
            </a:r>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1</a:t>
            </a:fld>
            <a:endParaRPr lang="nl-NL"/>
          </a:p>
        </p:txBody>
      </p:sp>
    </p:spTree>
    <p:extLst>
      <p:ext uri="{BB962C8B-B14F-4D97-AF65-F5344CB8AC3E}">
        <p14:creationId xmlns:p14="http://schemas.microsoft.com/office/powerpoint/2010/main" val="28653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With</a:t>
            </a:r>
            <a:r>
              <a:rPr lang="nl-NL" dirty="0"/>
              <a:t> </a:t>
            </a:r>
            <a:r>
              <a:rPr lang="nl-NL" dirty="0" err="1"/>
              <a:t>this</a:t>
            </a:r>
            <a:r>
              <a:rPr lang="nl-NL" dirty="0"/>
              <a:t> project, we </a:t>
            </a:r>
            <a:r>
              <a:rPr lang="nl-NL" dirty="0" err="1"/>
              <a:t>aim</a:t>
            </a:r>
            <a:r>
              <a:rPr lang="nl-NL" dirty="0"/>
              <a:t> </a:t>
            </a:r>
            <a:r>
              <a:rPr lang="nl-NL" dirty="0" err="1"/>
              <a:t>to</a:t>
            </a:r>
            <a:r>
              <a:rPr lang="nl-NL" dirty="0"/>
              <a:t> </a:t>
            </a:r>
            <a:r>
              <a:rPr lang="nl-NL" dirty="0" err="1"/>
              <a:t>demonstrate</a:t>
            </a:r>
            <a:r>
              <a:rPr lang="nl-NL" dirty="0"/>
              <a:t> </a:t>
            </a:r>
            <a:r>
              <a:rPr lang="nl-NL" dirty="0" err="1"/>
              <a:t>that</a:t>
            </a:r>
            <a:r>
              <a:rPr lang="nl-NL" dirty="0"/>
              <a:t> shared </a:t>
            </a:r>
            <a:r>
              <a:rPr lang="nl-NL" dirty="0" err="1"/>
              <a:t>electric</a:t>
            </a:r>
            <a:r>
              <a:rPr lang="nl-NL" dirty="0"/>
              <a:t> </a:t>
            </a:r>
            <a:r>
              <a:rPr lang="nl-NL" dirty="0" err="1"/>
              <a:t>mobility</a:t>
            </a:r>
            <a:r>
              <a:rPr lang="nl-NL" dirty="0"/>
              <a:t> </a:t>
            </a:r>
            <a:r>
              <a:rPr lang="nl-NL" dirty="0" err="1"/>
              <a:t>organised</a:t>
            </a:r>
            <a:r>
              <a:rPr lang="nl-NL" dirty="0"/>
              <a:t> as </a:t>
            </a:r>
            <a:r>
              <a:rPr lang="nl-NL" dirty="0" err="1"/>
              <a:t>mobility</a:t>
            </a:r>
            <a:r>
              <a:rPr lang="nl-NL" dirty="0"/>
              <a:t> hubs is a </a:t>
            </a:r>
            <a:r>
              <a:rPr lang="nl-NL" dirty="0" err="1"/>
              <a:t>good</a:t>
            </a:r>
            <a:r>
              <a:rPr lang="nl-NL" dirty="0"/>
              <a:t> </a:t>
            </a:r>
            <a:r>
              <a:rPr lang="nl-NL" dirty="0" err="1"/>
              <a:t>alternative</a:t>
            </a:r>
            <a:r>
              <a:rPr lang="nl-NL" dirty="0"/>
              <a:t> </a:t>
            </a:r>
            <a:r>
              <a:rPr lang="nl-NL" dirty="0" err="1"/>
              <a:t>for</a:t>
            </a:r>
            <a:r>
              <a:rPr lang="nl-NL" dirty="0"/>
              <a:t> a private </a:t>
            </a:r>
            <a:r>
              <a:rPr lang="nl-NL" dirty="0" err="1"/>
              <a:t>car</a:t>
            </a:r>
            <a:r>
              <a:rPr lang="nl-NL" dirty="0"/>
              <a:t> </a:t>
            </a:r>
            <a:r>
              <a:rPr lang="nl-NL" dirty="0" err="1"/>
              <a:t>and</a:t>
            </a:r>
            <a:r>
              <a:rPr lang="nl-NL" dirty="0"/>
              <a:t> </a:t>
            </a:r>
            <a:r>
              <a:rPr lang="nl-NL" dirty="0" err="1"/>
              <a:t>to</a:t>
            </a:r>
            <a:r>
              <a:rPr lang="nl-NL" dirty="0"/>
              <a:t> </a:t>
            </a:r>
            <a:r>
              <a:rPr lang="nl-NL" dirty="0" err="1"/>
              <a:t>pave</a:t>
            </a:r>
            <a:r>
              <a:rPr lang="nl-NL" dirty="0"/>
              <a:t> </a:t>
            </a:r>
            <a:r>
              <a:rPr lang="nl-NL" dirty="0" err="1"/>
              <a:t>the</a:t>
            </a:r>
            <a:r>
              <a:rPr lang="nl-NL" dirty="0"/>
              <a:t> way </a:t>
            </a:r>
            <a:r>
              <a:rPr lang="nl-NL" dirty="0" err="1"/>
              <a:t>for</a:t>
            </a:r>
            <a:r>
              <a:rPr lang="nl-NL" dirty="0"/>
              <a:t> a </a:t>
            </a:r>
            <a:r>
              <a:rPr lang="nl-NL" dirty="0" err="1"/>
              <a:t>critical</a:t>
            </a:r>
            <a:r>
              <a:rPr lang="nl-NL" dirty="0"/>
              <a:t> </a:t>
            </a:r>
            <a:r>
              <a:rPr lang="nl-NL" dirty="0" err="1"/>
              <a:t>mass</a:t>
            </a:r>
            <a:r>
              <a:rPr lang="nl-NL" dirty="0"/>
              <a:t>.</a:t>
            </a:r>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2</a:t>
            </a:fld>
            <a:endParaRPr lang="nl-NL"/>
          </a:p>
        </p:txBody>
      </p:sp>
    </p:spTree>
    <p:extLst>
      <p:ext uri="{BB962C8B-B14F-4D97-AF65-F5344CB8AC3E}">
        <p14:creationId xmlns:p14="http://schemas.microsoft.com/office/powerpoint/2010/main" val="212347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The eHUBS are clusters of shared </a:t>
            </a:r>
            <a:r>
              <a:rPr lang="nl-NL" dirty="0" err="1"/>
              <a:t>electric</a:t>
            </a:r>
            <a:r>
              <a:rPr lang="nl-NL" dirty="0"/>
              <a:t> </a:t>
            </a:r>
            <a:r>
              <a:rPr lang="nl-NL" dirty="0" err="1"/>
              <a:t>mobility</a:t>
            </a:r>
            <a:r>
              <a:rPr lang="nl-NL" dirty="0"/>
              <a:t>. </a:t>
            </a:r>
            <a:r>
              <a:rPr lang="nl-NL" dirty="0" err="1"/>
              <a:t>They</a:t>
            </a:r>
            <a:r>
              <a:rPr lang="nl-NL" dirty="0"/>
              <a:t> </a:t>
            </a:r>
            <a:r>
              <a:rPr lang="nl-NL" dirty="0" err="1"/>
              <a:t>mostly</a:t>
            </a:r>
            <a:r>
              <a:rPr lang="nl-NL" dirty="0"/>
              <a:t> </a:t>
            </a:r>
            <a:r>
              <a:rPr lang="nl-NL" dirty="0" err="1"/>
              <a:t>use</a:t>
            </a:r>
            <a:r>
              <a:rPr lang="nl-NL" dirty="0"/>
              <a:t> public-</a:t>
            </a:r>
            <a:r>
              <a:rPr lang="nl-NL" dirty="0" err="1"/>
              <a:t>space</a:t>
            </a:r>
            <a:r>
              <a:rPr lang="nl-NL" dirty="0"/>
              <a:t>, </a:t>
            </a:r>
            <a:r>
              <a:rPr lang="nl-NL" dirty="0" err="1"/>
              <a:t>so</a:t>
            </a:r>
            <a:r>
              <a:rPr lang="nl-NL" dirty="0"/>
              <a:t> </a:t>
            </a:r>
            <a:r>
              <a:rPr lang="nl-NL" dirty="0" err="1"/>
              <a:t>cities</a:t>
            </a:r>
            <a:r>
              <a:rPr lang="nl-NL" dirty="0"/>
              <a:t> </a:t>
            </a:r>
            <a:r>
              <a:rPr lang="nl-NL" dirty="0" err="1"/>
              <a:t>need</a:t>
            </a:r>
            <a:r>
              <a:rPr lang="nl-NL" dirty="0"/>
              <a:t> </a:t>
            </a:r>
            <a:r>
              <a:rPr lang="nl-NL" dirty="0" err="1"/>
              <a:t>to</a:t>
            </a:r>
            <a:r>
              <a:rPr lang="nl-NL" dirty="0"/>
              <a:t> </a:t>
            </a:r>
            <a:r>
              <a:rPr lang="nl-NL" dirty="0" err="1"/>
              <a:t>be</a:t>
            </a:r>
            <a:r>
              <a:rPr lang="nl-NL" dirty="0"/>
              <a:t> </a:t>
            </a:r>
            <a:r>
              <a:rPr lang="nl-NL" dirty="0" err="1"/>
              <a:t>involved</a:t>
            </a:r>
            <a:r>
              <a:rPr lang="nl-NL"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The eHUBS focus </a:t>
            </a:r>
            <a:r>
              <a:rPr lang="nl-NL" dirty="0" err="1"/>
              <a:t>to</a:t>
            </a:r>
            <a:r>
              <a:rPr lang="nl-NL" dirty="0"/>
              <a:t> </a:t>
            </a:r>
            <a:r>
              <a:rPr lang="nl-NL" dirty="0" err="1"/>
              <a:t>provide</a:t>
            </a:r>
            <a:r>
              <a:rPr lang="nl-NL" dirty="0"/>
              <a:t> a </a:t>
            </a:r>
            <a:r>
              <a:rPr lang="nl-NL" dirty="0" err="1"/>
              <a:t>good</a:t>
            </a:r>
            <a:r>
              <a:rPr lang="nl-NL" dirty="0"/>
              <a:t> mix of </a:t>
            </a:r>
            <a:r>
              <a:rPr lang="nl-NL" dirty="0" err="1"/>
              <a:t>vehicles</a:t>
            </a:r>
            <a:r>
              <a:rPr lang="nl-NL" dirty="0"/>
              <a:t> </a:t>
            </a:r>
            <a:r>
              <a:rPr lang="nl-NL" dirty="0" err="1"/>
              <a:t>with</a:t>
            </a:r>
            <a:r>
              <a:rPr lang="nl-NL" dirty="0"/>
              <a:t> </a:t>
            </a:r>
            <a:r>
              <a:rPr lang="nl-NL" dirty="0" err="1"/>
              <a:t>appropriate</a:t>
            </a:r>
            <a:r>
              <a:rPr lang="nl-NL" dirty="0"/>
              <a:t> </a:t>
            </a:r>
            <a:r>
              <a:rPr lang="nl-NL" dirty="0" err="1"/>
              <a:t>amounts</a:t>
            </a:r>
            <a:r>
              <a:rPr lang="nl-NL" dirty="0"/>
              <a:t> </a:t>
            </a:r>
            <a:r>
              <a:rPr lang="nl-NL" dirty="0" err="1"/>
              <a:t>to</a:t>
            </a:r>
            <a:r>
              <a:rPr lang="nl-NL" dirty="0"/>
              <a:t> target </a:t>
            </a:r>
            <a:r>
              <a:rPr lang="nl-NL" dirty="0" err="1"/>
              <a:t>groups</a:t>
            </a:r>
            <a:r>
              <a:rPr lang="nl-NL" dirty="0"/>
              <a:t> in </a:t>
            </a:r>
            <a:r>
              <a:rPr lang="nl-NL" dirty="0" err="1"/>
              <a:t>certain</a:t>
            </a:r>
            <a:r>
              <a:rPr lang="nl-NL" dirty="0"/>
              <a:t> </a:t>
            </a:r>
            <a:r>
              <a:rPr lang="nl-NL" dirty="0" err="1"/>
              <a:t>areas</a:t>
            </a:r>
            <a:r>
              <a:rPr lang="nl-NL" dirty="0"/>
              <a:t>. </a:t>
            </a:r>
            <a:r>
              <a:rPr lang="nl-NL" dirty="0" err="1"/>
              <a:t>So</a:t>
            </a:r>
            <a:r>
              <a:rPr lang="nl-NL" dirty="0"/>
              <a:t> </a:t>
            </a:r>
            <a:r>
              <a:rPr lang="nl-NL" dirty="0" err="1"/>
              <a:t>tailored</a:t>
            </a:r>
            <a:r>
              <a:rPr lang="nl-NL" dirty="0"/>
              <a:t> </a:t>
            </a:r>
            <a:r>
              <a:rPr lang="nl-NL" dirty="0" err="1"/>
              <a:t>to</a:t>
            </a:r>
            <a:r>
              <a:rPr lang="nl-NL" dirty="0"/>
              <a:t> </a:t>
            </a:r>
            <a:r>
              <a:rPr lang="nl-NL" dirty="0" err="1"/>
              <a:t>local</a:t>
            </a:r>
            <a:r>
              <a:rPr lang="nl-NL" dirty="0"/>
              <a:t> </a:t>
            </a:r>
            <a:r>
              <a:rPr lang="nl-NL" dirty="0" err="1"/>
              <a:t>conditions</a:t>
            </a:r>
            <a:r>
              <a:rPr lang="nl-NL" dirty="0"/>
              <a:t> </a:t>
            </a:r>
            <a:r>
              <a:rPr lang="nl-NL" dirty="0" err="1"/>
              <a:t>and</a:t>
            </a:r>
            <a:r>
              <a:rPr lang="nl-NL" dirty="0"/>
              <a:t> </a:t>
            </a:r>
            <a:r>
              <a:rPr lang="nl-NL" dirty="0" err="1"/>
              <a:t>needs</a:t>
            </a:r>
            <a:r>
              <a:rPr lang="nl-NL" dirty="0"/>
              <a:t>. </a:t>
            </a:r>
            <a:r>
              <a:rPr lang="nl-NL" dirty="0" err="1"/>
              <a:t>They</a:t>
            </a:r>
            <a:r>
              <a:rPr lang="nl-NL" dirty="0"/>
              <a:t> are </a:t>
            </a:r>
            <a:r>
              <a:rPr lang="nl-NL" dirty="0" err="1"/>
              <a:t>offered</a:t>
            </a:r>
            <a:r>
              <a:rPr lang="nl-NL" dirty="0"/>
              <a:t> in small </a:t>
            </a:r>
            <a:r>
              <a:rPr lang="nl-NL" dirty="0" err="1"/>
              <a:t>neighbourhoods</a:t>
            </a:r>
            <a:r>
              <a:rPr lang="nl-NL" dirty="0"/>
              <a:t>, but </a:t>
            </a:r>
            <a:r>
              <a:rPr lang="nl-NL" dirty="0" err="1"/>
              <a:t>also</a:t>
            </a:r>
            <a:r>
              <a:rPr lang="nl-NL" dirty="0"/>
              <a:t> in </a:t>
            </a:r>
            <a:r>
              <a:rPr lang="nl-NL" dirty="0" err="1"/>
              <a:t>city</a:t>
            </a:r>
            <a:r>
              <a:rPr lang="nl-NL" dirty="0"/>
              <a:t> centers, at </a:t>
            </a:r>
            <a:r>
              <a:rPr lang="nl-NL" dirty="0" err="1"/>
              <a:t>the</a:t>
            </a:r>
            <a:r>
              <a:rPr lang="nl-NL" dirty="0"/>
              <a:t> egde of a </a:t>
            </a:r>
            <a:r>
              <a:rPr lang="nl-NL" dirty="0" err="1"/>
              <a:t>city</a:t>
            </a:r>
            <a:r>
              <a:rPr lang="nl-NL" dirty="0"/>
              <a:t> or as part of a transfer </a:t>
            </a:r>
            <a:r>
              <a:rPr lang="nl-NL" dirty="0" err="1"/>
              <a:t>location</a:t>
            </a:r>
            <a:r>
              <a:rPr lang="nl-NL"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They</a:t>
            </a:r>
            <a:r>
              <a:rPr lang="nl-NL" dirty="0"/>
              <a:t> </a:t>
            </a:r>
            <a:r>
              <a:rPr lang="nl-NL" dirty="0" err="1"/>
              <a:t>can</a:t>
            </a:r>
            <a:r>
              <a:rPr lang="nl-NL" dirty="0"/>
              <a:t> </a:t>
            </a:r>
            <a:r>
              <a:rPr lang="nl-NL" dirty="0" err="1"/>
              <a:t>also</a:t>
            </a:r>
            <a:r>
              <a:rPr lang="nl-NL" dirty="0"/>
              <a:t> </a:t>
            </a:r>
            <a:r>
              <a:rPr lang="nl-NL" dirty="0" err="1"/>
              <a:t>be</a:t>
            </a:r>
            <a:r>
              <a:rPr lang="nl-NL" dirty="0"/>
              <a:t> </a:t>
            </a:r>
            <a:r>
              <a:rPr lang="nl-NL" dirty="0" err="1"/>
              <a:t>linked</a:t>
            </a:r>
            <a:r>
              <a:rPr lang="nl-NL" dirty="0"/>
              <a:t> in a </a:t>
            </a:r>
            <a:r>
              <a:rPr lang="nl-NL" dirty="0" err="1"/>
              <a:t>network</a:t>
            </a:r>
            <a:r>
              <a:rPr lang="nl-NL" dirty="0"/>
              <a:t> or </a:t>
            </a:r>
            <a:r>
              <a:rPr lang="nl-NL" dirty="0" err="1"/>
              <a:t>connected</a:t>
            </a:r>
            <a:r>
              <a:rPr lang="nl-NL" dirty="0"/>
              <a:t> </a:t>
            </a:r>
            <a:r>
              <a:rPr lang="nl-NL" dirty="0" err="1"/>
              <a:t>to</a:t>
            </a:r>
            <a:r>
              <a:rPr lang="nl-NL" dirty="0"/>
              <a:t> </a:t>
            </a:r>
            <a:r>
              <a:rPr lang="nl-NL" dirty="0" err="1"/>
              <a:t>the</a:t>
            </a:r>
            <a:r>
              <a:rPr lang="nl-NL" dirty="0"/>
              <a:t> PT-</a:t>
            </a:r>
            <a:r>
              <a:rPr lang="nl-NL" dirty="0" err="1"/>
              <a:t>network</a:t>
            </a:r>
            <a:r>
              <a:rPr lang="nl-NL" dirty="0"/>
              <a:t> as a first </a:t>
            </a:r>
            <a:r>
              <a:rPr lang="nl-NL" dirty="0" err="1"/>
              <a:t>and</a:t>
            </a:r>
            <a:r>
              <a:rPr lang="nl-NL" dirty="0"/>
              <a:t> last </a:t>
            </a:r>
            <a:r>
              <a:rPr lang="nl-NL" dirty="0" err="1"/>
              <a:t>mile</a:t>
            </a:r>
            <a:r>
              <a:rPr lang="nl-NL" dirty="0"/>
              <a:t>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To</a:t>
            </a:r>
            <a:r>
              <a:rPr lang="nl-NL" dirty="0"/>
              <a:t> make </a:t>
            </a:r>
            <a:r>
              <a:rPr lang="nl-NL" dirty="0" err="1"/>
              <a:t>sure</a:t>
            </a:r>
            <a:r>
              <a:rPr lang="nl-NL" dirty="0"/>
              <a:t> </a:t>
            </a:r>
            <a:r>
              <a:rPr lang="nl-NL" dirty="0" err="1"/>
              <a:t>the</a:t>
            </a:r>
            <a:r>
              <a:rPr lang="nl-NL" dirty="0"/>
              <a:t> eHUBS </a:t>
            </a:r>
            <a:r>
              <a:rPr lang="nl-NL" dirty="0" err="1"/>
              <a:t>will</a:t>
            </a:r>
            <a:r>
              <a:rPr lang="nl-NL" dirty="0"/>
              <a:t> </a:t>
            </a:r>
            <a:r>
              <a:rPr lang="nl-NL" dirty="0" err="1"/>
              <a:t>be</a:t>
            </a:r>
            <a:r>
              <a:rPr lang="nl-NL" dirty="0"/>
              <a:t> </a:t>
            </a:r>
            <a:r>
              <a:rPr lang="nl-NL" dirty="0" err="1"/>
              <a:t>used</a:t>
            </a:r>
            <a:r>
              <a:rPr lang="nl-NL" dirty="0"/>
              <a:t>, </a:t>
            </a:r>
            <a:r>
              <a:rPr lang="nl-NL" dirty="0" err="1"/>
              <a:t>communication</a:t>
            </a:r>
            <a:r>
              <a:rPr lang="nl-NL" dirty="0"/>
              <a:t> is important </a:t>
            </a:r>
            <a:r>
              <a:rPr lang="nl-NL" dirty="0" err="1"/>
              <a:t>to</a:t>
            </a:r>
            <a:r>
              <a:rPr lang="nl-NL" dirty="0"/>
              <a:t> </a:t>
            </a:r>
            <a:r>
              <a:rPr lang="nl-NL" dirty="0" err="1"/>
              <a:t>the</a:t>
            </a:r>
            <a:r>
              <a:rPr lang="nl-NL" dirty="0"/>
              <a:t> </a:t>
            </a:r>
            <a:r>
              <a:rPr lang="nl-NL" dirty="0" err="1"/>
              <a:t>potential</a:t>
            </a:r>
            <a:r>
              <a:rPr lang="nl-NL" dirty="0"/>
              <a:t> user, but </a:t>
            </a:r>
            <a:r>
              <a:rPr lang="nl-NL" dirty="0" err="1"/>
              <a:t>also</a:t>
            </a:r>
            <a:r>
              <a:rPr lang="nl-NL" dirty="0"/>
              <a:t> </a:t>
            </a:r>
            <a:r>
              <a:rPr lang="nl-NL" dirty="0" err="1"/>
              <a:t>the</a:t>
            </a:r>
            <a:r>
              <a:rPr lang="nl-NL" dirty="0"/>
              <a:t> </a:t>
            </a:r>
            <a:r>
              <a:rPr lang="nl-NL" dirty="0" err="1"/>
              <a:t>integration</a:t>
            </a:r>
            <a:r>
              <a:rPr lang="nl-NL" dirty="0"/>
              <a:t> </a:t>
            </a:r>
            <a:r>
              <a:rPr lang="nl-NL" dirty="0" err="1"/>
              <a:t>with</a:t>
            </a:r>
            <a:r>
              <a:rPr lang="nl-NL" dirty="0"/>
              <a:t> Mobility as a Service. </a:t>
            </a:r>
            <a:r>
              <a:rPr lang="nl-NL" dirty="0" err="1"/>
              <a:t>Therefore</a:t>
            </a:r>
            <a:r>
              <a:rPr lang="nl-NL" dirty="0"/>
              <a:t>, </a:t>
            </a:r>
            <a:r>
              <a:rPr lang="nl-NL" dirty="0" err="1"/>
              <a:t>the</a:t>
            </a:r>
            <a:r>
              <a:rPr lang="nl-NL" dirty="0"/>
              <a:t> project </a:t>
            </a:r>
            <a:r>
              <a:rPr lang="nl-NL" dirty="0" err="1"/>
              <a:t>contributed</a:t>
            </a:r>
            <a:r>
              <a:rPr lang="nl-NL" dirty="0"/>
              <a:t> </a:t>
            </a:r>
            <a:r>
              <a:rPr lang="nl-NL" dirty="0" err="1"/>
              <a:t>to</a:t>
            </a:r>
            <a:r>
              <a:rPr lang="nl-NL" dirty="0"/>
              <a:t> </a:t>
            </a:r>
            <a:r>
              <a:rPr lang="nl-NL" dirty="0" err="1"/>
              <a:t>the</a:t>
            </a:r>
            <a:r>
              <a:rPr lang="nl-NL" dirty="0"/>
              <a:t> development of </a:t>
            </a:r>
            <a:r>
              <a:rPr lang="nl-NL" dirty="0" err="1"/>
              <a:t>an</a:t>
            </a:r>
            <a:r>
              <a:rPr lang="nl-NL" dirty="0"/>
              <a:t> API </a:t>
            </a:r>
            <a:r>
              <a:rPr lang="nl-NL" dirty="0" err="1"/>
              <a:t>that</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by</a:t>
            </a:r>
            <a:r>
              <a:rPr lang="nl-NL" dirty="0"/>
              <a:t> </a:t>
            </a:r>
            <a:r>
              <a:rPr lang="nl-NL" dirty="0" err="1"/>
              <a:t>MaaS</a:t>
            </a:r>
            <a:r>
              <a:rPr lang="nl-NL" dirty="0"/>
              <a:t> operators.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3</a:t>
            </a:fld>
            <a:endParaRPr lang="nl-NL"/>
          </a:p>
        </p:txBody>
      </p:sp>
    </p:spTree>
    <p:extLst>
      <p:ext uri="{BB962C8B-B14F-4D97-AF65-F5344CB8AC3E}">
        <p14:creationId xmlns:p14="http://schemas.microsoft.com/office/powerpoint/2010/main" val="272389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plan </a:t>
            </a:r>
            <a:r>
              <a:rPr lang="nl-NL" dirty="0" err="1"/>
              <a:t>to</a:t>
            </a:r>
            <a:r>
              <a:rPr lang="nl-NL" dirty="0"/>
              <a:t> make </a:t>
            </a:r>
            <a:r>
              <a:rPr lang="nl-NL" dirty="0" err="1"/>
              <a:t>available</a:t>
            </a:r>
            <a:r>
              <a:rPr lang="nl-NL" dirty="0"/>
              <a:t> 2400 shared </a:t>
            </a:r>
            <a:r>
              <a:rPr lang="nl-NL" dirty="0" err="1"/>
              <a:t>LEV’s</a:t>
            </a:r>
            <a:r>
              <a:rPr lang="nl-NL" dirty="0"/>
              <a:t> (e-bikes, e-cargobike, e-scooters) </a:t>
            </a:r>
            <a:r>
              <a:rPr lang="nl-NL" dirty="0" err="1"/>
              <a:t>and</a:t>
            </a:r>
            <a:r>
              <a:rPr lang="nl-NL" dirty="0"/>
              <a:t> 670 shared </a:t>
            </a:r>
            <a:r>
              <a:rPr lang="nl-NL" dirty="0" err="1"/>
              <a:t>EV's</a:t>
            </a:r>
            <a:r>
              <a:rPr lang="nl-NL" dirty="0"/>
              <a:t>. These are </a:t>
            </a:r>
            <a:r>
              <a:rPr lang="nl-NL" dirty="0" err="1"/>
              <a:t>divided</a:t>
            </a:r>
            <a:r>
              <a:rPr lang="nl-NL" dirty="0"/>
              <a:t> over more </a:t>
            </a:r>
            <a:r>
              <a:rPr lang="nl-NL" dirty="0" err="1"/>
              <a:t>than</a:t>
            </a:r>
            <a:r>
              <a:rPr lang="nl-NL" dirty="0"/>
              <a:t> 90 eHUBS in 7 </a:t>
            </a:r>
            <a:r>
              <a:rPr lang="nl-NL" dirty="0" err="1"/>
              <a:t>cities</a:t>
            </a:r>
            <a:r>
              <a:rPr lang="nl-NL" dirty="0"/>
              <a:t>. </a:t>
            </a:r>
          </a:p>
          <a:p>
            <a:endParaRPr lang="nl-NL" dirty="0"/>
          </a:p>
          <a:p>
            <a:r>
              <a:rPr lang="nl-NL" dirty="0" err="1"/>
              <a:t>Furthermore</a:t>
            </a:r>
            <a:r>
              <a:rPr lang="nl-NL" dirty="0"/>
              <a:t>, we </a:t>
            </a:r>
            <a:r>
              <a:rPr lang="nl-NL" dirty="0" err="1"/>
              <a:t>will</a:t>
            </a:r>
            <a:r>
              <a:rPr lang="nl-NL" dirty="0"/>
              <a:t> make </a:t>
            </a:r>
            <a:r>
              <a:rPr lang="nl-NL" dirty="0" err="1"/>
              <a:t>available</a:t>
            </a:r>
            <a:r>
              <a:rPr lang="nl-NL" dirty="0"/>
              <a:t> a </a:t>
            </a:r>
            <a:r>
              <a:rPr lang="nl-NL" dirty="0" err="1"/>
              <a:t>toolkit</a:t>
            </a:r>
            <a:r>
              <a:rPr lang="nl-NL" dirty="0"/>
              <a:t> </a:t>
            </a:r>
            <a:r>
              <a:rPr lang="nl-NL" dirty="0" err="1"/>
              <a:t>for</a:t>
            </a:r>
            <a:r>
              <a:rPr lang="nl-NL" dirty="0"/>
              <a:t> </a:t>
            </a:r>
            <a:r>
              <a:rPr lang="nl-NL" dirty="0" err="1"/>
              <a:t>other</a:t>
            </a:r>
            <a:r>
              <a:rPr lang="nl-NL" dirty="0"/>
              <a:t> </a:t>
            </a:r>
            <a:r>
              <a:rPr lang="nl-NL" dirty="0" err="1"/>
              <a:t>cities</a:t>
            </a:r>
            <a:r>
              <a:rPr lang="nl-NL" dirty="0"/>
              <a:t> </a:t>
            </a:r>
            <a:r>
              <a:rPr lang="nl-NL" dirty="0" err="1"/>
              <a:t>to</a:t>
            </a:r>
            <a:r>
              <a:rPr lang="nl-NL" dirty="0"/>
              <a:t> </a:t>
            </a:r>
            <a:r>
              <a:rPr lang="nl-NL" dirty="0" err="1"/>
              <a:t>implement</a:t>
            </a:r>
            <a:r>
              <a:rPr lang="nl-NL" dirty="0"/>
              <a:t> </a:t>
            </a:r>
            <a:r>
              <a:rPr lang="nl-NL" dirty="0" err="1"/>
              <a:t>similar</a:t>
            </a:r>
            <a:r>
              <a:rPr lang="nl-NL" dirty="0"/>
              <a:t> solutions. </a:t>
            </a:r>
            <a:r>
              <a:rPr lang="nl-NL" dirty="0" err="1"/>
              <a:t>Aim</a:t>
            </a:r>
            <a:r>
              <a:rPr lang="nl-NL" dirty="0"/>
              <a:t> is </a:t>
            </a:r>
            <a:r>
              <a:rPr lang="nl-NL" dirty="0" err="1"/>
              <a:t>to</a:t>
            </a:r>
            <a:r>
              <a:rPr lang="nl-NL" dirty="0"/>
              <a:t> support 20 </a:t>
            </a:r>
            <a:r>
              <a:rPr lang="nl-NL" dirty="0" err="1"/>
              <a:t>so-called</a:t>
            </a:r>
            <a:r>
              <a:rPr lang="nl-NL" dirty="0"/>
              <a:t> </a:t>
            </a:r>
            <a:r>
              <a:rPr lang="nl-NL" dirty="0" err="1"/>
              <a:t>replication</a:t>
            </a:r>
            <a:r>
              <a:rPr lang="nl-NL" dirty="0"/>
              <a:t> </a:t>
            </a:r>
            <a:r>
              <a:rPr lang="nl-NL" dirty="0" err="1"/>
              <a:t>cities</a:t>
            </a:r>
            <a:r>
              <a:rPr lang="nl-NL" dirty="0"/>
              <a:t>, but we </a:t>
            </a:r>
            <a:r>
              <a:rPr lang="nl-NL" dirty="0" err="1"/>
              <a:t>might</a:t>
            </a:r>
            <a:r>
              <a:rPr lang="nl-NL" dirty="0"/>
              <a:t> manage </a:t>
            </a:r>
            <a:r>
              <a:rPr lang="nl-NL" dirty="0" err="1"/>
              <a:t>to</a:t>
            </a:r>
            <a:r>
              <a:rPr lang="nl-NL" dirty="0"/>
              <a:t> do more </a:t>
            </a:r>
            <a:r>
              <a:rPr lang="nl-NL" dirty="0" err="1"/>
              <a:t>than</a:t>
            </a:r>
            <a:r>
              <a:rPr lang="nl-NL" dirty="0"/>
              <a:t> </a:t>
            </a:r>
            <a:r>
              <a:rPr lang="nl-NL" dirty="0" err="1"/>
              <a:t>that</a:t>
            </a:r>
            <a:r>
              <a:rPr lang="nl-NL" dirty="0"/>
              <a:t>.</a:t>
            </a:r>
          </a:p>
          <a:p>
            <a:endParaRPr lang="nl-NL" dirty="0"/>
          </a:p>
          <a:p>
            <a:r>
              <a:rPr lang="nl-NL" dirty="0"/>
              <a:t>The </a:t>
            </a:r>
            <a:r>
              <a:rPr lang="nl-NL" dirty="0" err="1"/>
              <a:t>result</a:t>
            </a:r>
            <a:r>
              <a:rPr lang="nl-NL" dirty="0"/>
              <a:t> of a large </a:t>
            </a:r>
            <a:r>
              <a:rPr lang="nl-NL" dirty="0" err="1"/>
              <a:t>scale</a:t>
            </a:r>
            <a:r>
              <a:rPr lang="nl-NL" dirty="0"/>
              <a:t> </a:t>
            </a:r>
            <a:r>
              <a:rPr lang="nl-NL" dirty="0" err="1"/>
              <a:t>uptake</a:t>
            </a:r>
            <a:r>
              <a:rPr lang="nl-NL" dirty="0"/>
              <a:t> of shared </a:t>
            </a:r>
            <a:r>
              <a:rPr lang="nl-NL" dirty="0" err="1"/>
              <a:t>mobility</a:t>
            </a:r>
            <a:r>
              <a:rPr lang="nl-NL" dirty="0"/>
              <a:t> </a:t>
            </a:r>
            <a:r>
              <a:rPr lang="nl-NL" dirty="0" err="1"/>
              <a:t>will</a:t>
            </a:r>
            <a:r>
              <a:rPr lang="nl-NL" dirty="0"/>
              <a:t> </a:t>
            </a:r>
            <a:r>
              <a:rPr lang="nl-NL" dirty="0" err="1"/>
              <a:t>be</a:t>
            </a:r>
            <a:r>
              <a:rPr lang="nl-NL" dirty="0"/>
              <a:t> a </a:t>
            </a:r>
            <a:r>
              <a:rPr lang="nl-NL" dirty="0" err="1"/>
              <a:t>modal</a:t>
            </a:r>
            <a:r>
              <a:rPr lang="nl-NL" dirty="0"/>
              <a:t> shift </a:t>
            </a:r>
            <a:r>
              <a:rPr lang="nl-NL" dirty="0" err="1"/>
              <a:t>and</a:t>
            </a:r>
            <a:r>
              <a:rPr lang="nl-NL" dirty="0"/>
              <a:t> </a:t>
            </a:r>
            <a:r>
              <a:rPr lang="nl-NL" dirty="0" err="1"/>
              <a:t>reduced</a:t>
            </a:r>
            <a:r>
              <a:rPr lang="nl-NL" dirty="0"/>
              <a:t> CO2 </a:t>
            </a:r>
            <a:r>
              <a:rPr lang="nl-NL" dirty="0" err="1"/>
              <a:t>emissions</a:t>
            </a:r>
            <a:r>
              <a:rPr lang="nl-NL" dirty="0"/>
              <a:t>.</a:t>
            </a:r>
          </a:p>
          <a:p>
            <a:endParaRPr lang="nl-NL" dirty="0"/>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4</a:t>
            </a:fld>
            <a:endParaRPr lang="nl-NL"/>
          </a:p>
        </p:txBody>
      </p:sp>
    </p:spTree>
    <p:extLst>
      <p:ext uri="{BB962C8B-B14F-4D97-AF65-F5344CB8AC3E}">
        <p14:creationId xmlns:p14="http://schemas.microsoft.com/office/powerpoint/2010/main" val="122495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Participating</a:t>
            </a:r>
            <a:r>
              <a:rPr lang="nl-NL" dirty="0"/>
              <a:t> </a:t>
            </a:r>
            <a:r>
              <a:rPr lang="nl-NL" dirty="0" err="1"/>
              <a:t>cities</a:t>
            </a:r>
            <a:r>
              <a:rPr lang="nl-NL" dirty="0"/>
              <a:t>: mix of </a:t>
            </a:r>
            <a:r>
              <a:rPr lang="nl-NL" dirty="0" err="1"/>
              <a:t>larger</a:t>
            </a:r>
            <a:r>
              <a:rPr lang="nl-NL" dirty="0"/>
              <a:t>, medium </a:t>
            </a:r>
            <a:r>
              <a:rPr lang="nl-NL" dirty="0" err="1"/>
              <a:t>sized</a:t>
            </a:r>
            <a:r>
              <a:rPr lang="nl-NL" dirty="0"/>
              <a:t> </a:t>
            </a:r>
            <a:r>
              <a:rPr lang="nl-NL" dirty="0" err="1"/>
              <a:t>and</a:t>
            </a:r>
            <a:r>
              <a:rPr lang="nl-NL" dirty="0"/>
              <a:t> smaller </a:t>
            </a:r>
            <a:r>
              <a:rPr lang="nl-NL" dirty="0" err="1"/>
              <a:t>cities</a:t>
            </a:r>
            <a:r>
              <a:rPr lang="nl-NL" dirty="0"/>
              <a:t> </a:t>
            </a:r>
            <a:r>
              <a:rPr lang="nl-NL" dirty="0" err="1"/>
              <a:t>with</a:t>
            </a:r>
            <a:r>
              <a:rPr lang="nl-NL" dirty="0"/>
              <a:t> different target </a:t>
            </a:r>
            <a:r>
              <a:rPr lang="nl-NL" dirty="0" err="1"/>
              <a:t>groups</a:t>
            </a: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Two</a:t>
            </a:r>
            <a:r>
              <a:rPr lang="nl-NL" dirty="0"/>
              <a:t> e-</a:t>
            </a:r>
            <a:r>
              <a:rPr lang="nl-NL" dirty="0" err="1"/>
              <a:t>mobility</a:t>
            </a:r>
            <a:r>
              <a:rPr lang="nl-NL" dirty="0"/>
              <a:t> providers: </a:t>
            </a:r>
            <a:r>
              <a:rPr lang="nl-NL" dirty="0" err="1"/>
              <a:t>Cargoroo</a:t>
            </a:r>
            <a:r>
              <a:rPr lang="nl-NL" dirty="0"/>
              <a:t> </a:t>
            </a:r>
            <a:r>
              <a:rPr lang="nl-NL" dirty="0" err="1"/>
              <a:t>for</a:t>
            </a:r>
            <a:r>
              <a:rPr lang="nl-NL" dirty="0"/>
              <a:t> </a:t>
            </a:r>
            <a:r>
              <a:rPr lang="nl-NL" dirty="0" err="1"/>
              <a:t>the</a:t>
            </a:r>
            <a:r>
              <a:rPr lang="nl-NL" dirty="0"/>
              <a:t> e-cargobikes </a:t>
            </a:r>
            <a:r>
              <a:rPr lang="nl-NL" dirty="0" err="1"/>
              <a:t>and</a:t>
            </a:r>
            <a:r>
              <a:rPr lang="nl-NL" dirty="0"/>
              <a:t> </a:t>
            </a:r>
            <a:r>
              <a:rPr lang="nl-NL" dirty="0" err="1"/>
              <a:t>Urbee</a:t>
            </a:r>
            <a:r>
              <a:rPr lang="nl-NL" dirty="0"/>
              <a:t> </a:t>
            </a:r>
            <a:r>
              <a:rPr lang="nl-NL" dirty="0" err="1"/>
              <a:t>for</a:t>
            </a:r>
            <a:r>
              <a:rPr lang="nl-NL" dirty="0"/>
              <a:t> </a:t>
            </a:r>
            <a:r>
              <a:rPr lang="nl-NL" dirty="0" err="1"/>
              <a:t>the</a:t>
            </a:r>
            <a:r>
              <a:rPr lang="nl-NL" dirty="0"/>
              <a:t> e-bikes. </a:t>
            </a:r>
            <a:r>
              <a:rPr lang="nl-NL" dirty="0" err="1"/>
              <a:t>Other</a:t>
            </a:r>
            <a:r>
              <a:rPr lang="nl-NL" dirty="0"/>
              <a:t> providers </a:t>
            </a:r>
            <a:r>
              <a:rPr lang="nl-NL" dirty="0" err="1"/>
              <a:t>will</a:t>
            </a:r>
            <a:r>
              <a:rPr lang="nl-NL" dirty="0"/>
              <a:t> </a:t>
            </a:r>
            <a:r>
              <a:rPr lang="nl-NL" dirty="0" err="1"/>
              <a:t>be</a:t>
            </a:r>
            <a:r>
              <a:rPr lang="nl-NL" dirty="0"/>
              <a:t> </a:t>
            </a:r>
            <a:r>
              <a:rPr lang="nl-NL" dirty="0" err="1"/>
              <a:t>contracted</a:t>
            </a:r>
            <a:r>
              <a:rPr lang="nl-NL" dirty="0"/>
              <a:t> </a:t>
            </a:r>
            <a:r>
              <a:rPr lang="nl-NL" dirty="0" err="1"/>
              <a:t>by</a:t>
            </a:r>
            <a:r>
              <a:rPr lang="nl-NL" dirty="0"/>
              <a:t> </a:t>
            </a:r>
            <a:r>
              <a:rPr lang="nl-NL" dirty="0" err="1"/>
              <a:t>the</a:t>
            </a:r>
            <a:r>
              <a:rPr lang="nl-NL" dirty="0"/>
              <a:t> </a:t>
            </a:r>
            <a:r>
              <a:rPr lang="nl-NL" dirty="0" err="1"/>
              <a:t>cities</a:t>
            </a:r>
            <a:r>
              <a:rPr lang="nl-NL" dirty="0"/>
              <a:t> </a:t>
            </a:r>
            <a:r>
              <a:rPr lang="nl-NL" dirty="0" err="1"/>
              <a:t>involved</a:t>
            </a:r>
            <a:r>
              <a:rPr lang="nl-NL" dirty="0"/>
              <a:t> </a:t>
            </a:r>
            <a:r>
              <a:rPr lang="nl-NL" dirty="0" err="1"/>
              <a:t>where</a:t>
            </a:r>
            <a:r>
              <a:rPr lang="nl-NL" dirty="0"/>
              <a:t> </a:t>
            </a:r>
            <a:r>
              <a:rPr lang="nl-NL" dirty="0" err="1"/>
              <a:t>this</a:t>
            </a:r>
            <a:r>
              <a:rPr lang="nl-NL" dirty="0"/>
              <a:t> is </a:t>
            </a:r>
            <a:r>
              <a:rPr lang="nl-NL" dirty="0" err="1"/>
              <a:t>needed</a:t>
            </a:r>
            <a:r>
              <a:rPr lang="nl-NL"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The </a:t>
            </a:r>
            <a:r>
              <a:rPr lang="nl-NL" dirty="0" err="1"/>
              <a:t>network</a:t>
            </a:r>
            <a:r>
              <a:rPr lang="nl-NL" dirty="0"/>
              <a:t> </a:t>
            </a:r>
            <a:r>
              <a:rPr lang="nl-NL" dirty="0" err="1"/>
              <a:t>organisations</a:t>
            </a:r>
            <a:r>
              <a:rPr lang="nl-NL" dirty="0"/>
              <a:t>: </a:t>
            </a:r>
            <a:r>
              <a:rPr lang="nl-NL" dirty="0" err="1"/>
              <a:t>they</a:t>
            </a:r>
            <a:r>
              <a:rPr lang="nl-NL" dirty="0"/>
              <a:t> are </a:t>
            </a:r>
            <a:r>
              <a:rPr lang="nl-NL" dirty="0" err="1"/>
              <a:t>especially</a:t>
            </a:r>
            <a:r>
              <a:rPr lang="nl-NL" dirty="0"/>
              <a:t> </a:t>
            </a:r>
            <a:r>
              <a:rPr lang="nl-NL" dirty="0" err="1"/>
              <a:t>involved</a:t>
            </a:r>
            <a:r>
              <a:rPr lang="nl-NL" dirty="0"/>
              <a:t> in </a:t>
            </a:r>
            <a:r>
              <a:rPr lang="nl-NL" dirty="0" err="1"/>
              <a:t>dissemination</a:t>
            </a:r>
            <a:r>
              <a:rPr lang="nl-NL" dirty="0"/>
              <a:t> </a:t>
            </a:r>
            <a:r>
              <a:rPr lang="nl-NL" dirty="0" err="1"/>
              <a:t>and</a:t>
            </a:r>
            <a:r>
              <a:rPr lang="nl-NL" dirty="0"/>
              <a:t> </a:t>
            </a:r>
            <a:r>
              <a:rPr lang="nl-NL" dirty="0" err="1"/>
              <a:t>involving</a:t>
            </a:r>
            <a:r>
              <a:rPr lang="nl-NL" dirty="0"/>
              <a:t> </a:t>
            </a:r>
            <a:r>
              <a:rPr lang="nl-NL" dirty="0" err="1"/>
              <a:t>replication</a:t>
            </a:r>
            <a:r>
              <a:rPr lang="nl-NL" dirty="0"/>
              <a:t> </a:t>
            </a:r>
            <a:r>
              <a:rPr lang="nl-NL" dirty="0" err="1"/>
              <a:t>cities</a:t>
            </a: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The </a:t>
            </a:r>
            <a:r>
              <a:rPr lang="nl-NL" dirty="0" err="1"/>
              <a:t>universities</a:t>
            </a:r>
            <a:r>
              <a:rPr lang="nl-NL" dirty="0"/>
              <a:t> </a:t>
            </a:r>
            <a:r>
              <a:rPr lang="nl-NL" dirty="0" err="1"/>
              <a:t>involved</a:t>
            </a:r>
            <a:r>
              <a:rPr lang="nl-NL" dirty="0"/>
              <a:t> are TU Delft </a:t>
            </a:r>
            <a:r>
              <a:rPr lang="nl-NL" dirty="0" err="1"/>
              <a:t>and</a:t>
            </a:r>
            <a:r>
              <a:rPr lang="nl-NL" dirty="0"/>
              <a:t> Newcastle University </a:t>
            </a:r>
            <a:r>
              <a:rPr lang="nl-NL" dirty="0" err="1"/>
              <a:t>for</a:t>
            </a:r>
            <a:r>
              <a:rPr lang="nl-NL" dirty="0"/>
              <a:t> </a:t>
            </a:r>
            <a:r>
              <a:rPr lang="nl-NL" dirty="0" err="1"/>
              <a:t>measuring</a:t>
            </a:r>
            <a:r>
              <a:rPr lang="nl-NL" dirty="0"/>
              <a:t> </a:t>
            </a:r>
            <a:r>
              <a:rPr lang="nl-NL" dirty="0" err="1"/>
              <a:t>effects</a:t>
            </a:r>
            <a:r>
              <a:rPr lang="nl-NL" dirty="0"/>
              <a:t> </a:t>
            </a:r>
            <a:r>
              <a:rPr lang="nl-NL" dirty="0" err="1"/>
              <a:t>and</a:t>
            </a:r>
            <a:r>
              <a:rPr lang="nl-NL" dirty="0"/>
              <a:t> transport </a:t>
            </a:r>
            <a:r>
              <a:rPr lang="nl-NL" dirty="0" err="1"/>
              <a:t>modelling</a:t>
            </a:r>
            <a:r>
              <a:rPr lang="nl-NL" dirty="0"/>
              <a:t>, University of </a:t>
            </a:r>
            <a:r>
              <a:rPr lang="nl-NL" dirty="0" err="1"/>
              <a:t>Antwerp</a:t>
            </a:r>
            <a:r>
              <a:rPr lang="nl-NL" dirty="0"/>
              <a:t> </a:t>
            </a:r>
            <a:r>
              <a:rPr lang="nl-NL" dirty="0" err="1"/>
              <a:t>for</a:t>
            </a:r>
            <a:r>
              <a:rPr lang="nl-NL" dirty="0"/>
              <a:t> </a:t>
            </a:r>
            <a:r>
              <a:rPr lang="nl-NL" dirty="0" err="1"/>
              <a:t>the</a:t>
            </a:r>
            <a:r>
              <a:rPr lang="nl-NL" dirty="0"/>
              <a:t> business </a:t>
            </a:r>
            <a:r>
              <a:rPr lang="nl-NL" dirty="0" err="1"/>
              <a:t>models</a:t>
            </a:r>
            <a:r>
              <a:rPr lang="nl-NL" dirty="0"/>
              <a:t>, </a:t>
            </a:r>
            <a:r>
              <a:rPr lang="nl-NL" dirty="0" err="1"/>
              <a:t>and</a:t>
            </a:r>
            <a:r>
              <a:rPr lang="nl-NL" dirty="0"/>
              <a:t> as a </a:t>
            </a:r>
            <a:r>
              <a:rPr lang="nl-NL" dirty="0" err="1"/>
              <a:t>subpartner</a:t>
            </a:r>
            <a:r>
              <a:rPr lang="nl-NL" dirty="0"/>
              <a:t> of Amsterdam: </a:t>
            </a:r>
            <a:r>
              <a:rPr lang="nl-NL" dirty="0" err="1"/>
              <a:t>the</a:t>
            </a:r>
            <a:r>
              <a:rPr lang="nl-NL" dirty="0"/>
              <a:t> Amsterdam University of </a:t>
            </a:r>
            <a:r>
              <a:rPr lang="nl-NL" dirty="0" err="1"/>
              <a:t>Applied</a:t>
            </a:r>
            <a:r>
              <a:rPr lang="nl-NL" dirty="0"/>
              <a:t> Sciences </a:t>
            </a:r>
            <a:r>
              <a:rPr lang="nl-NL" dirty="0" err="1"/>
              <a:t>for</a:t>
            </a:r>
            <a:r>
              <a:rPr lang="nl-NL" dirty="0"/>
              <a:t> </a:t>
            </a:r>
            <a:r>
              <a:rPr lang="nl-NL" dirty="0" err="1"/>
              <a:t>behavioural</a:t>
            </a:r>
            <a:r>
              <a:rPr lang="nl-NL" dirty="0"/>
              <a:t> change.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5</a:t>
            </a:fld>
            <a:endParaRPr lang="nl-NL"/>
          </a:p>
        </p:txBody>
      </p:sp>
    </p:spTree>
    <p:extLst>
      <p:ext uri="{BB962C8B-B14F-4D97-AF65-F5344CB8AC3E}">
        <p14:creationId xmlns:p14="http://schemas.microsoft.com/office/powerpoint/2010/main" val="410102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State of </a:t>
            </a:r>
            <a:r>
              <a:rPr lang="nl-NL" dirty="0" err="1"/>
              <a:t>the</a:t>
            </a:r>
            <a:r>
              <a:rPr lang="nl-NL" dirty="0"/>
              <a:t> art report: we </a:t>
            </a:r>
            <a:r>
              <a:rPr lang="nl-NL" dirty="0" err="1"/>
              <a:t>among</a:t>
            </a:r>
            <a:r>
              <a:rPr lang="nl-NL" dirty="0"/>
              <a:t> </a:t>
            </a:r>
            <a:r>
              <a:rPr lang="nl-NL" dirty="0" err="1"/>
              <a:t>others</a:t>
            </a:r>
            <a:r>
              <a:rPr lang="nl-NL" dirty="0"/>
              <a:t> </a:t>
            </a:r>
            <a:r>
              <a:rPr lang="nl-NL" dirty="0" err="1"/>
              <a:t>discovered</a:t>
            </a:r>
            <a:r>
              <a:rPr lang="nl-NL" dirty="0"/>
              <a:t> </a:t>
            </a:r>
            <a:r>
              <a:rPr lang="nl-NL" dirty="0" err="1"/>
              <a:t>that</a:t>
            </a:r>
            <a:r>
              <a:rPr lang="nl-NL" dirty="0"/>
              <a:t> </a:t>
            </a:r>
            <a:r>
              <a:rPr lang="nl-NL" dirty="0" err="1"/>
              <a:t>the</a:t>
            </a:r>
            <a:r>
              <a:rPr lang="nl-NL" dirty="0"/>
              <a:t> u</a:t>
            </a:r>
            <a:r>
              <a:rPr lang="en-US" sz="1200" dirty="0">
                <a:solidFill>
                  <a:srgbClr val="034E9F"/>
                </a:solidFill>
                <a:latin typeface="Open Sans"/>
                <a:cs typeface="Open Sans"/>
              </a:rPr>
              <a:t>ser profile for eHUBS will be male, young and middle-aged (25-40), and they are a frequent PT and bike users​.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34E9F"/>
                </a:solidFill>
                <a:latin typeface="Open Sans"/>
                <a:cs typeface="Open Sans"/>
              </a:rPr>
              <a:t>Heat maps: based on among others presence of these user profiles. The higher the presence, the better these areas score (deep green)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34E9F"/>
                </a:solidFill>
                <a:latin typeface="Open Sans"/>
                <a:cs typeface="Open Sans"/>
              </a:rPr>
              <a:t>Technical requirements: list among others several types of eHUBS (1, 2 and 3). 1 is the biggest and will be an interregional level with high numbers of vehicles but also additional services, 2 = regional / city level or on city </a:t>
            </a:r>
            <a:r>
              <a:rPr lang="en-US" sz="1200" dirty="0" err="1">
                <a:solidFill>
                  <a:srgbClr val="034E9F"/>
                </a:solidFill>
                <a:latin typeface="Open Sans"/>
                <a:cs typeface="Open Sans"/>
              </a:rPr>
              <a:t>egde</a:t>
            </a:r>
            <a:r>
              <a:rPr lang="en-US" sz="1200" dirty="0">
                <a:solidFill>
                  <a:srgbClr val="034E9F"/>
                </a:solidFill>
                <a:latin typeface="Open Sans"/>
                <a:cs typeface="Open Sans"/>
              </a:rPr>
              <a:t>, 3 = is small, local. But also the look and feel and a non exhaustive list of preferred and additional services at these hubs (ticketing, lockers, etc.)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34E9F"/>
                </a:solidFill>
                <a:latin typeface="Open Sans"/>
                <a:cs typeface="Open Sans"/>
              </a:rPr>
              <a:t>Methodology: top down or bottom-up or mix, determination what kind of type, number of vehicles, etc.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34E9F"/>
                </a:solidFill>
                <a:latin typeface="Open Sans"/>
                <a:cs typeface="Open Sans"/>
              </a:rPr>
              <a:t>10 recommendations: among others inform people before the service is available, hassle free / instructions certainly with charging the vehicle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34E9F"/>
                </a:solidFill>
                <a:latin typeface="Open Sans"/>
                <a:cs typeface="Open Sans"/>
              </a:rPr>
              <a:t>SLA: contains sort of a choice model based on level of regulation. Lowest = only traffic regulations. Highest is concession. SLA also has a list of things that need to be part of the SLA such as minimum or maximum amount of vehicles, role of the city, maintenance and to make sure the shared mobility provider uses the standard API.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34E9F"/>
                </a:solidFill>
                <a:latin typeface="Open Sans"/>
                <a:cs typeface="Open Sans"/>
              </a:rPr>
              <a:t>Business models: first and last mile, cluster network, POI network, hybrid or closed network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34E9F"/>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TOMP API = </a:t>
            </a:r>
            <a:r>
              <a:rPr lang="nl-NL" sz="1200" b="0" i="0" u="none" strike="noStrike" kern="1200" dirty="0">
                <a:solidFill>
                  <a:schemeClr val="tx1"/>
                </a:solidFill>
                <a:effectLst/>
                <a:latin typeface="+mn-lt"/>
                <a:ea typeface="+mn-ea"/>
                <a:cs typeface="+mn-cs"/>
              </a:rPr>
              <a:t>Transport Operator </a:t>
            </a:r>
            <a:r>
              <a:rPr lang="nl-NL" sz="1200" b="0" i="0" u="none" strike="noStrike" kern="1200" dirty="0" err="1">
                <a:solidFill>
                  <a:schemeClr val="tx1"/>
                </a:solidFill>
                <a:effectLst/>
                <a:latin typeface="+mn-lt"/>
                <a:ea typeface="+mn-ea"/>
                <a:cs typeface="+mn-cs"/>
              </a:rPr>
              <a:t>to</a:t>
            </a:r>
            <a:r>
              <a:rPr lang="nl-NL" sz="1200" b="0" i="0" u="none" strike="noStrike" kern="1200" dirty="0">
                <a:solidFill>
                  <a:schemeClr val="tx1"/>
                </a:solidFill>
                <a:effectLst/>
                <a:latin typeface="+mn-lt"/>
                <a:ea typeface="+mn-ea"/>
                <a:cs typeface="+mn-cs"/>
              </a:rPr>
              <a:t> Mobility Provider API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i="0" u="none" strike="noStrike" kern="1200" dirty="0" err="1">
                <a:solidFill>
                  <a:schemeClr val="tx1"/>
                </a:solidFill>
                <a:effectLst/>
                <a:latin typeface="+mn-lt"/>
                <a:ea typeface="+mn-ea"/>
                <a:cs typeface="+mn-cs"/>
              </a:rPr>
              <a:t>And</a:t>
            </a:r>
            <a:r>
              <a:rPr lang="nl-NL" sz="1200" b="0" i="0" u="none" strike="noStrike" kern="1200" dirty="0">
                <a:solidFill>
                  <a:schemeClr val="tx1"/>
                </a:solidFill>
                <a:effectLst/>
                <a:latin typeface="+mn-lt"/>
                <a:ea typeface="+mn-ea"/>
                <a:cs typeface="+mn-cs"/>
              </a:rPr>
              <a:t> of course we have </a:t>
            </a:r>
            <a:r>
              <a:rPr lang="nl-NL" sz="1200" b="0" i="0" u="none" strike="noStrike" kern="1200" dirty="0" err="1">
                <a:solidFill>
                  <a:schemeClr val="tx1"/>
                </a:solidFill>
                <a:effectLst/>
                <a:latin typeface="+mn-lt"/>
                <a:ea typeface="+mn-ea"/>
                <a:cs typeface="+mn-cs"/>
              </a:rPr>
              <a:t>some</a:t>
            </a:r>
            <a:r>
              <a:rPr lang="nl-NL" sz="1200" b="0" i="0" u="none" strike="noStrike" kern="1200" dirty="0">
                <a:solidFill>
                  <a:schemeClr val="tx1"/>
                </a:solidFill>
                <a:effectLst/>
                <a:latin typeface="+mn-lt"/>
                <a:ea typeface="+mn-ea"/>
                <a:cs typeface="+mn-cs"/>
              </a:rPr>
              <a:t> eHUBS </a:t>
            </a:r>
            <a:r>
              <a:rPr lang="nl-NL" sz="1200" b="0" i="0" u="none" strike="noStrike" kern="1200" dirty="0" err="1">
                <a:solidFill>
                  <a:schemeClr val="tx1"/>
                </a:solidFill>
                <a:effectLst/>
                <a:latin typeface="+mn-lt"/>
                <a:ea typeface="+mn-ea"/>
                <a:cs typeface="+mn-cs"/>
              </a:rPr>
              <a:t>already</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operational</a:t>
            </a:r>
            <a:r>
              <a:rPr lang="nl-NL" sz="1200" b="0" i="0" u="none" strike="noStrike" kern="1200" dirty="0">
                <a:solidFill>
                  <a:schemeClr val="tx1"/>
                </a:solidFill>
                <a:effectLst/>
                <a:latin typeface="+mn-lt"/>
                <a:ea typeface="+mn-ea"/>
                <a:cs typeface="+mn-cs"/>
              </a:rPr>
              <a:t> in Nijmegen </a:t>
            </a:r>
            <a:r>
              <a:rPr lang="nl-NL" sz="1200" b="0" i="0" u="none" strike="noStrike" kern="1200" dirty="0" err="1">
                <a:solidFill>
                  <a:schemeClr val="tx1"/>
                </a:solidFill>
                <a:effectLst/>
                <a:latin typeface="+mn-lt"/>
                <a:ea typeface="+mn-ea"/>
                <a:cs typeface="+mn-cs"/>
              </a:rPr>
              <a:t>and</a:t>
            </a:r>
            <a:r>
              <a:rPr lang="nl-NL" sz="1200" b="0" i="0" u="none" strike="noStrike" kern="1200" dirty="0">
                <a:solidFill>
                  <a:schemeClr val="tx1"/>
                </a:solidFill>
                <a:effectLst/>
                <a:latin typeface="+mn-lt"/>
                <a:ea typeface="+mn-ea"/>
                <a:cs typeface="+mn-cs"/>
              </a:rPr>
              <a:t> Arnhem, end </a:t>
            </a:r>
            <a:r>
              <a:rPr lang="nl-NL" sz="1200" b="0" i="0" u="none" strike="noStrike" kern="1200" dirty="0" err="1">
                <a:solidFill>
                  <a:schemeClr val="tx1"/>
                </a:solidFill>
                <a:effectLst/>
                <a:latin typeface="+mn-lt"/>
                <a:ea typeface="+mn-ea"/>
                <a:cs typeface="+mn-cs"/>
              </a:rPr>
              <a:t>the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ones</a:t>
            </a:r>
            <a:r>
              <a:rPr lang="nl-NL" sz="1200" b="0" i="0" u="none" strike="noStrike" kern="1200" dirty="0">
                <a:solidFill>
                  <a:schemeClr val="tx1"/>
                </a:solidFill>
                <a:effectLst/>
                <a:latin typeface="+mn-lt"/>
                <a:ea typeface="+mn-ea"/>
                <a:cs typeface="+mn-cs"/>
              </a:rPr>
              <a:t> in Leuven </a:t>
            </a:r>
            <a:r>
              <a:rPr lang="nl-NL" sz="1200" b="0" i="0" u="none" strike="noStrike" kern="1200" dirty="0" err="1">
                <a:solidFill>
                  <a:schemeClr val="tx1"/>
                </a:solidFill>
                <a:effectLst/>
                <a:latin typeface="+mn-lt"/>
                <a:ea typeface="+mn-ea"/>
                <a:cs typeface="+mn-cs"/>
              </a:rPr>
              <a:t>will</a:t>
            </a:r>
            <a:r>
              <a:rPr lang="nl-NL" sz="1200" b="0" i="0" u="none" strike="noStrike" kern="1200" dirty="0">
                <a:solidFill>
                  <a:schemeClr val="tx1"/>
                </a:solidFill>
                <a:effectLst/>
                <a:latin typeface="+mn-lt"/>
                <a:ea typeface="+mn-ea"/>
                <a:cs typeface="+mn-cs"/>
              </a:rPr>
              <a:t> start end of September. The rest </a:t>
            </a:r>
            <a:r>
              <a:rPr lang="nl-NL" sz="1200" b="0" i="0" u="none" strike="noStrike" kern="1200" dirty="0" err="1">
                <a:solidFill>
                  <a:schemeClr val="tx1"/>
                </a:solidFill>
                <a:effectLst/>
                <a:latin typeface="+mn-lt"/>
                <a:ea typeface="+mn-ea"/>
                <a:cs typeface="+mn-cs"/>
              </a:rPr>
              <a:t>will</a:t>
            </a:r>
            <a:r>
              <a:rPr lang="nl-NL" sz="1200" b="0" i="0" u="none" strike="noStrike" kern="1200" dirty="0">
                <a:solidFill>
                  <a:schemeClr val="tx1"/>
                </a:solidFill>
                <a:effectLst/>
                <a:latin typeface="+mn-lt"/>
                <a:ea typeface="+mn-ea"/>
                <a:cs typeface="+mn-cs"/>
              </a:rPr>
              <a:t> follow </a:t>
            </a:r>
            <a:r>
              <a:rPr lang="nl-NL" sz="1200" b="0" i="0" u="none" strike="noStrike" kern="1200" dirty="0" err="1">
                <a:solidFill>
                  <a:schemeClr val="tx1"/>
                </a:solidFill>
                <a:effectLst/>
                <a:latin typeface="+mn-lt"/>
                <a:ea typeface="+mn-ea"/>
                <a:cs typeface="+mn-cs"/>
              </a:rPr>
              <a:t>the</a:t>
            </a:r>
            <a:r>
              <a:rPr lang="nl-NL" sz="1200" b="0" i="0" u="none" strike="noStrike" kern="1200" dirty="0">
                <a:solidFill>
                  <a:schemeClr val="tx1"/>
                </a:solidFill>
                <a:effectLst/>
                <a:latin typeface="+mn-lt"/>
                <a:ea typeface="+mn-ea"/>
                <a:cs typeface="+mn-cs"/>
              </a:rPr>
              <a:t> </a:t>
            </a:r>
            <a:r>
              <a:rPr lang="nl-NL" sz="1200" b="0" i="0" u="none" strike="noStrike" kern="1200" dirty="0" err="1">
                <a:solidFill>
                  <a:schemeClr val="tx1"/>
                </a:solidFill>
                <a:effectLst/>
                <a:latin typeface="+mn-lt"/>
                <a:ea typeface="+mn-ea"/>
                <a:cs typeface="+mn-cs"/>
              </a:rPr>
              <a:t>oncoming</a:t>
            </a:r>
            <a:r>
              <a:rPr lang="nl-NL" sz="1200" b="0" i="0" u="none" strike="noStrike" kern="1200" dirty="0">
                <a:solidFill>
                  <a:schemeClr val="tx1"/>
                </a:solidFill>
                <a:effectLst/>
                <a:latin typeface="+mn-lt"/>
                <a:ea typeface="+mn-ea"/>
                <a:cs typeface="+mn-cs"/>
              </a:rPr>
              <a:t> half </a:t>
            </a:r>
            <a:r>
              <a:rPr lang="nl-NL" sz="1200" b="0" i="0" u="none" strike="noStrike" kern="1200" dirty="0" err="1">
                <a:solidFill>
                  <a:schemeClr val="tx1"/>
                </a:solidFill>
                <a:effectLst/>
                <a:latin typeface="+mn-lt"/>
                <a:ea typeface="+mn-ea"/>
                <a:cs typeface="+mn-cs"/>
              </a:rPr>
              <a:t>year</a:t>
            </a:r>
            <a:r>
              <a:rPr lang="nl-NL" sz="1200" b="0" i="0" u="none" strike="noStrike"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solidFill>
                  <a:srgbClr val="034E9F"/>
                </a:solidFill>
                <a:latin typeface="Open Sans"/>
                <a:cs typeface="Open Sans"/>
              </a:rPr>
              <a:t>Finally</a:t>
            </a:r>
            <a:r>
              <a:rPr lang="nl-NL" sz="1200" dirty="0">
                <a:solidFill>
                  <a:srgbClr val="034E9F"/>
                </a:solidFill>
                <a:latin typeface="Open Sans"/>
                <a:cs typeface="Open Sans"/>
              </a:rPr>
              <a:t>, a questionnaire is </a:t>
            </a:r>
            <a:r>
              <a:rPr lang="nl-NL" sz="1200" dirty="0" err="1">
                <a:solidFill>
                  <a:srgbClr val="034E9F"/>
                </a:solidFill>
                <a:latin typeface="Open Sans"/>
                <a:cs typeface="Open Sans"/>
              </a:rPr>
              <a:t>completed</a:t>
            </a:r>
            <a:r>
              <a:rPr lang="nl-NL" sz="1200" dirty="0">
                <a:solidFill>
                  <a:srgbClr val="034E9F"/>
                </a:solidFill>
                <a:latin typeface="Open Sans"/>
                <a:cs typeface="Open Sans"/>
              </a:rPr>
              <a:t> at </a:t>
            </a:r>
            <a:r>
              <a:rPr lang="nl-NL" sz="1200" dirty="0" err="1">
                <a:solidFill>
                  <a:srgbClr val="034E9F"/>
                </a:solidFill>
                <a:latin typeface="Open Sans"/>
                <a:cs typeface="Open Sans"/>
              </a:rPr>
              <a:t>the</a:t>
            </a:r>
            <a:r>
              <a:rPr lang="nl-NL" sz="1200" dirty="0">
                <a:solidFill>
                  <a:srgbClr val="034E9F"/>
                </a:solidFill>
                <a:latin typeface="Open Sans"/>
                <a:cs typeface="Open Sans"/>
              </a:rPr>
              <a:t> moment </a:t>
            </a:r>
            <a:r>
              <a:rPr lang="nl-NL" sz="1200" dirty="0" err="1">
                <a:solidFill>
                  <a:srgbClr val="034E9F"/>
                </a:solidFill>
                <a:latin typeface="Open Sans"/>
                <a:cs typeface="Open Sans"/>
              </a:rPr>
              <a:t>to</a:t>
            </a:r>
            <a:r>
              <a:rPr lang="nl-NL" sz="1200" dirty="0">
                <a:solidFill>
                  <a:srgbClr val="034E9F"/>
                </a:solidFill>
                <a:latin typeface="Open Sans"/>
                <a:cs typeface="Open Sans"/>
              </a:rPr>
              <a:t> </a:t>
            </a:r>
            <a:r>
              <a:rPr lang="nl-NL" sz="1200" dirty="0" err="1">
                <a:solidFill>
                  <a:srgbClr val="034E9F"/>
                </a:solidFill>
                <a:latin typeface="Open Sans"/>
                <a:cs typeface="Open Sans"/>
              </a:rPr>
              <a:t>gather</a:t>
            </a:r>
            <a:r>
              <a:rPr lang="nl-NL" sz="1200" dirty="0">
                <a:solidFill>
                  <a:srgbClr val="034E9F"/>
                </a:solidFill>
                <a:latin typeface="Open Sans"/>
                <a:cs typeface="Open Sans"/>
              </a:rPr>
              <a:t> </a:t>
            </a:r>
            <a:r>
              <a:rPr lang="nl-NL" sz="1200" dirty="0" err="1">
                <a:solidFill>
                  <a:srgbClr val="034E9F"/>
                </a:solidFill>
                <a:latin typeface="Open Sans"/>
                <a:cs typeface="Open Sans"/>
              </a:rPr>
              <a:t>insights</a:t>
            </a:r>
            <a:r>
              <a:rPr lang="nl-NL" sz="1200" dirty="0">
                <a:solidFill>
                  <a:srgbClr val="034E9F"/>
                </a:solidFill>
                <a:latin typeface="Open Sans"/>
                <a:cs typeface="Open Sans"/>
              </a:rPr>
              <a:t> </a:t>
            </a:r>
            <a:r>
              <a:rPr lang="nl-NL" sz="1200" dirty="0" err="1">
                <a:solidFill>
                  <a:srgbClr val="034E9F"/>
                </a:solidFill>
                <a:latin typeface="Open Sans"/>
                <a:cs typeface="Open Sans"/>
              </a:rPr>
              <a:t>about</a:t>
            </a:r>
            <a:r>
              <a:rPr lang="nl-NL" sz="1200" dirty="0">
                <a:solidFill>
                  <a:srgbClr val="034E9F"/>
                </a:solidFill>
                <a:latin typeface="Open Sans"/>
                <a:cs typeface="Open Sans"/>
              </a:rPr>
              <a:t> </a:t>
            </a:r>
            <a:r>
              <a:rPr lang="nl-NL" sz="1200" dirty="0" err="1">
                <a:solidFill>
                  <a:srgbClr val="034E9F"/>
                </a:solidFill>
                <a:latin typeface="Open Sans"/>
                <a:cs typeface="Open Sans"/>
              </a:rPr>
              <a:t>the</a:t>
            </a:r>
            <a:r>
              <a:rPr lang="nl-NL" sz="1200" dirty="0">
                <a:solidFill>
                  <a:srgbClr val="034E9F"/>
                </a:solidFill>
                <a:latin typeface="Open Sans"/>
                <a:cs typeface="Open Sans"/>
              </a:rPr>
              <a:t> </a:t>
            </a:r>
            <a:r>
              <a:rPr lang="nl-NL" sz="1200" dirty="0" err="1">
                <a:solidFill>
                  <a:srgbClr val="034E9F"/>
                </a:solidFill>
                <a:latin typeface="Open Sans"/>
                <a:cs typeface="Open Sans"/>
              </a:rPr>
              <a:t>willingness</a:t>
            </a:r>
            <a:r>
              <a:rPr lang="nl-NL" sz="1200" dirty="0">
                <a:solidFill>
                  <a:srgbClr val="034E9F"/>
                </a:solidFill>
                <a:latin typeface="Open Sans"/>
                <a:cs typeface="Open Sans"/>
              </a:rPr>
              <a:t> </a:t>
            </a:r>
            <a:r>
              <a:rPr lang="nl-NL" sz="1200" dirty="0" err="1">
                <a:solidFill>
                  <a:srgbClr val="034E9F"/>
                </a:solidFill>
                <a:latin typeface="Open Sans"/>
                <a:cs typeface="Open Sans"/>
              </a:rPr>
              <a:t>to</a:t>
            </a:r>
            <a:r>
              <a:rPr lang="nl-NL" sz="1200" dirty="0">
                <a:solidFill>
                  <a:srgbClr val="034E9F"/>
                </a:solidFill>
                <a:latin typeface="Open Sans"/>
                <a:cs typeface="Open Sans"/>
              </a:rPr>
              <a:t> </a:t>
            </a:r>
            <a:r>
              <a:rPr lang="nl-NL" sz="1200" dirty="0" err="1">
                <a:solidFill>
                  <a:srgbClr val="034E9F"/>
                </a:solidFill>
                <a:latin typeface="Open Sans"/>
                <a:cs typeface="Open Sans"/>
              </a:rPr>
              <a:t>use</a:t>
            </a:r>
            <a:r>
              <a:rPr lang="nl-NL" sz="1200" dirty="0">
                <a:solidFill>
                  <a:srgbClr val="034E9F"/>
                </a:solidFill>
                <a:latin typeface="Open Sans"/>
                <a:cs typeface="Open Sans"/>
              </a:rPr>
              <a:t> </a:t>
            </a:r>
            <a:r>
              <a:rPr lang="nl-NL" sz="1200" dirty="0" err="1">
                <a:solidFill>
                  <a:srgbClr val="034E9F"/>
                </a:solidFill>
                <a:latin typeface="Open Sans"/>
                <a:cs typeface="Open Sans"/>
              </a:rPr>
              <a:t>the</a:t>
            </a:r>
            <a:r>
              <a:rPr lang="nl-NL" sz="1200" dirty="0">
                <a:solidFill>
                  <a:srgbClr val="034E9F"/>
                </a:solidFill>
                <a:latin typeface="Open Sans"/>
                <a:cs typeface="Open Sans"/>
              </a:rPr>
              <a:t> hubs</a:t>
            </a:r>
            <a:endParaRPr lang="en-US" sz="1200" dirty="0">
              <a:solidFill>
                <a:srgbClr val="034E9F"/>
              </a:solidFill>
              <a:latin typeface="Open Sans"/>
              <a:cs typeface="Open Sans"/>
            </a:endParaRPr>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6</a:t>
            </a:fld>
            <a:endParaRPr lang="nl-NL"/>
          </a:p>
        </p:txBody>
      </p:sp>
    </p:spTree>
    <p:extLst>
      <p:ext uri="{BB962C8B-B14F-4D97-AF65-F5344CB8AC3E}">
        <p14:creationId xmlns:p14="http://schemas.microsoft.com/office/powerpoint/2010/main" val="255877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34D149-4236-C24C-A605-CA7AE6F58777}" type="slidenum">
              <a:rPr lang="nl-NL" smtClean="0"/>
              <a:t>7</a:t>
            </a:fld>
            <a:endParaRPr lang="nl-NL"/>
          </a:p>
        </p:txBody>
      </p:sp>
    </p:spTree>
    <p:extLst>
      <p:ext uri="{BB962C8B-B14F-4D97-AF65-F5344CB8AC3E}">
        <p14:creationId xmlns:p14="http://schemas.microsoft.com/office/powerpoint/2010/main" val="27890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0A3E-85A9-465A-AC8B-BDE22A1672D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16452FC-4FB9-4CED-B95E-646F6884B6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996CD1-591E-4A20-9470-FA76CD16C91C}"/>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5" name="Footer Placeholder 4">
            <a:extLst>
              <a:ext uri="{FF2B5EF4-FFF2-40B4-BE49-F238E27FC236}">
                <a16:creationId xmlns:a16="http://schemas.microsoft.com/office/drawing/2014/main" id="{551A34B8-CEAF-49C3-B980-DC6914E6A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EC731-5E23-41D8-B41D-B176A70253F9}"/>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285306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4BD8-B9B4-4EAF-B8BB-15A3307EA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BFAE7-341C-47AB-A251-395834C5E7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798B7-2B85-499F-9B35-F3CE0792B63F}"/>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5" name="Footer Placeholder 4">
            <a:extLst>
              <a:ext uri="{FF2B5EF4-FFF2-40B4-BE49-F238E27FC236}">
                <a16:creationId xmlns:a16="http://schemas.microsoft.com/office/drawing/2014/main" id="{374C2CA5-C57B-4897-8A24-1F6B765B3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91386-871C-426E-A7F9-BCD4FC01E625}"/>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173741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B4314-E3D5-4BE0-ADB2-56CFA6BA9FB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2B37E6-149B-46DB-B61C-B8584540E06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44F73-BC28-4FAB-9211-2D71F2E33E48}"/>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5" name="Footer Placeholder 4">
            <a:extLst>
              <a:ext uri="{FF2B5EF4-FFF2-40B4-BE49-F238E27FC236}">
                <a16:creationId xmlns:a16="http://schemas.microsoft.com/office/drawing/2014/main" id="{E6BF87FA-7F1F-45D9-8AAF-AB473CD43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C0ABC-FF3B-4645-AFD6-922860C7FD97}"/>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326044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F9DF-6AB6-4E1F-AC1C-A2DE9BCFE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53162-B327-4663-90BE-881245337D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2EE0E-7080-4991-8DB8-8E927678E137}"/>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5" name="Footer Placeholder 4">
            <a:extLst>
              <a:ext uri="{FF2B5EF4-FFF2-40B4-BE49-F238E27FC236}">
                <a16:creationId xmlns:a16="http://schemas.microsoft.com/office/drawing/2014/main" id="{2CA78428-F65E-4922-B532-72C3CCF29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179AE-4306-4A76-8604-C379A809162E}"/>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240341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8D26-B47D-4A33-B46F-DA10942699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9A5BE1A-508A-4C06-AD3D-BF13D28D4E7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475E01-860D-4C35-8D48-051ABB1E7CC7}"/>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5" name="Footer Placeholder 4">
            <a:extLst>
              <a:ext uri="{FF2B5EF4-FFF2-40B4-BE49-F238E27FC236}">
                <a16:creationId xmlns:a16="http://schemas.microsoft.com/office/drawing/2014/main" id="{2E81FCD8-E7C7-4F24-B7D5-9FA275328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D0DD9-A620-4549-988B-195781E64BCA}"/>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252235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E8FE-36BF-4F78-828C-29AC1EA5E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0620A-F1D3-43AB-AA75-888B89B92CD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2317AF-FD91-4845-8534-3A80B66D9DA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9AB502-276B-4EC8-A7F4-DFDD37F480A0}"/>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6" name="Footer Placeholder 5">
            <a:extLst>
              <a:ext uri="{FF2B5EF4-FFF2-40B4-BE49-F238E27FC236}">
                <a16:creationId xmlns:a16="http://schemas.microsoft.com/office/drawing/2014/main" id="{E9F93D99-BE74-495D-A312-886B51F1C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F1608-2408-49CE-9C2F-E7FE3B40F579}"/>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134638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7140-0B44-4832-9FDD-16BB95913B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9B764-32B8-4E86-AAAE-FABD89A6F0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2928410-A416-4480-88DE-5E0781F5600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180DF4-2482-4FF4-BB81-7ED00FA817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E38EB03-DB32-46B8-95DB-681B2A51CE8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94125-3E1A-490A-8142-1DBDD16A2F3B}"/>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8" name="Footer Placeholder 7">
            <a:extLst>
              <a:ext uri="{FF2B5EF4-FFF2-40B4-BE49-F238E27FC236}">
                <a16:creationId xmlns:a16="http://schemas.microsoft.com/office/drawing/2014/main" id="{047305D7-E6D7-4AFF-8180-2230044CD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BB56FA-44CE-4BCD-AA9E-319915BC0895}"/>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27633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E271-E6F9-4CB5-A862-D2BD09141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30C199-695F-41B7-A116-B7877943359E}"/>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4" name="Footer Placeholder 3">
            <a:extLst>
              <a:ext uri="{FF2B5EF4-FFF2-40B4-BE49-F238E27FC236}">
                <a16:creationId xmlns:a16="http://schemas.microsoft.com/office/drawing/2014/main" id="{F3C89E9E-AD1E-426D-9BCD-5942A529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EE2D7-D449-4CF4-B9D6-D219EA34BC9C}"/>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326436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31362-E792-4864-917C-CA53D9B998F2}"/>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3" name="Footer Placeholder 2">
            <a:extLst>
              <a:ext uri="{FF2B5EF4-FFF2-40B4-BE49-F238E27FC236}">
                <a16:creationId xmlns:a16="http://schemas.microsoft.com/office/drawing/2014/main" id="{4365387A-5190-4335-B088-680ACF9787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76F6C8-F7B3-4EF4-BA33-04412B52D291}"/>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105350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8BD7-8BA1-41C2-895B-428D1736E26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9D5E8B5-1060-4A3E-9902-E43567549B0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19D95-28F8-4F7D-81C3-D507EA4AF2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7C77839-3080-4F89-B52A-AAAB15C7C60E}"/>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6" name="Footer Placeholder 5">
            <a:extLst>
              <a:ext uri="{FF2B5EF4-FFF2-40B4-BE49-F238E27FC236}">
                <a16:creationId xmlns:a16="http://schemas.microsoft.com/office/drawing/2014/main" id="{B3C7E505-C3EB-45C8-93F4-C1BC97851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29058-7C52-40F9-886B-7AC69D4B5E9E}"/>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67705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814B-FD16-4859-A513-FB54A13894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3F870E-6290-41B4-953E-7621D3248E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3ADD569-57AA-4D24-AF24-8516852140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7C8B85F-0EB9-480D-87D7-569E606EB3A9}"/>
              </a:ext>
            </a:extLst>
          </p:cNvPr>
          <p:cNvSpPr>
            <a:spLocks noGrp="1"/>
          </p:cNvSpPr>
          <p:nvPr>
            <p:ph type="dt" sz="half" idx="10"/>
          </p:nvPr>
        </p:nvSpPr>
        <p:spPr/>
        <p:txBody>
          <a:bodyPr/>
          <a:lstStyle/>
          <a:p>
            <a:fld id="{5F81B092-AA50-0940-A1DC-B65882C09C68}" type="datetimeFigureOut">
              <a:rPr lang="en-US" smtClean="0"/>
              <a:t>12/9/20</a:t>
            </a:fld>
            <a:endParaRPr lang="en-US"/>
          </a:p>
        </p:txBody>
      </p:sp>
      <p:sp>
        <p:nvSpPr>
          <p:cNvPr id="6" name="Footer Placeholder 5">
            <a:extLst>
              <a:ext uri="{FF2B5EF4-FFF2-40B4-BE49-F238E27FC236}">
                <a16:creationId xmlns:a16="http://schemas.microsoft.com/office/drawing/2014/main" id="{3F4C2389-415A-4D4D-BAB9-453E71132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16A6A-A1F7-4F07-B9CA-92DC9B4957CE}"/>
              </a:ext>
            </a:extLst>
          </p:cNvPr>
          <p:cNvSpPr>
            <a:spLocks noGrp="1"/>
          </p:cNvSpPr>
          <p:nvPr>
            <p:ph type="sldNum" sz="quarter" idx="12"/>
          </p:nvPr>
        </p:nvSpPr>
        <p:spPr/>
        <p:txBody>
          <a:bodyPr/>
          <a:lstStyle/>
          <a:p>
            <a:fld id="{E87D083B-FAF2-5643-A9FC-521FAB15583B}" type="slidenum">
              <a:rPr lang="en-US" smtClean="0"/>
              <a:t>‹nr.›</a:t>
            </a:fld>
            <a:endParaRPr lang="en-US"/>
          </a:p>
        </p:txBody>
      </p:sp>
    </p:spTree>
    <p:extLst>
      <p:ext uri="{BB962C8B-B14F-4D97-AF65-F5344CB8AC3E}">
        <p14:creationId xmlns:p14="http://schemas.microsoft.com/office/powerpoint/2010/main" val="117524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1B9B3-5730-4EFD-A6E3-EE9653E703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666EF-3BC7-4D91-A19D-641298F625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B8D25-9CA6-4091-9091-EA80F047C8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12/9/20</a:t>
            </a:fld>
            <a:endParaRPr lang="en-US"/>
          </a:p>
        </p:txBody>
      </p:sp>
      <p:sp>
        <p:nvSpPr>
          <p:cNvPr id="5" name="Footer Placeholder 4">
            <a:extLst>
              <a:ext uri="{FF2B5EF4-FFF2-40B4-BE49-F238E27FC236}">
                <a16:creationId xmlns:a16="http://schemas.microsoft.com/office/drawing/2014/main" id="{50B5EB04-F979-4E6E-A818-B8FC58B7B0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ED29C2-D7D6-4E8D-88D2-C92AE72D51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US" smtClean="0"/>
              <a:t>‹nr.›</a:t>
            </a:fld>
            <a:endParaRPr lang="en-US"/>
          </a:p>
        </p:txBody>
      </p:sp>
    </p:spTree>
    <p:extLst>
      <p:ext uri="{BB962C8B-B14F-4D97-AF65-F5344CB8AC3E}">
        <p14:creationId xmlns:p14="http://schemas.microsoft.com/office/powerpoint/2010/main" val="235315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weurope.eu/projects/project-search/ehubs-smart-shared-green-mobility-hubs/"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twitter.com/eHUBS_NWE" TargetMode="External"/><Relationship Id="rId4" Type="http://schemas.openxmlformats.org/officeDocument/2006/relationships/hyperlink" Target="https://www.linkedin.com/company/ehubs-n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7993E-25EA-44D4-AA50-7F8623D0C451}"/>
              </a:ext>
            </a:extLst>
          </p:cNvPr>
          <p:cNvSpPr txBox="1"/>
          <p:nvPr/>
        </p:nvSpPr>
        <p:spPr>
          <a:xfrm>
            <a:off x="1823876" y="5470038"/>
            <a:ext cx="5662548" cy="707886"/>
          </a:xfrm>
          <a:prstGeom prst="rect">
            <a:avLst/>
          </a:prstGeom>
          <a:noFill/>
        </p:spPr>
        <p:txBody>
          <a:bodyPr wrap="square" rtlCol="0">
            <a:spAutoFit/>
          </a:bodyPr>
          <a:lstStyle/>
          <a:p>
            <a:pPr algn="ctr"/>
            <a:r>
              <a:rPr lang="en-US" sz="2000" dirty="0">
                <a:solidFill>
                  <a:srgbClr val="034E9F"/>
                </a:solidFill>
                <a:latin typeface="Open Sans"/>
                <a:cs typeface="Open Sans"/>
              </a:rPr>
              <a:t>Arjen Rodenburg – eHUBS Project Manager</a:t>
            </a:r>
          </a:p>
          <a:p>
            <a:pPr algn="ctr"/>
            <a:r>
              <a:rPr lang="en-US" sz="2000" dirty="0">
                <a:solidFill>
                  <a:srgbClr val="034E9F"/>
                </a:solidFill>
                <a:latin typeface="Open Sans"/>
                <a:cs typeface="Open Sans"/>
              </a:rPr>
              <a:t>15 December 2020</a:t>
            </a:r>
          </a:p>
        </p:txBody>
      </p:sp>
      <p:pic>
        <p:nvPicPr>
          <p:cNvPr id="7" name="Picture 6">
            <a:extLst>
              <a:ext uri="{FF2B5EF4-FFF2-40B4-BE49-F238E27FC236}">
                <a16:creationId xmlns:a16="http://schemas.microsoft.com/office/drawing/2014/main" id="{486EEE19-3391-4A15-93E7-ED6179DEEA14}"/>
              </a:ext>
            </a:extLst>
          </p:cNvPr>
          <p:cNvPicPr>
            <a:picLocks noChangeAspect="1"/>
          </p:cNvPicPr>
          <p:nvPr/>
        </p:nvPicPr>
        <p:blipFill>
          <a:blip r:embed="rId3"/>
          <a:stretch>
            <a:fillRect/>
          </a:stretch>
        </p:blipFill>
        <p:spPr>
          <a:xfrm>
            <a:off x="839807" y="601699"/>
            <a:ext cx="3212904" cy="1386669"/>
          </a:xfrm>
          <a:prstGeom prst="rect">
            <a:avLst/>
          </a:prstGeom>
        </p:spPr>
      </p:pic>
      <p:sp>
        <p:nvSpPr>
          <p:cNvPr id="2" name="TextBox 1">
            <a:extLst>
              <a:ext uri="{FF2B5EF4-FFF2-40B4-BE49-F238E27FC236}">
                <a16:creationId xmlns:a16="http://schemas.microsoft.com/office/drawing/2014/main" id="{0ECE443E-C96A-42E6-970F-1BE508E868C6}"/>
              </a:ext>
            </a:extLst>
          </p:cNvPr>
          <p:cNvSpPr txBox="1"/>
          <p:nvPr/>
        </p:nvSpPr>
        <p:spPr>
          <a:xfrm>
            <a:off x="839807" y="2904292"/>
            <a:ext cx="8172029" cy="677108"/>
          </a:xfrm>
          <a:prstGeom prst="rect">
            <a:avLst/>
          </a:prstGeom>
          <a:noFill/>
        </p:spPr>
        <p:txBody>
          <a:bodyPr wrap="square" rtlCol="0">
            <a:spAutoFit/>
          </a:bodyPr>
          <a:lstStyle/>
          <a:p>
            <a:r>
              <a:rPr lang="en-US" sz="3800" b="1" dirty="0">
                <a:solidFill>
                  <a:srgbClr val="034E9F"/>
                </a:solidFill>
                <a:latin typeface="Open Sans"/>
                <a:cs typeface="Open Sans"/>
              </a:rPr>
              <a:t>Introduction to the eHUBS project</a:t>
            </a:r>
          </a:p>
        </p:txBody>
      </p:sp>
    </p:spTree>
    <p:extLst>
      <p:ext uri="{BB962C8B-B14F-4D97-AF65-F5344CB8AC3E}">
        <p14:creationId xmlns:p14="http://schemas.microsoft.com/office/powerpoint/2010/main" val="427281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2A8CD2F-3E7D-DF4E-9B2B-D320954B4B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9068" y="1079238"/>
            <a:ext cx="5799343" cy="5112477"/>
          </a:xfrm>
          <a:prstGeom prst="rect">
            <a:avLst/>
          </a:prstGeom>
        </p:spPr>
      </p:pic>
      <p:pic>
        <p:nvPicPr>
          <p:cNvPr id="7" name="Picture 6">
            <a:extLst>
              <a:ext uri="{FF2B5EF4-FFF2-40B4-BE49-F238E27FC236}">
                <a16:creationId xmlns:a16="http://schemas.microsoft.com/office/drawing/2014/main" id="{982A9F78-A23A-4551-A8D7-7DEF699F19E6}"/>
              </a:ext>
            </a:extLst>
          </p:cNvPr>
          <p:cNvPicPr>
            <a:picLocks noChangeAspect="1"/>
          </p:cNvPicPr>
          <p:nvPr/>
        </p:nvPicPr>
        <p:blipFill>
          <a:blip r:embed="rId4"/>
          <a:stretch>
            <a:fillRect/>
          </a:stretch>
        </p:blipFill>
        <p:spPr>
          <a:xfrm>
            <a:off x="1570358" y="781329"/>
            <a:ext cx="3140528" cy="1355432"/>
          </a:xfrm>
          <a:prstGeom prst="rect">
            <a:avLst/>
          </a:prstGeom>
        </p:spPr>
      </p:pic>
    </p:spTree>
    <p:extLst>
      <p:ext uri="{BB962C8B-B14F-4D97-AF65-F5344CB8AC3E}">
        <p14:creationId xmlns:p14="http://schemas.microsoft.com/office/powerpoint/2010/main" val="25146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F5FF-6425-4F9B-8B45-8F4020E7EA90}"/>
              </a:ext>
            </a:extLst>
          </p:cNvPr>
          <p:cNvSpPr txBox="1"/>
          <p:nvPr/>
        </p:nvSpPr>
        <p:spPr>
          <a:xfrm>
            <a:off x="357217" y="1214486"/>
            <a:ext cx="4946189" cy="4832092"/>
          </a:xfrm>
          <a:prstGeom prst="rect">
            <a:avLst/>
          </a:prstGeom>
          <a:noFill/>
          <a:ln>
            <a:noFill/>
          </a:ln>
        </p:spPr>
        <p:txBody>
          <a:bodyPr wrap="square" rtlCol="0">
            <a:spAutoFit/>
          </a:bodyPr>
          <a:lstStyle/>
          <a:p>
            <a:pPr marL="457200" indent="-457200">
              <a:buFont typeface="Arial" panose="020B0604020202020204" pitchFamily="34" charset="0"/>
              <a:buChar char="•"/>
            </a:pPr>
            <a:r>
              <a:rPr lang="en-US" sz="2200" dirty="0">
                <a:solidFill>
                  <a:srgbClr val="034E9F"/>
                </a:solidFill>
                <a:latin typeface="Open Sans"/>
                <a:cs typeface="Open Sans"/>
              </a:rPr>
              <a:t>Physical clusters of shared and electric mobility modes</a:t>
            </a:r>
          </a:p>
          <a:p>
            <a:pPr marL="457200" indent="-457200">
              <a:buFont typeface="Arial" panose="020B0604020202020204" pitchFamily="34" charset="0"/>
              <a:buChar char="•"/>
            </a:pPr>
            <a:r>
              <a:rPr lang="en-US" sz="2200" dirty="0">
                <a:solidFill>
                  <a:srgbClr val="034E9F"/>
                </a:solidFill>
                <a:latin typeface="Open Sans"/>
                <a:cs typeface="Open Sans"/>
              </a:rPr>
              <a:t>Tailored to local conditions &amp; needs: </a:t>
            </a:r>
            <a:r>
              <a:rPr lang="en-US" sz="2200" dirty="0" err="1">
                <a:solidFill>
                  <a:srgbClr val="034E9F"/>
                </a:solidFill>
                <a:latin typeface="Open Sans"/>
                <a:cs typeface="Open Sans"/>
              </a:rPr>
              <a:t>neighbourhoods</a:t>
            </a:r>
            <a:r>
              <a:rPr lang="en-US" sz="2200" dirty="0">
                <a:solidFill>
                  <a:srgbClr val="034E9F"/>
                </a:solidFill>
                <a:latin typeface="Open Sans"/>
                <a:cs typeface="Open Sans"/>
              </a:rPr>
              <a:t>, city </a:t>
            </a:r>
            <a:r>
              <a:rPr lang="en-US" sz="2200" dirty="0" err="1">
                <a:solidFill>
                  <a:srgbClr val="034E9F"/>
                </a:solidFill>
                <a:latin typeface="Open Sans"/>
                <a:cs typeface="Open Sans"/>
              </a:rPr>
              <a:t>centres</a:t>
            </a:r>
            <a:r>
              <a:rPr lang="en-US" sz="2200" dirty="0">
                <a:solidFill>
                  <a:srgbClr val="034E9F"/>
                </a:solidFill>
                <a:latin typeface="Open Sans"/>
                <a:cs typeface="Open Sans"/>
              </a:rPr>
              <a:t> </a:t>
            </a:r>
          </a:p>
          <a:p>
            <a:pPr marL="457200" indent="-457200">
              <a:buFont typeface="Arial" panose="020B0604020202020204" pitchFamily="34" charset="0"/>
              <a:buChar char="•"/>
            </a:pPr>
            <a:r>
              <a:rPr lang="en-US" sz="2200" dirty="0">
                <a:solidFill>
                  <a:srgbClr val="034E9F"/>
                </a:solidFill>
                <a:latin typeface="Open Sans"/>
                <a:cs typeface="Open Sans"/>
              </a:rPr>
              <a:t>Can be linked together in a network, as well as connected to the existing PT-network</a:t>
            </a:r>
          </a:p>
          <a:p>
            <a:pPr marL="457200" indent="-457200">
              <a:buFont typeface="Arial" panose="020B0604020202020204" pitchFamily="34" charset="0"/>
              <a:buChar char="•"/>
            </a:pPr>
            <a:r>
              <a:rPr lang="en-US" sz="2200" dirty="0">
                <a:solidFill>
                  <a:srgbClr val="034E9F"/>
                </a:solidFill>
                <a:latin typeface="Open Sans"/>
                <a:cs typeface="Open Sans"/>
              </a:rPr>
              <a:t>Bring together e-bikes, e-cargo bikes, e-scooters and/or e-cars and charging infrastructure</a:t>
            </a:r>
          </a:p>
          <a:p>
            <a:pPr marL="457200" indent="-457200">
              <a:buFont typeface="Arial" panose="020B0604020202020204" pitchFamily="34" charset="0"/>
              <a:buChar char="•"/>
            </a:pPr>
            <a:r>
              <a:rPr lang="en-US" sz="2200" dirty="0">
                <a:solidFill>
                  <a:srgbClr val="034E9F"/>
                </a:solidFill>
                <a:latin typeface="Open Sans"/>
                <a:cs typeface="Open Sans"/>
              </a:rPr>
              <a:t>Can vary in size, type of location, and type of offer</a:t>
            </a:r>
          </a:p>
          <a:p>
            <a:pPr marL="457200" indent="-457200">
              <a:buFont typeface="Arial" panose="020B0604020202020204" pitchFamily="34" charset="0"/>
              <a:buChar char="•"/>
            </a:pPr>
            <a:r>
              <a:rPr lang="en-US" sz="2200" dirty="0">
                <a:solidFill>
                  <a:srgbClr val="034E9F"/>
                </a:solidFill>
                <a:latin typeface="Open Sans"/>
                <a:cs typeface="Open Sans"/>
              </a:rPr>
              <a:t>Integration with transport system through </a:t>
            </a:r>
            <a:r>
              <a:rPr lang="en-US" sz="2200" dirty="0" err="1">
                <a:solidFill>
                  <a:srgbClr val="034E9F"/>
                </a:solidFill>
                <a:latin typeface="Open Sans"/>
                <a:cs typeface="Open Sans"/>
              </a:rPr>
              <a:t>MaaS</a:t>
            </a:r>
            <a:endParaRPr lang="en-US" sz="2200" dirty="0">
              <a:solidFill>
                <a:srgbClr val="034E9F"/>
              </a:solidFill>
              <a:latin typeface="Open Sans"/>
              <a:cs typeface="Open Sans"/>
            </a:endParaRPr>
          </a:p>
        </p:txBody>
      </p:sp>
      <p:pic>
        <p:nvPicPr>
          <p:cNvPr id="7" name="Picture 6">
            <a:extLst>
              <a:ext uri="{FF2B5EF4-FFF2-40B4-BE49-F238E27FC236}">
                <a16:creationId xmlns:a16="http://schemas.microsoft.com/office/drawing/2014/main" id="{982A9F78-A23A-4551-A8D7-7DEF699F19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7078" y="530579"/>
            <a:ext cx="2301751" cy="993421"/>
          </a:xfrm>
          <a:prstGeom prst="rect">
            <a:avLst/>
          </a:prstGeom>
        </p:spPr>
      </p:pic>
      <p:sp>
        <p:nvSpPr>
          <p:cNvPr id="4" name="TextBox 3">
            <a:extLst>
              <a:ext uri="{FF2B5EF4-FFF2-40B4-BE49-F238E27FC236}">
                <a16:creationId xmlns:a16="http://schemas.microsoft.com/office/drawing/2014/main" id="{0E0AF5FF-6425-4F9B-8B45-8F4020E7EA90}"/>
              </a:ext>
            </a:extLst>
          </p:cNvPr>
          <p:cNvSpPr txBox="1"/>
          <p:nvPr/>
        </p:nvSpPr>
        <p:spPr>
          <a:xfrm>
            <a:off x="839806" y="569929"/>
            <a:ext cx="7449023" cy="523220"/>
          </a:xfrm>
          <a:prstGeom prst="rect">
            <a:avLst/>
          </a:prstGeom>
          <a:noFill/>
          <a:ln>
            <a:noFill/>
          </a:ln>
        </p:spPr>
        <p:txBody>
          <a:bodyPr wrap="square" rtlCol="0">
            <a:spAutoFit/>
          </a:bodyPr>
          <a:lstStyle/>
          <a:p>
            <a:r>
              <a:rPr lang="en-US" sz="2800" b="1" dirty="0">
                <a:solidFill>
                  <a:srgbClr val="034E9F"/>
                </a:solidFill>
                <a:latin typeface="Open Sans"/>
                <a:cs typeface="Open Sans"/>
              </a:rPr>
              <a:t>What are </a:t>
            </a:r>
            <a:r>
              <a:rPr lang="en-US" sz="2800" b="1" dirty="0" err="1">
                <a:solidFill>
                  <a:srgbClr val="034E9F"/>
                </a:solidFill>
                <a:latin typeface="Open Sans"/>
                <a:cs typeface="Open Sans"/>
              </a:rPr>
              <a:t>eHUBS</a:t>
            </a:r>
            <a:r>
              <a:rPr lang="en-US" sz="2800" b="1" dirty="0">
                <a:solidFill>
                  <a:srgbClr val="034E9F"/>
                </a:solidFill>
                <a:latin typeface="Open Sans"/>
                <a:cs typeface="Open Sans"/>
              </a:rPr>
              <a:t>?</a:t>
            </a:r>
            <a:endParaRPr lang="en-US" sz="2200" dirty="0">
              <a:solidFill>
                <a:srgbClr val="034E9F"/>
              </a:solidFill>
              <a:latin typeface="Open Sans"/>
              <a:cs typeface="Open Sans"/>
            </a:endParaRPr>
          </a:p>
        </p:txBody>
      </p:sp>
      <p:pic>
        <p:nvPicPr>
          <p:cNvPr id="8" name="Picture 1">
            <a:extLst>
              <a:ext uri="{FF2B5EF4-FFF2-40B4-BE49-F238E27FC236}">
                <a16:creationId xmlns:a16="http://schemas.microsoft.com/office/drawing/2014/main" id="{230FA1E3-9C97-8445-A010-3849B19D9B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7078" y="382425"/>
            <a:ext cx="2803453" cy="3143371"/>
          </a:xfrm>
          <a:prstGeom prst="rect">
            <a:avLst/>
          </a:prstGeom>
        </p:spPr>
      </p:pic>
      <p:pic>
        <p:nvPicPr>
          <p:cNvPr id="9" name="Afbeelding 8" descr="Afbeelding met buiten, fiets, teken, weg&#10;&#10;Automatisch gegenereerde beschrijving">
            <a:extLst>
              <a:ext uri="{FF2B5EF4-FFF2-40B4-BE49-F238E27FC236}">
                <a16:creationId xmlns:a16="http://schemas.microsoft.com/office/drawing/2014/main" id="{65545EB6-3180-D049-B64C-D2A7668FB1C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03406" y="3713300"/>
            <a:ext cx="3493213" cy="2619910"/>
          </a:xfrm>
          <a:prstGeom prst="rect">
            <a:avLst/>
          </a:prstGeom>
        </p:spPr>
      </p:pic>
    </p:spTree>
    <p:extLst>
      <p:ext uri="{BB962C8B-B14F-4D97-AF65-F5344CB8AC3E}">
        <p14:creationId xmlns:p14="http://schemas.microsoft.com/office/powerpoint/2010/main" val="57124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F5FF-6425-4F9B-8B45-8F4020E7EA90}"/>
              </a:ext>
            </a:extLst>
          </p:cNvPr>
          <p:cNvSpPr txBox="1"/>
          <p:nvPr/>
        </p:nvSpPr>
        <p:spPr>
          <a:xfrm>
            <a:off x="242599" y="960841"/>
            <a:ext cx="8593176" cy="4801314"/>
          </a:xfrm>
          <a:prstGeom prst="rect">
            <a:avLst/>
          </a:prstGeom>
          <a:noFill/>
          <a:ln>
            <a:noFill/>
          </a:ln>
        </p:spPr>
        <p:txBody>
          <a:bodyPr wrap="square" rtlCol="0">
            <a:spAutoFit/>
          </a:bodyPr>
          <a:lstStyle/>
          <a:p>
            <a:pPr marL="457200" indent="-457200">
              <a:buFont typeface="Arial" panose="020B0604020202020204" pitchFamily="34" charset="0"/>
              <a:buChar char="•"/>
            </a:pPr>
            <a:r>
              <a:rPr lang="en-US" sz="2200" dirty="0">
                <a:solidFill>
                  <a:srgbClr val="034E9F"/>
                </a:solidFill>
                <a:latin typeface="Open Sans"/>
                <a:cs typeface="Open Sans"/>
              </a:rPr>
              <a:t>92 eHUBS in 7 pilot cities:</a:t>
            </a:r>
          </a:p>
          <a:p>
            <a:pPr marL="457200" indent="-457200">
              <a:buFont typeface="Arial" panose="020B0604020202020204" pitchFamily="34" charset="0"/>
              <a:buChar char="•"/>
            </a:pPr>
            <a:endParaRPr lang="en-US" sz="2200" dirty="0">
              <a:solidFill>
                <a:srgbClr val="034E9F"/>
              </a:solidFill>
              <a:latin typeface="Open Sans"/>
              <a:cs typeface="Open Sans"/>
            </a:endParaRPr>
          </a:p>
          <a:p>
            <a:pPr marL="914400" lvl="1" indent="-457200">
              <a:buFont typeface="Arial" panose="020B0604020202020204" pitchFamily="34" charset="0"/>
              <a:buChar char="•"/>
            </a:pPr>
            <a:r>
              <a:rPr lang="en-US" dirty="0">
                <a:solidFill>
                  <a:srgbClr val="034E9F"/>
                </a:solidFill>
                <a:latin typeface="Open Sans"/>
                <a:cs typeface="Open Sans"/>
              </a:rPr>
              <a:t>Amsterdam</a:t>
            </a:r>
          </a:p>
          <a:p>
            <a:pPr marL="914400" lvl="1" indent="-457200">
              <a:buFont typeface="Arial" panose="020B0604020202020204" pitchFamily="34" charset="0"/>
              <a:buChar char="•"/>
            </a:pPr>
            <a:r>
              <a:rPr lang="en-US" dirty="0">
                <a:solidFill>
                  <a:srgbClr val="034E9F"/>
                </a:solidFill>
                <a:latin typeface="Open Sans"/>
                <a:cs typeface="Open Sans"/>
              </a:rPr>
              <a:t>Leuven, launch end of September</a:t>
            </a:r>
          </a:p>
          <a:p>
            <a:pPr marL="914400" lvl="1" indent="-457200">
              <a:buFont typeface="Arial" panose="020B0604020202020204" pitchFamily="34" charset="0"/>
              <a:buChar char="•"/>
            </a:pPr>
            <a:r>
              <a:rPr lang="en-US" dirty="0">
                <a:solidFill>
                  <a:srgbClr val="034E9F"/>
                </a:solidFill>
                <a:latin typeface="Open Sans"/>
                <a:cs typeface="Open Sans"/>
              </a:rPr>
              <a:t>Nijmegen / Arnhem, first eHUBS are operational</a:t>
            </a:r>
          </a:p>
          <a:p>
            <a:pPr marL="914400" lvl="1" indent="-457200">
              <a:buFont typeface="Arial" panose="020B0604020202020204" pitchFamily="34" charset="0"/>
              <a:buChar char="•"/>
            </a:pPr>
            <a:r>
              <a:rPr lang="en-US" dirty="0">
                <a:solidFill>
                  <a:srgbClr val="034E9F"/>
                </a:solidFill>
                <a:latin typeface="Open Sans"/>
                <a:cs typeface="Open Sans"/>
              </a:rPr>
              <a:t>Manchester</a:t>
            </a:r>
          </a:p>
          <a:p>
            <a:pPr marL="914400" lvl="1" indent="-457200">
              <a:buFont typeface="Arial" panose="020B0604020202020204" pitchFamily="34" charset="0"/>
              <a:buChar char="•"/>
            </a:pPr>
            <a:r>
              <a:rPr lang="en-US" dirty="0" err="1">
                <a:solidFill>
                  <a:srgbClr val="034E9F"/>
                </a:solidFill>
                <a:latin typeface="Open Sans"/>
                <a:cs typeface="Open Sans"/>
              </a:rPr>
              <a:t>Dreux</a:t>
            </a:r>
            <a:endParaRPr lang="en-US" dirty="0">
              <a:solidFill>
                <a:srgbClr val="034E9F"/>
              </a:solidFill>
              <a:latin typeface="Open Sans"/>
              <a:cs typeface="Open Sans"/>
            </a:endParaRPr>
          </a:p>
          <a:p>
            <a:pPr marL="914400" lvl="1" indent="-457200">
              <a:buFont typeface="Arial" panose="020B0604020202020204" pitchFamily="34" charset="0"/>
              <a:buChar char="•"/>
            </a:pPr>
            <a:r>
              <a:rPr lang="en-US" dirty="0">
                <a:solidFill>
                  <a:srgbClr val="034E9F"/>
                </a:solidFill>
                <a:latin typeface="Open Sans"/>
                <a:cs typeface="Open Sans"/>
              </a:rPr>
              <a:t>Kempten</a:t>
            </a:r>
          </a:p>
          <a:p>
            <a:pPr marL="457200" indent="-457200">
              <a:buFont typeface="Arial" panose="020B0604020202020204" pitchFamily="34" charset="0"/>
              <a:buChar char="•"/>
            </a:pPr>
            <a:endParaRPr lang="en-US" sz="2200" dirty="0">
              <a:solidFill>
                <a:srgbClr val="034E9F"/>
              </a:solidFill>
              <a:latin typeface="Open Sans"/>
              <a:cs typeface="Open Sans"/>
            </a:endParaRPr>
          </a:p>
          <a:p>
            <a:pPr marL="457200" indent="-457200">
              <a:buFont typeface="Arial" panose="020B0604020202020204" pitchFamily="34" charset="0"/>
              <a:buChar char="•"/>
            </a:pPr>
            <a:r>
              <a:rPr lang="en-US" sz="2200" dirty="0">
                <a:solidFill>
                  <a:srgbClr val="034E9F"/>
                </a:solidFill>
                <a:latin typeface="Open Sans"/>
                <a:cs typeface="Open Sans"/>
              </a:rPr>
              <a:t>2,400 Shared e-bikes, e-</a:t>
            </a:r>
            <a:r>
              <a:rPr lang="en-US" sz="2200" dirty="0" err="1">
                <a:solidFill>
                  <a:srgbClr val="034E9F"/>
                </a:solidFill>
                <a:latin typeface="Open Sans"/>
                <a:cs typeface="Open Sans"/>
              </a:rPr>
              <a:t>cargobikes</a:t>
            </a:r>
            <a:r>
              <a:rPr lang="en-US" sz="2200" dirty="0">
                <a:solidFill>
                  <a:srgbClr val="034E9F"/>
                </a:solidFill>
                <a:latin typeface="Open Sans"/>
                <a:cs typeface="Open Sans"/>
              </a:rPr>
              <a:t> (and other LEV’s) + 670 shared EV’s</a:t>
            </a:r>
          </a:p>
          <a:p>
            <a:pPr marL="457200" indent="-457200">
              <a:buFont typeface="Arial" panose="020B0604020202020204" pitchFamily="34" charset="0"/>
              <a:buChar char="•"/>
            </a:pPr>
            <a:endParaRPr lang="en-US" sz="2200" dirty="0">
              <a:solidFill>
                <a:srgbClr val="034E9F"/>
              </a:solidFill>
              <a:latin typeface="Open Sans"/>
              <a:cs typeface="Open Sans"/>
            </a:endParaRPr>
          </a:p>
          <a:p>
            <a:pPr marL="457200" indent="-457200">
              <a:buFont typeface="Arial" panose="020B0604020202020204" pitchFamily="34" charset="0"/>
              <a:buChar char="•"/>
            </a:pPr>
            <a:r>
              <a:rPr lang="en-US" sz="2200" dirty="0">
                <a:solidFill>
                  <a:srgbClr val="034E9F"/>
                </a:solidFill>
                <a:latin typeface="Open Sans"/>
                <a:cs typeface="Open Sans"/>
              </a:rPr>
              <a:t>Toolkit for other cities to implement eHUBS</a:t>
            </a:r>
          </a:p>
          <a:p>
            <a:pPr marL="457200" indent="-457200">
              <a:buFont typeface="Arial" panose="020B0604020202020204" pitchFamily="34" charset="0"/>
              <a:buChar char="•"/>
            </a:pPr>
            <a:endParaRPr lang="en-US" sz="2200" dirty="0">
              <a:solidFill>
                <a:srgbClr val="034E9F"/>
              </a:solidFill>
              <a:latin typeface="Open Sans"/>
              <a:cs typeface="Open Sans"/>
            </a:endParaRPr>
          </a:p>
          <a:p>
            <a:pPr marL="457200" indent="-457200">
              <a:buFont typeface="Arial" panose="020B0604020202020204" pitchFamily="34" charset="0"/>
              <a:buChar char="•"/>
            </a:pPr>
            <a:r>
              <a:rPr lang="en-US" sz="2200" dirty="0">
                <a:solidFill>
                  <a:srgbClr val="034E9F"/>
                </a:solidFill>
                <a:latin typeface="Open Sans"/>
                <a:cs typeface="Open Sans"/>
              </a:rPr>
              <a:t>Evidence that eHUBS contribute to less cars and related reduced emissions</a:t>
            </a:r>
            <a:endParaRPr lang="en-US" sz="2200" baseline="-25000" dirty="0">
              <a:solidFill>
                <a:srgbClr val="034E9F"/>
              </a:solidFill>
              <a:latin typeface="Open Sans"/>
              <a:cs typeface="Open Sans"/>
            </a:endParaRPr>
          </a:p>
        </p:txBody>
      </p:sp>
      <p:sp>
        <p:nvSpPr>
          <p:cNvPr id="3" name="Rectangle 2"/>
          <p:cNvSpPr/>
          <p:nvPr/>
        </p:nvSpPr>
        <p:spPr>
          <a:xfrm>
            <a:off x="247307" y="177951"/>
            <a:ext cx="4953872" cy="523220"/>
          </a:xfrm>
          <a:prstGeom prst="rect">
            <a:avLst/>
          </a:prstGeom>
        </p:spPr>
        <p:txBody>
          <a:bodyPr wrap="square">
            <a:spAutoFit/>
          </a:bodyPr>
          <a:lstStyle/>
          <a:p>
            <a:r>
              <a:rPr lang="en-US" sz="2800" b="1" dirty="0">
                <a:solidFill>
                  <a:srgbClr val="034E9F"/>
                </a:solidFill>
                <a:latin typeface="Open Sans"/>
                <a:cs typeface="Open Sans"/>
              </a:rPr>
              <a:t>eHUBS outputs</a:t>
            </a:r>
          </a:p>
        </p:txBody>
      </p:sp>
      <p:pic>
        <p:nvPicPr>
          <p:cNvPr id="17" name="Afbeelding 16">
            <a:extLst>
              <a:ext uri="{FF2B5EF4-FFF2-40B4-BE49-F238E27FC236}">
                <a16:creationId xmlns:a16="http://schemas.microsoft.com/office/drawing/2014/main" id="{4E941E71-4EAE-0C48-835B-C1DE2E99BCF2}"/>
              </a:ext>
            </a:extLst>
          </p:cNvPr>
          <p:cNvPicPr>
            <a:picLocks noChangeAspect="1"/>
          </p:cNvPicPr>
          <p:nvPr/>
        </p:nvPicPr>
        <p:blipFill>
          <a:blip r:embed="rId3"/>
          <a:stretch>
            <a:fillRect/>
          </a:stretch>
        </p:blipFill>
        <p:spPr>
          <a:xfrm>
            <a:off x="5265117" y="279931"/>
            <a:ext cx="3570658" cy="1797433"/>
          </a:xfrm>
          <a:prstGeom prst="rect">
            <a:avLst/>
          </a:prstGeom>
        </p:spPr>
      </p:pic>
    </p:spTree>
    <p:extLst>
      <p:ext uri="{BB962C8B-B14F-4D97-AF65-F5344CB8AC3E}">
        <p14:creationId xmlns:p14="http://schemas.microsoft.com/office/powerpoint/2010/main" val="177376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F5FF-6425-4F9B-8B45-8F4020E7EA90}"/>
              </a:ext>
            </a:extLst>
          </p:cNvPr>
          <p:cNvSpPr txBox="1"/>
          <p:nvPr/>
        </p:nvSpPr>
        <p:spPr>
          <a:xfrm>
            <a:off x="1313592" y="579283"/>
            <a:ext cx="7449023" cy="523220"/>
          </a:xfrm>
          <a:prstGeom prst="rect">
            <a:avLst/>
          </a:prstGeom>
          <a:noFill/>
          <a:ln>
            <a:noFill/>
          </a:ln>
        </p:spPr>
        <p:txBody>
          <a:bodyPr wrap="square" rtlCol="0">
            <a:spAutoFit/>
          </a:bodyPr>
          <a:lstStyle/>
          <a:p>
            <a:r>
              <a:rPr lang="en-US" sz="2800" b="1" dirty="0">
                <a:solidFill>
                  <a:srgbClr val="034E9F"/>
                </a:solidFill>
                <a:latin typeface="Open Sans"/>
                <a:cs typeface="Open Sans"/>
              </a:rPr>
              <a:t>Partnership</a:t>
            </a:r>
          </a:p>
        </p:txBody>
      </p:sp>
      <p:pic>
        <p:nvPicPr>
          <p:cNvPr id="7" name="Picture 6">
            <a:extLst>
              <a:ext uri="{FF2B5EF4-FFF2-40B4-BE49-F238E27FC236}">
                <a16:creationId xmlns:a16="http://schemas.microsoft.com/office/drawing/2014/main" id="{982A9F78-A23A-4551-A8D7-7DEF699F19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7078" y="530579"/>
            <a:ext cx="2301751" cy="993421"/>
          </a:xfrm>
          <a:prstGeom prst="rect">
            <a:avLst/>
          </a:prstGeom>
        </p:spPr>
      </p:pic>
      <p:grpSp>
        <p:nvGrpSpPr>
          <p:cNvPr id="22" name="Group 21">
            <a:extLst>
              <a:ext uri="{FF2B5EF4-FFF2-40B4-BE49-F238E27FC236}">
                <a16:creationId xmlns:a16="http://schemas.microsoft.com/office/drawing/2014/main" id="{C4FD6565-394B-4E8C-9117-F4676CA291F9}"/>
              </a:ext>
            </a:extLst>
          </p:cNvPr>
          <p:cNvGrpSpPr/>
          <p:nvPr/>
        </p:nvGrpSpPr>
        <p:grpSpPr>
          <a:xfrm>
            <a:off x="1468011" y="1465787"/>
            <a:ext cx="6254426" cy="3392548"/>
            <a:chOff x="0" y="0"/>
            <a:chExt cx="5787390" cy="2565400"/>
          </a:xfrm>
        </p:grpSpPr>
        <p:pic>
          <p:nvPicPr>
            <p:cNvPr id="23" name="Picture 22">
              <a:extLst>
                <a:ext uri="{FF2B5EF4-FFF2-40B4-BE49-F238E27FC236}">
                  <a16:creationId xmlns:a16="http://schemas.microsoft.com/office/drawing/2014/main" id="{4A1244BF-2419-4B3C-B1D9-9074D50AE4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914400" y="57150"/>
              <a:ext cx="1575435" cy="1108710"/>
            </a:xfrm>
            <a:prstGeom prst="rect">
              <a:avLst/>
            </a:prstGeom>
            <a:noFill/>
            <a:ln>
              <a:noFill/>
            </a:ln>
          </p:spPr>
        </p:pic>
        <p:pic>
          <p:nvPicPr>
            <p:cNvPr id="24" name="Picture 23">
              <a:extLst>
                <a:ext uri="{FF2B5EF4-FFF2-40B4-BE49-F238E27FC236}">
                  <a16:creationId xmlns:a16="http://schemas.microsoft.com/office/drawing/2014/main" id="{3FD98BBF-FF2A-4719-955C-09B3B4B4512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00600" y="1009650"/>
              <a:ext cx="981075" cy="335915"/>
            </a:xfrm>
            <a:prstGeom prst="rect">
              <a:avLst/>
            </a:prstGeom>
            <a:noFill/>
            <a:ln>
              <a:noFill/>
            </a:ln>
          </p:spPr>
        </p:pic>
        <p:pic>
          <p:nvPicPr>
            <p:cNvPr id="25" name="Picture 24">
              <a:extLst>
                <a:ext uri="{FF2B5EF4-FFF2-40B4-BE49-F238E27FC236}">
                  <a16:creationId xmlns:a16="http://schemas.microsoft.com/office/drawing/2014/main" id="{685F3A21-C439-46D8-B5A5-7DD8F277B1D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47850" y="1038225"/>
              <a:ext cx="1228725" cy="306705"/>
            </a:xfrm>
            <a:prstGeom prst="rect">
              <a:avLst/>
            </a:prstGeom>
            <a:noFill/>
            <a:ln>
              <a:noFill/>
            </a:ln>
          </p:spPr>
        </p:pic>
        <p:pic>
          <p:nvPicPr>
            <p:cNvPr id="26" name="Picture 25">
              <a:extLst>
                <a:ext uri="{FF2B5EF4-FFF2-40B4-BE49-F238E27FC236}">
                  <a16:creationId xmlns:a16="http://schemas.microsoft.com/office/drawing/2014/main" id="{4F1B1C4A-C17F-4323-A77D-B04FCF995279}"/>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33800" y="1619250"/>
              <a:ext cx="1066800" cy="238125"/>
            </a:xfrm>
            <a:prstGeom prst="rect">
              <a:avLst/>
            </a:prstGeom>
            <a:noFill/>
            <a:ln>
              <a:noFill/>
            </a:ln>
          </p:spPr>
        </p:pic>
        <p:pic>
          <p:nvPicPr>
            <p:cNvPr id="27" name="Picture 26">
              <a:extLst>
                <a:ext uri="{FF2B5EF4-FFF2-40B4-BE49-F238E27FC236}">
                  <a16:creationId xmlns:a16="http://schemas.microsoft.com/office/drawing/2014/main" id="{D9D20F0E-DB49-425B-9C62-EC1D91E39398}"/>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67300" y="1409700"/>
              <a:ext cx="509270" cy="581025"/>
            </a:xfrm>
            <a:prstGeom prst="rect">
              <a:avLst/>
            </a:prstGeom>
            <a:noFill/>
            <a:ln>
              <a:noFill/>
            </a:ln>
          </p:spPr>
        </p:pic>
        <p:pic>
          <p:nvPicPr>
            <p:cNvPr id="28" name="Picture 27">
              <a:extLst>
                <a:ext uri="{FF2B5EF4-FFF2-40B4-BE49-F238E27FC236}">
                  <a16:creationId xmlns:a16="http://schemas.microsoft.com/office/drawing/2014/main" id="{B070700B-9D18-4194-B926-B9C93F667530}"/>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238250" y="1485900"/>
              <a:ext cx="1066800" cy="438150"/>
            </a:xfrm>
            <a:prstGeom prst="rect">
              <a:avLst/>
            </a:prstGeom>
            <a:noFill/>
            <a:ln>
              <a:noFill/>
            </a:ln>
          </p:spPr>
        </p:pic>
        <p:pic>
          <p:nvPicPr>
            <p:cNvPr id="29" name="Picture 28">
              <a:extLst>
                <a:ext uri="{FF2B5EF4-FFF2-40B4-BE49-F238E27FC236}">
                  <a16:creationId xmlns:a16="http://schemas.microsoft.com/office/drawing/2014/main" id="{FAAFB066-91CD-4C12-A883-8A8174C637C9}"/>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38500" y="1009650"/>
              <a:ext cx="1297305" cy="361950"/>
            </a:xfrm>
            <a:prstGeom prst="rect">
              <a:avLst/>
            </a:prstGeom>
            <a:noFill/>
            <a:ln>
              <a:noFill/>
            </a:ln>
          </p:spPr>
        </p:pic>
        <p:pic>
          <p:nvPicPr>
            <p:cNvPr id="30" name="Picture 29">
              <a:extLst>
                <a:ext uri="{FF2B5EF4-FFF2-40B4-BE49-F238E27FC236}">
                  <a16:creationId xmlns:a16="http://schemas.microsoft.com/office/drawing/2014/main" id="{55032EDF-290C-45A4-A8FA-B1618E57AF48}"/>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71725" y="1485900"/>
              <a:ext cx="1355090" cy="447675"/>
            </a:xfrm>
            <a:prstGeom prst="rect">
              <a:avLst/>
            </a:prstGeom>
            <a:noFill/>
            <a:ln>
              <a:noFill/>
            </a:ln>
          </p:spPr>
        </p:pic>
        <p:pic>
          <p:nvPicPr>
            <p:cNvPr id="31" name="Picture 30">
              <a:extLst>
                <a:ext uri="{FF2B5EF4-FFF2-40B4-BE49-F238E27FC236}">
                  <a16:creationId xmlns:a16="http://schemas.microsoft.com/office/drawing/2014/main" id="{644DD205-FADF-43BE-97B8-50641E4C5028}"/>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1485900"/>
              <a:ext cx="1017905" cy="508635"/>
            </a:xfrm>
            <a:prstGeom prst="rect">
              <a:avLst/>
            </a:prstGeom>
            <a:noFill/>
            <a:ln>
              <a:noFill/>
            </a:ln>
          </p:spPr>
        </p:pic>
        <p:pic>
          <p:nvPicPr>
            <p:cNvPr id="32" name="Picture 31">
              <a:extLst>
                <a:ext uri="{FF2B5EF4-FFF2-40B4-BE49-F238E27FC236}">
                  <a16:creationId xmlns:a16="http://schemas.microsoft.com/office/drawing/2014/main" id="{8CC0837D-2290-42EC-9308-A834768D6B38}"/>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381250" y="438150"/>
              <a:ext cx="1083310" cy="304165"/>
            </a:xfrm>
            <a:prstGeom prst="rect">
              <a:avLst/>
            </a:prstGeom>
            <a:noFill/>
            <a:ln>
              <a:noFill/>
            </a:ln>
          </p:spPr>
        </p:pic>
        <p:pic>
          <p:nvPicPr>
            <p:cNvPr id="33" name="Picture 32">
              <a:extLst>
                <a:ext uri="{FF2B5EF4-FFF2-40B4-BE49-F238E27FC236}">
                  <a16:creationId xmlns:a16="http://schemas.microsoft.com/office/drawing/2014/main" id="{8967C2C0-85B6-4838-994B-35F055EC6BEA}"/>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581400" y="342900"/>
              <a:ext cx="1104900" cy="425450"/>
            </a:xfrm>
            <a:prstGeom prst="rect">
              <a:avLst/>
            </a:prstGeom>
            <a:noFill/>
            <a:ln>
              <a:noFill/>
            </a:ln>
          </p:spPr>
        </p:pic>
        <p:pic>
          <p:nvPicPr>
            <p:cNvPr id="34" name="Picture 33">
              <a:extLst>
                <a:ext uri="{FF2B5EF4-FFF2-40B4-BE49-F238E27FC236}">
                  <a16:creationId xmlns:a16="http://schemas.microsoft.com/office/drawing/2014/main" id="{EBA56C02-1705-41B4-87BB-57355CDEDF44}"/>
                </a:ext>
              </a:extLst>
            </p:cNvPr>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0" y="1038225"/>
              <a:ext cx="1704975" cy="223520"/>
            </a:xfrm>
            <a:prstGeom prst="rect">
              <a:avLst/>
            </a:prstGeom>
            <a:noFill/>
            <a:ln>
              <a:noFill/>
            </a:ln>
          </p:spPr>
        </p:pic>
        <p:pic>
          <p:nvPicPr>
            <p:cNvPr id="35" name="Picture 34">
              <a:extLst>
                <a:ext uri="{FF2B5EF4-FFF2-40B4-BE49-F238E27FC236}">
                  <a16:creationId xmlns:a16="http://schemas.microsoft.com/office/drawing/2014/main" id="{3CD19C61-013F-4B87-A29A-DF2A7A1F528E}"/>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0" y="2190750"/>
              <a:ext cx="2115820" cy="374650"/>
            </a:xfrm>
            <a:prstGeom prst="rect">
              <a:avLst/>
            </a:prstGeom>
            <a:noFill/>
            <a:ln>
              <a:noFill/>
            </a:ln>
          </p:spPr>
        </p:pic>
        <p:pic>
          <p:nvPicPr>
            <p:cNvPr id="36" name="Picture 35">
              <a:extLst>
                <a:ext uri="{FF2B5EF4-FFF2-40B4-BE49-F238E27FC236}">
                  <a16:creationId xmlns:a16="http://schemas.microsoft.com/office/drawing/2014/main" id="{EBD680C7-C043-46CA-8B7A-5209D1236455}"/>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4838700" y="0"/>
              <a:ext cx="948690" cy="948690"/>
            </a:xfrm>
            <a:prstGeom prst="rect">
              <a:avLst/>
            </a:prstGeom>
            <a:noFill/>
            <a:ln>
              <a:noFill/>
            </a:ln>
          </p:spPr>
        </p:pic>
        <p:pic>
          <p:nvPicPr>
            <p:cNvPr id="37" name="Picture 36">
              <a:extLst>
                <a:ext uri="{FF2B5EF4-FFF2-40B4-BE49-F238E27FC236}">
                  <a16:creationId xmlns:a16="http://schemas.microsoft.com/office/drawing/2014/main" id="{73C82F4C-4189-4E72-837F-5C0EA8EB4767}"/>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7625" y="438150"/>
              <a:ext cx="914400" cy="285750"/>
            </a:xfrm>
            <a:prstGeom prst="rect">
              <a:avLst/>
            </a:prstGeom>
            <a:noFill/>
            <a:ln>
              <a:noFill/>
            </a:ln>
          </p:spPr>
        </p:pic>
      </p:grpSp>
      <p:sp>
        <p:nvSpPr>
          <p:cNvPr id="20" name="TextBox 19">
            <a:extLst>
              <a:ext uri="{FF2B5EF4-FFF2-40B4-BE49-F238E27FC236}">
                <a16:creationId xmlns:a16="http://schemas.microsoft.com/office/drawing/2014/main" id="{0E0AF5FF-6425-4F9B-8B45-8F4020E7EA90}"/>
              </a:ext>
            </a:extLst>
          </p:cNvPr>
          <p:cNvSpPr txBox="1"/>
          <p:nvPr/>
        </p:nvSpPr>
        <p:spPr>
          <a:xfrm>
            <a:off x="1313592" y="4980613"/>
            <a:ext cx="6899523" cy="1631216"/>
          </a:xfrm>
          <a:prstGeom prst="rect">
            <a:avLst/>
          </a:prstGeom>
          <a:noFill/>
          <a:ln>
            <a:noFill/>
          </a:ln>
        </p:spPr>
        <p:txBody>
          <a:bodyPr wrap="square" rtlCol="0">
            <a:spAutoFit/>
          </a:bodyPr>
          <a:lstStyle/>
          <a:p>
            <a:pPr algn="ctr"/>
            <a:r>
              <a:rPr lang="en-US" sz="2000" b="1" dirty="0">
                <a:solidFill>
                  <a:srgbClr val="034E9F"/>
                </a:solidFill>
                <a:latin typeface="Open Sans"/>
                <a:cs typeface="Open Sans"/>
              </a:rPr>
              <a:t>7 pilot cities, </a:t>
            </a:r>
            <a:r>
              <a:rPr lang="nl-BE" sz="2000" b="1" dirty="0">
                <a:solidFill>
                  <a:srgbClr val="034E9F"/>
                </a:solidFill>
                <a:latin typeface="Open Sans"/>
                <a:cs typeface="Open Sans"/>
              </a:rPr>
              <a:t>2 e-mobility providers, </a:t>
            </a:r>
            <a:br>
              <a:rPr lang="nl-BE" sz="2000" b="1" dirty="0">
                <a:solidFill>
                  <a:srgbClr val="034E9F"/>
                </a:solidFill>
                <a:latin typeface="Open Sans"/>
                <a:cs typeface="Open Sans"/>
              </a:rPr>
            </a:br>
            <a:r>
              <a:rPr lang="nl-BE" sz="2000" b="1" dirty="0">
                <a:solidFill>
                  <a:srgbClr val="034E9F"/>
                </a:solidFill>
                <a:latin typeface="Open Sans"/>
                <a:cs typeface="Open Sans"/>
              </a:rPr>
              <a:t>3 universities, 4 network organisations</a:t>
            </a:r>
          </a:p>
          <a:p>
            <a:endParaRPr lang="en-US" sz="2000" dirty="0">
              <a:solidFill>
                <a:srgbClr val="034E9F"/>
              </a:solidFill>
              <a:latin typeface="Open Sans"/>
              <a:cs typeface="Open Sans"/>
            </a:endParaRPr>
          </a:p>
          <a:p>
            <a:pPr algn="ctr"/>
            <a:r>
              <a:rPr lang="en-US" sz="2000" dirty="0">
                <a:solidFill>
                  <a:srgbClr val="034E9F"/>
                </a:solidFill>
                <a:latin typeface="Open Sans"/>
                <a:cs typeface="Open Sans"/>
              </a:rPr>
              <a:t>Additional shared mobility providers will be selected by the involved cities, mostly through tenders</a:t>
            </a:r>
          </a:p>
        </p:txBody>
      </p:sp>
    </p:spTree>
    <p:extLst>
      <p:ext uri="{BB962C8B-B14F-4D97-AF65-F5344CB8AC3E}">
        <p14:creationId xmlns:p14="http://schemas.microsoft.com/office/powerpoint/2010/main" val="338976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F5FF-6425-4F9B-8B45-8F4020E7EA90}"/>
              </a:ext>
            </a:extLst>
          </p:cNvPr>
          <p:cNvSpPr txBox="1"/>
          <p:nvPr/>
        </p:nvSpPr>
        <p:spPr>
          <a:xfrm>
            <a:off x="839806" y="1524000"/>
            <a:ext cx="7449023" cy="5170646"/>
          </a:xfrm>
          <a:prstGeom prst="rect">
            <a:avLst/>
          </a:prstGeom>
          <a:noFill/>
          <a:ln>
            <a:noFill/>
          </a:ln>
        </p:spPr>
        <p:txBody>
          <a:bodyPr wrap="square" rtlCol="0">
            <a:spAutoFit/>
          </a:bodyPr>
          <a:lstStyle/>
          <a:p>
            <a:pPr marL="457200" indent="-457200">
              <a:buFont typeface="Arial" panose="020B0604020202020204" pitchFamily="34" charset="0"/>
              <a:buChar char="•"/>
            </a:pPr>
            <a:r>
              <a:rPr lang="en-US" sz="2200" dirty="0">
                <a:solidFill>
                  <a:srgbClr val="034E9F"/>
                </a:solidFill>
                <a:latin typeface="Open Sans"/>
                <a:cs typeface="Open Sans"/>
              </a:rPr>
              <a:t>State of the art report on shared e-mobility</a:t>
            </a:r>
          </a:p>
          <a:p>
            <a:pPr marL="457200" indent="-457200">
              <a:buFont typeface="Arial" panose="020B0604020202020204" pitchFamily="34" charset="0"/>
              <a:buChar char="•"/>
            </a:pPr>
            <a:r>
              <a:rPr lang="en-US" sz="2200" dirty="0">
                <a:solidFill>
                  <a:srgbClr val="034E9F"/>
                </a:solidFill>
                <a:latin typeface="Open Sans"/>
                <a:cs typeface="Open Sans"/>
              </a:rPr>
              <a:t>Heat maps based on data analysis</a:t>
            </a:r>
          </a:p>
          <a:p>
            <a:pPr marL="457200" indent="-457200">
              <a:buFont typeface="Arial" panose="020B0604020202020204" pitchFamily="34" charset="0"/>
              <a:buChar char="•"/>
            </a:pPr>
            <a:r>
              <a:rPr lang="en-US" sz="2200" dirty="0">
                <a:solidFill>
                  <a:srgbClr val="034E9F"/>
                </a:solidFill>
                <a:latin typeface="Open Sans"/>
                <a:cs typeface="Open Sans"/>
              </a:rPr>
              <a:t>Technical and functional requirements</a:t>
            </a:r>
          </a:p>
          <a:p>
            <a:pPr marL="457200" indent="-457200">
              <a:buFont typeface="Arial" panose="020B0604020202020204" pitchFamily="34" charset="0"/>
              <a:buChar char="•"/>
            </a:pPr>
            <a:r>
              <a:rPr lang="en-US" sz="2200" dirty="0">
                <a:solidFill>
                  <a:srgbClr val="034E9F"/>
                </a:solidFill>
                <a:latin typeface="Open Sans"/>
                <a:cs typeface="Open Sans"/>
              </a:rPr>
              <a:t>Joint methodology to select locations </a:t>
            </a:r>
          </a:p>
          <a:p>
            <a:pPr marL="457200" indent="-457200">
              <a:buFont typeface="Arial" panose="020B0604020202020204" pitchFamily="34" charset="0"/>
              <a:buChar char="•"/>
            </a:pPr>
            <a:r>
              <a:rPr lang="en-US" sz="2200" dirty="0">
                <a:solidFill>
                  <a:srgbClr val="034E9F"/>
                </a:solidFill>
                <a:latin typeface="Open Sans"/>
                <a:cs typeface="Open Sans"/>
              </a:rPr>
              <a:t>Strategic and operational plans per city</a:t>
            </a:r>
          </a:p>
          <a:p>
            <a:pPr marL="457200" indent="-457200">
              <a:buFont typeface="Arial" panose="020B0604020202020204" pitchFamily="34" charset="0"/>
              <a:buChar char="•"/>
            </a:pPr>
            <a:r>
              <a:rPr lang="en-US" sz="2200" dirty="0">
                <a:solidFill>
                  <a:srgbClr val="034E9F"/>
                </a:solidFill>
                <a:latin typeface="Open Sans"/>
                <a:cs typeface="Open Sans"/>
              </a:rPr>
              <a:t>Ten recommendations to stimulate the uptake of shared electric mobility hubs.</a:t>
            </a:r>
          </a:p>
          <a:p>
            <a:pPr marL="457200" indent="-457200">
              <a:buFont typeface="Arial" panose="020B0604020202020204" pitchFamily="34" charset="0"/>
              <a:buChar char="•"/>
            </a:pPr>
            <a:r>
              <a:rPr lang="en-US" sz="2200" dirty="0">
                <a:solidFill>
                  <a:srgbClr val="034E9F"/>
                </a:solidFill>
                <a:latin typeface="Open Sans"/>
                <a:cs typeface="Open Sans"/>
              </a:rPr>
              <a:t>Prototype of a Service Level Agreement</a:t>
            </a:r>
          </a:p>
          <a:p>
            <a:pPr marL="457200" indent="-457200">
              <a:buFont typeface="Arial" panose="020B0604020202020204" pitchFamily="34" charset="0"/>
              <a:buChar char="•"/>
            </a:pPr>
            <a:r>
              <a:rPr lang="en-US" sz="2200" dirty="0">
                <a:solidFill>
                  <a:srgbClr val="034E9F"/>
                </a:solidFill>
                <a:latin typeface="Open Sans"/>
                <a:cs typeface="Open Sans"/>
              </a:rPr>
              <a:t>Report identifying 5 prototypes of business models for </a:t>
            </a:r>
            <a:r>
              <a:rPr lang="en-US" sz="2200" dirty="0" err="1">
                <a:solidFill>
                  <a:srgbClr val="034E9F"/>
                </a:solidFill>
                <a:latin typeface="Open Sans"/>
                <a:cs typeface="Open Sans"/>
              </a:rPr>
              <a:t>eHUBS</a:t>
            </a:r>
            <a:endParaRPr lang="en-US" sz="2200" dirty="0">
              <a:solidFill>
                <a:srgbClr val="034E9F"/>
              </a:solidFill>
              <a:latin typeface="Open Sans"/>
              <a:cs typeface="Open Sans"/>
            </a:endParaRPr>
          </a:p>
          <a:p>
            <a:pPr marL="457200" indent="-457200">
              <a:buFont typeface="Arial" panose="020B0604020202020204" pitchFamily="34" charset="0"/>
              <a:buChar char="•"/>
            </a:pPr>
            <a:r>
              <a:rPr lang="en-US" sz="2200" dirty="0">
                <a:solidFill>
                  <a:srgbClr val="034E9F"/>
                </a:solidFill>
                <a:latin typeface="Open Sans"/>
                <a:cs typeface="Open Sans"/>
              </a:rPr>
              <a:t>Contribution to standard API (TOMP)</a:t>
            </a:r>
          </a:p>
          <a:p>
            <a:pPr marL="457200" indent="-457200">
              <a:buFont typeface="Arial" panose="020B0604020202020204" pitchFamily="34" charset="0"/>
              <a:buChar char="•"/>
            </a:pPr>
            <a:r>
              <a:rPr lang="en-US" sz="2200" dirty="0">
                <a:solidFill>
                  <a:srgbClr val="034E9F"/>
                </a:solidFill>
                <a:latin typeface="Open Sans"/>
                <a:cs typeface="Open Sans"/>
              </a:rPr>
              <a:t>First eHUBS operational (Nijmegen / Arnhem / Leuven)</a:t>
            </a:r>
          </a:p>
          <a:p>
            <a:pPr marL="457200" indent="-457200">
              <a:buFont typeface="Arial" panose="020B0604020202020204" pitchFamily="34" charset="0"/>
              <a:buChar char="•"/>
            </a:pPr>
            <a:r>
              <a:rPr lang="en-US" sz="2200" dirty="0">
                <a:solidFill>
                  <a:srgbClr val="034E9F"/>
                </a:solidFill>
                <a:latin typeface="Open Sans"/>
                <a:cs typeface="Open Sans"/>
              </a:rPr>
              <a:t>Pending questionnaire in pilot cities with some first insights about the willingness to use the eHUBS</a:t>
            </a:r>
          </a:p>
          <a:p>
            <a:endParaRPr lang="en-US" sz="2200" dirty="0">
              <a:solidFill>
                <a:srgbClr val="034E9F"/>
              </a:solidFill>
              <a:latin typeface="Open Sans"/>
              <a:cs typeface="Open Sans"/>
            </a:endParaRPr>
          </a:p>
        </p:txBody>
      </p:sp>
      <p:pic>
        <p:nvPicPr>
          <p:cNvPr id="7" name="Picture 6">
            <a:extLst>
              <a:ext uri="{FF2B5EF4-FFF2-40B4-BE49-F238E27FC236}">
                <a16:creationId xmlns:a16="http://schemas.microsoft.com/office/drawing/2014/main" id="{982A9F78-A23A-4551-A8D7-7DEF699F19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7078" y="530579"/>
            <a:ext cx="2301751" cy="993421"/>
          </a:xfrm>
          <a:prstGeom prst="rect">
            <a:avLst/>
          </a:prstGeom>
        </p:spPr>
      </p:pic>
      <p:sp>
        <p:nvSpPr>
          <p:cNvPr id="4" name="TextBox 3">
            <a:extLst>
              <a:ext uri="{FF2B5EF4-FFF2-40B4-BE49-F238E27FC236}">
                <a16:creationId xmlns:a16="http://schemas.microsoft.com/office/drawing/2014/main" id="{0E0AF5FF-6425-4F9B-8B45-8F4020E7EA90}"/>
              </a:ext>
            </a:extLst>
          </p:cNvPr>
          <p:cNvSpPr txBox="1"/>
          <p:nvPr/>
        </p:nvSpPr>
        <p:spPr>
          <a:xfrm>
            <a:off x="839806" y="581058"/>
            <a:ext cx="7449023" cy="523220"/>
          </a:xfrm>
          <a:prstGeom prst="rect">
            <a:avLst/>
          </a:prstGeom>
          <a:noFill/>
          <a:ln>
            <a:noFill/>
          </a:ln>
        </p:spPr>
        <p:txBody>
          <a:bodyPr wrap="square" rtlCol="0">
            <a:spAutoFit/>
          </a:bodyPr>
          <a:lstStyle/>
          <a:p>
            <a:r>
              <a:rPr lang="en-US" sz="2800" b="1" dirty="0">
                <a:solidFill>
                  <a:srgbClr val="034E9F"/>
                </a:solidFill>
                <a:latin typeface="Open Sans"/>
                <a:cs typeface="Open Sans"/>
              </a:rPr>
              <a:t>Intermediary results</a:t>
            </a:r>
          </a:p>
        </p:txBody>
      </p:sp>
    </p:spTree>
    <p:extLst>
      <p:ext uri="{BB962C8B-B14F-4D97-AF65-F5344CB8AC3E}">
        <p14:creationId xmlns:p14="http://schemas.microsoft.com/office/powerpoint/2010/main" val="9896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F5FF-6425-4F9B-8B45-8F4020E7EA90}"/>
              </a:ext>
            </a:extLst>
          </p:cNvPr>
          <p:cNvSpPr txBox="1"/>
          <p:nvPr/>
        </p:nvSpPr>
        <p:spPr>
          <a:xfrm>
            <a:off x="668823" y="1027289"/>
            <a:ext cx="7806354" cy="3570208"/>
          </a:xfrm>
          <a:prstGeom prst="rect">
            <a:avLst/>
          </a:prstGeom>
          <a:noFill/>
          <a:ln>
            <a:noFill/>
          </a:ln>
        </p:spPr>
        <p:txBody>
          <a:bodyPr wrap="square" rtlCol="0">
            <a:spAutoFit/>
          </a:bodyPr>
          <a:lstStyle/>
          <a:p>
            <a:r>
              <a:rPr lang="en-US" sz="2800" b="1" dirty="0">
                <a:solidFill>
                  <a:srgbClr val="034E9F"/>
                </a:solidFill>
                <a:latin typeface="Open Sans"/>
                <a:cs typeface="Open Sans"/>
              </a:rPr>
              <a:t>More information</a:t>
            </a:r>
          </a:p>
          <a:p>
            <a:endParaRPr lang="en-US" sz="2200" dirty="0">
              <a:solidFill>
                <a:srgbClr val="034E9F"/>
              </a:solidFill>
              <a:latin typeface="Open Sans"/>
              <a:cs typeface="Open Sans"/>
            </a:endParaRPr>
          </a:p>
          <a:p>
            <a:r>
              <a:rPr lang="en-US" sz="2200" dirty="0">
                <a:solidFill>
                  <a:srgbClr val="034E9F"/>
                </a:solidFill>
                <a:latin typeface="Open Sans"/>
                <a:cs typeface="Open Sans"/>
              </a:rPr>
              <a:t>Website: </a:t>
            </a:r>
            <a:r>
              <a:rPr lang="en-US" sz="2200" dirty="0">
                <a:solidFill>
                  <a:srgbClr val="034E9F"/>
                </a:solidFill>
                <a:latin typeface="Open Sans"/>
                <a:cs typeface="Open Sans"/>
                <a:hlinkClick r:id="rId3"/>
              </a:rPr>
              <a:t>https://www.nweurope.eu/projects/project-search/ehubs-smart-shared-green-mobility-hubs/</a:t>
            </a:r>
            <a:endParaRPr lang="en-US" sz="2200" dirty="0">
              <a:solidFill>
                <a:srgbClr val="034E9F"/>
              </a:solidFill>
              <a:latin typeface="Open Sans"/>
              <a:cs typeface="Open Sans"/>
            </a:endParaRPr>
          </a:p>
          <a:p>
            <a:endParaRPr lang="en-US" sz="2200" dirty="0">
              <a:solidFill>
                <a:srgbClr val="034E9F"/>
              </a:solidFill>
              <a:latin typeface="Open Sans"/>
              <a:cs typeface="Open Sans"/>
            </a:endParaRPr>
          </a:p>
          <a:p>
            <a:r>
              <a:rPr lang="en-US" sz="2200" dirty="0" err="1">
                <a:solidFill>
                  <a:srgbClr val="034E9F"/>
                </a:solidFill>
                <a:latin typeface="Open Sans"/>
                <a:cs typeface="Open Sans"/>
              </a:rPr>
              <a:t>Linkedin</a:t>
            </a:r>
            <a:r>
              <a:rPr lang="en-US" sz="2200" dirty="0">
                <a:solidFill>
                  <a:srgbClr val="034E9F"/>
                </a:solidFill>
                <a:latin typeface="Open Sans"/>
                <a:cs typeface="Open Sans"/>
              </a:rPr>
              <a:t>: </a:t>
            </a:r>
            <a:r>
              <a:rPr lang="en-US" sz="2200" dirty="0">
                <a:solidFill>
                  <a:srgbClr val="034E9F"/>
                </a:solidFill>
                <a:latin typeface="Open Sans"/>
                <a:cs typeface="Open Sans"/>
                <a:hlinkClick r:id="rId4"/>
              </a:rPr>
              <a:t>https://www.linkedin.com/company/ehubs-nwe/</a:t>
            </a:r>
            <a:endParaRPr lang="en-US" sz="2200" dirty="0">
              <a:solidFill>
                <a:srgbClr val="034E9F"/>
              </a:solidFill>
              <a:latin typeface="Open Sans"/>
              <a:cs typeface="Open Sans"/>
            </a:endParaRPr>
          </a:p>
          <a:p>
            <a:endParaRPr lang="en-US" sz="2200" dirty="0">
              <a:solidFill>
                <a:srgbClr val="034E9F"/>
              </a:solidFill>
              <a:latin typeface="Open Sans"/>
              <a:cs typeface="Open Sans"/>
            </a:endParaRPr>
          </a:p>
          <a:p>
            <a:r>
              <a:rPr lang="en-US" sz="2200" dirty="0">
                <a:solidFill>
                  <a:srgbClr val="034E9F"/>
                </a:solidFill>
                <a:latin typeface="Open Sans"/>
                <a:cs typeface="Open Sans"/>
              </a:rPr>
              <a:t>Twitter: </a:t>
            </a:r>
            <a:r>
              <a:rPr lang="en-US" sz="2200" dirty="0">
                <a:solidFill>
                  <a:srgbClr val="034E9F"/>
                </a:solidFill>
                <a:latin typeface="Open Sans"/>
                <a:cs typeface="Open Sans"/>
                <a:hlinkClick r:id="rId5"/>
              </a:rPr>
              <a:t>https://twitter.com/eHUBS_NWE</a:t>
            </a:r>
            <a:endParaRPr lang="en-US" sz="2200" dirty="0">
              <a:solidFill>
                <a:srgbClr val="034E9F"/>
              </a:solidFill>
              <a:latin typeface="Open Sans"/>
              <a:cs typeface="Open Sans"/>
            </a:endParaRPr>
          </a:p>
          <a:p>
            <a:endParaRPr lang="en-US" sz="2200" dirty="0">
              <a:solidFill>
                <a:srgbClr val="034E9F"/>
              </a:solidFill>
              <a:latin typeface="Open Sans"/>
              <a:cs typeface="Open Sans"/>
            </a:endParaRPr>
          </a:p>
          <a:p>
            <a:r>
              <a:rPr lang="en-US" sz="2200" dirty="0">
                <a:solidFill>
                  <a:srgbClr val="034E9F"/>
                </a:solidFill>
                <a:latin typeface="Open Sans"/>
                <a:cs typeface="Open Sans"/>
              </a:rPr>
              <a:t>Newsletter: sign up!</a:t>
            </a:r>
            <a:endParaRPr lang="en-US" dirty="0">
              <a:solidFill>
                <a:srgbClr val="034E9F"/>
              </a:solidFill>
              <a:latin typeface="Open Sans"/>
              <a:cs typeface="Open Sans"/>
            </a:endParaRPr>
          </a:p>
        </p:txBody>
      </p:sp>
      <p:pic>
        <p:nvPicPr>
          <p:cNvPr id="7" name="Picture 6">
            <a:extLst>
              <a:ext uri="{FF2B5EF4-FFF2-40B4-BE49-F238E27FC236}">
                <a16:creationId xmlns:a16="http://schemas.microsoft.com/office/drawing/2014/main" id="{982A9F78-A23A-4551-A8D7-7DEF699F19E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87078" y="530579"/>
            <a:ext cx="2301751" cy="993421"/>
          </a:xfrm>
          <a:prstGeom prst="rect">
            <a:avLst/>
          </a:prstGeom>
        </p:spPr>
      </p:pic>
      <p:pic>
        <p:nvPicPr>
          <p:cNvPr id="4" name="Afbeelding 3">
            <a:extLst>
              <a:ext uri="{FF2B5EF4-FFF2-40B4-BE49-F238E27FC236}">
                <a16:creationId xmlns:a16="http://schemas.microsoft.com/office/drawing/2014/main" id="{55C35A35-E96D-5641-8A7C-82E575AB43AC}"/>
              </a:ext>
            </a:extLst>
          </p:cNvPr>
          <p:cNvPicPr>
            <a:picLocks noChangeAspect="1"/>
          </p:cNvPicPr>
          <p:nvPr/>
        </p:nvPicPr>
        <p:blipFill>
          <a:blip r:embed="rId7"/>
          <a:stretch>
            <a:fillRect/>
          </a:stretch>
        </p:blipFill>
        <p:spPr>
          <a:xfrm>
            <a:off x="4458984" y="3940393"/>
            <a:ext cx="4342116" cy="2190617"/>
          </a:xfrm>
          <a:prstGeom prst="rect">
            <a:avLst/>
          </a:prstGeom>
        </p:spPr>
      </p:pic>
    </p:spTree>
    <p:extLst>
      <p:ext uri="{BB962C8B-B14F-4D97-AF65-F5344CB8AC3E}">
        <p14:creationId xmlns:p14="http://schemas.microsoft.com/office/powerpoint/2010/main" val="3089886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2" ma:contentTypeDescription="Create a new document." ma:contentTypeScope="" ma:versionID="1e2cd7c67867bd7bb5ad151b0e20b066">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01c9d145678a15876d180ce708d88036"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78EBA9-5639-4889-B8F2-9BE82CBE0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a3a8e-7964-4418-ab96-7edc9afd578f"/>
    <ds:schemaRef ds:uri="07e80eab-9d26-4ae7-bd74-003410c92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7875D-36F3-4535-9039-B33AC70C1A7B}">
  <ds:schemaRefs>
    <ds:schemaRef ds:uri="http://schemas.microsoft.com/sharepoint/v3/contenttype/forms"/>
  </ds:schemaRefs>
</ds:datastoreItem>
</file>

<file path=customXml/itemProps3.xml><?xml version="1.0" encoding="utf-8"?>
<ds:datastoreItem xmlns:ds="http://schemas.openxmlformats.org/officeDocument/2006/customXml" ds:itemID="{5071F2F1-4AFB-4C4A-A40B-46229FB661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9065</TotalTime>
  <Words>1027</Words>
  <Application>Microsoft Macintosh PowerPoint</Application>
  <PresentationFormat>Diavoorstelling (4:3)</PresentationFormat>
  <Paragraphs>97</Paragraphs>
  <Slides>7</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Open Sans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Arjen Rodenburg</cp:lastModifiedBy>
  <cp:revision>46</cp:revision>
  <cp:lastPrinted>2020-09-10T06:48:21Z</cp:lastPrinted>
  <dcterms:created xsi:type="dcterms:W3CDTF">2015-03-06T10:50:13Z</dcterms:created>
  <dcterms:modified xsi:type="dcterms:W3CDTF">2020-12-09T10:29:28Z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