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1" r:id="rId3"/>
  </p:sldMasterIdLst>
  <p:notesMasterIdLst>
    <p:notesMasterId r:id="rId21"/>
  </p:notesMasterIdLst>
  <p:sldIdLst>
    <p:sldId id="257" r:id="rId4"/>
    <p:sldId id="292" r:id="rId5"/>
    <p:sldId id="290" r:id="rId6"/>
    <p:sldId id="294" r:id="rId7"/>
    <p:sldId id="289" r:id="rId8"/>
    <p:sldId id="298" r:id="rId9"/>
    <p:sldId id="263" r:id="rId10"/>
    <p:sldId id="297" r:id="rId11"/>
    <p:sldId id="299" r:id="rId12"/>
    <p:sldId id="284" r:id="rId13"/>
    <p:sldId id="285" r:id="rId14"/>
    <p:sldId id="286" r:id="rId15"/>
    <p:sldId id="303" r:id="rId16"/>
    <p:sldId id="304" r:id="rId17"/>
    <p:sldId id="305" r:id="rId18"/>
    <p:sldId id="287" r:id="rId19"/>
    <p:sldId id="310" r:id="rId20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1B"/>
    <a:srgbClr val="052D53"/>
    <a:srgbClr val="008080"/>
    <a:srgbClr val="FA7228"/>
    <a:srgbClr val="2FAD67"/>
    <a:srgbClr val="3F69C4"/>
    <a:srgbClr val="1575A4"/>
    <a:srgbClr val="BDCE31"/>
    <a:srgbClr val="1C4072"/>
    <a:srgbClr val="A5C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 autoAdjust="0"/>
    <p:restoredTop sz="93609" autoAdjust="0"/>
  </p:normalViewPr>
  <p:slideViewPr>
    <p:cSldViewPr>
      <p:cViewPr varScale="1">
        <p:scale>
          <a:sx n="142" d="100"/>
          <a:sy n="142" d="100"/>
        </p:scale>
        <p:origin x="57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2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FD6A-1DE9-462F-BE1F-66F143C9F531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0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FD6A-1DE9-462F-BE1F-66F143C9F531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1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FFD6A-1DE9-462F-BE1F-66F143C9F53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4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FFD6A-1DE9-462F-BE1F-66F143C9F53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9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A7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extLst/>
          </a:lstStyle>
          <a:p>
            <a:fld id="{45B5335D-89EE-4B41-BF90-B016A9B9898A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it-IT" smtClean="0">
                <a:solidFill>
                  <a:schemeClr val="tx2"/>
                </a:solidFill>
              </a:rPr>
              <a:t>Rawfill Final Conference 10/12/2020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486000"/>
            <a:ext cx="9144000" cy="4671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35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1566000"/>
            <a:ext cx="5580000" cy="13500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3145256"/>
            <a:ext cx="5580000" cy="81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1350000"/>
            <a:ext cx="1840048" cy="322083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600" y="4279500"/>
            <a:ext cx="428400" cy="54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1"/>
            <a:ext cx="2014732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6EA-A0F4-4D86-B5FC-C71DC4D88ABC}" type="datetime1">
              <a:rPr lang="en-US" smtClean="0"/>
              <a:t>12/7/2020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Rawfill Final Conference 10/12/2020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012499"/>
            <a:ext cx="8334000" cy="332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63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480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35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1728000"/>
            <a:ext cx="5094000" cy="135015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3314331"/>
            <a:ext cx="5094000" cy="81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1" y="4509000"/>
            <a:ext cx="1512458" cy="405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03001"/>
            <a:ext cx="3300991" cy="2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012500"/>
            <a:ext cx="4038600" cy="3321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012500"/>
            <a:ext cx="4038600" cy="3321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1FE-CA66-479A-A1AF-363A5FF732E3}" type="datetime1">
              <a:rPr lang="en-US" smtClean="0"/>
              <a:t>12/7/2020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Rawfill Final Conference 10/12/2020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62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012500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407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493942"/>
            <a:ext cx="4040188" cy="28485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076325" indent="-13500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012500"/>
            <a:ext cx="403920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493942"/>
            <a:ext cx="4039200" cy="28485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188244" indent="-214313">
              <a:buFont typeface="Arial" pitchFamily="34" charset="0"/>
              <a:buChar char="-"/>
              <a:defRPr lang="nl-BE" sz="12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4285-6823-4B76-A9CE-6CEC3DD08261}" type="datetime1">
              <a:rPr lang="en-US" smtClean="0"/>
              <a:t>12/7/2020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Rawfill Final Conference 10/12/2020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751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FBB-CEF8-47D8-B0BE-2F4BB672974B}" type="datetime1">
              <a:rPr lang="en-US" smtClean="0"/>
              <a:t>12/7/2020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Rawfill Final Conference 10/12/2020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723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20FE-106B-4264-8FC3-F9240E0148E1}" type="datetime1">
              <a:rPr lang="en-US" smtClean="0"/>
              <a:t>12/7/2020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Rawfill Final Conference 10/12/2020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903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405000"/>
            <a:ext cx="3008313" cy="671325"/>
          </a:xfrm>
        </p:spPr>
        <p:txBody>
          <a:bodyPr anchor="t" anchorCtr="0"/>
          <a:lstStyle>
            <a:lvl1pPr algn="l">
              <a:defRPr sz="15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405000"/>
            <a:ext cx="5105139" cy="394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tabLst/>
              <a:defRPr sz="1200">
                <a:solidFill>
                  <a:srgbClr val="00407A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076326"/>
            <a:ext cx="3008313" cy="3267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599-C2A9-4C20-A81F-277262F3FD9A}" type="datetime1">
              <a:rPr lang="en-US" smtClean="0"/>
              <a:t>12/7/2020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Rawfill Final Conference 10/12/2020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55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3591000"/>
            <a:ext cx="8334000" cy="405000"/>
          </a:xfrm>
        </p:spPr>
        <p:txBody>
          <a:bodyPr anchor="t" anchorCtr="0">
            <a:noAutofit/>
          </a:bodyPr>
          <a:lstStyle>
            <a:lvl1pPr algn="l">
              <a:defRPr sz="15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405000"/>
            <a:ext cx="83340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4083918"/>
            <a:ext cx="8334000" cy="270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4536000"/>
            <a:ext cx="936000" cy="216000"/>
          </a:xfrm>
        </p:spPr>
        <p:txBody>
          <a:bodyPr/>
          <a:lstStyle/>
          <a:p>
            <a:fld id="{B3771F02-66F7-4E77-A169-78555811EB1D}" type="datetime1">
              <a:rPr lang="en-US" smtClean="0"/>
              <a:t>12/7/2020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4536000"/>
            <a:ext cx="1980000" cy="216000"/>
          </a:xfrm>
        </p:spPr>
        <p:txBody>
          <a:bodyPr/>
          <a:lstStyle/>
          <a:p>
            <a:r>
              <a:rPr lang="nl-BE" smtClean="0"/>
              <a:t>Rawfill Final Conference 10/12/2020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644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A7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extLst/>
          </a:lstStyle>
          <a:p>
            <a:fld id="{1439CE68-9BA7-4CB5-A2F6-D68F4FE0F4D5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it-IT" smtClean="0">
                <a:solidFill>
                  <a:schemeClr val="tx2"/>
                </a:solidFill>
              </a:rPr>
              <a:t>Rawfill Final Conference 10/12/2020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80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C3F1768-592C-4E5B-9C58-8C7C13458466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31BE8190-96EC-4F53-81EE-90978AE2DB51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8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solidFill>
            <a:srgbClr val="052D53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VÃ½sledok vyhÄ¾adÃ¡vania obrÃ¡zkov pre dopyt european uni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1681"/>
            <a:ext cx="596888" cy="3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0BB84-2422-438C-BE0A-5C28903D6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883"/>
            <a:ext cx="1771650" cy="828675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31DB3BD-4B1C-4BB2-871C-CF656099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305A116E-3104-45B9-8698-7B9E0A3106D8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C1407AA-B4E9-4A1A-A47C-56B8C82EA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0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626696" cy="10058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376E1D3-F69E-4B9A-9757-67476B1E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3DA8CD4D-5D82-47BA-9C99-9E6DB6DB2ADB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40D0364-259F-4EE9-89FA-1EE819181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19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6767664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A7228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rgbClr val="FA7228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432A28F-CF12-4D75-896E-785DB84A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0C25AE3-18AD-4C30-9EBE-25FAD4A971B4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2253DD5-0808-4E83-B062-4A078BB32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0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8110"/>
            <a:ext cx="6520849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27D43B-5D24-4DD6-B7A1-0EB8D81C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51723C1-10CD-4985-97B3-0DABF48F031C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A9C75DF-C989-49BF-8F25-6B0A69188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9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8110"/>
            <a:ext cx="6520849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solidFill>
            <a:srgbClr val="FA7228"/>
          </a:solidFill>
          <a:ln w="50800" cap="sq" cmpd="dbl" algn="ctr">
            <a:solidFill>
              <a:srgbClr val="1C407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364E3D-9EA5-40FD-AC5F-F0F5E34B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7A8FBD8-6A8A-4AAD-A553-02BF41676977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CBE8B33-DC83-4477-B3E5-1F37E72A9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00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rgbClr val="FA7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4114800"/>
            <a:ext cx="7315200" cy="5143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r>
              <a:rPr lang="en-US" dirty="0">
                <a:solidFill>
                  <a:srgbClr val="05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Union's EU Framework </a:t>
            </a:r>
            <a:r>
              <a:rPr lang="en-US" dirty="0" err="1">
                <a:solidFill>
                  <a:srgbClr val="05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05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Research and Innovation Horizon 2020 under Grant Agreement No 776846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727496"/>
            <a:ext cx="2667000" cy="273844"/>
          </a:xfrm>
          <a:prstGeom prst="rect">
            <a:avLst/>
          </a:prstGeom>
        </p:spPr>
        <p:txBody>
          <a:bodyPr rtlCol="0"/>
          <a:lstStyle/>
          <a:p>
            <a:fld id="{07FE98FB-FCC9-4995-B968-560D70637825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2" descr="VÃ½sledok vyhÄ¾adÃ¡vania obrÃ¡zkov pre dopyt european uni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308" y="3976733"/>
            <a:ext cx="2420416" cy="12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613169" y="4730241"/>
            <a:ext cx="4572000" cy="273844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+mn-lt"/>
              </a:defRPr>
            </a:lvl1pPr>
          </a:lstStyle>
          <a:p>
            <a:pPr algn="l"/>
            <a:r>
              <a:rPr lang="it-IT" smtClean="0">
                <a:cs typeface="Arial" panose="020B0604020202020204" pitchFamily="34" charset="0"/>
              </a:rPr>
              <a:t>Rawfill Final Conference 10/12/2020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6" name="Picture Placeholder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1019"/>
          <a:stretch/>
        </p:blipFill>
        <p:spPr>
          <a:xfrm>
            <a:off x="1450201" y="0"/>
            <a:ext cx="7696200" cy="31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Picture with Caption">
    <p:bg>
      <p:bgPr>
        <a:solidFill>
          <a:srgbClr val="FA7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0D165D02-024A-4C02-AC19-0DC9D038E0AF}" type="datetime1">
              <a:rPr lang="en-US" smtClean="0"/>
              <a:t>12/7/2020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r>
              <a:rPr lang="it-IT" smtClean="0"/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1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626696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3A88-DCB3-48DF-9FEE-85F069F13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Rawfill Final Conference 10/12/2020</a:t>
            </a: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AA94E1-1BAD-4BBB-9E15-E26671EA2A1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12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solidFill>
            <a:srgbClr val="052D53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VÃ½sledok vyhÄ¾adÃ¡vania obrÃ¡zkov pre dopyt european uni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1681"/>
            <a:ext cx="596888" cy="3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0BB84-2422-438C-BE0A-5C28903D6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883"/>
            <a:ext cx="1771650" cy="828675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31DB3BD-4B1C-4BB2-871C-CF656099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0E2ED2-26F7-4D5D-AFF3-74332B62904C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C1407AA-B4E9-4A1A-A47C-56B8C82EA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626696" cy="10058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376E1D3-F69E-4B9A-9757-67476B1E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25833D20-64E3-43DE-946B-46D7FA94625E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40D0364-259F-4EE9-89FA-1EE819181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6767664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A7228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rgbClr val="FA7228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432A28F-CF12-4D75-896E-785DB84A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01C4954-ACF0-4E80-A854-0F76073F21D5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2253DD5-0808-4E83-B062-4A078BB32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8110"/>
            <a:ext cx="6520849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27D43B-5D24-4DD6-B7A1-0EB8D81C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E23F8AF-7C5C-4AAC-B1D0-952C1B524977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A9C75DF-C989-49BF-8F25-6B0A69188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8110"/>
            <a:ext cx="6520849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solidFill>
            <a:srgbClr val="FA7228"/>
          </a:solidFill>
          <a:ln w="50800" cap="sq" cmpd="dbl" algn="ctr">
            <a:solidFill>
              <a:srgbClr val="1C407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364E3D-9EA5-40FD-AC5F-F0F5E34B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F540022-17CE-4273-BD2B-33EA0E519443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CBE8B33-DC83-4477-B3E5-1F37E72A9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rgbClr val="FA7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4114800"/>
            <a:ext cx="7315200" cy="5143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r>
              <a:rPr lang="en-US" dirty="0">
                <a:solidFill>
                  <a:srgbClr val="05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Union's EU Framework </a:t>
            </a:r>
            <a:r>
              <a:rPr lang="en-US" dirty="0" err="1">
                <a:solidFill>
                  <a:srgbClr val="05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05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Research and Innovation Horizon 2020 under Grant Agreement No 776846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727496"/>
            <a:ext cx="2667000" cy="273844"/>
          </a:xfrm>
          <a:prstGeom prst="rect">
            <a:avLst/>
          </a:prstGeom>
        </p:spPr>
        <p:txBody>
          <a:bodyPr rtlCol="0"/>
          <a:lstStyle/>
          <a:p>
            <a:fld id="{58EFFE7F-B0F3-497C-A66D-AA4607E58854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2" descr="VÃ½sledok vyhÄ¾adÃ¡vania obrÃ¡zkov pre dopyt european uni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308" y="3976733"/>
            <a:ext cx="2420416" cy="12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613169" y="4730241"/>
            <a:ext cx="4572000" cy="273844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+mn-lt"/>
              </a:defRPr>
            </a:lvl1pPr>
          </a:lstStyle>
          <a:p>
            <a:pPr algn="l"/>
            <a:r>
              <a:rPr lang="it-IT" smtClean="0">
                <a:cs typeface="Arial" panose="020B0604020202020204" pitchFamily="34" charset="0"/>
              </a:rPr>
              <a:t>Rawfill Final Conference 10/12/2020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6" name="Picture Placeholder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1019"/>
          <a:stretch/>
        </p:blipFill>
        <p:spPr>
          <a:xfrm>
            <a:off x="1450201" y="0"/>
            <a:ext cx="7696200" cy="315236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626696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8689-4DA4-480A-BCE0-995AB981C1B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12/7/2020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Rawfill Final Conference 10/12/2020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A94E1-1BAD-4BBB-9E15-E26671EA2A1F}" type="slidenum">
              <a:rPr kumimoji="0" lang="nl-BE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9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  <a:noFill/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248686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12" name="Picture 2" descr="VÃ½sledok vyhÄ¾adÃ¡vania obrÃ¡zkov pre dopyt european union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9" y="4846454"/>
            <a:ext cx="596888" cy="3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4768C6-54D9-48C3-A118-C85B21783D6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883"/>
            <a:ext cx="1771650" cy="828675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0F51557A-D7FD-429C-9524-D59214DA9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EE0F2352-0F26-4A03-A38E-2A49D65642C1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D3F3F31-A2E2-4178-81C8-5215F3095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82" r:id="rId9"/>
  </p:sldLayoutIdLst>
  <p:hf hd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35000"/>
            <a:ext cx="8334000" cy="675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012499"/>
            <a:ext cx="8334000" cy="332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4536000"/>
            <a:ext cx="93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9549C7-1CD7-43A4-A8BB-A0DBCA51A7A7}" type="datetime1">
              <a:rPr lang="en-US" smtClean="0"/>
              <a:t>12/7/2020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4536000"/>
            <a:ext cx="198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Rawfill Final Conference 10/12/2020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4536000"/>
            <a:ext cx="93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4806000"/>
            <a:ext cx="9144000" cy="3645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35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1" y="4509000"/>
            <a:ext cx="1512458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7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685800" rtl="0" eaLnBrk="1" latinLnBrk="0" hangingPunct="1">
        <a:spcBef>
          <a:spcPts val="435"/>
        </a:spcBef>
        <a:buSzPct val="110000"/>
        <a:buFont typeface="Arial" pitchFamily="34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540000" indent="-270272" algn="l" defTabSz="685800" rtl="0" eaLnBrk="1" latinLnBrk="0" hangingPunct="1">
        <a:spcBef>
          <a:spcPts val="435"/>
        </a:spcBef>
        <a:buSzPct val="75000"/>
        <a:buFont typeface="Courier New" pitchFamily="49" charset="0"/>
        <a:buChar char="o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742500" indent="-20250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876300" indent="-135000" algn="l" defTabSz="685800" rtl="0" eaLnBrk="1" latinLnBrk="0" hangingPunct="1">
        <a:spcBef>
          <a:spcPts val="285"/>
        </a:spcBef>
        <a:buSzPct val="80000"/>
        <a:buFont typeface="Arial" pitchFamily="34" charset="0"/>
        <a:buChar char="•"/>
        <a:defRPr sz="12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003697" indent="-134541" algn="l" defTabSz="685800" rtl="0" eaLnBrk="1" latinLnBrk="0" hangingPunct="1">
        <a:spcBef>
          <a:spcPts val="285"/>
        </a:spcBef>
        <a:buFont typeface="Arial" pitchFamily="34" charset="0"/>
        <a:buChar char="-"/>
        <a:defRPr lang="nl-BE" sz="12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rgbClr val="DEDE1B">
              <a:alpha val="49804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rgbClr val="052D5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  <a:noFill/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248686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12" name="Picture 2" descr="VÃ½sledok vyhÄ¾adÃ¡vania obrÃ¡zkov pre dopyt european union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9" y="4846454"/>
            <a:ext cx="596888" cy="3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4768C6-54D9-48C3-A118-C85B21783D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4883"/>
            <a:ext cx="1771650" cy="828675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0F51557A-D7FD-429C-9524-D59214DA9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32240" y="4803998"/>
            <a:ext cx="2030760" cy="33961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166CECA0-8C7F-4FDA-A969-5145CA8A2266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D3F3F31-A2E2-4178-81C8-5215F3095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600" y="4731990"/>
            <a:ext cx="5616624" cy="41151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+mn-lt"/>
              </a:defRPr>
            </a:lvl1pPr>
          </a:lstStyle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5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a.Paajanen@vtt.fi" TargetMode="External"/><Relationship Id="rId2" Type="http://schemas.openxmlformats.org/officeDocument/2006/relationships/hyperlink" Target="https://h2020-nemo.e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ieven.machiels@kuleuven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2020-nemo.e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lvomet.eu/" TargetMode="External"/><Relationship Id="rId2" Type="http://schemas.openxmlformats.org/officeDocument/2006/relationships/hyperlink" Target="https://kuleuven.sim2.be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lvomet.eu/" TargetMode="External"/><Relationship Id="rId2" Type="http://schemas.openxmlformats.org/officeDocument/2006/relationships/hyperlink" Target="https://kuleuven.sim2.be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hvhydroprojekt.com.pl/en,Tailings-Storage-Facilities-Zelazny-Mos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mining.com/two-decades-after-los-frailes-tailings-accident-guadiamar-river-shows-signs-of-recover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895" y="1729007"/>
            <a:ext cx="7848872" cy="640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spcAft>
                <a:spcPts val="225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Any use or further distribution of this document is only permitted with written permission of the NEMO coordinator.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DISCLAIMER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3F7CB7D-F184-43C7-B6FD-03D728E1BB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16570" y="4737538"/>
            <a:ext cx="5616624" cy="411510"/>
          </a:xfrm>
        </p:spPr>
        <p:txBody>
          <a:bodyPr/>
          <a:lstStyle/>
          <a:p>
            <a:r>
              <a:rPr lang="it-IT" dirty="0" smtClean="0"/>
              <a:t>Rawfill Final Conference 10/12/2020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3772968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</a:rPr>
              <a:t>EUROPEAN UNION</a:t>
            </a:r>
          </a:p>
          <a:p>
            <a:pPr defTabSz="685800"/>
            <a:r>
              <a:rPr lang="en-GB" sz="1050" dirty="0" smtClean="0">
                <a:solidFill>
                  <a:prstClr val="black"/>
                </a:solidFill>
              </a:rPr>
              <a:t>The NEMO </a:t>
            </a:r>
            <a:r>
              <a:rPr lang="en-GB" sz="1050" dirty="0">
                <a:solidFill>
                  <a:prstClr val="black"/>
                </a:solidFill>
              </a:rPr>
              <a:t>project has received funding from the European Union’s Horizon2020 research and innovation programme under grant agreement No 776846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6056" y="3926305"/>
            <a:ext cx="27572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1050" dirty="0">
                <a:solidFill>
                  <a:srgbClr val="595959">
                    <a:lumMod val="50000"/>
                  </a:srgbClr>
                </a:solidFill>
              </a:rPr>
              <a:t>NEMO website: </a:t>
            </a:r>
            <a:r>
              <a:rPr lang="en-GB" sz="1050" dirty="0">
                <a:solidFill>
                  <a:srgbClr val="595959">
                    <a:lumMod val="50000"/>
                  </a:srgbClr>
                </a:solidFill>
                <a:hlinkClick r:id="rId2"/>
              </a:rPr>
              <a:t>https://h2020-nemo.eu/</a:t>
            </a:r>
            <a:r>
              <a:rPr lang="en-GB" sz="1050" dirty="0">
                <a:solidFill>
                  <a:srgbClr val="595959">
                    <a:lumMod val="50000"/>
                  </a:srgbClr>
                </a:solidFill>
              </a:rPr>
              <a:t>  </a:t>
            </a:r>
            <a:endParaRPr lang="en-GB" sz="1050" dirty="0" smtClean="0">
              <a:solidFill>
                <a:srgbClr val="595959">
                  <a:lumMod val="50000"/>
                </a:srgbClr>
              </a:solidFill>
            </a:endParaRPr>
          </a:p>
          <a:p>
            <a:pPr defTabSz="685800">
              <a:defRPr/>
            </a:pPr>
            <a:r>
              <a:rPr lang="en-GB" sz="1050" dirty="0">
                <a:solidFill>
                  <a:srgbClr val="595959">
                    <a:lumMod val="50000"/>
                  </a:srgbClr>
                </a:solidFill>
                <a:hlinkClick r:id="rId3"/>
              </a:rPr>
              <a:t>Mika.Paajanen@vtt.fi</a:t>
            </a:r>
            <a:r>
              <a:rPr lang="en-GB" sz="1050" dirty="0">
                <a:solidFill>
                  <a:srgbClr val="595959">
                    <a:lumMod val="50000"/>
                  </a:srgbClr>
                </a:solidFill>
              </a:rPr>
              <a:t> +358407370910</a:t>
            </a:r>
          </a:p>
          <a:p>
            <a:pPr defTabSz="685800">
              <a:defRPr/>
            </a:pPr>
            <a:r>
              <a:rPr lang="en-GB" sz="1050" dirty="0" smtClean="0">
                <a:solidFill>
                  <a:srgbClr val="595959">
                    <a:lumMod val="50000"/>
                  </a:srgbClr>
                </a:solidFill>
                <a:hlinkClick r:id="rId4"/>
              </a:rPr>
              <a:t>Lieven.machiels@kuleuven.be</a:t>
            </a:r>
            <a:r>
              <a:rPr lang="en-GB" sz="1050" dirty="0" smtClean="0">
                <a:solidFill>
                  <a:srgbClr val="595959">
                    <a:lumMod val="50000"/>
                  </a:srgbClr>
                </a:solidFill>
              </a:rPr>
              <a:t> </a:t>
            </a:r>
            <a:r>
              <a:rPr lang="en-GB" sz="1050" dirty="0">
                <a:solidFill>
                  <a:srgbClr val="595959">
                    <a:lumMod val="50000"/>
                  </a:srgbClr>
                </a:solidFill>
              </a:rPr>
              <a:t>+</a:t>
            </a:r>
            <a:r>
              <a:rPr lang="en-GB" sz="1050" dirty="0" smtClean="0">
                <a:solidFill>
                  <a:srgbClr val="595959">
                    <a:lumMod val="50000"/>
                  </a:srgbClr>
                </a:solidFill>
              </a:rPr>
              <a:t>32494918649</a:t>
            </a:r>
            <a:endParaRPr lang="en-GB" sz="1050" dirty="0">
              <a:solidFill>
                <a:srgbClr val="5959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NEMO Case </a:t>
            </a:r>
            <a:r>
              <a:rPr lang="nl-BE" sz="3200" dirty="0" err="1" smtClean="0"/>
              <a:t>study</a:t>
            </a:r>
            <a:r>
              <a:rPr lang="nl-BE" sz="3200" dirty="0" smtClean="0"/>
              <a:t> 1– Luikonlahti </a:t>
            </a:r>
            <a:r>
              <a:rPr lang="en-GB" sz="3200" dirty="0" smtClean="0"/>
              <a:t>Cu-Zn-Ni-Co-Au </a:t>
            </a:r>
            <a:r>
              <a:rPr lang="nl-BE" sz="3200" dirty="0" smtClean="0"/>
              <a:t>processing plant, Finland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3F7CB7D-F184-43C7-B6FD-03D728E1BB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Rawfill Final Conference 10/12/2020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544478"/>
            <a:ext cx="3963747" cy="2611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04248" y="4683829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Source:</a:t>
            </a:r>
            <a:r>
              <a:rPr kumimoji="0" lang="nl-BE" sz="105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nl-B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https</a:t>
            </a: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://www.boliden.com</a:t>
            </a:r>
            <a:r>
              <a:rPr kumimoji="0" lang="nl-B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/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/>
          <a:stretch/>
        </p:blipFill>
        <p:spPr>
          <a:xfrm>
            <a:off x="533400" y="1571630"/>
            <a:ext cx="3348041" cy="265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280197"/>
            <a:ext cx="414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Luikonlahti, processing plant of Luikonlahti mine, Boliden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059832" y="2486049"/>
            <a:ext cx="64807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3F7CB7D-F184-43C7-B6FD-03D728E1BB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584" t="19260" r="29583" b="8148"/>
          <a:stretch/>
        </p:blipFill>
        <p:spPr>
          <a:xfrm>
            <a:off x="2411760" y="1347614"/>
            <a:ext cx="5040560" cy="3383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1484511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Current</a:t>
            </a:r>
            <a:r>
              <a:rPr lang="nl-BE" dirty="0" smtClean="0"/>
              <a:t> flowsheet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4152921"/>
            <a:ext cx="187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Source:</a:t>
            </a:r>
            <a:r>
              <a:rPr kumimoji="0" lang="nl-BE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https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://www.boliden.com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/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4083918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08104" y="4659982"/>
            <a:ext cx="1370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NEMO feed </a:t>
            </a:r>
            <a:r>
              <a:rPr lang="nl-BE" sz="1100" dirty="0" err="1" smtClean="0"/>
              <a:t>material</a:t>
            </a:r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599" y="118110"/>
            <a:ext cx="6520849" cy="1005840"/>
          </a:xfrm>
        </p:spPr>
        <p:txBody>
          <a:bodyPr>
            <a:noAutofit/>
          </a:bodyPr>
          <a:lstStyle/>
          <a:p>
            <a:r>
              <a:rPr lang="nl-BE" sz="3200" dirty="0" smtClean="0"/>
              <a:t>NEMO Case </a:t>
            </a:r>
            <a:r>
              <a:rPr lang="nl-BE" sz="3200" dirty="0" err="1" smtClean="0"/>
              <a:t>study</a:t>
            </a:r>
            <a:r>
              <a:rPr lang="nl-BE" sz="3200" dirty="0" smtClean="0"/>
              <a:t> 1– Luikonlahti </a:t>
            </a:r>
            <a:r>
              <a:rPr lang="en-GB" sz="3200" dirty="0" smtClean="0"/>
              <a:t>Cu-Zn-Ni-Co-Au </a:t>
            </a:r>
            <a:r>
              <a:rPr lang="nl-BE" sz="3200" dirty="0" smtClean="0"/>
              <a:t>processing plant, Finland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17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3F7CB7D-F184-43C7-B6FD-03D728E1BB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Rawfill Final Conference 10/12/2020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35646"/>
            <a:ext cx="8481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NEMO objectives: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Further process the Co-Ni concentrate produced at the final flotation stage of the Luikonlahti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Recovery and purification of Co, Ni, Cu, Zn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Production of Fe-rich residue as a sink for arsenic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Recycle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CaSO</a:t>
            </a:r>
            <a:r>
              <a:rPr lang="en-GB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produce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cleaned leaching residue is aimed to remain at the site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599" y="118110"/>
            <a:ext cx="6520849" cy="1005840"/>
          </a:xfrm>
        </p:spPr>
        <p:txBody>
          <a:bodyPr>
            <a:noAutofit/>
          </a:bodyPr>
          <a:lstStyle/>
          <a:p>
            <a:r>
              <a:rPr lang="nl-BE" sz="3200" dirty="0" smtClean="0"/>
              <a:t>NEMO Case </a:t>
            </a:r>
            <a:r>
              <a:rPr lang="nl-BE" sz="3200" dirty="0" err="1" smtClean="0"/>
              <a:t>study</a:t>
            </a:r>
            <a:r>
              <a:rPr lang="nl-BE" sz="3200" dirty="0" smtClean="0"/>
              <a:t> 1– Luikonlahti </a:t>
            </a:r>
            <a:r>
              <a:rPr lang="en-GB" sz="3200" dirty="0" smtClean="0"/>
              <a:t>Cu-Zn-Ni-Co-Au </a:t>
            </a:r>
            <a:r>
              <a:rPr lang="nl-BE" sz="3200" dirty="0" smtClean="0"/>
              <a:t>processing plant, Finland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90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7CB7D-F184-43C7-B6FD-03D728E1BBF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Rawfill Final Conference 10/12/2020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170" name="Picture 2" descr="https://www.terrafame.com/media/mediapankki/kuvapankki/primary-leaching-ar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8"/>
          <a:stretch/>
        </p:blipFill>
        <p:spPr bwMode="auto">
          <a:xfrm>
            <a:off x="248384" y="1635646"/>
            <a:ext cx="8695489" cy="25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6296" y="4225564"/>
            <a:ext cx="180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Source: Terrafame.com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626696" cy="100584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NEMO Case </a:t>
            </a:r>
            <a:r>
              <a:rPr lang="nl-BE" dirty="0" err="1" smtClean="0"/>
              <a:t>study</a:t>
            </a:r>
            <a:r>
              <a:rPr lang="nl-BE" dirty="0" smtClean="0"/>
              <a:t> 2 – Sotkamo </a:t>
            </a:r>
            <a:r>
              <a:rPr lang="en-US" dirty="0" smtClean="0"/>
              <a:t>Ni-Co-Zn-Cu </a:t>
            </a:r>
            <a:r>
              <a:rPr lang="nl-BE" dirty="0" smtClean="0"/>
              <a:t>mine, Finland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024" y="1442564"/>
            <a:ext cx="5904656" cy="3078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9953" y="4522658"/>
            <a:ext cx="4111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Ital"/>
                <a:ea typeface="+mn-ea"/>
                <a:cs typeface="+mn-cs"/>
              </a:rPr>
              <a:t>Source: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Ital"/>
                <a:ea typeface="+mn-ea"/>
                <a:cs typeface="+mn-cs"/>
              </a:rPr>
              <a:t>Geosciences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Ital"/>
                <a:ea typeface="+mn-ea"/>
                <a:cs typeface="+mn-cs"/>
              </a:rPr>
              <a:t>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Bold"/>
                <a:ea typeface="+mn-ea"/>
                <a:cs typeface="+mn-cs"/>
              </a:rPr>
              <a:t>2018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Roma"/>
                <a:ea typeface="+mn-ea"/>
                <a:cs typeface="+mn-cs"/>
              </a:rPr>
              <a:t>,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Ital"/>
                <a:ea typeface="+mn-ea"/>
                <a:cs typeface="+mn-cs"/>
              </a:rPr>
              <a:t>8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Roma"/>
                <a:ea typeface="+mn-ea"/>
                <a:cs typeface="+mn-cs"/>
              </a:rPr>
              <a:t>, 66; doi:10.3390/geosciences8020066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Rawfill Final Conference 10/12/2020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7CB7D-F184-43C7-B6FD-03D728E1BBF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30622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Current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flowsheet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626696" cy="100584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NEMO Case </a:t>
            </a:r>
            <a:r>
              <a:rPr lang="nl-BE" dirty="0" err="1" smtClean="0"/>
              <a:t>study</a:t>
            </a:r>
            <a:r>
              <a:rPr lang="nl-BE" dirty="0" smtClean="0"/>
              <a:t> 2 – Sotkamo </a:t>
            </a:r>
            <a:r>
              <a:rPr lang="en-US" dirty="0" smtClean="0"/>
              <a:t>Ni-Co-Zn-Cu </a:t>
            </a:r>
            <a:r>
              <a:rPr lang="nl-BE" dirty="0" smtClean="0"/>
              <a:t>mine, Finland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609600" y="1491590"/>
            <a:ext cx="8153400" cy="3242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Current products</a:t>
            </a:r>
            <a:r>
              <a:rPr lang="en-GB" sz="2000" dirty="0" smtClean="0"/>
              <a:t>: (</a:t>
            </a:r>
            <a:r>
              <a:rPr lang="en-GB" sz="2000" dirty="0" err="1"/>
              <a:t>Co,Ni</a:t>
            </a:r>
            <a:r>
              <a:rPr lang="en-GB" sz="2000" dirty="0"/>
              <a:t>)S, </a:t>
            </a:r>
            <a:r>
              <a:rPr lang="en-GB" sz="2000" dirty="0" err="1"/>
              <a:t>ZnS</a:t>
            </a:r>
            <a:r>
              <a:rPr lang="en-GB" sz="2000" dirty="0"/>
              <a:t>, by-product </a:t>
            </a:r>
            <a:r>
              <a:rPr lang="en-GB" sz="2000" dirty="0" smtClean="0"/>
              <a:t>CuS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NEMO objectives: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Improve </a:t>
            </a:r>
            <a:r>
              <a:rPr lang="en-GB" sz="2000" dirty="0"/>
              <a:t>leaching from secondary heaps &amp; </a:t>
            </a:r>
            <a:r>
              <a:rPr lang="en-GB" sz="2000" dirty="0" smtClean="0"/>
              <a:t>improve </a:t>
            </a:r>
            <a:r>
              <a:rPr lang="en-GB" sz="2000" dirty="0"/>
              <a:t>recovery of Co, Ni, Zn &amp; Cu from pregnant leach solution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Additional metal recovery from pregnant leach solution (metals currently ending up in waste precipitates): Mn, </a:t>
            </a:r>
            <a:r>
              <a:rPr lang="en-GB" sz="2000" dirty="0" smtClean="0"/>
              <a:t>REE</a:t>
            </a:r>
            <a:r>
              <a:rPr lang="en-GB" sz="2000" dirty="0"/>
              <a:t>, </a:t>
            </a:r>
            <a:r>
              <a:rPr lang="en-GB" sz="2000" dirty="0" err="1"/>
              <a:t>Sc</a:t>
            </a:r>
            <a:endParaRPr lang="en-GB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Cleaned mineral fraction: heaps remain in place after leaching = final storage of mineral </a:t>
            </a:r>
            <a:r>
              <a:rPr lang="en-GB" sz="2000" dirty="0" smtClean="0"/>
              <a:t>fraction</a:t>
            </a:r>
            <a:endParaRPr lang="nl-BE" sz="20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Rawfill Final Conference 10/12/2020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7CB7D-F184-43C7-B6FD-03D728E1BBF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626696" cy="100584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NEMO Case </a:t>
            </a:r>
            <a:r>
              <a:rPr lang="nl-BE" dirty="0" err="1" smtClean="0"/>
              <a:t>study</a:t>
            </a:r>
            <a:r>
              <a:rPr lang="nl-BE" dirty="0" smtClean="0"/>
              <a:t> 2 – Sotkamo </a:t>
            </a:r>
            <a:r>
              <a:rPr lang="en-US" dirty="0" smtClean="0"/>
              <a:t>Ni-Co-Zn-Cu </a:t>
            </a:r>
            <a:r>
              <a:rPr lang="nl-BE" dirty="0" smtClean="0"/>
              <a:t>mine, Finland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8110"/>
            <a:ext cx="7274769" cy="1005840"/>
          </a:xfrm>
        </p:spPr>
        <p:txBody>
          <a:bodyPr>
            <a:noAutofit/>
          </a:bodyPr>
          <a:lstStyle/>
          <a:p>
            <a:r>
              <a:rPr lang="nl-BE" sz="3200" dirty="0" smtClean="0"/>
              <a:t>Want </a:t>
            </a:r>
            <a:r>
              <a:rPr lang="nl-BE" sz="3200" dirty="0" err="1" smtClean="0"/>
              <a:t>to</a:t>
            </a:r>
            <a:r>
              <a:rPr lang="nl-BE" sz="3200" dirty="0" smtClean="0"/>
              <a:t> follow-up on NEMO </a:t>
            </a:r>
            <a:r>
              <a:rPr lang="nl-BE" sz="3200" dirty="0" err="1" smtClean="0"/>
              <a:t>results</a:t>
            </a:r>
            <a:r>
              <a:rPr lang="nl-BE" sz="3200" dirty="0" smtClean="0"/>
              <a:t>? </a:t>
            </a:r>
            <a:r>
              <a:rPr lang="en-US" sz="3200" dirty="0" smtClean="0">
                <a:hlinkClick r:id="rId2"/>
              </a:rPr>
              <a:t>https://h2020-nemo.eu/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3F7CB7D-F184-43C7-B6FD-03D728E1BB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Rawfill Final Conference 10/12/2020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78" t="6718" r="58066" b="20348"/>
          <a:stretch/>
        </p:blipFill>
        <p:spPr>
          <a:xfrm>
            <a:off x="1547664" y="1396780"/>
            <a:ext cx="5582784" cy="37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1148" y="283612"/>
            <a:ext cx="4678298" cy="4670200"/>
          </a:xfrm>
          <a:prstGeom prst="rect">
            <a:avLst/>
          </a:pr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3426" y="478362"/>
            <a:ext cx="433374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 err="1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Rawfill</a:t>
            </a:r>
            <a:r>
              <a:rPr lang="en-GB" sz="12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 </a:t>
            </a:r>
            <a:r>
              <a:rPr lang="en-GB" sz="12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F</a:t>
            </a:r>
            <a:r>
              <a:rPr lang="en-GB" sz="12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inal </a:t>
            </a:r>
            <a:r>
              <a:rPr lang="en-GB" sz="12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C</a:t>
            </a:r>
            <a:r>
              <a:rPr lang="en-GB" sz="12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onference – 10/12/2020</a:t>
            </a:r>
            <a:endParaRPr lang="en-GB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endParaRPr lang="en-US" sz="15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en-US" sz="24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Mining </a:t>
            </a: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waste </a:t>
            </a:r>
            <a:r>
              <a:rPr lang="en-US" sz="24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recycling: </a:t>
            </a: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towards a combined metal recovery and sanitation approach</a:t>
            </a:r>
            <a:endParaRPr lang="en-GB" sz="2400" dirty="0">
              <a:solidFill>
                <a:srgbClr val="595959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3426" y="2634086"/>
            <a:ext cx="44426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4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Lieven Machiels</a:t>
            </a:r>
          </a:p>
          <a:p>
            <a:pPr defTabSz="685800"/>
            <a:endParaRPr lang="nl-BE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KU Leuven </a:t>
            </a:r>
            <a:r>
              <a:rPr lang="nl-BE" sz="1100" dirty="0" err="1">
                <a:solidFill>
                  <a:srgbClr val="595959">
                    <a:lumMod val="50000"/>
                  </a:srgbClr>
                </a:solidFill>
                <a:latin typeface="Arial"/>
              </a:rPr>
              <a:t>Institute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of </a:t>
            </a:r>
            <a:r>
              <a:rPr lang="nl-BE" sz="1100" dirty="0" err="1">
                <a:solidFill>
                  <a:srgbClr val="595959">
                    <a:lumMod val="50000"/>
                  </a:srgbClr>
                </a:solidFill>
                <a:latin typeface="Arial"/>
              </a:rPr>
              <a:t>Metals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and </a:t>
            </a:r>
            <a:r>
              <a:rPr lang="nl-BE" sz="1100" dirty="0" err="1">
                <a:solidFill>
                  <a:srgbClr val="595959">
                    <a:lumMod val="50000"/>
                  </a:srgbClr>
                </a:solidFill>
                <a:latin typeface="Arial"/>
              </a:rPr>
              <a:t>Minerals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– SIM</a:t>
            </a:r>
            <a:r>
              <a:rPr lang="nl-BE" sz="1100" baseline="300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2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  <a:hlinkClick r:id="rId2"/>
              </a:rPr>
              <a:t>https://kuleuven.sim2.be/</a:t>
            </a:r>
            <a:endParaRPr lang="nl-BE" sz="11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endParaRPr lang="en-GB" sz="11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KU Leuven 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SOLVOMET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I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ndustrial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S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ervice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C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entre</a:t>
            </a:r>
            <a:endParaRPr lang="en-GB" sz="11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en-GB" sz="1100" dirty="0">
                <a:solidFill>
                  <a:srgbClr val="595959">
                    <a:lumMod val="50000"/>
                  </a:srgbClr>
                </a:solidFill>
                <a:latin typeface="Arial"/>
                <a:hlinkClick r:id="rId3"/>
              </a:rPr>
              <a:t>https://solvomet.eu/</a:t>
            </a:r>
            <a:r>
              <a:rPr lang="en-GB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</a:t>
            </a:r>
          </a:p>
          <a:p>
            <a:pPr defTabSz="685800"/>
            <a:endParaRPr lang="en-GB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endParaRPr lang="en-GB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en-GB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       https://www.linkedin.com/in/lieven-machiels/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96" y="283612"/>
            <a:ext cx="1643393" cy="82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91" y="1434913"/>
            <a:ext cx="1665898" cy="764555"/>
          </a:xfrm>
          <a:prstGeom prst="rect">
            <a:avLst/>
          </a:prstGeom>
        </p:spPr>
      </p:pic>
      <p:pic>
        <p:nvPicPr>
          <p:cNvPr id="1028" name="Picture 4" descr="linked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2067"/>
            <a:ext cx="241891" cy="2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1148" y="283612"/>
            <a:ext cx="4678298" cy="4670200"/>
          </a:xfrm>
          <a:prstGeom prst="rect">
            <a:avLst/>
          </a:prstGeom>
          <a:solidFill>
            <a:schemeClr val="bg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3426" y="478362"/>
            <a:ext cx="433374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 err="1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Rawfill</a:t>
            </a:r>
            <a:r>
              <a:rPr lang="en-GB" sz="12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 </a:t>
            </a:r>
            <a:r>
              <a:rPr lang="en-GB" sz="12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F</a:t>
            </a:r>
            <a:r>
              <a:rPr lang="en-GB" sz="12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inal </a:t>
            </a:r>
            <a:r>
              <a:rPr lang="en-GB" sz="12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C</a:t>
            </a:r>
            <a:r>
              <a:rPr lang="en-GB" sz="12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onference – 10/12/2020</a:t>
            </a:r>
            <a:endParaRPr lang="en-GB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endParaRPr lang="en-US" sz="15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en-US" sz="24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Mining </a:t>
            </a: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waste </a:t>
            </a:r>
            <a:r>
              <a:rPr lang="en-US" sz="24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recycling: </a:t>
            </a: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towards a combined metal recovery and sanitation approach</a:t>
            </a:r>
            <a:endParaRPr lang="en-GB" sz="2400" dirty="0">
              <a:solidFill>
                <a:srgbClr val="595959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3426" y="2634086"/>
            <a:ext cx="44426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4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Lieven Machiels</a:t>
            </a:r>
          </a:p>
          <a:p>
            <a:pPr defTabSz="685800"/>
            <a:endParaRPr lang="nl-BE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KU Leuven </a:t>
            </a:r>
            <a:r>
              <a:rPr lang="nl-BE" sz="1100" dirty="0" err="1">
                <a:solidFill>
                  <a:srgbClr val="595959">
                    <a:lumMod val="50000"/>
                  </a:srgbClr>
                </a:solidFill>
                <a:latin typeface="Arial"/>
              </a:rPr>
              <a:t>Institute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of </a:t>
            </a:r>
            <a:r>
              <a:rPr lang="nl-BE" sz="1100" dirty="0" err="1">
                <a:solidFill>
                  <a:srgbClr val="595959">
                    <a:lumMod val="50000"/>
                  </a:srgbClr>
                </a:solidFill>
                <a:latin typeface="Arial"/>
              </a:rPr>
              <a:t>Metals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and </a:t>
            </a:r>
            <a:r>
              <a:rPr lang="nl-BE" sz="1100" dirty="0" err="1">
                <a:solidFill>
                  <a:srgbClr val="595959">
                    <a:lumMod val="50000"/>
                  </a:srgbClr>
                </a:solidFill>
                <a:latin typeface="Arial"/>
              </a:rPr>
              <a:t>Minerals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– SIM</a:t>
            </a:r>
            <a:r>
              <a:rPr lang="nl-BE" sz="1100" baseline="300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2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  <a:hlinkClick r:id="rId2"/>
              </a:rPr>
              <a:t>https://kuleuven.sim2.be/</a:t>
            </a:r>
            <a:endParaRPr lang="nl-BE" sz="11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endParaRPr lang="en-GB" sz="11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KU Leuven 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SOLVOMET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I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ndustrial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S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ervice </a:t>
            </a:r>
            <a:r>
              <a:rPr lang="nl-BE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C</a:t>
            </a:r>
            <a:r>
              <a:rPr lang="nl-BE" sz="1100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entre</a:t>
            </a:r>
            <a:endParaRPr lang="en-GB" sz="11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en-GB" sz="1100" dirty="0">
                <a:solidFill>
                  <a:srgbClr val="595959">
                    <a:lumMod val="50000"/>
                  </a:srgbClr>
                </a:solidFill>
                <a:latin typeface="Arial"/>
                <a:hlinkClick r:id="rId3"/>
              </a:rPr>
              <a:t>https://solvomet.eu/</a:t>
            </a:r>
            <a:r>
              <a:rPr lang="en-GB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</a:t>
            </a:r>
          </a:p>
          <a:p>
            <a:pPr defTabSz="685800"/>
            <a:endParaRPr lang="en-GB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endParaRPr lang="en-GB" sz="1200" dirty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defTabSz="685800"/>
            <a:r>
              <a:rPr lang="en-GB" sz="1100" dirty="0">
                <a:solidFill>
                  <a:srgbClr val="595959">
                    <a:lumMod val="50000"/>
                  </a:srgbClr>
                </a:solidFill>
                <a:latin typeface="Arial"/>
              </a:rPr>
              <a:t>        https://www.linkedin.com/in/lieven-machiels/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96" y="283612"/>
            <a:ext cx="1643393" cy="82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91" y="1434913"/>
            <a:ext cx="1665898" cy="764555"/>
          </a:xfrm>
          <a:prstGeom prst="rect">
            <a:avLst/>
          </a:prstGeom>
        </p:spPr>
      </p:pic>
      <p:pic>
        <p:nvPicPr>
          <p:cNvPr id="1028" name="Picture 4" descr="linked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2067"/>
            <a:ext cx="241891" cy="2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Sulphidic mining waste?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533400" y="1397260"/>
            <a:ext cx="3811393" cy="30614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Tailings, residues of the processing of sulphidic ores for production of Cu, Zn, </a:t>
            </a:r>
            <a:r>
              <a:rPr lang="en-US" sz="2400" dirty="0" err="1" smtClean="0"/>
              <a:t>Pb</a:t>
            </a:r>
            <a:r>
              <a:rPr lang="en-US" sz="2400" dirty="0" smtClean="0"/>
              <a:t>, Ni, Co, Au, others</a:t>
            </a:r>
          </a:p>
          <a:p>
            <a:r>
              <a:rPr lang="en-US" sz="2400" dirty="0" smtClean="0"/>
              <a:t>In E.U., 600 </a:t>
            </a:r>
            <a:r>
              <a:rPr lang="en-US" sz="2400" dirty="0" err="1"/>
              <a:t>Mtonne</a:t>
            </a:r>
            <a:r>
              <a:rPr lang="en-US" sz="2400" dirty="0"/>
              <a:t>/</a:t>
            </a:r>
            <a:r>
              <a:rPr lang="en-US" sz="2400" dirty="0" err="1"/>
              <a:t>yr</a:t>
            </a:r>
            <a:r>
              <a:rPr lang="en-US" sz="2400" dirty="0"/>
              <a:t> </a:t>
            </a:r>
            <a:r>
              <a:rPr lang="en-US" sz="2400" dirty="0" smtClean="0"/>
              <a:t>produced and  </a:t>
            </a:r>
            <a:r>
              <a:rPr lang="en-US" sz="2400" dirty="0"/>
              <a:t>historic stockpile of 28,000 </a:t>
            </a:r>
            <a:r>
              <a:rPr lang="en-US" sz="2400" dirty="0" err="1" smtClean="0"/>
              <a:t>Mtonne</a:t>
            </a:r>
            <a:endParaRPr lang="en-US" sz="2400" dirty="0" smtClean="0"/>
          </a:p>
          <a:p>
            <a:endParaRPr lang="nl-BE" sz="2400" dirty="0"/>
          </a:p>
          <a:p>
            <a:endParaRPr lang="nl-BE" sz="240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0" y="1123950"/>
            <a:ext cx="533400" cy="182563"/>
          </a:xfrm>
        </p:spPr>
        <p:txBody>
          <a:bodyPr>
            <a:normAutofit fontScale="47500" lnSpcReduction="20000"/>
          </a:bodyPr>
          <a:lstStyle/>
          <a:p>
            <a:fld id="{8F82E0A0-C266-4798-8C8F-B9F91E9DA3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92080" y="4408824"/>
            <a:ext cx="3765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200" b="1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IMAGE - Żelazny </a:t>
            </a:r>
            <a:r>
              <a:rPr lang="en-GB" sz="1200" b="1" dirty="0">
                <a:solidFill>
                  <a:srgbClr val="595959">
                    <a:lumMod val="50000"/>
                  </a:srgbClr>
                </a:solidFill>
                <a:latin typeface="Arial"/>
              </a:rPr>
              <a:t>Most – largest operational tailing pond in Europe (Poland</a:t>
            </a:r>
            <a:r>
              <a:rPr lang="en-GB" sz="1200" b="1" dirty="0" smtClean="0">
                <a:solidFill>
                  <a:srgbClr val="595959">
                    <a:lumMod val="50000"/>
                  </a:srgbClr>
                </a:solidFill>
                <a:latin typeface="Arial"/>
              </a:rPr>
              <a:t>). </a:t>
            </a:r>
            <a:r>
              <a:rPr lang="en-GB" sz="1200" b="1" dirty="0" smtClean="0">
                <a:solidFill>
                  <a:srgbClr val="595959">
                    <a:lumMod val="50000"/>
                  </a:srgbClr>
                </a:solidFill>
                <a:latin typeface="Arial"/>
                <a:hlinkClick r:id="rId2"/>
              </a:rPr>
              <a:t>Source</a:t>
            </a:r>
            <a:endParaRPr lang="en-GB" sz="1200" b="1" dirty="0" smtClean="0">
              <a:solidFill>
                <a:srgbClr val="595959">
                  <a:lumMod val="50000"/>
                </a:srgbClr>
              </a:solidFill>
              <a:latin typeface="Arial"/>
            </a:endParaRPr>
          </a:p>
          <a:p>
            <a:pPr lvl="0">
              <a:defRPr/>
            </a:pPr>
            <a:endParaRPr lang="en-GB" sz="1200" b="1" dirty="0">
              <a:solidFill>
                <a:srgbClr val="595959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60" y="1420033"/>
            <a:ext cx="3891327" cy="28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 err="1" smtClean="0"/>
              <a:t>Problems</a:t>
            </a:r>
            <a:r>
              <a:rPr lang="nl-BE" sz="4400" dirty="0" smtClean="0"/>
              <a:t>..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533400" y="987574"/>
            <a:ext cx="3530352" cy="3276600"/>
          </a:xfrm>
        </p:spPr>
        <p:txBody>
          <a:bodyPr>
            <a:normAutofit/>
          </a:bodyPr>
          <a:lstStyle/>
          <a:p>
            <a:endParaRPr lang="nl-BE" sz="2400" dirty="0"/>
          </a:p>
          <a:p>
            <a:pPr marL="0" indent="0">
              <a:buNone/>
            </a:pPr>
            <a:r>
              <a:rPr lang="en-US" sz="2400" dirty="0"/>
              <a:t>When poorly managed, these “tailings” may cause environmental problems such as </a:t>
            </a:r>
            <a:r>
              <a:rPr lang="en-US" sz="2400" b="1" dirty="0"/>
              <a:t>acid mine drainage </a:t>
            </a:r>
            <a:r>
              <a:rPr lang="en-US" sz="2400" dirty="0"/>
              <a:t>and can pose risks, E.G. </a:t>
            </a:r>
            <a:r>
              <a:rPr lang="en-US" sz="2400" b="1" dirty="0"/>
              <a:t>tailings dam breakage</a:t>
            </a:r>
            <a:r>
              <a:rPr lang="en-US" sz="2400" dirty="0"/>
              <a:t>.  </a:t>
            </a:r>
          </a:p>
          <a:p>
            <a:endParaRPr lang="nl-BE" sz="2400" dirty="0"/>
          </a:p>
          <a:p>
            <a:endParaRPr lang="nl-BE" sz="240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>
                <a:solidFill>
                  <a:srgbClr val="052D53"/>
                </a:solidFill>
                <a:cs typeface="Arial" panose="020B0604020202020204" pitchFamily="34" charset="0"/>
              </a:rPr>
              <a:t>Rawfill Final Conference 10/12/2020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0" y="1123950"/>
            <a:ext cx="533400" cy="182563"/>
          </a:xfrm>
        </p:spPr>
        <p:txBody>
          <a:bodyPr>
            <a:normAutofit fontScale="47500" lnSpcReduction="20000"/>
          </a:bodyPr>
          <a:lstStyle/>
          <a:p>
            <a:fld id="{8F82E0A0-C266-4798-8C8F-B9F91E9DA3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68144" y="4299942"/>
            <a:ext cx="357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- Los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Frailes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tailing dam accident,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Spain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Source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Two decades after Los Frailes tailings accident, Guadiamar river shows signs of reco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19" y="1491630"/>
            <a:ext cx="4777530" cy="26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Opportunity?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8F82E0A0-C266-4798-8C8F-B9F91E9DA3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Rawfill Final Conference 10/12/2020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39" y="2858513"/>
            <a:ext cx="2709422" cy="164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5868144" y="1305109"/>
            <a:ext cx="0" cy="3836636"/>
          </a:xfrm>
          <a:prstGeom prst="line">
            <a:avLst/>
          </a:prstGeom>
          <a:ln>
            <a:solidFill>
              <a:srgbClr val="052D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80413" y="1394627"/>
            <a:ext cx="2884075" cy="406878"/>
          </a:xfrm>
          <a:prstGeom prst="rect">
            <a:avLst/>
          </a:prstGeom>
          <a:solidFill>
            <a:srgbClr val="052D5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  <a:r>
              <a:rPr lang="en-US" sz="1600" dirty="0" smtClean="0"/>
              <a:t>xtractive-waste problem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080412" y="2268134"/>
            <a:ext cx="2884076" cy="406878"/>
          </a:xfrm>
          <a:prstGeom prst="rect">
            <a:avLst/>
          </a:prstGeom>
          <a:solidFill>
            <a:srgbClr val="052D5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  <a:r>
              <a:rPr lang="en-US" sz="1600" dirty="0" smtClean="0"/>
              <a:t>esource-recovery opportunity</a:t>
            </a:r>
            <a:endParaRPr lang="en-US" sz="1600" dirty="0"/>
          </a:p>
        </p:txBody>
      </p:sp>
      <p:sp>
        <p:nvSpPr>
          <p:cNvPr id="13" name="Down Arrow 12"/>
          <p:cNvSpPr/>
          <p:nvPr/>
        </p:nvSpPr>
        <p:spPr>
          <a:xfrm>
            <a:off x="7162410" y="1840479"/>
            <a:ext cx="720080" cy="4634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9012" y="170435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In 2016, the European Commission launched </a:t>
            </a:r>
            <a:r>
              <a:rPr lang="en-US" sz="2400" dirty="0"/>
              <a:t>a “call to arms” to transform the “extractive-waste problem” into a “</a:t>
            </a:r>
            <a:r>
              <a:rPr lang="en-US" sz="2400" b="1" dirty="0"/>
              <a:t>resource-recovery opportunity</a:t>
            </a:r>
            <a:r>
              <a:rPr lang="en-US" sz="2400" dirty="0"/>
              <a:t>”, as “tailings” still contain </a:t>
            </a:r>
            <a:r>
              <a:rPr lang="en-US" sz="2400" b="1" dirty="0"/>
              <a:t>valuable &amp; critical metals</a:t>
            </a:r>
            <a:r>
              <a:rPr lang="en-US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45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13169" y="4221251"/>
            <a:ext cx="7315200" cy="5451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NEMO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has received funding from the European Union's EU Framework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Research and Innovation Horizon 2020 under Grant Agreement No 776846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613169" y="4730241"/>
            <a:ext cx="45720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Rawfill Final Conference 10/12/2020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2" b="21019"/>
          <a:stretch/>
        </p:blipFill>
        <p:spPr>
          <a:xfrm>
            <a:off x="1450201" y="0"/>
            <a:ext cx="7696200" cy="3152362"/>
          </a:xfrm>
        </p:spPr>
      </p:pic>
      <p:sp>
        <p:nvSpPr>
          <p:cNvPr id="8" name="Rectangle 7"/>
          <p:cNvSpPr/>
          <p:nvPr/>
        </p:nvSpPr>
        <p:spPr>
          <a:xfrm>
            <a:off x="-11697" y="2859782"/>
            <a:ext cx="9155697" cy="1183010"/>
          </a:xfrm>
          <a:prstGeom prst="rect">
            <a:avLst/>
          </a:prstGeom>
          <a:solidFill>
            <a:srgbClr val="05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749017" y="3168072"/>
            <a:ext cx="7399784" cy="457200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 Rounded MT Bold" panose="020F0704030504030204" pitchFamily="34" charset="0"/>
              </a:rPr>
              <a:t>Near-zero-waste recycling of low-grade sulphidic mining waste for critical-metal, mineral and construction raw-material production in a circular economy 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VÃ½sledok vyhÄ¾adÃ¡vania obrÃ¡zkov pre dopyt european un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308" y="3976733"/>
            <a:ext cx="2420416" cy="12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 txBox="1">
            <a:spLocks/>
          </p:cNvSpPr>
          <p:nvPr/>
        </p:nvSpPr>
        <p:spPr>
          <a:xfrm>
            <a:off x="1466274" y="151778"/>
            <a:ext cx="6534726" cy="675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nl-BE" sz="2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NEMO – </a:t>
            </a:r>
            <a:r>
              <a:rPr lang="nl-BE" dirty="0" err="1" smtClean="0"/>
              <a:t>towards</a:t>
            </a:r>
            <a:r>
              <a:rPr lang="nl-BE" dirty="0" smtClean="0"/>
              <a:t> </a:t>
            </a:r>
            <a:r>
              <a:rPr lang="nl-BE" dirty="0" err="1" smtClean="0"/>
              <a:t>integral</a:t>
            </a:r>
            <a:r>
              <a:rPr lang="nl-BE" dirty="0" smtClean="0"/>
              <a:t> ore </a:t>
            </a:r>
            <a:r>
              <a:rPr lang="nl-BE" dirty="0" err="1" smtClean="0"/>
              <a:t>valorisation</a:t>
            </a:r>
            <a:endParaRPr lang="en-US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8F82E0A0-C266-4798-8C8F-B9F91E9DA3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Rawfill Final Conference 10/12/2020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10" y="1491630"/>
            <a:ext cx="31516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NEMO is in line with a general evolution in the mining sector: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Recovery of a few ppm/tonne (E.G. gold mining)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Recovery of associated metals (</a:t>
            </a:r>
            <a:r>
              <a:rPr lang="en-GB" sz="2000" dirty="0" err="1" smtClean="0"/>
              <a:t>Pb</a:t>
            </a:r>
            <a:r>
              <a:rPr lang="en-GB" sz="2000" dirty="0" smtClean="0"/>
              <a:t>-Zn)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NEMO: integral valorisation of the ore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3528" y="1635646"/>
            <a:ext cx="0" cy="266429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12168"/>
            <a:ext cx="4638727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 txBox="1">
            <a:spLocks/>
          </p:cNvSpPr>
          <p:nvPr/>
        </p:nvSpPr>
        <p:spPr>
          <a:xfrm>
            <a:off x="1466274" y="151778"/>
            <a:ext cx="6534726" cy="675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endParaRPr lang="nl-BE" sz="2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118110"/>
            <a:ext cx="7136905" cy="1005840"/>
          </a:xfrm>
        </p:spPr>
        <p:txBody>
          <a:bodyPr>
            <a:noAutofit/>
          </a:bodyPr>
          <a:lstStyle/>
          <a:p>
            <a:r>
              <a:rPr lang="nl-BE" sz="3200" dirty="0" smtClean="0"/>
              <a:t>NEMO – </a:t>
            </a:r>
            <a:r>
              <a:rPr lang="nl-BE" sz="3200" dirty="0" err="1"/>
              <a:t>C</a:t>
            </a:r>
            <a:r>
              <a:rPr lang="nl-BE" sz="3200" dirty="0" err="1" smtClean="0"/>
              <a:t>ombining</a:t>
            </a:r>
            <a:r>
              <a:rPr lang="nl-BE" sz="3200" dirty="0" smtClean="0"/>
              <a:t> </a:t>
            </a:r>
            <a:r>
              <a:rPr lang="nl-BE" sz="3600" dirty="0" smtClean="0"/>
              <a:t>resource</a:t>
            </a:r>
            <a:r>
              <a:rPr lang="nl-BE" sz="3200" dirty="0" smtClean="0"/>
              <a:t> efficiency </a:t>
            </a:r>
            <a:r>
              <a:rPr lang="nl-BE" sz="3200" dirty="0" err="1" smtClean="0"/>
              <a:t>with</a:t>
            </a:r>
            <a:r>
              <a:rPr lang="nl-BE" sz="3200" dirty="0" smtClean="0"/>
              <a:t> </a:t>
            </a:r>
            <a:r>
              <a:rPr lang="nl-BE" sz="3200" dirty="0" err="1" smtClean="0"/>
              <a:t>environmental</a:t>
            </a:r>
            <a:r>
              <a:rPr lang="nl-BE" sz="3200" dirty="0" smtClean="0"/>
              <a:t> impact </a:t>
            </a:r>
            <a:r>
              <a:rPr lang="nl-BE" sz="3200" dirty="0" err="1" smtClean="0"/>
              <a:t>reduction</a:t>
            </a:r>
            <a:endParaRPr lang="en-US" sz="3200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8F82E0A0-C266-4798-8C8F-B9F91E9DA3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Rawfill Final Conference 10/12/2020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12569"/>
          <a:stretch/>
        </p:blipFill>
        <p:spPr bwMode="auto">
          <a:xfrm>
            <a:off x="1331640" y="1320400"/>
            <a:ext cx="6414864" cy="3869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00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/>
          <a:stretch/>
        </p:blipFill>
        <p:spPr>
          <a:xfrm>
            <a:off x="609599" y="1306864"/>
            <a:ext cx="5190103" cy="380036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NEMO – </a:t>
            </a:r>
            <a:r>
              <a:rPr lang="nl-BE" sz="2800" dirty="0" err="1"/>
              <a:t>U</a:t>
            </a:r>
            <a:r>
              <a:rPr lang="nl-BE" sz="2800" dirty="0" err="1" smtClean="0"/>
              <a:t>pscaling</a:t>
            </a:r>
            <a:r>
              <a:rPr lang="nl-BE" sz="2800" dirty="0" smtClean="0"/>
              <a:t> of </a:t>
            </a:r>
            <a:r>
              <a:rPr lang="nl-BE" sz="2800" dirty="0" err="1" smtClean="0"/>
              <a:t>innovative</a:t>
            </a:r>
            <a:r>
              <a:rPr lang="nl-BE" sz="2800" dirty="0" smtClean="0"/>
              <a:t> pilot </a:t>
            </a:r>
            <a:r>
              <a:rPr lang="nl-BE" sz="2800" dirty="0" err="1" smtClean="0"/>
              <a:t>installations</a:t>
            </a:r>
            <a:r>
              <a:rPr lang="nl-BE" sz="2800" dirty="0" smtClean="0"/>
              <a:t> </a:t>
            </a:r>
            <a:r>
              <a:rPr lang="nl-BE" sz="2800" dirty="0" err="1" smtClean="0"/>
              <a:t>for</a:t>
            </a:r>
            <a:r>
              <a:rPr lang="nl-BE" sz="2800" dirty="0" smtClean="0"/>
              <a:t> sulphidic waste processing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2E0A0-C266-4798-8C8F-B9F91E9DA37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275606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Pilots in: 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ioleaching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(in tanks, ponds, heaps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)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etal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recovery from leach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solutions &amp; metal purification through sulphide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and hydroxide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precipitation and solvent extraction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ineral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fraction valorisation in cement and construction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materials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746</Words>
  <Application>Microsoft Office PowerPoint</Application>
  <PresentationFormat>On-screen Show (16:9)</PresentationFormat>
  <Paragraphs>116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Rounded MT Bold</vt:lpstr>
      <vt:lpstr>Calibri</vt:lpstr>
      <vt:lpstr>Courier New</vt:lpstr>
      <vt:lpstr>Tw Cen MT</vt:lpstr>
      <vt:lpstr>URWPalladioL-Bold</vt:lpstr>
      <vt:lpstr>URWPalladioL-Ital</vt:lpstr>
      <vt:lpstr>URWPalladioL-Roma</vt:lpstr>
      <vt:lpstr>Wingdings</vt:lpstr>
      <vt:lpstr>Wingdings 2</vt:lpstr>
      <vt:lpstr>Widescreen Presentation</vt:lpstr>
      <vt:lpstr>Corporate-KU Leuven-Liggend-Achtergrond Wit</vt:lpstr>
      <vt:lpstr>1_Widescreen Presentation</vt:lpstr>
      <vt:lpstr>DISCLAIMER</vt:lpstr>
      <vt:lpstr>PowerPoint Presentation</vt:lpstr>
      <vt:lpstr>Sulphidic mining waste?</vt:lpstr>
      <vt:lpstr>Problems..</vt:lpstr>
      <vt:lpstr>Opportunity?</vt:lpstr>
      <vt:lpstr>Near-zero-waste recycling of low-grade sulphidic mining waste for critical-metal, mineral and construction raw-material production in a circular economy </vt:lpstr>
      <vt:lpstr>NEMO – towards integral ore valorisation</vt:lpstr>
      <vt:lpstr>NEMO – Combining resource efficiency with environmental impact reduction</vt:lpstr>
      <vt:lpstr>NEMO – Upscaling of innovative pilot installations for sulphidic waste processing</vt:lpstr>
      <vt:lpstr>NEMO Case study 1– Luikonlahti Cu-Zn-Ni-Co-Au processing plant, Finland</vt:lpstr>
      <vt:lpstr>NEMO Case study 1– Luikonlahti Cu-Zn-Ni-Co-Au processing plant, Finland</vt:lpstr>
      <vt:lpstr>NEMO Case study 1– Luikonlahti Cu-Zn-Ni-Co-Au processing plant, Finland</vt:lpstr>
      <vt:lpstr>NEMO Case study 2 – Sotkamo Ni-Co-Zn-Cu mine, Finland</vt:lpstr>
      <vt:lpstr>NEMO Case study 2 – Sotkamo Ni-Co-Zn-Cu mine, Finland</vt:lpstr>
      <vt:lpstr>NEMO Case study 2 – Sotkamo Ni-Co-Zn-Cu mine, Finland</vt:lpstr>
      <vt:lpstr>Want to follow-up on NEMO results? https://h2020-nemo.eu/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- wide</dc:title>
  <dc:subject>Master template</dc:subject>
  <dc:creator/>
  <cp:keywords>KULeuven</cp:keywords>
  <cp:lastModifiedBy/>
  <cp:revision>1</cp:revision>
  <dcterms:created xsi:type="dcterms:W3CDTF">2014-11-21T18:43:15Z</dcterms:created>
  <dcterms:modified xsi:type="dcterms:W3CDTF">2020-12-07T09:41:37Z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