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9" r:id="rId4"/>
    <p:sldId id="281" r:id="rId5"/>
    <p:sldId id="260" r:id="rId6"/>
    <p:sldId id="261" r:id="rId7"/>
    <p:sldId id="262" r:id="rId8"/>
    <p:sldId id="258" r:id="rId9"/>
    <p:sldId id="292" r:id="rId10"/>
    <p:sldId id="293" r:id="rId11"/>
    <p:sldId id="274" r:id="rId12"/>
    <p:sldId id="275" r:id="rId13"/>
    <p:sldId id="295" r:id="rId14"/>
    <p:sldId id="296" r:id="rId15"/>
    <p:sldId id="298" r:id="rId16"/>
    <p:sldId id="285" r:id="rId17"/>
    <p:sldId id="288" r:id="rId18"/>
    <p:sldId id="289" r:id="rId19"/>
    <p:sldId id="290" r:id="rId20"/>
    <p:sldId id="277" r:id="rId21"/>
    <p:sldId id="280" r:id="rId22"/>
    <p:sldId id="271" r:id="rId23"/>
    <p:sldId id="263" r:id="rId24"/>
    <p:sldId id="264" r:id="rId25"/>
    <p:sldId id="265" r:id="rId26"/>
    <p:sldId id="266" r:id="rId27"/>
    <p:sldId id="267" r:id="rId28"/>
    <p:sldId id="268" r:id="rId29"/>
    <p:sldId id="270" r:id="rId30"/>
    <p:sldId id="286" r:id="rId31"/>
    <p:sldId id="287" r:id="rId32"/>
    <p:sldId id="2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DE51"/>
    <a:srgbClr val="99D951"/>
    <a:srgbClr val="64BC43"/>
    <a:srgbClr val="A3F268"/>
    <a:srgbClr val="BDFFC3"/>
    <a:srgbClr val="9DFD93"/>
    <a:srgbClr val="00CC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4660"/>
  </p:normalViewPr>
  <p:slideViewPr>
    <p:cSldViewPr snapToGrid="0">
      <p:cViewPr varScale="1">
        <p:scale>
          <a:sx n="74" d="100"/>
          <a:sy n="74" d="100"/>
        </p:scale>
        <p:origin x="91" y="1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D4601-7020-435A-B076-B4E7B6035BD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277417C-78E0-4FE8-A35E-8BBE08465CDD}">
      <dgm:prSet phldrT="[Text]" custT="1"/>
      <dgm:spPr/>
      <dgm:t>
        <a:bodyPr/>
        <a:lstStyle/>
        <a:p>
          <a:r>
            <a:rPr lang="en-US" sz="1800" dirty="0"/>
            <a:t>Hydrogen Tools</a:t>
          </a:r>
        </a:p>
      </dgm:t>
    </dgm:pt>
    <dgm:pt modelId="{C5089BAA-185E-48AC-939E-6CFAD3D2CCC3}" type="parTrans" cxnId="{D1F32950-4731-48B4-BDD7-E3928D5442B7}">
      <dgm:prSet/>
      <dgm:spPr/>
      <dgm:t>
        <a:bodyPr/>
        <a:lstStyle/>
        <a:p>
          <a:endParaRPr lang="en-US" sz="1800"/>
        </a:p>
      </dgm:t>
    </dgm:pt>
    <dgm:pt modelId="{E6040C8F-B917-4388-9569-7F8C22539C4F}" type="sibTrans" cxnId="{D1F32950-4731-48B4-BDD7-E3928D5442B7}">
      <dgm:prSet/>
      <dgm:spPr/>
      <dgm:t>
        <a:bodyPr/>
        <a:lstStyle/>
        <a:p>
          <a:endParaRPr lang="en-US" sz="1800"/>
        </a:p>
      </dgm:t>
    </dgm:pt>
    <dgm:pt modelId="{B3375083-4FAD-4062-BC39-F0666110B5ED}">
      <dgm:prSet phldrT="[Text]" custT="1"/>
      <dgm:spPr/>
      <dgm:t>
        <a:bodyPr/>
        <a:lstStyle/>
        <a:p>
          <a:pPr>
            <a:lnSpc>
              <a:spcPct val="100000"/>
            </a:lnSpc>
          </a:pPr>
          <a:r>
            <a:rPr lang="en-US" sz="1800" dirty="0"/>
            <a:t>Decision Support Tool (DST)</a:t>
          </a:r>
        </a:p>
        <a:p>
          <a:pPr>
            <a:lnSpc>
              <a:spcPct val="90000"/>
            </a:lnSpc>
          </a:pPr>
          <a:r>
            <a:rPr lang="en-US" sz="1800" dirty="0"/>
            <a:t>(National/City)</a:t>
          </a:r>
        </a:p>
      </dgm:t>
    </dgm:pt>
    <dgm:pt modelId="{F7638EEB-E03C-49A5-89BE-801BD375E19A}" type="parTrans" cxnId="{49E5BFA3-5D15-43FA-A24F-CBDCA9BD185D}">
      <dgm:prSet/>
      <dgm:spPr/>
      <dgm:t>
        <a:bodyPr/>
        <a:lstStyle/>
        <a:p>
          <a:endParaRPr lang="en-US" sz="1800"/>
        </a:p>
      </dgm:t>
    </dgm:pt>
    <dgm:pt modelId="{CA346BF4-DD27-4546-BE12-B222B64C9A4A}" type="sibTrans" cxnId="{49E5BFA3-5D15-43FA-A24F-CBDCA9BD185D}">
      <dgm:prSet/>
      <dgm:spPr/>
      <dgm:t>
        <a:bodyPr/>
        <a:lstStyle/>
        <a:p>
          <a:endParaRPr lang="en-US" sz="1800"/>
        </a:p>
      </dgm:t>
    </dgm:pt>
    <dgm:pt modelId="{99A42C16-0A4E-4B42-BFED-3378F985A465}">
      <dgm:prSet phldrT="[Text]" custT="1"/>
      <dgm:spPr/>
      <dgm:t>
        <a:bodyPr/>
        <a:lstStyle/>
        <a:p>
          <a:r>
            <a:rPr lang="en-US" sz="1800" dirty="0"/>
            <a:t>Biomass-derived Hydrogen</a:t>
          </a:r>
        </a:p>
        <a:p>
          <a:r>
            <a:rPr lang="en-US" sz="1800" dirty="0"/>
            <a:t>(National)</a:t>
          </a:r>
        </a:p>
      </dgm:t>
    </dgm:pt>
    <dgm:pt modelId="{F4225CC0-CDE8-43BC-8501-611A2A9FA8BB}" type="parTrans" cxnId="{8F61FC68-DF8F-4CFD-AB53-0808BB5688E8}">
      <dgm:prSet/>
      <dgm:spPr/>
      <dgm:t>
        <a:bodyPr/>
        <a:lstStyle/>
        <a:p>
          <a:endParaRPr lang="en-US" sz="1800"/>
        </a:p>
      </dgm:t>
    </dgm:pt>
    <dgm:pt modelId="{5778DCDE-65FB-4EEF-8A68-B757502D0B5C}" type="sibTrans" cxnId="{8F61FC68-DF8F-4CFD-AB53-0808BB5688E8}">
      <dgm:prSet/>
      <dgm:spPr/>
      <dgm:t>
        <a:bodyPr/>
        <a:lstStyle/>
        <a:p>
          <a:endParaRPr lang="en-US" sz="1800"/>
        </a:p>
      </dgm:t>
    </dgm:pt>
    <dgm:pt modelId="{D15BAEBB-F675-414F-8653-EC02AF6C6E26}">
      <dgm:prSet phldrT="[Text]" custT="1"/>
      <dgm:spPr/>
      <dgm:t>
        <a:bodyPr/>
        <a:lstStyle/>
        <a:p>
          <a:r>
            <a:rPr lang="en-US" sz="1800" dirty="0"/>
            <a:t>Wind Hydrogen Bus</a:t>
          </a:r>
        </a:p>
        <a:p>
          <a:r>
            <a:rPr lang="en-US" sz="1800" dirty="0"/>
            <a:t>(City)</a:t>
          </a:r>
        </a:p>
      </dgm:t>
    </dgm:pt>
    <dgm:pt modelId="{E850561C-48D7-4605-8C08-5A6EAD24526C}" type="parTrans" cxnId="{4D14AE23-EFBA-4A85-8CC4-A5B12D0D4A9E}">
      <dgm:prSet/>
      <dgm:spPr/>
      <dgm:t>
        <a:bodyPr/>
        <a:lstStyle/>
        <a:p>
          <a:endParaRPr lang="en-US" sz="1800"/>
        </a:p>
      </dgm:t>
    </dgm:pt>
    <dgm:pt modelId="{C82A971C-43D8-45F7-88DD-37166E8955A8}" type="sibTrans" cxnId="{4D14AE23-EFBA-4A85-8CC4-A5B12D0D4A9E}">
      <dgm:prSet/>
      <dgm:spPr/>
      <dgm:t>
        <a:bodyPr/>
        <a:lstStyle/>
        <a:p>
          <a:endParaRPr lang="en-US" sz="1800"/>
        </a:p>
      </dgm:t>
    </dgm:pt>
    <dgm:pt modelId="{F50DA37B-20D6-4650-866E-008E2EB62339}">
      <dgm:prSet phldrT="[Text]" custT="1"/>
      <dgm:spPr/>
      <dgm:t>
        <a:bodyPr/>
        <a:lstStyle/>
        <a:p>
          <a:r>
            <a:rPr lang="en-US" sz="1800" dirty="0"/>
            <a:t>Simplified Decision Support Tool (SDST)</a:t>
          </a:r>
        </a:p>
        <a:p>
          <a:r>
            <a:rPr lang="en-US" sz="1800" dirty="0"/>
            <a:t>(National)</a:t>
          </a:r>
        </a:p>
      </dgm:t>
    </dgm:pt>
    <dgm:pt modelId="{27811F7D-9FB6-4440-8AF0-0166AF286DEB}" type="parTrans" cxnId="{D8AFD01C-A6FB-498E-ABB8-3284F6B9B475}">
      <dgm:prSet/>
      <dgm:spPr/>
      <dgm:t>
        <a:bodyPr/>
        <a:lstStyle/>
        <a:p>
          <a:endParaRPr lang="en-US" sz="1800"/>
        </a:p>
      </dgm:t>
    </dgm:pt>
    <dgm:pt modelId="{6A6DAB64-1CBD-4CE4-AFD0-EC32255397F1}" type="sibTrans" cxnId="{D8AFD01C-A6FB-498E-ABB8-3284F6B9B475}">
      <dgm:prSet/>
      <dgm:spPr/>
      <dgm:t>
        <a:bodyPr/>
        <a:lstStyle/>
        <a:p>
          <a:endParaRPr lang="en-US" sz="1800"/>
        </a:p>
      </dgm:t>
    </dgm:pt>
    <dgm:pt modelId="{DACB9105-EBA7-4A8F-AD66-044E1DB9FFF6}">
      <dgm:prSet phldrT="[Text]" custT="1"/>
      <dgm:spPr/>
      <dgm:t>
        <a:bodyPr/>
        <a:lstStyle/>
        <a:p>
          <a:r>
            <a:rPr lang="en-US" sz="1800" dirty="0"/>
            <a:t>Solar-Wind Hydrogen Bus</a:t>
          </a:r>
        </a:p>
        <a:p>
          <a:r>
            <a:rPr lang="en-US" sz="1800" dirty="0"/>
            <a:t>(City)</a:t>
          </a:r>
        </a:p>
      </dgm:t>
    </dgm:pt>
    <dgm:pt modelId="{8E162D99-9DDE-4C36-A41B-E3827A2CC1A9}" type="parTrans" cxnId="{B5E25C98-EFEE-43DC-BAE6-A103707613E5}">
      <dgm:prSet/>
      <dgm:spPr/>
      <dgm:t>
        <a:bodyPr/>
        <a:lstStyle/>
        <a:p>
          <a:endParaRPr lang="en-US" sz="1800"/>
        </a:p>
      </dgm:t>
    </dgm:pt>
    <dgm:pt modelId="{AE83E721-EBB9-49C1-B63D-2BE3B721AEEF}" type="sibTrans" cxnId="{B5E25C98-EFEE-43DC-BAE6-A103707613E5}">
      <dgm:prSet/>
      <dgm:spPr/>
      <dgm:t>
        <a:bodyPr/>
        <a:lstStyle/>
        <a:p>
          <a:endParaRPr lang="en-US" sz="1800"/>
        </a:p>
      </dgm:t>
    </dgm:pt>
    <dgm:pt modelId="{75CC7F85-45D1-498A-9A96-9FB774E42162}" type="pres">
      <dgm:prSet presAssocID="{4EAD4601-7020-435A-B076-B4E7B6035BD6}" presName="hierChild1" presStyleCnt="0">
        <dgm:presLayoutVars>
          <dgm:chPref val="1"/>
          <dgm:dir/>
          <dgm:animOne val="branch"/>
          <dgm:animLvl val="lvl"/>
          <dgm:resizeHandles/>
        </dgm:presLayoutVars>
      </dgm:prSet>
      <dgm:spPr/>
    </dgm:pt>
    <dgm:pt modelId="{58146A1E-0BB5-4499-9428-2C7D18089115}" type="pres">
      <dgm:prSet presAssocID="{F277417C-78E0-4FE8-A35E-8BBE08465CDD}" presName="hierRoot1" presStyleCnt="0"/>
      <dgm:spPr/>
    </dgm:pt>
    <dgm:pt modelId="{0CFF9152-A701-4B70-8EFA-EE9956E91492}" type="pres">
      <dgm:prSet presAssocID="{F277417C-78E0-4FE8-A35E-8BBE08465CDD}" presName="composite" presStyleCnt="0"/>
      <dgm:spPr/>
    </dgm:pt>
    <dgm:pt modelId="{11EF34B3-7E8F-4654-B452-A1566E6F2219}" type="pres">
      <dgm:prSet presAssocID="{F277417C-78E0-4FE8-A35E-8BBE08465CDD}" presName="background" presStyleLbl="node0" presStyleIdx="0" presStyleCnt="1"/>
      <dgm:spPr/>
    </dgm:pt>
    <dgm:pt modelId="{98DCD231-6E88-4366-B9DE-848657D41F99}" type="pres">
      <dgm:prSet presAssocID="{F277417C-78E0-4FE8-A35E-8BBE08465CDD}" presName="text" presStyleLbl="fgAcc0" presStyleIdx="0" presStyleCnt="1" custScaleX="186837" custLinFactNeighborX="-76084" custLinFactNeighborY="-65477">
        <dgm:presLayoutVars>
          <dgm:chPref val="3"/>
        </dgm:presLayoutVars>
      </dgm:prSet>
      <dgm:spPr/>
    </dgm:pt>
    <dgm:pt modelId="{A0918978-BB80-4A5F-BE06-C057F4DB7CCF}" type="pres">
      <dgm:prSet presAssocID="{F277417C-78E0-4FE8-A35E-8BBE08465CDD}" presName="hierChild2" presStyleCnt="0"/>
      <dgm:spPr/>
    </dgm:pt>
    <dgm:pt modelId="{0098F705-2A17-4726-86F7-040ACAA7C12D}" type="pres">
      <dgm:prSet presAssocID="{F7638EEB-E03C-49A5-89BE-801BD375E19A}" presName="Name10" presStyleLbl="parChTrans1D2" presStyleIdx="0" presStyleCnt="2"/>
      <dgm:spPr/>
    </dgm:pt>
    <dgm:pt modelId="{7045F559-C4BE-4C7E-B8CD-4D447A4907CA}" type="pres">
      <dgm:prSet presAssocID="{B3375083-4FAD-4062-BC39-F0666110B5ED}" presName="hierRoot2" presStyleCnt="0"/>
      <dgm:spPr/>
    </dgm:pt>
    <dgm:pt modelId="{41ED1423-BF3D-4DD6-82DE-B20E3D60995A}" type="pres">
      <dgm:prSet presAssocID="{B3375083-4FAD-4062-BC39-F0666110B5ED}" presName="composite2" presStyleCnt="0"/>
      <dgm:spPr/>
    </dgm:pt>
    <dgm:pt modelId="{0E08BC73-187F-4901-B1A0-4295F3DBC782}" type="pres">
      <dgm:prSet presAssocID="{B3375083-4FAD-4062-BC39-F0666110B5ED}" presName="background2" presStyleLbl="node2" presStyleIdx="0" presStyleCnt="2"/>
      <dgm:spPr/>
    </dgm:pt>
    <dgm:pt modelId="{FAA86B14-CE54-43E6-A18A-65D2201D2C45}" type="pres">
      <dgm:prSet presAssocID="{B3375083-4FAD-4062-BC39-F0666110B5ED}" presName="text2" presStyleLbl="fgAcc2" presStyleIdx="0" presStyleCnt="2" custScaleX="278610" custLinFactX="100000" custLinFactNeighborX="194146" custLinFactNeighborY="-27334">
        <dgm:presLayoutVars>
          <dgm:chPref val="3"/>
        </dgm:presLayoutVars>
      </dgm:prSet>
      <dgm:spPr/>
    </dgm:pt>
    <dgm:pt modelId="{84D3D9FA-BFB6-43C0-B9A5-0E4C4D27A976}" type="pres">
      <dgm:prSet presAssocID="{B3375083-4FAD-4062-BC39-F0666110B5ED}" presName="hierChild3" presStyleCnt="0"/>
      <dgm:spPr/>
    </dgm:pt>
    <dgm:pt modelId="{F58DC811-946C-4BB0-A72E-00B428F1DFA4}" type="pres">
      <dgm:prSet presAssocID="{F4225CC0-CDE8-43BC-8501-611A2A9FA8BB}" presName="Name17" presStyleLbl="parChTrans1D3" presStyleIdx="0" presStyleCnt="3"/>
      <dgm:spPr/>
    </dgm:pt>
    <dgm:pt modelId="{8EB4B75E-4BDE-4369-93DB-6DA7B4C78508}" type="pres">
      <dgm:prSet presAssocID="{99A42C16-0A4E-4B42-BFED-3378F985A465}" presName="hierRoot3" presStyleCnt="0"/>
      <dgm:spPr/>
    </dgm:pt>
    <dgm:pt modelId="{E923776C-BEBE-42CA-95E0-2299D1EC6C1C}" type="pres">
      <dgm:prSet presAssocID="{99A42C16-0A4E-4B42-BFED-3378F985A465}" presName="composite3" presStyleCnt="0"/>
      <dgm:spPr/>
    </dgm:pt>
    <dgm:pt modelId="{FC41BB07-F4C4-4264-B63C-96184C10ADE1}" type="pres">
      <dgm:prSet presAssocID="{99A42C16-0A4E-4B42-BFED-3378F985A465}" presName="background3" presStyleLbl="node3" presStyleIdx="0" presStyleCnt="3"/>
      <dgm:spPr/>
    </dgm:pt>
    <dgm:pt modelId="{2E9B9C2D-8604-46A4-A719-AF9CD54EAB86}" type="pres">
      <dgm:prSet presAssocID="{99A42C16-0A4E-4B42-BFED-3378F985A465}" presName="text3" presStyleLbl="fgAcc3" presStyleIdx="0" presStyleCnt="3" custScaleX="259958" custLinFactX="425" custLinFactNeighborX="100000" custLinFactNeighborY="21610">
        <dgm:presLayoutVars>
          <dgm:chPref val="3"/>
        </dgm:presLayoutVars>
      </dgm:prSet>
      <dgm:spPr/>
    </dgm:pt>
    <dgm:pt modelId="{BFCC3848-4DDA-4E28-81CF-3FBA25A80489}" type="pres">
      <dgm:prSet presAssocID="{99A42C16-0A4E-4B42-BFED-3378F985A465}" presName="hierChild4" presStyleCnt="0"/>
      <dgm:spPr/>
    </dgm:pt>
    <dgm:pt modelId="{A781F94C-2D5A-4953-8204-A91995DA3427}" type="pres">
      <dgm:prSet presAssocID="{E850561C-48D7-4605-8C08-5A6EAD24526C}" presName="Name17" presStyleLbl="parChTrans1D3" presStyleIdx="1" presStyleCnt="3"/>
      <dgm:spPr/>
    </dgm:pt>
    <dgm:pt modelId="{51EA4329-EB85-490C-ACEB-A9992E744EE3}" type="pres">
      <dgm:prSet presAssocID="{D15BAEBB-F675-414F-8653-EC02AF6C6E26}" presName="hierRoot3" presStyleCnt="0"/>
      <dgm:spPr/>
    </dgm:pt>
    <dgm:pt modelId="{FCAE92B8-6129-4819-917F-F27BF74F39A4}" type="pres">
      <dgm:prSet presAssocID="{D15BAEBB-F675-414F-8653-EC02AF6C6E26}" presName="composite3" presStyleCnt="0"/>
      <dgm:spPr/>
    </dgm:pt>
    <dgm:pt modelId="{919CC784-D454-45E1-921D-44807FA379A2}" type="pres">
      <dgm:prSet presAssocID="{D15BAEBB-F675-414F-8653-EC02AF6C6E26}" presName="background3" presStyleLbl="node3" presStyleIdx="1" presStyleCnt="3"/>
      <dgm:spPr/>
    </dgm:pt>
    <dgm:pt modelId="{3514402E-4F3B-48B6-846A-A5CE53F23E64}" type="pres">
      <dgm:prSet presAssocID="{D15BAEBB-F675-414F-8653-EC02AF6C6E26}" presName="text3" presStyleLbl="fgAcc3" presStyleIdx="1" presStyleCnt="3" custScaleX="214322" custLinFactX="14633" custLinFactNeighborX="100000" custLinFactNeighborY="21401">
        <dgm:presLayoutVars>
          <dgm:chPref val="3"/>
        </dgm:presLayoutVars>
      </dgm:prSet>
      <dgm:spPr/>
    </dgm:pt>
    <dgm:pt modelId="{3FD6124C-1204-43BE-9EC5-150A59C1EAA3}" type="pres">
      <dgm:prSet presAssocID="{D15BAEBB-F675-414F-8653-EC02AF6C6E26}" presName="hierChild4" presStyleCnt="0"/>
      <dgm:spPr/>
    </dgm:pt>
    <dgm:pt modelId="{F17D6584-20A4-4074-92CF-BE4C14AE10C4}" type="pres">
      <dgm:prSet presAssocID="{8E162D99-9DDE-4C36-A41B-E3827A2CC1A9}" presName="Name17" presStyleLbl="parChTrans1D3" presStyleIdx="2" presStyleCnt="3"/>
      <dgm:spPr/>
    </dgm:pt>
    <dgm:pt modelId="{82EBA9CD-EC19-4B31-96CA-DA94E451F215}" type="pres">
      <dgm:prSet presAssocID="{DACB9105-EBA7-4A8F-AD66-044E1DB9FFF6}" presName="hierRoot3" presStyleCnt="0"/>
      <dgm:spPr/>
    </dgm:pt>
    <dgm:pt modelId="{D33B2A35-5A9F-48E9-9B6B-181BD77B24C0}" type="pres">
      <dgm:prSet presAssocID="{DACB9105-EBA7-4A8F-AD66-044E1DB9FFF6}" presName="composite3" presStyleCnt="0"/>
      <dgm:spPr/>
    </dgm:pt>
    <dgm:pt modelId="{4790CCAB-2F1C-4DCC-A76D-35454FCFDE82}" type="pres">
      <dgm:prSet presAssocID="{DACB9105-EBA7-4A8F-AD66-044E1DB9FFF6}" presName="background3" presStyleLbl="node3" presStyleIdx="2" presStyleCnt="3"/>
      <dgm:spPr/>
    </dgm:pt>
    <dgm:pt modelId="{E9ACA5C4-6974-4694-9435-B4130E8CCDB3}" type="pres">
      <dgm:prSet presAssocID="{DACB9105-EBA7-4A8F-AD66-044E1DB9FFF6}" presName="text3" presStyleLbl="fgAcc3" presStyleIdx="2" presStyleCnt="3" custScaleX="241251" custLinFactX="40008" custLinFactNeighborX="100000" custLinFactNeighborY="22162">
        <dgm:presLayoutVars>
          <dgm:chPref val="3"/>
        </dgm:presLayoutVars>
      </dgm:prSet>
      <dgm:spPr/>
    </dgm:pt>
    <dgm:pt modelId="{F490A02D-8018-4B55-B993-4EE895306242}" type="pres">
      <dgm:prSet presAssocID="{DACB9105-EBA7-4A8F-AD66-044E1DB9FFF6}" presName="hierChild4" presStyleCnt="0"/>
      <dgm:spPr/>
    </dgm:pt>
    <dgm:pt modelId="{D9A4535D-7439-4100-9951-230EFA899284}" type="pres">
      <dgm:prSet presAssocID="{27811F7D-9FB6-4440-8AF0-0166AF286DEB}" presName="Name10" presStyleLbl="parChTrans1D2" presStyleIdx="1" presStyleCnt="2"/>
      <dgm:spPr/>
    </dgm:pt>
    <dgm:pt modelId="{D5EB67A0-1B70-4D79-86F1-8C140A2183CD}" type="pres">
      <dgm:prSet presAssocID="{F50DA37B-20D6-4650-866E-008E2EB62339}" presName="hierRoot2" presStyleCnt="0"/>
      <dgm:spPr/>
    </dgm:pt>
    <dgm:pt modelId="{664C687F-70EC-4321-94AE-D3AF0E3C3087}" type="pres">
      <dgm:prSet presAssocID="{F50DA37B-20D6-4650-866E-008E2EB62339}" presName="composite2" presStyleCnt="0"/>
      <dgm:spPr/>
    </dgm:pt>
    <dgm:pt modelId="{95862C10-19A5-44BF-952E-ABCF786029AF}" type="pres">
      <dgm:prSet presAssocID="{F50DA37B-20D6-4650-866E-008E2EB62339}" presName="background2" presStyleLbl="node2" presStyleIdx="1" presStyleCnt="2"/>
      <dgm:spPr/>
    </dgm:pt>
    <dgm:pt modelId="{3176D893-1C9E-482F-BDAC-857F62CF1825}" type="pres">
      <dgm:prSet presAssocID="{F50DA37B-20D6-4650-866E-008E2EB62339}" presName="text2" presStyleLbl="fgAcc2" presStyleIdx="1" presStyleCnt="2" custScaleX="358430" custLinFactX="-200000" custLinFactNeighborX="-249305" custLinFactNeighborY="-27336">
        <dgm:presLayoutVars>
          <dgm:chPref val="3"/>
        </dgm:presLayoutVars>
      </dgm:prSet>
      <dgm:spPr/>
    </dgm:pt>
    <dgm:pt modelId="{EF64CBC9-0950-4D29-9416-32DFA9361EEC}" type="pres">
      <dgm:prSet presAssocID="{F50DA37B-20D6-4650-866E-008E2EB62339}" presName="hierChild3" presStyleCnt="0"/>
      <dgm:spPr/>
    </dgm:pt>
  </dgm:ptLst>
  <dgm:cxnLst>
    <dgm:cxn modelId="{D8AFD01C-A6FB-498E-ABB8-3284F6B9B475}" srcId="{F277417C-78E0-4FE8-A35E-8BBE08465CDD}" destId="{F50DA37B-20D6-4650-866E-008E2EB62339}" srcOrd="1" destOrd="0" parTransId="{27811F7D-9FB6-4440-8AF0-0166AF286DEB}" sibTransId="{6A6DAB64-1CBD-4CE4-AFD0-EC32255397F1}"/>
    <dgm:cxn modelId="{4D14AE23-EFBA-4A85-8CC4-A5B12D0D4A9E}" srcId="{B3375083-4FAD-4062-BC39-F0666110B5ED}" destId="{D15BAEBB-F675-414F-8653-EC02AF6C6E26}" srcOrd="1" destOrd="0" parTransId="{E850561C-48D7-4605-8C08-5A6EAD24526C}" sibTransId="{C82A971C-43D8-45F7-88DD-37166E8955A8}"/>
    <dgm:cxn modelId="{200CC537-2818-41F4-B1AF-97AAB29E3545}" type="presOf" srcId="{E850561C-48D7-4605-8C08-5A6EAD24526C}" destId="{A781F94C-2D5A-4953-8204-A91995DA3427}" srcOrd="0" destOrd="0" presId="urn:microsoft.com/office/officeart/2005/8/layout/hierarchy1"/>
    <dgm:cxn modelId="{A88B813A-8CB0-43DA-937C-97FEB603899B}" type="presOf" srcId="{99A42C16-0A4E-4B42-BFED-3378F985A465}" destId="{2E9B9C2D-8604-46A4-A719-AF9CD54EAB86}" srcOrd="0" destOrd="0" presId="urn:microsoft.com/office/officeart/2005/8/layout/hierarchy1"/>
    <dgm:cxn modelId="{B0F31A3B-1DCD-4C70-9963-571AA9BEFE01}" type="presOf" srcId="{F4225CC0-CDE8-43BC-8501-611A2A9FA8BB}" destId="{F58DC811-946C-4BB0-A72E-00B428F1DFA4}" srcOrd="0" destOrd="0" presId="urn:microsoft.com/office/officeart/2005/8/layout/hierarchy1"/>
    <dgm:cxn modelId="{FA652E40-1428-4071-A689-4EAA14048314}" type="presOf" srcId="{4EAD4601-7020-435A-B076-B4E7B6035BD6}" destId="{75CC7F85-45D1-498A-9A96-9FB774E42162}" srcOrd="0" destOrd="0" presId="urn:microsoft.com/office/officeart/2005/8/layout/hierarchy1"/>
    <dgm:cxn modelId="{53B53543-D8E6-4FD7-BD69-AA01B70EBDFF}" type="presOf" srcId="{F7638EEB-E03C-49A5-89BE-801BD375E19A}" destId="{0098F705-2A17-4726-86F7-040ACAA7C12D}" srcOrd="0" destOrd="0" presId="urn:microsoft.com/office/officeart/2005/8/layout/hierarchy1"/>
    <dgm:cxn modelId="{878F7C43-F64E-4C64-B68A-66561CEA826F}" type="presOf" srcId="{27811F7D-9FB6-4440-8AF0-0166AF286DEB}" destId="{D9A4535D-7439-4100-9951-230EFA899284}" srcOrd="0" destOrd="0" presId="urn:microsoft.com/office/officeart/2005/8/layout/hierarchy1"/>
    <dgm:cxn modelId="{D2716E64-0D93-4FB8-93C5-57190FBAE4E6}" type="presOf" srcId="{D15BAEBB-F675-414F-8653-EC02AF6C6E26}" destId="{3514402E-4F3B-48B6-846A-A5CE53F23E64}" srcOrd="0" destOrd="0" presId="urn:microsoft.com/office/officeart/2005/8/layout/hierarchy1"/>
    <dgm:cxn modelId="{810F5647-6F9C-4453-8431-C94D24B9EECA}" type="presOf" srcId="{F50DA37B-20D6-4650-866E-008E2EB62339}" destId="{3176D893-1C9E-482F-BDAC-857F62CF1825}" srcOrd="0" destOrd="0" presId="urn:microsoft.com/office/officeart/2005/8/layout/hierarchy1"/>
    <dgm:cxn modelId="{8F61FC68-DF8F-4CFD-AB53-0808BB5688E8}" srcId="{B3375083-4FAD-4062-BC39-F0666110B5ED}" destId="{99A42C16-0A4E-4B42-BFED-3378F985A465}" srcOrd="0" destOrd="0" parTransId="{F4225CC0-CDE8-43BC-8501-611A2A9FA8BB}" sibTransId="{5778DCDE-65FB-4EEF-8A68-B757502D0B5C}"/>
    <dgm:cxn modelId="{D1F32950-4731-48B4-BDD7-E3928D5442B7}" srcId="{4EAD4601-7020-435A-B076-B4E7B6035BD6}" destId="{F277417C-78E0-4FE8-A35E-8BBE08465CDD}" srcOrd="0" destOrd="0" parTransId="{C5089BAA-185E-48AC-939E-6CFAD3D2CCC3}" sibTransId="{E6040C8F-B917-4388-9569-7F8C22539C4F}"/>
    <dgm:cxn modelId="{A87CB695-19DA-4F64-8730-FB54EB2E03C9}" type="presOf" srcId="{F277417C-78E0-4FE8-A35E-8BBE08465CDD}" destId="{98DCD231-6E88-4366-B9DE-848657D41F99}" srcOrd="0" destOrd="0" presId="urn:microsoft.com/office/officeart/2005/8/layout/hierarchy1"/>
    <dgm:cxn modelId="{B5E25C98-EFEE-43DC-BAE6-A103707613E5}" srcId="{B3375083-4FAD-4062-BC39-F0666110B5ED}" destId="{DACB9105-EBA7-4A8F-AD66-044E1DB9FFF6}" srcOrd="2" destOrd="0" parTransId="{8E162D99-9DDE-4C36-A41B-E3827A2CC1A9}" sibTransId="{AE83E721-EBB9-49C1-B63D-2BE3B721AEEF}"/>
    <dgm:cxn modelId="{93D159A1-D56B-4177-8401-D6BA0A7090B2}" type="presOf" srcId="{8E162D99-9DDE-4C36-A41B-E3827A2CC1A9}" destId="{F17D6584-20A4-4074-92CF-BE4C14AE10C4}" srcOrd="0" destOrd="0" presId="urn:microsoft.com/office/officeart/2005/8/layout/hierarchy1"/>
    <dgm:cxn modelId="{49E5BFA3-5D15-43FA-A24F-CBDCA9BD185D}" srcId="{F277417C-78E0-4FE8-A35E-8BBE08465CDD}" destId="{B3375083-4FAD-4062-BC39-F0666110B5ED}" srcOrd="0" destOrd="0" parTransId="{F7638EEB-E03C-49A5-89BE-801BD375E19A}" sibTransId="{CA346BF4-DD27-4546-BE12-B222B64C9A4A}"/>
    <dgm:cxn modelId="{6214BCEF-49BB-4286-8137-10330D0FD69C}" type="presOf" srcId="{B3375083-4FAD-4062-BC39-F0666110B5ED}" destId="{FAA86B14-CE54-43E6-A18A-65D2201D2C45}" srcOrd="0" destOrd="0" presId="urn:microsoft.com/office/officeart/2005/8/layout/hierarchy1"/>
    <dgm:cxn modelId="{674ECFF0-B04B-444D-AD82-CD171A1CBC74}" type="presOf" srcId="{DACB9105-EBA7-4A8F-AD66-044E1DB9FFF6}" destId="{E9ACA5C4-6974-4694-9435-B4130E8CCDB3}" srcOrd="0" destOrd="0" presId="urn:microsoft.com/office/officeart/2005/8/layout/hierarchy1"/>
    <dgm:cxn modelId="{7D5F05E6-9C33-4DD6-B7DF-C1A63978A65D}" type="presParOf" srcId="{75CC7F85-45D1-498A-9A96-9FB774E42162}" destId="{58146A1E-0BB5-4499-9428-2C7D18089115}" srcOrd="0" destOrd="0" presId="urn:microsoft.com/office/officeart/2005/8/layout/hierarchy1"/>
    <dgm:cxn modelId="{F8413714-C59C-4218-8C51-3940897B03AA}" type="presParOf" srcId="{58146A1E-0BB5-4499-9428-2C7D18089115}" destId="{0CFF9152-A701-4B70-8EFA-EE9956E91492}" srcOrd="0" destOrd="0" presId="urn:microsoft.com/office/officeart/2005/8/layout/hierarchy1"/>
    <dgm:cxn modelId="{1D2474CD-366A-46FB-857B-57890DDF1F1A}" type="presParOf" srcId="{0CFF9152-A701-4B70-8EFA-EE9956E91492}" destId="{11EF34B3-7E8F-4654-B452-A1566E6F2219}" srcOrd="0" destOrd="0" presId="urn:microsoft.com/office/officeart/2005/8/layout/hierarchy1"/>
    <dgm:cxn modelId="{67529A80-5135-40CB-8A43-C6BB861D7BB3}" type="presParOf" srcId="{0CFF9152-A701-4B70-8EFA-EE9956E91492}" destId="{98DCD231-6E88-4366-B9DE-848657D41F99}" srcOrd="1" destOrd="0" presId="urn:microsoft.com/office/officeart/2005/8/layout/hierarchy1"/>
    <dgm:cxn modelId="{0BDF9B6B-CA73-4FCD-B852-F2CC68F5A2EC}" type="presParOf" srcId="{58146A1E-0BB5-4499-9428-2C7D18089115}" destId="{A0918978-BB80-4A5F-BE06-C057F4DB7CCF}" srcOrd="1" destOrd="0" presId="urn:microsoft.com/office/officeart/2005/8/layout/hierarchy1"/>
    <dgm:cxn modelId="{135844F6-3CB9-402C-A43E-8464343DD665}" type="presParOf" srcId="{A0918978-BB80-4A5F-BE06-C057F4DB7CCF}" destId="{0098F705-2A17-4726-86F7-040ACAA7C12D}" srcOrd="0" destOrd="0" presId="urn:microsoft.com/office/officeart/2005/8/layout/hierarchy1"/>
    <dgm:cxn modelId="{408A78F8-D906-46FD-85B6-AE922C3C0BC4}" type="presParOf" srcId="{A0918978-BB80-4A5F-BE06-C057F4DB7CCF}" destId="{7045F559-C4BE-4C7E-B8CD-4D447A4907CA}" srcOrd="1" destOrd="0" presId="urn:microsoft.com/office/officeart/2005/8/layout/hierarchy1"/>
    <dgm:cxn modelId="{77004CF1-6811-4981-B39E-D6BBA24479F7}" type="presParOf" srcId="{7045F559-C4BE-4C7E-B8CD-4D447A4907CA}" destId="{41ED1423-BF3D-4DD6-82DE-B20E3D60995A}" srcOrd="0" destOrd="0" presId="urn:microsoft.com/office/officeart/2005/8/layout/hierarchy1"/>
    <dgm:cxn modelId="{0A63F849-19C0-454E-8F48-CD505E208C63}" type="presParOf" srcId="{41ED1423-BF3D-4DD6-82DE-B20E3D60995A}" destId="{0E08BC73-187F-4901-B1A0-4295F3DBC782}" srcOrd="0" destOrd="0" presId="urn:microsoft.com/office/officeart/2005/8/layout/hierarchy1"/>
    <dgm:cxn modelId="{FFD91F96-8B48-44C6-A435-E1271AC36FDD}" type="presParOf" srcId="{41ED1423-BF3D-4DD6-82DE-B20E3D60995A}" destId="{FAA86B14-CE54-43E6-A18A-65D2201D2C45}" srcOrd="1" destOrd="0" presId="urn:microsoft.com/office/officeart/2005/8/layout/hierarchy1"/>
    <dgm:cxn modelId="{5EF88E48-77FC-4039-B233-E447AA86778F}" type="presParOf" srcId="{7045F559-C4BE-4C7E-B8CD-4D447A4907CA}" destId="{84D3D9FA-BFB6-43C0-B9A5-0E4C4D27A976}" srcOrd="1" destOrd="0" presId="urn:microsoft.com/office/officeart/2005/8/layout/hierarchy1"/>
    <dgm:cxn modelId="{6CFC66F2-4EB7-4B1F-9DA5-2E0282EB06FA}" type="presParOf" srcId="{84D3D9FA-BFB6-43C0-B9A5-0E4C4D27A976}" destId="{F58DC811-946C-4BB0-A72E-00B428F1DFA4}" srcOrd="0" destOrd="0" presId="urn:microsoft.com/office/officeart/2005/8/layout/hierarchy1"/>
    <dgm:cxn modelId="{F50FEC7C-2F25-4163-B1B1-3255DC68AF6E}" type="presParOf" srcId="{84D3D9FA-BFB6-43C0-B9A5-0E4C4D27A976}" destId="{8EB4B75E-4BDE-4369-93DB-6DA7B4C78508}" srcOrd="1" destOrd="0" presId="urn:microsoft.com/office/officeart/2005/8/layout/hierarchy1"/>
    <dgm:cxn modelId="{7BE91522-D02D-4949-9F45-48254EEAF311}" type="presParOf" srcId="{8EB4B75E-4BDE-4369-93DB-6DA7B4C78508}" destId="{E923776C-BEBE-42CA-95E0-2299D1EC6C1C}" srcOrd="0" destOrd="0" presId="urn:microsoft.com/office/officeart/2005/8/layout/hierarchy1"/>
    <dgm:cxn modelId="{F8BF6F9E-8DD1-4CF8-9F0C-926A8E9BC91A}" type="presParOf" srcId="{E923776C-BEBE-42CA-95E0-2299D1EC6C1C}" destId="{FC41BB07-F4C4-4264-B63C-96184C10ADE1}" srcOrd="0" destOrd="0" presId="urn:microsoft.com/office/officeart/2005/8/layout/hierarchy1"/>
    <dgm:cxn modelId="{D4DB5D8C-6E6E-4955-8B6E-110B68C552F9}" type="presParOf" srcId="{E923776C-BEBE-42CA-95E0-2299D1EC6C1C}" destId="{2E9B9C2D-8604-46A4-A719-AF9CD54EAB86}" srcOrd="1" destOrd="0" presId="urn:microsoft.com/office/officeart/2005/8/layout/hierarchy1"/>
    <dgm:cxn modelId="{4B455411-52F4-4798-BDB4-914E1A53F178}" type="presParOf" srcId="{8EB4B75E-4BDE-4369-93DB-6DA7B4C78508}" destId="{BFCC3848-4DDA-4E28-81CF-3FBA25A80489}" srcOrd="1" destOrd="0" presId="urn:microsoft.com/office/officeart/2005/8/layout/hierarchy1"/>
    <dgm:cxn modelId="{42643917-1475-40C0-ACD5-BB013350AE2A}" type="presParOf" srcId="{84D3D9FA-BFB6-43C0-B9A5-0E4C4D27A976}" destId="{A781F94C-2D5A-4953-8204-A91995DA3427}" srcOrd="2" destOrd="0" presId="urn:microsoft.com/office/officeart/2005/8/layout/hierarchy1"/>
    <dgm:cxn modelId="{F6AA3B3B-8287-4532-81CB-886E21AE677F}" type="presParOf" srcId="{84D3D9FA-BFB6-43C0-B9A5-0E4C4D27A976}" destId="{51EA4329-EB85-490C-ACEB-A9992E744EE3}" srcOrd="3" destOrd="0" presId="urn:microsoft.com/office/officeart/2005/8/layout/hierarchy1"/>
    <dgm:cxn modelId="{C8E0FDAF-3D0C-4963-BDB1-8CCD615768D0}" type="presParOf" srcId="{51EA4329-EB85-490C-ACEB-A9992E744EE3}" destId="{FCAE92B8-6129-4819-917F-F27BF74F39A4}" srcOrd="0" destOrd="0" presId="urn:microsoft.com/office/officeart/2005/8/layout/hierarchy1"/>
    <dgm:cxn modelId="{98E14173-81D9-4449-A6A6-CD5772224F6D}" type="presParOf" srcId="{FCAE92B8-6129-4819-917F-F27BF74F39A4}" destId="{919CC784-D454-45E1-921D-44807FA379A2}" srcOrd="0" destOrd="0" presId="urn:microsoft.com/office/officeart/2005/8/layout/hierarchy1"/>
    <dgm:cxn modelId="{1A285635-A8F3-4243-84A4-9E2C4B2A8FE6}" type="presParOf" srcId="{FCAE92B8-6129-4819-917F-F27BF74F39A4}" destId="{3514402E-4F3B-48B6-846A-A5CE53F23E64}" srcOrd="1" destOrd="0" presId="urn:microsoft.com/office/officeart/2005/8/layout/hierarchy1"/>
    <dgm:cxn modelId="{241C5FEE-91A5-4FA5-9700-8FD0744188B8}" type="presParOf" srcId="{51EA4329-EB85-490C-ACEB-A9992E744EE3}" destId="{3FD6124C-1204-43BE-9EC5-150A59C1EAA3}" srcOrd="1" destOrd="0" presId="urn:microsoft.com/office/officeart/2005/8/layout/hierarchy1"/>
    <dgm:cxn modelId="{DB17F8FC-B23D-422F-995A-194E86469C14}" type="presParOf" srcId="{84D3D9FA-BFB6-43C0-B9A5-0E4C4D27A976}" destId="{F17D6584-20A4-4074-92CF-BE4C14AE10C4}" srcOrd="4" destOrd="0" presId="urn:microsoft.com/office/officeart/2005/8/layout/hierarchy1"/>
    <dgm:cxn modelId="{7002E73F-FF16-4E7D-8B59-B55CD1EDB481}" type="presParOf" srcId="{84D3D9FA-BFB6-43C0-B9A5-0E4C4D27A976}" destId="{82EBA9CD-EC19-4B31-96CA-DA94E451F215}" srcOrd="5" destOrd="0" presId="urn:microsoft.com/office/officeart/2005/8/layout/hierarchy1"/>
    <dgm:cxn modelId="{6756A38F-8A75-441F-83EF-4B37A7530C55}" type="presParOf" srcId="{82EBA9CD-EC19-4B31-96CA-DA94E451F215}" destId="{D33B2A35-5A9F-48E9-9B6B-181BD77B24C0}" srcOrd="0" destOrd="0" presId="urn:microsoft.com/office/officeart/2005/8/layout/hierarchy1"/>
    <dgm:cxn modelId="{37B96F6B-364B-4FDD-8F25-1B1113284E82}" type="presParOf" srcId="{D33B2A35-5A9F-48E9-9B6B-181BD77B24C0}" destId="{4790CCAB-2F1C-4DCC-A76D-35454FCFDE82}" srcOrd="0" destOrd="0" presId="urn:microsoft.com/office/officeart/2005/8/layout/hierarchy1"/>
    <dgm:cxn modelId="{47AEBEAE-10CD-4C94-98FF-9CF1A9BD82AE}" type="presParOf" srcId="{D33B2A35-5A9F-48E9-9B6B-181BD77B24C0}" destId="{E9ACA5C4-6974-4694-9435-B4130E8CCDB3}" srcOrd="1" destOrd="0" presId="urn:microsoft.com/office/officeart/2005/8/layout/hierarchy1"/>
    <dgm:cxn modelId="{93477F7E-7A4E-4A25-9034-477C269AC5FB}" type="presParOf" srcId="{82EBA9CD-EC19-4B31-96CA-DA94E451F215}" destId="{F490A02D-8018-4B55-B993-4EE895306242}" srcOrd="1" destOrd="0" presId="urn:microsoft.com/office/officeart/2005/8/layout/hierarchy1"/>
    <dgm:cxn modelId="{E1174305-0E7C-46EA-9F73-E606C86C0E0C}" type="presParOf" srcId="{A0918978-BB80-4A5F-BE06-C057F4DB7CCF}" destId="{D9A4535D-7439-4100-9951-230EFA899284}" srcOrd="2" destOrd="0" presId="urn:microsoft.com/office/officeart/2005/8/layout/hierarchy1"/>
    <dgm:cxn modelId="{675C6413-9829-4043-B85A-AA8DFCDE4D44}" type="presParOf" srcId="{A0918978-BB80-4A5F-BE06-C057F4DB7CCF}" destId="{D5EB67A0-1B70-4D79-86F1-8C140A2183CD}" srcOrd="3" destOrd="0" presId="urn:microsoft.com/office/officeart/2005/8/layout/hierarchy1"/>
    <dgm:cxn modelId="{A6C6C653-8EBD-472F-B0EC-33D8B3063105}" type="presParOf" srcId="{D5EB67A0-1B70-4D79-86F1-8C140A2183CD}" destId="{664C687F-70EC-4321-94AE-D3AF0E3C3087}" srcOrd="0" destOrd="0" presId="urn:microsoft.com/office/officeart/2005/8/layout/hierarchy1"/>
    <dgm:cxn modelId="{A8C99CF0-6594-4945-ABCF-7B937D210B5A}" type="presParOf" srcId="{664C687F-70EC-4321-94AE-D3AF0E3C3087}" destId="{95862C10-19A5-44BF-952E-ABCF786029AF}" srcOrd="0" destOrd="0" presId="urn:microsoft.com/office/officeart/2005/8/layout/hierarchy1"/>
    <dgm:cxn modelId="{47FFA04D-2822-4A0A-ADC1-FFA3EBB83CCB}" type="presParOf" srcId="{664C687F-70EC-4321-94AE-D3AF0E3C3087}" destId="{3176D893-1C9E-482F-BDAC-857F62CF1825}" srcOrd="1" destOrd="0" presId="urn:microsoft.com/office/officeart/2005/8/layout/hierarchy1"/>
    <dgm:cxn modelId="{21A1A488-40B1-42C2-938F-A3C1D0A82002}" type="presParOf" srcId="{D5EB67A0-1B70-4D79-86F1-8C140A2183CD}" destId="{EF64CBC9-0950-4D29-9416-32DFA9361EE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4535D-7439-4100-9951-230EFA899284}">
      <dsp:nvSpPr>
        <dsp:cNvPr id="0" name=""/>
        <dsp:cNvSpPr/>
      </dsp:nvSpPr>
      <dsp:spPr>
        <a:xfrm>
          <a:off x="2958998" y="978464"/>
          <a:ext cx="2428610" cy="581010"/>
        </a:xfrm>
        <a:custGeom>
          <a:avLst/>
          <a:gdLst/>
          <a:ahLst/>
          <a:cxnLst/>
          <a:rect l="0" t="0" r="0" b="0"/>
          <a:pathLst>
            <a:path>
              <a:moveTo>
                <a:pt x="2428610" y="0"/>
              </a:moveTo>
              <a:lnTo>
                <a:pt x="2428610" y="480032"/>
              </a:lnTo>
              <a:lnTo>
                <a:pt x="0" y="480032"/>
              </a:lnTo>
              <a:lnTo>
                <a:pt x="0" y="5810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7D6584-20A4-4074-92CF-BE4C14AE10C4}">
      <dsp:nvSpPr>
        <dsp:cNvPr id="0" name=""/>
        <dsp:cNvSpPr/>
      </dsp:nvSpPr>
      <dsp:spPr>
        <a:xfrm>
          <a:off x="7348590" y="2251648"/>
          <a:ext cx="1146961" cy="659604"/>
        </a:xfrm>
        <a:custGeom>
          <a:avLst/>
          <a:gdLst/>
          <a:ahLst/>
          <a:cxnLst/>
          <a:rect l="0" t="0" r="0" b="0"/>
          <a:pathLst>
            <a:path>
              <a:moveTo>
                <a:pt x="0" y="0"/>
              </a:moveTo>
              <a:lnTo>
                <a:pt x="0" y="558627"/>
              </a:lnTo>
              <a:lnTo>
                <a:pt x="1146961" y="558627"/>
              </a:lnTo>
              <a:lnTo>
                <a:pt x="1146961" y="6596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81F94C-2D5A-4953-8204-A91995DA3427}">
      <dsp:nvSpPr>
        <dsp:cNvPr id="0" name=""/>
        <dsp:cNvSpPr/>
      </dsp:nvSpPr>
      <dsp:spPr>
        <a:xfrm>
          <a:off x="5493824" y="2251648"/>
          <a:ext cx="1854766" cy="654337"/>
        </a:xfrm>
        <a:custGeom>
          <a:avLst/>
          <a:gdLst/>
          <a:ahLst/>
          <a:cxnLst/>
          <a:rect l="0" t="0" r="0" b="0"/>
          <a:pathLst>
            <a:path>
              <a:moveTo>
                <a:pt x="1854766" y="0"/>
              </a:moveTo>
              <a:lnTo>
                <a:pt x="1854766" y="553359"/>
              </a:lnTo>
              <a:lnTo>
                <a:pt x="0" y="553359"/>
              </a:lnTo>
              <a:lnTo>
                <a:pt x="0" y="6543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8DC811-946C-4BB0-A72E-00B428F1DFA4}">
      <dsp:nvSpPr>
        <dsp:cNvPr id="0" name=""/>
        <dsp:cNvSpPr/>
      </dsp:nvSpPr>
      <dsp:spPr>
        <a:xfrm>
          <a:off x="2511863" y="2251648"/>
          <a:ext cx="4836727" cy="655784"/>
        </a:xfrm>
        <a:custGeom>
          <a:avLst/>
          <a:gdLst/>
          <a:ahLst/>
          <a:cxnLst/>
          <a:rect l="0" t="0" r="0" b="0"/>
          <a:pathLst>
            <a:path>
              <a:moveTo>
                <a:pt x="4836727" y="0"/>
              </a:moveTo>
              <a:lnTo>
                <a:pt x="4836727" y="554806"/>
              </a:lnTo>
              <a:lnTo>
                <a:pt x="0" y="554806"/>
              </a:lnTo>
              <a:lnTo>
                <a:pt x="0" y="6557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98F705-2A17-4726-86F7-040ACAA7C12D}">
      <dsp:nvSpPr>
        <dsp:cNvPr id="0" name=""/>
        <dsp:cNvSpPr/>
      </dsp:nvSpPr>
      <dsp:spPr>
        <a:xfrm>
          <a:off x="5387608" y="978464"/>
          <a:ext cx="1960982" cy="581023"/>
        </a:xfrm>
        <a:custGeom>
          <a:avLst/>
          <a:gdLst/>
          <a:ahLst/>
          <a:cxnLst/>
          <a:rect l="0" t="0" r="0" b="0"/>
          <a:pathLst>
            <a:path>
              <a:moveTo>
                <a:pt x="0" y="0"/>
              </a:moveTo>
              <a:lnTo>
                <a:pt x="0" y="480046"/>
              </a:lnTo>
              <a:lnTo>
                <a:pt x="1960982" y="480046"/>
              </a:lnTo>
              <a:lnTo>
                <a:pt x="1960982" y="5810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EF34B3-7E8F-4654-B452-A1566E6F2219}">
      <dsp:nvSpPr>
        <dsp:cNvPr id="0" name=""/>
        <dsp:cNvSpPr/>
      </dsp:nvSpPr>
      <dsp:spPr>
        <a:xfrm>
          <a:off x="4369331" y="286303"/>
          <a:ext cx="2036554" cy="6921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DCD231-6E88-4366-B9DE-848657D41F99}">
      <dsp:nvSpPr>
        <dsp:cNvPr id="0" name=""/>
        <dsp:cNvSpPr/>
      </dsp:nvSpPr>
      <dsp:spPr>
        <a:xfrm>
          <a:off x="4490444" y="401361"/>
          <a:ext cx="2036554" cy="6921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Hydrogen Tools</a:t>
          </a:r>
        </a:p>
      </dsp:txBody>
      <dsp:txXfrm>
        <a:off x="4510717" y="421634"/>
        <a:ext cx="1996008" cy="651614"/>
      </dsp:txXfrm>
    </dsp:sp>
    <dsp:sp modelId="{0E08BC73-187F-4901-B1A0-4295F3DBC782}">
      <dsp:nvSpPr>
        <dsp:cNvPr id="0" name=""/>
        <dsp:cNvSpPr/>
      </dsp:nvSpPr>
      <dsp:spPr>
        <a:xfrm>
          <a:off x="5830143" y="1559488"/>
          <a:ext cx="3036895" cy="6921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A86B14-CE54-43E6-A18A-65D2201D2C45}">
      <dsp:nvSpPr>
        <dsp:cNvPr id="0" name=""/>
        <dsp:cNvSpPr/>
      </dsp:nvSpPr>
      <dsp:spPr>
        <a:xfrm>
          <a:off x="5951256" y="1674545"/>
          <a:ext cx="3036895" cy="6921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dirty="0"/>
            <a:t>Decision Support Tool (DST)</a:t>
          </a:r>
        </a:p>
        <a:p>
          <a:pPr marL="0" lvl="0" indent="0" algn="ctr" defTabSz="800100">
            <a:lnSpc>
              <a:spcPct val="90000"/>
            </a:lnSpc>
            <a:spcBef>
              <a:spcPct val="0"/>
            </a:spcBef>
            <a:spcAft>
              <a:spcPct val="35000"/>
            </a:spcAft>
            <a:buNone/>
          </a:pPr>
          <a:r>
            <a:rPr lang="en-US" sz="1800" kern="1200" dirty="0"/>
            <a:t>(National/City)</a:t>
          </a:r>
        </a:p>
      </dsp:txBody>
      <dsp:txXfrm>
        <a:off x="5971529" y="1694818"/>
        <a:ext cx="2996349" cy="651614"/>
      </dsp:txXfrm>
    </dsp:sp>
    <dsp:sp modelId="{FC41BB07-F4C4-4264-B63C-96184C10ADE1}">
      <dsp:nvSpPr>
        <dsp:cNvPr id="0" name=""/>
        <dsp:cNvSpPr/>
      </dsp:nvSpPr>
      <dsp:spPr>
        <a:xfrm>
          <a:off x="1095070" y="2907433"/>
          <a:ext cx="2833585" cy="6921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9B9C2D-8604-46A4-A719-AF9CD54EAB86}">
      <dsp:nvSpPr>
        <dsp:cNvPr id="0" name=""/>
        <dsp:cNvSpPr/>
      </dsp:nvSpPr>
      <dsp:spPr>
        <a:xfrm>
          <a:off x="1216183" y="3022490"/>
          <a:ext cx="2833585" cy="6921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Biomass-derived Hydrogen</a:t>
          </a:r>
        </a:p>
        <a:p>
          <a:pPr marL="0" lvl="0" indent="0" algn="ctr" defTabSz="800100">
            <a:lnSpc>
              <a:spcPct val="90000"/>
            </a:lnSpc>
            <a:spcBef>
              <a:spcPct val="0"/>
            </a:spcBef>
            <a:spcAft>
              <a:spcPct val="35000"/>
            </a:spcAft>
            <a:buNone/>
          </a:pPr>
          <a:r>
            <a:rPr lang="en-US" sz="1800" kern="1200" dirty="0"/>
            <a:t>(National)</a:t>
          </a:r>
        </a:p>
      </dsp:txBody>
      <dsp:txXfrm>
        <a:off x="1236456" y="3042763"/>
        <a:ext cx="2793039" cy="651614"/>
      </dsp:txXfrm>
    </dsp:sp>
    <dsp:sp modelId="{919CC784-D454-45E1-921D-44807FA379A2}">
      <dsp:nvSpPr>
        <dsp:cNvPr id="0" name=""/>
        <dsp:cNvSpPr/>
      </dsp:nvSpPr>
      <dsp:spPr>
        <a:xfrm>
          <a:off x="4325751" y="2905986"/>
          <a:ext cx="2336145" cy="6921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14402E-4F3B-48B6-846A-A5CE53F23E64}">
      <dsp:nvSpPr>
        <dsp:cNvPr id="0" name=""/>
        <dsp:cNvSpPr/>
      </dsp:nvSpPr>
      <dsp:spPr>
        <a:xfrm>
          <a:off x="4446864" y="3021043"/>
          <a:ext cx="2336145" cy="6921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Wind Hydrogen Bus</a:t>
          </a:r>
        </a:p>
        <a:p>
          <a:pPr marL="0" lvl="0" indent="0" algn="ctr" defTabSz="800100">
            <a:lnSpc>
              <a:spcPct val="90000"/>
            </a:lnSpc>
            <a:spcBef>
              <a:spcPct val="0"/>
            </a:spcBef>
            <a:spcAft>
              <a:spcPct val="35000"/>
            </a:spcAft>
            <a:buNone/>
          </a:pPr>
          <a:r>
            <a:rPr lang="en-US" sz="1800" kern="1200" dirty="0"/>
            <a:t>(City)</a:t>
          </a:r>
        </a:p>
      </dsp:txBody>
      <dsp:txXfrm>
        <a:off x="4467137" y="3041316"/>
        <a:ext cx="2295599" cy="651614"/>
      </dsp:txXfrm>
    </dsp:sp>
    <dsp:sp modelId="{4790CCAB-2F1C-4DCC-A76D-35454FCFDE82}">
      <dsp:nvSpPr>
        <dsp:cNvPr id="0" name=""/>
        <dsp:cNvSpPr/>
      </dsp:nvSpPr>
      <dsp:spPr>
        <a:xfrm>
          <a:off x="7180714" y="2911253"/>
          <a:ext cx="2629675" cy="6921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ACA5C4-6974-4694-9435-B4130E8CCDB3}">
      <dsp:nvSpPr>
        <dsp:cNvPr id="0" name=""/>
        <dsp:cNvSpPr/>
      </dsp:nvSpPr>
      <dsp:spPr>
        <a:xfrm>
          <a:off x="7301827" y="3026311"/>
          <a:ext cx="2629675" cy="6921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Solar-Wind Hydrogen Bus</a:t>
          </a:r>
        </a:p>
        <a:p>
          <a:pPr marL="0" lvl="0" indent="0" algn="ctr" defTabSz="800100">
            <a:lnSpc>
              <a:spcPct val="90000"/>
            </a:lnSpc>
            <a:spcBef>
              <a:spcPct val="0"/>
            </a:spcBef>
            <a:spcAft>
              <a:spcPct val="35000"/>
            </a:spcAft>
            <a:buNone/>
          </a:pPr>
          <a:r>
            <a:rPr lang="en-US" sz="1800" kern="1200" dirty="0"/>
            <a:t>(City)</a:t>
          </a:r>
        </a:p>
      </dsp:txBody>
      <dsp:txXfrm>
        <a:off x="7322100" y="3046584"/>
        <a:ext cx="2589129" cy="651614"/>
      </dsp:txXfrm>
    </dsp:sp>
    <dsp:sp modelId="{95862C10-19A5-44BF-952E-ABCF786029AF}">
      <dsp:nvSpPr>
        <dsp:cNvPr id="0" name=""/>
        <dsp:cNvSpPr/>
      </dsp:nvSpPr>
      <dsp:spPr>
        <a:xfrm>
          <a:off x="1005525" y="1559474"/>
          <a:ext cx="3906946" cy="6921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76D893-1C9E-482F-BDAC-857F62CF1825}">
      <dsp:nvSpPr>
        <dsp:cNvPr id="0" name=""/>
        <dsp:cNvSpPr/>
      </dsp:nvSpPr>
      <dsp:spPr>
        <a:xfrm>
          <a:off x="1126637" y="1674531"/>
          <a:ext cx="3906946" cy="6921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Simplified Decision Support Tool (SDST)</a:t>
          </a:r>
        </a:p>
        <a:p>
          <a:pPr marL="0" lvl="0" indent="0" algn="ctr" defTabSz="800100">
            <a:lnSpc>
              <a:spcPct val="90000"/>
            </a:lnSpc>
            <a:spcBef>
              <a:spcPct val="0"/>
            </a:spcBef>
            <a:spcAft>
              <a:spcPct val="35000"/>
            </a:spcAft>
            <a:buNone/>
          </a:pPr>
          <a:r>
            <a:rPr lang="en-US" sz="1800" kern="1200" dirty="0"/>
            <a:t>(National)</a:t>
          </a:r>
        </a:p>
      </dsp:txBody>
      <dsp:txXfrm>
        <a:off x="1146910" y="1694804"/>
        <a:ext cx="3866400" cy="6516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5A8C42-52C8-4127-BFDC-D969787C204A}" type="datetimeFigureOut">
              <a:rPr lang="en-US" smtClean="0"/>
              <a:t>2/17/2021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F2EB8-DBE1-4381-A5F3-4A6173D69478}" type="slidenum">
              <a:rPr lang="en-US" smtClean="0"/>
              <a:t>‹#›</a:t>
            </a:fld>
            <a:endParaRPr lang="en-US"/>
          </a:p>
        </p:txBody>
      </p:sp>
    </p:spTree>
    <p:extLst>
      <p:ext uri="{BB962C8B-B14F-4D97-AF65-F5344CB8AC3E}">
        <p14:creationId xmlns:p14="http://schemas.microsoft.com/office/powerpoint/2010/main" val="1306303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alpha val="1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10C99B0-9B90-43C8-A4CF-9C8B2280B7DA}"/>
              </a:ext>
            </a:extLst>
          </p:cNvPr>
          <p:cNvSpPr/>
          <p:nvPr userDrawn="1"/>
        </p:nvSpPr>
        <p:spPr>
          <a:xfrm>
            <a:off x="0" y="0"/>
            <a:ext cx="12263919" cy="6858000"/>
          </a:xfrm>
          <a:prstGeom prst="rect">
            <a:avLst/>
          </a:prstGeom>
          <a:gradFill flip="none" rotWithShape="1">
            <a:gsLst>
              <a:gs pos="66000">
                <a:schemeClr val="bg1"/>
              </a:gs>
              <a:gs pos="82000">
                <a:schemeClr val="accent1">
                  <a:lumMod val="45000"/>
                  <a:lumOff val="55000"/>
                </a:schemeClr>
              </a:gs>
              <a:gs pos="92000">
                <a:schemeClr val="accent1">
                  <a:lumMod val="45000"/>
                  <a:lumOff val="55000"/>
                </a:schemeClr>
              </a:gs>
              <a:gs pos="100000">
                <a:schemeClr val="accent1">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DF51E089-1DBA-4B9A-8602-2826395E9A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0628" y="4343400"/>
            <a:ext cx="4543777" cy="2555875"/>
          </a:xfrm>
          <a:prstGeom prst="rect">
            <a:avLst/>
          </a:prstGeom>
        </p:spPr>
      </p:pic>
      <p:sp>
        <p:nvSpPr>
          <p:cNvPr id="2" name="Title 1">
            <a:extLst>
              <a:ext uri="{FF2B5EF4-FFF2-40B4-BE49-F238E27FC236}">
                <a16:creationId xmlns:a16="http://schemas.microsoft.com/office/drawing/2014/main" id="{51BEBB2E-1793-48B2-AEDC-341389D2818C}"/>
              </a:ext>
            </a:extLst>
          </p:cNvPr>
          <p:cNvSpPr>
            <a:spLocks noGrp="1"/>
          </p:cNvSpPr>
          <p:nvPr>
            <p:ph type="ctrTitle"/>
          </p:nvPr>
        </p:nvSpPr>
        <p:spPr>
          <a:xfrm>
            <a:off x="1452562" y="2428875"/>
            <a:ext cx="9386888" cy="1173163"/>
          </a:xfrm>
        </p:spPr>
        <p:txBody>
          <a:bodyPr anchor="b"/>
          <a:lstStyle>
            <a:lvl1pPr algn="ctr">
              <a:defRPr sz="6000" b="1" i="0" baseline="0">
                <a:solidFill>
                  <a:srgbClr val="0070C0"/>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41AA6DA-2DDE-48E0-8F55-FFCCDA65CA39}"/>
              </a:ext>
            </a:extLst>
          </p:cNvPr>
          <p:cNvSpPr>
            <a:spLocks noGrp="1"/>
          </p:cNvSpPr>
          <p:nvPr>
            <p:ph type="subTitle" idx="1"/>
          </p:nvPr>
        </p:nvSpPr>
        <p:spPr>
          <a:xfrm>
            <a:off x="1524000" y="3602038"/>
            <a:ext cx="4362450" cy="846137"/>
          </a:xfrm>
        </p:spPr>
        <p:txBody>
          <a:bodyPr/>
          <a:lstStyle>
            <a:lvl1pPr marL="0" indent="0" algn="ctr">
              <a:buNone/>
              <a:defRPr sz="2400" baseline="0">
                <a:solidFill>
                  <a:srgbClr val="0070C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25D4451C-B9E3-4BD5-9892-0C7AB4B10A03}"/>
              </a:ext>
            </a:extLst>
          </p:cNvPr>
          <p:cNvSpPr>
            <a:spLocks noGrp="1"/>
          </p:cNvSpPr>
          <p:nvPr>
            <p:ph type="sldNum" sz="quarter" idx="12"/>
          </p:nvPr>
        </p:nvSpPr>
        <p:spPr/>
        <p:txBody>
          <a:bodyPr/>
          <a:lstStyle/>
          <a:p>
            <a:fld id="{D93B58F5-6EA1-41B9-AC5E-56C24B37131B}" type="slidenum">
              <a:rPr lang="en-GB" smtClean="0"/>
              <a:t>‹#›</a:t>
            </a:fld>
            <a:endParaRPr lang="en-GB"/>
          </a:p>
        </p:txBody>
      </p:sp>
      <p:cxnSp>
        <p:nvCxnSpPr>
          <p:cNvPr id="13" name="Straight Connector 12">
            <a:extLst>
              <a:ext uri="{FF2B5EF4-FFF2-40B4-BE49-F238E27FC236}">
                <a16:creationId xmlns:a16="http://schemas.microsoft.com/office/drawing/2014/main" id="{976BB3A3-28CC-4356-899B-DDD807F48F51}"/>
              </a:ext>
            </a:extLst>
          </p:cNvPr>
          <p:cNvCxnSpPr/>
          <p:nvPr userDrawn="1"/>
        </p:nvCxnSpPr>
        <p:spPr>
          <a:xfrm>
            <a:off x="1931542" y="2137025"/>
            <a:ext cx="10260458" cy="0"/>
          </a:xfrm>
          <a:prstGeom prst="line">
            <a:avLst/>
          </a:prstGeom>
          <a:ln w="28575">
            <a:solidFill>
              <a:srgbClr val="92D050"/>
            </a:solidFill>
          </a:ln>
        </p:spPr>
        <p:style>
          <a:lnRef idx="1">
            <a:schemeClr val="dk1"/>
          </a:lnRef>
          <a:fillRef idx="0">
            <a:schemeClr val="dk1"/>
          </a:fillRef>
          <a:effectRef idx="0">
            <a:schemeClr val="dk1"/>
          </a:effectRef>
          <a:fontRef idx="minor">
            <a:schemeClr val="tx1"/>
          </a:fontRef>
        </p:style>
      </p:cxnSp>
      <p:sp>
        <p:nvSpPr>
          <p:cNvPr id="16" name="Date Placeholder 2">
            <a:extLst>
              <a:ext uri="{FF2B5EF4-FFF2-40B4-BE49-F238E27FC236}">
                <a16:creationId xmlns:a16="http://schemas.microsoft.com/office/drawing/2014/main" id="{AA8613A5-3C76-4B24-8DF4-703821D2BB03}"/>
              </a:ext>
            </a:extLst>
          </p:cNvPr>
          <p:cNvSpPr>
            <a:spLocks noGrp="1"/>
          </p:cNvSpPr>
          <p:nvPr>
            <p:ph type="dt" sz="half" idx="10"/>
          </p:nvPr>
        </p:nvSpPr>
        <p:spPr>
          <a:xfrm>
            <a:off x="1524000" y="4441825"/>
            <a:ext cx="2743200" cy="365125"/>
          </a:xfrm>
          <a:prstGeom prst="rect">
            <a:avLst/>
          </a:prstGeom>
        </p:spPr>
        <p:txBody>
          <a:bodyPr/>
          <a:lstStyle>
            <a:lvl1pPr>
              <a:defRPr>
                <a:solidFill>
                  <a:srgbClr val="0070C0"/>
                </a:solidFill>
              </a:defRPr>
            </a:lvl1pPr>
          </a:lstStyle>
          <a:p>
            <a:r>
              <a:rPr lang="en-GB" dirty="0"/>
              <a:t>&lt;date&gt;</a:t>
            </a:r>
          </a:p>
        </p:txBody>
      </p:sp>
    </p:spTree>
    <p:extLst>
      <p:ext uri="{BB962C8B-B14F-4D97-AF65-F5344CB8AC3E}">
        <p14:creationId xmlns:p14="http://schemas.microsoft.com/office/powerpoint/2010/main" val="2366899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8E0F81E-68F3-4E15-8B49-3C209FB8B135}"/>
              </a:ext>
            </a:extLst>
          </p:cNvPr>
          <p:cNvSpPr/>
          <p:nvPr userDrawn="1"/>
        </p:nvSpPr>
        <p:spPr>
          <a:xfrm>
            <a:off x="-59844" y="6060367"/>
            <a:ext cx="12251844" cy="794592"/>
          </a:xfrm>
          <a:prstGeom prst="rect">
            <a:avLst/>
          </a:prstGeom>
          <a:gradFill flip="none" rotWithShape="1">
            <a:gsLst>
              <a:gs pos="64000">
                <a:schemeClr val="bg1"/>
              </a:gs>
              <a:gs pos="82000">
                <a:schemeClr val="accent1">
                  <a:lumMod val="45000"/>
                  <a:lumOff val="55000"/>
                </a:schemeClr>
              </a:gs>
              <a:gs pos="92000">
                <a:schemeClr val="accent1">
                  <a:lumMod val="45000"/>
                  <a:lumOff val="55000"/>
                </a:schemeClr>
              </a:gs>
              <a:gs pos="100000">
                <a:schemeClr val="accent1">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C15FEAD-E6A3-4599-818D-7038E80AEB6D}"/>
              </a:ext>
            </a:extLst>
          </p:cNvPr>
          <p:cNvSpPr>
            <a:spLocks noGrp="1"/>
          </p:cNvSpPr>
          <p:nvPr>
            <p:ph type="title"/>
          </p:nvPr>
        </p:nvSpPr>
        <p:spPr/>
        <p:txBody>
          <a:bodyPr/>
          <a:lstStyle>
            <a:lvl1pPr>
              <a:defRPr b="1">
                <a:solidFill>
                  <a:srgbClr val="0070C0"/>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0E91F4B-FE14-43E0-B81A-12BE37FCD164}"/>
              </a:ext>
            </a:extLst>
          </p:cNvPr>
          <p:cNvSpPr>
            <a:spLocks noGrp="1"/>
          </p:cNvSpPr>
          <p:nvPr>
            <p:ph idx="1"/>
          </p:nvPr>
        </p:nvSpPr>
        <p:spPr>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585AD7A-5DBA-48D6-83DC-499CC48AD0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A703C1-F85E-4C61-8B59-C8545EF516B4}"/>
              </a:ext>
            </a:extLst>
          </p:cNvPr>
          <p:cNvSpPr>
            <a:spLocks noGrp="1"/>
          </p:cNvSpPr>
          <p:nvPr>
            <p:ph type="sldNum" sz="quarter" idx="12"/>
          </p:nvPr>
        </p:nvSpPr>
        <p:spPr/>
        <p:txBody>
          <a:bodyPr/>
          <a:lstStyle/>
          <a:p>
            <a:fld id="{D93B58F5-6EA1-41B9-AC5E-56C24B37131B}" type="slidenum">
              <a:rPr lang="en-GB" smtClean="0"/>
              <a:t>‹#›</a:t>
            </a:fld>
            <a:endParaRPr lang="en-GB"/>
          </a:p>
        </p:txBody>
      </p:sp>
      <p:pic>
        <p:nvPicPr>
          <p:cNvPr id="20" name="Picture 19">
            <a:extLst>
              <a:ext uri="{FF2B5EF4-FFF2-40B4-BE49-F238E27FC236}">
                <a16:creationId xmlns:a16="http://schemas.microsoft.com/office/drawing/2014/main" id="{0414EFF1-EBF0-47F9-A97F-A3170C34F69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5972767"/>
            <a:ext cx="1573747" cy="885233"/>
          </a:xfrm>
          <a:prstGeom prst="rect">
            <a:avLst/>
          </a:prstGeom>
        </p:spPr>
      </p:pic>
    </p:spTree>
    <p:extLst>
      <p:ext uri="{BB962C8B-B14F-4D97-AF65-F5344CB8AC3E}">
        <p14:creationId xmlns:p14="http://schemas.microsoft.com/office/powerpoint/2010/main" val="335632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758C5-20E5-4988-AE31-25CE22581414}"/>
              </a:ext>
            </a:extLst>
          </p:cNvPr>
          <p:cNvSpPr>
            <a:spLocks noGrp="1"/>
          </p:cNvSpPr>
          <p:nvPr>
            <p:ph type="title"/>
          </p:nvPr>
        </p:nvSpPr>
        <p:spPr>
          <a:xfrm>
            <a:off x="831850" y="1709738"/>
            <a:ext cx="10515600" cy="2852737"/>
          </a:xfrm>
        </p:spPr>
        <p:txBody>
          <a:bodyPr anchor="b"/>
          <a:lstStyle>
            <a:lvl1pPr>
              <a:defRPr sz="6000" b="1">
                <a:solidFill>
                  <a:srgbClr val="0070C0"/>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14E2BCA-3F3B-49E3-B5A3-DFBB747CF577}"/>
              </a:ext>
            </a:extLst>
          </p:cNvPr>
          <p:cNvSpPr>
            <a:spLocks noGrp="1"/>
          </p:cNvSpPr>
          <p:nvPr>
            <p:ph type="body" idx="1"/>
          </p:nvPr>
        </p:nvSpPr>
        <p:spPr>
          <a:xfrm>
            <a:off x="831850" y="4589463"/>
            <a:ext cx="10515600" cy="1500187"/>
          </a:xfrm>
        </p:spPr>
        <p:txBody>
          <a:bodyPr/>
          <a:lstStyle>
            <a:lvl1pPr marL="0" indent="0">
              <a:buNone/>
              <a:defRPr sz="2400">
                <a:solidFill>
                  <a:srgbClr val="0070C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C2C6452F-D94A-4A9B-9F25-A100519F46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0EE766-B0CA-4E80-BEAB-139E9CDEE878}"/>
              </a:ext>
            </a:extLst>
          </p:cNvPr>
          <p:cNvSpPr>
            <a:spLocks noGrp="1"/>
          </p:cNvSpPr>
          <p:nvPr>
            <p:ph type="sldNum" sz="quarter" idx="12"/>
          </p:nvPr>
        </p:nvSpPr>
        <p:spPr/>
        <p:txBody>
          <a:bodyPr/>
          <a:lstStyle/>
          <a:p>
            <a:fld id="{D93B58F5-6EA1-41B9-AC5E-56C24B37131B}" type="slidenum">
              <a:rPr lang="en-GB" smtClean="0"/>
              <a:t>‹#›</a:t>
            </a:fld>
            <a:endParaRPr lang="en-GB"/>
          </a:p>
        </p:txBody>
      </p:sp>
    </p:spTree>
    <p:extLst>
      <p:ext uri="{BB962C8B-B14F-4D97-AF65-F5344CB8AC3E}">
        <p14:creationId xmlns:p14="http://schemas.microsoft.com/office/powerpoint/2010/main" val="1538385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9B42-E765-44D3-8D6E-68876C34EBC6}"/>
              </a:ext>
            </a:extLst>
          </p:cNvPr>
          <p:cNvSpPr>
            <a:spLocks noGrp="1"/>
          </p:cNvSpPr>
          <p:nvPr>
            <p:ph type="title"/>
          </p:nvPr>
        </p:nvSpPr>
        <p:spPr/>
        <p:txBody>
          <a:bodyPr/>
          <a:lstStyle>
            <a:lvl1pPr>
              <a:defRPr b="1">
                <a:solidFill>
                  <a:srgbClr val="0070C0"/>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7A32EC2-CD12-4255-B1F8-3853B3A46C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2CDB98-B61C-4AD0-8DA4-1918F7CEAA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316EE8B6-E399-4DC1-B93B-48A415035C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433528-76A1-406A-B526-D005A56A33BA}"/>
              </a:ext>
            </a:extLst>
          </p:cNvPr>
          <p:cNvSpPr>
            <a:spLocks noGrp="1"/>
          </p:cNvSpPr>
          <p:nvPr>
            <p:ph type="sldNum" sz="quarter" idx="12"/>
          </p:nvPr>
        </p:nvSpPr>
        <p:spPr/>
        <p:txBody>
          <a:bodyPr/>
          <a:lstStyle/>
          <a:p>
            <a:fld id="{D93B58F5-6EA1-41B9-AC5E-56C24B37131B}" type="slidenum">
              <a:rPr lang="en-GB" smtClean="0"/>
              <a:t>‹#›</a:t>
            </a:fld>
            <a:endParaRPr lang="en-GB"/>
          </a:p>
        </p:txBody>
      </p:sp>
    </p:spTree>
    <p:extLst>
      <p:ext uri="{BB962C8B-B14F-4D97-AF65-F5344CB8AC3E}">
        <p14:creationId xmlns:p14="http://schemas.microsoft.com/office/powerpoint/2010/main" val="3685900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E56A6-13E8-46F4-87BE-0638B3B5374C}"/>
              </a:ext>
            </a:extLst>
          </p:cNvPr>
          <p:cNvSpPr>
            <a:spLocks noGrp="1"/>
          </p:cNvSpPr>
          <p:nvPr>
            <p:ph type="title"/>
          </p:nvPr>
        </p:nvSpPr>
        <p:spPr>
          <a:xfrm>
            <a:off x="839788" y="365125"/>
            <a:ext cx="10515600" cy="1325563"/>
          </a:xfrm>
        </p:spPr>
        <p:txBody>
          <a:bodyPr/>
          <a:lstStyle>
            <a:lvl1pPr>
              <a:defRPr b="1">
                <a:solidFill>
                  <a:srgbClr val="0070C0"/>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FA106D-3553-45BF-938C-615531C9D35A}"/>
              </a:ext>
            </a:extLst>
          </p:cNvPr>
          <p:cNvSpPr>
            <a:spLocks noGrp="1"/>
          </p:cNvSpPr>
          <p:nvPr>
            <p:ph type="body" idx="1"/>
          </p:nvPr>
        </p:nvSpPr>
        <p:spPr>
          <a:xfrm>
            <a:off x="839788" y="1681163"/>
            <a:ext cx="5157787" cy="823912"/>
          </a:xfrm>
        </p:spPr>
        <p:txBody>
          <a:bodyPr anchor="b"/>
          <a:lstStyle>
            <a:lvl1pPr marL="0" indent="0">
              <a:buNone/>
              <a:defRPr sz="24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3CB4C6D-5491-40F9-B846-B98280B2CF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7EDA720-4F59-4622-808D-8DA48930D4C1}"/>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56274-1F6A-452C-8030-12940BE47A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2D31BE8A-A718-424F-A56F-30C21DCDED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7027B8B-B1A7-4AE1-998C-06BD73911E1D}"/>
              </a:ext>
            </a:extLst>
          </p:cNvPr>
          <p:cNvSpPr>
            <a:spLocks noGrp="1"/>
          </p:cNvSpPr>
          <p:nvPr>
            <p:ph type="sldNum" sz="quarter" idx="12"/>
          </p:nvPr>
        </p:nvSpPr>
        <p:spPr/>
        <p:txBody>
          <a:bodyPr/>
          <a:lstStyle/>
          <a:p>
            <a:fld id="{D93B58F5-6EA1-41B9-AC5E-56C24B37131B}" type="slidenum">
              <a:rPr lang="en-GB" smtClean="0"/>
              <a:t>‹#›</a:t>
            </a:fld>
            <a:endParaRPr lang="en-GB"/>
          </a:p>
        </p:txBody>
      </p:sp>
    </p:spTree>
    <p:extLst>
      <p:ext uri="{BB962C8B-B14F-4D97-AF65-F5344CB8AC3E}">
        <p14:creationId xmlns:p14="http://schemas.microsoft.com/office/powerpoint/2010/main" val="917341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6D885-0057-4A31-A0E5-8E4B4C4D7F5E}"/>
              </a:ext>
            </a:extLst>
          </p:cNvPr>
          <p:cNvSpPr>
            <a:spLocks noGrp="1"/>
          </p:cNvSpPr>
          <p:nvPr>
            <p:ph type="title"/>
          </p:nvPr>
        </p:nvSpPr>
        <p:spPr/>
        <p:txBody>
          <a:bodyPr/>
          <a:lstStyle>
            <a:lvl1pPr>
              <a:defRPr b="1">
                <a:solidFill>
                  <a:srgbClr val="0070C0"/>
                </a:solidFill>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833F1C09-B0E4-4D55-84A5-EED28EDB294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281A01-69D5-4087-9834-C3794A8FB7CC}"/>
              </a:ext>
            </a:extLst>
          </p:cNvPr>
          <p:cNvSpPr>
            <a:spLocks noGrp="1"/>
          </p:cNvSpPr>
          <p:nvPr>
            <p:ph type="sldNum" sz="quarter" idx="12"/>
          </p:nvPr>
        </p:nvSpPr>
        <p:spPr/>
        <p:txBody>
          <a:bodyPr/>
          <a:lstStyle/>
          <a:p>
            <a:fld id="{D93B58F5-6EA1-41B9-AC5E-56C24B37131B}" type="slidenum">
              <a:rPr lang="en-GB" smtClean="0"/>
              <a:t>‹#›</a:t>
            </a:fld>
            <a:endParaRPr lang="en-GB"/>
          </a:p>
        </p:txBody>
      </p:sp>
    </p:spTree>
    <p:extLst>
      <p:ext uri="{BB962C8B-B14F-4D97-AF65-F5344CB8AC3E}">
        <p14:creationId xmlns:p14="http://schemas.microsoft.com/office/powerpoint/2010/main" val="1836261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a:effectLst/>
      </p:grpSpPr>
      <p:sp>
        <p:nvSpPr>
          <p:cNvPr id="3" name="Rectangle 2">
            <a:extLst>
              <a:ext uri="{FF2B5EF4-FFF2-40B4-BE49-F238E27FC236}">
                <a16:creationId xmlns:a16="http://schemas.microsoft.com/office/drawing/2014/main" id="{D7ED19E0-80CC-4E5D-AFEB-B05556CDC29F}"/>
              </a:ext>
            </a:extLst>
          </p:cNvPr>
          <p:cNvSpPr/>
          <p:nvPr userDrawn="1"/>
        </p:nvSpPr>
        <p:spPr>
          <a:xfrm>
            <a:off x="-689348" y="0"/>
            <a:ext cx="13229690" cy="6858000"/>
          </a:xfrm>
          <a:prstGeom prst="rect">
            <a:avLst/>
          </a:prstGeom>
          <a:gradFill flip="none" rotWithShape="1">
            <a:gsLst>
              <a:gs pos="67000">
                <a:schemeClr val="bg1"/>
              </a:gs>
              <a:gs pos="87000">
                <a:srgbClr val="9DDE51"/>
              </a:gs>
              <a:gs pos="92000">
                <a:srgbClr val="9DDE51"/>
              </a:gs>
              <a:gs pos="100000">
                <a:srgbClr val="9DDE51"/>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189B33F7-7E41-4150-B528-4A24B9608AE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4112" y="223285"/>
            <a:ext cx="4543777" cy="2555875"/>
          </a:xfrm>
          <a:prstGeom prst="rect">
            <a:avLst/>
          </a:prstGeom>
        </p:spPr>
      </p:pic>
      <p:sp>
        <p:nvSpPr>
          <p:cNvPr id="2" name="TextBox 1">
            <a:extLst>
              <a:ext uri="{FF2B5EF4-FFF2-40B4-BE49-F238E27FC236}">
                <a16:creationId xmlns:a16="http://schemas.microsoft.com/office/drawing/2014/main" id="{6250401C-9088-914E-B9F9-F9CE64DB86F5}"/>
              </a:ext>
            </a:extLst>
          </p:cNvPr>
          <p:cNvSpPr txBox="1"/>
          <p:nvPr userDrawn="1"/>
        </p:nvSpPr>
        <p:spPr>
          <a:xfrm>
            <a:off x="693097" y="4218415"/>
            <a:ext cx="6128617" cy="2031325"/>
          </a:xfrm>
          <a:prstGeom prst="rect">
            <a:avLst/>
          </a:prstGeom>
          <a:noFill/>
        </p:spPr>
        <p:txBody>
          <a:bodyPr wrap="square" rtlCol="0">
            <a:spAutoFit/>
          </a:bodyPr>
          <a:lstStyle/>
          <a:p>
            <a:r>
              <a:rPr lang="en-GB" sz="1800" i="1" kern="1200" dirty="0">
                <a:solidFill>
                  <a:schemeClr val="tx1"/>
                </a:solidFill>
                <a:effectLst/>
                <a:latin typeface="+mn-lt"/>
                <a:ea typeface="+mn-ea"/>
                <a:cs typeface="+mn-cs"/>
              </a:rPr>
              <a:t>The Community Hydrogen Forum as part of the </a:t>
            </a:r>
            <a:r>
              <a:rPr lang="en-GB" sz="1800" i="1" kern="1200" dirty="0" err="1">
                <a:solidFill>
                  <a:schemeClr val="tx1"/>
                </a:solidFill>
                <a:effectLst/>
                <a:latin typeface="+mn-lt"/>
                <a:ea typeface="+mn-ea"/>
                <a:cs typeface="+mn-cs"/>
              </a:rPr>
              <a:t>GenCOMM</a:t>
            </a:r>
            <a:r>
              <a:rPr lang="en-GB" sz="1800" i="1" kern="1200" dirty="0">
                <a:solidFill>
                  <a:schemeClr val="tx1"/>
                </a:solidFill>
                <a:effectLst/>
                <a:latin typeface="+mn-lt"/>
                <a:ea typeface="+mn-ea"/>
                <a:cs typeface="+mn-cs"/>
              </a:rPr>
              <a:t> project has received funding from Interreg NWE. Interreg NEW is funded by the European Regional Development Fund (ERDF) in activities based on the cooperation of organisations from eight countries: Belgium, France, Germany, Ireland, Luxembourg, The Netherlands, Switzerland and the United Kingdom.</a:t>
            </a:r>
            <a:endParaRPr lang="en-GB" sz="1800" kern="1200" dirty="0">
              <a:solidFill>
                <a:schemeClr val="tx1"/>
              </a:solidFill>
              <a:effectLst/>
              <a:latin typeface="+mn-lt"/>
              <a:ea typeface="+mn-ea"/>
              <a:cs typeface="+mn-cs"/>
            </a:endParaRPr>
          </a:p>
        </p:txBody>
      </p:sp>
      <p:pic>
        <p:nvPicPr>
          <p:cNvPr id="7" name="Picture 6" descr="A picture containing bottle&#10;&#10;Description automatically generated">
            <a:extLst>
              <a:ext uri="{FF2B5EF4-FFF2-40B4-BE49-F238E27FC236}">
                <a16:creationId xmlns:a16="http://schemas.microsoft.com/office/drawing/2014/main" id="{92CE0EE2-05D4-7442-8997-5C189A991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3123" y="4218077"/>
            <a:ext cx="2654300" cy="1016000"/>
          </a:xfrm>
          <a:prstGeom prst="rect">
            <a:avLst/>
          </a:prstGeom>
        </p:spPr>
      </p:pic>
    </p:spTree>
    <p:extLst>
      <p:ext uri="{BB962C8B-B14F-4D97-AF65-F5344CB8AC3E}">
        <p14:creationId xmlns:p14="http://schemas.microsoft.com/office/powerpoint/2010/main" val="85953657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1548B3-F512-49D7-9998-5F4214A7BE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7156A8-0144-49AF-9462-9BC8F009F2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F538FA01-5234-48FB-98CF-4A08638C02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65A88BD-24CB-41BE-BFB9-18A84707D7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B58F5-6EA1-41B9-AC5E-56C24B37131B}" type="slidenum">
              <a:rPr lang="en-GB" smtClean="0"/>
              <a:t>‹#›</a:t>
            </a:fld>
            <a:endParaRPr lang="en-GB"/>
          </a:p>
        </p:txBody>
      </p:sp>
      <p:sp>
        <p:nvSpPr>
          <p:cNvPr id="7" name="Rectangle 6">
            <a:extLst>
              <a:ext uri="{FF2B5EF4-FFF2-40B4-BE49-F238E27FC236}">
                <a16:creationId xmlns:a16="http://schemas.microsoft.com/office/drawing/2014/main" id="{C7EF3E50-7606-4335-BF1C-60B0E41EB83D}"/>
              </a:ext>
            </a:extLst>
          </p:cNvPr>
          <p:cNvSpPr/>
          <p:nvPr userDrawn="1"/>
        </p:nvSpPr>
        <p:spPr>
          <a:xfrm>
            <a:off x="-59844" y="6060367"/>
            <a:ext cx="12251844" cy="794592"/>
          </a:xfrm>
          <a:prstGeom prst="rect">
            <a:avLst/>
          </a:prstGeom>
          <a:gradFill flip="none" rotWithShape="1">
            <a:gsLst>
              <a:gs pos="64000">
                <a:schemeClr val="bg1"/>
              </a:gs>
              <a:gs pos="82000">
                <a:schemeClr val="accent1">
                  <a:lumMod val="45000"/>
                  <a:lumOff val="55000"/>
                </a:schemeClr>
              </a:gs>
              <a:gs pos="92000">
                <a:schemeClr val="accent1">
                  <a:lumMod val="45000"/>
                  <a:lumOff val="55000"/>
                </a:schemeClr>
              </a:gs>
              <a:gs pos="100000">
                <a:schemeClr val="accent1">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734DA0A-483A-4681-8A14-ED041125E20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0" y="5972767"/>
            <a:ext cx="1573747" cy="885233"/>
          </a:xfrm>
          <a:prstGeom prst="rect">
            <a:avLst/>
          </a:prstGeom>
        </p:spPr>
      </p:pic>
      <p:cxnSp>
        <p:nvCxnSpPr>
          <p:cNvPr id="9" name="Straight Connector 8">
            <a:extLst>
              <a:ext uri="{FF2B5EF4-FFF2-40B4-BE49-F238E27FC236}">
                <a16:creationId xmlns:a16="http://schemas.microsoft.com/office/drawing/2014/main" id="{5BD6AD78-A2B5-4C4A-9F68-D98435638E0D}"/>
              </a:ext>
            </a:extLst>
          </p:cNvPr>
          <p:cNvCxnSpPr/>
          <p:nvPr userDrawn="1"/>
        </p:nvCxnSpPr>
        <p:spPr>
          <a:xfrm>
            <a:off x="1931542" y="1690688"/>
            <a:ext cx="10260458" cy="0"/>
          </a:xfrm>
          <a:prstGeom prst="line">
            <a:avLst/>
          </a:prstGeom>
          <a:ln w="28575">
            <a:solidFill>
              <a:srgbClr val="92D05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85116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b="1"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rte.ie/news/business/2020/1111/1177483-cie-group-partners-in-hydrogen-fuel-cell-bus-trial/" TargetMode="External"/><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hyperlink" Target="https://www.belfasttelegraph.co.uk/news/northern-ireland/translinks-hydrogen-powered-buses-enter-service-in-northern-ireland-39872290.html" TargetMode="Externa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communityh2.eu/dst/" TargetMode="Externa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communityh2.eu/dst-simpl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info@communityh2.eu" TargetMode="External"/><Relationship Id="rId2" Type="http://schemas.openxmlformats.org/officeDocument/2006/relationships/hyperlink" Target="http://communityh2.eu/"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communityh2.eu/about-us/"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communityh2.eu/h2-insights/"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communityh2.eu/"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communityh2.eu/links/"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communityh2.eu/links/"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communityh2.eu/community/"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communityh2.eu/dst/"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thinktheearth.net/thinkdaily/report/2010/08/rpt-53.html#page-2"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hyperlink" Target="http://communityh2.e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communityh2.e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communityh2.e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52DA4-F184-4A3C-BAC4-DD817A674031}"/>
              </a:ext>
            </a:extLst>
          </p:cNvPr>
          <p:cNvSpPr>
            <a:spLocks noGrp="1"/>
          </p:cNvSpPr>
          <p:nvPr>
            <p:ph type="ctrTitle"/>
          </p:nvPr>
        </p:nvSpPr>
        <p:spPr/>
        <p:txBody>
          <a:bodyPr>
            <a:normAutofit fontScale="90000"/>
          </a:bodyPr>
          <a:lstStyle/>
          <a:p>
            <a:r>
              <a:rPr lang="en-GB" dirty="0"/>
              <a:t>The Community Hydrogen Forum and Decision Support Tool</a:t>
            </a:r>
          </a:p>
        </p:txBody>
      </p:sp>
      <p:sp>
        <p:nvSpPr>
          <p:cNvPr id="3" name="Subtitle 2">
            <a:extLst>
              <a:ext uri="{FF2B5EF4-FFF2-40B4-BE49-F238E27FC236}">
                <a16:creationId xmlns:a16="http://schemas.microsoft.com/office/drawing/2014/main" id="{00D99DFC-3FF9-4C0E-857B-A3EF86B844D9}"/>
              </a:ext>
            </a:extLst>
          </p:cNvPr>
          <p:cNvSpPr>
            <a:spLocks noGrp="1"/>
          </p:cNvSpPr>
          <p:nvPr>
            <p:ph type="subTitle" idx="1"/>
          </p:nvPr>
        </p:nvSpPr>
        <p:spPr>
          <a:xfrm>
            <a:off x="1524000" y="3602038"/>
            <a:ext cx="9215438" cy="1173163"/>
          </a:xfrm>
        </p:spPr>
        <p:txBody>
          <a:bodyPr>
            <a:normAutofit fontScale="92500" lnSpcReduction="10000"/>
          </a:bodyPr>
          <a:lstStyle/>
          <a:p>
            <a:r>
              <a:rPr lang="en-GB" dirty="0"/>
              <a:t>Dr Rory Monaghan, NUI Galway</a:t>
            </a:r>
          </a:p>
          <a:p>
            <a:r>
              <a:rPr lang="en-GB" dirty="0"/>
              <a:t>18</a:t>
            </a:r>
            <a:r>
              <a:rPr lang="en-GB" baseline="30000" dirty="0"/>
              <a:t>th</a:t>
            </a:r>
            <a:r>
              <a:rPr lang="en-GB" dirty="0"/>
              <a:t> February 2021</a:t>
            </a:r>
          </a:p>
          <a:p>
            <a:r>
              <a:rPr lang="en-GB" dirty="0"/>
              <a:t>Hydrogen Triple Alliance Webinar</a:t>
            </a:r>
          </a:p>
        </p:txBody>
      </p:sp>
    </p:spTree>
    <p:extLst>
      <p:ext uri="{BB962C8B-B14F-4D97-AF65-F5344CB8AC3E}">
        <p14:creationId xmlns:p14="http://schemas.microsoft.com/office/powerpoint/2010/main" val="1026917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68BC19BF-1DF3-4E10-9A52-6F280721FE82}"/>
              </a:ext>
            </a:extLst>
          </p:cNvPr>
          <p:cNvSpPr/>
          <p:nvPr/>
        </p:nvSpPr>
        <p:spPr>
          <a:xfrm>
            <a:off x="82062" y="1863969"/>
            <a:ext cx="12027876" cy="41030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Rectangle: Rounded Corners 40">
            <a:extLst>
              <a:ext uri="{FF2B5EF4-FFF2-40B4-BE49-F238E27FC236}">
                <a16:creationId xmlns:a16="http://schemas.microsoft.com/office/drawing/2014/main" id="{5C3C6A02-420B-4C45-AE00-F63AC01522D2}"/>
              </a:ext>
            </a:extLst>
          </p:cNvPr>
          <p:cNvSpPr/>
          <p:nvPr/>
        </p:nvSpPr>
        <p:spPr>
          <a:xfrm>
            <a:off x="2966847" y="2167692"/>
            <a:ext cx="6117385" cy="36575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FB4ADD89-C879-459F-BEF2-28590EDBDCF9}"/>
              </a:ext>
            </a:extLst>
          </p:cNvPr>
          <p:cNvSpPr>
            <a:spLocks noGrp="1"/>
          </p:cNvSpPr>
          <p:nvPr>
            <p:ph type="title"/>
          </p:nvPr>
        </p:nvSpPr>
        <p:spPr>
          <a:xfrm>
            <a:off x="838200" y="365125"/>
            <a:ext cx="10978662" cy="1325563"/>
          </a:xfrm>
        </p:spPr>
        <p:txBody>
          <a:bodyPr>
            <a:normAutofit/>
          </a:bodyPr>
          <a:lstStyle/>
          <a:p>
            <a:r>
              <a:rPr lang="en-IE" dirty="0"/>
              <a:t>Decision Support Tool</a:t>
            </a:r>
          </a:p>
        </p:txBody>
      </p:sp>
      <p:pic>
        <p:nvPicPr>
          <p:cNvPr id="4" name="Grafik 115">
            <a:extLst>
              <a:ext uri="{FF2B5EF4-FFF2-40B4-BE49-F238E27FC236}">
                <a16:creationId xmlns:a16="http://schemas.microsoft.com/office/drawing/2014/main" id="{6DFC7476-CE7D-487C-874E-F406686FC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6204" y="3970666"/>
            <a:ext cx="488926" cy="492668"/>
          </a:xfrm>
          <a:prstGeom prst="rect">
            <a:avLst/>
          </a:prstGeom>
        </p:spPr>
      </p:pic>
      <p:sp>
        <p:nvSpPr>
          <p:cNvPr id="5" name="Ellipse 22">
            <a:extLst>
              <a:ext uri="{FF2B5EF4-FFF2-40B4-BE49-F238E27FC236}">
                <a16:creationId xmlns:a16="http://schemas.microsoft.com/office/drawing/2014/main" id="{90D4FF51-0034-447E-8156-86E22DAFD4A5}"/>
              </a:ext>
            </a:extLst>
          </p:cNvPr>
          <p:cNvSpPr/>
          <p:nvPr/>
        </p:nvSpPr>
        <p:spPr>
          <a:xfrm>
            <a:off x="3263675" y="3031140"/>
            <a:ext cx="607500" cy="6075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6" name="Ellipse 23">
            <a:extLst>
              <a:ext uri="{FF2B5EF4-FFF2-40B4-BE49-F238E27FC236}">
                <a16:creationId xmlns:a16="http://schemas.microsoft.com/office/drawing/2014/main" id="{0120F097-D418-4161-AC78-2A39978F3C7B}"/>
              </a:ext>
            </a:extLst>
          </p:cNvPr>
          <p:cNvSpPr/>
          <p:nvPr/>
        </p:nvSpPr>
        <p:spPr>
          <a:xfrm>
            <a:off x="3263675" y="3910401"/>
            <a:ext cx="607500" cy="6075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Ellipse 24">
            <a:extLst>
              <a:ext uri="{FF2B5EF4-FFF2-40B4-BE49-F238E27FC236}">
                <a16:creationId xmlns:a16="http://schemas.microsoft.com/office/drawing/2014/main" id="{EEAF2754-EBDA-43A4-9930-E56602D2E21B}"/>
              </a:ext>
            </a:extLst>
          </p:cNvPr>
          <p:cNvSpPr/>
          <p:nvPr/>
        </p:nvSpPr>
        <p:spPr>
          <a:xfrm>
            <a:off x="3263675" y="4769986"/>
            <a:ext cx="607500" cy="607500"/>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 name="Abgerundetes Rechteck 45">
            <a:extLst>
              <a:ext uri="{FF2B5EF4-FFF2-40B4-BE49-F238E27FC236}">
                <a16:creationId xmlns:a16="http://schemas.microsoft.com/office/drawing/2014/main" id="{70447E04-D995-41CC-AE2F-898C3BD4C084}"/>
              </a:ext>
            </a:extLst>
          </p:cNvPr>
          <p:cNvSpPr/>
          <p:nvPr/>
        </p:nvSpPr>
        <p:spPr>
          <a:xfrm>
            <a:off x="3234274" y="3673857"/>
            <a:ext cx="716127" cy="203066"/>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 name="Abgerundetes Rechteck 47">
            <a:extLst>
              <a:ext uri="{FF2B5EF4-FFF2-40B4-BE49-F238E27FC236}">
                <a16:creationId xmlns:a16="http://schemas.microsoft.com/office/drawing/2014/main" id="{018519C1-903F-4848-868D-33BDBFC248B6}"/>
              </a:ext>
            </a:extLst>
          </p:cNvPr>
          <p:cNvSpPr/>
          <p:nvPr/>
        </p:nvSpPr>
        <p:spPr>
          <a:xfrm>
            <a:off x="3226592" y="5401997"/>
            <a:ext cx="716127" cy="20306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0" name="Grafik 49">
            <a:extLst>
              <a:ext uri="{FF2B5EF4-FFF2-40B4-BE49-F238E27FC236}">
                <a16:creationId xmlns:a16="http://schemas.microsoft.com/office/drawing/2014/main" id="{D9433C69-22A8-434E-BE8A-B7C127C532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0453" y="3157623"/>
            <a:ext cx="366581" cy="366581"/>
          </a:xfrm>
          <a:prstGeom prst="rect">
            <a:avLst/>
          </a:prstGeom>
          <a:solidFill>
            <a:schemeClr val="bg1"/>
          </a:solidFill>
          <a:ln>
            <a:noFill/>
          </a:ln>
        </p:spPr>
      </p:pic>
      <p:sp>
        <p:nvSpPr>
          <p:cNvPr id="11" name="Rechteck 17">
            <a:extLst>
              <a:ext uri="{FF2B5EF4-FFF2-40B4-BE49-F238E27FC236}">
                <a16:creationId xmlns:a16="http://schemas.microsoft.com/office/drawing/2014/main" id="{4B48CF57-08FB-4203-8194-6A5A5F440CBF}"/>
              </a:ext>
            </a:extLst>
          </p:cNvPr>
          <p:cNvSpPr/>
          <p:nvPr/>
        </p:nvSpPr>
        <p:spPr>
          <a:xfrm>
            <a:off x="3202917" y="3686619"/>
            <a:ext cx="793064"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Wind Energy</a:t>
            </a:r>
            <a:endParaRPr lang="en-US" sz="788" dirty="0">
              <a:solidFill>
                <a:schemeClr val="bg2">
                  <a:lumMod val="25000"/>
                </a:schemeClr>
              </a:solidFill>
              <a:latin typeface="Futura Std Light" panose="020B0402020204020303" pitchFamily="34" charset="0"/>
            </a:endParaRPr>
          </a:p>
        </p:txBody>
      </p:sp>
      <p:pic>
        <p:nvPicPr>
          <p:cNvPr id="12" name="Picture 2" descr="Bildergebnis für PV panel Icon grey png">
            <a:extLst>
              <a:ext uri="{FF2B5EF4-FFF2-40B4-BE49-F238E27FC236}">
                <a16:creationId xmlns:a16="http://schemas.microsoft.com/office/drawing/2014/main" id="{EE77C2F1-6DF7-4E0A-B466-3664FD46D2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3581" y="4009803"/>
            <a:ext cx="407690" cy="407690"/>
          </a:xfrm>
          <a:prstGeom prst="rect">
            <a:avLst/>
          </a:prstGeom>
          <a:solidFill>
            <a:schemeClr val="bg1"/>
          </a:solidFill>
          <a:ln>
            <a:noFill/>
          </a:ln>
        </p:spPr>
      </p:pic>
      <p:sp>
        <p:nvSpPr>
          <p:cNvPr id="13" name="Abgerundetes Rechteck 53">
            <a:extLst>
              <a:ext uri="{FF2B5EF4-FFF2-40B4-BE49-F238E27FC236}">
                <a16:creationId xmlns:a16="http://schemas.microsoft.com/office/drawing/2014/main" id="{7AB6C050-7A68-434E-BF6C-995C7A652D7C}"/>
              </a:ext>
            </a:extLst>
          </p:cNvPr>
          <p:cNvSpPr/>
          <p:nvPr/>
        </p:nvSpPr>
        <p:spPr>
          <a:xfrm>
            <a:off x="3235187" y="4542411"/>
            <a:ext cx="716127" cy="203066"/>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4" name="Rechteck 54">
            <a:extLst>
              <a:ext uri="{FF2B5EF4-FFF2-40B4-BE49-F238E27FC236}">
                <a16:creationId xmlns:a16="http://schemas.microsoft.com/office/drawing/2014/main" id="{C60DC0DA-0270-43D6-BE28-C8BAADA42DA4}"/>
              </a:ext>
            </a:extLst>
          </p:cNvPr>
          <p:cNvSpPr/>
          <p:nvPr/>
        </p:nvSpPr>
        <p:spPr>
          <a:xfrm>
            <a:off x="3202916" y="4555173"/>
            <a:ext cx="776392"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Solar Energy</a:t>
            </a:r>
            <a:endParaRPr lang="en-US" sz="788" dirty="0">
              <a:solidFill>
                <a:schemeClr val="bg2">
                  <a:lumMod val="25000"/>
                </a:schemeClr>
              </a:solidFill>
              <a:latin typeface="Futura Std Light" panose="020B0402020204020303" pitchFamily="34" charset="0"/>
            </a:endParaRPr>
          </a:p>
        </p:txBody>
      </p:sp>
      <p:sp>
        <p:nvSpPr>
          <p:cNvPr id="15" name="Rechteck 55">
            <a:extLst>
              <a:ext uri="{FF2B5EF4-FFF2-40B4-BE49-F238E27FC236}">
                <a16:creationId xmlns:a16="http://schemas.microsoft.com/office/drawing/2014/main" id="{0EC687EF-50E9-492D-9BEB-4CB7A914B7BF}"/>
              </a:ext>
            </a:extLst>
          </p:cNvPr>
          <p:cNvSpPr/>
          <p:nvPr/>
        </p:nvSpPr>
        <p:spPr>
          <a:xfrm>
            <a:off x="3234459" y="5416967"/>
            <a:ext cx="724721"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AD Plant</a:t>
            </a:r>
            <a:endParaRPr lang="en-US" sz="788" dirty="0">
              <a:solidFill>
                <a:schemeClr val="bg2">
                  <a:lumMod val="25000"/>
                </a:schemeClr>
              </a:solidFill>
              <a:latin typeface="Futura Std Light" panose="020B0402020204020303" pitchFamily="34" charset="0"/>
            </a:endParaRPr>
          </a:p>
        </p:txBody>
      </p:sp>
      <p:pic>
        <p:nvPicPr>
          <p:cNvPr id="16" name="Grafik 56">
            <a:extLst>
              <a:ext uri="{FF2B5EF4-FFF2-40B4-BE49-F238E27FC236}">
                <a16:creationId xmlns:a16="http://schemas.microsoft.com/office/drawing/2014/main" id="{8FE0DDC3-3559-48A9-B212-17B072EB8B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0453" y="4891921"/>
            <a:ext cx="363630" cy="363630"/>
          </a:xfrm>
          <a:prstGeom prst="rect">
            <a:avLst/>
          </a:prstGeom>
        </p:spPr>
      </p:pic>
      <p:sp>
        <p:nvSpPr>
          <p:cNvPr id="17" name="Ellipse 100">
            <a:extLst>
              <a:ext uri="{FF2B5EF4-FFF2-40B4-BE49-F238E27FC236}">
                <a16:creationId xmlns:a16="http://schemas.microsoft.com/office/drawing/2014/main" id="{F0072CB3-8D40-41C3-AB45-61F65D1B2882}"/>
              </a:ext>
            </a:extLst>
          </p:cNvPr>
          <p:cNvSpPr/>
          <p:nvPr/>
        </p:nvSpPr>
        <p:spPr>
          <a:xfrm>
            <a:off x="8118696" y="2770183"/>
            <a:ext cx="607500" cy="607500"/>
          </a:xfrm>
          <a:prstGeom prst="ellipse">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8" name="Ellipse 101">
            <a:extLst>
              <a:ext uri="{FF2B5EF4-FFF2-40B4-BE49-F238E27FC236}">
                <a16:creationId xmlns:a16="http://schemas.microsoft.com/office/drawing/2014/main" id="{B7A93903-25E2-4B41-B27C-64F13AD74782}"/>
              </a:ext>
            </a:extLst>
          </p:cNvPr>
          <p:cNvSpPr/>
          <p:nvPr/>
        </p:nvSpPr>
        <p:spPr>
          <a:xfrm>
            <a:off x="8118696" y="3914742"/>
            <a:ext cx="607500" cy="607500"/>
          </a:xfrm>
          <a:prstGeom prst="ellipse">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9" name="Ellipse 102">
            <a:extLst>
              <a:ext uri="{FF2B5EF4-FFF2-40B4-BE49-F238E27FC236}">
                <a16:creationId xmlns:a16="http://schemas.microsoft.com/office/drawing/2014/main" id="{FFAD9A56-7658-4974-A9B1-355863FA6E71}"/>
              </a:ext>
            </a:extLst>
          </p:cNvPr>
          <p:cNvSpPr/>
          <p:nvPr/>
        </p:nvSpPr>
        <p:spPr>
          <a:xfrm>
            <a:off x="8118696" y="4703941"/>
            <a:ext cx="607500" cy="607500"/>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0" name="Abgerundetes Rechteck 103">
            <a:extLst>
              <a:ext uri="{FF2B5EF4-FFF2-40B4-BE49-F238E27FC236}">
                <a16:creationId xmlns:a16="http://schemas.microsoft.com/office/drawing/2014/main" id="{271F4589-21D1-4180-9D53-BD05C9EE6F81}"/>
              </a:ext>
            </a:extLst>
          </p:cNvPr>
          <p:cNvSpPr/>
          <p:nvPr/>
        </p:nvSpPr>
        <p:spPr>
          <a:xfrm>
            <a:off x="8067639" y="3412900"/>
            <a:ext cx="716127" cy="203066"/>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1" name="Abgerundetes Rechteck 104">
            <a:extLst>
              <a:ext uri="{FF2B5EF4-FFF2-40B4-BE49-F238E27FC236}">
                <a16:creationId xmlns:a16="http://schemas.microsoft.com/office/drawing/2014/main" id="{931F5672-B1B3-4464-9FAB-1B55BB6B4C7D}"/>
              </a:ext>
            </a:extLst>
          </p:cNvPr>
          <p:cNvSpPr/>
          <p:nvPr/>
        </p:nvSpPr>
        <p:spPr>
          <a:xfrm>
            <a:off x="8009703" y="5335952"/>
            <a:ext cx="887930" cy="203066"/>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 name="Rechteck 106">
            <a:extLst>
              <a:ext uri="{FF2B5EF4-FFF2-40B4-BE49-F238E27FC236}">
                <a16:creationId xmlns:a16="http://schemas.microsoft.com/office/drawing/2014/main" id="{DCB11B8D-255D-49D5-A837-9726D8FCFAEA}"/>
              </a:ext>
            </a:extLst>
          </p:cNvPr>
          <p:cNvSpPr/>
          <p:nvPr/>
        </p:nvSpPr>
        <p:spPr>
          <a:xfrm>
            <a:off x="8068552" y="3425661"/>
            <a:ext cx="715214"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Industry</a:t>
            </a:r>
            <a:endParaRPr lang="en-US" sz="788" dirty="0">
              <a:solidFill>
                <a:schemeClr val="bg2">
                  <a:lumMod val="25000"/>
                </a:schemeClr>
              </a:solidFill>
              <a:latin typeface="Futura Std Light" panose="020B0402020204020303" pitchFamily="34" charset="0"/>
            </a:endParaRPr>
          </a:p>
        </p:txBody>
      </p:sp>
      <p:sp>
        <p:nvSpPr>
          <p:cNvPr id="23" name="Abgerundetes Rechteck 108">
            <a:extLst>
              <a:ext uri="{FF2B5EF4-FFF2-40B4-BE49-F238E27FC236}">
                <a16:creationId xmlns:a16="http://schemas.microsoft.com/office/drawing/2014/main" id="{22E82429-37C3-44F4-BF80-341C4A4FE6E4}"/>
              </a:ext>
            </a:extLst>
          </p:cNvPr>
          <p:cNvSpPr/>
          <p:nvPr/>
        </p:nvSpPr>
        <p:spPr>
          <a:xfrm>
            <a:off x="8068552" y="3674970"/>
            <a:ext cx="716127" cy="203066"/>
          </a:xfrm>
          <a:prstGeom prst="roundRect">
            <a:avLst/>
          </a:prstGeom>
          <a:solidFill>
            <a:schemeClr val="bg1"/>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Rechteck 109">
            <a:extLst>
              <a:ext uri="{FF2B5EF4-FFF2-40B4-BE49-F238E27FC236}">
                <a16:creationId xmlns:a16="http://schemas.microsoft.com/office/drawing/2014/main" id="{CEF70F89-FA41-4F07-9141-14B82B20FE19}"/>
              </a:ext>
            </a:extLst>
          </p:cNvPr>
          <p:cNvSpPr/>
          <p:nvPr/>
        </p:nvSpPr>
        <p:spPr>
          <a:xfrm>
            <a:off x="8059959" y="3687731"/>
            <a:ext cx="724721"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Mobility</a:t>
            </a:r>
            <a:endParaRPr lang="en-US" sz="788" dirty="0">
              <a:solidFill>
                <a:schemeClr val="bg2">
                  <a:lumMod val="25000"/>
                </a:schemeClr>
              </a:solidFill>
              <a:latin typeface="Futura Std Light" panose="020B0402020204020303" pitchFamily="34" charset="0"/>
            </a:endParaRPr>
          </a:p>
        </p:txBody>
      </p:sp>
      <p:sp>
        <p:nvSpPr>
          <p:cNvPr id="25" name="Rechteck 110">
            <a:extLst>
              <a:ext uri="{FF2B5EF4-FFF2-40B4-BE49-F238E27FC236}">
                <a16:creationId xmlns:a16="http://schemas.microsoft.com/office/drawing/2014/main" id="{E869953B-42E8-4571-B078-C726FC861A76}"/>
              </a:ext>
            </a:extLst>
          </p:cNvPr>
          <p:cNvSpPr/>
          <p:nvPr/>
        </p:nvSpPr>
        <p:spPr>
          <a:xfrm>
            <a:off x="7926537" y="5350922"/>
            <a:ext cx="1035698"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Stationary Energy</a:t>
            </a:r>
            <a:endParaRPr lang="en-US" sz="788" dirty="0">
              <a:solidFill>
                <a:schemeClr val="bg2">
                  <a:lumMod val="25000"/>
                </a:schemeClr>
              </a:solidFill>
              <a:latin typeface="Futura Std Light" panose="020B0402020204020303" pitchFamily="34" charset="0"/>
            </a:endParaRPr>
          </a:p>
        </p:txBody>
      </p:sp>
      <p:pic>
        <p:nvPicPr>
          <p:cNvPr id="26" name="Picture 4" descr="Bildergebnis für building png icon">
            <a:extLst>
              <a:ext uri="{FF2B5EF4-FFF2-40B4-BE49-F238E27FC236}">
                <a16:creationId xmlns:a16="http://schemas.microsoft.com/office/drawing/2014/main" id="{44C3843F-6C7C-442A-BDC5-0972E252C7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6905" y="4830085"/>
            <a:ext cx="350828" cy="350828"/>
          </a:xfrm>
          <a:prstGeom prst="rect">
            <a:avLst/>
          </a:prstGeom>
          <a:noFill/>
          <a:extLst>
            <a:ext uri="{909E8E84-426E-40DD-AFC4-6F175D3DCCD1}">
              <a14:hiddenFill xmlns:a14="http://schemas.microsoft.com/office/drawing/2010/main">
                <a:solidFill>
                  <a:srgbClr val="FFFFFF"/>
                </a:solidFill>
              </a14:hiddenFill>
            </a:ext>
          </a:extLst>
        </p:spPr>
      </p:pic>
      <p:pic>
        <p:nvPicPr>
          <p:cNvPr id="27" name="Grafik 1028">
            <a:extLst>
              <a:ext uri="{FF2B5EF4-FFF2-40B4-BE49-F238E27FC236}">
                <a16:creationId xmlns:a16="http://schemas.microsoft.com/office/drawing/2014/main" id="{F0B84F95-FA4A-4BDD-BC0C-3E7E02D3F1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5506" y="2873849"/>
            <a:ext cx="413626" cy="413626"/>
          </a:xfrm>
          <a:prstGeom prst="rect">
            <a:avLst/>
          </a:prstGeom>
        </p:spPr>
      </p:pic>
      <p:sp>
        <p:nvSpPr>
          <p:cNvPr id="28" name="TextBox 27">
            <a:extLst>
              <a:ext uri="{FF2B5EF4-FFF2-40B4-BE49-F238E27FC236}">
                <a16:creationId xmlns:a16="http://schemas.microsoft.com/office/drawing/2014/main" id="{47435AB3-354D-4ACB-A3FC-932D19811BC5}"/>
              </a:ext>
            </a:extLst>
          </p:cNvPr>
          <p:cNvSpPr txBox="1"/>
          <p:nvPr/>
        </p:nvSpPr>
        <p:spPr>
          <a:xfrm>
            <a:off x="2975127" y="2330120"/>
            <a:ext cx="1231970" cy="715581"/>
          </a:xfrm>
          <a:prstGeom prst="rect">
            <a:avLst/>
          </a:prstGeom>
          <a:noFill/>
        </p:spPr>
        <p:txBody>
          <a:bodyPr wrap="square" rtlCol="0">
            <a:spAutoFit/>
          </a:bodyPr>
          <a:lstStyle/>
          <a:p>
            <a:pPr algn="ctr"/>
            <a:r>
              <a:rPr lang="en-IE" sz="1350" dirty="0"/>
              <a:t>Curtailed renewable energy sources</a:t>
            </a:r>
          </a:p>
        </p:txBody>
      </p:sp>
      <p:sp>
        <p:nvSpPr>
          <p:cNvPr id="29" name="TextBox 28">
            <a:extLst>
              <a:ext uri="{FF2B5EF4-FFF2-40B4-BE49-F238E27FC236}">
                <a16:creationId xmlns:a16="http://schemas.microsoft.com/office/drawing/2014/main" id="{143C947A-2A55-47EB-9401-BA99B6AEEF44}"/>
              </a:ext>
            </a:extLst>
          </p:cNvPr>
          <p:cNvSpPr txBox="1"/>
          <p:nvPr/>
        </p:nvSpPr>
        <p:spPr>
          <a:xfrm>
            <a:off x="7738929" y="2472056"/>
            <a:ext cx="1366779" cy="300082"/>
          </a:xfrm>
          <a:prstGeom prst="rect">
            <a:avLst/>
          </a:prstGeom>
          <a:noFill/>
        </p:spPr>
        <p:txBody>
          <a:bodyPr wrap="square" rtlCol="0">
            <a:spAutoFit/>
          </a:bodyPr>
          <a:lstStyle/>
          <a:p>
            <a:r>
              <a:rPr lang="en-IE" sz="1350" dirty="0"/>
              <a:t>Energy demands</a:t>
            </a:r>
          </a:p>
        </p:txBody>
      </p:sp>
      <p:sp>
        <p:nvSpPr>
          <p:cNvPr id="30" name="Oval 29">
            <a:extLst>
              <a:ext uri="{FF2B5EF4-FFF2-40B4-BE49-F238E27FC236}">
                <a16:creationId xmlns:a16="http://schemas.microsoft.com/office/drawing/2014/main" id="{D49FD565-0156-4BE4-8F69-7348347709FB}"/>
              </a:ext>
            </a:extLst>
          </p:cNvPr>
          <p:cNvSpPr/>
          <p:nvPr/>
        </p:nvSpPr>
        <p:spPr>
          <a:xfrm>
            <a:off x="4334808" y="2519737"/>
            <a:ext cx="3535971" cy="32234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t>Hydrogen could make sense for my community, organisation or company.</a:t>
            </a:r>
          </a:p>
          <a:p>
            <a:pPr algn="ctr"/>
            <a:endParaRPr lang="en-IE" sz="1600" dirty="0"/>
          </a:p>
          <a:p>
            <a:pPr algn="ctr"/>
            <a:r>
              <a:rPr lang="en-IE" sz="1600" dirty="0"/>
              <a:t>But how do I make it happen?</a:t>
            </a:r>
          </a:p>
          <a:p>
            <a:pPr algn="ctr"/>
            <a:endParaRPr lang="en-IE" sz="1600" dirty="0"/>
          </a:p>
          <a:p>
            <a:pPr algn="ctr"/>
            <a:r>
              <a:rPr lang="en-IE" sz="1600" dirty="0"/>
              <a:t>How do I find a hydrogen source or market?</a:t>
            </a:r>
            <a:endParaRPr lang="en-US" sz="1600" dirty="0"/>
          </a:p>
        </p:txBody>
      </p:sp>
      <p:sp>
        <p:nvSpPr>
          <p:cNvPr id="32" name="Down Arrow 71">
            <a:extLst>
              <a:ext uri="{FF2B5EF4-FFF2-40B4-BE49-F238E27FC236}">
                <a16:creationId xmlns:a16="http://schemas.microsoft.com/office/drawing/2014/main" id="{F5C4EB17-57D6-4F8E-9166-72BE8BBB1A48}"/>
              </a:ext>
            </a:extLst>
          </p:cNvPr>
          <p:cNvSpPr/>
          <p:nvPr/>
        </p:nvSpPr>
        <p:spPr>
          <a:xfrm rot="16200000">
            <a:off x="9225410" y="3663224"/>
            <a:ext cx="484632" cy="3901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CC798A0-779E-4FB6-8176-3AA681D39976}"/>
              </a:ext>
            </a:extLst>
          </p:cNvPr>
          <p:cNvSpPr txBox="1"/>
          <p:nvPr/>
        </p:nvSpPr>
        <p:spPr>
          <a:xfrm>
            <a:off x="4031459" y="2167692"/>
            <a:ext cx="4128706" cy="369332"/>
          </a:xfrm>
          <a:prstGeom prst="rect">
            <a:avLst/>
          </a:prstGeom>
          <a:noFill/>
        </p:spPr>
        <p:txBody>
          <a:bodyPr wrap="square" rtlCol="0">
            <a:spAutoFit/>
          </a:bodyPr>
          <a:lstStyle/>
          <a:p>
            <a:pPr algn="ctr"/>
            <a:r>
              <a:rPr lang="en-IE" b="1" dirty="0"/>
              <a:t>Decision Support Tool</a:t>
            </a:r>
            <a:endParaRPr lang="en-US" b="1" dirty="0"/>
          </a:p>
        </p:txBody>
      </p:sp>
      <p:sp>
        <p:nvSpPr>
          <p:cNvPr id="37" name="TextBox 36">
            <a:extLst>
              <a:ext uri="{FF2B5EF4-FFF2-40B4-BE49-F238E27FC236}">
                <a16:creationId xmlns:a16="http://schemas.microsoft.com/office/drawing/2014/main" id="{BCB1A7DC-7F89-41E9-9E38-8A1FD5947F7F}"/>
              </a:ext>
            </a:extLst>
          </p:cNvPr>
          <p:cNvSpPr txBox="1"/>
          <p:nvPr/>
        </p:nvSpPr>
        <p:spPr>
          <a:xfrm>
            <a:off x="218047" y="3206207"/>
            <a:ext cx="2061857" cy="1325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E" dirty="0"/>
              <a:t>Where can I learn about hydrogen opportunities?</a:t>
            </a:r>
            <a:endParaRPr lang="en-US" dirty="0"/>
          </a:p>
        </p:txBody>
      </p:sp>
      <p:sp>
        <p:nvSpPr>
          <p:cNvPr id="38" name="TextBox 37">
            <a:extLst>
              <a:ext uri="{FF2B5EF4-FFF2-40B4-BE49-F238E27FC236}">
                <a16:creationId xmlns:a16="http://schemas.microsoft.com/office/drawing/2014/main" id="{F808FB6F-A1DE-4708-A6B0-81FFCED25470}"/>
              </a:ext>
            </a:extLst>
          </p:cNvPr>
          <p:cNvSpPr txBox="1"/>
          <p:nvPr/>
        </p:nvSpPr>
        <p:spPr>
          <a:xfrm>
            <a:off x="9909951" y="3202795"/>
            <a:ext cx="2061857" cy="1325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E" dirty="0"/>
              <a:t>How do I take the next steps?</a:t>
            </a:r>
          </a:p>
          <a:p>
            <a:r>
              <a:rPr lang="en-IE" dirty="0"/>
              <a:t>How do I connect with others across Europe?</a:t>
            </a:r>
            <a:endParaRPr lang="en-US" dirty="0"/>
          </a:p>
        </p:txBody>
      </p:sp>
      <p:sp>
        <p:nvSpPr>
          <p:cNvPr id="39" name="Down Arrow 71">
            <a:extLst>
              <a:ext uri="{FF2B5EF4-FFF2-40B4-BE49-F238E27FC236}">
                <a16:creationId xmlns:a16="http://schemas.microsoft.com/office/drawing/2014/main" id="{F40662FF-7DED-4420-9362-7B23DF03178A}"/>
              </a:ext>
            </a:extLst>
          </p:cNvPr>
          <p:cNvSpPr/>
          <p:nvPr/>
        </p:nvSpPr>
        <p:spPr>
          <a:xfrm rot="16200000">
            <a:off x="2422073" y="3670518"/>
            <a:ext cx="484632" cy="3901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B2242791-8414-4E9B-9D20-1F8A658B26F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429" y="1729160"/>
            <a:ext cx="2810940" cy="1581154"/>
          </a:xfrm>
          <a:prstGeom prst="rect">
            <a:avLst/>
          </a:prstGeom>
        </p:spPr>
      </p:pic>
    </p:spTree>
    <p:extLst>
      <p:ext uri="{BB962C8B-B14F-4D97-AF65-F5344CB8AC3E}">
        <p14:creationId xmlns:p14="http://schemas.microsoft.com/office/powerpoint/2010/main" val="3086905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Decision Support Tool</a:t>
            </a:r>
            <a:br>
              <a:rPr lang="en-IE" dirty="0"/>
            </a:br>
            <a:r>
              <a:rPr lang="en-IE" dirty="0"/>
              <a:t>What is it?</a:t>
            </a:r>
            <a:endParaRPr lang="en-US" dirty="0"/>
          </a:p>
        </p:txBody>
      </p:sp>
      <p:sp>
        <p:nvSpPr>
          <p:cNvPr id="3" name="Content Placeholder 2"/>
          <p:cNvSpPr>
            <a:spLocks noGrp="1"/>
          </p:cNvSpPr>
          <p:nvPr>
            <p:ph idx="1"/>
          </p:nvPr>
        </p:nvSpPr>
        <p:spPr/>
        <p:txBody>
          <a:bodyPr/>
          <a:lstStyle/>
          <a:p>
            <a:r>
              <a:rPr lang="en-IE" dirty="0"/>
              <a:t>Supports stakeholders to evaluate the potential of hydrogen in:</a:t>
            </a:r>
          </a:p>
          <a:p>
            <a:pPr lvl="1"/>
            <a:r>
              <a:rPr lang="en-IE" dirty="0"/>
              <a:t>sustainable community development</a:t>
            </a:r>
          </a:p>
          <a:p>
            <a:pPr lvl="1"/>
            <a:r>
              <a:rPr lang="en-IE" dirty="0"/>
              <a:t>Decarbonisation</a:t>
            </a:r>
          </a:p>
          <a:p>
            <a:pPr lvl="1"/>
            <a:r>
              <a:rPr lang="en-IE" dirty="0"/>
              <a:t>energy security</a:t>
            </a:r>
          </a:p>
          <a:p>
            <a:r>
              <a:rPr lang="en-IE" dirty="0"/>
              <a:t>Achieves this by demonstrating the role of hydrogen produced at onshore wind farms with battery storage and PV arrays in decarbonising public bus fleets in large cities across the region</a:t>
            </a:r>
          </a:p>
          <a:p>
            <a:r>
              <a:rPr lang="en-IE" dirty="0"/>
              <a:t>Visualised in an online interactive map of Europe</a:t>
            </a:r>
            <a:endParaRPr lang="en-US" dirty="0"/>
          </a:p>
        </p:txBody>
      </p:sp>
    </p:spTree>
    <p:extLst>
      <p:ext uri="{BB962C8B-B14F-4D97-AF65-F5344CB8AC3E}">
        <p14:creationId xmlns:p14="http://schemas.microsoft.com/office/powerpoint/2010/main" val="1146192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Decision Support Tool</a:t>
            </a:r>
            <a:br>
              <a:rPr lang="en-IE" dirty="0"/>
            </a:br>
            <a:r>
              <a:rPr lang="en-IE" dirty="0"/>
              <a:t>Why city buses?</a:t>
            </a:r>
            <a:endParaRPr lang="en-US" dirty="0"/>
          </a:p>
        </p:txBody>
      </p:sp>
      <p:sp>
        <p:nvSpPr>
          <p:cNvPr id="4" name="Content Placeholder 3"/>
          <p:cNvSpPr>
            <a:spLocks noGrp="1"/>
          </p:cNvSpPr>
          <p:nvPr>
            <p:ph sz="half" idx="1"/>
          </p:nvPr>
        </p:nvSpPr>
        <p:spPr/>
        <p:txBody>
          <a:bodyPr>
            <a:normAutofit fontScale="92500"/>
          </a:bodyPr>
          <a:lstStyle/>
          <a:p>
            <a:r>
              <a:rPr lang="en-IE" dirty="0"/>
              <a:t>Hydrogen fuel cell city buses are now on sale commercially</a:t>
            </a:r>
          </a:p>
          <a:p>
            <a:r>
              <a:rPr lang="en-IE" dirty="0"/>
              <a:t>They provide a large, predictable, centralised hydrogen demand</a:t>
            </a:r>
          </a:p>
          <a:p>
            <a:r>
              <a:rPr lang="en-IE" dirty="0"/>
              <a:t>Fuel cell buses or fleets operate in Aberdeen, Belfast, Dublin, London, Seoul, Tokyo, and many other cities</a:t>
            </a:r>
          </a:p>
          <a:p>
            <a:r>
              <a:rPr lang="en-IE" dirty="0" err="1"/>
              <a:t>CaetanoBus</a:t>
            </a:r>
            <a:r>
              <a:rPr lang="en-IE" dirty="0"/>
              <a:t> &amp; </a:t>
            </a:r>
            <a:r>
              <a:rPr lang="en-IE" dirty="0" err="1"/>
              <a:t>WrightBus</a:t>
            </a:r>
            <a:r>
              <a:rPr lang="en-IE" dirty="0"/>
              <a:t> offer single-and double-decker FCEV buses </a:t>
            </a:r>
          </a:p>
        </p:txBody>
      </p:sp>
      <p:pic>
        <p:nvPicPr>
          <p:cNvPr id="1026" name="Picture 2" descr="Image result for dublin bus hydrogen">
            <a:extLst>
              <a:ext uri="{FF2B5EF4-FFF2-40B4-BE49-F238E27FC236}">
                <a16:creationId xmlns:a16="http://schemas.microsoft.com/office/drawing/2014/main" id="{D83F0E40-C91E-4C6E-B959-C51BBDF8F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4032" y="64008"/>
            <a:ext cx="4974336" cy="27980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E278D7A-486E-4454-BBDE-315CE3A906D9}"/>
              </a:ext>
            </a:extLst>
          </p:cNvPr>
          <p:cNvSpPr txBox="1"/>
          <p:nvPr/>
        </p:nvSpPr>
        <p:spPr>
          <a:xfrm>
            <a:off x="7100527" y="2879725"/>
            <a:ext cx="4987842" cy="646331"/>
          </a:xfrm>
          <a:prstGeom prst="rect">
            <a:avLst/>
          </a:prstGeom>
          <a:noFill/>
        </p:spPr>
        <p:txBody>
          <a:bodyPr wrap="square">
            <a:spAutoFit/>
          </a:bodyPr>
          <a:lstStyle/>
          <a:p>
            <a:pPr algn="ctr"/>
            <a:r>
              <a:rPr lang="en-IE" sz="1200" dirty="0"/>
              <a:t>Dublin Caetano FCEV bus trial, Nov 2020</a:t>
            </a:r>
          </a:p>
          <a:p>
            <a:pPr algn="ctr"/>
            <a:r>
              <a:rPr lang="en-IE" sz="1200" dirty="0">
                <a:hlinkClick r:id="rId3"/>
              </a:rPr>
              <a:t>https://www.rte.ie/news/business/2020/1111/1177483-cie-group-partners-in-hydrogen-fuel-cell-bus-trial/</a:t>
            </a:r>
            <a:r>
              <a:rPr lang="en-IE" sz="1200" dirty="0"/>
              <a:t>  </a:t>
            </a:r>
          </a:p>
        </p:txBody>
      </p:sp>
      <p:pic>
        <p:nvPicPr>
          <p:cNvPr id="1028" name="Picture 4" descr="Image result for belfast bus hydrogen">
            <a:extLst>
              <a:ext uri="{FF2B5EF4-FFF2-40B4-BE49-F238E27FC236}">
                <a16:creationId xmlns:a16="http://schemas.microsoft.com/office/drawing/2014/main" id="{5640FB92-EE65-4FBA-A7DA-FE0B55A96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0527" y="3886199"/>
            <a:ext cx="4987841" cy="28157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C23C132-E7B9-49F9-8005-4F53AF18F2D8}"/>
              </a:ext>
            </a:extLst>
          </p:cNvPr>
          <p:cNvSpPr txBox="1"/>
          <p:nvPr/>
        </p:nvSpPr>
        <p:spPr>
          <a:xfrm>
            <a:off x="2112685" y="6055585"/>
            <a:ext cx="4987842" cy="646331"/>
          </a:xfrm>
          <a:prstGeom prst="rect">
            <a:avLst/>
          </a:prstGeom>
          <a:noFill/>
        </p:spPr>
        <p:txBody>
          <a:bodyPr wrap="square">
            <a:spAutoFit/>
          </a:bodyPr>
          <a:lstStyle/>
          <a:p>
            <a:pPr algn="r"/>
            <a:r>
              <a:rPr lang="en-IE" sz="1200" dirty="0"/>
              <a:t>Belfast </a:t>
            </a:r>
            <a:r>
              <a:rPr lang="en-IE" sz="1200" dirty="0" err="1"/>
              <a:t>WrightBus</a:t>
            </a:r>
            <a:r>
              <a:rPr lang="en-IE" sz="1200" dirty="0"/>
              <a:t> FCEV bus deployment, Dec 2020</a:t>
            </a:r>
          </a:p>
          <a:p>
            <a:pPr algn="r"/>
            <a:r>
              <a:rPr lang="en-IE" sz="1200" dirty="0">
                <a:hlinkClick r:id="rId5"/>
              </a:rPr>
              <a:t>https://www.belfasttelegraph.co.uk/news/northern-ireland/translinks-hydrogen-powered-buses-enter-service-in-northern-ireland-39872290.html</a:t>
            </a:r>
            <a:r>
              <a:rPr lang="en-IE" sz="1200" dirty="0"/>
              <a:t> </a:t>
            </a:r>
          </a:p>
        </p:txBody>
      </p:sp>
    </p:spTree>
    <p:extLst>
      <p:ext uri="{BB962C8B-B14F-4D97-AF65-F5344CB8AC3E}">
        <p14:creationId xmlns:p14="http://schemas.microsoft.com/office/powerpoint/2010/main" val="1342731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a:t>The Hydrogen Tools of the Community Hydrogen Forum</a:t>
            </a:r>
            <a:endParaRPr lang="en-US" dirty="0"/>
          </a:p>
        </p:txBody>
      </p:sp>
      <p:graphicFrame>
        <p:nvGraphicFramePr>
          <p:cNvPr id="47" name="Diagram 46"/>
          <p:cNvGraphicFramePr/>
          <p:nvPr/>
        </p:nvGraphicFramePr>
        <p:xfrm>
          <a:off x="1033130" y="1843121"/>
          <a:ext cx="9931505" cy="4304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6968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a:t>The Simplified Decision Support Tool (SDST)</a:t>
            </a:r>
            <a:br>
              <a:rPr lang="en-IE" dirty="0"/>
            </a:br>
            <a:r>
              <a:rPr lang="en-IE" dirty="0"/>
              <a:t>Energy &amp; hydrogen outlook </a:t>
            </a:r>
            <a:r>
              <a:rPr lang="en-IE" dirty="0">
                <a:ea typeface="Calibri" panose="020F0502020204030204" pitchFamily="34" charset="0"/>
              </a:rPr>
              <a:t>for Belgium</a:t>
            </a:r>
            <a:endParaRPr lang="en-IE" dirty="0"/>
          </a:p>
        </p:txBody>
      </p:sp>
      <p:sp>
        <p:nvSpPr>
          <p:cNvPr id="4" name="Rectangle 3"/>
          <p:cNvSpPr/>
          <p:nvPr/>
        </p:nvSpPr>
        <p:spPr>
          <a:xfrm>
            <a:off x="4093246" y="1918130"/>
            <a:ext cx="7698400" cy="410882"/>
          </a:xfrm>
          <a:prstGeom prst="rect">
            <a:avLst/>
          </a:prstGeom>
        </p:spPr>
        <p:txBody>
          <a:bodyPr wrap="square">
            <a:spAutoFit/>
          </a:bodyPr>
          <a:lstStyle/>
          <a:p>
            <a:pPr>
              <a:lnSpc>
                <a:spcPct val="115000"/>
              </a:lnSpc>
              <a:spcAft>
                <a:spcPts val="0"/>
              </a:spcAft>
            </a:pPr>
            <a:r>
              <a:rPr lang="en-IE" b="1" dirty="0">
                <a:ea typeface="Calibri" panose="020F0502020204030204" pitchFamily="34" charset="0"/>
                <a:cs typeface="Times New Roman" panose="02020603050405020304" pitchFamily="18" charset="0"/>
              </a:rPr>
              <a:t>What Are the Primary Energy Sources in My Country?</a:t>
            </a:r>
            <a:endParaRPr lang="en-IE" dirty="0">
              <a:effectLst/>
              <a:ea typeface="Calibri" panose="020F0502020204030204" pitchFamily="34" charset="0"/>
              <a:cs typeface="Times New Roman" panose="02020603050405020304" pitchFamily="18"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7354" y="1967119"/>
            <a:ext cx="2129578" cy="2113342"/>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517354" y="4129450"/>
            <a:ext cx="2129578" cy="2120867"/>
          </a:xfrm>
          <a:prstGeom prst="rect">
            <a:avLst/>
          </a:prstGeom>
          <a:noFill/>
          <a:ln>
            <a:noFill/>
          </a:ln>
        </p:spPr>
      </p:pic>
      <p:sp>
        <p:nvSpPr>
          <p:cNvPr id="7" name="Rectangle 6"/>
          <p:cNvSpPr/>
          <p:nvPr/>
        </p:nvSpPr>
        <p:spPr>
          <a:xfrm>
            <a:off x="4093246" y="4073099"/>
            <a:ext cx="7260554" cy="410882"/>
          </a:xfrm>
          <a:prstGeom prst="rect">
            <a:avLst/>
          </a:prstGeom>
        </p:spPr>
        <p:txBody>
          <a:bodyPr wrap="square">
            <a:spAutoFit/>
          </a:bodyPr>
          <a:lstStyle/>
          <a:p>
            <a:pPr>
              <a:lnSpc>
                <a:spcPct val="115000"/>
              </a:lnSpc>
              <a:spcAft>
                <a:spcPts val="0"/>
              </a:spcAft>
            </a:pPr>
            <a:r>
              <a:rPr lang="en-IE" b="1" dirty="0">
                <a:ea typeface="Calibri" panose="020F0502020204030204" pitchFamily="34" charset="0"/>
                <a:cs typeface="Times New Roman" panose="02020603050405020304" pitchFamily="18" charset="0"/>
              </a:rPr>
              <a:t>How Is Hydrogen Produced in My Country?</a:t>
            </a:r>
            <a:endParaRPr lang="en-IE" dirty="0">
              <a:effectLst/>
              <a:ea typeface="Calibri" panose="020F0502020204030204" pitchFamily="34" charset="0"/>
              <a:cs typeface="Times New Roman" panose="02020603050405020304" pitchFamily="18" charset="0"/>
            </a:endParaRPr>
          </a:p>
        </p:txBody>
      </p:sp>
      <p:sp>
        <p:nvSpPr>
          <p:cNvPr id="8" name="Rectangle 7"/>
          <p:cNvSpPr/>
          <p:nvPr/>
        </p:nvSpPr>
        <p:spPr>
          <a:xfrm>
            <a:off x="4093246" y="4377124"/>
            <a:ext cx="7260554" cy="1754326"/>
          </a:xfrm>
          <a:prstGeom prst="rect">
            <a:avLst/>
          </a:prstGeom>
        </p:spPr>
        <p:txBody>
          <a:bodyPr wrap="square">
            <a:spAutoFit/>
          </a:bodyPr>
          <a:lstStyle/>
          <a:p>
            <a:r>
              <a:rPr lang="en-IE" dirty="0">
                <a:ea typeface="Calibri" panose="020F0502020204030204" pitchFamily="34" charset="0"/>
              </a:rPr>
              <a:t>The pie diagram illustrates the percentage share of total hydrogen capacity by process production. The figure shows the hydrogen has been produced and consumed in Belgium. In fact, most of hydrogen is generated from fossil fuels via steam methane reforming (SMR). The rest of hydrogen is extracted in oil refinery. In the near future, renewables can also be potential energy sources for hydrogen production.</a:t>
            </a:r>
            <a:endParaRPr lang="en-IE" dirty="0"/>
          </a:p>
        </p:txBody>
      </p:sp>
      <p:sp>
        <p:nvSpPr>
          <p:cNvPr id="10" name="Rectangle 9"/>
          <p:cNvSpPr/>
          <p:nvPr/>
        </p:nvSpPr>
        <p:spPr>
          <a:xfrm>
            <a:off x="4093246" y="2253631"/>
            <a:ext cx="7260554" cy="1477328"/>
          </a:xfrm>
          <a:prstGeom prst="rect">
            <a:avLst/>
          </a:prstGeom>
        </p:spPr>
        <p:txBody>
          <a:bodyPr wrap="square">
            <a:spAutoFit/>
          </a:bodyPr>
          <a:lstStyle/>
          <a:p>
            <a:r>
              <a:rPr lang="en-IE" dirty="0">
                <a:ea typeface="Calibri" panose="020F0502020204030204" pitchFamily="34" charset="0"/>
              </a:rPr>
              <a:t>This figure shows the percentage share of total primary energy supply (TPES) by energy source. It can be seen that 71% of the Belgian energy demand are supplied by fossil fuels (coal, natural gas and oil). Renewable energy contributes to nearly 9% of the total energy supply. Renewable includes wind, solar, hydro, biofuels &amp; waste.</a:t>
            </a:r>
            <a:endParaRPr lang="en-IE" dirty="0"/>
          </a:p>
        </p:txBody>
      </p:sp>
      <p:sp>
        <p:nvSpPr>
          <p:cNvPr id="11" name="Rectangle 10"/>
          <p:cNvSpPr/>
          <p:nvPr/>
        </p:nvSpPr>
        <p:spPr>
          <a:xfrm>
            <a:off x="4093246" y="6329691"/>
            <a:ext cx="7304531" cy="415498"/>
          </a:xfrm>
          <a:prstGeom prst="rect">
            <a:avLst/>
          </a:prstGeom>
        </p:spPr>
        <p:txBody>
          <a:bodyPr wrap="square">
            <a:spAutoFit/>
          </a:bodyPr>
          <a:lstStyle/>
          <a:p>
            <a:r>
              <a:rPr lang="en-IE" sz="700" dirty="0"/>
              <a:t>Reference</a:t>
            </a:r>
          </a:p>
          <a:p>
            <a:r>
              <a:rPr lang="en-IE" sz="700" dirty="0"/>
              <a:t>International Energy Agency (IEA). Total primary energy supply in Europe. 2017. https://www.iea.org/regions/europe </a:t>
            </a:r>
          </a:p>
          <a:p>
            <a:r>
              <a:rPr lang="en-IE" sz="700" dirty="0"/>
              <a:t>Hydrogen Tools. Merchant Hydrogen Plant Capacities in Europe. Hydrogen Analysis Resource </a:t>
            </a:r>
            <a:r>
              <a:rPr lang="en-IE" sz="700" dirty="0" err="1"/>
              <a:t>Center</a:t>
            </a:r>
            <a:r>
              <a:rPr lang="en-IE" sz="700" dirty="0"/>
              <a:t>. 2015. https://h2tools.org/hyarc/hydrogen-data/merchant-hydrogen-plant-capacities-europe </a:t>
            </a:r>
          </a:p>
        </p:txBody>
      </p:sp>
    </p:spTree>
    <p:extLst>
      <p:ext uri="{BB962C8B-B14F-4D97-AF65-F5344CB8AC3E}">
        <p14:creationId xmlns:p14="http://schemas.microsoft.com/office/powerpoint/2010/main" val="3019716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The Decision Support Tool - Biomass-derived H</a:t>
            </a:r>
            <a:r>
              <a:rPr lang="en-IE" baseline="-25000" dirty="0"/>
              <a:t>2</a:t>
            </a:r>
            <a:br>
              <a:rPr lang="en-IE" dirty="0"/>
            </a:br>
            <a:r>
              <a:rPr lang="en-IE" dirty="0"/>
              <a:t>How to Produce Hydrogen from Biomass?</a:t>
            </a:r>
          </a:p>
        </p:txBody>
      </p:sp>
      <p:sp>
        <p:nvSpPr>
          <p:cNvPr id="47" name="Rectangle 46"/>
          <p:cNvSpPr/>
          <p:nvPr/>
        </p:nvSpPr>
        <p:spPr>
          <a:xfrm>
            <a:off x="1419981" y="3226238"/>
            <a:ext cx="2504069" cy="3543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IE" kern="1200">
                <a:solidFill>
                  <a:srgbClr val="FFFFFF"/>
                </a:solidFill>
                <a:effectLst/>
                <a:ea typeface="Times New Roman" panose="02020603050405020304" pitchFamily="18" charset="0"/>
              </a:rPr>
              <a:t>Biological</a:t>
            </a:r>
            <a:endParaRPr lang="en-IE">
              <a:effectLst/>
              <a:ea typeface="Times New Roman" panose="02020603050405020304" pitchFamily="18" charset="0"/>
            </a:endParaRPr>
          </a:p>
        </p:txBody>
      </p:sp>
      <p:sp>
        <p:nvSpPr>
          <p:cNvPr id="48" name="Rectangle 47"/>
          <p:cNvSpPr/>
          <p:nvPr/>
        </p:nvSpPr>
        <p:spPr>
          <a:xfrm>
            <a:off x="5158890" y="3226239"/>
            <a:ext cx="2504069" cy="3543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IE" kern="1200">
                <a:solidFill>
                  <a:srgbClr val="FFFFFF"/>
                </a:solidFill>
                <a:effectLst/>
                <a:ea typeface="Times New Roman" panose="02020603050405020304" pitchFamily="18" charset="0"/>
              </a:rPr>
              <a:t>Thermochemical</a:t>
            </a:r>
            <a:endParaRPr lang="en-IE">
              <a:effectLst/>
              <a:ea typeface="Times New Roman" panose="02020603050405020304" pitchFamily="18" charset="0"/>
            </a:endParaRPr>
          </a:p>
        </p:txBody>
      </p:sp>
      <p:sp>
        <p:nvSpPr>
          <p:cNvPr id="49" name="Rectangle 48"/>
          <p:cNvSpPr/>
          <p:nvPr/>
        </p:nvSpPr>
        <p:spPr>
          <a:xfrm>
            <a:off x="889693" y="3768558"/>
            <a:ext cx="1451739" cy="35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IE" kern="1200">
                <a:solidFill>
                  <a:srgbClr val="FFFFFF"/>
                </a:solidFill>
                <a:effectLst/>
                <a:ea typeface="Times New Roman" panose="02020603050405020304" pitchFamily="18" charset="0"/>
              </a:rPr>
              <a:t>Anaerobic</a:t>
            </a:r>
            <a:endParaRPr lang="en-IE">
              <a:effectLst/>
              <a:ea typeface="Times New Roman" panose="02020603050405020304" pitchFamily="18" charset="0"/>
            </a:endParaRPr>
          </a:p>
        </p:txBody>
      </p:sp>
      <p:sp>
        <p:nvSpPr>
          <p:cNvPr id="50" name="Rectangle 49"/>
          <p:cNvSpPr/>
          <p:nvPr/>
        </p:nvSpPr>
        <p:spPr>
          <a:xfrm>
            <a:off x="2806945" y="3768500"/>
            <a:ext cx="1400754" cy="3544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IE" kern="1200">
                <a:solidFill>
                  <a:srgbClr val="FFFFFF"/>
                </a:solidFill>
                <a:effectLst/>
                <a:ea typeface="Times New Roman" panose="02020603050405020304" pitchFamily="18" charset="0"/>
              </a:rPr>
              <a:t>Alcoholic</a:t>
            </a:r>
            <a:endParaRPr lang="en-IE">
              <a:effectLst/>
              <a:ea typeface="Times New Roman" panose="02020603050405020304" pitchFamily="18" charset="0"/>
            </a:endParaRPr>
          </a:p>
        </p:txBody>
      </p:sp>
      <p:sp>
        <p:nvSpPr>
          <p:cNvPr id="51" name="Rectangle 50"/>
          <p:cNvSpPr/>
          <p:nvPr/>
        </p:nvSpPr>
        <p:spPr>
          <a:xfrm>
            <a:off x="4754144" y="3768690"/>
            <a:ext cx="1431038" cy="3539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IE" kern="1200" dirty="0">
                <a:solidFill>
                  <a:srgbClr val="FFFFFF"/>
                </a:solidFill>
                <a:effectLst/>
                <a:ea typeface="Times New Roman" panose="02020603050405020304" pitchFamily="18" charset="0"/>
              </a:rPr>
              <a:t>Gasification</a:t>
            </a:r>
            <a:endParaRPr lang="en-IE" dirty="0">
              <a:effectLst/>
              <a:ea typeface="Times New Roman" panose="02020603050405020304" pitchFamily="18" charset="0"/>
            </a:endParaRPr>
          </a:p>
        </p:txBody>
      </p:sp>
      <p:cxnSp>
        <p:nvCxnSpPr>
          <p:cNvPr id="52" name="Elbow Connector 51"/>
          <p:cNvCxnSpPr>
            <a:stCxn id="69" idx="2"/>
            <a:endCxn id="48" idx="0"/>
          </p:cNvCxnSpPr>
          <p:nvPr/>
        </p:nvCxnSpPr>
        <p:spPr>
          <a:xfrm rot="16200000" flipH="1">
            <a:off x="4883047" y="1698361"/>
            <a:ext cx="205944" cy="2849811"/>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cxnSp>
        <p:nvCxnSpPr>
          <p:cNvPr id="53" name="Elbow Connector 52"/>
          <p:cNvCxnSpPr>
            <a:stCxn id="47" idx="2"/>
            <a:endCxn id="49" idx="0"/>
          </p:cNvCxnSpPr>
          <p:nvPr/>
        </p:nvCxnSpPr>
        <p:spPr>
          <a:xfrm rot="5400000">
            <a:off x="2049783" y="3146324"/>
            <a:ext cx="188015" cy="1056453"/>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cxnSp>
        <p:nvCxnSpPr>
          <p:cNvPr id="54" name="Elbow Connector 53"/>
          <p:cNvCxnSpPr>
            <a:stCxn id="47" idx="2"/>
            <a:endCxn id="50" idx="0"/>
          </p:cNvCxnSpPr>
          <p:nvPr/>
        </p:nvCxnSpPr>
        <p:spPr>
          <a:xfrm rot="16200000" flipH="1">
            <a:off x="2995691" y="3256868"/>
            <a:ext cx="187957" cy="835306"/>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cxnSp>
        <p:nvCxnSpPr>
          <p:cNvPr id="55" name="Elbow Connector 54"/>
          <p:cNvCxnSpPr>
            <a:stCxn id="48" idx="2"/>
            <a:endCxn id="63" idx="0"/>
          </p:cNvCxnSpPr>
          <p:nvPr/>
        </p:nvCxnSpPr>
        <p:spPr>
          <a:xfrm rot="16200000" flipH="1">
            <a:off x="6702081" y="3289386"/>
            <a:ext cx="187575" cy="769887"/>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cxnSp>
        <p:nvCxnSpPr>
          <p:cNvPr id="56" name="Elbow Connector 55"/>
          <p:cNvCxnSpPr>
            <a:stCxn id="83" idx="2"/>
            <a:endCxn id="61" idx="0"/>
          </p:cNvCxnSpPr>
          <p:nvPr/>
        </p:nvCxnSpPr>
        <p:spPr>
          <a:xfrm rot="16200000" flipH="1">
            <a:off x="3410281" y="2821553"/>
            <a:ext cx="262881" cy="3852314"/>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cxnSp>
        <p:nvCxnSpPr>
          <p:cNvPr id="57" name="Elbow Connector 56"/>
          <p:cNvCxnSpPr>
            <a:stCxn id="48" idx="2"/>
            <a:endCxn id="51" idx="0"/>
          </p:cNvCxnSpPr>
          <p:nvPr/>
        </p:nvCxnSpPr>
        <p:spPr>
          <a:xfrm rot="5400000">
            <a:off x="5846221" y="3203985"/>
            <a:ext cx="188147" cy="941262"/>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cxnSp>
        <p:nvCxnSpPr>
          <p:cNvPr id="58" name="Elbow Connector 57"/>
          <p:cNvCxnSpPr>
            <a:stCxn id="86" idx="2"/>
            <a:endCxn id="61" idx="0"/>
          </p:cNvCxnSpPr>
          <p:nvPr/>
        </p:nvCxnSpPr>
        <p:spPr>
          <a:xfrm rot="5400000">
            <a:off x="7270305" y="2829272"/>
            <a:ext cx="247453" cy="3852305"/>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cxnSp>
        <p:nvCxnSpPr>
          <p:cNvPr id="59" name="Elbow Connector 58"/>
          <p:cNvCxnSpPr>
            <a:stCxn id="87" idx="2"/>
            <a:endCxn id="61" idx="0"/>
          </p:cNvCxnSpPr>
          <p:nvPr/>
        </p:nvCxnSpPr>
        <p:spPr>
          <a:xfrm rot="16200000" flipH="1">
            <a:off x="5339700" y="4750972"/>
            <a:ext cx="253599" cy="2758"/>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cxnSp>
        <p:nvCxnSpPr>
          <p:cNvPr id="60" name="Elbow Connector 59"/>
          <p:cNvCxnSpPr>
            <a:stCxn id="85" idx="2"/>
            <a:endCxn id="61" idx="0"/>
          </p:cNvCxnSpPr>
          <p:nvPr/>
        </p:nvCxnSpPr>
        <p:spPr>
          <a:xfrm rot="16200000" flipH="1">
            <a:off x="4364714" y="3775986"/>
            <a:ext cx="248949" cy="1957379"/>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sp>
        <p:nvSpPr>
          <p:cNvPr id="61" name="Rectangle 60"/>
          <p:cNvSpPr/>
          <p:nvPr/>
        </p:nvSpPr>
        <p:spPr>
          <a:xfrm>
            <a:off x="2388646" y="4879151"/>
            <a:ext cx="6158463" cy="3453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IE" kern="1200" dirty="0">
                <a:solidFill>
                  <a:srgbClr val="FFFFFF"/>
                </a:solidFill>
                <a:effectLst/>
                <a:ea typeface="Times New Roman" panose="02020603050405020304" pitchFamily="18" charset="0"/>
              </a:rPr>
              <a:t>Steam reforming, partial oxidation, and </a:t>
            </a:r>
            <a:r>
              <a:rPr lang="en-IE" kern="1200" dirty="0" err="1">
                <a:solidFill>
                  <a:srgbClr val="FFFFFF"/>
                </a:solidFill>
                <a:effectLst/>
                <a:ea typeface="Times New Roman" panose="02020603050405020304" pitchFamily="18" charset="0"/>
              </a:rPr>
              <a:t>autothermal</a:t>
            </a:r>
            <a:r>
              <a:rPr lang="en-IE" kern="1200" dirty="0">
                <a:solidFill>
                  <a:srgbClr val="FFFFFF"/>
                </a:solidFill>
                <a:effectLst/>
                <a:ea typeface="Times New Roman" panose="02020603050405020304" pitchFamily="18" charset="0"/>
              </a:rPr>
              <a:t> reforming</a:t>
            </a:r>
            <a:endParaRPr lang="en-IE" dirty="0">
              <a:effectLst/>
              <a:ea typeface="Times New Roman" panose="02020603050405020304" pitchFamily="18" charset="0"/>
            </a:endParaRPr>
          </a:p>
        </p:txBody>
      </p:sp>
      <p:sp>
        <p:nvSpPr>
          <p:cNvPr id="62" name="Rectangle 61"/>
          <p:cNvSpPr/>
          <p:nvPr/>
        </p:nvSpPr>
        <p:spPr>
          <a:xfrm>
            <a:off x="8326428" y="3767737"/>
            <a:ext cx="1976704" cy="3549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IE" kern="1200">
                <a:solidFill>
                  <a:srgbClr val="FFFFFF"/>
                </a:solidFill>
                <a:effectLst/>
                <a:ea typeface="Times New Roman" panose="02020603050405020304" pitchFamily="18" charset="0"/>
              </a:rPr>
              <a:t>Transesterification</a:t>
            </a:r>
            <a:endParaRPr lang="en-IE">
              <a:effectLst/>
              <a:ea typeface="Times New Roman" panose="02020603050405020304" pitchFamily="18" charset="0"/>
            </a:endParaRPr>
          </a:p>
        </p:txBody>
      </p:sp>
      <p:sp>
        <p:nvSpPr>
          <p:cNvPr id="63" name="Rectangle 62"/>
          <p:cNvSpPr/>
          <p:nvPr/>
        </p:nvSpPr>
        <p:spPr>
          <a:xfrm>
            <a:off x="6539589" y="3768118"/>
            <a:ext cx="1282446" cy="3552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IE" kern="1200">
                <a:solidFill>
                  <a:srgbClr val="FFFFFF"/>
                </a:solidFill>
                <a:effectLst/>
                <a:ea typeface="Times New Roman" panose="02020603050405020304" pitchFamily="18" charset="0"/>
              </a:rPr>
              <a:t>Pyrolysis</a:t>
            </a:r>
            <a:endParaRPr lang="en-IE">
              <a:effectLst/>
              <a:ea typeface="Times New Roman" panose="02020603050405020304" pitchFamily="18" charset="0"/>
            </a:endParaRPr>
          </a:p>
        </p:txBody>
      </p:sp>
      <p:sp>
        <p:nvSpPr>
          <p:cNvPr id="64" name="Rectangle 63"/>
          <p:cNvSpPr/>
          <p:nvPr/>
        </p:nvSpPr>
        <p:spPr>
          <a:xfrm>
            <a:off x="8326429" y="3218851"/>
            <a:ext cx="1976702" cy="3544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IE" kern="1200">
                <a:solidFill>
                  <a:srgbClr val="FFFFFF"/>
                </a:solidFill>
                <a:effectLst/>
                <a:ea typeface="Times New Roman" panose="02020603050405020304" pitchFamily="18" charset="0"/>
              </a:rPr>
              <a:t>Chemical</a:t>
            </a:r>
            <a:endParaRPr lang="en-IE">
              <a:effectLst/>
              <a:ea typeface="Times New Roman" panose="02020603050405020304" pitchFamily="18" charset="0"/>
            </a:endParaRPr>
          </a:p>
        </p:txBody>
      </p:sp>
      <p:cxnSp>
        <p:nvCxnSpPr>
          <p:cNvPr id="65" name="Elbow Connector 64"/>
          <p:cNvCxnSpPr>
            <a:stCxn id="88" idx="2"/>
            <a:endCxn id="61" idx="0"/>
          </p:cNvCxnSpPr>
          <p:nvPr/>
        </p:nvCxnSpPr>
        <p:spPr>
          <a:xfrm rot="5400000">
            <a:off x="6201663" y="3900001"/>
            <a:ext cx="245365" cy="1712934"/>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sp>
        <p:nvSpPr>
          <p:cNvPr id="66" name="Rounded Rectangle 65"/>
          <p:cNvSpPr/>
          <p:nvPr/>
        </p:nvSpPr>
        <p:spPr>
          <a:xfrm>
            <a:off x="4187287" y="1860719"/>
            <a:ext cx="2564752" cy="37753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IE" dirty="0">
                <a:effectLst/>
                <a:ea typeface="Calibri" panose="020F0502020204030204" pitchFamily="34" charset="0"/>
                <a:cs typeface="Times New Roman" panose="02020603050405020304" pitchFamily="18" charset="0"/>
              </a:rPr>
              <a:t>Biomass Resources</a:t>
            </a:r>
          </a:p>
        </p:txBody>
      </p:sp>
      <p:cxnSp>
        <p:nvCxnSpPr>
          <p:cNvPr id="67" name="Elbow Connector 66"/>
          <p:cNvCxnSpPr>
            <a:stCxn id="66" idx="2"/>
            <a:endCxn id="68" idx="0"/>
          </p:cNvCxnSpPr>
          <p:nvPr/>
        </p:nvCxnSpPr>
        <p:spPr>
          <a:xfrm rot="5400000">
            <a:off x="3426920" y="417067"/>
            <a:ext cx="221552" cy="3863935"/>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sp>
        <p:nvSpPr>
          <p:cNvPr id="68" name="Rounded Rectangle 67"/>
          <p:cNvSpPr/>
          <p:nvPr/>
        </p:nvSpPr>
        <p:spPr>
          <a:xfrm>
            <a:off x="838200" y="2459810"/>
            <a:ext cx="1535056" cy="56188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E">
                <a:effectLst/>
                <a:ea typeface="Calibri" panose="020F0502020204030204" pitchFamily="34" charset="0"/>
                <a:cs typeface="Times New Roman" panose="02020603050405020304" pitchFamily="18" charset="0"/>
              </a:rPr>
              <a:t>Agricultural Residues</a:t>
            </a:r>
            <a:endParaRPr lang="en-IE">
              <a:effectLst/>
              <a:ea typeface="Times New Roman" panose="02020603050405020304" pitchFamily="18" charset="0"/>
            </a:endParaRPr>
          </a:p>
        </p:txBody>
      </p:sp>
      <p:sp>
        <p:nvSpPr>
          <p:cNvPr id="69" name="Rounded Rectangle 68"/>
          <p:cNvSpPr/>
          <p:nvPr/>
        </p:nvSpPr>
        <p:spPr>
          <a:xfrm>
            <a:off x="2794116" y="2459884"/>
            <a:ext cx="1533996" cy="56041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E">
                <a:effectLst/>
                <a:ea typeface="Calibri" panose="020F0502020204030204" pitchFamily="34" charset="0"/>
                <a:cs typeface="Times New Roman" panose="02020603050405020304" pitchFamily="18" charset="0"/>
              </a:rPr>
              <a:t>Organic Waste</a:t>
            </a:r>
            <a:endParaRPr lang="en-IE">
              <a:effectLst/>
              <a:ea typeface="Times New Roman" panose="02020603050405020304" pitchFamily="18" charset="0"/>
            </a:endParaRPr>
          </a:p>
        </p:txBody>
      </p:sp>
      <p:sp>
        <p:nvSpPr>
          <p:cNvPr id="70" name="Rounded Rectangle 69"/>
          <p:cNvSpPr/>
          <p:nvPr/>
        </p:nvSpPr>
        <p:spPr>
          <a:xfrm>
            <a:off x="4703655" y="2455531"/>
            <a:ext cx="1533996" cy="55189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E">
                <a:effectLst/>
                <a:ea typeface="Calibri" panose="020F0502020204030204" pitchFamily="34" charset="0"/>
                <a:cs typeface="Times New Roman" panose="02020603050405020304" pitchFamily="18" charset="0"/>
              </a:rPr>
              <a:t>Animal Manures</a:t>
            </a:r>
            <a:endParaRPr lang="en-IE">
              <a:effectLst/>
              <a:ea typeface="Times New Roman" panose="02020603050405020304" pitchFamily="18" charset="0"/>
            </a:endParaRPr>
          </a:p>
        </p:txBody>
      </p:sp>
      <p:sp>
        <p:nvSpPr>
          <p:cNvPr id="71" name="Rounded Rectangle 70"/>
          <p:cNvSpPr/>
          <p:nvPr/>
        </p:nvSpPr>
        <p:spPr>
          <a:xfrm>
            <a:off x="6547185" y="2465144"/>
            <a:ext cx="1533996" cy="54895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E">
                <a:effectLst/>
                <a:ea typeface="Calibri" panose="020F0502020204030204" pitchFamily="34" charset="0"/>
                <a:cs typeface="Times New Roman" panose="02020603050405020304" pitchFamily="18" charset="0"/>
              </a:rPr>
              <a:t>Sewage Sludge</a:t>
            </a:r>
            <a:endParaRPr lang="en-IE">
              <a:effectLst/>
              <a:ea typeface="Times New Roman" panose="02020603050405020304" pitchFamily="18" charset="0"/>
            </a:endParaRPr>
          </a:p>
        </p:txBody>
      </p:sp>
      <p:sp>
        <p:nvSpPr>
          <p:cNvPr id="72" name="Rounded Rectangle 71"/>
          <p:cNvSpPr/>
          <p:nvPr/>
        </p:nvSpPr>
        <p:spPr>
          <a:xfrm>
            <a:off x="8489676" y="2454874"/>
            <a:ext cx="1632301" cy="54888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0"/>
              </a:spcAft>
            </a:pPr>
            <a:r>
              <a:rPr lang="en-IE" dirty="0">
                <a:effectLst/>
                <a:ea typeface="Calibri" panose="020F0502020204030204" pitchFamily="34" charset="0"/>
                <a:cs typeface="Times New Roman" panose="02020603050405020304" pitchFamily="18" charset="0"/>
              </a:rPr>
              <a:t>Vegetable</a:t>
            </a:r>
            <a:endParaRPr lang="en-IE" dirty="0">
              <a:effectLst/>
              <a:ea typeface="Times New Roman" panose="02020603050405020304" pitchFamily="18" charset="0"/>
            </a:endParaRPr>
          </a:p>
          <a:p>
            <a:pPr algn="ctr">
              <a:lnSpc>
                <a:spcPct val="106000"/>
              </a:lnSpc>
              <a:spcAft>
                <a:spcPts val="800"/>
              </a:spcAft>
            </a:pPr>
            <a:r>
              <a:rPr lang="en-IE" dirty="0">
                <a:effectLst/>
                <a:ea typeface="Calibri" panose="020F0502020204030204" pitchFamily="34" charset="0"/>
                <a:cs typeface="Times New Roman" panose="02020603050405020304" pitchFamily="18" charset="0"/>
              </a:rPr>
              <a:t>Oil</a:t>
            </a:r>
            <a:endParaRPr lang="en-IE" dirty="0">
              <a:effectLst/>
              <a:ea typeface="Times New Roman" panose="02020603050405020304" pitchFamily="18" charset="0"/>
            </a:endParaRPr>
          </a:p>
        </p:txBody>
      </p:sp>
      <p:cxnSp>
        <p:nvCxnSpPr>
          <p:cNvPr id="73" name="Elbow Connector 72"/>
          <p:cNvCxnSpPr>
            <a:stCxn id="66" idx="2"/>
            <a:endCxn id="72" idx="0"/>
          </p:cNvCxnSpPr>
          <p:nvPr/>
        </p:nvCxnSpPr>
        <p:spPr>
          <a:xfrm rot="16200000" flipH="1">
            <a:off x="7279437" y="428484"/>
            <a:ext cx="216616" cy="3836164"/>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cxnSp>
        <p:nvCxnSpPr>
          <p:cNvPr id="74" name="Elbow Connector 73"/>
          <p:cNvCxnSpPr>
            <a:stCxn id="66" idx="2"/>
            <a:endCxn id="69" idx="0"/>
          </p:cNvCxnSpPr>
          <p:nvPr/>
        </p:nvCxnSpPr>
        <p:spPr>
          <a:xfrm rot="5400000">
            <a:off x="4404576" y="1394797"/>
            <a:ext cx="221626" cy="1908549"/>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cxnSp>
        <p:nvCxnSpPr>
          <p:cNvPr id="75" name="Elbow Connector 74"/>
          <p:cNvCxnSpPr>
            <a:stCxn id="66" idx="2"/>
            <a:endCxn id="70" idx="0"/>
          </p:cNvCxnSpPr>
          <p:nvPr/>
        </p:nvCxnSpPr>
        <p:spPr>
          <a:xfrm rot="16200000" flipH="1">
            <a:off x="5361522" y="2346399"/>
            <a:ext cx="217273" cy="990"/>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cxnSp>
        <p:nvCxnSpPr>
          <p:cNvPr id="76" name="Elbow Connector 75"/>
          <p:cNvCxnSpPr>
            <a:stCxn id="66" idx="2"/>
            <a:endCxn id="71" idx="0"/>
          </p:cNvCxnSpPr>
          <p:nvPr/>
        </p:nvCxnSpPr>
        <p:spPr>
          <a:xfrm rot="16200000" flipH="1">
            <a:off x="6278480" y="1429441"/>
            <a:ext cx="226886" cy="1844520"/>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cxnSp>
        <p:nvCxnSpPr>
          <p:cNvPr id="77" name="Elbow Connector 76"/>
          <p:cNvCxnSpPr>
            <a:stCxn id="68" idx="2"/>
            <a:endCxn id="47" idx="0"/>
          </p:cNvCxnSpPr>
          <p:nvPr/>
        </p:nvCxnSpPr>
        <p:spPr>
          <a:xfrm rot="16200000" flipH="1">
            <a:off x="2036600" y="2590821"/>
            <a:ext cx="204545" cy="1066288"/>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cxnSp>
        <p:nvCxnSpPr>
          <p:cNvPr id="78" name="Elbow Connector 77"/>
          <p:cNvCxnSpPr>
            <a:stCxn id="69" idx="2"/>
            <a:endCxn id="47" idx="0"/>
          </p:cNvCxnSpPr>
          <p:nvPr/>
        </p:nvCxnSpPr>
        <p:spPr>
          <a:xfrm rot="5400000">
            <a:off x="3013594" y="2678717"/>
            <a:ext cx="205943" cy="889098"/>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cxnSp>
        <p:nvCxnSpPr>
          <p:cNvPr id="79" name="Elbow Connector 78"/>
          <p:cNvCxnSpPr>
            <a:stCxn id="70" idx="2"/>
            <a:endCxn id="48" idx="0"/>
          </p:cNvCxnSpPr>
          <p:nvPr/>
        </p:nvCxnSpPr>
        <p:spPr>
          <a:xfrm rot="16200000" flipH="1">
            <a:off x="5831380" y="2646694"/>
            <a:ext cx="218818" cy="940272"/>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cxnSp>
        <p:nvCxnSpPr>
          <p:cNvPr id="80" name="Elbow Connector 79"/>
          <p:cNvCxnSpPr>
            <a:stCxn id="71" idx="2"/>
            <a:endCxn id="48" idx="0"/>
          </p:cNvCxnSpPr>
          <p:nvPr/>
        </p:nvCxnSpPr>
        <p:spPr>
          <a:xfrm rot="5400000">
            <a:off x="6756485" y="2668540"/>
            <a:ext cx="212139" cy="903258"/>
          </a:xfrm>
          <a:prstGeom prst="bentConnector3">
            <a:avLst>
              <a:gd name="adj1" fmla="val 50000"/>
            </a:avLst>
          </a:prstGeom>
          <a:solidFill>
            <a:schemeClr val="accent5"/>
          </a:solidFill>
          <a:ln w="12700">
            <a:tailEnd type="arrow"/>
          </a:ln>
        </p:spPr>
        <p:style>
          <a:lnRef idx="1">
            <a:schemeClr val="accent5"/>
          </a:lnRef>
          <a:fillRef idx="0">
            <a:schemeClr val="accent5"/>
          </a:fillRef>
          <a:effectRef idx="0">
            <a:schemeClr val="accent5"/>
          </a:effectRef>
          <a:fontRef idx="minor">
            <a:schemeClr val="tx1"/>
          </a:fontRef>
        </p:style>
      </p:cxnSp>
      <p:cxnSp>
        <p:nvCxnSpPr>
          <p:cNvPr id="81" name="Straight Arrow Connector 80"/>
          <p:cNvCxnSpPr>
            <a:stCxn id="72" idx="2"/>
            <a:endCxn id="64" idx="0"/>
          </p:cNvCxnSpPr>
          <p:nvPr/>
        </p:nvCxnSpPr>
        <p:spPr>
          <a:xfrm>
            <a:off x="9305827" y="3003760"/>
            <a:ext cx="8953" cy="215091"/>
          </a:xfrm>
          <a:prstGeom prst="straightConnector1">
            <a:avLst/>
          </a:prstGeom>
          <a:ln w="12700">
            <a:solidFill>
              <a:schemeClr val="accent5"/>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64" idx="2"/>
            <a:endCxn id="62" idx="0"/>
          </p:cNvCxnSpPr>
          <p:nvPr/>
        </p:nvCxnSpPr>
        <p:spPr>
          <a:xfrm>
            <a:off x="9314780" y="3573345"/>
            <a:ext cx="0" cy="194392"/>
          </a:xfrm>
          <a:prstGeom prst="straightConnector1">
            <a:avLst/>
          </a:prstGeom>
          <a:ln w="12700">
            <a:solidFill>
              <a:schemeClr val="accent5"/>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83" name="Rounded Rectangle 82"/>
          <p:cNvSpPr/>
          <p:nvPr/>
        </p:nvSpPr>
        <p:spPr>
          <a:xfrm>
            <a:off x="1052123" y="4276497"/>
            <a:ext cx="1126882" cy="33977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E">
                <a:effectLst/>
                <a:ea typeface="Calibri" panose="020F0502020204030204" pitchFamily="34" charset="0"/>
                <a:cs typeface="Times New Roman" panose="02020603050405020304" pitchFamily="18" charset="0"/>
              </a:rPr>
              <a:t>Biogas</a:t>
            </a:r>
            <a:endParaRPr lang="en-IE">
              <a:effectLst/>
              <a:ea typeface="Times New Roman" panose="02020603050405020304" pitchFamily="18" charset="0"/>
            </a:endParaRPr>
          </a:p>
        </p:txBody>
      </p:sp>
      <p:cxnSp>
        <p:nvCxnSpPr>
          <p:cNvPr id="84" name="Straight Arrow Connector 83"/>
          <p:cNvCxnSpPr>
            <a:stCxn id="49" idx="2"/>
            <a:endCxn id="83" idx="0"/>
          </p:cNvCxnSpPr>
          <p:nvPr/>
        </p:nvCxnSpPr>
        <p:spPr>
          <a:xfrm>
            <a:off x="1615563" y="4123253"/>
            <a:ext cx="1" cy="153244"/>
          </a:xfrm>
          <a:prstGeom prst="straightConnector1">
            <a:avLst/>
          </a:prstGeom>
          <a:ln w="12700">
            <a:solidFill>
              <a:schemeClr val="accent5"/>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85" name="Rounded Rectangle 84"/>
          <p:cNvSpPr/>
          <p:nvPr/>
        </p:nvSpPr>
        <p:spPr>
          <a:xfrm>
            <a:off x="2947524" y="4290006"/>
            <a:ext cx="1125949" cy="34019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E">
                <a:effectLst/>
                <a:ea typeface="Calibri" panose="020F0502020204030204" pitchFamily="34" charset="0"/>
                <a:cs typeface="Times New Roman" panose="02020603050405020304" pitchFamily="18" charset="0"/>
              </a:rPr>
              <a:t>Ethanol</a:t>
            </a:r>
            <a:endParaRPr lang="en-IE">
              <a:effectLst/>
              <a:ea typeface="Times New Roman" panose="02020603050405020304" pitchFamily="18" charset="0"/>
            </a:endParaRPr>
          </a:p>
        </p:txBody>
      </p:sp>
      <p:sp>
        <p:nvSpPr>
          <p:cNvPr id="86" name="Rounded Rectangle 85"/>
          <p:cNvSpPr/>
          <p:nvPr/>
        </p:nvSpPr>
        <p:spPr>
          <a:xfrm>
            <a:off x="8659916" y="4290259"/>
            <a:ext cx="1320533" cy="34143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E">
                <a:effectLst/>
                <a:ea typeface="Calibri" panose="020F0502020204030204" pitchFamily="34" charset="0"/>
                <a:cs typeface="Times New Roman" panose="02020603050405020304" pitchFamily="18" charset="0"/>
              </a:rPr>
              <a:t>Biodiesel</a:t>
            </a:r>
            <a:endParaRPr lang="en-IE">
              <a:effectLst/>
              <a:ea typeface="Times New Roman" panose="02020603050405020304" pitchFamily="18" charset="0"/>
            </a:endParaRPr>
          </a:p>
        </p:txBody>
      </p:sp>
      <p:sp>
        <p:nvSpPr>
          <p:cNvPr id="87" name="Rounded Rectangle 86"/>
          <p:cNvSpPr/>
          <p:nvPr/>
        </p:nvSpPr>
        <p:spPr>
          <a:xfrm>
            <a:off x="4659949" y="4284414"/>
            <a:ext cx="1610341" cy="341138"/>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E">
                <a:effectLst/>
                <a:ea typeface="Calibri" panose="020F0502020204030204" pitchFamily="34" charset="0"/>
                <a:cs typeface="Times New Roman" panose="02020603050405020304" pitchFamily="18" charset="0"/>
              </a:rPr>
              <a:t>Synthetic gas</a:t>
            </a:r>
            <a:endParaRPr lang="en-IE">
              <a:effectLst/>
              <a:ea typeface="Times New Roman" panose="02020603050405020304" pitchFamily="18" charset="0"/>
            </a:endParaRPr>
          </a:p>
        </p:txBody>
      </p:sp>
      <p:sp>
        <p:nvSpPr>
          <p:cNvPr id="88" name="Rounded Rectangle 87"/>
          <p:cNvSpPr/>
          <p:nvPr/>
        </p:nvSpPr>
        <p:spPr>
          <a:xfrm>
            <a:off x="6617837" y="4295644"/>
            <a:ext cx="1125949" cy="33814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E">
                <a:effectLst/>
                <a:ea typeface="Calibri" panose="020F0502020204030204" pitchFamily="34" charset="0"/>
                <a:cs typeface="Times New Roman" panose="02020603050405020304" pitchFamily="18" charset="0"/>
              </a:rPr>
              <a:t>Bio-oil</a:t>
            </a:r>
            <a:endParaRPr lang="en-IE">
              <a:effectLst/>
              <a:ea typeface="Times New Roman" panose="02020603050405020304" pitchFamily="18" charset="0"/>
            </a:endParaRPr>
          </a:p>
        </p:txBody>
      </p:sp>
      <p:cxnSp>
        <p:nvCxnSpPr>
          <p:cNvPr id="89" name="Straight Arrow Connector 88"/>
          <p:cNvCxnSpPr>
            <a:stCxn id="50" idx="2"/>
            <a:endCxn id="85" idx="0"/>
          </p:cNvCxnSpPr>
          <p:nvPr/>
        </p:nvCxnSpPr>
        <p:spPr>
          <a:xfrm>
            <a:off x="3507322" y="4122992"/>
            <a:ext cx="3177" cy="167014"/>
          </a:xfrm>
          <a:prstGeom prst="straightConnector1">
            <a:avLst/>
          </a:prstGeom>
          <a:ln w="12700">
            <a:solidFill>
              <a:schemeClr val="accent5"/>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51" idx="2"/>
            <a:endCxn id="87" idx="0"/>
          </p:cNvCxnSpPr>
          <p:nvPr/>
        </p:nvCxnSpPr>
        <p:spPr>
          <a:xfrm flipH="1">
            <a:off x="5465120" y="4122660"/>
            <a:ext cx="4543" cy="161754"/>
          </a:xfrm>
          <a:prstGeom prst="straightConnector1">
            <a:avLst/>
          </a:prstGeom>
          <a:ln w="12700">
            <a:solidFill>
              <a:schemeClr val="accent5"/>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63" idx="2"/>
            <a:endCxn id="88" idx="0"/>
          </p:cNvCxnSpPr>
          <p:nvPr/>
        </p:nvCxnSpPr>
        <p:spPr>
          <a:xfrm>
            <a:off x="7180812" y="4123382"/>
            <a:ext cx="0" cy="172262"/>
          </a:xfrm>
          <a:prstGeom prst="straightConnector1">
            <a:avLst/>
          </a:prstGeom>
          <a:ln w="12700">
            <a:solidFill>
              <a:schemeClr val="accent5"/>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62" idx="2"/>
            <a:endCxn id="86" idx="0"/>
          </p:cNvCxnSpPr>
          <p:nvPr/>
        </p:nvCxnSpPr>
        <p:spPr>
          <a:xfrm>
            <a:off x="9314780" y="4122661"/>
            <a:ext cx="5403" cy="167598"/>
          </a:xfrm>
          <a:prstGeom prst="straightConnector1">
            <a:avLst/>
          </a:prstGeom>
          <a:ln w="12700">
            <a:solidFill>
              <a:schemeClr val="accent5"/>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3740757" y="5767304"/>
            <a:ext cx="3454978" cy="3552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IE" kern="1200" dirty="0">
                <a:solidFill>
                  <a:srgbClr val="FFFFFF"/>
                </a:solidFill>
                <a:effectLst/>
                <a:ea typeface="Times New Roman" panose="02020603050405020304" pitchFamily="18" charset="0"/>
              </a:rPr>
              <a:t>Pressure Swing Adsorption (PSA)</a:t>
            </a:r>
            <a:endParaRPr lang="en-IE" dirty="0">
              <a:effectLst/>
              <a:ea typeface="Times New Roman" panose="02020603050405020304" pitchFamily="18" charset="0"/>
            </a:endParaRPr>
          </a:p>
        </p:txBody>
      </p:sp>
      <p:sp>
        <p:nvSpPr>
          <p:cNvPr id="94" name="Rounded Rectangle 93"/>
          <p:cNvSpPr/>
          <p:nvPr/>
        </p:nvSpPr>
        <p:spPr>
          <a:xfrm>
            <a:off x="4724513" y="5333417"/>
            <a:ext cx="1486729" cy="33732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E">
                <a:effectLst/>
                <a:ea typeface="Calibri" panose="020F0502020204030204" pitchFamily="34" charset="0"/>
                <a:cs typeface="Times New Roman" panose="02020603050405020304" pitchFamily="18" charset="0"/>
              </a:rPr>
              <a:t>CO</a:t>
            </a:r>
            <a:r>
              <a:rPr lang="en-IE" baseline="-25000">
                <a:effectLst/>
                <a:ea typeface="Calibri" panose="020F0502020204030204" pitchFamily="34" charset="0"/>
                <a:cs typeface="Times New Roman" panose="02020603050405020304" pitchFamily="18" charset="0"/>
              </a:rPr>
              <a:t>2</a:t>
            </a:r>
            <a:r>
              <a:rPr lang="en-IE">
                <a:effectLst/>
                <a:ea typeface="Calibri" panose="020F0502020204030204" pitchFamily="34" charset="0"/>
                <a:cs typeface="Times New Roman" panose="02020603050405020304" pitchFamily="18" charset="0"/>
              </a:rPr>
              <a:t> &amp; H</a:t>
            </a:r>
            <a:r>
              <a:rPr lang="en-IE" baseline="-25000">
                <a:effectLst/>
                <a:ea typeface="Calibri" panose="020F0502020204030204" pitchFamily="34" charset="0"/>
                <a:cs typeface="Times New Roman" panose="02020603050405020304" pitchFamily="18" charset="0"/>
              </a:rPr>
              <a:t>2</a:t>
            </a:r>
            <a:endParaRPr lang="en-IE">
              <a:effectLst/>
              <a:ea typeface="Times New Roman" panose="02020603050405020304" pitchFamily="18" charset="0"/>
            </a:endParaRPr>
          </a:p>
        </p:txBody>
      </p:sp>
      <p:sp>
        <p:nvSpPr>
          <p:cNvPr id="95" name="Rounded Rectangle 94"/>
          <p:cNvSpPr/>
          <p:nvPr/>
        </p:nvSpPr>
        <p:spPr>
          <a:xfrm>
            <a:off x="4725251" y="6216249"/>
            <a:ext cx="1485991" cy="33650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E" dirty="0">
                <a:effectLst/>
                <a:ea typeface="Calibri" panose="020F0502020204030204" pitchFamily="34" charset="0"/>
                <a:cs typeface="Times New Roman" panose="02020603050405020304" pitchFamily="18" charset="0"/>
              </a:rPr>
              <a:t>Hydrogen</a:t>
            </a:r>
            <a:endParaRPr lang="en-IE" dirty="0">
              <a:effectLst/>
              <a:ea typeface="Times New Roman" panose="02020603050405020304" pitchFamily="18" charset="0"/>
            </a:endParaRPr>
          </a:p>
        </p:txBody>
      </p:sp>
      <p:cxnSp>
        <p:nvCxnSpPr>
          <p:cNvPr id="96" name="Straight Arrow Connector 95"/>
          <p:cNvCxnSpPr>
            <a:stCxn id="61" idx="2"/>
            <a:endCxn id="94" idx="0"/>
          </p:cNvCxnSpPr>
          <p:nvPr/>
        </p:nvCxnSpPr>
        <p:spPr>
          <a:xfrm>
            <a:off x="5467878" y="5224465"/>
            <a:ext cx="0" cy="108952"/>
          </a:xfrm>
          <a:prstGeom prst="straightConnector1">
            <a:avLst/>
          </a:prstGeom>
          <a:ln w="12700">
            <a:solidFill>
              <a:schemeClr val="accent5"/>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94" idx="2"/>
            <a:endCxn id="93" idx="0"/>
          </p:cNvCxnSpPr>
          <p:nvPr/>
        </p:nvCxnSpPr>
        <p:spPr>
          <a:xfrm>
            <a:off x="5467878" y="5670739"/>
            <a:ext cx="368" cy="96565"/>
          </a:xfrm>
          <a:prstGeom prst="straightConnector1">
            <a:avLst/>
          </a:prstGeom>
          <a:ln w="12700">
            <a:solidFill>
              <a:schemeClr val="accent5"/>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93" idx="2"/>
            <a:endCxn id="95" idx="0"/>
          </p:cNvCxnSpPr>
          <p:nvPr/>
        </p:nvCxnSpPr>
        <p:spPr>
          <a:xfrm>
            <a:off x="5468246" y="6122578"/>
            <a:ext cx="1" cy="93671"/>
          </a:xfrm>
          <a:prstGeom prst="straightConnector1">
            <a:avLst/>
          </a:prstGeom>
          <a:ln w="12700">
            <a:solidFill>
              <a:schemeClr val="accent5"/>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6680208" y="6189462"/>
            <a:ext cx="5736436" cy="523220"/>
          </a:xfrm>
          <a:prstGeom prst="rect">
            <a:avLst/>
          </a:prstGeom>
        </p:spPr>
        <p:txBody>
          <a:bodyPr wrap="square">
            <a:spAutoFit/>
          </a:bodyPr>
          <a:lstStyle/>
          <a:p>
            <a:r>
              <a:rPr lang="en-IE" sz="700" dirty="0"/>
              <a:t>Reference</a:t>
            </a:r>
          </a:p>
          <a:p>
            <a:r>
              <a:rPr lang="en-IE" sz="700" dirty="0"/>
              <a:t>Dou, B. Hydrogen production from the thermochemical conversion of biomass: issues and challenges. Sustainable Energy &amp; Fuels. Issue 2, 2019.</a:t>
            </a:r>
          </a:p>
          <a:p>
            <a:r>
              <a:rPr lang="en-IE" sz="700" dirty="0"/>
              <a:t>Milne, T.A. Hydrogen from Biomass. State of the Art and Research Challenges. National Renewable Energy Laboratory. Golden, USA. 2010. </a:t>
            </a:r>
          </a:p>
          <a:p>
            <a:r>
              <a:rPr lang="en-IE" sz="700" dirty="0"/>
              <a:t>IEA. The Future of Hydrogen. Seizing today’s opportunities. International Energy Agency (IEA).Paris, France. 2019.</a:t>
            </a:r>
          </a:p>
        </p:txBody>
      </p:sp>
    </p:spTree>
    <p:extLst>
      <p:ext uri="{BB962C8B-B14F-4D97-AF65-F5344CB8AC3E}">
        <p14:creationId xmlns:p14="http://schemas.microsoft.com/office/powerpoint/2010/main" val="3127590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a:normAutofit/>
          </a:bodyPr>
          <a:lstStyle/>
          <a:p>
            <a:r>
              <a:rPr lang="en-IE" dirty="0"/>
              <a:t>The Decision Support Tool - Wind/Solar-based H</a:t>
            </a:r>
            <a:r>
              <a:rPr lang="en-IE" baseline="-25000" dirty="0"/>
              <a:t>2</a:t>
            </a:r>
            <a:r>
              <a:rPr lang="en-IE" dirty="0"/>
              <a:t> </a:t>
            </a:r>
            <a:br>
              <a:rPr lang="en-IE" dirty="0"/>
            </a:br>
            <a:r>
              <a:rPr lang="en-IE" dirty="0"/>
              <a:t>How it works</a:t>
            </a:r>
            <a:endParaRPr lang="en-US" dirty="0"/>
          </a:p>
        </p:txBody>
      </p:sp>
      <p:sp>
        <p:nvSpPr>
          <p:cNvPr id="47" name="Rectangle 46"/>
          <p:cNvSpPr/>
          <p:nvPr/>
        </p:nvSpPr>
        <p:spPr>
          <a:xfrm>
            <a:off x="4422507" y="3153819"/>
            <a:ext cx="3634127" cy="17911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3696578" y="2548383"/>
            <a:ext cx="4856448" cy="369332"/>
          </a:xfrm>
          <a:prstGeom prst="rect">
            <a:avLst/>
          </a:prstGeom>
          <a:solidFill>
            <a:srgbClr val="9DC3E6"/>
          </a:solidFill>
          <a:ln>
            <a:noFill/>
          </a:ln>
        </p:spPr>
        <p:txBody>
          <a:bodyPr wrap="square" rtlCol="0">
            <a:spAutoFit/>
          </a:bodyPr>
          <a:lstStyle/>
          <a:p>
            <a:pPr algn="ctr"/>
            <a:r>
              <a:rPr lang="en-IE" dirty="0"/>
              <a:t>Hydrogen energy equivalent</a:t>
            </a:r>
            <a:endParaRPr lang="en-US" dirty="0"/>
          </a:p>
        </p:txBody>
      </p:sp>
      <p:sp>
        <p:nvSpPr>
          <p:cNvPr id="49" name="TextBox 48"/>
          <p:cNvSpPr txBox="1"/>
          <p:nvPr/>
        </p:nvSpPr>
        <p:spPr>
          <a:xfrm>
            <a:off x="4796804" y="3408640"/>
            <a:ext cx="2655137" cy="369332"/>
          </a:xfrm>
          <a:prstGeom prst="rect">
            <a:avLst/>
          </a:prstGeom>
          <a:solidFill>
            <a:schemeClr val="accent1">
              <a:lumMod val="60000"/>
              <a:lumOff val="40000"/>
            </a:schemeClr>
          </a:solidFill>
          <a:ln>
            <a:noFill/>
          </a:ln>
        </p:spPr>
        <p:txBody>
          <a:bodyPr wrap="square" rtlCol="0">
            <a:spAutoFit/>
          </a:bodyPr>
          <a:lstStyle/>
          <a:p>
            <a:pPr algn="ctr"/>
            <a:r>
              <a:rPr lang="en-IE" dirty="0"/>
              <a:t>Total hydrogen demand</a:t>
            </a:r>
            <a:endParaRPr lang="en-US" dirty="0"/>
          </a:p>
        </p:txBody>
      </p:sp>
      <p:sp>
        <p:nvSpPr>
          <p:cNvPr id="50" name="TextBox 49"/>
          <p:cNvSpPr txBox="1"/>
          <p:nvPr/>
        </p:nvSpPr>
        <p:spPr>
          <a:xfrm>
            <a:off x="3696578" y="2004345"/>
            <a:ext cx="4856445" cy="369332"/>
          </a:xfrm>
          <a:prstGeom prst="rect">
            <a:avLst/>
          </a:prstGeom>
          <a:solidFill>
            <a:srgbClr val="9DC3E6"/>
          </a:solidFill>
          <a:ln>
            <a:noFill/>
          </a:ln>
        </p:spPr>
        <p:txBody>
          <a:bodyPr wrap="square" rtlCol="0">
            <a:spAutoFit/>
          </a:bodyPr>
          <a:lstStyle/>
          <a:p>
            <a:pPr algn="ctr"/>
            <a:r>
              <a:rPr lang="en-IE" dirty="0"/>
              <a:t>Annual energy demands for big city bus fleets</a:t>
            </a:r>
            <a:endParaRPr lang="en-US" dirty="0"/>
          </a:p>
        </p:txBody>
      </p:sp>
      <p:sp>
        <p:nvSpPr>
          <p:cNvPr id="51" name="TextBox 50"/>
          <p:cNvSpPr txBox="1"/>
          <p:nvPr/>
        </p:nvSpPr>
        <p:spPr>
          <a:xfrm>
            <a:off x="303957" y="5729846"/>
            <a:ext cx="3364057" cy="369332"/>
          </a:xfrm>
          <a:prstGeom prst="rect">
            <a:avLst/>
          </a:prstGeom>
          <a:solidFill>
            <a:srgbClr val="9DC3E6"/>
          </a:solidFill>
          <a:ln>
            <a:noFill/>
          </a:ln>
        </p:spPr>
        <p:txBody>
          <a:bodyPr wrap="square" rtlCol="0">
            <a:spAutoFit/>
          </a:bodyPr>
          <a:lstStyle/>
          <a:p>
            <a:pPr algn="ctr"/>
            <a:r>
              <a:rPr lang="en-IE" dirty="0"/>
              <a:t>Available curtailed wind</a:t>
            </a:r>
            <a:endParaRPr lang="en-US" dirty="0"/>
          </a:p>
        </p:txBody>
      </p:sp>
      <p:sp>
        <p:nvSpPr>
          <p:cNvPr id="52" name="TextBox 51"/>
          <p:cNvSpPr txBox="1"/>
          <p:nvPr/>
        </p:nvSpPr>
        <p:spPr>
          <a:xfrm>
            <a:off x="8837257" y="3853537"/>
            <a:ext cx="2255925" cy="369332"/>
          </a:xfrm>
          <a:prstGeom prst="rect">
            <a:avLst/>
          </a:prstGeom>
          <a:solidFill>
            <a:srgbClr val="9DC3E6"/>
          </a:solidFill>
          <a:ln>
            <a:noFill/>
          </a:ln>
        </p:spPr>
        <p:txBody>
          <a:bodyPr wrap="square" rtlCol="0">
            <a:spAutoFit/>
          </a:bodyPr>
          <a:lstStyle/>
          <a:p>
            <a:pPr algn="ctr"/>
            <a:r>
              <a:rPr lang="en-IE" dirty="0"/>
              <a:t>Wind farm locations</a:t>
            </a:r>
            <a:endParaRPr lang="en-US" dirty="0"/>
          </a:p>
        </p:txBody>
      </p:sp>
      <p:sp>
        <p:nvSpPr>
          <p:cNvPr id="53" name="TextBox 52"/>
          <p:cNvSpPr txBox="1"/>
          <p:nvPr/>
        </p:nvSpPr>
        <p:spPr>
          <a:xfrm>
            <a:off x="4851930" y="4391460"/>
            <a:ext cx="2494943" cy="369332"/>
          </a:xfrm>
          <a:prstGeom prst="rect">
            <a:avLst/>
          </a:prstGeom>
          <a:solidFill>
            <a:schemeClr val="accent1">
              <a:lumMod val="60000"/>
              <a:lumOff val="40000"/>
            </a:schemeClr>
          </a:solidFill>
          <a:ln>
            <a:noFill/>
          </a:ln>
        </p:spPr>
        <p:txBody>
          <a:bodyPr wrap="square" rtlCol="0">
            <a:spAutoFit/>
          </a:bodyPr>
          <a:lstStyle/>
          <a:p>
            <a:pPr algn="ctr"/>
            <a:r>
              <a:rPr lang="en-IE" dirty="0"/>
              <a:t>Total hydrogen supply</a:t>
            </a:r>
            <a:endParaRPr lang="en-US" dirty="0"/>
          </a:p>
        </p:txBody>
      </p:sp>
      <p:sp>
        <p:nvSpPr>
          <p:cNvPr id="54" name="TextBox 53"/>
          <p:cNvSpPr txBox="1"/>
          <p:nvPr/>
        </p:nvSpPr>
        <p:spPr>
          <a:xfrm>
            <a:off x="4829868" y="3900050"/>
            <a:ext cx="2571227" cy="369332"/>
          </a:xfrm>
          <a:prstGeom prst="rect">
            <a:avLst/>
          </a:prstGeom>
          <a:noFill/>
          <a:ln>
            <a:noFill/>
          </a:ln>
        </p:spPr>
        <p:txBody>
          <a:bodyPr wrap="square" rtlCol="0">
            <a:spAutoFit/>
          </a:bodyPr>
          <a:lstStyle/>
          <a:p>
            <a:pPr algn="ctr"/>
            <a:r>
              <a:rPr lang="en-IE" dirty="0"/>
              <a:t>Hydrogen supply chain</a:t>
            </a:r>
            <a:endParaRPr lang="en-US" dirty="0"/>
          </a:p>
        </p:txBody>
      </p:sp>
      <p:sp>
        <p:nvSpPr>
          <p:cNvPr id="55" name="TextBox 54"/>
          <p:cNvSpPr txBox="1"/>
          <p:nvPr/>
        </p:nvSpPr>
        <p:spPr>
          <a:xfrm>
            <a:off x="1515669" y="3874624"/>
            <a:ext cx="1960967" cy="369332"/>
          </a:xfrm>
          <a:prstGeom prst="rect">
            <a:avLst/>
          </a:prstGeom>
          <a:solidFill>
            <a:srgbClr val="9DC3E6"/>
          </a:solidFill>
          <a:ln>
            <a:noFill/>
          </a:ln>
        </p:spPr>
        <p:txBody>
          <a:bodyPr wrap="square" rtlCol="0">
            <a:spAutoFit/>
          </a:bodyPr>
          <a:lstStyle/>
          <a:p>
            <a:pPr algn="ctr"/>
            <a:r>
              <a:rPr lang="en-IE" dirty="0"/>
              <a:t>Big city locations</a:t>
            </a:r>
            <a:endParaRPr lang="en-US" dirty="0"/>
          </a:p>
        </p:txBody>
      </p:sp>
      <p:cxnSp>
        <p:nvCxnSpPr>
          <p:cNvPr id="56" name="Straight Arrow Connector 55"/>
          <p:cNvCxnSpPr>
            <a:stCxn id="50" idx="2"/>
            <a:endCxn id="48" idx="0"/>
          </p:cNvCxnSpPr>
          <p:nvPr/>
        </p:nvCxnSpPr>
        <p:spPr>
          <a:xfrm>
            <a:off x="6124801" y="2373677"/>
            <a:ext cx="1" cy="174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48" idx="2"/>
            <a:endCxn id="49" idx="0"/>
          </p:cNvCxnSpPr>
          <p:nvPr/>
        </p:nvCxnSpPr>
        <p:spPr>
          <a:xfrm flipH="1">
            <a:off x="6124373" y="2917715"/>
            <a:ext cx="429" cy="490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64" idx="0"/>
            <a:endCxn id="53" idx="2"/>
          </p:cNvCxnSpPr>
          <p:nvPr/>
        </p:nvCxnSpPr>
        <p:spPr>
          <a:xfrm flipH="1" flipV="1">
            <a:off x="6099402" y="4760792"/>
            <a:ext cx="13313" cy="404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55" idx="3"/>
            <a:endCxn id="47" idx="1"/>
          </p:cNvCxnSpPr>
          <p:nvPr/>
        </p:nvCxnSpPr>
        <p:spPr>
          <a:xfrm flipV="1">
            <a:off x="3476636" y="4049396"/>
            <a:ext cx="945871" cy="9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52" idx="1"/>
            <a:endCxn id="47" idx="3"/>
          </p:cNvCxnSpPr>
          <p:nvPr/>
        </p:nvCxnSpPr>
        <p:spPr>
          <a:xfrm flipH="1">
            <a:off x="8056634" y="4038203"/>
            <a:ext cx="780623" cy="11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72020" y="4234062"/>
            <a:ext cx="2957538" cy="307777"/>
          </a:xfrm>
          <a:prstGeom prst="rect">
            <a:avLst/>
          </a:prstGeom>
          <a:noFill/>
        </p:spPr>
        <p:txBody>
          <a:bodyPr wrap="square" rtlCol="0">
            <a:spAutoFit/>
          </a:bodyPr>
          <a:lstStyle/>
          <a:p>
            <a:r>
              <a:rPr lang="en-IE" sz="1400" i="1" dirty="0"/>
              <a:t>37 cities across North West Europe</a:t>
            </a:r>
          </a:p>
        </p:txBody>
      </p:sp>
      <p:sp>
        <p:nvSpPr>
          <p:cNvPr id="62" name="TextBox 61"/>
          <p:cNvSpPr txBox="1"/>
          <p:nvPr/>
        </p:nvSpPr>
        <p:spPr>
          <a:xfrm>
            <a:off x="8837257" y="4189533"/>
            <a:ext cx="3436383" cy="307777"/>
          </a:xfrm>
          <a:prstGeom prst="rect">
            <a:avLst/>
          </a:prstGeom>
          <a:noFill/>
        </p:spPr>
        <p:txBody>
          <a:bodyPr wrap="square" rtlCol="0">
            <a:spAutoFit/>
          </a:bodyPr>
          <a:lstStyle/>
          <a:p>
            <a:r>
              <a:rPr lang="en-IE" sz="1400" i="1" dirty="0"/>
              <a:t>4,252 wind farms across North West Europe</a:t>
            </a:r>
          </a:p>
        </p:txBody>
      </p:sp>
      <p:sp>
        <p:nvSpPr>
          <p:cNvPr id="63" name="TextBox 62"/>
          <p:cNvSpPr txBox="1"/>
          <p:nvPr/>
        </p:nvSpPr>
        <p:spPr>
          <a:xfrm>
            <a:off x="4429558" y="5729846"/>
            <a:ext cx="3353000" cy="369332"/>
          </a:xfrm>
          <a:prstGeom prst="rect">
            <a:avLst/>
          </a:prstGeom>
          <a:solidFill>
            <a:srgbClr val="9DC3E6"/>
          </a:solidFill>
          <a:ln>
            <a:noFill/>
          </a:ln>
        </p:spPr>
        <p:txBody>
          <a:bodyPr wrap="square" rtlCol="0">
            <a:spAutoFit/>
          </a:bodyPr>
          <a:lstStyle/>
          <a:p>
            <a:pPr algn="ctr"/>
            <a:r>
              <a:rPr lang="en-IE" dirty="0"/>
              <a:t>“Topped up” with grid electricity</a:t>
            </a:r>
            <a:endParaRPr lang="en-US" dirty="0"/>
          </a:p>
        </p:txBody>
      </p:sp>
      <p:sp>
        <p:nvSpPr>
          <p:cNvPr id="64" name="TextBox 63"/>
          <p:cNvSpPr txBox="1"/>
          <p:nvPr/>
        </p:nvSpPr>
        <p:spPr>
          <a:xfrm>
            <a:off x="3778484" y="5164959"/>
            <a:ext cx="4668461" cy="369332"/>
          </a:xfrm>
          <a:prstGeom prst="rect">
            <a:avLst/>
          </a:prstGeom>
          <a:solidFill>
            <a:srgbClr val="9DC3E6"/>
          </a:solidFill>
          <a:ln>
            <a:noFill/>
          </a:ln>
        </p:spPr>
        <p:txBody>
          <a:bodyPr wrap="square" rtlCol="0">
            <a:spAutoFit/>
          </a:bodyPr>
          <a:lstStyle/>
          <a:p>
            <a:pPr algn="ctr"/>
            <a:r>
              <a:rPr lang="en-IE" dirty="0"/>
              <a:t>Optimal electrolyser size at every wind farm</a:t>
            </a:r>
            <a:endParaRPr lang="en-US" dirty="0"/>
          </a:p>
        </p:txBody>
      </p:sp>
      <p:cxnSp>
        <p:nvCxnSpPr>
          <p:cNvPr id="65" name="Straight Arrow Connector 64"/>
          <p:cNvCxnSpPr>
            <a:stCxn id="63" idx="0"/>
            <a:endCxn id="64" idx="2"/>
          </p:cNvCxnSpPr>
          <p:nvPr/>
        </p:nvCxnSpPr>
        <p:spPr>
          <a:xfrm flipV="1">
            <a:off x="6106058" y="5534291"/>
            <a:ext cx="6657" cy="195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Elbow Connector 65"/>
          <p:cNvCxnSpPr>
            <a:stCxn id="67" idx="0"/>
            <a:endCxn id="64" idx="3"/>
          </p:cNvCxnSpPr>
          <p:nvPr/>
        </p:nvCxnSpPr>
        <p:spPr>
          <a:xfrm rot="16200000" flipV="1">
            <a:off x="9097849" y="4698722"/>
            <a:ext cx="380221" cy="168202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8446945" y="5729846"/>
            <a:ext cx="3364055" cy="369332"/>
          </a:xfrm>
          <a:prstGeom prst="rect">
            <a:avLst/>
          </a:prstGeom>
          <a:solidFill>
            <a:srgbClr val="9DC3E6"/>
          </a:solidFill>
          <a:ln>
            <a:noFill/>
          </a:ln>
        </p:spPr>
        <p:txBody>
          <a:bodyPr wrap="square" rtlCol="0">
            <a:spAutoFit/>
          </a:bodyPr>
          <a:lstStyle/>
          <a:p>
            <a:pPr algn="ctr"/>
            <a:r>
              <a:rPr lang="en-IE" dirty="0"/>
              <a:t>Additional solar power &amp; battery</a:t>
            </a:r>
            <a:endParaRPr lang="en-US" dirty="0"/>
          </a:p>
        </p:txBody>
      </p:sp>
      <p:cxnSp>
        <p:nvCxnSpPr>
          <p:cNvPr id="68" name="Elbow Connector 67"/>
          <p:cNvCxnSpPr>
            <a:stCxn id="51" idx="0"/>
            <a:endCxn id="64" idx="1"/>
          </p:cNvCxnSpPr>
          <p:nvPr/>
        </p:nvCxnSpPr>
        <p:spPr>
          <a:xfrm rot="5400000" flipH="1" flipV="1">
            <a:off x="2692125" y="4643487"/>
            <a:ext cx="380221" cy="179249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455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a:normAutofit/>
          </a:bodyPr>
          <a:lstStyle/>
          <a:p>
            <a:r>
              <a:rPr lang="en-IE" dirty="0"/>
              <a:t>The Decision Support Tool – Wind-based H</a:t>
            </a:r>
            <a:r>
              <a:rPr lang="en-IE" baseline="-25000" dirty="0"/>
              <a:t>2</a:t>
            </a:r>
            <a:r>
              <a:rPr lang="en-IE" dirty="0"/>
              <a:t> </a:t>
            </a:r>
            <a:br>
              <a:rPr lang="en-IE" dirty="0"/>
            </a:br>
            <a:r>
              <a:rPr lang="en-IE" dirty="0"/>
              <a:t>How it works</a:t>
            </a:r>
            <a:endParaRPr lang="en-US" dirty="0"/>
          </a:p>
        </p:txBody>
      </p:sp>
      <p:sp>
        <p:nvSpPr>
          <p:cNvPr id="80" name="Rounded Rectangle 79"/>
          <p:cNvSpPr/>
          <p:nvPr/>
        </p:nvSpPr>
        <p:spPr>
          <a:xfrm rot="16200000">
            <a:off x="355174" y="2041880"/>
            <a:ext cx="946506" cy="521507"/>
          </a:xfrm>
          <a:prstGeom prst="round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defRPr sz="1800" b="0" i="0" u="none" strike="noStrike" kern="1200" baseline="0">
                <a:solidFill>
                  <a:prstClr val="black"/>
                </a:solidFill>
                <a:latin typeface="Open Sans"/>
                <a:ea typeface="+mn-ea"/>
                <a:cs typeface="+mn-cs"/>
              </a:defRPr>
            </a:pPr>
            <a:r>
              <a:rPr lang="en-US" sz="1600" dirty="0">
                <a:latin typeface="Calibri" panose="020F0502020204030204" pitchFamily="34" charset="0"/>
                <a:ea typeface="Cambria Math" panose="02040503050406030204" pitchFamily="18" charset="0"/>
              </a:rPr>
              <a:t>Input </a:t>
            </a:r>
          </a:p>
        </p:txBody>
      </p:sp>
      <p:sp>
        <p:nvSpPr>
          <p:cNvPr id="81" name="Rounded Rectangle 80"/>
          <p:cNvSpPr/>
          <p:nvPr/>
        </p:nvSpPr>
        <p:spPr>
          <a:xfrm rot="16200000">
            <a:off x="4970" y="5137690"/>
            <a:ext cx="1639322" cy="513914"/>
          </a:xfrm>
          <a:prstGeom prst="round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defRPr sz="1800" b="0" i="0" u="none" strike="noStrike" kern="1200" baseline="0">
                <a:solidFill>
                  <a:prstClr val="black"/>
                </a:solidFill>
                <a:latin typeface="Open Sans"/>
                <a:ea typeface="+mn-ea"/>
                <a:cs typeface="+mn-cs"/>
              </a:defRPr>
            </a:pPr>
            <a:r>
              <a:rPr lang="en-US" sz="1600" dirty="0">
                <a:latin typeface="Calibri" panose="020F0502020204030204" pitchFamily="34" charset="0"/>
                <a:ea typeface="Cambria Math" panose="02040503050406030204" pitchFamily="18" charset="0"/>
              </a:rPr>
              <a:t>Economic model</a:t>
            </a:r>
          </a:p>
        </p:txBody>
      </p:sp>
      <p:sp>
        <p:nvSpPr>
          <p:cNvPr id="82" name="Rounded Rectangle 81"/>
          <p:cNvSpPr/>
          <p:nvPr/>
        </p:nvSpPr>
        <p:spPr>
          <a:xfrm rot="16200000">
            <a:off x="22319" y="3403543"/>
            <a:ext cx="1612219" cy="521506"/>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defRPr sz="1800" b="0" i="0" u="none" strike="noStrike" kern="1200" baseline="0">
                <a:solidFill>
                  <a:prstClr val="black"/>
                </a:solidFill>
                <a:latin typeface="Open Sans"/>
                <a:ea typeface="+mn-ea"/>
                <a:cs typeface="+mn-cs"/>
              </a:defRPr>
            </a:pPr>
            <a:r>
              <a:rPr lang="en-US" sz="1600" dirty="0">
                <a:latin typeface="Calibri" panose="020F0502020204030204" pitchFamily="34" charset="0"/>
                <a:ea typeface="Cambria Math" panose="02040503050406030204" pitchFamily="18" charset="0"/>
              </a:rPr>
              <a:t>Technical model</a:t>
            </a:r>
          </a:p>
        </p:txBody>
      </p:sp>
      <p:sp>
        <p:nvSpPr>
          <p:cNvPr id="83" name="Rounded Rectangle 82"/>
          <p:cNvSpPr/>
          <p:nvPr/>
        </p:nvSpPr>
        <p:spPr>
          <a:xfrm>
            <a:off x="1270071" y="3775397"/>
            <a:ext cx="2760001" cy="347838"/>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t>required water (kg/y)</a:t>
            </a:r>
          </a:p>
        </p:txBody>
      </p:sp>
      <p:sp>
        <p:nvSpPr>
          <p:cNvPr id="84" name="Rounded Rectangle 83"/>
          <p:cNvSpPr/>
          <p:nvPr/>
        </p:nvSpPr>
        <p:spPr>
          <a:xfrm>
            <a:off x="4177748" y="3217603"/>
            <a:ext cx="2755772" cy="347838"/>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ea typeface="Cambria Math" panose="02040503050406030204" pitchFamily="18" charset="0"/>
              </a:rPr>
              <a:t>opt. electrolyser size (MW)</a:t>
            </a:r>
          </a:p>
        </p:txBody>
      </p:sp>
      <p:sp>
        <p:nvSpPr>
          <p:cNvPr id="85" name="Rounded Rectangle 84"/>
          <p:cNvSpPr/>
          <p:nvPr/>
        </p:nvSpPr>
        <p:spPr>
          <a:xfrm>
            <a:off x="1276400" y="3211303"/>
            <a:ext cx="2760001" cy="347838"/>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defRPr sz="1800" b="0" i="0" u="none" strike="noStrike" kern="1200" baseline="0">
                <a:solidFill>
                  <a:prstClr val="black"/>
                </a:solidFill>
                <a:latin typeface="Open Sans"/>
                <a:ea typeface="+mn-ea"/>
                <a:cs typeface="+mn-cs"/>
              </a:defRPr>
            </a:pPr>
            <a:r>
              <a:rPr lang="en-IE" sz="1600" dirty="0">
                <a:latin typeface="Calibri" panose="020F0502020204030204" pitchFamily="34" charset="0"/>
                <a:ea typeface="Cambria Math" panose="02040503050406030204" pitchFamily="18" charset="0"/>
              </a:rPr>
              <a:t>hydrogen production (kg/y)</a:t>
            </a:r>
          </a:p>
        </p:txBody>
      </p:sp>
      <p:sp>
        <p:nvSpPr>
          <p:cNvPr id="86" name="Rounded Rectangle 85"/>
          <p:cNvSpPr/>
          <p:nvPr/>
        </p:nvSpPr>
        <p:spPr>
          <a:xfrm>
            <a:off x="4177748" y="3778856"/>
            <a:ext cx="2755772" cy="344379"/>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defRPr sz="1800" b="0" i="0" u="none" strike="noStrike" kern="1200" baseline="0">
                <a:solidFill>
                  <a:prstClr val="black"/>
                </a:solidFill>
                <a:latin typeface="Open Sans"/>
                <a:ea typeface="+mn-ea"/>
                <a:cs typeface="+mn-cs"/>
              </a:defRPr>
            </a:pPr>
            <a:r>
              <a:rPr lang="en-IE" sz="1600" dirty="0">
                <a:latin typeface="Calibri" panose="020F0502020204030204" pitchFamily="34" charset="0"/>
              </a:rPr>
              <a:t>required grid elect. (MWh)</a:t>
            </a:r>
          </a:p>
        </p:txBody>
      </p:sp>
      <mc:AlternateContent xmlns:mc="http://schemas.openxmlformats.org/markup-compatibility/2006" xmlns:a14="http://schemas.microsoft.com/office/drawing/2010/main">
        <mc:Choice Requires="a14">
          <p:sp>
            <p:nvSpPr>
              <p:cNvPr id="87" name="Rounded Rectangle 86"/>
              <p:cNvSpPr/>
              <p:nvPr/>
            </p:nvSpPr>
            <p:spPr>
              <a:xfrm>
                <a:off x="2056623" y="5179982"/>
                <a:ext cx="1852526" cy="344377"/>
              </a:xfrm>
              <a:prstGeom prst="round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t>production (</a:t>
                </a:r>
                <a14:m>
                  <m:oMath xmlns:m="http://schemas.openxmlformats.org/officeDocument/2006/math">
                    <m:r>
                      <a:rPr lang="en-IE" sz="1600" b="0" i="1">
                        <a:latin typeface="Cambria Math" panose="02040503050406030204" pitchFamily="18" charset="0"/>
                      </a:rPr>
                      <m:t>€</m:t>
                    </m:r>
                  </m:oMath>
                </a14:m>
                <a:r>
                  <a:rPr lang="en-IE" sz="1600" dirty="0"/>
                  <a:t>/kg) </a:t>
                </a:r>
              </a:p>
            </p:txBody>
          </p:sp>
        </mc:Choice>
        <mc:Fallback xmlns="">
          <p:sp>
            <p:nvSpPr>
              <p:cNvPr id="87" name="Rounded Rectangle 86"/>
              <p:cNvSpPr>
                <a:spLocks noRot="1" noChangeAspect="1" noMove="1" noResize="1" noEditPoints="1" noAdjustHandles="1" noChangeArrowheads="1" noChangeShapeType="1" noTextEdit="1"/>
              </p:cNvSpPr>
              <p:nvPr/>
            </p:nvSpPr>
            <p:spPr>
              <a:xfrm>
                <a:off x="2056623" y="5179982"/>
                <a:ext cx="1852526" cy="344377"/>
              </a:xfrm>
              <a:prstGeom prst="roundRect">
                <a:avLst/>
              </a:prstGeom>
              <a:blipFill>
                <a:blip r:embed="rId2"/>
                <a:stretch>
                  <a:fillRect t="-5357" b="-21429"/>
                </a:stretch>
              </a:blipFill>
              <a:ln>
                <a:no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88" name="Rounded Rectangle 87"/>
              <p:cNvSpPr/>
              <p:nvPr/>
            </p:nvSpPr>
            <p:spPr>
              <a:xfrm>
                <a:off x="3134966" y="4596548"/>
                <a:ext cx="1562088" cy="339165"/>
              </a:xfrm>
              <a:prstGeom prst="round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t>OPEX (</a:t>
                </a:r>
                <a14:m>
                  <m:oMath xmlns:m="http://schemas.openxmlformats.org/officeDocument/2006/math">
                    <m:r>
                      <a:rPr lang="en-IE" sz="1600" b="0" i="1">
                        <a:latin typeface="Cambria Math" panose="02040503050406030204" pitchFamily="18" charset="0"/>
                      </a:rPr>
                      <m:t>€</m:t>
                    </m:r>
                  </m:oMath>
                </a14:m>
                <a:r>
                  <a:rPr lang="en-IE" sz="1600" dirty="0"/>
                  <a:t>)</a:t>
                </a:r>
              </a:p>
            </p:txBody>
          </p:sp>
        </mc:Choice>
        <mc:Fallback xmlns="">
          <p:sp>
            <p:nvSpPr>
              <p:cNvPr id="88" name="Rounded Rectangle 87"/>
              <p:cNvSpPr>
                <a:spLocks noRot="1" noChangeAspect="1" noMove="1" noResize="1" noEditPoints="1" noAdjustHandles="1" noChangeArrowheads="1" noChangeShapeType="1" noTextEdit="1"/>
              </p:cNvSpPr>
              <p:nvPr/>
            </p:nvSpPr>
            <p:spPr>
              <a:xfrm>
                <a:off x="3134966" y="4596548"/>
                <a:ext cx="1562088" cy="339165"/>
              </a:xfrm>
              <a:prstGeom prst="roundRect">
                <a:avLst/>
              </a:prstGeom>
              <a:blipFill>
                <a:blip r:embed="rId3"/>
                <a:stretch>
                  <a:fillRect t="-5357" b="-21429"/>
                </a:stretch>
              </a:blipFill>
              <a:ln>
                <a:no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89" name="Rounded Rectangle 88"/>
              <p:cNvSpPr/>
              <p:nvPr/>
            </p:nvSpPr>
            <p:spPr>
              <a:xfrm>
                <a:off x="1309193" y="4587022"/>
                <a:ext cx="1561367" cy="344378"/>
              </a:xfrm>
              <a:prstGeom prst="round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t>CAPEX (</a:t>
                </a:r>
                <a14:m>
                  <m:oMath xmlns:m="http://schemas.openxmlformats.org/officeDocument/2006/math">
                    <m:r>
                      <a:rPr lang="en-IE" sz="1600" b="0" i="1">
                        <a:latin typeface="Cambria Math" panose="02040503050406030204" pitchFamily="18" charset="0"/>
                      </a:rPr>
                      <m:t>€</m:t>
                    </m:r>
                  </m:oMath>
                </a14:m>
                <a:r>
                  <a:rPr lang="en-IE" sz="1600" dirty="0"/>
                  <a:t>)</a:t>
                </a:r>
              </a:p>
            </p:txBody>
          </p:sp>
        </mc:Choice>
        <mc:Fallback xmlns="">
          <p:sp>
            <p:nvSpPr>
              <p:cNvPr id="89" name="Rounded Rectangle 88"/>
              <p:cNvSpPr>
                <a:spLocks noRot="1" noChangeAspect="1" noMove="1" noResize="1" noEditPoints="1" noAdjustHandles="1" noChangeArrowheads="1" noChangeShapeType="1" noTextEdit="1"/>
              </p:cNvSpPr>
              <p:nvPr/>
            </p:nvSpPr>
            <p:spPr>
              <a:xfrm>
                <a:off x="1309193" y="4587022"/>
                <a:ext cx="1561367" cy="344378"/>
              </a:xfrm>
              <a:prstGeom prst="roundRect">
                <a:avLst/>
              </a:prstGeom>
              <a:blipFill>
                <a:blip r:embed="rId4"/>
                <a:stretch>
                  <a:fillRect t="-3509" b="-21053"/>
                </a:stretch>
              </a:blipFill>
              <a:ln>
                <a:noFill/>
              </a:ln>
            </p:spPr>
            <p:txBody>
              <a:bodyPr/>
              <a:lstStyle/>
              <a:p>
                <a:r>
                  <a:rPr lang="en-IE">
                    <a:noFill/>
                  </a:rPr>
                  <a:t> </a:t>
                </a:r>
              </a:p>
            </p:txBody>
          </p:sp>
        </mc:Fallback>
      </mc:AlternateContent>
      <p:cxnSp>
        <p:nvCxnSpPr>
          <p:cNvPr id="90" name="Straight Arrow Connector 89"/>
          <p:cNvCxnSpPr>
            <a:stCxn id="85" idx="2"/>
            <a:endCxn id="83" idx="0"/>
          </p:cNvCxnSpPr>
          <p:nvPr/>
        </p:nvCxnSpPr>
        <p:spPr>
          <a:xfrm flipH="1">
            <a:off x="2650072" y="3559141"/>
            <a:ext cx="6329" cy="216256"/>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84" idx="2"/>
            <a:endCxn id="86" idx="0"/>
          </p:cNvCxnSpPr>
          <p:nvPr/>
        </p:nvCxnSpPr>
        <p:spPr>
          <a:xfrm>
            <a:off x="5555634" y="3565441"/>
            <a:ext cx="0" cy="213415"/>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p:cNvCxnSpPr>
            <a:stCxn id="89" idx="2"/>
            <a:endCxn id="87" idx="0"/>
          </p:cNvCxnSpPr>
          <p:nvPr/>
        </p:nvCxnSpPr>
        <p:spPr>
          <a:xfrm rot="16200000" flipH="1">
            <a:off x="2412090" y="4609186"/>
            <a:ext cx="248582" cy="893009"/>
          </a:xfrm>
          <a:prstGeom prst="bentConnector3">
            <a:avLst>
              <a:gd name="adj1" fmla="val 50000"/>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92"/>
          <p:cNvCxnSpPr>
            <a:stCxn id="88" idx="2"/>
            <a:endCxn id="87" idx="0"/>
          </p:cNvCxnSpPr>
          <p:nvPr/>
        </p:nvCxnSpPr>
        <p:spPr>
          <a:xfrm rot="5400000">
            <a:off x="3327314" y="4591285"/>
            <a:ext cx="244269" cy="933124"/>
          </a:xfrm>
          <a:prstGeom prst="bentConnector3">
            <a:avLst>
              <a:gd name="adj1" fmla="val 50000"/>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Rounded Rectangle 93"/>
          <p:cNvSpPr/>
          <p:nvPr/>
        </p:nvSpPr>
        <p:spPr>
          <a:xfrm>
            <a:off x="3085829" y="5763672"/>
            <a:ext cx="3392657" cy="347675"/>
          </a:xfrm>
          <a:prstGeom prst="round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t>full operating cost relative to diesel</a:t>
            </a:r>
          </a:p>
        </p:txBody>
      </p:sp>
      <p:sp>
        <p:nvSpPr>
          <p:cNvPr id="95" name="Rounded Rectangle 94"/>
          <p:cNvSpPr/>
          <p:nvPr/>
        </p:nvSpPr>
        <p:spPr>
          <a:xfrm>
            <a:off x="6894347" y="4587022"/>
            <a:ext cx="1562003" cy="325213"/>
          </a:xfrm>
          <a:prstGeom prst="round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t>distance (km)</a:t>
            </a:r>
          </a:p>
        </p:txBody>
      </p:sp>
      <mc:AlternateContent xmlns:mc="http://schemas.openxmlformats.org/markup-compatibility/2006" xmlns:a14="http://schemas.microsoft.com/office/drawing/2010/main">
        <mc:Choice Requires="a14">
          <p:sp>
            <p:nvSpPr>
              <p:cNvPr id="96" name="Rounded Rectangle 95"/>
              <p:cNvSpPr/>
              <p:nvPr/>
            </p:nvSpPr>
            <p:spPr>
              <a:xfrm>
                <a:off x="4917755" y="4593998"/>
                <a:ext cx="1560731" cy="325213"/>
              </a:xfrm>
              <a:prstGeom prst="round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t>travel cost (</a:t>
                </a:r>
                <a14:m>
                  <m:oMath xmlns:m="http://schemas.openxmlformats.org/officeDocument/2006/math">
                    <m:r>
                      <a:rPr lang="en-IE" sz="1600" b="0" i="1">
                        <a:latin typeface="Cambria Math" panose="02040503050406030204" pitchFamily="18" charset="0"/>
                      </a:rPr>
                      <m:t>€</m:t>
                    </m:r>
                  </m:oMath>
                </a14:m>
                <a:r>
                  <a:rPr lang="en-IE" sz="1600" dirty="0"/>
                  <a:t>)</a:t>
                </a:r>
              </a:p>
            </p:txBody>
          </p:sp>
        </mc:Choice>
        <mc:Fallback xmlns="">
          <p:sp>
            <p:nvSpPr>
              <p:cNvPr id="96" name="Rounded Rectangle 95"/>
              <p:cNvSpPr>
                <a:spLocks noRot="1" noChangeAspect="1" noMove="1" noResize="1" noEditPoints="1" noAdjustHandles="1" noChangeArrowheads="1" noChangeShapeType="1" noTextEdit="1"/>
              </p:cNvSpPr>
              <p:nvPr/>
            </p:nvSpPr>
            <p:spPr>
              <a:xfrm>
                <a:off x="4917755" y="4593998"/>
                <a:ext cx="1560731" cy="325213"/>
              </a:xfrm>
              <a:prstGeom prst="roundRect">
                <a:avLst/>
              </a:prstGeom>
              <a:blipFill>
                <a:blip r:embed="rId5"/>
                <a:stretch>
                  <a:fillRect t="-7547" b="-26415"/>
                </a:stretch>
              </a:blipFill>
              <a:ln>
                <a:noFill/>
              </a:ln>
            </p:spPr>
            <p:txBody>
              <a:bodyPr/>
              <a:lstStyle/>
              <a:p>
                <a:r>
                  <a:rPr lang="en-IE">
                    <a:noFill/>
                  </a:rPr>
                  <a:t> </a:t>
                </a:r>
              </a:p>
            </p:txBody>
          </p:sp>
        </mc:Fallback>
      </mc:AlternateContent>
      <p:cxnSp>
        <p:nvCxnSpPr>
          <p:cNvPr id="97" name="Elbow Connector 96"/>
          <p:cNvCxnSpPr>
            <a:stCxn id="96" idx="2"/>
            <a:endCxn id="106" idx="0"/>
          </p:cNvCxnSpPr>
          <p:nvPr/>
        </p:nvCxnSpPr>
        <p:spPr>
          <a:xfrm rot="16200000" flipH="1">
            <a:off x="6036018" y="4581314"/>
            <a:ext cx="260771" cy="936564"/>
          </a:xfrm>
          <a:prstGeom prst="bentConnector3">
            <a:avLst>
              <a:gd name="adj1" fmla="val 50000"/>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Elbow Connector 97"/>
          <p:cNvCxnSpPr>
            <a:stCxn id="95" idx="2"/>
            <a:endCxn id="106" idx="0"/>
          </p:cNvCxnSpPr>
          <p:nvPr/>
        </p:nvCxnSpPr>
        <p:spPr>
          <a:xfrm rot="5400000">
            <a:off x="7021144" y="4525776"/>
            <a:ext cx="267747" cy="1040664"/>
          </a:xfrm>
          <a:prstGeom prst="bentConnector3">
            <a:avLst>
              <a:gd name="adj1" fmla="val 50000"/>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9" name="Rounded Rectangle 98"/>
          <p:cNvSpPr/>
          <p:nvPr/>
        </p:nvSpPr>
        <p:spPr>
          <a:xfrm>
            <a:off x="3311906" y="2457847"/>
            <a:ext cx="2400717" cy="359071"/>
          </a:xfrm>
          <a:prstGeom prst="round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defRPr sz="1800" b="0" i="0" u="none" strike="noStrike" kern="1200" baseline="0">
                <a:solidFill>
                  <a:prstClr val="black"/>
                </a:solidFill>
                <a:latin typeface="Open Sans"/>
                <a:ea typeface="+mn-ea"/>
                <a:cs typeface="+mn-cs"/>
              </a:defRPr>
            </a:pPr>
            <a:r>
              <a:rPr lang="en-IE" sz="1600" dirty="0">
                <a:solidFill>
                  <a:srgbClr val="000000"/>
                </a:solidFill>
                <a:latin typeface="Calibri" panose="020F0502020204030204" pitchFamily="34" charset="0"/>
                <a:cs typeface="Times New Roman"/>
              </a:rPr>
              <a:t>wind curtailment (MWh</a:t>
            </a:r>
            <a:r>
              <a:rPr lang="en-IE" sz="1600" dirty="0">
                <a:solidFill>
                  <a:srgbClr val="000000"/>
                </a:solidFill>
                <a:cs typeface="Times New Roman"/>
              </a:rPr>
              <a:t>)</a:t>
            </a:r>
          </a:p>
        </p:txBody>
      </p:sp>
      <p:sp>
        <p:nvSpPr>
          <p:cNvPr id="100" name="Rounded Rectangle 99"/>
          <p:cNvSpPr/>
          <p:nvPr/>
        </p:nvSpPr>
        <p:spPr>
          <a:xfrm>
            <a:off x="1307321" y="1867209"/>
            <a:ext cx="2058859" cy="3441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sz="1000"/>
            </a:pPr>
            <a:r>
              <a:rPr lang="en-IE" sz="1600" dirty="0">
                <a:solidFill>
                  <a:srgbClr val="000000"/>
                </a:solidFill>
                <a:cs typeface="Times New Roman"/>
              </a:rPr>
              <a:t>wind curtailment (%)</a:t>
            </a:r>
            <a:endParaRPr lang="en-IE" sz="1600" baseline="-25000" dirty="0">
              <a:solidFill>
                <a:srgbClr val="000000"/>
              </a:solidFill>
              <a:cs typeface="Times New Roman"/>
            </a:endParaRPr>
          </a:p>
        </p:txBody>
      </p:sp>
      <p:sp>
        <p:nvSpPr>
          <p:cNvPr id="101" name="Rounded Rectangle 100"/>
          <p:cNvSpPr/>
          <p:nvPr/>
        </p:nvSpPr>
        <p:spPr>
          <a:xfrm>
            <a:off x="3487532" y="1867209"/>
            <a:ext cx="2058858" cy="3441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sz="1000"/>
            </a:pPr>
            <a:r>
              <a:rPr lang="en-IE" sz="1600" dirty="0">
                <a:solidFill>
                  <a:srgbClr val="000000"/>
                </a:solidFill>
                <a:cs typeface="Times New Roman"/>
              </a:rPr>
              <a:t>wind cap. factor (%)</a:t>
            </a:r>
          </a:p>
        </p:txBody>
      </p:sp>
      <p:sp>
        <p:nvSpPr>
          <p:cNvPr id="102" name="Rounded Rectangle 101"/>
          <p:cNvSpPr/>
          <p:nvPr/>
        </p:nvSpPr>
        <p:spPr>
          <a:xfrm>
            <a:off x="5658399" y="1867209"/>
            <a:ext cx="2168182" cy="3441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sz="1000"/>
            </a:pPr>
            <a:r>
              <a:rPr lang="en-IE" sz="1600" dirty="0">
                <a:solidFill>
                  <a:srgbClr val="000000"/>
                </a:solidFill>
                <a:cs typeface="Times New Roman"/>
              </a:rPr>
              <a:t>wind farm cap. (MW)</a:t>
            </a:r>
          </a:p>
        </p:txBody>
      </p:sp>
      <p:cxnSp>
        <p:nvCxnSpPr>
          <p:cNvPr id="103" name="Elbow Connector 102"/>
          <p:cNvCxnSpPr>
            <a:stCxn id="100" idx="2"/>
            <a:endCxn id="99" idx="0"/>
          </p:cNvCxnSpPr>
          <p:nvPr/>
        </p:nvCxnSpPr>
        <p:spPr>
          <a:xfrm rot="16200000" flipH="1">
            <a:off x="3301268" y="1246849"/>
            <a:ext cx="246481" cy="2175514"/>
          </a:xfrm>
          <a:prstGeom prst="bentConnector3">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Elbow Connector 103"/>
          <p:cNvCxnSpPr>
            <a:stCxn id="102" idx="2"/>
            <a:endCxn id="99" idx="0"/>
          </p:cNvCxnSpPr>
          <p:nvPr/>
        </p:nvCxnSpPr>
        <p:spPr>
          <a:xfrm rot="5400000">
            <a:off x="5504138" y="1219494"/>
            <a:ext cx="246481" cy="2230225"/>
          </a:xfrm>
          <a:prstGeom prst="bentConnector3">
            <a:avLst>
              <a:gd name="adj1" fmla="val 50000"/>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101" idx="2"/>
            <a:endCxn id="99" idx="0"/>
          </p:cNvCxnSpPr>
          <p:nvPr/>
        </p:nvCxnSpPr>
        <p:spPr>
          <a:xfrm flipH="1">
            <a:off x="4512265" y="2211366"/>
            <a:ext cx="4696" cy="246481"/>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Rounded Rectangle 105"/>
              <p:cNvSpPr/>
              <p:nvPr/>
            </p:nvSpPr>
            <p:spPr>
              <a:xfrm>
                <a:off x="5708422" y="5179982"/>
                <a:ext cx="1852526" cy="344377"/>
              </a:xfrm>
              <a:prstGeom prst="round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t>transport (</a:t>
                </a:r>
                <a14:m>
                  <m:oMath xmlns:m="http://schemas.openxmlformats.org/officeDocument/2006/math">
                    <m:r>
                      <a:rPr lang="en-IE" sz="1600" b="0" i="1">
                        <a:latin typeface="Cambria Math" panose="02040503050406030204" pitchFamily="18" charset="0"/>
                      </a:rPr>
                      <m:t>€</m:t>
                    </m:r>
                  </m:oMath>
                </a14:m>
                <a:r>
                  <a:rPr lang="en-IE" sz="1600" dirty="0"/>
                  <a:t>/kg) </a:t>
                </a:r>
              </a:p>
            </p:txBody>
          </p:sp>
        </mc:Choice>
        <mc:Fallback xmlns="">
          <p:sp>
            <p:nvSpPr>
              <p:cNvPr id="106" name="Rounded Rectangle 105"/>
              <p:cNvSpPr>
                <a:spLocks noRot="1" noChangeAspect="1" noMove="1" noResize="1" noEditPoints="1" noAdjustHandles="1" noChangeArrowheads="1" noChangeShapeType="1" noTextEdit="1"/>
              </p:cNvSpPr>
              <p:nvPr/>
            </p:nvSpPr>
            <p:spPr>
              <a:xfrm>
                <a:off x="5708422" y="5179982"/>
                <a:ext cx="1852526" cy="344377"/>
              </a:xfrm>
              <a:prstGeom prst="roundRect">
                <a:avLst/>
              </a:prstGeom>
              <a:blipFill>
                <a:blip r:embed="rId6"/>
                <a:stretch>
                  <a:fillRect t="-5357" b="-21429"/>
                </a:stretch>
              </a:blipFill>
              <a:ln>
                <a:noFill/>
              </a:ln>
            </p:spPr>
            <p:txBody>
              <a:bodyPr/>
              <a:lstStyle/>
              <a:p>
                <a:r>
                  <a:rPr lang="en-IE">
                    <a:noFill/>
                  </a:rPr>
                  <a:t> </a:t>
                </a:r>
              </a:p>
            </p:txBody>
          </p:sp>
        </mc:Fallback>
      </mc:AlternateContent>
      <p:cxnSp>
        <p:nvCxnSpPr>
          <p:cNvPr id="107" name="Elbow Connector 106"/>
          <p:cNvCxnSpPr>
            <a:stCxn id="87" idx="2"/>
            <a:endCxn id="94" idx="0"/>
          </p:cNvCxnSpPr>
          <p:nvPr/>
        </p:nvCxnSpPr>
        <p:spPr>
          <a:xfrm rot="16200000" flipH="1">
            <a:off x="3762866" y="4744379"/>
            <a:ext cx="239313" cy="1799272"/>
          </a:xfrm>
          <a:prstGeom prst="bentConnector3">
            <a:avLst>
              <a:gd name="adj1" fmla="val 50000"/>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Elbow Connector 107"/>
          <p:cNvCxnSpPr>
            <a:stCxn id="106" idx="2"/>
            <a:endCxn id="94" idx="0"/>
          </p:cNvCxnSpPr>
          <p:nvPr/>
        </p:nvCxnSpPr>
        <p:spPr>
          <a:xfrm rot="5400000">
            <a:off x="5588766" y="4717752"/>
            <a:ext cx="239313" cy="1852527"/>
          </a:xfrm>
          <a:prstGeom prst="bentConnector3">
            <a:avLst>
              <a:gd name="adj1" fmla="val 50000"/>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Elbow Connector 108"/>
          <p:cNvCxnSpPr>
            <a:stCxn id="83" idx="2"/>
            <a:endCxn id="88" idx="0"/>
          </p:cNvCxnSpPr>
          <p:nvPr/>
        </p:nvCxnSpPr>
        <p:spPr>
          <a:xfrm rot="16200000" flipH="1">
            <a:off x="3046385" y="3726922"/>
            <a:ext cx="473313" cy="1265938"/>
          </a:xfrm>
          <a:prstGeom prst="bentConnector3">
            <a:avLst>
              <a:gd name="adj1" fmla="val 50000"/>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Elbow Connector 109"/>
          <p:cNvCxnSpPr>
            <a:stCxn id="86" idx="2"/>
            <a:endCxn id="89" idx="0"/>
          </p:cNvCxnSpPr>
          <p:nvPr/>
        </p:nvCxnSpPr>
        <p:spPr>
          <a:xfrm rot="5400000">
            <a:off x="3590863" y="2622250"/>
            <a:ext cx="463787" cy="3465757"/>
          </a:xfrm>
          <a:prstGeom prst="bentConnector3">
            <a:avLst>
              <a:gd name="adj1" fmla="val 50000"/>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Elbow Connector 110"/>
          <p:cNvCxnSpPr>
            <a:stCxn id="99" idx="2"/>
            <a:endCxn id="84" idx="0"/>
          </p:cNvCxnSpPr>
          <p:nvPr/>
        </p:nvCxnSpPr>
        <p:spPr>
          <a:xfrm rot="16200000" flipH="1">
            <a:off x="4833607" y="2495575"/>
            <a:ext cx="400685" cy="1043369"/>
          </a:xfrm>
          <a:prstGeom prst="bentConnector3">
            <a:avLst>
              <a:gd name="adj1" fmla="val 50000"/>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Elbow Connector 111"/>
          <p:cNvCxnSpPr>
            <a:stCxn id="99" idx="2"/>
            <a:endCxn id="85" idx="0"/>
          </p:cNvCxnSpPr>
          <p:nvPr/>
        </p:nvCxnSpPr>
        <p:spPr>
          <a:xfrm rot="5400000">
            <a:off x="3387141" y="2086178"/>
            <a:ext cx="394385" cy="1855864"/>
          </a:xfrm>
          <a:prstGeom prst="bentConnector3">
            <a:avLst>
              <a:gd name="adj1" fmla="val 50000"/>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115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a:normAutofit/>
          </a:bodyPr>
          <a:lstStyle/>
          <a:p>
            <a:r>
              <a:rPr lang="en-IE" dirty="0"/>
              <a:t>The Decision Support Tool – Solar-Wind-based H</a:t>
            </a:r>
            <a:r>
              <a:rPr lang="en-IE" baseline="-25000" dirty="0"/>
              <a:t>2</a:t>
            </a:r>
            <a:r>
              <a:rPr lang="en-IE" dirty="0"/>
              <a:t> </a:t>
            </a:r>
            <a:br>
              <a:rPr lang="en-IE" dirty="0"/>
            </a:br>
            <a:r>
              <a:rPr lang="en-IE" dirty="0"/>
              <a:t>How it works</a:t>
            </a:r>
            <a:endParaRPr lang="en-US" dirty="0"/>
          </a:p>
        </p:txBody>
      </p:sp>
      <p:sp>
        <p:nvSpPr>
          <p:cNvPr id="103" name="Rounded Rectangle 102"/>
          <p:cNvSpPr/>
          <p:nvPr/>
        </p:nvSpPr>
        <p:spPr>
          <a:xfrm rot="16200000">
            <a:off x="355174" y="2041880"/>
            <a:ext cx="946506" cy="521507"/>
          </a:xfrm>
          <a:prstGeom prst="round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defRPr sz="1800" b="0" i="0" u="none" strike="noStrike" kern="1200" baseline="0">
                <a:solidFill>
                  <a:prstClr val="black"/>
                </a:solidFill>
                <a:latin typeface="Open Sans"/>
                <a:ea typeface="+mn-ea"/>
                <a:cs typeface="+mn-cs"/>
              </a:defRPr>
            </a:pPr>
            <a:r>
              <a:rPr lang="en-US" sz="1600" dirty="0">
                <a:latin typeface="Calibri" panose="020F0502020204030204" pitchFamily="34" charset="0"/>
                <a:ea typeface="Cambria Math" panose="02040503050406030204" pitchFamily="18" charset="0"/>
              </a:rPr>
              <a:t>Input </a:t>
            </a:r>
          </a:p>
        </p:txBody>
      </p:sp>
      <p:sp>
        <p:nvSpPr>
          <p:cNvPr id="104" name="Rounded Rectangle 103"/>
          <p:cNvSpPr/>
          <p:nvPr/>
        </p:nvSpPr>
        <p:spPr>
          <a:xfrm rot="16200000">
            <a:off x="4970" y="5137690"/>
            <a:ext cx="1639322" cy="513914"/>
          </a:xfrm>
          <a:prstGeom prst="round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defRPr sz="1800" b="0" i="0" u="none" strike="noStrike" kern="1200" baseline="0">
                <a:solidFill>
                  <a:prstClr val="black"/>
                </a:solidFill>
                <a:latin typeface="Open Sans"/>
                <a:ea typeface="+mn-ea"/>
                <a:cs typeface="+mn-cs"/>
              </a:defRPr>
            </a:pPr>
            <a:r>
              <a:rPr lang="en-US" sz="1600" dirty="0">
                <a:latin typeface="Calibri" panose="020F0502020204030204" pitchFamily="34" charset="0"/>
                <a:ea typeface="Cambria Math" panose="02040503050406030204" pitchFamily="18" charset="0"/>
              </a:rPr>
              <a:t>Economic model</a:t>
            </a:r>
          </a:p>
        </p:txBody>
      </p:sp>
      <p:sp>
        <p:nvSpPr>
          <p:cNvPr id="105" name="Rounded Rectangle 104"/>
          <p:cNvSpPr/>
          <p:nvPr/>
        </p:nvSpPr>
        <p:spPr>
          <a:xfrm rot="16200000">
            <a:off x="22319" y="3403543"/>
            <a:ext cx="1612219" cy="521506"/>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defRPr sz="1800" b="0" i="0" u="none" strike="noStrike" kern="1200" baseline="0">
                <a:solidFill>
                  <a:prstClr val="black"/>
                </a:solidFill>
                <a:latin typeface="Open Sans"/>
                <a:ea typeface="+mn-ea"/>
                <a:cs typeface="+mn-cs"/>
              </a:defRPr>
            </a:pPr>
            <a:r>
              <a:rPr lang="en-US" sz="1600" dirty="0">
                <a:latin typeface="Calibri" panose="020F0502020204030204" pitchFamily="34" charset="0"/>
                <a:ea typeface="Cambria Math" panose="02040503050406030204" pitchFamily="18" charset="0"/>
              </a:rPr>
              <a:t>Technical model</a:t>
            </a:r>
          </a:p>
        </p:txBody>
      </p:sp>
      <p:sp>
        <p:nvSpPr>
          <p:cNvPr id="106" name="Rounded Rectangle 105"/>
          <p:cNvSpPr/>
          <p:nvPr/>
        </p:nvSpPr>
        <p:spPr>
          <a:xfrm>
            <a:off x="1270071" y="3775397"/>
            <a:ext cx="2760001" cy="347838"/>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t>required water (kg/y)</a:t>
            </a:r>
          </a:p>
        </p:txBody>
      </p:sp>
      <p:sp>
        <p:nvSpPr>
          <p:cNvPr id="107" name="Rounded Rectangle 106"/>
          <p:cNvSpPr/>
          <p:nvPr/>
        </p:nvSpPr>
        <p:spPr>
          <a:xfrm>
            <a:off x="4177748" y="3217603"/>
            <a:ext cx="2755772" cy="347838"/>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ea typeface="Cambria Math" panose="02040503050406030204" pitchFamily="18" charset="0"/>
              </a:rPr>
              <a:t>opt. electrolyser size (MW)</a:t>
            </a:r>
          </a:p>
        </p:txBody>
      </p:sp>
      <p:sp>
        <p:nvSpPr>
          <p:cNvPr id="108" name="Rounded Rectangle 107"/>
          <p:cNvSpPr/>
          <p:nvPr/>
        </p:nvSpPr>
        <p:spPr>
          <a:xfrm>
            <a:off x="1276400" y="3211303"/>
            <a:ext cx="2760001" cy="347838"/>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defRPr sz="1800" b="0" i="0" u="none" strike="noStrike" kern="1200" baseline="0">
                <a:solidFill>
                  <a:prstClr val="black"/>
                </a:solidFill>
                <a:latin typeface="Open Sans"/>
                <a:ea typeface="+mn-ea"/>
                <a:cs typeface="+mn-cs"/>
              </a:defRPr>
            </a:pPr>
            <a:r>
              <a:rPr lang="en-IE" sz="1600" dirty="0">
                <a:latin typeface="Calibri" panose="020F0502020204030204" pitchFamily="34" charset="0"/>
                <a:ea typeface="Cambria Math" panose="02040503050406030204" pitchFamily="18" charset="0"/>
              </a:rPr>
              <a:t>hydrogen production (kg/y)</a:t>
            </a:r>
          </a:p>
        </p:txBody>
      </p:sp>
      <p:sp>
        <p:nvSpPr>
          <p:cNvPr id="109" name="Rounded Rectangle 108"/>
          <p:cNvSpPr/>
          <p:nvPr/>
        </p:nvSpPr>
        <p:spPr>
          <a:xfrm>
            <a:off x="4177748" y="3778856"/>
            <a:ext cx="2755772" cy="344379"/>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defRPr sz="1800" b="0" i="0" u="none" strike="noStrike" kern="1200" baseline="0">
                <a:solidFill>
                  <a:prstClr val="black"/>
                </a:solidFill>
                <a:latin typeface="Open Sans"/>
                <a:ea typeface="+mn-ea"/>
                <a:cs typeface="+mn-cs"/>
              </a:defRPr>
            </a:pPr>
            <a:r>
              <a:rPr lang="en-IE" sz="1600" dirty="0">
                <a:latin typeface="Calibri" panose="020F0502020204030204" pitchFamily="34" charset="0"/>
              </a:rPr>
              <a:t>required grid elect. (MWh)</a:t>
            </a:r>
          </a:p>
        </p:txBody>
      </p:sp>
      <mc:AlternateContent xmlns:mc="http://schemas.openxmlformats.org/markup-compatibility/2006" xmlns:a14="http://schemas.microsoft.com/office/drawing/2010/main">
        <mc:Choice Requires="a14">
          <p:sp>
            <p:nvSpPr>
              <p:cNvPr id="110" name="Rounded Rectangle 109"/>
              <p:cNvSpPr/>
              <p:nvPr/>
            </p:nvSpPr>
            <p:spPr>
              <a:xfrm>
                <a:off x="2056623" y="5179982"/>
                <a:ext cx="1852526" cy="344377"/>
              </a:xfrm>
              <a:prstGeom prst="round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t>production (</a:t>
                </a:r>
                <a14:m>
                  <m:oMath xmlns:m="http://schemas.openxmlformats.org/officeDocument/2006/math">
                    <m:r>
                      <a:rPr lang="en-IE" sz="1600" b="0" i="1">
                        <a:latin typeface="Cambria Math" panose="02040503050406030204" pitchFamily="18" charset="0"/>
                      </a:rPr>
                      <m:t>€</m:t>
                    </m:r>
                  </m:oMath>
                </a14:m>
                <a:r>
                  <a:rPr lang="en-IE" sz="1600" dirty="0"/>
                  <a:t>/kg) </a:t>
                </a:r>
              </a:p>
            </p:txBody>
          </p:sp>
        </mc:Choice>
        <mc:Fallback xmlns="">
          <p:sp>
            <p:nvSpPr>
              <p:cNvPr id="110" name="Rounded Rectangle 109"/>
              <p:cNvSpPr>
                <a:spLocks noRot="1" noChangeAspect="1" noMove="1" noResize="1" noEditPoints="1" noAdjustHandles="1" noChangeArrowheads="1" noChangeShapeType="1" noTextEdit="1"/>
              </p:cNvSpPr>
              <p:nvPr/>
            </p:nvSpPr>
            <p:spPr>
              <a:xfrm>
                <a:off x="2056623" y="5179982"/>
                <a:ext cx="1852526" cy="344377"/>
              </a:xfrm>
              <a:prstGeom prst="roundRect">
                <a:avLst/>
              </a:prstGeom>
              <a:blipFill>
                <a:blip r:embed="rId2"/>
                <a:stretch>
                  <a:fillRect t="-5357" b="-21429"/>
                </a:stretch>
              </a:blipFill>
              <a:ln>
                <a:no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11" name="Rounded Rectangle 110"/>
              <p:cNvSpPr/>
              <p:nvPr/>
            </p:nvSpPr>
            <p:spPr>
              <a:xfrm>
                <a:off x="3134966" y="4596548"/>
                <a:ext cx="1562088" cy="339165"/>
              </a:xfrm>
              <a:prstGeom prst="round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t>OPEX (</a:t>
                </a:r>
                <a14:m>
                  <m:oMath xmlns:m="http://schemas.openxmlformats.org/officeDocument/2006/math">
                    <m:r>
                      <a:rPr lang="en-IE" sz="1600" b="0" i="1">
                        <a:latin typeface="Cambria Math" panose="02040503050406030204" pitchFamily="18" charset="0"/>
                      </a:rPr>
                      <m:t>€</m:t>
                    </m:r>
                  </m:oMath>
                </a14:m>
                <a:r>
                  <a:rPr lang="en-IE" sz="1600" dirty="0"/>
                  <a:t>)</a:t>
                </a:r>
              </a:p>
            </p:txBody>
          </p:sp>
        </mc:Choice>
        <mc:Fallback xmlns="">
          <p:sp>
            <p:nvSpPr>
              <p:cNvPr id="111" name="Rounded Rectangle 110"/>
              <p:cNvSpPr>
                <a:spLocks noRot="1" noChangeAspect="1" noMove="1" noResize="1" noEditPoints="1" noAdjustHandles="1" noChangeArrowheads="1" noChangeShapeType="1" noTextEdit="1"/>
              </p:cNvSpPr>
              <p:nvPr/>
            </p:nvSpPr>
            <p:spPr>
              <a:xfrm>
                <a:off x="3134966" y="4596548"/>
                <a:ext cx="1562088" cy="339165"/>
              </a:xfrm>
              <a:prstGeom prst="roundRect">
                <a:avLst/>
              </a:prstGeom>
              <a:blipFill>
                <a:blip r:embed="rId3"/>
                <a:stretch>
                  <a:fillRect t="-5357" b="-21429"/>
                </a:stretch>
              </a:blipFill>
              <a:ln>
                <a:no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12" name="Rounded Rectangle 111"/>
              <p:cNvSpPr/>
              <p:nvPr/>
            </p:nvSpPr>
            <p:spPr>
              <a:xfrm>
                <a:off x="1309193" y="4587022"/>
                <a:ext cx="1561367" cy="344378"/>
              </a:xfrm>
              <a:prstGeom prst="round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t>CAPEX (</a:t>
                </a:r>
                <a14:m>
                  <m:oMath xmlns:m="http://schemas.openxmlformats.org/officeDocument/2006/math">
                    <m:r>
                      <a:rPr lang="en-IE" sz="1600" b="0" i="1">
                        <a:latin typeface="Cambria Math" panose="02040503050406030204" pitchFamily="18" charset="0"/>
                      </a:rPr>
                      <m:t>€</m:t>
                    </m:r>
                  </m:oMath>
                </a14:m>
                <a:r>
                  <a:rPr lang="en-IE" sz="1600" dirty="0"/>
                  <a:t>)</a:t>
                </a:r>
              </a:p>
            </p:txBody>
          </p:sp>
        </mc:Choice>
        <mc:Fallback xmlns="">
          <p:sp>
            <p:nvSpPr>
              <p:cNvPr id="112" name="Rounded Rectangle 111"/>
              <p:cNvSpPr>
                <a:spLocks noRot="1" noChangeAspect="1" noMove="1" noResize="1" noEditPoints="1" noAdjustHandles="1" noChangeArrowheads="1" noChangeShapeType="1" noTextEdit="1"/>
              </p:cNvSpPr>
              <p:nvPr/>
            </p:nvSpPr>
            <p:spPr>
              <a:xfrm>
                <a:off x="1309193" y="4587022"/>
                <a:ext cx="1561367" cy="344378"/>
              </a:xfrm>
              <a:prstGeom prst="roundRect">
                <a:avLst/>
              </a:prstGeom>
              <a:blipFill>
                <a:blip r:embed="rId4"/>
                <a:stretch>
                  <a:fillRect t="-3509" b="-21053"/>
                </a:stretch>
              </a:blipFill>
              <a:ln>
                <a:noFill/>
              </a:ln>
            </p:spPr>
            <p:txBody>
              <a:bodyPr/>
              <a:lstStyle/>
              <a:p>
                <a:r>
                  <a:rPr lang="en-IE">
                    <a:noFill/>
                  </a:rPr>
                  <a:t> </a:t>
                </a:r>
              </a:p>
            </p:txBody>
          </p:sp>
        </mc:Fallback>
      </mc:AlternateContent>
      <p:cxnSp>
        <p:nvCxnSpPr>
          <p:cNvPr id="113" name="Straight Arrow Connector 112"/>
          <p:cNvCxnSpPr>
            <a:stCxn id="108" idx="2"/>
            <a:endCxn id="106" idx="0"/>
          </p:cNvCxnSpPr>
          <p:nvPr/>
        </p:nvCxnSpPr>
        <p:spPr>
          <a:xfrm flipH="1">
            <a:off x="2650072" y="3559141"/>
            <a:ext cx="6329" cy="216256"/>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107" idx="2"/>
            <a:endCxn id="109" idx="0"/>
          </p:cNvCxnSpPr>
          <p:nvPr/>
        </p:nvCxnSpPr>
        <p:spPr>
          <a:xfrm>
            <a:off x="5555634" y="3565441"/>
            <a:ext cx="0" cy="213415"/>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Elbow Connector 114"/>
          <p:cNvCxnSpPr>
            <a:stCxn id="112" idx="2"/>
            <a:endCxn id="110" idx="0"/>
          </p:cNvCxnSpPr>
          <p:nvPr/>
        </p:nvCxnSpPr>
        <p:spPr>
          <a:xfrm rot="16200000" flipH="1">
            <a:off x="2412090" y="4609186"/>
            <a:ext cx="248582" cy="893009"/>
          </a:xfrm>
          <a:prstGeom prst="bentConnector3">
            <a:avLst>
              <a:gd name="adj1" fmla="val 50000"/>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Elbow Connector 115"/>
          <p:cNvCxnSpPr>
            <a:stCxn id="111" idx="2"/>
            <a:endCxn id="110" idx="0"/>
          </p:cNvCxnSpPr>
          <p:nvPr/>
        </p:nvCxnSpPr>
        <p:spPr>
          <a:xfrm rot="5400000">
            <a:off x="3327314" y="4591285"/>
            <a:ext cx="244269" cy="933124"/>
          </a:xfrm>
          <a:prstGeom prst="bentConnector3">
            <a:avLst>
              <a:gd name="adj1" fmla="val 50000"/>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7" name="Rounded Rectangle 116"/>
          <p:cNvSpPr/>
          <p:nvPr/>
        </p:nvSpPr>
        <p:spPr>
          <a:xfrm>
            <a:off x="3085829" y="5763672"/>
            <a:ext cx="3392657" cy="347675"/>
          </a:xfrm>
          <a:prstGeom prst="round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t>full operating cost relative to diesel</a:t>
            </a:r>
          </a:p>
        </p:txBody>
      </p:sp>
      <p:sp>
        <p:nvSpPr>
          <p:cNvPr id="118" name="Rounded Rectangle 117"/>
          <p:cNvSpPr/>
          <p:nvPr/>
        </p:nvSpPr>
        <p:spPr>
          <a:xfrm>
            <a:off x="6894347" y="4587022"/>
            <a:ext cx="1562003" cy="325213"/>
          </a:xfrm>
          <a:prstGeom prst="round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t>distance (km)</a:t>
            </a:r>
          </a:p>
        </p:txBody>
      </p:sp>
      <mc:AlternateContent xmlns:mc="http://schemas.openxmlformats.org/markup-compatibility/2006" xmlns:a14="http://schemas.microsoft.com/office/drawing/2010/main">
        <mc:Choice Requires="a14">
          <p:sp>
            <p:nvSpPr>
              <p:cNvPr id="119" name="Rounded Rectangle 118"/>
              <p:cNvSpPr/>
              <p:nvPr/>
            </p:nvSpPr>
            <p:spPr>
              <a:xfrm>
                <a:off x="4917755" y="4593998"/>
                <a:ext cx="1560731" cy="325213"/>
              </a:xfrm>
              <a:prstGeom prst="round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t>travel cost (</a:t>
                </a:r>
                <a14:m>
                  <m:oMath xmlns:m="http://schemas.openxmlformats.org/officeDocument/2006/math">
                    <m:r>
                      <a:rPr lang="en-IE" sz="1600" b="0" i="1">
                        <a:latin typeface="Cambria Math" panose="02040503050406030204" pitchFamily="18" charset="0"/>
                      </a:rPr>
                      <m:t>€</m:t>
                    </m:r>
                  </m:oMath>
                </a14:m>
                <a:r>
                  <a:rPr lang="en-IE" sz="1600" dirty="0"/>
                  <a:t>)</a:t>
                </a:r>
              </a:p>
            </p:txBody>
          </p:sp>
        </mc:Choice>
        <mc:Fallback xmlns="">
          <p:sp>
            <p:nvSpPr>
              <p:cNvPr id="119" name="Rounded Rectangle 118"/>
              <p:cNvSpPr>
                <a:spLocks noRot="1" noChangeAspect="1" noMove="1" noResize="1" noEditPoints="1" noAdjustHandles="1" noChangeArrowheads="1" noChangeShapeType="1" noTextEdit="1"/>
              </p:cNvSpPr>
              <p:nvPr/>
            </p:nvSpPr>
            <p:spPr>
              <a:xfrm>
                <a:off x="4917755" y="4593998"/>
                <a:ext cx="1560731" cy="325213"/>
              </a:xfrm>
              <a:prstGeom prst="roundRect">
                <a:avLst/>
              </a:prstGeom>
              <a:blipFill>
                <a:blip r:embed="rId5"/>
                <a:stretch>
                  <a:fillRect t="-7547" b="-26415"/>
                </a:stretch>
              </a:blipFill>
              <a:ln>
                <a:noFill/>
              </a:ln>
            </p:spPr>
            <p:txBody>
              <a:bodyPr/>
              <a:lstStyle/>
              <a:p>
                <a:r>
                  <a:rPr lang="en-IE">
                    <a:noFill/>
                  </a:rPr>
                  <a:t> </a:t>
                </a:r>
              </a:p>
            </p:txBody>
          </p:sp>
        </mc:Fallback>
      </mc:AlternateContent>
      <p:cxnSp>
        <p:nvCxnSpPr>
          <p:cNvPr id="120" name="Elbow Connector 119"/>
          <p:cNvCxnSpPr>
            <a:stCxn id="119" idx="2"/>
            <a:endCxn id="129" idx="0"/>
          </p:cNvCxnSpPr>
          <p:nvPr/>
        </p:nvCxnSpPr>
        <p:spPr>
          <a:xfrm rot="16200000" flipH="1">
            <a:off x="6036018" y="4581314"/>
            <a:ext cx="260771" cy="936564"/>
          </a:xfrm>
          <a:prstGeom prst="bentConnector3">
            <a:avLst>
              <a:gd name="adj1" fmla="val 50000"/>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p:cNvCxnSpPr>
            <a:stCxn id="118" idx="2"/>
            <a:endCxn id="129" idx="0"/>
          </p:cNvCxnSpPr>
          <p:nvPr/>
        </p:nvCxnSpPr>
        <p:spPr>
          <a:xfrm rot="5400000">
            <a:off x="7021144" y="4525776"/>
            <a:ext cx="267747" cy="1040664"/>
          </a:xfrm>
          <a:prstGeom prst="bentConnector3">
            <a:avLst>
              <a:gd name="adj1" fmla="val 50000"/>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2" name="Rounded Rectangle 121"/>
          <p:cNvSpPr/>
          <p:nvPr/>
        </p:nvSpPr>
        <p:spPr>
          <a:xfrm>
            <a:off x="3311906" y="2457847"/>
            <a:ext cx="2400717" cy="359071"/>
          </a:xfrm>
          <a:prstGeom prst="round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defRPr sz="1800" b="0" i="0" u="none" strike="noStrike" kern="1200" baseline="0">
                <a:solidFill>
                  <a:prstClr val="black"/>
                </a:solidFill>
                <a:latin typeface="Open Sans"/>
                <a:ea typeface="+mn-ea"/>
                <a:cs typeface="+mn-cs"/>
              </a:defRPr>
            </a:pPr>
            <a:r>
              <a:rPr lang="en-IE" sz="1600" dirty="0">
                <a:solidFill>
                  <a:srgbClr val="000000"/>
                </a:solidFill>
                <a:latin typeface="Calibri" panose="020F0502020204030204" pitchFamily="34" charset="0"/>
                <a:cs typeface="Times New Roman"/>
              </a:rPr>
              <a:t>wind curtailment (MWh</a:t>
            </a:r>
            <a:r>
              <a:rPr lang="en-IE" sz="1600" dirty="0">
                <a:solidFill>
                  <a:srgbClr val="000000"/>
                </a:solidFill>
                <a:cs typeface="Times New Roman"/>
              </a:rPr>
              <a:t>)</a:t>
            </a:r>
          </a:p>
        </p:txBody>
      </p:sp>
      <p:sp>
        <p:nvSpPr>
          <p:cNvPr id="123" name="Rounded Rectangle 122"/>
          <p:cNvSpPr/>
          <p:nvPr/>
        </p:nvSpPr>
        <p:spPr>
          <a:xfrm>
            <a:off x="1307321" y="1867209"/>
            <a:ext cx="2058859" cy="3441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sz="1000"/>
            </a:pPr>
            <a:r>
              <a:rPr lang="en-IE" sz="1600" dirty="0">
                <a:solidFill>
                  <a:srgbClr val="000000"/>
                </a:solidFill>
                <a:cs typeface="Times New Roman"/>
              </a:rPr>
              <a:t>wind curtailment (%)</a:t>
            </a:r>
            <a:endParaRPr lang="en-IE" sz="1600" baseline="-25000" dirty="0">
              <a:solidFill>
                <a:srgbClr val="000000"/>
              </a:solidFill>
              <a:cs typeface="Times New Roman"/>
            </a:endParaRPr>
          </a:p>
        </p:txBody>
      </p:sp>
      <p:sp>
        <p:nvSpPr>
          <p:cNvPr id="124" name="Rounded Rectangle 123"/>
          <p:cNvSpPr/>
          <p:nvPr/>
        </p:nvSpPr>
        <p:spPr>
          <a:xfrm>
            <a:off x="3487532" y="1867209"/>
            <a:ext cx="2058858" cy="3441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sz="1000"/>
            </a:pPr>
            <a:r>
              <a:rPr lang="en-IE" sz="1600" dirty="0">
                <a:solidFill>
                  <a:srgbClr val="000000"/>
                </a:solidFill>
                <a:cs typeface="Times New Roman"/>
              </a:rPr>
              <a:t>wind cap. factor (%)</a:t>
            </a:r>
          </a:p>
        </p:txBody>
      </p:sp>
      <p:sp>
        <p:nvSpPr>
          <p:cNvPr id="125" name="Rounded Rectangle 124"/>
          <p:cNvSpPr/>
          <p:nvPr/>
        </p:nvSpPr>
        <p:spPr>
          <a:xfrm>
            <a:off x="5658399" y="1867209"/>
            <a:ext cx="2168182" cy="3441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sz="1000"/>
            </a:pPr>
            <a:r>
              <a:rPr lang="en-IE" sz="1600" dirty="0">
                <a:solidFill>
                  <a:srgbClr val="000000"/>
                </a:solidFill>
                <a:cs typeface="Times New Roman"/>
              </a:rPr>
              <a:t>wind farm cap. (MW)</a:t>
            </a:r>
          </a:p>
        </p:txBody>
      </p:sp>
      <p:cxnSp>
        <p:nvCxnSpPr>
          <p:cNvPr id="126" name="Elbow Connector 125"/>
          <p:cNvCxnSpPr>
            <a:stCxn id="123" idx="2"/>
            <a:endCxn id="122" idx="0"/>
          </p:cNvCxnSpPr>
          <p:nvPr/>
        </p:nvCxnSpPr>
        <p:spPr>
          <a:xfrm rot="16200000" flipH="1">
            <a:off x="3301268" y="1246849"/>
            <a:ext cx="246481" cy="2175514"/>
          </a:xfrm>
          <a:prstGeom prst="bentConnector3">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Elbow Connector 126"/>
          <p:cNvCxnSpPr>
            <a:stCxn id="125" idx="2"/>
            <a:endCxn id="122" idx="0"/>
          </p:cNvCxnSpPr>
          <p:nvPr/>
        </p:nvCxnSpPr>
        <p:spPr>
          <a:xfrm rot="5400000">
            <a:off x="5504138" y="1219494"/>
            <a:ext cx="246481" cy="2230225"/>
          </a:xfrm>
          <a:prstGeom prst="bentConnector3">
            <a:avLst>
              <a:gd name="adj1" fmla="val 50000"/>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24" idx="2"/>
            <a:endCxn id="122" idx="0"/>
          </p:cNvCxnSpPr>
          <p:nvPr/>
        </p:nvCxnSpPr>
        <p:spPr>
          <a:xfrm flipH="1">
            <a:off x="4512265" y="2211366"/>
            <a:ext cx="4696" cy="246481"/>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9" name="Rounded Rectangle 128"/>
              <p:cNvSpPr/>
              <p:nvPr/>
            </p:nvSpPr>
            <p:spPr>
              <a:xfrm>
                <a:off x="5708422" y="5179982"/>
                <a:ext cx="1852526" cy="344377"/>
              </a:xfrm>
              <a:prstGeom prst="round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t>transport (</a:t>
                </a:r>
                <a14:m>
                  <m:oMath xmlns:m="http://schemas.openxmlformats.org/officeDocument/2006/math">
                    <m:r>
                      <a:rPr lang="en-IE" sz="1600" b="0" i="1">
                        <a:latin typeface="Cambria Math" panose="02040503050406030204" pitchFamily="18" charset="0"/>
                      </a:rPr>
                      <m:t>€</m:t>
                    </m:r>
                  </m:oMath>
                </a14:m>
                <a:r>
                  <a:rPr lang="en-IE" sz="1600" dirty="0"/>
                  <a:t>/kg) </a:t>
                </a:r>
              </a:p>
            </p:txBody>
          </p:sp>
        </mc:Choice>
        <mc:Fallback xmlns="">
          <p:sp>
            <p:nvSpPr>
              <p:cNvPr id="129" name="Rounded Rectangle 128"/>
              <p:cNvSpPr>
                <a:spLocks noRot="1" noChangeAspect="1" noMove="1" noResize="1" noEditPoints="1" noAdjustHandles="1" noChangeArrowheads="1" noChangeShapeType="1" noTextEdit="1"/>
              </p:cNvSpPr>
              <p:nvPr/>
            </p:nvSpPr>
            <p:spPr>
              <a:xfrm>
                <a:off x="5708422" y="5179982"/>
                <a:ext cx="1852526" cy="344377"/>
              </a:xfrm>
              <a:prstGeom prst="roundRect">
                <a:avLst/>
              </a:prstGeom>
              <a:blipFill>
                <a:blip r:embed="rId6"/>
                <a:stretch>
                  <a:fillRect t="-5357" b="-21429"/>
                </a:stretch>
              </a:blipFill>
              <a:ln>
                <a:noFill/>
              </a:ln>
            </p:spPr>
            <p:txBody>
              <a:bodyPr/>
              <a:lstStyle/>
              <a:p>
                <a:r>
                  <a:rPr lang="en-IE">
                    <a:noFill/>
                  </a:rPr>
                  <a:t> </a:t>
                </a:r>
              </a:p>
            </p:txBody>
          </p:sp>
        </mc:Fallback>
      </mc:AlternateContent>
      <p:cxnSp>
        <p:nvCxnSpPr>
          <p:cNvPr id="130" name="Elbow Connector 129"/>
          <p:cNvCxnSpPr>
            <a:stCxn id="110" idx="2"/>
            <a:endCxn id="117" idx="0"/>
          </p:cNvCxnSpPr>
          <p:nvPr/>
        </p:nvCxnSpPr>
        <p:spPr>
          <a:xfrm rot="16200000" flipH="1">
            <a:off x="3762866" y="4744379"/>
            <a:ext cx="239313" cy="1799272"/>
          </a:xfrm>
          <a:prstGeom prst="bentConnector3">
            <a:avLst>
              <a:gd name="adj1" fmla="val 50000"/>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Elbow Connector 130"/>
          <p:cNvCxnSpPr>
            <a:stCxn id="129" idx="2"/>
            <a:endCxn id="117" idx="0"/>
          </p:cNvCxnSpPr>
          <p:nvPr/>
        </p:nvCxnSpPr>
        <p:spPr>
          <a:xfrm rot="5400000">
            <a:off x="5588766" y="4717752"/>
            <a:ext cx="239313" cy="1852527"/>
          </a:xfrm>
          <a:prstGeom prst="bentConnector3">
            <a:avLst>
              <a:gd name="adj1" fmla="val 50000"/>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Elbow Connector 131"/>
          <p:cNvCxnSpPr>
            <a:stCxn id="106" idx="2"/>
            <a:endCxn id="111" idx="0"/>
          </p:cNvCxnSpPr>
          <p:nvPr/>
        </p:nvCxnSpPr>
        <p:spPr>
          <a:xfrm rot="16200000" flipH="1">
            <a:off x="3046385" y="3726922"/>
            <a:ext cx="473313" cy="1265938"/>
          </a:xfrm>
          <a:prstGeom prst="bentConnector3">
            <a:avLst>
              <a:gd name="adj1" fmla="val 50000"/>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Elbow Connector 132"/>
          <p:cNvCxnSpPr>
            <a:stCxn id="109" idx="2"/>
            <a:endCxn id="112" idx="0"/>
          </p:cNvCxnSpPr>
          <p:nvPr/>
        </p:nvCxnSpPr>
        <p:spPr>
          <a:xfrm rot="5400000">
            <a:off x="3590863" y="2622250"/>
            <a:ext cx="463787" cy="3465757"/>
          </a:xfrm>
          <a:prstGeom prst="bentConnector3">
            <a:avLst>
              <a:gd name="adj1" fmla="val 50000"/>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Elbow Connector 133"/>
          <p:cNvCxnSpPr>
            <a:stCxn id="122" idx="2"/>
            <a:endCxn id="107" idx="0"/>
          </p:cNvCxnSpPr>
          <p:nvPr/>
        </p:nvCxnSpPr>
        <p:spPr>
          <a:xfrm rot="16200000" flipH="1">
            <a:off x="4833607" y="2495575"/>
            <a:ext cx="400685" cy="1043369"/>
          </a:xfrm>
          <a:prstGeom prst="bentConnector3">
            <a:avLst>
              <a:gd name="adj1" fmla="val 50000"/>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Elbow Connector 134"/>
          <p:cNvCxnSpPr>
            <a:stCxn id="122" idx="2"/>
            <a:endCxn id="108" idx="0"/>
          </p:cNvCxnSpPr>
          <p:nvPr/>
        </p:nvCxnSpPr>
        <p:spPr>
          <a:xfrm rot="5400000">
            <a:off x="3387141" y="2086178"/>
            <a:ext cx="394385" cy="1855864"/>
          </a:xfrm>
          <a:prstGeom prst="bentConnector3">
            <a:avLst>
              <a:gd name="adj1" fmla="val 50000"/>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6" name="Rounded Rectangle 135"/>
          <p:cNvSpPr/>
          <p:nvPr/>
        </p:nvSpPr>
        <p:spPr>
          <a:xfrm>
            <a:off x="9197306" y="3205581"/>
            <a:ext cx="1828247" cy="34415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000"/>
            </a:pPr>
            <a:r>
              <a:rPr lang="en-IE" sz="1600" dirty="0">
                <a:solidFill>
                  <a:srgbClr val="000000"/>
                </a:solidFill>
                <a:cs typeface="Times New Roman"/>
              </a:rPr>
              <a:t>PV size. (MW)</a:t>
            </a:r>
          </a:p>
        </p:txBody>
      </p:sp>
      <p:sp>
        <p:nvSpPr>
          <p:cNvPr id="137" name="Rounded Rectangle 136"/>
          <p:cNvSpPr/>
          <p:nvPr/>
        </p:nvSpPr>
        <p:spPr>
          <a:xfrm>
            <a:off x="7017382" y="3213143"/>
            <a:ext cx="1964126" cy="34415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000"/>
            </a:pPr>
            <a:r>
              <a:rPr lang="en-IE" sz="1600" dirty="0">
                <a:solidFill>
                  <a:srgbClr val="000000"/>
                </a:solidFill>
                <a:cs typeface="Times New Roman"/>
              </a:rPr>
              <a:t>battery size. (MWh)</a:t>
            </a:r>
          </a:p>
        </p:txBody>
      </p:sp>
      <p:sp>
        <p:nvSpPr>
          <p:cNvPr id="138" name="Rounded Rectangle 137"/>
          <p:cNvSpPr/>
          <p:nvPr/>
        </p:nvSpPr>
        <p:spPr>
          <a:xfrm>
            <a:off x="9197304" y="1897348"/>
            <a:ext cx="2058858" cy="3441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sz="1000"/>
            </a:pPr>
            <a:r>
              <a:rPr lang="en-IE" sz="1600" dirty="0">
                <a:solidFill>
                  <a:srgbClr val="000000"/>
                </a:solidFill>
                <a:cs typeface="Times New Roman"/>
              </a:rPr>
              <a:t>solar cap. factor (%)</a:t>
            </a:r>
          </a:p>
        </p:txBody>
      </p:sp>
      <p:cxnSp>
        <p:nvCxnSpPr>
          <p:cNvPr id="139" name="Elbow Connector 138"/>
          <p:cNvCxnSpPr>
            <a:stCxn id="122" idx="2"/>
            <a:endCxn id="136" idx="0"/>
          </p:cNvCxnSpPr>
          <p:nvPr/>
        </p:nvCxnSpPr>
        <p:spPr>
          <a:xfrm rot="16200000" flipH="1">
            <a:off x="7117516" y="211666"/>
            <a:ext cx="388663" cy="5599165"/>
          </a:xfrm>
          <a:prstGeom prst="bentConnector3">
            <a:avLst>
              <a:gd name="adj1" fmla="val 50000"/>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0" name="Rounded Rectangle 139"/>
          <p:cNvSpPr/>
          <p:nvPr/>
        </p:nvSpPr>
        <p:spPr>
          <a:xfrm>
            <a:off x="9197304" y="3778856"/>
            <a:ext cx="1828247" cy="347838"/>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IE" sz="1600" dirty="0">
                <a:ea typeface="Cambria Math" panose="02040503050406030204" pitchFamily="18" charset="0"/>
              </a:rPr>
              <a:t>PV elect. (MWh)</a:t>
            </a:r>
          </a:p>
        </p:txBody>
      </p:sp>
      <p:cxnSp>
        <p:nvCxnSpPr>
          <p:cNvPr id="141" name="Elbow Connector 140"/>
          <p:cNvCxnSpPr>
            <a:stCxn id="138" idx="3"/>
            <a:endCxn id="140" idx="3"/>
          </p:cNvCxnSpPr>
          <p:nvPr/>
        </p:nvCxnSpPr>
        <p:spPr>
          <a:xfrm flipH="1">
            <a:off x="11025551" y="2069427"/>
            <a:ext cx="230611" cy="1883348"/>
          </a:xfrm>
          <a:prstGeom prst="bentConnector3">
            <a:avLst>
              <a:gd name="adj1" fmla="val -99128"/>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a:stCxn id="136" idx="2"/>
            <a:endCxn id="140" idx="0"/>
          </p:cNvCxnSpPr>
          <p:nvPr/>
        </p:nvCxnSpPr>
        <p:spPr>
          <a:xfrm flipH="1">
            <a:off x="10111428" y="3549738"/>
            <a:ext cx="2" cy="229118"/>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Elbow Connector 142"/>
          <p:cNvCxnSpPr>
            <a:stCxn id="122" idx="2"/>
            <a:endCxn id="137" idx="0"/>
          </p:cNvCxnSpPr>
          <p:nvPr/>
        </p:nvCxnSpPr>
        <p:spPr>
          <a:xfrm rot="16200000" flipH="1">
            <a:off x="6057743" y="1271440"/>
            <a:ext cx="396225" cy="3487180"/>
          </a:xfrm>
          <a:prstGeom prst="bentConnector3">
            <a:avLst>
              <a:gd name="adj1" fmla="val 50000"/>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p:cNvCxnSpPr>
            <a:stCxn id="140" idx="2"/>
            <a:endCxn id="112" idx="0"/>
          </p:cNvCxnSpPr>
          <p:nvPr/>
        </p:nvCxnSpPr>
        <p:spPr>
          <a:xfrm rot="5400000">
            <a:off x="5870489" y="346083"/>
            <a:ext cx="460328" cy="8021551"/>
          </a:xfrm>
          <a:prstGeom prst="bentConnector3">
            <a:avLst>
              <a:gd name="adj1" fmla="val 50000"/>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5" name="Rounded Rectangle 144"/>
          <p:cNvSpPr/>
          <p:nvPr/>
        </p:nvSpPr>
        <p:spPr>
          <a:xfrm>
            <a:off x="7028926" y="3777237"/>
            <a:ext cx="1949865" cy="34415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000"/>
            </a:pPr>
            <a:r>
              <a:rPr lang="en-IE" sz="1600" dirty="0">
                <a:solidFill>
                  <a:schemeClr val="tx1"/>
                </a:solidFill>
                <a:cs typeface="Times New Roman"/>
              </a:rPr>
              <a:t>batt. </a:t>
            </a:r>
            <a:r>
              <a:rPr lang="en-IE" sz="1600" dirty="0">
                <a:solidFill>
                  <a:schemeClr val="tx1"/>
                </a:solidFill>
                <a:ea typeface="Cambria Math" panose="02040503050406030204" pitchFamily="18" charset="0"/>
              </a:rPr>
              <a:t>elect.</a:t>
            </a:r>
            <a:r>
              <a:rPr lang="en-IE" sz="1600" dirty="0">
                <a:solidFill>
                  <a:schemeClr val="tx1"/>
                </a:solidFill>
                <a:cs typeface="Times New Roman"/>
              </a:rPr>
              <a:t> </a:t>
            </a:r>
            <a:r>
              <a:rPr lang="en-IE" sz="1600" dirty="0">
                <a:solidFill>
                  <a:srgbClr val="000000"/>
                </a:solidFill>
                <a:cs typeface="Times New Roman"/>
              </a:rPr>
              <a:t>(MWh)</a:t>
            </a:r>
          </a:p>
        </p:txBody>
      </p:sp>
      <p:cxnSp>
        <p:nvCxnSpPr>
          <p:cNvPr id="146" name="Straight Arrow Connector 145"/>
          <p:cNvCxnSpPr>
            <a:stCxn id="137" idx="2"/>
            <a:endCxn id="145" idx="0"/>
          </p:cNvCxnSpPr>
          <p:nvPr/>
        </p:nvCxnSpPr>
        <p:spPr>
          <a:xfrm>
            <a:off x="7999445" y="3557300"/>
            <a:ext cx="4414" cy="219937"/>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Elbow Connector 146"/>
          <p:cNvCxnSpPr>
            <a:stCxn id="145" idx="2"/>
            <a:endCxn id="111" idx="0"/>
          </p:cNvCxnSpPr>
          <p:nvPr/>
        </p:nvCxnSpPr>
        <p:spPr>
          <a:xfrm rot="5400000">
            <a:off x="5722358" y="2315047"/>
            <a:ext cx="475154" cy="4087849"/>
          </a:xfrm>
          <a:prstGeom prst="bentConnector3">
            <a:avLst>
              <a:gd name="adj1" fmla="val 50000"/>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387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a:t>The Decision Support Tool Results for Dublin</a:t>
            </a:r>
          </a:p>
        </p:txBody>
      </p:sp>
      <p:sp>
        <p:nvSpPr>
          <p:cNvPr id="10" name="Rectangle 9"/>
          <p:cNvSpPr/>
          <p:nvPr/>
        </p:nvSpPr>
        <p:spPr>
          <a:xfrm>
            <a:off x="3210791" y="4860299"/>
            <a:ext cx="5777346" cy="392159"/>
          </a:xfrm>
          <a:prstGeom prst="rect">
            <a:avLst/>
          </a:prstGeom>
        </p:spPr>
        <p:txBody>
          <a:bodyPr wrap="square">
            <a:spAutoFit/>
          </a:bodyPr>
          <a:lstStyle/>
          <a:p>
            <a:pPr algn="ctr">
              <a:lnSpc>
                <a:spcPct val="115000"/>
              </a:lnSpc>
              <a:spcAft>
                <a:spcPts val="0"/>
              </a:spcAft>
            </a:pPr>
            <a:r>
              <a:rPr lang="en-IE" b="1" dirty="0">
                <a:ea typeface="Calibri" panose="020F0502020204030204" pitchFamily="34" charset="0"/>
                <a:cs typeface="Times New Roman" panose="02020603050405020304" pitchFamily="18" charset="0"/>
              </a:rPr>
              <a:t>Distances from hydrogen sources to city bus fleet</a:t>
            </a:r>
            <a:endParaRPr lang="en-IE" dirty="0">
              <a:effectLst/>
              <a:ea typeface="Calibri" panose="020F0502020204030204" pitchFamily="34" charset="0"/>
              <a:cs typeface="Times New Roman" panose="02020603050405020304" pitchFamily="18" charset="0"/>
            </a:endParaRPr>
          </a:p>
        </p:txBody>
      </p:sp>
      <p:pic>
        <p:nvPicPr>
          <p:cNvPr id="12" name="Picture 11"/>
          <p:cNvPicPr/>
          <p:nvPr/>
        </p:nvPicPr>
        <p:blipFill rotWithShape="1">
          <a:blip r:embed="rId2" cstate="hqprint">
            <a:extLst>
              <a:ext uri="{28A0092B-C50C-407E-A947-70E740481C1C}">
                <a14:useLocalDpi xmlns:a14="http://schemas.microsoft.com/office/drawing/2010/main" val="0"/>
              </a:ext>
            </a:extLst>
          </a:blip>
          <a:srcRect t="6512"/>
          <a:stretch/>
        </p:blipFill>
        <p:spPr bwMode="auto">
          <a:xfrm>
            <a:off x="723900" y="5057468"/>
            <a:ext cx="2293006" cy="1529587"/>
          </a:xfrm>
          <a:prstGeom prst="rect">
            <a:avLst/>
          </a:prstGeom>
          <a:noFill/>
        </p:spPr>
      </p:pic>
      <p:sp>
        <p:nvSpPr>
          <p:cNvPr id="13" name="Rectangle 12"/>
          <p:cNvSpPr/>
          <p:nvPr/>
        </p:nvSpPr>
        <p:spPr>
          <a:xfrm>
            <a:off x="3210182" y="1723551"/>
            <a:ext cx="5776240" cy="729430"/>
          </a:xfrm>
          <a:prstGeom prst="rect">
            <a:avLst/>
          </a:prstGeom>
        </p:spPr>
        <p:txBody>
          <a:bodyPr wrap="square">
            <a:spAutoFit/>
          </a:bodyPr>
          <a:lstStyle/>
          <a:p>
            <a:pPr algn="ctr">
              <a:lnSpc>
                <a:spcPct val="115000"/>
              </a:lnSpc>
              <a:spcAft>
                <a:spcPts val="0"/>
              </a:spcAft>
            </a:pPr>
            <a:r>
              <a:rPr lang="en-IE" b="1" dirty="0">
                <a:ea typeface="Calibri" panose="020F0502020204030204" pitchFamily="34" charset="0"/>
                <a:cs typeface="Times New Roman" panose="02020603050405020304" pitchFamily="18" charset="0"/>
              </a:rPr>
              <a:t>The percentage of city bus fuel displaceable by renewable H2 for different electrolyser operation modes</a:t>
            </a:r>
            <a:endParaRPr lang="en-IE" dirty="0">
              <a:effectLst/>
              <a:ea typeface="Calibri" panose="020F0502020204030204" pitchFamily="34" charset="0"/>
              <a:cs typeface="Times New Roman" panose="02020603050405020304" pitchFamily="18" charset="0"/>
            </a:endParaRPr>
          </a:p>
        </p:txBody>
      </p:sp>
      <p:sp>
        <p:nvSpPr>
          <p:cNvPr id="14" name="Rectangle 13"/>
          <p:cNvSpPr/>
          <p:nvPr/>
        </p:nvSpPr>
        <p:spPr>
          <a:xfrm>
            <a:off x="3209077" y="3144491"/>
            <a:ext cx="5777345" cy="1029256"/>
          </a:xfrm>
          <a:prstGeom prst="rect">
            <a:avLst/>
          </a:prstGeom>
        </p:spPr>
        <p:txBody>
          <a:bodyPr wrap="square">
            <a:spAutoFit/>
          </a:bodyPr>
          <a:lstStyle/>
          <a:p>
            <a:pPr algn="ctr">
              <a:lnSpc>
                <a:spcPct val="115000"/>
              </a:lnSpc>
              <a:spcAft>
                <a:spcPts val="0"/>
              </a:spcAft>
            </a:pPr>
            <a:r>
              <a:rPr lang="en-IE" b="1" dirty="0">
                <a:ea typeface="Calibri" panose="020F0502020204030204" pitchFamily="34" charset="0"/>
                <a:cs typeface="Times New Roman" panose="02020603050405020304" pitchFamily="18" charset="0"/>
              </a:rPr>
              <a:t>The percentage of operational costs for hydrogen buses for different electricity prices and electrolyser operation modes, relative to diesel</a:t>
            </a:r>
            <a:endParaRPr lang="en-IE" dirty="0">
              <a:effectLst/>
              <a:ea typeface="Calibri" panose="020F0502020204030204" pitchFamily="34" charset="0"/>
              <a:cs typeface="Times New Roman" panose="02020603050405020304" pitchFamily="18" charset="0"/>
            </a:endParaRPr>
          </a:p>
        </p:txBody>
      </p:sp>
      <p:pic>
        <p:nvPicPr>
          <p:cNvPr id="17" name="Picture 16"/>
          <p:cNvPicPr/>
          <p:nvPr/>
        </p:nvPicPr>
        <p:blipFill rotWithShape="1">
          <a:blip r:embed="rId3" cstate="hqprint">
            <a:extLst>
              <a:ext uri="{28A0092B-C50C-407E-A947-70E740481C1C}">
                <a14:useLocalDpi xmlns:a14="http://schemas.microsoft.com/office/drawing/2010/main" val="0"/>
              </a:ext>
            </a:extLst>
          </a:blip>
          <a:srcRect t="10159"/>
          <a:stretch/>
        </p:blipFill>
        <p:spPr bwMode="auto">
          <a:xfrm>
            <a:off x="723899" y="3322128"/>
            <a:ext cx="2293007" cy="1451001"/>
          </a:xfrm>
          <a:prstGeom prst="rect">
            <a:avLst/>
          </a:prstGeom>
          <a:noFill/>
        </p:spPr>
      </p:pic>
      <p:pic>
        <p:nvPicPr>
          <p:cNvPr id="18" name="Picture 17"/>
          <p:cNvPicPr/>
          <p:nvPr/>
        </p:nvPicPr>
        <p:blipFill rotWithShape="1">
          <a:blip r:embed="rId4" cstate="hqprint">
            <a:extLst>
              <a:ext uri="{28A0092B-C50C-407E-A947-70E740481C1C}">
                <a14:useLocalDpi xmlns:a14="http://schemas.microsoft.com/office/drawing/2010/main" val="0"/>
              </a:ext>
            </a:extLst>
          </a:blip>
          <a:srcRect t="10681"/>
          <a:stretch/>
        </p:blipFill>
        <p:spPr bwMode="auto">
          <a:xfrm>
            <a:off x="719028" y="1790057"/>
            <a:ext cx="2254188" cy="1432702"/>
          </a:xfrm>
          <a:prstGeom prst="rect">
            <a:avLst/>
          </a:prstGeom>
          <a:noFill/>
        </p:spPr>
      </p:pic>
      <p:pic>
        <p:nvPicPr>
          <p:cNvPr id="19" name="Picture 18">
            <a:extLst>
              <a:ext uri="{FF2B5EF4-FFF2-40B4-BE49-F238E27FC236}">
                <a16:creationId xmlns:a16="http://schemas.microsoft.com/office/drawing/2014/main" id="{28EDEEE0-7DD7-4AEC-A33B-7A0F1A330D27}"/>
              </a:ext>
            </a:extLst>
          </p:cNvPr>
          <p:cNvPicPr>
            <a:picLocks noChangeAspect="1"/>
          </p:cNvPicPr>
          <p:nvPr/>
        </p:nvPicPr>
        <p:blipFill rotWithShape="1">
          <a:blip r:embed="rId5"/>
          <a:srcRect t="10180"/>
          <a:stretch/>
        </p:blipFill>
        <p:spPr>
          <a:xfrm>
            <a:off x="9201925" y="1784984"/>
            <a:ext cx="2257184" cy="1442847"/>
          </a:xfrm>
          <a:prstGeom prst="rect">
            <a:avLst/>
          </a:prstGeom>
        </p:spPr>
      </p:pic>
      <p:pic>
        <p:nvPicPr>
          <p:cNvPr id="20" name="Picture 19">
            <a:extLst>
              <a:ext uri="{FF2B5EF4-FFF2-40B4-BE49-F238E27FC236}">
                <a16:creationId xmlns:a16="http://schemas.microsoft.com/office/drawing/2014/main" id="{562B3631-1EAB-46E1-8480-F30E7D0EBE79}"/>
              </a:ext>
            </a:extLst>
          </p:cNvPr>
          <p:cNvPicPr>
            <a:picLocks noChangeAspect="1"/>
          </p:cNvPicPr>
          <p:nvPr/>
        </p:nvPicPr>
        <p:blipFill rotWithShape="1">
          <a:blip r:embed="rId6"/>
          <a:srcRect t="10272"/>
          <a:stretch/>
        </p:blipFill>
        <p:spPr>
          <a:xfrm>
            <a:off x="9209792" y="3322127"/>
            <a:ext cx="2286810" cy="1442922"/>
          </a:xfrm>
          <a:prstGeom prst="rect">
            <a:avLst/>
          </a:prstGeom>
        </p:spPr>
      </p:pic>
      <p:pic>
        <p:nvPicPr>
          <p:cNvPr id="21" name="Picture 20">
            <a:extLst>
              <a:ext uri="{FF2B5EF4-FFF2-40B4-BE49-F238E27FC236}">
                <a16:creationId xmlns:a16="http://schemas.microsoft.com/office/drawing/2014/main" id="{B18CAB67-ED44-4346-ADFF-8457A6056EA1}"/>
              </a:ext>
            </a:extLst>
          </p:cNvPr>
          <p:cNvPicPr>
            <a:picLocks noChangeAspect="1"/>
          </p:cNvPicPr>
          <p:nvPr/>
        </p:nvPicPr>
        <p:blipFill rotWithShape="1">
          <a:blip r:embed="rId7"/>
          <a:srcRect t="6546"/>
          <a:stretch/>
        </p:blipFill>
        <p:spPr>
          <a:xfrm>
            <a:off x="9201925" y="5057468"/>
            <a:ext cx="2307798" cy="1547510"/>
          </a:xfrm>
          <a:prstGeom prst="rect">
            <a:avLst/>
          </a:prstGeom>
        </p:spPr>
      </p:pic>
      <p:sp>
        <p:nvSpPr>
          <p:cNvPr id="3" name="TextBox 2">
            <a:extLst>
              <a:ext uri="{FF2B5EF4-FFF2-40B4-BE49-F238E27FC236}">
                <a16:creationId xmlns:a16="http://schemas.microsoft.com/office/drawing/2014/main" id="{94ACAA81-D9F3-4BD7-8F84-05B4EC98F6DA}"/>
              </a:ext>
            </a:extLst>
          </p:cNvPr>
          <p:cNvSpPr txBox="1"/>
          <p:nvPr/>
        </p:nvSpPr>
        <p:spPr>
          <a:xfrm>
            <a:off x="838200" y="1371600"/>
            <a:ext cx="1834348" cy="369332"/>
          </a:xfrm>
          <a:prstGeom prst="rect">
            <a:avLst/>
          </a:prstGeom>
          <a:noFill/>
        </p:spPr>
        <p:txBody>
          <a:bodyPr wrap="none" rtlCol="0">
            <a:spAutoFit/>
          </a:bodyPr>
          <a:lstStyle/>
          <a:p>
            <a:r>
              <a:rPr lang="en-IE" dirty="0"/>
              <a:t>Wind-only results</a:t>
            </a:r>
          </a:p>
        </p:txBody>
      </p:sp>
      <p:sp>
        <p:nvSpPr>
          <p:cNvPr id="22" name="TextBox 21">
            <a:extLst>
              <a:ext uri="{FF2B5EF4-FFF2-40B4-BE49-F238E27FC236}">
                <a16:creationId xmlns:a16="http://schemas.microsoft.com/office/drawing/2014/main" id="{2136A076-06ED-4E5C-897D-C72BFD89E20F}"/>
              </a:ext>
            </a:extLst>
          </p:cNvPr>
          <p:cNvSpPr txBox="1"/>
          <p:nvPr/>
        </p:nvSpPr>
        <p:spPr>
          <a:xfrm>
            <a:off x="9413343" y="1282900"/>
            <a:ext cx="2522165" cy="369332"/>
          </a:xfrm>
          <a:prstGeom prst="rect">
            <a:avLst/>
          </a:prstGeom>
          <a:noFill/>
        </p:spPr>
        <p:txBody>
          <a:bodyPr wrap="none" rtlCol="0">
            <a:spAutoFit/>
          </a:bodyPr>
          <a:lstStyle/>
          <a:p>
            <a:r>
              <a:rPr lang="en-IE" dirty="0" err="1"/>
              <a:t>Wind+PV+battery</a:t>
            </a:r>
            <a:r>
              <a:rPr lang="en-IE" dirty="0"/>
              <a:t> results</a:t>
            </a:r>
          </a:p>
        </p:txBody>
      </p:sp>
    </p:spTree>
    <p:extLst>
      <p:ext uri="{BB962C8B-B14F-4D97-AF65-F5344CB8AC3E}">
        <p14:creationId xmlns:p14="http://schemas.microsoft.com/office/powerpoint/2010/main" val="2648429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FF0F-BDB4-4C78-B84E-653DEA538A4C}"/>
              </a:ext>
            </a:extLst>
          </p:cNvPr>
          <p:cNvSpPr>
            <a:spLocks noGrp="1"/>
          </p:cNvSpPr>
          <p:nvPr>
            <p:ph type="title"/>
          </p:nvPr>
        </p:nvSpPr>
        <p:spPr/>
        <p:txBody>
          <a:bodyPr/>
          <a:lstStyle/>
          <a:p>
            <a:r>
              <a:rPr lang="en-IE" dirty="0"/>
              <a:t>Overview</a:t>
            </a:r>
          </a:p>
        </p:txBody>
      </p:sp>
      <p:sp>
        <p:nvSpPr>
          <p:cNvPr id="3" name="Content Placeholder 2">
            <a:extLst>
              <a:ext uri="{FF2B5EF4-FFF2-40B4-BE49-F238E27FC236}">
                <a16:creationId xmlns:a16="http://schemas.microsoft.com/office/drawing/2014/main" id="{ABA0BC69-60B1-4D09-84D5-A0FE90545152}"/>
              </a:ext>
            </a:extLst>
          </p:cNvPr>
          <p:cNvSpPr>
            <a:spLocks noGrp="1"/>
          </p:cNvSpPr>
          <p:nvPr>
            <p:ph idx="1"/>
          </p:nvPr>
        </p:nvSpPr>
        <p:spPr/>
        <p:txBody>
          <a:bodyPr>
            <a:normAutofit/>
          </a:bodyPr>
          <a:lstStyle/>
          <a:p>
            <a:endParaRPr lang="en-IE" dirty="0"/>
          </a:p>
          <a:p>
            <a:r>
              <a:rPr lang="en-IE" dirty="0"/>
              <a:t>The Renewable Hydrogen Opportunity for Communities</a:t>
            </a:r>
          </a:p>
          <a:p>
            <a:endParaRPr lang="en-IE" dirty="0"/>
          </a:p>
          <a:p>
            <a:r>
              <a:rPr lang="en-IE" dirty="0"/>
              <a:t>The Community Hydrogen Forum</a:t>
            </a:r>
          </a:p>
          <a:p>
            <a:endParaRPr lang="en-IE" dirty="0"/>
          </a:p>
          <a:p>
            <a:r>
              <a:rPr lang="en-IE" dirty="0"/>
              <a:t>The CH2F Decision Support Tool</a:t>
            </a:r>
          </a:p>
          <a:p>
            <a:endParaRPr lang="en-IE" dirty="0"/>
          </a:p>
          <a:p>
            <a:r>
              <a:rPr lang="en-IE" dirty="0"/>
              <a:t>The Next Steps</a:t>
            </a:r>
          </a:p>
        </p:txBody>
      </p:sp>
    </p:spTree>
    <p:extLst>
      <p:ext uri="{BB962C8B-B14F-4D97-AF65-F5344CB8AC3E}">
        <p14:creationId xmlns:p14="http://schemas.microsoft.com/office/powerpoint/2010/main" val="1156641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Hydrogen Tools of the Community Hydrogen Forum</a:t>
            </a:r>
            <a:endParaRPr lang="en-US" dirty="0"/>
          </a:p>
        </p:txBody>
      </p:sp>
      <p:sp>
        <p:nvSpPr>
          <p:cNvPr id="6" name="Rectangle 5">
            <a:extLst>
              <a:ext uri="{FF2B5EF4-FFF2-40B4-BE49-F238E27FC236}">
                <a16:creationId xmlns:a16="http://schemas.microsoft.com/office/drawing/2014/main" id="{2EF04190-DB43-45B8-B528-A25D88F112EA}"/>
              </a:ext>
            </a:extLst>
          </p:cNvPr>
          <p:cNvSpPr/>
          <p:nvPr/>
        </p:nvSpPr>
        <p:spPr>
          <a:xfrm>
            <a:off x="7085612" y="5884574"/>
            <a:ext cx="3764557" cy="461665"/>
          </a:xfrm>
          <a:prstGeom prst="rect">
            <a:avLst/>
          </a:prstGeom>
        </p:spPr>
        <p:txBody>
          <a:bodyPr wrap="none">
            <a:spAutoFit/>
          </a:bodyPr>
          <a:lstStyle/>
          <a:p>
            <a:pPr algn="ctr"/>
            <a:r>
              <a:rPr lang="en-US" sz="2400" dirty="0">
                <a:hlinkClick r:id="rId2"/>
              </a:rPr>
              <a:t>http://communityh2.eu/dst/</a:t>
            </a:r>
            <a:endParaRPr lang="en-IE" sz="2400" dirty="0"/>
          </a:p>
        </p:txBody>
      </p:sp>
      <p:pic>
        <p:nvPicPr>
          <p:cNvPr id="4" name="Picture 3"/>
          <p:cNvPicPr>
            <a:picLocks noChangeAspect="1"/>
          </p:cNvPicPr>
          <p:nvPr/>
        </p:nvPicPr>
        <p:blipFill rotWithShape="1">
          <a:blip r:embed="rId3"/>
          <a:srcRect l="16875" t="16296" r="33195" b="21235"/>
          <a:stretch/>
        </p:blipFill>
        <p:spPr>
          <a:xfrm>
            <a:off x="6480383" y="2173875"/>
            <a:ext cx="5089726" cy="3581922"/>
          </a:xfrm>
          <a:prstGeom prst="rect">
            <a:avLst/>
          </a:prstGeom>
        </p:spPr>
      </p:pic>
      <p:sp>
        <p:nvSpPr>
          <p:cNvPr id="8" name="Rectangle 7">
            <a:extLst>
              <a:ext uri="{FF2B5EF4-FFF2-40B4-BE49-F238E27FC236}">
                <a16:creationId xmlns:a16="http://schemas.microsoft.com/office/drawing/2014/main" id="{2EF04190-DB43-45B8-B528-A25D88F112EA}"/>
              </a:ext>
            </a:extLst>
          </p:cNvPr>
          <p:cNvSpPr/>
          <p:nvPr/>
        </p:nvSpPr>
        <p:spPr>
          <a:xfrm>
            <a:off x="1729979" y="5884573"/>
            <a:ext cx="4750404" cy="461665"/>
          </a:xfrm>
          <a:prstGeom prst="rect">
            <a:avLst/>
          </a:prstGeom>
        </p:spPr>
        <p:txBody>
          <a:bodyPr wrap="none">
            <a:spAutoFit/>
          </a:bodyPr>
          <a:lstStyle/>
          <a:p>
            <a:pPr algn="ctr"/>
            <a:r>
              <a:rPr lang="en-US" sz="2400" dirty="0">
                <a:hlinkClick r:id="rId4"/>
              </a:rPr>
              <a:t>http://communityh2.eu/dst-simple/</a:t>
            </a:r>
            <a:r>
              <a:rPr lang="en-US" sz="2400" dirty="0"/>
              <a:t> </a:t>
            </a:r>
            <a:endParaRPr lang="en-IE" sz="2400" dirty="0"/>
          </a:p>
        </p:txBody>
      </p:sp>
      <p:pic>
        <p:nvPicPr>
          <p:cNvPr id="9" name="Picture 8"/>
          <p:cNvPicPr>
            <a:picLocks noChangeAspect="1"/>
          </p:cNvPicPr>
          <p:nvPr/>
        </p:nvPicPr>
        <p:blipFill rotWithShape="1">
          <a:blip r:embed="rId5"/>
          <a:srcRect l="28610" t="40617" r="35695" b="12099"/>
          <a:stretch/>
        </p:blipFill>
        <p:spPr>
          <a:xfrm>
            <a:off x="1309558" y="2221924"/>
            <a:ext cx="4786442" cy="3566553"/>
          </a:xfrm>
          <a:prstGeom prst="rect">
            <a:avLst/>
          </a:prstGeom>
        </p:spPr>
      </p:pic>
      <p:sp>
        <p:nvSpPr>
          <p:cNvPr id="10" name="TextBox 9"/>
          <p:cNvSpPr txBox="1"/>
          <p:nvPr/>
        </p:nvSpPr>
        <p:spPr>
          <a:xfrm>
            <a:off x="5217091" y="957206"/>
            <a:ext cx="6819046" cy="1200329"/>
          </a:xfrm>
          <a:prstGeom prst="rect">
            <a:avLst/>
          </a:prstGeom>
          <a:solidFill>
            <a:srgbClr val="FFFF00"/>
          </a:solidFill>
          <a:ln w="38100">
            <a:solidFill>
              <a:srgbClr val="FF0000"/>
            </a:solidFill>
          </a:ln>
        </p:spPr>
        <p:txBody>
          <a:bodyPr wrap="none" rtlCol="0">
            <a:spAutoFit/>
          </a:bodyPr>
          <a:lstStyle/>
          <a:p>
            <a:pPr algn="ctr"/>
            <a:r>
              <a:rPr lang="en-IE" sz="3600" b="1" dirty="0"/>
              <a:t>The hydrogen opportunity is here. </a:t>
            </a:r>
          </a:p>
          <a:p>
            <a:pPr algn="ctr"/>
            <a:r>
              <a:rPr lang="en-IE" sz="3600" b="1" dirty="0"/>
              <a:t>Will your community explore it?</a:t>
            </a:r>
            <a:endParaRPr lang="en-US" sz="3600" b="1" dirty="0"/>
          </a:p>
        </p:txBody>
      </p:sp>
    </p:spTree>
    <p:extLst>
      <p:ext uri="{BB962C8B-B14F-4D97-AF65-F5344CB8AC3E}">
        <p14:creationId xmlns:p14="http://schemas.microsoft.com/office/powerpoint/2010/main" val="448967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Next Steps</a:t>
            </a:r>
            <a:br>
              <a:rPr lang="en-IE" dirty="0"/>
            </a:br>
            <a:r>
              <a:rPr lang="en-IE" dirty="0"/>
              <a:t>For potential hydrogen stakeholders</a:t>
            </a:r>
            <a:endParaRPr lang="en-US" dirty="0"/>
          </a:p>
        </p:txBody>
      </p:sp>
      <p:sp>
        <p:nvSpPr>
          <p:cNvPr id="3" name="Content Placeholder 2"/>
          <p:cNvSpPr>
            <a:spLocks noGrp="1"/>
          </p:cNvSpPr>
          <p:nvPr>
            <p:ph idx="1"/>
          </p:nvPr>
        </p:nvSpPr>
        <p:spPr/>
        <p:txBody>
          <a:bodyPr>
            <a:normAutofit fontScale="92500" lnSpcReduction="10000"/>
          </a:bodyPr>
          <a:lstStyle/>
          <a:p>
            <a:r>
              <a:rPr lang="en-IE" dirty="0"/>
              <a:t>Go to </a:t>
            </a:r>
            <a:r>
              <a:rPr lang="en-US" dirty="0">
                <a:hlinkClick r:id="rId2"/>
              </a:rPr>
              <a:t>http://communityh2.eu/</a:t>
            </a:r>
            <a:r>
              <a:rPr lang="en-US" dirty="0"/>
              <a:t> and register to join the Community Hydrogen Forum</a:t>
            </a:r>
          </a:p>
          <a:p>
            <a:endParaRPr lang="en-IE" dirty="0"/>
          </a:p>
          <a:p>
            <a:r>
              <a:rPr lang="en-IE" dirty="0"/>
              <a:t>Learn about the exciting community hydrogen projects underway across Europe </a:t>
            </a:r>
          </a:p>
          <a:p>
            <a:endParaRPr lang="en-IE" dirty="0"/>
          </a:p>
          <a:p>
            <a:r>
              <a:rPr lang="en-IE" dirty="0"/>
              <a:t>Explore your region’s renewable hydrogen potential using the DST</a:t>
            </a:r>
          </a:p>
          <a:p>
            <a:endParaRPr lang="en-IE" dirty="0"/>
          </a:p>
          <a:p>
            <a:r>
              <a:rPr lang="en-IE" dirty="0"/>
              <a:t>Contact the Community Hydrogen Forum at </a:t>
            </a:r>
            <a:r>
              <a:rPr lang="en-US" dirty="0">
                <a:hlinkClick r:id="rId3"/>
              </a:rPr>
              <a:t>info@communityh2.eu</a:t>
            </a:r>
            <a:r>
              <a:rPr lang="en-US" dirty="0"/>
              <a:t> to start taking the next steps to </a:t>
            </a:r>
            <a:r>
              <a:rPr lang="en-US" dirty="0" err="1"/>
              <a:t>realise</a:t>
            </a:r>
            <a:r>
              <a:rPr lang="en-US" dirty="0"/>
              <a:t> your community’s renewable hydrogen opportunity</a:t>
            </a:r>
            <a:endParaRPr lang="en-IE" dirty="0"/>
          </a:p>
          <a:p>
            <a:endParaRPr lang="en-IE" dirty="0"/>
          </a:p>
          <a:p>
            <a:endParaRPr lang="en-US" dirty="0"/>
          </a:p>
        </p:txBody>
      </p:sp>
    </p:spTree>
    <p:extLst>
      <p:ext uri="{BB962C8B-B14F-4D97-AF65-F5344CB8AC3E}">
        <p14:creationId xmlns:p14="http://schemas.microsoft.com/office/powerpoint/2010/main" val="3487977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a:t>Backup slides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160426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89469-4058-4E6E-BA0D-31611CD1B33D}"/>
              </a:ext>
            </a:extLst>
          </p:cNvPr>
          <p:cNvSpPr>
            <a:spLocks noGrp="1"/>
          </p:cNvSpPr>
          <p:nvPr>
            <p:ph type="title"/>
          </p:nvPr>
        </p:nvSpPr>
        <p:spPr/>
        <p:txBody>
          <a:bodyPr/>
          <a:lstStyle/>
          <a:p>
            <a:r>
              <a:rPr lang="en-IE" dirty="0"/>
              <a:t>Tour backup slides</a:t>
            </a:r>
            <a:br>
              <a:rPr lang="en-IE" dirty="0"/>
            </a:br>
            <a:r>
              <a:rPr lang="en-IE" dirty="0"/>
              <a:t>About us</a:t>
            </a:r>
          </a:p>
        </p:txBody>
      </p:sp>
      <p:pic>
        <p:nvPicPr>
          <p:cNvPr id="4" name="Content Placeholder 3">
            <a:extLst>
              <a:ext uri="{FF2B5EF4-FFF2-40B4-BE49-F238E27FC236}">
                <a16:creationId xmlns:a16="http://schemas.microsoft.com/office/drawing/2014/main" id="{FBE65E7A-35E0-400D-A039-A731ABF0A960}"/>
              </a:ext>
            </a:extLst>
          </p:cNvPr>
          <p:cNvPicPr>
            <a:picLocks noGrp="1" noChangeAspect="1"/>
          </p:cNvPicPr>
          <p:nvPr>
            <p:ph idx="1"/>
          </p:nvPr>
        </p:nvPicPr>
        <p:blipFill>
          <a:blip r:embed="rId2"/>
          <a:stretch>
            <a:fillRect/>
          </a:stretch>
        </p:blipFill>
        <p:spPr>
          <a:xfrm>
            <a:off x="2940776" y="1825625"/>
            <a:ext cx="6310447" cy="4351338"/>
          </a:xfrm>
          <a:prstGeom prst="rect">
            <a:avLst/>
          </a:prstGeom>
        </p:spPr>
      </p:pic>
      <p:sp>
        <p:nvSpPr>
          <p:cNvPr id="5" name="Rectangle 4">
            <a:extLst>
              <a:ext uri="{FF2B5EF4-FFF2-40B4-BE49-F238E27FC236}">
                <a16:creationId xmlns:a16="http://schemas.microsoft.com/office/drawing/2014/main" id="{2EF04190-DB43-45B8-B528-A25D88F112EA}"/>
              </a:ext>
            </a:extLst>
          </p:cNvPr>
          <p:cNvSpPr/>
          <p:nvPr/>
        </p:nvSpPr>
        <p:spPr>
          <a:xfrm>
            <a:off x="3124192" y="6176963"/>
            <a:ext cx="5943615" cy="584775"/>
          </a:xfrm>
          <a:prstGeom prst="rect">
            <a:avLst/>
          </a:prstGeom>
        </p:spPr>
        <p:txBody>
          <a:bodyPr wrap="none">
            <a:spAutoFit/>
          </a:bodyPr>
          <a:lstStyle/>
          <a:p>
            <a:pPr algn="ctr"/>
            <a:r>
              <a:rPr lang="en-US" sz="3200" dirty="0">
                <a:hlinkClick r:id="rId3"/>
              </a:rPr>
              <a:t>http://communityh2.eu/about-us/</a:t>
            </a:r>
            <a:endParaRPr lang="en-IE" sz="3200" dirty="0"/>
          </a:p>
        </p:txBody>
      </p:sp>
    </p:spTree>
    <p:extLst>
      <p:ext uri="{BB962C8B-B14F-4D97-AF65-F5344CB8AC3E}">
        <p14:creationId xmlns:p14="http://schemas.microsoft.com/office/powerpoint/2010/main" val="1459790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56957-C1B6-4CC2-878B-CFB7D6699DC1}"/>
              </a:ext>
            </a:extLst>
          </p:cNvPr>
          <p:cNvSpPr>
            <a:spLocks noGrp="1"/>
          </p:cNvSpPr>
          <p:nvPr>
            <p:ph type="title"/>
          </p:nvPr>
        </p:nvSpPr>
        <p:spPr/>
        <p:txBody>
          <a:bodyPr/>
          <a:lstStyle/>
          <a:p>
            <a:r>
              <a:rPr lang="en-IE" dirty="0"/>
              <a:t>Tour backup slides</a:t>
            </a:r>
            <a:br>
              <a:rPr lang="en-IE" dirty="0"/>
            </a:br>
            <a:r>
              <a:rPr lang="en-IE" dirty="0"/>
              <a:t>Hydrogen insights</a:t>
            </a:r>
          </a:p>
        </p:txBody>
      </p:sp>
      <p:pic>
        <p:nvPicPr>
          <p:cNvPr id="4" name="Content Placeholder 3">
            <a:extLst>
              <a:ext uri="{FF2B5EF4-FFF2-40B4-BE49-F238E27FC236}">
                <a16:creationId xmlns:a16="http://schemas.microsoft.com/office/drawing/2014/main" id="{DE602C78-91B0-48F8-BD08-918588FE6498}"/>
              </a:ext>
            </a:extLst>
          </p:cNvPr>
          <p:cNvPicPr>
            <a:picLocks noGrp="1" noChangeAspect="1"/>
          </p:cNvPicPr>
          <p:nvPr>
            <p:ph idx="1"/>
          </p:nvPr>
        </p:nvPicPr>
        <p:blipFill>
          <a:blip r:embed="rId2"/>
          <a:stretch>
            <a:fillRect/>
          </a:stretch>
        </p:blipFill>
        <p:spPr>
          <a:xfrm>
            <a:off x="2934128" y="1825625"/>
            <a:ext cx="6323743" cy="4351338"/>
          </a:xfrm>
          <a:prstGeom prst="rect">
            <a:avLst/>
          </a:prstGeom>
        </p:spPr>
      </p:pic>
      <p:sp>
        <p:nvSpPr>
          <p:cNvPr id="5" name="Rectangle 4">
            <a:extLst>
              <a:ext uri="{FF2B5EF4-FFF2-40B4-BE49-F238E27FC236}">
                <a16:creationId xmlns:a16="http://schemas.microsoft.com/office/drawing/2014/main" id="{2EF04190-DB43-45B8-B528-A25D88F112EA}"/>
              </a:ext>
            </a:extLst>
          </p:cNvPr>
          <p:cNvSpPr/>
          <p:nvPr/>
        </p:nvSpPr>
        <p:spPr>
          <a:xfrm>
            <a:off x="2953248" y="6176963"/>
            <a:ext cx="6285503" cy="584775"/>
          </a:xfrm>
          <a:prstGeom prst="rect">
            <a:avLst/>
          </a:prstGeom>
        </p:spPr>
        <p:txBody>
          <a:bodyPr wrap="none">
            <a:spAutoFit/>
          </a:bodyPr>
          <a:lstStyle/>
          <a:p>
            <a:pPr algn="ctr"/>
            <a:r>
              <a:rPr lang="en-US" sz="3200" dirty="0">
                <a:hlinkClick r:id="rId3"/>
              </a:rPr>
              <a:t>http://communityh2.eu/h2-insights/</a:t>
            </a:r>
            <a:endParaRPr lang="en-IE" sz="3200" dirty="0"/>
          </a:p>
        </p:txBody>
      </p:sp>
    </p:spTree>
    <p:extLst>
      <p:ext uri="{BB962C8B-B14F-4D97-AF65-F5344CB8AC3E}">
        <p14:creationId xmlns:p14="http://schemas.microsoft.com/office/powerpoint/2010/main" val="3683654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0D62-7337-4906-AEA2-53C82BE99010}"/>
              </a:ext>
            </a:extLst>
          </p:cNvPr>
          <p:cNvSpPr>
            <a:spLocks noGrp="1"/>
          </p:cNvSpPr>
          <p:nvPr>
            <p:ph type="title"/>
          </p:nvPr>
        </p:nvSpPr>
        <p:spPr/>
        <p:txBody>
          <a:bodyPr/>
          <a:lstStyle/>
          <a:p>
            <a:r>
              <a:rPr lang="en-IE" dirty="0"/>
              <a:t>Tour backup slides</a:t>
            </a:r>
            <a:br>
              <a:rPr lang="en-IE" dirty="0"/>
            </a:br>
            <a:r>
              <a:rPr lang="en-IE" dirty="0"/>
              <a:t>Links</a:t>
            </a:r>
          </a:p>
        </p:txBody>
      </p:sp>
      <p:pic>
        <p:nvPicPr>
          <p:cNvPr id="4" name="Content Placeholder 3">
            <a:extLst>
              <a:ext uri="{FF2B5EF4-FFF2-40B4-BE49-F238E27FC236}">
                <a16:creationId xmlns:a16="http://schemas.microsoft.com/office/drawing/2014/main" id="{B3DDB27A-C6BF-4CF5-89CE-30F24C861B17}"/>
              </a:ext>
            </a:extLst>
          </p:cNvPr>
          <p:cNvPicPr>
            <a:picLocks noGrp="1" noChangeAspect="1"/>
          </p:cNvPicPr>
          <p:nvPr>
            <p:ph idx="1"/>
          </p:nvPr>
        </p:nvPicPr>
        <p:blipFill>
          <a:blip r:embed="rId2"/>
          <a:stretch>
            <a:fillRect/>
          </a:stretch>
        </p:blipFill>
        <p:spPr>
          <a:xfrm>
            <a:off x="2996349" y="1825625"/>
            <a:ext cx="6199301" cy="4351338"/>
          </a:xfrm>
          <a:prstGeom prst="rect">
            <a:avLst/>
          </a:prstGeom>
        </p:spPr>
      </p:pic>
      <p:sp>
        <p:nvSpPr>
          <p:cNvPr id="5" name="Rectangle 4">
            <a:extLst>
              <a:ext uri="{FF2B5EF4-FFF2-40B4-BE49-F238E27FC236}">
                <a16:creationId xmlns:a16="http://schemas.microsoft.com/office/drawing/2014/main" id="{2EF04190-DB43-45B8-B528-A25D88F112EA}"/>
              </a:ext>
            </a:extLst>
          </p:cNvPr>
          <p:cNvSpPr/>
          <p:nvPr/>
        </p:nvSpPr>
        <p:spPr>
          <a:xfrm>
            <a:off x="3896327" y="6176963"/>
            <a:ext cx="4399346" cy="584775"/>
          </a:xfrm>
          <a:prstGeom prst="rect">
            <a:avLst/>
          </a:prstGeom>
        </p:spPr>
        <p:txBody>
          <a:bodyPr wrap="none">
            <a:spAutoFit/>
          </a:bodyPr>
          <a:lstStyle/>
          <a:p>
            <a:pPr algn="ctr"/>
            <a:r>
              <a:rPr lang="en-IE" sz="3200" dirty="0">
                <a:hlinkClick r:id="rId3"/>
              </a:rPr>
              <a:t>http://communityh2.eu/</a:t>
            </a:r>
            <a:r>
              <a:rPr lang="en-IE" sz="3200" dirty="0"/>
              <a:t> </a:t>
            </a:r>
          </a:p>
        </p:txBody>
      </p:sp>
    </p:spTree>
    <p:extLst>
      <p:ext uri="{BB962C8B-B14F-4D97-AF65-F5344CB8AC3E}">
        <p14:creationId xmlns:p14="http://schemas.microsoft.com/office/powerpoint/2010/main" val="2939767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0D62-7337-4906-AEA2-53C82BE99010}"/>
              </a:ext>
            </a:extLst>
          </p:cNvPr>
          <p:cNvSpPr>
            <a:spLocks noGrp="1"/>
          </p:cNvSpPr>
          <p:nvPr>
            <p:ph type="title"/>
          </p:nvPr>
        </p:nvSpPr>
        <p:spPr/>
        <p:txBody>
          <a:bodyPr/>
          <a:lstStyle/>
          <a:p>
            <a:r>
              <a:rPr lang="en-IE" dirty="0"/>
              <a:t>Tour backup slides</a:t>
            </a:r>
            <a:br>
              <a:rPr lang="en-IE" dirty="0"/>
            </a:br>
            <a:r>
              <a:rPr lang="en-IE" dirty="0"/>
              <a:t>Links – National hydrogen associations</a:t>
            </a:r>
          </a:p>
        </p:txBody>
      </p:sp>
      <p:pic>
        <p:nvPicPr>
          <p:cNvPr id="6" name="Content Placeholder 5">
            <a:extLst>
              <a:ext uri="{FF2B5EF4-FFF2-40B4-BE49-F238E27FC236}">
                <a16:creationId xmlns:a16="http://schemas.microsoft.com/office/drawing/2014/main" id="{E076D07B-166A-4678-BF93-F76388B9ADAA}"/>
              </a:ext>
            </a:extLst>
          </p:cNvPr>
          <p:cNvPicPr>
            <a:picLocks noGrp="1" noChangeAspect="1"/>
          </p:cNvPicPr>
          <p:nvPr>
            <p:ph idx="1"/>
          </p:nvPr>
        </p:nvPicPr>
        <p:blipFill>
          <a:blip r:embed="rId2"/>
          <a:stretch>
            <a:fillRect/>
          </a:stretch>
        </p:blipFill>
        <p:spPr>
          <a:xfrm>
            <a:off x="2481442" y="1825625"/>
            <a:ext cx="7229115" cy="4351338"/>
          </a:xfrm>
          <a:prstGeom prst="rect">
            <a:avLst/>
          </a:prstGeom>
        </p:spPr>
      </p:pic>
      <p:sp>
        <p:nvSpPr>
          <p:cNvPr id="4" name="Rectangle 3">
            <a:extLst>
              <a:ext uri="{FF2B5EF4-FFF2-40B4-BE49-F238E27FC236}">
                <a16:creationId xmlns:a16="http://schemas.microsoft.com/office/drawing/2014/main" id="{2EF04190-DB43-45B8-B528-A25D88F112EA}"/>
              </a:ext>
            </a:extLst>
          </p:cNvPr>
          <p:cNvSpPr/>
          <p:nvPr/>
        </p:nvSpPr>
        <p:spPr>
          <a:xfrm>
            <a:off x="3489453" y="6176963"/>
            <a:ext cx="5213094" cy="584775"/>
          </a:xfrm>
          <a:prstGeom prst="rect">
            <a:avLst/>
          </a:prstGeom>
        </p:spPr>
        <p:txBody>
          <a:bodyPr wrap="none">
            <a:spAutoFit/>
          </a:bodyPr>
          <a:lstStyle/>
          <a:p>
            <a:pPr algn="ctr"/>
            <a:r>
              <a:rPr lang="en-US" sz="3200" dirty="0">
                <a:hlinkClick r:id="rId3"/>
              </a:rPr>
              <a:t>http://communityh2.eu/links/</a:t>
            </a:r>
            <a:endParaRPr lang="en-IE" sz="3200" dirty="0"/>
          </a:p>
        </p:txBody>
      </p:sp>
    </p:spTree>
    <p:extLst>
      <p:ext uri="{BB962C8B-B14F-4D97-AF65-F5344CB8AC3E}">
        <p14:creationId xmlns:p14="http://schemas.microsoft.com/office/powerpoint/2010/main" val="2153360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0D62-7337-4906-AEA2-53C82BE99010}"/>
              </a:ext>
            </a:extLst>
          </p:cNvPr>
          <p:cNvSpPr>
            <a:spLocks noGrp="1"/>
          </p:cNvSpPr>
          <p:nvPr>
            <p:ph type="title"/>
          </p:nvPr>
        </p:nvSpPr>
        <p:spPr/>
        <p:txBody>
          <a:bodyPr/>
          <a:lstStyle/>
          <a:p>
            <a:r>
              <a:rPr lang="en-IE" dirty="0"/>
              <a:t>Tour backup slides</a:t>
            </a:r>
            <a:br>
              <a:rPr lang="en-IE" dirty="0"/>
            </a:br>
            <a:r>
              <a:rPr lang="en-IE" dirty="0"/>
              <a:t>Links – Some key EU projects</a:t>
            </a:r>
          </a:p>
        </p:txBody>
      </p:sp>
      <p:pic>
        <p:nvPicPr>
          <p:cNvPr id="5" name="Content Placeholder 4">
            <a:extLst>
              <a:ext uri="{FF2B5EF4-FFF2-40B4-BE49-F238E27FC236}">
                <a16:creationId xmlns:a16="http://schemas.microsoft.com/office/drawing/2014/main" id="{1B50A3F5-D085-44BE-928B-F423D310A273}"/>
              </a:ext>
            </a:extLst>
          </p:cNvPr>
          <p:cNvPicPr>
            <a:picLocks noGrp="1" noChangeAspect="1"/>
          </p:cNvPicPr>
          <p:nvPr>
            <p:ph idx="1"/>
          </p:nvPr>
        </p:nvPicPr>
        <p:blipFill>
          <a:blip r:embed="rId2"/>
          <a:stretch>
            <a:fillRect/>
          </a:stretch>
        </p:blipFill>
        <p:spPr>
          <a:xfrm>
            <a:off x="1629395" y="1825625"/>
            <a:ext cx="8933210" cy="4351338"/>
          </a:xfrm>
          <a:prstGeom prst="rect">
            <a:avLst/>
          </a:prstGeom>
        </p:spPr>
      </p:pic>
      <p:sp>
        <p:nvSpPr>
          <p:cNvPr id="4" name="Rectangle 3">
            <a:extLst>
              <a:ext uri="{FF2B5EF4-FFF2-40B4-BE49-F238E27FC236}">
                <a16:creationId xmlns:a16="http://schemas.microsoft.com/office/drawing/2014/main" id="{2EF04190-DB43-45B8-B528-A25D88F112EA}"/>
              </a:ext>
            </a:extLst>
          </p:cNvPr>
          <p:cNvSpPr/>
          <p:nvPr/>
        </p:nvSpPr>
        <p:spPr>
          <a:xfrm>
            <a:off x="3489453" y="6176963"/>
            <a:ext cx="5213094" cy="584775"/>
          </a:xfrm>
          <a:prstGeom prst="rect">
            <a:avLst/>
          </a:prstGeom>
        </p:spPr>
        <p:txBody>
          <a:bodyPr wrap="none">
            <a:spAutoFit/>
          </a:bodyPr>
          <a:lstStyle/>
          <a:p>
            <a:pPr algn="ctr"/>
            <a:r>
              <a:rPr lang="en-US" sz="3200" dirty="0">
                <a:hlinkClick r:id="rId3"/>
              </a:rPr>
              <a:t>http://communityh2.eu/links/</a:t>
            </a:r>
            <a:endParaRPr lang="en-IE" sz="3200" dirty="0"/>
          </a:p>
        </p:txBody>
      </p:sp>
    </p:spTree>
    <p:extLst>
      <p:ext uri="{BB962C8B-B14F-4D97-AF65-F5344CB8AC3E}">
        <p14:creationId xmlns:p14="http://schemas.microsoft.com/office/powerpoint/2010/main" val="1511026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E47BF-CD3B-4593-869B-7E6C1FD157EB}"/>
              </a:ext>
            </a:extLst>
          </p:cNvPr>
          <p:cNvSpPr>
            <a:spLocks noGrp="1"/>
          </p:cNvSpPr>
          <p:nvPr>
            <p:ph type="title"/>
          </p:nvPr>
        </p:nvSpPr>
        <p:spPr/>
        <p:txBody>
          <a:bodyPr/>
          <a:lstStyle/>
          <a:p>
            <a:r>
              <a:rPr lang="en-IE" dirty="0"/>
              <a:t>Tour backup slides</a:t>
            </a:r>
            <a:br>
              <a:rPr lang="en-IE" dirty="0"/>
            </a:br>
            <a:r>
              <a:rPr lang="en-IE" dirty="0"/>
              <a:t>Hydrogen discussion forum</a:t>
            </a:r>
          </a:p>
        </p:txBody>
      </p:sp>
      <p:sp>
        <p:nvSpPr>
          <p:cNvPr id="7" name="Rectangle 6">
            <a:extLst>
              <a:ext uri="{FF2B5EF4-FFF2-40B4-BE49-F238E27FC236}">
                <a16:creationId xmlns:a16="http://schemas.microsoft.com/office/drawing/2014/main" id="{2EF04190-DB43-45B8-B528-A25D88F112EA}"/>
              </a:ext>
            </a:extLst>
          </p:cNvPr>
          <p:cNvSpPr/>
          <p:nvPr/>
        </p:nvSpPr>
        <p:spPr>
          <a:xfrm>
            <a:off x="2919906" y="6176963"/>
            <a:ext cx="6352188" cy="584775"/>
          </a:xfrm>
          <a:prstGeom prst="rect">
            <a:avLst/>
          </a:prstGeom>
        </p:spPr>
        <p:txBody>
          <a:bodyPr wrap="none">
            <a:spAutoFit/>
          </a:bodyPr>
          <a:lstStyle/>
          <a:p>
            <a:pPr algn="ctr"/>
            <a:r>
              <a:rPr lang="en-US" sz="3200" dirty="0">
                <a:hlinkClick r:id="rId2"/>
              </a:rPr>
              <a:t>http://communityh2.eu/community/</a:t>
            </a:r>
            <a:endParaRPr lang="en-IE" sz="3200" dirty="0"/>
          </a:p>
        </p:txBody>
      </p:sp>
      <p:pic>
        <p:nvPicPr>
          <p:cNvPr id="11" name="Content Placeholder 7">
            <a:extLst>
              <a:ext uri="{FF2B5EF4-FFF2-40B4-BE49-F238E27FC236}">
                <a16:creationId xmlns:a16="http://schemas.microsoft.com/office/drawing/2014/main" id="{79DD9766-7A02-4C5D-AD88-0E03656CF239}"/>
              </a:ext>
            </a:extLst>
          </p:cNvPr>
          <p:cNvPicPr>
            <a:picLocks noGrp="1" noChangeAspect="1"/>
          </p:cNvPicPr>
          <p:nvPr>
            <p:ph idx="1"/>
          </p:nvPr>
        </p:nvPicPr>
        <p:blipFill rotWithShape="1">
          <a:blip r:embed="rId3"/>
          <a:srcRect t="9412" r="1010" b="4662"/>
          <a:stretch/>
        </p:blipFill>
        <p:spPr>
          <a:xfrm>
            <a:off x="1640084" y="1825625"/>
            <a:ext cx="8911832" cy="4351338"/>
          </a:xfrm>
        </p:spPr>
      </p:pic>
    </p:spTree>
    <p:extLst>
      <p:ext uri="{BB962C8B-B14F-4D97-AF65-F5344CB8AC3E}">
        <p14:creationId xmlns:p14="http://schemas.microsoft.com/office/powerpoint/2010/main" val="1814953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Tour backup slides</a:t>
            </a:r>
            <a:br>
              <a:rPr lang="en-IE" dirty="0"/>
            </a:br>
            <a:r>
              <a:rPr lang="en-IE" dirty="0"/>
              <a:t>Decision Support Tool</a:t>
            </a:r>
            <a:endParaRPr lang="en-US" dirty="0"/>
          </a:p>
        </p:txBody>
      </p:sp>
      <p:pic>
        <p:nvPicPr>
          <p:cNvPr id="6" name="Content Placeholder 3"/>
          <p:cNvPicPr>
            <a:picLocks noGrp="1" noChangeAspect="1"/>
          </p:cNvPicPr>
          <p:nvPr>
            <p:ph idx="1"/>
          </p:nvPr>
        </p:nvPicPr>
        <p:blipFill rotWithShape="1">
          <a:blip r:embed="rId2"/>
          <a:srcRect t="9080" r="1142" b="5863"/>
          <a:stretch/>
        </p:blipFill>
        <p:spPr>
          <a:xfrm>
            <a:off x="1600562" y="1825625"/>
            <a:ext cx="8990876" cy="4351338"/>
          </a:xfrm>
          <a:prstGeom prst="rect">
            <a:avLst/>
          </a:prstGeom>
        </p:spPr>
      </p:pic>
      <p:sp>
        <p:nvSpPr>
          <p:cNvPr id="7" name="Rectangle 6">
            <a:extLst>
              <a:ext uri="{FF2B5EF4-FFF2-40B4-BE49-F238E27FC236}">
                <a16:creationId xmlns:a16="http://schemas.microsoft.com/office/drawing/2014/main" id="{2EF04190-DB43-45B8-B528-A25D88F112EA}"/>
              </a:ext>
            </a:extLst>
          </p:cNvPr>
          <p:cNvSpPr/>
          <p:nvPr/>
        </p:nvSpPr>
        <p:spPr>
          <a:xfrm>
            <a:off x="3608492" y="6176963"/>
            <a:ext cx="4975016" cy="584775"/>
          </a:xfrm>
          <a:prstGeom prst="rect">
            <a:avLst/>
          </a:prstGeom>
        </p:spPr>
        <p:txBody>
          <a:bodyPr wrap="none">
            <a:spAutoFit/>
          </a:bodyPr>
          <a:lstStyle/>
          <a:p>
            <a:pPr algn="ctr"/>
            <a:r>
              <a:rPr lang="en-US" sz="3200" dirty="0">
                <a:hlinkClick r:id="rId3"/>
              </a:rPr>
              <a:t>http://communityh2.eu/dst/</a:t>
            </a:r>
            <a:endParaRPr lang="en-IE" sz="3200" dirty="0"/>
          </a:p>
        </p:txBody>
      </p:sp>
    </p:spTree>
    <p:extLst>
      <p:ext uri="{BB962C8B-B14F-4D97-AF65-F5344CB8AC3E}">
        <p14:creationId xmlns:p14="http://schemas.microsoft.com/office/powerpoint/2010/main" val="2660257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FDD2-AEE8-43FE-B171-9F354E493BB5}"/>
              </a:ext>
            </a:extLst>
          </p:cNvPr>
          <p:cNvSpPr>
            <a:spLocks noGrp="1"/>
          </p:cNvSpPr>
          <p:nvPr>
            <p:ph type="title"/>
          </p:nvPr>
        </p:nvSpPr>
        <p:spPr/>
        <p:txBody>
          <a:bodyPr/>
          <a:lstStyle/>
          <a:p>
            <a:r>
              <a:rPr lang="en-IE" dirty="0"/>
              <a:t>The Renewable Hydrogen Opportunity for Communities</a:t>
            </a:r>
          </a:p>
        </p:txBody>
      </p:sp>
      <p:sp>
        <p:nvSpPr>
          <p:cNvPr id="3" name="Content Placeholder 2">
            <a:extLst>
              <a:ext uri="{FF2B5EF4-FFF2-40B4-BE49-F238E27FC236}">
                <a16:creationId xmlns:a16="http://schemas.microsoft.com/office/drawing/2014/main" id="{C27640CC-5FDA-479D-A3DC-9AA69790D73F}"/>
              </a:ext>
            </a:extLst>
          </p:cNvPr>
          <p:cNvSpPr>
            <a:spLocks noGrp="1"/>
          </p:cNvSpPr>
          <p:nvPr>
            <p:ph idx="1"/>
          </p:nvPr>
        </p:nvSpPr>
        <p:spPr>
          <a:xfrm>
            <a:off x="838200" y="1825625"/>
            <a:ext cx="4909457" cy="4351338"/>
          </a:xfrm>
        </p:spPr>
        <p:txBody>
          <a:bodyPr>
            <a:normAutofit lnSpcReduction="10000"/>
          </a:bodyPr>
          <a:lstStyle/>
          <a:p>
            <a:r>
              <a:rPr lang="en-IE" dirty="0"/>
              <a:t>Energy security</a:t>
            </a:r>
          </a:p>
          <a:p>
            <a:r>
              <a:rPr lang="en-IE" dirty="0"/>
              <a:t>Reliable emissions free transport, heat and power</a:t>
            </a:r>
          </a:p>
          <a:p>
            <a:r>
              <a:rPr lang="en-IE" dirty="0"/>
              <a:t>Long-term energy storage</a:t>
            </a:r>
          </a:p>
          <a:p>
            <a:r>
              <a:rPr lang="en-IE" dirty="0"/>
              <a:t>Reduced fossil fuel use</a:t>
            </a:r>
          </a:p>
          <a:p>
            <a:r>
              <a:rPr lang="en-IE" dirty="0"/>
              <a:t>Local investment</a:t>
            </a:r>
          </a:p>
          <a:p>
            <a:r>
              <a:rPr lang="en-IE" dirty="0"/>
              <a:t>New clean industries</a:t>
            </a:r>
          </a:p>
          <a:p>
            <a:r>
              <a:rPr lang="en-IE" dirty="0"/>
              <a:t>Hi-tech employment</a:t>
            </a:r>
          </a:p>
          <a:p>
            <a:r>
              <a:rPr lang="en-IE" dirty="0"/>
              <a:t>Community development</a:t>
            </a:r>
          </a:p>
        </p:txBody>
      </p:sp>
      <p:sp>
        <p:nvSpPr>
          <p:cNvPr id="4" name="Rectangle 3"/>
          <p:cNvSpPr/>
          <p:nvPr/>
        </p:nvSpPr>
        <p:spPr>
          <a:xfrm>
            <a:off x="5765074" y="5820238"/>
            <a:ext cx="6096000" cy="276999"/>
          </a:xfrm>
          <a:prstGeom prst="rect">
            <a:avLst/>
          </a:prstGeom>
        </p:spPr>
        <p:txBody>
          <a:bodyPr>
            <a:spAutoFit/>
          </a:bodyPr>
          <a:lstStyle/>
          <a:p>
            <a:pPr algn="r"/>
            <a:r>
              <a:rPr lang="en-US" sz="1200" dirty="0">
                <a:hlinkClick r:id="rId2"/>
              </a:rPr>
              <a:t>http://www.thinktheearth.net/thinkdaily/report/2010/08/rpt-53.html#page-2</a:t>
            </a:r>
            <a:endParaRPr lang="en-US" sz="1200" dirty="0"/>
          </a:p>
        </p:txBody>
      </p:sp>
      <p:pic>
        <p:nvPicPr>
          <p:cNvPr id="1026" name="Picture 2" descr="053-7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656" y="1825625"/>
            <a:ext cx="6113417" cy="39981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449" y="6097237"/>
            <a:ext cx="12127102" cy="646331"/>
          </a:xfrm>
          <a:prstGeom prst="rect">
            <a:avLst/>
          </a:prstGeom>
          <a:solidFill>
            <a:srgbClr val="FFFF00"/>
          </a:solidFill>
          <a:ln w="38100">
            <a:solidFill>
              <a:srgbClr val="FF0000"/>
            </a:solidFill>
          </a:ln>
        </p:spPr>
        <p:txBody>
          <a:bodyPr wrap="none" rtlCol="0">
            <a:spAutoFit/>
          </a:bodyPr>
          <a:lstStyle/>
          <a:p>
            <a:pPr algn="ctr"/>
            <a:r>
              <a:rPr lang="en-IE" sz="3600" b="1" dirty="0"/>
              <a:t>How can communities recognise and take the H</a:t>
            </a:r>
            <a:r>
              <a:rPr lang="en-IE" sz="3600" b="1" baseline="-25000" dirty="0"/>
              <a:t>2</a:t>
            </a:r>
            <a:r>
              <a:rPr lang="en-IE" sz="3600" b="1" dirty="0"/>
              <a:t> opportunity?</a:t>
            </a:r>
            <a:endParaRPr lang="en-US" sz="3600" b="1" dirty="0"/>
          </a:p>
        </p:txBody>
      </p:sp>
    </p:spTree>
    <p:extLst>
      <p:ext uri="{BB962C8B-B14F-4D97-AF65-F5344CB8AC3E}">
        <p14:creationId xmlns:p14="http://schemas.microsoft.com/office/powerpoint/2010/main" val="1451116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The Decision Support Tool - Biomass-derived H</a:t>
            </a:r>
            <a:r>
              <a:rPr lang="en-IE" baseline="-25000" dirty="0"/>
              <a:t>2</a:t>
            </a:r>
            <a:br>
              <a:rPr lang="en-IE" dirty="0"/>
            </a:br>
            <a:r>
              <a:rPr lang="en-IE" dirty="0"/>
              <a:t>Results for the United Kingdom (UK)</a:t>
            </a:r>
          </a:p>
        </p:txBody>
      </p:sp>
      <p:sp>
        <p:nvSpPr>
          <p:cNvPr id="12" name="Rectangle 11"/>
          <p:cNvSpPr/>
          <p:nvPr/>
        </p:nvSpPr>
        <p:spPr>
          <a:xfrm>
            <a:off x="3557378" y="1836358"/>
            <a:ext cx="8424176" cy="410882"/>
          </a:xfrm>
          <a:prstGeom prst="rect">
            <a:avLst/>
          </a:prstGeom>
        </p:spPr>
        <p:txBody>
          <a:bodyPr wrap="square">
            <a:spAutoFit/>
          </a:bodyPr>
          <a:lstStyle/>
          <a:p>
            <a:pPr>
              <a:lnSpc>
                <a:spcPct val="115000"/>
              </a:lnSpc>
              <a:spcAft>
                <a:spcPts val="0"/>
              </a:spcAft>
            </a:pPr>
            <a:r>
              <a:rPr lang="en-IE" b="1" dirty="0">
                <a:ea typeface="Calibri" panose="020F0502020204030204" pitchFamily="34" charset="0"/>
                <a:cs typeface="Times New Roman" panose="02020603050405020304" pitchFamily="18" charset="0"/>
              </a:rPr>
              <a:t>The percentage share of feedstock to produce biogas</a:t>
            </a:r>
            <a:endParaRPr lang="en-IE" dirty="0">
              <a:effectLst/>
              <a:ea typeface="Calibri" panose="020F0502020204030204" pitchFamily="34" charset="0"/>
              <a:cs typeface="Times New Roman" panose="02020603050405020304" pitchFamily="18" charset="0"/>
            </a:endParaRPr>
          </a:p>
        </p:txBody>
      </p:sp>
      <p:sp>
        <p:nvSpPr>
          <p:cNvPr id="13" name="Rectangle 12"/>
          <p:cNvSpPr/>
          <p:nvPr/>
        </p:nvSpPr>
        <p:spPr>
          <a:xfrm>
            <a:off x="3557377" y="3505750"/>
            <a:ext cx="8884993" cy="410882"/>
          </a:xfrm>
          <a:prstGeom prst="rect">
            <a:avLst/>
          </a:prstGeom>
        </p:spPr>
        <p:txBody>
          <a:bodyPr wrap="square">
            <a:spAutoFit/>
          </a:bodyPr>
          <a:lstStyle/>
          <a:p>
            <a:pPr>
              <a:lnSpc>
                <a:spcPct val="115000"/>
              </a:lnSpc>
              <a:spcAft>
                <a:spcPts val="0"/>
              </a:spcAft>
            </a:pPr>
            <a:r>
              <a:rPr lang="en-IE" b="1" dirty="0">
                <a:ea typeface="Calibri" panose="020F0502020204030204" pitchFamily="34" charset="0"/>
                <a:cs typeface="Times New Roman" panose="02020603050405020304" pitchFamily="18" charset="0"/>
              </a:rPr>
              <a:t>The percentage share of processes to produce biogas</a:t>
            </a:r>
            <a:endParaRPr lang="en-IE" dirty="0">
              <a:effectLst/>
              <a:ea typeface="Calibri" panose="020F0502020204030204" pitchFamily="34" charset="0"/>
              <a:cs typeface="Times New Roman" panose="02020603050405020304" pitchFamily="18" charset="0"/>
            </a:endParaRPr>
          </a:p>
        </p:txBody>
      </p:sp>
      <p:sp>
        <p:nvSpPr>
          <p:cNvPr id="14" name="Rectangle 13"/>
          <p:cNvSpPr/>
          <p:nvPr/>
        </p:nvSpPr>
        <p:spPr>
          <a:xfrm>
            <a:off x="3557378" y="2119567"/>
            <a:ext cx="8278250" cy="1200329"/>
          </a:xfrm>
          <a:prstGeom prst="rect">
            <a:avLst/>
          </a:prstGeom>
        </p:spPr>
        <p:txBody>
          <a:bodyPr wrap="square">
            <a:spAutoFit/>
          </a:bodyPr>
          <a:lstStyle/>
          <a:p>
            <a:r>
              <a:rPr lang="en-IE" dirty="0">
                <a:ea typeface="Calibri" panose="020F0502020204030204" pitchFamily="34" charset="0"/>
              </a:rPr>
              <a:t>This graph illustrates the portion of feedstocks to produce the entire biogas in the UK. As can be seen in the figure, nearly half of the entire biogas in the UK is produced from organic waste. Followed by sewage sludge and energy crops. Manures from pig and cattle have a small portion.</a:t>
            </a:r>
            <a:endParaRPr lang="en-IE" dirty="0"/>
          </a:p>
        </p:txBody>
      </p:sp>
      <p:sp>
        <p:nvSpPr>
          <p:cNvPr id="15" name="Rectangle 14"/>
          <p:cNvSpPr/>
          <p:nvPr/>
        </p:nvSpPr>
        <p:spPr>
          <a:xfrm>
            <a:off x="3557378" y="3770536"/>
            <a:ext cx="8278250" cy="1200329"/>
          </a:xfrm>
          <a:prstGeom prst="rect">
            <a:avLst/>
          </a:prstGeom>
        </p:spPr>
        <p:txBody>
          <a:bodyPr wrap="square">
            <a:spAutoFit/>
          </a:bodyPr>
          <a:lstStyle/>
          <a:p>
            <a:r>
              <a:rPr lang="en-IE" dirty="0">
                <a:ea typeface="Calibri" panose="020F0502020204030204" pitchFamily="34" charset="0"/>
              </a:rPr>
              <a:t>The figure shows three anaerobic processes to produce biogas in the UK. It can be seen that more than 50% of the entire biogas in the UK is produced by land fill recovery. Anaerobic digestion and sewage gas are the second and third large contributors, respectively.</a:t>
            </a:r>
            <a:endParaRPr lang="en-IE" dirty="0"/>
          </a:p>
        </p:txBody>
      </p:sp>
      <p:pic>
        <p:nvPicPr>
          <p:cNvPr id="16" name="Picture 15"/>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38200" y="1836358"/>
            <a:ext cx="2212991" cy="1616657"/>
          </a:xfrm>
          <a:prstGeom prst="rect">
            <a:avLst/>
          </a:prstGeom>
          <a:noFill/>
          <a:ln>
            <a:noFill/>
          </a:ln>
        </p:spPr>
      </p:pic>
      <p:pic>
        <p:nvPicPr>
          <p:cNvPr id="17" name="Picture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065" y="3505750"/>
            <a:ext cx="2072126" cy="1512564"/>
          </a:xfrm>
          <a:prstGeom prst="rect">
            <a:avLst/>
          </a:prstGeom>
          <a:noFill/>
          <a:ln>
            <a:noFill/>
          </a:ln>
        </p:spPr>
      </p:pic>
      <p:pic>
        <p:nvPicPr>
          <p:cNvPr id="18" name="Picture 17"/>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7599" y="5089986"/>
            <a:ext cx="2093592" cy="1537452"/>
          </a:xfrm>
          <a:prstGeom prst="rect">
            <a:avLst/>
          </a:prstGeom>
          <a:noFill/>
          <a:ln>
            <a:noFill/>
          </a:ln>
        </p:spPr>
      </p:pic>
      <p:sp>
        <p:nvSpPr>
          <p:cNvPr id="19" name="Rectangle 18"/>
          <p:cNvSpPr/>
          <p:nvPr/>
        </p:nvSpPr>
        <p:spPr>
          <a:xfrm>
            <a:off x="3557378" y="5089986"/>
            <a:ext cx="8700666" cy="410882"/>
          </a:xfrm>
          <a:prstGeom prst="rect">
            <a:avLst/>
          </a:prstGeom>
        </p:spPr>
        <p:txBody>
          <a:bodyPr wrap="square">
            <a:spAutoFit/>
          </a:bodyPr>
          <a:lstStyle/>
          <a:p>
            <a:pPr>
              <a:lnSpc>
                <a:spcPct val="115000"/>
              </a:lnSpc>
              <a:spcAft>
                <a:spcPts val="0"/>
              </a:spcAft>
            </a:pPr>
            <a:r>
              <a:rPr lang="en-IE" b="1" dirty="0">
                <a:ea typeface="Calibri" panose="020F0502020204030204" pitchFamily="34" charset="0"/>
                <a:cs typeface="Times New Roman" panose="02020603050405020304" pitchFamily="18" charset="0"/>
              </a:rPr>
              <a:t>The percentage share of generated energy from biogas</a:t>
            </a:r>
            <a:endParaRPr lang="en-IE" dirty="0">
              <a:effectLst/>
              <a:ea typeface="Calibri" panose="020F0502020204030204" pitchFamily="34" charset="0"/>
              <a:cs typeface="Times New Roman" panose="02020603050405020304" pitchFamily="18" charset="0"/>
            </a:endParaRPr>
          </a:p>
        </p:txBody>
      </p:sp>
      <p:sp>
        <p:nvSpPr>
          <p:cNvPr id="20" name="Rectangle 19"/>
          <p:cNvSpPr/>
          <p:nvPr/>
        </p:nvSpPr>
        <p:spPr>
          <a:xfrm>
            <a:off x="3557378" y="5396109"/>
            <a:ext cx="8278250" cy="646331"/>
          </a:xfrm>
          <a:prstGeom prst="rect">
            <a:avLst/>
          </a:prstGeom>
        </p:spPr>
        <p:txBody>
          <a:bodyPr wrap="square">
            <a:spAutoFit/>
          </a:bodyPr>
          <a:lstStyle/>
          <a:p>
            <a:r>
              <a:rPr lang="en-IE" dirty="0">
                <a:ea typeface="Calibri" panose="020F0502020204030204" pitchFamily="34" charset="0"/>
              </a:rPr>
              <a:t>This figure indicates how biogas is utilised in the UK. Most of biogas is used to generate power. A little portion of biogas is upgraded to biomethane.</a:t>
            </a:r>
            <a:endParaRPr lang="en-IE" dirty="0"/>
          </a:p>
        </p:txBody>
      </p:sp>
      <p:sp>
        <p:nvSpPr>
          <p:cNvPr id="21" name="Rectangle 20"/>
          <p:cNvSpPr/>
          <p:nvPr/>
        </p:nvSpPr>
        <p:spPr>
          <a:xfrm>
            <a:off x="7271753" y="6150919"/>
            <a:ext cx="4920247" cy="553998"/>
          </a:xfrm>
          <a:prstGeom prst="rect">
            <a:avLst/>
          </a:prstGeom>
        </p:spPr>
        <p:txBody>
          <a:bodyPr wrap="square">
            <a:spAutoFit/>
          </a:bodyPr>
          <a:lstStyle/>
          <a:p>
            <a:r>
              <a:rPr lang="en-IE" sz="600" dirty="0"/>
              <a:t>Reference</a:t>
            </a:r>
          </a:p>
          <a:p>
            <a:r>
              <a:rPr lang="en-IE" sz="600" dirty="0"/>
              <a:t>European Commission, “Optimal Use of Biogas from Waste Streams” An Assignment of the Potential of Biogas from Digestion in the EU beyond 2020.</a:t>
            </a:r>
          </a:p>
          <a:p>
            <a:r>
              <a:rPr lang="en-IE" sz="600" dirty="0" err="1"/>
              <a:t>Scarlat</a:t>
            </a:r>
            <a:r>
              <a:rPr lang="en-IE" sz="600" dirty="0"/>
              <a:t>, N. “Biogas: Developments and perspectives in Europe”. Renewable Energy. 2018. </a:t>
            </a:r>
          </a:p>
          <a:p>
            <a:r>
              <a:rPr lang="en-IE" sz="600" dirty="0"/>
              <a:t>European Commission, “Impact of the use of the biomethane and hydrogen potential on trans-European infrastructure”. 2020.</a:t>
            </a:r>
          </a:p>
          <a:p>
            <a:r>
              <a:rPr lang="en-IE" sz="600" dirty="0"/>
              <a:t>Banja, M. “Biomass for energy in the EU – The support framework”. Energy Policy. 2019. </a:t>
            </a:r>
          </a:p>
        </p:txBody>
      </p:sp>
    </p:spTree>
    <p:extLst>
      <p:ext uri="{BB962C8B-B14F-4D97-AF65-F5344CB8AC3E}">
        <p14:creationId xmlns:p14="http://schemas.microsoft.com/office/powerpoint/2010/main" val="43823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The Decision Support Tool - Biomass-derived H</a:t>
            </a:r>
            <a:r>
              <a:rPr lang="en-IE" baseline="-25000" dirty="0"/>
              <a:t>2</a:t>
            </a:r>
            <a:br>
              <a:rPr lang="en-IE" dirty="0"/>
            </a:br>
            <a:r>
              <a:rPr lang="en-IE" dirty="0"/>
              <a:t>Results for the United Kingdom (UK)</a:t>
            </a:r>
          </a:p>
        </p:txBody>
      </p:sp>
      <p:sp>
        <p:nvSpPr>
          <p:cNvPr id="21" name="Rectangle 20"/>
          <p:cNvSpPr/>
          <p:nvPr/>
        </p:nvSpPr>
        <p:spPr>
          <a:xfrm>
            <a:off x="7271753" y="6150919"/>
            <a:ext cx="4920247" cy="553998"/>
          </a:xfrm>
          <a:prstGeom prst="rect">
            <a:avLst/>
          </a:prstGeom>
        </p:spPr>
        <p:txBody>
          <a:bodyPr wrap="square">
            <a:spAutoFit/>
          </a:bodyPr>
          <a:lstStyle/>
          <a:p>
            <a:r>
              <a:rPr lang="en-IE" sz="600" dirty="0"/>
              <a:t>Reference</a:t>
            </a:r>
          </a:p>
          <a:p>
            <a:r>
              <a:rPr lang="en-IE" sz="600" dirty="0"/>
              <a:t>European Commission, “Optimal Use of Biogas from Waste Streams” An Assignment of the Potential of Biogas from Digestion in the EU beyond 2020.</a:t>
            </a:r>
          </a:p>
          <a:p>
            <a:r>
              <a:rPr lang="en-IE" sz="600" dirty="0" err="1"/>
              <a:t>Scarlat</a:t>
            </a:r>
            <a:r>
              <a:rPr lang="en-IE" sz="600" dirty="0"/>
              <a:t>, N. “Biogas: Developments and perspectives in Europe”. Renewable Energy. 2018. </a:t>
            </a:r>
          </a:p>
          <a:p>
            <a:r>
              <a:rPr lang="en-IE" sz="600" dirty="0"/>
              <a:t>European Commission, “Impact of the use of the biomethane and hydrogen potential on trans-European infrastructure”. 2020.</a:t>
            </a:r>
          </a:p>
          <a:p>
            <a:r>
              <a:rPr lang="en-IE" sz="600" dirty="0"/>
              <a:t>Banja, M. “Biomass for energy in the EU – The support framework”. Energy Policy. 2019. </a:t>
            </a:r>
          </a:p>
        </p:txBody>
      </p:sp>
      <p:sp>
        <p:nvSpPr>
          <p:cNvPr id="22" name="Rectangle 21"/>
          <p:cNvSpPr/>
          <p:nvPr/>
        </p:nvSpPr>
        <p:spPr>
          <a:xfrm>
            <a:off x="4212771" y="1873818"/>
            <a:ext cx="7820842" cy="410882"/>
          </a:xfrm>
          <a:prstGeom prst="rect">
            <a:avLst/>
          </a:prstGeom>
        </p:spPr>
        <p:txBody>
          <a:bodyPr wrap="square">
            <a:spAutoFit/>
          </a:bodyPr>
          <a:lstStyle/>
          <a:p>
            <a:pPr>
              <a:lnSpc>
                <a:spcPct val="115000"/>
              </a:lnSpc>
              <a:spcAft>
                <a:spcPts val="0"/>
              </a:spcAft>
            </a:pPr>
            <a:r>
              <a:rPr lang="en-IE" b="1" dirty="0">
                <a:ea typeface="Calibri" panose="020F0502020204030204" pitchFamily="34" charset="0"/>
                <a:cs typeface="Times New Roman" panose="02020603050405020304" pitchFamily="18" charset="0"/>
              </a:rPr>
              <a:t>The weighted average production costs of biogas from various type of feedstock</a:t>
            </a:r>
            <a:endParaRPr lang="en-IE" dirty="0">
              <a:effectLst/>
              <a:ea typeface="Calibri" panose="020F0502020204030204" pitchFamily="34" charset="0"/>
              <a:cs typeface="Times New Roman" panose="02020603050405020304" pitchFamily="18" charset="0"/>
            </a:endParaRPr>
          </a:p>
        </p:txBody>
      </p:sp>
      <p:sp>
        <p:nvSpPr>
          <p:cNvPr id="23" name="Rectangle 22"/>
          <p:cNvSpPr/>
          <p:nvPr/>
        </p:nvSpPr>
        <p:spPr>
          <a:xfrm>
            <a:off x="4212771" y="3913882"/>
            <a:ext cx="7641772" cy="410882"/>
          </a:xfrm>
          <a:prstGeom prst="rect">
            <a:avLst/>
          </a:prstGeom>
        </p:spPr>
        <p:txBody>
          <a:bodyPr wrap="square">
            <a:spAutoFit/>
          </a:bodyPr>
          <a:lstStyle/>
          <a:p>
            <a:pPr>
              <a:lnSpc>
                <a:spcPct val="115000"/>
              </a:lnSpc>
              <a:spcAft>
                <a:spcPts val="0"/>
              </a:spcAft>
            </a:pPr>
            <a:r>
              <a:rPr lang="en-IE" b="1" dirty="0">
                <a:ea typeface="Calibri" panose="020F0502020204030204" pitchFamily="34" charset="0"/>
                <a:cs typeface="Times New Roman" panose="02020603050405020304" pitchFamily="18" charset="0"/>
              </a:rPr>
              <a:t>The percentage share of processes to produce biogas</a:t>
            </a:r>
            <a:endParaRPr lang="en-IE" dirty="0">
              <a:effectLst/>
              <a:ea typeface="Calibri" panose="020F0502020204030204" pitchFamily="34" charset="0"/>
              <a:cs typeface="Times New Roman" panose="02020603050405020304" pitchFamily="18" charset="0"/>
            </a:endParaRPr>
          </a:p>
        </p:txBody>
      </p:sp>
      <p:sp>
        <p:nvSpPr>
          <p:cNvPr id="24" name="Rectangle 23"/>
          <p:cNvSpPr/>
          <p:nvPr/>
        </p:nvSpPr>
        <p:spPr>
          <a:xfrm>
            <a:off x="4212771" y="2393073"/>
            <a:ext cx="7641772" cy="1200329"/>
          </a:xfrm>
          <a:prstGeom prst="rect">
            <a:avLst/>
          </a:prstGeom>
        </p:spPr>
        <p:txBody>
          <a:bodyPr wrap="square">
            <a:spAutoFit/>
          </a:bodyPr>
          <a:lstStyle/>
          <a:p>
            <a:r>
              <a:rPr lang="en-IE" dirty="0">
                <a:ea typeface="Calibri" panose="020F0502020204030204" pitchFamily="34" charset="0"/>
              </a:rPr>
              <a:t>The bar graph shows the average production cost of biogas from various type of feedstocks. Biogas produced from sewage sludge (coloured in green) has the lowest production cost compared to other feedstocks. The upgrading cost to biomethane is indicated at the last bar (coloured in grey).</a:t>
            </a:r>
            <a:endParaRPr lang="en-IE" dirty="0"/>
          </a:p>
        </p:txBody>
      </p:sp>
      <p:sp>
        <p:nvSpPr>
          <p:cNvPr id="25" name="Rectangle 24"/>
          <p:cNvSpPr/>
          <p:nvPr/>
        </p:nvSpPr>
        <p:spPr>
          <a:xfrm>
            <a:off x="4212771" y="4233094"/>
            <a:ext cx="7641772" cy="1200329"/>
          </a:xfrm>
          <a:prstGeom prst="rect">
            <a:avLst/>
          </a:prstGeom>
        </p:spPr>
        <p:txBody>
          <a:bodyPr wrap="square">
            <a:spAutoFit/>
          </a:bodyPr>
          <a:lstStyle/>
          <a:p>
            <a:r>
              <a:rPr lang="en-IE" dirty="0">
                <a:ea typeface="Calibri" panose="020F0502020204030204" pitchFamily="34" charset="0"/>
              </a:rPr>
              <a:t>This figure informs the energy communities with regard to the available support scheme. In the UK, biogas production is supported by various schemes such as feed-in tariff, contract for difference and tender. The incentives vary from 40 to 120 €/MWh.</a:t>
            </a:r>
            <a:endParaRPr lang="en-IE" dirty="0"/>
          </a:p>
        </p:txBody>
      </p:sp>
      <p:pic>
        <p:nvPicPr>
          <p:cNvPr id="26" name="Picture 2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8658" y="1924402"/>
            <a:ext cx="2915043" cy="1914852"/>
          </a:xfrm>
          <a:prstGeom prst="rect">
            <a:avLst/>
          </a:prstGeom>
          <a:noFill/>
          <a:ln>
            <a:noFill/>
          </a:ln>
        </p:spPr>
      </p:pic>
      <p:pic>
        <p:nvPicPr>
          <p:cNvPr id="27" name="Picture 2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8658" y="3942950"/>
            <a:ext cx="3094113" cy="2024838"/>
          </a:xfrm>
          <a:prstGeom prst="rect">
            <a:avLst/>
          </a:prstGeom>
          <a:noFill/>
          <a:ln>
            <a:noFill/>
          </a:ln>
        </p:spPr>
      </p:pic>
    </p:spTree>
    <p:extLst>
      <p:ext uri="{BB962C8B-B14F-4D97-AF65-F5344CB8AC3E}">
        <p14:creationId xmlns:p14="http://schemas.microsoft.com/office/powerpoint/2010/main" val="3184825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38E7-8263-4760-BB35-EE85BD723B70}"/>
              </a:ext>
            </a:extLst>
          </p:cNvPr>
          <p:cNvSpPr>
            <a:spLocks noGrp="1"/>
          </p:cNvSpPr>
          <p:nvPr>
            <p:ph type="title"/>
          </p:nvPr>
        </p:nvSpPr>
        <p:spPr/>
        <p:txBody>
          <a:bodyPr/>
          <a:lstStyle/>
          <a:p>
            <a:r>
              <a:rPr lang="en-IE" dirty="0"/>
              <a:t>Tour backup slides</a:t>
            </a:r>
            <a:br>
              <a:rPr lang="en-IE" dirty="0"/>
            </a:br>
            <a:r>
              <a:rPr lang="en-IE" dirty="0"/>
              <a:t>DST Simple</a:t>
            </a:r>
          </a:p>
        </p:txBody>
      </p:sp>
      <p:pic>
        <p:nvPicPr>
          <p:cNvPr id="8" name="Content Placeholder 4">
            <a:extLst>
              <a:ext uri="{FF2B5EF4-FFF2-40B4-BE49-F238E27FC236}">
                <a16:creationId xmlns:a16="http://schemas.microsoft.com/office/drawing/2014/main" id="{F4AC2504-95D4-4C3F-8836-7C553F3A4536}"/>
              </a:ext>
            </a:extLst>
          </p:cNvPr>
          <p:cNvPicPr>
            <a:picLocks noGrp="1" noChangeAspect="1"/>
          </p:cNvPicPr>
          <p:nvPr>
            <p:ph idx="1"/>
          </p:nvPr>
        </p:nvPicPr>
        <p:blipFill rotWithShape="1">
          <a:blip r:embed="rId2"/>
          <a:srcRect l="355" t="9412" r="748" b="4429"/>
          <a:stretch/>
        </p:blipFill>
        <p:spPr>
          <a:xfrm>
            <a:off x="1656309" y="1825625"/>
            <a:ext cx="8879382" cy="4351338"/>
          </a:xfrm>
        </p:spPr>
      </p:pic>
    </p:spTree>
    <p:extLst>
      <p:ext uri="{BB962C8B-B14F-4D97-AF65-F5344CB8AC3E}">
        <p14:creationId xmlns:p14="http://schemas.microsoft.com/office/powerpoint/2010/main" val="1265503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5F89-2439-47B5-BE69-3254D8467304}"/>
              </a:ext>
            </a:extLst>
          </p:cNvPr>
          <p:cNvSpPr>
            <a:spLocks noGrp="1"/>
          </p:cNvSpPr>
          <p:nvPr>
            <p:ph type="title"/>
          </p:nvPr>
        </p:nvSpPr>
        <p:spPr/>
        <p:txBody>
          <a:bodyPr/>
          <a:lstStyle/>
          <a:p>
            <a:r>
              <a:rPr lang="en-IE" dirty="0"/>
              <a:t>The Community Hydrogen Forum</a:t>
            </a:r>
          </a:p>
        </p:txBody>
      </p:sp>
      <p:pic>
        <p:nvPicPr>
          <p:cNvPr id="4" name="Picture 3">
            <a:extLst>
              <a:ext uri="{FF2B5EF4-FFF2-40B4-BE49-F238E27FC236}">
                <a16:creationId xmlns:a16="http://schemas.microsoft.com/office/drawing/2014/main" id="{94FBC89D-9529-4357-983B-B66EE268333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970"/>
          <a:stretch/>
        </p:blipFill>
        <p:spPr>
          <a:xfrm>
            <a:off x="4681246" y="2834773"/>
            <a:ext cx="3717759" cy="3477127"/>
          </a:xfrm>
          <a:prstGeom prst="roundRect">
            <a:avLst/>
          </a:prstGeom>
          <a:noFill/>
          <a:ln>
            <a:noFill/>
          </a:ln>
        </p:spPr>
      </p:pic>
      <p:pic>
        <p:nvPicPr>
          <p:cNvPr id="6" name="Picture 5">
            <a:extLst>
              <a:ext uri="{FF2B5EF4-FFF2-40B4-BE49-F238E27FC236}">
                <a16:creationId xmlns:a16="http://schemas.microsoft.com/office/drawing/2014/main" id="{8E365529-B0DF-47A1-A06E-479FC88BEB3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11334" y="5410703"/>
            <a:ext cx="1909749" cy="949013"/>
          </a:xfrm>
          <a:prstGeom prst="rect">
            <a:avLst/>
          </a:prstGeom>
        </p:spPr>
      </p:pic>
      <p:pic>
        <p:nvPicPr>
          <p:cNvPr id="7" name="Picture 6">
            <a:extLst>
              <a:ext uri="{FF2B5EF4-FFF2-40B4-BE49-F238E27FC236}">
                <a16:creationId xmlns:a16="http://schemas.microsoft.com/office/drawing/2014/main" id="{5CF03B21-49D5-497D-AADE-CBEDB7F53E32}"/>
              </a:ext>
            </a:extLst>
          </p:cNvPr>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408" t="16959" r="7305" b="11622"/>
          <a:stretch/>
        </p:blipFill>
        <p:spPr>
          <a:xfrm>
            <a:off x="5307506" y="1997663"/>
            <a:ext cx="1667721" cy="749628"/>
          </a:xfrm>
          <a:prstGeom prst="rect">
            <a:avLst/>
          </a:prstGeom>
        </p:spPr>
      </p:pic>
      <p:sp>
        <p:nvSpPr>
          <p:cNvPr id="8" name="TextBox 7">
            <a:extLst>
              <a:ext uri="{FF2B5EF4-FFF2-40B4-BE49-F238E27FC236}">
                <a16:creationId xmlns:a16="http://schemas.microsoft.com/office/drawing/2014/main" id="{87760C57-D892-42A8-86D0-283119D075DD}"/>
              </a:ext>
            </a:extLst>
          </p:cNvPr>
          <p:cNvSpPr txBox="1"/>
          <p:nvPr/>
        </p:nvSpPr>
        <p:spPr>
          <a:xfrm>
            <a:off x="2432304" y="2372477"/>
            <a:ext cx="1860574" cy="369332"/>
          </a:xfrm>
          <a:prstGeom prst="rect">
            <a:avLst/>
          </a:prstGeom>
          <a:noFill/>
        </p:spPr>
        <p:txBody>
          <a:bodyPr wrap="none" rtlCol="0">
            <a:spAutoFit/>
          </a:bodyPr>
          <a:lstStyle/>
          <a:p>
            <a:r>
              <a:rPr lang="en-IE" dirty="0"/>
              <a:t>Hydrogen insights</a:t>
            </a:r>
          </a:p>
        </p:txBody>
      </p:sp>
      <p:sp>
        <p:nvSpPr>
          <p:cNvPr id="9" name="TextBox 8">
            <a:extLst>
              <a:ext uri="{FF2B5EF4-FFF2-40B4-BE49-F238E27FC236}">
                <a16:creationId xmlns:a16="http://schemas.microsoft.com/office/drawing/2014/main" id="{D9339AAD-8605-4343-B6F3-236449BAEB86}"/>
              </a:ext>
            </a:extLst>
          </p:cNvPr>
          <p:cNvSpPr txBox="1"/>
          <p:nvPr/>
        </p:nvSpPr>
        <p:spPr>
          <a:xfrm>
            <a:off x="8199120" y="2372477"/>
            <a:ext cx="1567224" cy="369332"/>
          </a:xfrm>
          <a:prstGeom prst="rect">
            <a:avLst/>
          </a:prstGeom>
          <a:noFill/>
        </p:spPr>
        <p:txBody>
          <a:bodyPr wrap="none" rtlCol="0">
            <a:spAutoFit/>
          </a:bodyPr>
          <a:lstStyle/>
          <a:p>
            <a:r>
              <a:rPr lang="en-IE" dirty="0"/>
              <a:t>Hydrogen links</a:t>
            </a:r>
          </a:p>
        </p:txBody>
      </p:sp>
      <p:sp>
        <p:nvSpPr>
          <p:cNvPr id="10" name="TextBox 9">
            <a:extLst>
              <a:ext uri="{FF2B5EF4-FFF2-40B4-BE49-F238E27FC236}">
                <a16:creationId xmlns:a16="http://schemas.microsoft.com/office/drawing/2014/main" id="{E584EBBA-C749-4EA4-8505-DDB1FB01A556}"/>
              </a:ext>
            </a:extLst>
          </p:cNvPr>
          <p:cNvSpPr txBox="1"/>
          <p:nvPr/>
        </p:nvSpPr>
        <p:spPr>
          <a:xfrm>
            <a:off x="8982732" y="3603869"/>
            <a:ext cx="1721562" cy="369332"/>
          </a:xfrm>
          <a:prstGeom prst="rect">
            <a:avLst/>
          </a:prstGeom>
          <a:noFill/>
        </p:spPr>
        <p:txBody>
          <a:bodyPr wrap="none" rtlCol="0">
            <a:spAutoFit/>
          </a:bodyPr>
          <a:lstStyle/>
          <a:p>
            <a:r>
              <a:rPr lang="en-IE" dirty="0"/>
              <a:t>Hydrogen forum</a:t>
            </a:r>
          </a:p>
        </p:txBody>
      </p:sp>
      <p:sp>
        <p:nvSpPr>
          <p:cNvPr id="11" name="TextBox 10">
            <a:extLst>
              <a:ext uri="{FF2B5EF4-FFF2-40B4-BE49-F238E27FC236}">
                <a16:creationId xmlns:a16="http://schemas.microsoft.com/office/drawing/2014/main" id="{B9E3BE58-DFFE-4455-BDCE-18368F057F59}"/>
              </a:ext>
            </a:extLst>
          </p:cNvPr>
          <p:cNvSpPr txBox="1"/>
          <p:nvPr/>
        </p:nvSpPr>
        <p:spPr>
          <a:xfrm>
            <a:off x="1487706" y="3603869"/>
            <a:ext cx="2278188" cy="369332"/>
          </a:xfrm>
          <a:prstGeom prst="rect">
            <a:avLst/>
          </a:prstGeom>
          <a:noFill/>
        </p:spPr>
        <p:txBody>
          <a:bodyPr wrap="none" rtlCol="0">
            <a:spAutoFit/>
          </a:bodyPr>
          <a:lstStyle/>
          <a:p>
            <a:r>
              <a:rPr lang="en-IE" dirty="0"/>
              <a:t>Hydrogen case studies</a:t>
            </a:r>
          </a:p>
        </p:txBody>
      </p:sp>
      <p:sp>
        <p:nvSpPr>
          <p:cNvPr id="12" name="TextBox 11">
            <a:extLst>
              <a:ext uri="{FF2B5EF4-FFF2-40B4-BE49-F238E27FC236}">
                <a16:creationId xmlns:a16="http://schemas.microsoft.com/office/drawing/2014/main" id="{B28F3D0A-1B29-4C0D-9FE6-143488AF5C6C}"/>
              </a:ext>
            </a:extLst>
          </p:cNvPr>
          <p:cNvSpPr txBox="1"/>
          <p:nvPr/>
        </p:nvSpPr>
        <p:spPr>
          <a:xfrm>
            <a:off x="1487706" y="4948407"/>
            <a:ext cx="2190984" cy="369332"/>
          </a:xfrm>
          <a:prstGeom prst="rect">
            <a:avLst/>
          </a:prstGeom>
          <a:noFill/>
        </p:spPr>
        <p:txBody>
          <a:bodyPr wrap="none" rtlCol="0">
            <a:spAutoFit/>
          </a:bodyPr>
          <a:lstStyle/>
          <a:p>
            <a:r>
              <a:rPr lang="en-IE" dirty="0"/>
              <a:t>Decision support tool</a:t>
            </a:r>
          </a:p>
        </p:txBody>
      </p:sp>
      <p:sp>
        <p:nvSpPr>
          <p:cNvPr id="13" name="TextBox 12">
            <a:extLst>
              <a:ext uri="{FF2B5EF4-FFF2-40B4-BE49-F238E27FC236}">
                <a16:creationId xmlns:a16="http://schemas.microsoft.com/office/drawing/2014/main" id="{F88A1E5D-3CEE-4B28-B86E-3425EEE0DA42}"/>
              </a:ext>
            </a:extLst>
          </p:cNvPr>
          <p:cNvSpPr txBox="1"/>
          <p:nvPr/>
        </p:nvSpPr>
        <p:spPr>
          <a:xfrm>
            <a:off x="8199120" y="4948407"/>
            <a:ext cx="2213619" cy="369332"/>
          </a:xfrm>
          <a:prstGeom prst="rect">
            <a:avLst/>
          </a:prstGeom>
          <a:noFill/>
        </p:spPr>
        <p:txBody>
          <a:bodyPr wrap="none" rtlCol="0">
            <a:spAutoFit/>
          </a:bodyPr>
          <a:lstStyle/>
          <a:p>
            <a:r>
              <a:rPr lang="en-IE" dirty="0"/>
              <a:t>Hydrogen networking</a:t>
            </a:r>
          </a:p>
        </p:txBody>
      </p:sp>
      <p:grpSp>
        <p:nvGrpSpPr>
          <p:cNvPr id="14" name="Group 13">
            <a:extLst>
              <a:ext uri="{FF2B5EF4-FFF2-40B4-BE49-F238E27FC236}">
                <a16:creationId xmlns:a16="http://schemas.microsoft.com/office/drawing/2014/main" id="{7E03DF2A-150F-472D-B320-56D46FCA900F}"/>
              </a:ext>
            </a:extLst>
          </p:cNvPr>
          <p:cNvGrpSpPr/>
          <p:nvPr/>
        </p:nvGrpSpPr>
        <p:grpSpPr>
          <a:xfrm>
            <a:off x="8399005" y="5812772"/>
            <a:ext cx="1346766" cy="680632"/>
            <a:chOff x="108492" y="-211986"/>
            <a:chExt cx="1720210" cy="1408944"/>
          </a:xfrm>
        </p:grpSpPr>
        <p:pic>
          <p:nvPicPr>
            <p:cNvPr id="15" name="Picture 14">
              <a:extLst>
                <a:ext uri="{FF2B5EF4-FFF2-40B4-BE49-F238E27FC236}">
                  <a16:creationId xmlns:a16="http://schemas.microsoft.com/office/drawing/2014/main" id="{203BFDDF-A7CB-4E90-8BF3-DFBF6976D6DB}"/>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127352" y="-211986"/>
              <a:ext cx="1701350" cy="633436"/>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4CA05BCC-5377-4819-81AD-CA51F6C25812}"/>
                </a:ext>
              </a:extLst>
            </p:cNvPr>
            <p:cNvPicPr/>
            <p:nvPr/>
          </p:nvPicPr>
          <p:blipFill rotWithShape="1">
            <a:blip r:embed="rId6" cstate="email">
              <a:extLst>
                <a:ext uri="{28A0092B-C50C-407E-A947-70E740481C1C}">
                  <a14:useLocalDpi xmlns:a14="http://schemas.microsoft.com/office/drawing/2010/main"/>
                </a:ext>
              </a:extLst>
            </a:blip>
            <a:srcRect/>
            <a:stretch/>
          </p:blipFill>
          <p:spPr bwMode="auto">
            <a:xfrm>
              <a:off x="108492" y="563522"/>
              <a:ext cx="1476036" cy="633436"/>
            </a:xfrm>
            <a:prstGeom prst="rect">
              <a:avLst/>
            </a:prstGeom>
            <a:ln>
              <a:noFill/>
            </a:ln>
            <a:extLst>
              <a:ext uri="{53640926-AAD7-44D8-BBD7-CCE9431645EC}">
                <a14:shadowObscured xmlns:a14="http://schemas.microsoft.com/office/drawing/2010/main"/>
              </a:ext>
            </a:extLst>
          </p:spPr>
        </p:pic>
      </p:grpSp>
      <p:pic>
        <p:nvPicPr>
          <p:cNvPr id="17" name="Picture 16">
            <a:extLst>
              <a:ext uri="{FF2B5EF4-FFF2-40B4-BE49-F238E27FC236}">
                <a16:creationId xmlns:a16="http://schemas.microsoft.com/office/drawing/2014/main" id="{FEBC00FD-B88E-4A6F-BE90-64D139A58C17}"/>
              </a:ext>
            </a:extLst>
          </p:cNvPr>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8357" t="16033" r="7091" b="15823"/>
          <a:stretch/>
        </p:blipFill>
        <p:spPr bwMode="auto">
          <a:xfrm>
            <a:off x="1667283" y="6185986"/>
            <a:ext cx="2479007" cy="5131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4582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1162-C68E-41BB-AF51-7AC0E7AC4005}"/>
              </a:ext>
            </a:extLst>
          </p:cNvPr>
          <p:cNvSpPr>
            <a:spLocks noGrp="1"/>
          </p:cNvSpPr>
          <p:nvPr>
            <p:ph type="title"/>
          </p:nvPr>
        </p:nvSpPr>
        <p:spPr/>
        <p:txBody>
          <a:bodyPr/>
          <a:lstStyle/>
          <a:p>
            <a:r>
              <a:rPr lang="en-IE" dirty="0"/>
              <a:t>The Community Hydrogen Forum</a:t>
            </a:r>
            <a:br>
              <a:rPr lang="en-IE" dirty="0"/>
            </a:br>
            <a:r>
              <a:rPr lang="en-IE" dirty="0"/>
              <a:t>Overview</a:t>
            </a:r>
          </a:p>
        </p:txBody>
      </p:sp>
      <p:sp>
        <p:nvSpPr>
          <p:cNvPr id="3" name="Content Placeholder 2">
            <a:extLst>
              <a:ext uri="{FF2B5EF4-FFF2-40B4-BE49-F238E27FC236}">
                <a16:creationId xmlns:a16="http://schemas.microsoft.com/office/drawing/2014/main" id="{882BDC41-694A-437A-BBD3-D01DEAA717C6}"/>
              </a:ext>
            </a:extLst>
          </p:cNvPr>
          <p:cNvSpPr>
            <a:spLocks noGrp="1"/>
          </p:cNvSpPr>
          <p:nvPr>
            <p:ph idx="1"/>
          </p:nvPr>
        </p:nvSpPr>
        <p:spPr/>
        <p:txBody>
          <a:bodyPr/>
          <a:lstStyle/>
          <a:p>
            <a:r>
              <a:rPr lang="en-IE" dirty="0"/>
              <a:t>Platform designed to help everyone </a:t>
            </a:r>
            <a:r>
              <a:rPr lang="en-IE" b="1" i="1" dirty="0"/>
              <a:t>understand the opportunities</a:t>
            </a:r>
            <a:r>
              <a:rPr lang="en-IE" dirty="0"/>
              <a:t> renewable hydrogen technologies offer in Europe. </a:t>
            </a:r>
          </a:p>
          <a:p>
            <a:r>
              <a:rPr lang="en-IE" dirty="0"/>
              <a:t>Intended to be a forum for national, regional, and local governments, energy agencies, community development groups, energy cooperatives, educational institutions, renewable energy developers, transport sectors, and grid operators. </a:t>
            </a:r>
          </a:p>
          <a:p>
            <a:r>
              <a:rPr lang="en-IE" dirty="0"/>
              <a:t>Any stakeholder from Northwest Europe, the Atlantic Area or the Northern Peripheries and Arctic is </a:t>
            </a:r>
            <a:r>
              <a:rPr lang="en-IE" b="1" i="1" dirty="0"/>
              <a:t>encouraged to participate </a:t>
            </a:r>
            <a:r>
              <a:rPr lang="en-IE" dirty="0"/>
              <a:t>as a member.</a:t>
            </a:r>
          </a:p>
        </p:txBody>
      </p:sp>
      <p:sp>
        <p:nvSpPr>
          <p:cNvPr id="4" name="Rectangle 3">
            <a:extLst>
              <a:ext uri="{FF2B5EF4-FFF2-40B4-BE49-F238E27FC236}">
                <a16:creationId xmlns:a16="http://schemas.microsoft.com/office/drawing/2014/main" id="{2EF04190-DB43-45B8-B528-A25D88F112EA}"/>
              </a:ext>
            </a:extLst>
          </p:cNvPr>
          <p:cNvSpPr/>
          <p:nvPr/>
        </p:nvSpPr>
        <p:spPr>
          <a:xfrm>
            <a:off x="3896327" y="6176963"/>
            <a:ext cx="4399346" cy="584775"/>
          </a:xfrm>
          <a:prstGeom prst="rect">
            <a:avLst/>
          </a:prstGeom>
        </p:spPr>
        <p:txBody>
          <a:bodyPr wrap="none">
            <a:spAutoFit/>
          </a:bodyPr>
          <a:lstStyle/>
          <a:p>
            <a:pPr algn="ctr"/>
            <a:r>
              <a:rPr lang="en-IE" sz="3200" dirty="0">
                <a:hlinkClick r:id="rId2"/>
              </a:rPr>
              <a:t>http://communityh2.eu/</a:t>
            </a:r>
            <a:r>
              <a:rPr lang="en-IE" sz="3200" dirty="0"/>
              <a:t> </a:t>
            </a:r>
          </a:p>
        </p:txBody>
      </p:sp>
    </p:spTree>
    <p:extLst>
      <p:ext uri="{BB962C8B-B14F-4D97-AF65-F5344CB8AC3E}">
        <p14:creationId xmlns:p14="http://schemas.microsoft.com/office/powerpoint/2010/main" val="3498385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A53C-576A-47E8-8802-6BA24ACF97A3}"/>
              </a:ext>
            </a:extLst>
          </p:cNvPr>
          <p:cNvSpPr>
            <a:spLocks noGrp="1"/>
          </p:cNvSpPr>
          <p:nvPr>
            <p:ph type="title"/>
          </p:nvPr>
        </p:nvSpPr>
        <p:spPr/>
        <p:txBody>
          <a:bodyPr/>
          <a:lstStyle/>
          <a:p>
            <a:r>
              <a:rPr lang="en-IE" dirty="0"/>
              <a:t>The Community Hydrogen Forum</a:t>
            </a:r>
            <a:br>
              <a:rPr lang="en-IE" dirty="0"/>
            </a:br>
            <a:r>
              <a:rPr lang="en-IE" dirty="0"/>
              <a:t>Objectives</a:t>
            </a:r>
          </a:p>
        </p:txBody>
      </p:sp>
      <p:sp>
        <p:nvSpPr>
          <p:cNvPr id="3" name="Content Placeholder 2">
            <a:extLst>
              <a:ext uri="{FF2B5EF4-FFF2-40B4-BE49-F238E27FC236}">
                <a16:creationId xmlns:a16="http://schemas.microsoft.com/office/drawing/2014/main" id="{A8D3BEE8-5B65-487D-AB65-7CBFF0357246}"/>
              </a:ext>
            </a:extLst>
          </p:cNvPr>
          <p:cNvSpPr>
            <a:spLocks noGrp="1"/>
          </p:cNvSpPr>
          <p:nvPr>
            <p:ph idx="1"/>
          </p:nvPr>
        </p:nvSpPr>
        <p:spPr/>
        <p:txBody>
          <a:bodyPr>
            <a:normAutofit fontScale="92500" lnSpcReduction="10000"/>
          </a:bodyPr>
          <a:lstStyle/>
          <a:p>
            <a:pPr marL="514350" indent="-514350">
              <a:buFont typeface="+mj-lt"/>
              <a:buAutoNum type="arabicPeriod"/>
            </a:pPr>
            <a:r>
              <a:rPr lang="en-IE" dirty="0"/>
              <a:t>To raise </a:t>
            </a:r>
            <a:r>
              <a:rPr lang="en-IE" b="1" i="1" dirty="0"/>
              <a:t>awareness</a:t>
            </a:r>
            <a:r>
              <a:rPr lang="en-IE" dirty="0"/>
              <a:t> of the potential of hydrogen in sustainable community development, decarbonisation, and energy security.</a:t>
            </a:r>
          </a:p>
          <a:p>
            <a:pPr marL="514350" indent="-514350">
              <a:buFont typeface="+mj-lt"/>
              <a:buAutoNum type="arabicPeriod"/>
            </a:pPr>
            <a:r>
              <a:rPr lang="en-IE" dirty="0"/>
              <a:t>To offer a forum to </a:t>
            </a:r>
            <a:r>
              <a:rPr lang="en-IE" b="1" i="1" dirty="0"/>
              <a:t>share</a:t>
            </a:r>
            <a:r>
              <a:rPr lang="en-IE" dirty="0"/>
              <a:t> information, experience and best practice of how communities and projects are deploying hydrogen across Europe.</a:t>
            </a:r>
          </a:p>
          <a:p>
            <a:pPr marL="514350" indent="-514350">
              <a:buFont typeface="+mj-lt"/>
              <a:buAutoNum type="arabicPeriod"/>
            </a:pPr>
            <a:r>
              <a:rPr lang="en-IE" dirty="0"/>
              <a:t>To provide an </a:t>
            </a:r>
            <a:r>
              <a:rPr lang="en-IE" b="1" i="1" dirty="0"/>
              <a:t>up-to-date</a:t>
            </a:r>
            <a:r>
              <a:rPr lang="en-IE" dirty="0"/>
              <a:t>, informed resource for hydrogen information and case studies.</a:t>
            </a:r>
          </a:p>
          <a:p>
            <a:pPr marL="514350" indent="-514350">
              <a:buFont typeface="+mj-lt"/>
              <a:buAutoNum type="arabicPeriod"/>
            </a:pPr>
            <a:r>
              <a:rPr lang="en-IE" dirty="0"/>
              <a:t>To provide access to a unique </a:t>
            </a:r>
            <a:r>
              <a:rPr lang="en-IE" b="1" i="1" dirty="0"/>
              <a:t>Decision Support Tool </a:t>
            </a:r>
            <a:r>
              <a:rPr lang="en-IE" dirty="0"/>
              <a:t>(DST) to assist in evaluating how hydrogen technologies can be deployed in individual scenarios.</a:t>
            </a:r>
          </a:p>
          <a:p>
            <a:pPr marL="514350" indent="-514350">
              <a:buFont typeface="+mj-lt"/>
              <a:buAutoNum type="arabicPeriod"/>
            </a:pPr>
            <a:r>
              <a:rPr lang="en-IE" dirty="0"/>
              <a:t>To play a role in developing </a:t>
            </a:r>
            <a:r>
              <a:rPr lang="en-IE" b="1" i="1" dirty="0"/>
              <a:t>long term </a:t>
            </a:r>
            <a:r>
              <a:rPr lang="en-IE" dirty="0"/>
              <a:t>strategies for the advancement in adoption of hydrogen technologies.</a:t>
            </a:r>
          </a:p>
          <a:p>
            <a:endParaRPr lang="en-IE" dirty="0"/>
          </a:p>
        </p:txBody>
      </p:sp>
      <p:sp>
        <p:nvSpPr>
          <p:cNvPr id="4" name="Rectangle 3">
            <a:extLst>
              <a:ext uri="{FF2B5EF4-FFF2-40B4-BE49-F238E27FC236}">
                <a16:creationId xmlns:a16="http://schemas.microsoft.com/office/drawing/2014/main" id="{94BB6336-B554-4929-B249-ADBCEADC30F8}"/>
              </a:ext>
            </a:extLst>
          </p:cNvPr>
          <p:cNvSpPr/>
          <p:nvPr/>
        </p:nvSpPr>
        <p:spPr>
          <a:xfrm>
            <a:off x="3896327" y="6176963"/>
            <a:ext cx="4399346" cy="584775"/>
          </a:xfrm>
          <a:prstGeom prst="rect">
            <a:avLst/>
          </a:prstGeom>
        </p:spPr>
        <p:txBody>
          <a:bodyPr wrap="none">
            <a:spAutoFit/>
          </a:bodyPr>
          <a:lstStyle/>
          <a:p>
            <a:pPr algn="ctr"/>
            <a:r>
              <a:rPr lang="en-IE" sz="3200" dirty="0">
                <a:hlinkClick r:id="rId2"/>
              </a:rPr>
              <a:t>http://communityh2.eu/</a:t>
            </a:r>
            <a:r>
              <a:rPr lang="en-IE" sz="3200" dirty="0"/>
              <a:t> </a:t>
            </a:r>
          </a:p>
        </p:txBody>
      </p:sp>
    </p:spTree>
    <p:extLst>
      <p:ext uri="{BB962C8B-B14F-4D97-AF65-F5344CB8AC3E}">
        <p14:creationId xmlns:p14="http://schemas.microsoft.com/office/powerpoint/2010/main" val="672037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ED639-278D-4B48-8AF7-E141768AA320}"/>
              </a:ext>
            </a:extLst>
          </p:cNvPr>
          <p:cNvSpPr>
            <a:spLocks noGrp="1"/>
          </p:cNvSpPr>
          <p:nvPr>
            <p:ph type="title"/>
          </p:nvPr>
        </p:nvSpPr>
        <p:spPr/>
        <p:txBody>
          <a:bodyPr/>
          <a:lstStyle/>
          <a:p>
            <a:r>
              <a:rPr lang="en-IE" dirty="0"/>
              <a:t>The Community Hydrogen Forum</a:t>
            </a:r>
            <a:br>
              <a:rPr lang="en-IE" dirty="0"/>
            </a:br>
            <a:r>
              <a:rPr lang="en-IE" dirty="0"/>
              <a:t>A tour of the website</a:t>
            </a:r>
          </a:p>
        </p:txBody>
      </p:sp>
      <p:sp>
        <p:nvSpPr>
          <p:cNvPr id="4" name="Rectangle 3">
            <a:extLst>
              <a:ext uri="{FF2B5EF4-FFF2-40B4-BE49-F238E27FC236}">
                <a16:creationId xmlns:a16="http://schemas.microsoft.com/office/drawing/2014/main" id="{D5A6D7AE-F274-47DD-A273-A5783D0D6BA4}"/>
              </a:ext>
            </a:extLst>
          </p:cNvPr>
          <p:cNvSpPr/>
          <p:nvPr/>
        </p:nvSpPr>
        <p:spPr>
          <a:xfrm>
            <a:off x="3896327" y="6176963"/>
            <a:ext cx="4399346" cy="584775"/>
          </a:xfrm>
          <a:prstGeom prst="rect">
            <a:avLst/>
          </a:prstGeom>
        </p:spPr>
        <p:txBody>
          <a:bodyPr wrap="none">
            <a:spAutoFit/>
          </a:bodyPr>
          <a:lstStyle/>
          <a:p>
            <a:pPr algn="ctr"/>
            <a:r>
              <a:rPr lang="en-IE" sz="3200" dirty="0">
                <a:hlinkClick r:id="rId2"/>
              </a:rPr>
              <a:t>http://communityh2.eu/</a:t>
            </a:r>
            <a:r>
              <a:rPr lang="en-IE" sz="3200" dirty="0"/>
              <a:t> </a:t>
            </a:r>
          </a:p>
        </p:txBody>
      </p:sp>
      <p:pic>
        <p:nvPicPr>
          <p:cNvPr id="8" name="Content Placeholder 7">
            <a:extLst>
              <a:ext uri="{FF2B5EF4-FFF2-40B4-BE49-F238E27FC236}">
                <a16:creationId xmlns:a16="http://schemas.microsoft.com/office/drawing/2014/main" id="{F93B1E27-64AB-490F-8957-8E06638DA3BC}"/>
              </a:ext>
            </a:extLst>
          </p:cNvPr>
          <p:cNvPicPr>
            <a:picLocks noGrp="1" noChangeAspect="1"/>
          </p:cNvPicPr>
          <p:nvPr>
            <p:ph idx="1"/>
          </p:nvPr>
        </p:nvPicPr>
        <p:blipFill rotWithShape="1">
          <a:blip r:embed="rId3"/>
          <a:srcRect t="9179" b="4429"/>
          <a:stretch/>
        </p:blipFill>
        <p:spPr>
          <a:xfrm>
            <a:off x="1422400" y="1719927"/>
            <a:ext cx="9347200" cy="4542310"/>
          </a:xfrm>
        </p:spPr>
      </p:pic>
    </p:spTree>
    <p:extLst>
      <p:ext uri="{BB962C8B-B14F-4D97-AF65-F5344CB8AC3E}">
        <p14:creationId xmlns:p14="http://schemas.microsoft.com/office/powerpoint/2010/main" val="1714914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68BC19BF-1DF3-4E10-9A52-6F280721FE82}"/>
              </a:ext>
            </a:extLst>
          </p:cNvPr>
          <p:cNvSpPr/>
          <p:nvPr/>
        </p:nvSpPr>
        <p:spPr>
          <a:xfrm>
            <a:off x="82062" y="1863969"/>
            <a:ext cx="12027876" cy="41030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FB4ADD89-C879-459F-BEF2-28590EDBDCF9}"/>
              </a:ext>
            </a:extLst>
          </p:cNvPr>
          <p:cNvSpPr>
            <a:spLocks noGrp="1"/>
          </p:cNvSpPr>
          <p:nvPr>
            <p:ph type="title"/>
          </p:nvPr>
        </p:nvSpPr>
        <p:spPr>
          <a:xfrm>
            <a:off x="838200" y="365125"/>
            <a:ext cx="10978662" cy="1325563"/>
          </a:xfrm>
        </p:spPr>
        <p:txBody>
          <a:bodyPr>
            <a:normAutofit/>
          </a:bodyPr>
          <a:lstStyle/>
          <a:p>
            <a:r>
              <a:rPr lang="en-IE" dirty="0"/>
              <a:t>Decision Support Tool</a:t>
            </a:r>
          </a:p>
        </p:txBody>
      </p:sp>
      <p:sp>
        <p:nvSpPr>
          <p:cNvPr id="37" name="TextBox 36">
            <a:extLst>
              <a:ext uri="{FF2B5EF4-FFF2-40B4-BE49-F238E27FC236}">
                <a16:creationId xmlns:a16="http://schemas.microsoft.com/office/drawing/2014/main" id="{BCB1A7DC-7F89-41E9-9E38-8A1FD5947F7F}"/>
              </a:ext>
            </a:extLst>
          </p:cNvPr>
          <p:cNvSpPr txBox="1"/>
          <p:nvPr/>
        </p:nvSpPr>
        <p:spPr>
          <a:xfrm>
            <a:off x="218047" y="3206207"/>
            <a:ext cx="2061857" cy="1325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E" dirty="0"/>
              <a:t>Where can I learn about hydrogen opportunities?</a:t>
            </a:r>
            <a:endParaRPr lang="en-US" dirty="0"/>
          </a:p>
        </p:txBody>
      </p:sp>
      <p:pic>
        <p:nvPicPr>
          <p:cNvPr id="44" name="Picture 43">
            <a:extLst>
              <a:ext uri="{FF2B5EF4-FFF2-40B4-BE49-F238E27FC236}">
                <a16:creationId xmlns:a16="http://schemas.microsoft.com/office/drawing/2014/main" id="{B2242791-8414-4E9B-9D20-1F8A658B26F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429" y="1729160"/>
            <a:ext cx="2810940" cy="1581154"/>
          </a:xfrm>
          <a:prstGeom prst="rect">
            <a:avLst/>
          </a:prstGeom>
        </p:spPr>
      </p:pic>
    </p:spTree>
    <p:extLst>
      <p:ext uri="{BB962C8B-B14F-4D97-AF65-F5344CB8AC3E}">
        <p14:creationId xmlns:p14="http://schemas.microsoft.com/office/powerpoint/2010/main" val="2384650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68BC19BF-1DF3-4E10-9A52-6F280721FE82}"/>
              </a:ext>
            </a:extLst>
          </p:cNvPr>
          <p:cNvSpPr/>
          <p:nvPr/>
        </p:nvSpPr>
        <p:spPr>
          <a:xfrm>
            <a:off x="82062" y="1863969"/>
            <a:ext cx="12027876" cy="41030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Rectangle: Rounded Corners 40">
            <a:extLst>
              <a:ext uri="{FF2B5EF4-FFF2-40B4-BE49-F238E27FC236}">
                <a16:creationId xmlns:a16="http://schemas.microsoft.com/office/drawing/2014/main" id="{5C3C6A02-420B-4C45-AE00-F63AC01522D2}"/>
              </a:ext>
            </a:extLst>
          </p:cNvPr>
          <p:cNvSpPr/>
          <p:nvPr/>
        </p:nvSpPr>
        <p:spPr>
          <a:xfrm>
            <a:off x="2966847" y="2167692"/>
            <a:ext cx="6117385" cy="36575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FB4ADD89-C879-459F-BEF2-28590EDBDCF9}"/>
              </a:ext>
            </a:extLst>
          </p:cNvPr>
          <p:cNvSpPr>
            <a:spLocks noGrp="1"/>
          </p:cNvSpPr>
          <p:nvPr>
            <p:ph type="title"/>
          </p:nvPr>
        </p:nvSpPr>
        <p:spPr>
          <a:xfrm>
            <a:off x="838200" y="365125"/>
            <a:ext cx="10978662" cy="1325563"/>
          </a:xfrm>
        </p:spPr>
        <p:txBody>
          <a:bodyPr>
            <a:normAutofit/>
          </a:bodyPr>
          <a:lstStyle/>
          <a:p>
            <a:r>
              <a:rPr lang="en-IE" dirty="0"/>
              <a:t>Decision Support Tool</a:t>
            </a:r>
          </a:p>
        </p:txBody>
      </p:sp>
      <p:pic>
        <p:nvPicPr>
          <p:cNvPr id="4" name="Grafik 115">
            <a:extLst>
              <a:ext uri="{FF2B5EF4-FFF2-40B4-BE49-F238E27FC236}">
                <a16:creationId xmlns:a16="http://schemas.microsoft.com/office/drawing/2014/main" id="{6DFC7476-CE7D-487C-874E-F406686FC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6204" y="3970666"/>
            <a:ext cx="488926" cy="492668"/>
          </a:xfrm>
          <a:prstGeom prst="rect">
            <a:avLst/>
          </a:prstGeom>
        </p:spPr>
      </p:pic>
      <p:sp>
        <p:nvSpPr>
          <p:cNvPr id="5" name="Ellipse 22">
            <a:extLst>
              <a:ext uri="{FF2B5EF4-FFF2-40B4-BE49-F238E27FC236}">
                <a16:creationId xmlns:a16="http://schemas.microsoft.com/office/drawing/2014/main" id="{90D4FF51-0034-447E-8156-86E22DAFD4A5}"/>
              </a:ext>
            </a:extLst>
          </p:cNvPr>
          <p:cNvSpPr/>
          <p:nvPr/>
        </p:nvSpPr>
        <p:spPr>
          <a:xfrm>
            <a:off x="3263675" y="3031140"/>
            <a:ext cx="607500" cy="6075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6" name="Ellipse 23">
            <a:extLst>
              <a:ext uri="{FF2B5EF4-FFF2-40B4-BE49-F238E27FC236}">
                <a16:creationId xmlns:a16="http://schemas.microsoft.com/office/drawing/2014/main" id="{0120F097-D418-4161-AC78-2A39978F3C7B}"/>
              </a:ext>
            </a:extLst>
          </p:cNvPr>
          <p:cNvSpPr/>
          <p:nvPr/>
        </p:nvSpPr>
        <p:spPr>
          <a:xfrm>
            <a:off x="3263675" y="3910401"/>
            <a:ext cx="607500" cy="6075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Ellipse 24">
            <a:extLst>
              <a:ext uri="{FF2B5EF4-FFF2-40B4-BE49-F238E27FC236}">
                <a16:creationId xmlns:a16="http://schemas.microsoft.com/office/drawing/2014/main" id="{EEAF2754-EBDA-43A4-9930-E56602D2E21B}"/>
              </a:ext>
            </a:extLst>
          </p:cNvPr>
          <p:cNvSpPr/>
          <p:nvPr/>
        </p:nvSpPr>
        <p:spPr>
          <a:xfrm>
            <a:off x="3263675" y="4769986"/>
            <a:ext cx="607500" cy="607500"/>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 name="Abgerundetes Rechteck 45">
            <a:extLst>
              <a:ext uri="{FF2B5EF4-FFF2-40B4-BE49-F238E27FC236}">
                <a16:creationId xmlns:a16="http://schemas.microsoft.com/office/drawing/2014/main" id="{70447E04-D995-41CC-AE2F-898C3BD4C084}"/>
              </a:ext>
            </a:extLst>
          </p:cNvPr>
          <p:cNvSpPr/>
          <p:nvPr/>
        </p:nvSpPr>
        <p:spPr>
          <a:xfrm>
            <a:off x="3234274" y="3673857"/>
            <a:ext cx="716127" cy="203066"/>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 name="Abgerundetes Rechteck 47">
            <a:extLst>
              <a:ext uri="{FF2B5EF4-FFF2-40B4-BE49-F238E27FC236}">
                <a16:creationId xmlns:a16="http://schemas.microsoft.com/office/drawing/2014/main" id="{018519C1-903F-4848-868D-33BDBFC248B6}"/>
              </a:ext>
            </a:extLst>
          </p:cNvPr>
          <p:cNvSpPr/>
          <p:nvPr/>
        </p:nvSpPr>
        <p:spPr>
          <a:xfrm>
            <a:off x="3226592" y="5401997"/>
            <a:ext cx="716127" cy="20306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0" name="Grafik 49">
            <a:extLst>
              <a:ext uri="{FF2B5EF4-FFF2-40B4-BE49-F238E27FC236}">
                <a16:creationId xmlns:a16="http://schemas.microsoft.com/office/drawing/2014/main" id="{D9433C69-22A8-434E-BE8A-B7C127C532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0453" y="3157623"/>
            <a:ext cx="366581" cy="366581"/>
          </a:xfrm>
          <a:prstGeom prst="rect">
            <a:avLst/>
          </a:prstGeom>
          <a:solidFill>
            <a:schemeClr val="bg1"/>
          </a:solidFill>
          <a:ln>
            <a:noFill/>
          </a:ln>
        </p:spPr>
      </p:pic>
      <p:sp>
        <p:nvSpPr>
          <p:cNvPr id="11" name="Rechteck 17">
            <a:extLst>
              <a:ext uri="{FF2B5EF4-FFF2-40B4-BE49-F238E27FC236}">
                <a16:creationId xmlns:a16="http://schemas.microsoft.com/office/drawing/2014/main" id="{4B48CF57-08FB-4203-8194-6A5A5F440CBF}"/>
              </a:ext>
            </a:extLst>
          </p:cNvPr>
          <p:cNvSpPr/>
          <p:nvPr/>
        </p:nvSpPr>
        <p:spPr>
          <a:xfrm>
            <a:off x="3202917" y="3686619"/>
            <a:ext cx="793064"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Wind Energy</a:t>
            </a:r>
            <a:endParaRPr lang="en-US" sz="788" dirty="0">
              <a:solidFill>
                <a:schemeClr val="bg2">
                  <a:lumMod val="25000"/>
                </a:schemeClr>
              </a:solidFill>
              <a:latin typeface="Futura Std Light" panose="020B0402020204020303" pitchFamily="34" charset="0"/>
            </a:endParaRPr>
          </a:p>
        </p:txBody>
      </p:sp>
      <p:pic>
        <p:nvPicPr>
          <p:cNvPr id="12" name="Picture 2" descr="Bildergebnis für PV panel Icon grey png">
            <a:extLst>
              <a:ext uri="{FF2B5EF4-FFF2-40B4-BE49-F238E27FC236}">
                <a16:creationId xmlns:a16="http://schemas.microsoft.com/office/drawing/2014/main" id="{EE77C2F1-6DF7-4E0A-B466-3664FD46D2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3581" y="4009803"/>
            <a:ext cx="407690" cy="407690"/>
          </a:xfrm>
          <a:prstGeom prst="rect">
            <a:avLst/>
          </a:prstGeom>
          <a:solidFill>
            <a:schemeClr val="bg1"/>
          </a:solidFill>
          <a:ln>
            <a:noFill/>
          </a:ln>
        </p:spPr>
      </p:pic>
      <p:sp>
        <p:nvSpPr>
          <p:cNvPr id="13" name="Abgerundetes Rechteck 53">
            <a:extLst>
              <a:ext uri="{FF2B5EF4-FFF2-40B4-BE49-F238E27FC236}">
                <a16:creationId xmlns:a16="http://schemas.microsoft.com/office/drawing/2014/main" id="{7AB6C050-7A68-434E-BF6C-995C7A652D7C}"/>
              </a:ext>
            </a:extLst>
          </p:cNvPr>
          <p:cNvSpPr/>
          <p:nvPr/>
        </p:nvSpPr>
        <p:spPr>
          <a:xfrm>
            <a:off x="3235187" y="4542411"/>
            <a:ext cx="716127" cy="203066"/>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4" name="Rechteck 54">
            <a:extLst>
              <a:ext uri="{FF2B5EF4-FFF2-40B4-BE49-F238E27FC236}">
                <a16:creationId xmlns:a16="http://schemas.microsoft.com/office/drawing/2014/main" id="{C60DC0DA-0270-43D6-BE28-C8BAADA42DA4}"/>
              </a:ext>
            </a:extLst>
          </p:cNvPr>
          <p:cNvSpPr/>
          <p:nvPr/>
        </p:nvSpPr>
        <p:spPr>
          <a:xfrm>
            <a:off x="3202916" y="4555173"/>
            <a:ext cx="776392"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Solar Energy</a:t>
            </a:r>
            <a:endParaRPr lang="en-US" sz="788" dirty="0">
              <a:solidFill>
                <a:schemeClr val="bg2">
                  <a:lumMod val="25000"/>
                </a:schemeClr>
              </a:solidFill>
              <a:latin typeface="Futura Std Light" panose="020B0402020204020303" pitchFamily="34" charset="0"/>
            </a:endParaRPr>
          </a:p>
        </p:txBody>
      </p:sp>
      <p:sp>
        <p:nvSpPr>
          <p:cNvPr id="15" name="Rechteck 55">
            <a:extLst>
              <a:ext uri="{FF2B5EF4-FFF2-40B4-BE49-F238E27FC236}">
                <a16:creationId xmlns:a16="http://schemas.microsoft.com/office/drawing/2014/main" id="{0EC687EF-50E9-492D-9BEB-4CB7A914B7BF}"/>
              </a:ext>
            </a:extLst>
          </p:cNvPr>
          <p:cNvSpPr/>
          <p:nvPr/>
        </p:nvSpPr>
        <p:spPr>
          <a:xfrm>
            <a:off x="3234459" y="5416967"/>
            <a:ext cx="724721"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AD Plant</a:t>
            </a:r>
            <a:endParaRPr lang="en-US" sz="788" dirty="0">
              <a:solidFill>
                <a:schemeClr val="bg2">
                  <a:lumMod val="25000"/>
                </a:schemeClr>
              </a:solidFill>
              <a:latin typeface="Futura Std Light" panose="020B0402020204020303" pitchFamily="34" charset="0"/>
            </a:endParaRPr>
          </a:p>
        </p:txBody>
      </p:sp>
      <p:pic>
        <p:nvPicPr>
          <p:cNvPr id="16" name="Grafik 56">
            <a:extLst>
              <a:ext uri="{FF2B5EF4-FFF2-40B4-BE49-F238E27FC236}">
                <a16:creationId xmlns:a16="http://schemas.microsoft.com/office/drawing/2014/main" id="{8FE0DDC3-3559-48A9-B212-17B072EB8B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0453" y="4891921"/>
            <a:ext cx="363630" cy="363630"/>
          </a:xfrm>
          <a:prstGeom prst="rect">
            <a:avLst/>
          </a:prstGeom>
        </p:spPr>
      </p:pic>
      <p:sp>
        <p:nvSpPr>
          <p:cNvPr id="17" name="Ellipse 100">
            <a:extLst>
              <a:ext uri="{FF2B5EF4-FFF2-40B4-BE49-F238E27FC236}">
                <a16:creationId xmlns:a16="http://schemas.microsoft.com/office/drawing/2014/main" id="{F0072CB3-8D40-41C3-AB45-61F65D1B2882}"/>
              </a:ext>
            </a:extLst>
          </p:cNvPr>
          <p:cNvSpPr/>
          <p:nvPr/>
        </p:nvSpPr>
        <p:spPr>
          <a:xfrm>
            <a:off x="8118696" y="2770183"/>
            <a:ext cx="607500" cy="607500"/>
          </a:xfrm>
          <a:prstGeom prst="ellipse">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8" name="Ellipse 101">
            <a:extLst>
              <a:ext uri="{FF2B5EF4-FFF2-40B4-BE49-F238E27FC236}">
                <a16:creationId xmlns:a16="http://schemas.microsoft.com/office/drawing/2014/main" id="{B7A93903-25E2-4B41-B27C-64F13AD74782}"/>
              </a:ext>
            </a:extLst>
          </p:cNvPr>
          <p:cNvSpPr/>
          <p:nvPr/>
        </p:nvSpPr>
        <p:spPr>
          <a:xfrm>
            <a:off x="8118696" y="3914742"/>
            <a:ext cx="607500" cy="607500"/>
          </a:xfrm>
          <a:prstGeom prst="ellipse">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9" name="Ellipse 102">
            <a:extLst>
              <a:ext uri="{FF2B5EF4-FFF2-40B4-BE49-F238E27FC236}">
                <a16:creationId xmlns:a16="http://schemas.microsoft.com/office/drawing/2014/main" id="{FFAD9A56-7658-4974-A9B1-355863FA6E71}"/>
              </a:ext>
            </a:extLst>
          </p:cNvPr>
          <p:cNvSpPr/>
          <p:nvPr/>
        </p:nvSpPr>
        <p:spPr>
          <a:xfrm>
            <a:off x="8118696" y="4703941"/>
            <a:ext cx="607500" cy="607500"/>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0" name="Abgerundetes Rechteck 103">
            <a:extLst>
              <a:ext uri="{FF2B5EF4-FFF2-40B4-BE49-F238E27FC236}">
                <a16:creationId xmlns:a16="http://schemas.microsoft.com/office/drawing/2014/main" id="{271F4589-21D1-4180-9D53-BD05C9EE6F81}"/>
              </a:ext>
            </a:extLst>
          </p:cNvPr>
          <p:cNvSpPr/>
          <p:nvPr/>
        </p:nvSpPr>
        <p:spPr>
          <a:xfrm>
            <a:off x="8067639" y="3412900"/>
            <a:ext cx="716127" cy="203066"/>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1" name="Abgerundetes Rechteck 104">
            <a:extLst>
              <a:ext uri="{FF2B5EF4-FFF2-40B4-BE49-F238E27FC236}">
                <a16:creationId xmlns:a16="http://schemas.microsoft.com/office/drawing/2014/main" id="{931F5672-B1B3-4464-9FAB-1B55BB6B4C7D}"/>
              </a:ext>
            </a:extLst>
          </p:cNvPr>
          <p:cNvSpPr/>
          <p:nvPr/>
        </p:nvSpPr>
        <p:spPr>
          <a:xfrm>
            <a:off x="8009703" y="5335952"/>
            <a:ext cx="887930" cy="203066"/>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 name="Rechteck 106">
            <a:extLst>
              <a:ext uri="{FF2B5EF4-FFF2-40B4-BE49-F238E27FC236}">
                <a16:creationId xmlns:a16="http://schemas.microsoft.com/office/drawing/2014/main" id="{DCB11B8D-255D-49D5-A837-9726D8FCFAEA}"/>
              </a:ext>
            </a:extLst>
          </p:cNvPr>
          <p:cNvSpPr/>
          <p:nvPr/>
        </p:nvSpPr>
        <p:spPr>
          <a:xfrm>
            <a:off x="8068552" y="3425661"/>
            <a:ext cx="715214"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Industry</a:t>
            </a:r>
            <a:endParaRPr lang="en-US" sz="788" dirty="0">
              <a:solidFill>
                <a:schemeClr val="bg2">
                  <a:lumMod val="25000"/>
                </a:schemeClr>
              </a:solidFill>
              <a:latin typeface="Futura Std Light" panose="020B0402020204020303" pitchFamily="34" charset="0"/>
            </a:endParaRPr>
          </a:p>
        </p:txBody>
      </p:sp>
      <p:sp>
        <p:nvSpPr>
          <p:cNvPr id="23" name="Abgerundetes Rechteck 108">
            <a:extLst>
              <a:ext uri="{FF2B5EF4-FFF2-40B4-BE49-F238E27FC236}">
                <a16:creationId xmlns:a16="http://schemas.microsoft.com/office/drawing/2014/main" id="{22E82429-37C3-44F4-BF80-341C4A4FE6E4}"/>
              </a:ext>
            </a:extLst>
          </p:cNvPr>
          <p:cNvSpPr/>
          <p:nvPr/>
        </p:nvSpPr>
        <p:spPr>
          <a:xfrm>
            <a:off x="8068552" y="3674970"/>
            <a:ext cx="716127" cy="203066"/>
          </a:xfrm>
          <a:prstGeom prst="roundRect">
            <a:avLst/>
          </a:prstGeom>
          <a:solidFill>
            <a:schemeClr val="bg1"/>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Rechteck 109">
            <a:extLst>
              <a:ext uri="{FF2B5EF4-FFF2-40B4-BE49-F238E27FC236}">
                <a16:creationId xmlns:a16="http://schemas.microsoft.com/office/drawing/2014/main" id="{CEF70F89-FA41-4F07-9141-14B82B20FE19}"/>
              </a:ext>
            </a:extLst>
          </p:cNvPr>
          <p:cNvSpPr/>
          <p:nvPr/>
        </p:nvSpPr>
        <p:spPr>
          <a:xfrm>
            <a:off x="8059959" y="3687731"/>
            <a:ext cx="724721"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Mobility</a:t>
            </a:r>
            <a:endParaRPr lang="en-US" sz="788" dirty="0">
              <a:solidFill>
                <a:schemeClr val="bg2">
                  <a:lumMod val="25000"/>
                </a:schemeClr>
              </a:solidFill>
              <a:latin typeface="Futura Std Light" panose="020B0402020204020303" pitchFamily="34" charset="0"/>
            </a:endParaRPr>
          </a:p>
        </p:txBody>
      </p:sp>
      <p:sp>
        <p:nvSpPr>
          <p:cNvPr id="25" name="Rechteck 110">
            <a:extLst>
              <a:ext uri="{FF2B5EF4-FFF2-40B4-BE49-F238E27FC236}">
                <a16:creationId xmlns:a16="http://schemas.microsoft.com/office/drawing/2014/main" id="{E869953B-42E8-4571-B078-C726FC861A76}"/>
              </a:ext>
            </a:extLst>
          </p:cNvPr>
          <p:cNvSpPr/>
          <p:nvPr/>
        </p:nvSpPr>
        <p:spPr>
          <a:xfrm>
            <a:off x="7926537" y="5350922"/>
            <a:ext cx="1035698"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Stationary Energy</a:t>
            </a:r>
            <a:endParaRPr lang="en-US" sz="788" dirty="0">
              <a:solidFill>
                <a:schemeClr val="bg2">
                  <a:lumMod val="25000"/>
                </a:schemeClr>
              </a:solidFill>
              <a:latin typeface="Futura Std Light" panose="020B0402020204020303" pitchFamily="34" charset="0"/>
            </a:endParaRPr>
          </a:p>
        </p:txBody>
      </p:sp>
      <p:pic>
        <p:nvPicPr>
          <p:cNvPr id="26" name="Picture 4" descr="Bildergebnis für building png icon">
            <a:extLst>
              <a:ext uri="{FF2B5EF4-FFF2-40B4-BE49-F238E27FC236}">
                <a16:creationId xmlns:a16="http://schemas.microsoft.com/office/drawing/2014/main" id="{44C3843F-6C7C-442A-BDC5-0972E252C7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6905" y="4830085"/>
            <a:ext cx="350828" cy="350828"/>
          </a:xfrm>
          <a:prstGeom prst="rect">
            <a:avLst/>
          </a:prstGeom>
          <a:noFill/>
          <a:extLst>
            <a:ext uri="{909E8E84-426E-40DD-AFC4-6F175D3DCCD1}">
              <a14:hiddenFill xmlns:a14="http://schemas.microsoft.com/office/drawing/2010/main">
                <a:solidFill>
                  <a:srgbClr val="FFFFFF"/>
                </a:solidFill>
              </a14:hiddenFill>
            </a:ext>
          </a:extLst>
        </p:spPr>
      </p:pic>
      <p:pic>
        <p:nvPicPr>
          <p:cNvPr id="27" name="Grafik 1028">
            <a:extLst>
              <a:ext uri="{FF2B5EF4-FFF2-40B4-BE49-F238E27FC236}">
                <a16:creationId xmlns:a16="http://schemas.microsoft.com/office/drawing/2014/main" id="{F0B84F95-FA4A-4BDD-BC0C-3E7E02D3F1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5506" y="2873849"/>
            <a:ext cx="413626" cy="413626"/>
          </a:xfrm>
          <a:prstGeom prst="rect">
            <a:avLst/>
          </a:prstGeom>
        </p:spPr>
      </p:pic>
      <p:sp>
        <p:nvSpPr>
          <p:cNvPr id="28" name="TextBox 27">
            <a:extLst>
              <a:ext uri="{FF2B5EF4-FFF2-40B4-BE49-F238E27FC236}">
                <a16:creationId xmlns:a16="http://schemas.microsoft.com/office/drawing/2014/main" id="{47435AB3-354D-4ACB-A3FC-932D19811BC5}"/>
              </a:ext>
            </a:extLst>
          </p:cNvPr>
          <p:cNvSpPr txBox="1"/>
          <p:nvPr/>
        </p:nvSpPr>
        <p:spPr>
          <a:xfrm>
            <a:off x="2975127" y="2330120"/>
            <a:ext cx="1231970" cy="715581"/>
          </a:xfrm>
          <a:prstGeom prst="rect">
            <a:avLst/>
          </a:prstGeom>
          <a:noFill/>
        </p:spPr>
        <p:txBody>
          <a:bodyPr wrap="square" rtlCol="0">
            <a:spAutoFit/>
          </a:bodyPr>
          <a:lstStyle/>
          <a:p>
            <a:pPr algn="ctr"/>
            <a:r>
              <a:rPr lang="en-IE" sz="1350" dirty="0"/>
              <a:t>Curtailed renewable energy sources</a:t>
            </a:r>
          </a:p>
        </p:txBody>
      </p:sp>
      <p:sp>
        <p:nvSpPr>
          <p:cNvPr id="29" name="TextBox 28">
            <a:extLst>
              <a:ext uri="{FF2B5EF4-FFF2-40B4-BE49-F238E27FC236}">
                <a16:creationId xmlns:a16="http://schemas.microsoft.com/office/drawing/2014/main" id="{143C947A-2A55-47EB-9401-BA99B6AEEF44}"/>
              </a:ext>
            </a:extLst>
          </p:cNvPr>
          <p:cNvSpPr txBox="1"/>
          <p:nvPr/>
        </p:nvSpPr>
        <p:spPr>
          <a:xfrm>
            <a:off x="7738929" y="2472056"/>
            <a:ext cx="1366779" cy="300082"/>
          </a:xfrm>
          <a:prstGeom prst="rect">
            <a:avLst/>
          </a:prstGeom>
          <a:noFill/>
        </p:spPr>
        <p:txBody>
          <a:bodyPr wrap="square" rtlCol="0">
            <a:spAutoFit/>
          </a:bodyPr>
          <a:lstStyle/>
          <a:p>
            <a:r>
              <a:rPr lang="en-IE" sz="1350" dirty="0"/>
              <a:t>Energy demands</a:t>
            </a:r>
          </a:p>
        </p:txBody>
      </p:sp>
      <p:sp>
        <p:nvSpPr>
          <p:cNvPr id="30" name="Oval 29">
            <a:extLst>
              <a:ext uri="{FF2B5EF4-FFF2-40B4-BE49-F238E27FC236}">
                <a16:creationId xmlns:a16="http://schemas.microsoft.com/office/drawing/2014/main" id="{D49FD565-0156-4BE4-8F69-7348347709FB}"/>
              </a:ext>
            </a:extLst>
          </p:cNvPr>
          <p:cNvSpPr/>
          <p:nvPr/>
        </p:nvSpPr>
        <p:spPr>
          <a:xfrm>
            <a:off x="4334808" y="2519737"/>
            <a:ext cx="3535971" cy="32234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t>Hydrogen could make sense for my community, organisation or company.</a:t>
            </a:r>
          </a:p>
          <a:p>
            <a:pPr algn="ctr"/>
            <a:endParaRPr lang="en-IE" sz="1600" dirty="0"/>
          </a:p>
          <a:p>
            <a:pPr algn="ctr"/>
            <a:r>
              <a:rPr lang="en-IE" sz="1600" dirty="0"/>
              <a:t>But how do I make it happen?</a:t>
            </a:r>
          </a:p>
          <a:p>
            <a:pPr algn="ctr"/>
            <a:endParaRPr lang="en-IE" sz="1600" dirty="0"/>
          </a:p>
          <a:p>
            <a:pPr algn="ctr"/>
            <a:r>
              <a:rPr lang="en-IE" sz="1600" dirty="0"/>
              <a:t>How do I find a hydrogen source or market?</a:t>
            </a:r>
            <a:endParaRPr lang="en-US" sz="1600" dirty="0"/>
          </a:p>
        </p:txBody>
      </p:sp>
      <p:sp>
        <p:nvSpPr>
          <p:cNvPr id="35" name="TextBox 34">
            <a:extLst>
              <a:ext uri="{FF2B5EF4-FFF2-40B4-BE49-F238E27FC236}">
                <a16:creationId xmlns:a16="http://schemas.microsoft.com/office/drawing/2014/main" id="{1CC798A0-779E-4FB6-8176-3AA681D39976}"/>
              </a:ext>
            </a:extLst>
          </p:cNvPr>
          <p:cNvSpPr txBox="1"/>
          <p:nvPr/>
        </p:nvSpPr>
        <p:spPr>
          <a:xfrm>
            <a:off x="4031459" y="2167692"/>
            <a:ext cx="4128706" cy="369332"/>
          </a:xfrm>
          <a:prstGeom prst="rect">
            <a:avLst/>
          </a:prstGeom>
          <a:noFill/>
        </p:spPr>
        <p:txBody>
          <a:bodyPr wrap="square" rtlCol="0">
            <a:spAutoFit/>
          </a:bodyPr>
          <a:lstStyle/>
          <a:p>
            <a:pPr algn="ctr"/>
            <a:r>
              <a:rPr lang="en-IE" b="1" dirty="0"/>
              <a:t>Decision Support Tool</a:t>
            </a:r>
            <a:endParaRPr lang="en-US" b="1" dirty="0"/>
          </a:p>
        </p:txBody>
      </p:sp>
      <p:sp>
        <p:nvSpPr>
          <p:cNvPr id="37" name="TextBox 36">
            <a:extLst>
              <a:ext uri="{FF2B5EF4-FFF2-40B4-BE49-F238E27FC236}">
                <a16:creationId xmlns:a16="http://schemas.microsoft.com/office/drawing/2014/main" id="{BCB1A7DC-7F89-41E9-9E38-8A1FD5947F7F}"/>
              </a:ext>
            </a:extLst>
          </p:cNvPr>
          <p:cNvSpPr txBox="1"/>
          <p:nvPr/>
        </p:nvSpPr>
        <p:spPr>
          <a:xfrm>
            <a:off x="218047" y="3206207"/>
            <a:ext cx="2061857" cy="1325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E" dirty="0"/>
              <a:t>Where can I learn about hydrogen opportunities?</a:t>
            </a:r>
            <a:endParaRPr lang="en-US" dirty="0"/>
          </a:p>
        </p:txBody>
      </p:sp>
      <p:sp>
        <p:nvSpPr>
          <p:cNvPr id="39" name="Down Arrow 71">
            <a:extLst>
              <a:ext uri="{FF2B5EF4-FFF2-40B4-BE49-F238E27FC236}">
                <a16:creationId xmlns:a16="http://schemas.microsoft.com/office/drawing/2014/main" id="{F40662FF-7DED-4420-9362-7B23DF03178A}"/>
              </a:ext>
            </a:extLst>
          </p:cNvPr>
          <p:cNvSpPr/>
          <p:nvPr/>
        </p:nvSpPr>
        <p:spPr>
          <a:xfrm rot="16200000">
            <a:off x="2422073" y="3670518"/>
            <a:ext cx="484632" cy="3901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B2242791-8414-4E9B-9D20-1F8A658B26F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429" y="1729160"/>
            <a:ext cx="2810940" cy="1581154"/>
          </a:xfrm>
          <a:prstGeom prst="rect">
            <a:avLst/>
          </a:prstGeom>
        </p:spPr>
      </p:pic>
    </p:spTree>
    <p:extLst>
      <p:ext uri="{BB962C8B-B14F-4D97-AF65-F5344CB8AC3E}">
        <p14:creationId xmlns:p14="http://schemas.microsoft.com/office/powerpoint/2010/main" val="2258242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BDEDAF7F04CB44808FB66BD2494817" ma:contentTypeVersion="10" ma:contentTypeDescription="Create a new document." ma:contentTypeScope="" ma:versionID="98447ed5c1f9c92470426f9fe9b9da5e">
  <xsd:schema xmlns:xsd="http://www.w3.org/2001/XMLSchema" xmlns:xs="http://www.w3.org/2001/XMLSchema" xmlns:p="http://schemas.microsoft.com/office/2006/metadata/properties" xmlns:ns2="ef0b0bf8-9b2d-4537-a09e-480623a224ba" targetNamespace="http://schemas.microsoft.com/office/2006/metadata/properties" ma:root="true" ma:fieldsID="e7d244f1e720e06ada96cf745d35e6c6" ns2:_="">
    <xsd:import namespace="ef0b0bf8-9b2d-4537-a09e-480623a224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0b0bf8-9b2d-4537-a09e-480623a224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C80482-D6CE-462F-898F-1A6C3E1309DA}"/>
</file>

<file path=customXml/itemProps2.xml><?xml version="1.0" encoding="utf-8"?>
<ds:datastoreItem xmlns:ds="http://schemas.openxmlformats.org/officeDocument/2006/customXml" ds:itemID="{539249C2-F6DC-4E44-9A25-245D058101DA}"/>
</file>

<file path=customXml/itemProps3.xml><?xml version="1.0" encoding="utf-8"?>
<ds:datastoreItem xmlns:ds="http://schemas.openxmlformats.org/officeDocument/2006/customXml" ds:itemID="{4762BB85-6F4C-4E50-9D03-CF7F7076F2BC}"/>
</file>

<file path=docProps/app.xml><?xml version="1.0" encoding="utf-8"?>
<Properties xmlns="http://schemas.openxmlformats.org/officeDocument/2006/extended-properties" xmlns:vt="http://schemas.openxmlformats.org/officeDocument/2006/docPropsVTypes">
  <TotalTime>415</TotalTime>
  <Words>2131</Words>
  <Application>Microsoft Office PowerPoint</Application>
  <PresentationFormat>Widescreen</PresentationFormat>
  <Paragraphs>260</Paragraphs>
  <Slides>32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Light</vt:lpstr>
      <vt:lpstr>Cambria Math</vt:lpstr>
      <vt:lpstr>Futura Std Book</vt:lpstr>
      <vt:lpstr>Futura Std Light</vt:lpstr>
      <vt:lpstr>Open Sans</vt:lpstr>
      <vt:lpstr>Office Theme</vt:lpstr>
      <vt:lpstr>The Community Hydrogen Forum and Decision Support Tool</vt:lpstr>
      <vt:lpstr>Overview</vt:lpstr>
      <vt:lpstr>The Renewable Hydrogen Opportunity for Communities</vt:lpstr>
      <vt:lpstr>The Community Hydrogen Forum</vt:lpstr>
      <vt:lpstr>The Community Hydrogen Forum Overview</vt:lpstr>
      <vt:lpstr>The Community Hydrogen Forum Objectives</vt:lpstr>
      <vt:lpstr>The Community Hydrogen Forum A tour of the website</vt:lpstr>
      <vt:lpstr>Decision Support Tool</vt:lpstr>
      <vt:lpstr>Decision Support Tool</vt:lpstr>
      <vt:lpstr>Decision Support Tool</vt:lpstr>
      <vt:lpstr>The Decision Support Tool What is it?</vt:lpstr>
      <vt:lpstr>The Decision Support Tool Why city buses?</vt:lpstr>
      <vt:lpstr>The Hydrogen Tools of the Community Hydrogen Forum</vt:lpstr>
      <vt:lpstr>The Simplified Decision Support Tool (SDST) Energy &amp; hydrogen outlook for Belgium</vt:lpstr>
      <vt:lpstr>The Decision Support Tool - Biomass-derived H2 How to Produce Hydrogen from Biomass?</vt:lpstr>
      <vt:lpstr>The Decision Support Tool - Wind/Solar-based H2  How it works</vt:lpstr>
      <vt:lpstr>The Decision Support Tool – Wind-based H2  How it works</vt:lpstr>
      <vt:lpstr>The Decision Support Tool – Solar-Wind-based H2  How it works</vt:lpstr>
      <vt:lpstr>The Decision Support Tool Results for Dublin</vt:lpstr>
      <vt:lpstr>The Hydrogen Tools of the Community Hydrogen Forum</vt:lpstr>
      <vt:lpstr>The Next Steps For potential hydrogen stakeholders</vt:lpstr>
      <vt:lpstr>Backup slides</vt:lpstr>
      <vt:lpstr>Tour backup slides About us</vt:lpstr>
      <vt:lpstr>Tour backup slides Hydrogen insights</vt:lpstr>
      <vt:lpstr>Tour backup slides Links</vt:lpstr>
      <vt:lpstr>Tour backup slides Links – National hydrogen associations</vt:lpstr>
      <vt:lpstr>Tour backup slides Links – Some key EU projects</vt:lpstr>
      <vt:lpstr>Tour backup slides Hydrogen discussion forum</vt:lpstr>
      <vt:lpstr>Tour backup slides Decision Support Tool</vt:lpstr>
      <vt:lpstr>The Decision Support Tool - Biomass-derived H2 Results for the United Kingdom (UK)</vt:lpstr>
      <vt:lpstr>The Decision Support Tool - Biomass-derived H2 Results for the United Kingdom (UK)</vt:lpstr>
      <vt:lpstr>Tour backup slides DST Simple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Raine</dc:creator>
  <cp:lastModifiedBy>Monaghan, Rory</cp:lastModifiedBy>
  <cp:revision>55</cp:revision>
  <dcterms:created xsi:type="dcterms:W3CDTF">2019-09-13T13:50:58Z</dcterms:created>
  <dcterms:modified xsi:type="dcterms:W3CDTF">2021-02-17T21:44:24Z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0x010100E4BDEDAF7F04CB44808FB66BD2494817</vt:lpwstr>
  </property>
</Properties>
</file>