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83211-3778-4D5B-862B-3C23AEE1C55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9EDF0-435E-42CE-8C46-BC9B8B85E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7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s-ES" sz="2000" b="0" strike="noStrike" spc="-1" dirty="0">
              <a:latin typeface="Arial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86C2F-8C30-4C20-B878-7C0A488770EB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9936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A5E5E-F28F-4C2B-96D0-105C326C5221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4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A5E5E-F28F-4C2B-96D0-105C326C5221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370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A5E5E-F28F-4C2B-96D0-105C326C5221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0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A5E5E-F28F-4C2B-96D0-105C326C5221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761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A5E5E-F28F-4C2B-96D0-105C326C5221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016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A5E5E-F28F-4C2B-96D0-105C326C5221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8454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A5E5E-F28F-4C2B-96D0-105C326C5221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9770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3F38B-40FD-4162-B0B0-AAFBEB87BC2B}" type="slidenum">
              <a:rPr kumimoji="0" lang="es-ES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0389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A5E5E-F28F-4C2B-96D0-105C326C5221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48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2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6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8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40285480-09FE-4117-83CA-6CB738FCB529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2/18/2021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2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sz="32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8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82095678-A47A-4978-A6F4-9137AFA39113}" type="slidenum">
              <a:rPr lang="en-GB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914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0285480-09FE-4117-83CA-6CB738FCB529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2/18/2021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32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2095678-A47A-4978-A6F4-9137AFA39113}" type="slidenum">
              <a:rPr lang="en-GB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345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2" y="599726"/>
            <a:ext cx="2906817" cy="58169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675728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5" y="675728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4" y="5956138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40285480-09FE-4117-83CA-6CB738FCB529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2/18/2021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5" y="5951812"/>
            <a:ext cx="7896279" cy="365125"/>
          </a:xfrm>
        </p:spPr>
        <p:txBody>
          <a:bodyPr/>
          <a:lstStyle/>
          <a:p>
            <a:endParaRPr lang="es-ES" sz="32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6" y="5956138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82095678-A47A-4978-A6F4-9137AFA39113}" type="slidenum">
              <a:rPr lang="en-GB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020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 hasCustomPrompt="1"/>
          </p:nvPr>
        </p:nvSpPr>
        <p:spPr>
          <a:xfrm>
            <a:off x="1524000" y="1122480"/>
            <a:ext cx="914352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ç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267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54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180498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0285480-09FE-4117-83CA-6CB738FCB529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2/18/2021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32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1" y="5956138"/>
            <a:ext cx="105250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82095678-A47A-4978-A6F4-9137AFA39113}" type="slidenum">
              <a:rPr lang="en-GB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636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5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1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8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40285480-09FE-4117-83CA-6CB738FCB529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2/18/2021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sz="32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82095678-A47A-4978-A6F4-9137AFA39113}" type="slidenum">
              <a:rPr lang="en-GB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523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5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0285480-09FE-4117-83CA-6CB738FCB529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2/18/2021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32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2095678-A47A-4978-A6F4-9137AFA39113}" type="slidenum">
              <a:rPr lang="en-GB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10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5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0285480-09FE-4117-83CA-6CB738FCB529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2/18/2021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32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2095678-A47A-4978-A6F4-9137AFA39113}" type="slidenum">
              <a:rPr lang="en-GB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791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5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9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0285480-09FE-4117-83CA-6CB738FCB529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2/18/2021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32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2095678-A47A-4978-A6F4-9137AFA39113}" type="slidenum">
              <a:rPr lang="en-GB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079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0285480-09FE-4117-83CA-6CB738FCB529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2/18/2021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32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2095678-A47A-4978-A6F4-9137AFA39113}" type="slidenum">
              <a:rPr lang="en-GB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4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4"/>
            <a:ext cx="11298200" cy="12747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5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262297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40285480-09FE-4117-83CA-6CB738FCB529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2/18/2021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sz="32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82095678-A47A-4978-A6F4-9137AFA39113}" type="slidenum">
              <a:rPr lang="en-GB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11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6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9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0285480-09FE-4117-83CA-6CB738FCB529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2/18/2021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32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2095678-A47A-4978-A6F4-9137AFA39113}" type="slidenum">
              <a:rPr lang="en-GB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38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3" y="5956138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40285480-09FE-4117-83CA-6CB738FCB529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2/18/2021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2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S" sz="3200" b="0" strike="noStrike" spc="-1" dirty="0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1" y="5956138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82095678-A47A-4978-A6F4-9137AFA39113}" type="slidenum">
              <a:rPr lang="en-GB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D6896956-3216-9146-AF68-C23810117D31}"/>
              </a:ext>
            </a:extLst>
          </p:cNvPr>
          <p:cNvPicPr/>
          <p:nvPr userDrawn="1"/>
        </p:nvPicPr>
        <p:blipFill>
          <a:blip r:embed="rId14"/>
          <a:stretch/>
        </p:blipFill>
        <p:spPr>
          <a:xfrm>
            <a:off x="9333343" y="6015840"/>
            <a:ext cx="2647680" cy="769920"/>
          </a:xfrm>
          <a:prstGeom prst="rect">
            <a:avLst/>
          </a:prstGeom>
          <a:ln w="0">
            <a:noFill/>
          </a:ln>
        </p:spPr>
      </p:pic>
      <p:pic>
        <p:nvPicPr>
          <p:cNvPr id="19" name="Imagen 1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4BE325C9-B1E1-7D42-8CF7-EFF9D29FA5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65" y="6023343"/>
            <a:ext cx="2411411" cy="666684"/>
          </a:xfrm>
          <a:prstGeom prst="rect">
            <a:avLst/>
          </a:prstGeom>
        </p:spPr>
      </p:pic>
      <p:pic>
        <p:nvPicPr>
          <p:cNvPr id="20" name="Imagen 19" descr="Texto&#10;&#10;Descripción generada automáticamente">
            <a:extLst>
              <a:ext uri="{FF2B5EF4-FFF2-40B4-BE49-F238E27FC236}">
                <a16:creationId xmlns:a16="http://schemas.microsoft.com/office/drawing/2014/main" id="{BDECE89E-03AD-0041-9974-A102DE0A9B8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" y="5964288"/>
            <a:ext cx="2959489" cy="802573"/>
          </a:xfrm>
          <a:prstGeom prst="rect">
            <a:avLst/>
          </a:prstGeom>
        </p:spPr>
      </p:pic>
      <p:grpSp>
        <p:nvGrpSpPr>
          <p:cNvPr id="21" name="Group 3">
            <a:extLst>
              <a:ext uri="{FF2B5EF4-FFF2-40B4-BE49-F238E27FC236}">
                <a16:creationId xmlns:a16="http://schemas.microsoft.com/office/drawing/2014/main" id="{A96AEB52-52F8-3B48-A672-E4267B318785}"/>
              </a:ext>
            </a:extLst>
          </p:cNvPr>
          <p:cNvGrpSpPr/>
          <p:nvPr userDrawn="1"/>
        </p:nvGrpSpPr>
        <p:grpSpPr>
          <a:xfrm>
            <a:off x="5947460" y="5921638"/>
            <a:ext cx="1588161" cy="802573"/>
            <a:chOff x="6715800" y="6105600"/>
            <a:chExt cx="1346400" cy="680400"/>
          </a:xfrm>
        </p:grpSpPr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D930492C-7766-8646-BD04-7721882E0D63}"/>
                </a:ext>
              </a:extLst>
            </p:cNvPr>
            <p:cNvPicPr/>
            <p:nvPr/>
          </p:nvPicPr>
          <p:blipFill>
            <a:blip r:embed="rId17"/>
            <a:stretch/>
          </p:blipFill>
          <p:spPr>
            <a:xfrm>
              <a:off x="6730560" y="6105600"/>
              <a:ext cx="1331640" cy="30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Picture 13">
              <a:extLst>
                <a:ext uri="{FF2B5EF4-FFF2-40B4-BE49-F238E27FC236}">
                  <a16:creationId xmlns:a16="http://schemas.microsoft.com/office/drawing/2014/main" id="{614F083C-9DCB-0B47-9271-DDF974175965}"/>
                </a:ext>
              </a:extLst>
            </p:cNvPr>
            <p:cNvPicPr/>
            <p:nvPr/>
          </p:nvPicPr>
          <p:blipFill>
            <a:blip r:embed="rId18"/>
            <a:stretch/>
          </p:blipFill>
          <p:spPr>
            <a:xfrm>
              <a:off x="6715800" y="6480360"/>
              <a:ext cx="1155240" cy="305640"/>
            </a:xfrm>
            <a:prstGeom prst="rect">
              <a:avLst/>
            </a:prstGeom>
            <a:ln w="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1759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a roca en el mar&#10;&#10;Descripción generada automáticamente">
            <a:extLst>
              <a:ext uri="{FF2B5EF4-FFF2-40B4-BE49-F238E27FC236}">
                <a16:creationId xmlns:a16="http://schemas.microsoft.com/office/drawing/2014/main" id="{2E374662-B4AE-6640-809B-DB0DB9D21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82" y="-2885047"/>
            <a:ext cx="12350756" cy="1633688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C59D621-600B-3E47-9C3E-CA59F207E010}"/>
              </a:ext>
            </a:extLst>
          </p:cNvPr>
          <p:cNvSpPr/>
          <p:nvPr/>
        </p:nvSpPr>
        <p:spPr>
          <a:xfrm>
            <a:off x="-125682" y="5730616"/>
            <a:ext cx="12504908" cy="134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ADC30E8-664B-D84C-B133-EFD6C02387D8}"/>
              </a:ext>
            </a:extLst>
          </p:cNvPr>
          <p:cNvSpPr/>
          <p:nvPr/>
        </p:nvSpPr>
        <p:spPr>
          <a:xfrm>
            <a:off x="30513" y="2272323"/>
            <a:ext cx="8223103" cy="3153740"/>
          </a:xfrm>
          <a:prstGeom prst="rect">
            <a:avLst/>
          </a:prstGeom>
          <a:solidFill>
            <a:srgbClr val="4D1434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47" name="CustomShape 1"/>
          <p:cNvSpPr/>
          <p:nvPr/>
        </p:nvSpPr>
        <p:spPr>
          <a:xfrm>
            <a:off x="1199719" y="1967430"/>
            <a:ext cx="9931680" cy="859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r" defTabSz="609585"/>
            <a:endParaRPr lang="en-US" sz="2400" spc="-1">
              <a:solidFill>
                <a:prstClr val="black"/>
              </a:solidFill>
              <a:latin typeface="Arial"/>
            </a:endParaRPr>
          </a:p>
          <a:p>
            <a:pPr algn="r" defTabSz="609585"/>
            <a:endParaRPr lang="en-US" sz="24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394395" y="2208123"/>
            <a:ext cx="9516000" cy="28297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defTabSz="609585"/>
            <a:endParaRPr lang="en-US" sz="2667" spc="-1" dirty="0">
              <a:solidFill>
                <a:srgbClr val="4D1434">
                  <a:lumMod val="90000"/>
                  <a:lumOff val="10000"/>
                </a:srgbClr>
              </a:solidFill>
              <a:latin typeface="Poppins" pitchFamily="2" charset="77"/>
              <a:cs typeface="Poppins" pitchFamily="2" charset="77"/>
            </a:endParaRPr>
          </a:p>
          <a:p>
            <a:pPr defTabSz="609585"/>
            <a:r>
              <a:rPr lang="en-GB" sz="2400" b="1" dirty="0">
                <a:solidFill>
                  <a:prstClr val="white"/>
                </a:solidFill>
                <a:latin typeface="Gill Sans MT" panose="020B0502020104020203"/>
              </a:rPr>
              <a:t>How Can Renewables Sustain Resilient Communities?</a:t>
            </a:r>
            <a:r>
              <a:rPr lang="en-GB" sz="2400" dirty="0">
                <a:solidFill>
                  <a:prstClr val="white"/>
                </a:solidFill>
                <a:latin typeface="Gill Sans MT" panose="020B0502020104020203"/>
              </a:rPr>
              <a:t/>
            </a:r>
            <a:br>
              <a:rPr lang="en-GB" sz="2400" dirty="0">
                <a:solidFill>
                  <a:prstClr val="white"/>
                </a:solidFill>
                <a:latin typeface="Gill Sans MT" panose="020B0502020104020203"/>
              </a:rPr>
            </a:br>
            <a:r>
              <a:rPr lang="en-GB" sz="2400" dirty="0">
                <a:solidFill>
                  <a:prstClr val="white"/>
                </a:solidFill>
                <a:latin typeface="Gill Sans MT" panose="020B0502020104020203"/>
              </a:rPr>
              <a:t/>
            </a:r>
            <a:br>
              <a:rPr lang="en-GB" sz="2400" dirty="0">
                <a:solidFill>
                  <a:prstClr val="white"/>
                </a:solidFill>
                <a:latin typeface="Gill Sans MT" panose="020B0502020104020203"/>
              </a:rPr>
            </a:br>
            <a:r>
              <a:rPr lang="en-GB" sz="2400" i="1" dirty="0">
                <a:solidFill>
                  <a:prstClr val="white"/>
                </a:solidFill>
                <a:latin typeface="Gill Sans MT" panose="020B0502020104020203"/>
              </a:rPr>
              <a:t>Utilising hydrogen to increase coastal sustainability</a:t>
            </a:r>
            <a:r>
              <a:rPr lang="en-GB" sz="2400" dirty="0">
                <a:solidFill>
                  <a:prstClr val="white"/>
                </a:solidFill>
                <a:latin typeface="Gill Sans MT" panose="020B0502020104020203"/>
              </a:rPr>
              <a:t/>
            </a:r>
            <a:br>
              <a:rPr lang="en-GB" sz="2400" dirty="0">
                <a:solidFill>
                  <a:prstClr val="white"/>
                </a:solidFill>
                <a:latin typeface="Gill Sans MT" panose="020B0502020104020203"/>
              </a:rPr>
            </a:br>
            <a:endParaRPr lang="en-US" sz="2667" spc="-1" dirty="0">
              <a:solidFill>
                <a:prstClr val="white"/>
              </a:solidFill>
              <a:latin typeface="Poppins" pitchFamily="2" charset="77"/>
              <a:cs typeface="Poppins" pitchFamily="2" charset="77"/>
            </a:endParaRPr>
          </a:p>
          <a:p>
            <a:pPr defTabSz="609585"/>
            <a:r>
              <a:rPr lang="en-US" sz="2400" spc="-1" dirty="0">
                <a:solidFill>
                  <a:prstClr val="white"/>
                </a:solidFill>
                <a:latin typeface="Poppins ExtraLight" pitchFamily="2" charset="77"/>
                <a:cs typeface="Poppins ExtraLight" pitchFamily="2" charset="77"/>
              </a:rPr>
              <a:t>18</a:t>
            </a:r>
            <a:r>
              <a:rPr lang="en-US" sz="2400" spc="-1" baseline="30000" dirty="0">
                <a:solidFill>
                  <a:prstClr val="white"/>
                </a:solidFill>
                <a:latin typeface="Poppins ExtraLight" pitchFamily="2" charset="77"/>
                <a:cs typeface="Poppins ExtraLight" pitchFamily="2" charset="77"/>
              </a:rPr>
              <a:t>th</a:t>
            </a:r>
            <a:r>
              <a:rPr lang="en-US" sz="2400" spc="-1" dirty="0">
                <a:solidFill>
                  <a:prstClr val="white"/>
                </a:solidFill>
                <a:latin typeface="Poppins ExtraLight" pitchFamily="2" charset="77"/>
                <a:cs typeface="Poppins ExtraLight" pitchFamily="2" charset="77"/>
              </a:rPr>
              <a:t> February 2021</a:t>
            </a:r>
          </a:p>
          <a:p>
            <a:pPr defTabSz="609585"/>
            <a:endParaRPr lang="en-US" sz="2667" spc="-1" dirty="0">
              <a:solidFill>
                <a:srgbClr val="4D1434">
                  <a:lumMod val="90000"/>
                  <a:lumOff val="10000"/>
                </a:srgbClr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49" name="Group 3"/>
          <p:cNvGrpSpPr/>
          <p:nvPr/>
        </p:nvGrpSpPr>
        <p:grpSpPr>
          <a:xfrm>
            <a:off x="4624285" y="6002321"/>
            <a:ext cx="1230995" cy="650121"/>
            <a:chOff x="6715800" y="6105600"/>
            <a:chExt cx="1346400" cy="680400"/>
          </a:xfrm>
        </p:grpSpPr>
        <p:pic>
          <p:nvPicPr>
            <p:cNvPr id="50" name="Picture 12"/>
            <p:cNvPicPr/>
            <p:nvPr/>
          </p:nvPicPr>
          <p:blipFill>
            <a:blip r:embed="rId4"/>
            <a:stretch/>
          </p:blipFill>
          <p:spPr>
            <a:xfrm>
              <a:off x="6730560" y="6105600"/>
              <a:ext cx="1331640" cy="30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" name="Picture 13"/>
            <p:cNvPicPr/>
            <p:nvPr/>
          </p:nvPicPr>
          <p:blipFill>
            <a:blip r:embed="rId5"/>
            <a:stretch/>
          </p:blipFill>
          <p:spPr>
            <a:xfrm>
              <a:off x="6715800" y="6480360"/>
              <a:ext cx="1155240" cy="305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" name="CustomShape 4"/>
          <p:cNvSpPr/>
          <p:nvPr/>
        </p:nvSpPr>
        <p:spPr>
          <a:xfrm>
            <a:off x="1940160" y="3256680"/>
            <a:ext cx="454080" cy="1260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" name="Picture 2"/>
          <p:cNvPicPr/>
          <p:nvPr/>
        </p:nvPicPr>
        <p:blipFill>
          <a:blip r:embed="rId6"/>
          <a:stretch/>
        </p:blipFill>
        <p:spPr>
          <a:xfrm>
            <a:off x="7423505" y="5960742"/>
            <a:ext cx="1522188" cy="790303"/>
          </a:xfrm>
          <a:prstGeom prst="rect">
            <a:avLst/>
          </a:prstGeom>
          <a:ln w="0">
            <a:noFill/>
          </a:ln>
        </p:spPr>
      </p:pic>
      <p:pic>
        <p:nvPicPr>
          <p:cNvPr id="56" name="Picture 16"/>
          <p:cNvPicPr/>
          <p:nvPr/>
        </p:nvPicPr>
        <p:blipFill>
          <a:blip r:embed="rId7"/>
          <a:srcRect l="7408" t="16957" r="7299" b="11625"/>
          <a:stretch/>
        </p:blipFill>
        <p:spPr>
          <a:xfrm>
            <a:off x="9282501" y="5994435"/>
            <a:ext cx="1272313" cy="566956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7" descr="C:\Users\JWilson\OneDrive - Belfast Metropolitan College\GenComm Downloads\H2 Triple Alliance Webinar\Presentations\HUGE + text colour hi-res.jpg"/>
          <p:cNvPicPr/>
          <p:nvPr/>
        </p:nvPicPr>
        <p:blipFill>
          <a:blip r:embed="rId8"/>
          <a:stretch/>
        </p:blipFill>
        <p:spPr>
          <a:xfrm>
            <a:off x="10882565" y="5918508"/>
            <a:ext cx="913001" cy="737864"/>
          </a:xfrm>
          <a:prstGeom prst="rect">
            <a:avLst/>
          </a:prstGeom>
          <a:ln w="0">
            <a:noFill/>
          </a:ln>
        </p:spPr>
      </p:pic>
      <p:pic>
        <p:nvPicPr>
          <p:cNvPr id="3" name="Imagen 2" descr="Forma&#10;&#10;Descripción generada automáticamente con confianza media">
            <a:extLst>
              <a:ext uri="{FF2B5EF4-FFF2-40B4-BE49-F238E27FC236}">
                <a16:creationId xmlns:a16="http://schemas.microsoft.com/office/drawing/2014/main" id="{004123DB-108D-2B44-B77D-B45DC3A20D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1" y="730934"/>
            <a:ext cx="4902925" cy="1413727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DA4161FA-B5CA-6A45-BE86-C066213067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13" y="6070909"/>
            <a:ext cx="1728075" cy="477761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BA1A4393-2D75-5541-97B5-84EB2EF0DF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6" y="6002320"/>
            <a:ext cx="2120840" cy="5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351912" y="1950319"/>
            <a:ext cx="9679680" cy="3994332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554461" y="1695493"/>
            <a:ext cx="11274583" cy="4503983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Interreg Directors - Collaborating to Meet Europe’s Energy Challenges - Video</a:t>
            </a:r>
            <a:endParaRPr kumimoji="0" lang="en-US" sz="4800" b="1" i="0" u="none" strike="noStrike" kern="1200" cap="none" spc="-1" normalizeH="0" baseline="0" noProof="0" dirty="0">
              <a:ln>
                <a:noFill/>
              </a:ln>
              <a:solidFill>
                <a:srgbClr val="4D143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686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351912" y="1950319"/>
            <a:ext cx="9679680" cy="3994332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554461" y="1950319"/>
            <a:ext cx="11274583" cy="4503983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800" b="1" i="0" u="none" strike="noStrike" kern="1200" cap="none" spc="-1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Q &amp; A</a:t>
            </a:r>
            <a:endParaRPr kumimoji="0" lang="en-US" sz="12800" b="1" i="0" u="none" strike="noStrike" kern="1200" cap="none" spc="-1" normalizeH="0" baseline="0" noProof="0" dirty="0">
              <a:ln>
                <a:noFill/>
              </a:ln>
              <a:solidFill>
                <a:srgbClr val="4D143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311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331" y="858318"/>
            <a:ext cx="756919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Our upcoming webinars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136" y="2040047"/>
            <a:ext cx="10767587" cy="3047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Spring Series: March - May 2021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srgbClr val="4D1434"/>
              </a:solidFill>
              <a:effectLst/>
              <a:uLnTx/>
              <a:uFillTx/>
              <a:latin typeface="Poppins" panose="00000500000000000000"/>
              <a:ea typeface="+mn-ea"/>
              <a:cs typeface="+mn-cs"/>
            </a:endParaRP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SMARTH2 - Hydrogen Optimisation - 10</a:t>
            </a:r>
            <a:r>
              <a:rPr kumimoji="0" lang="en-GB" sz="2667" b="0" i="0" u="none" strike="noStrike" kern="1200" cap="none" spc="0" normalizeH="0" baseline="3000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th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 March 2021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Green H2 Supply - 15</a:t>
            </a:r>
            <a:r>
              <a:rPr kumimoji="0" lang="en-GB" sz="2667" b="0" i="0" u="none" strike="noStrike" kern="1200" cap="none" spc="0" normalizeH="0" baseline="3000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th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 April 2021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Infrastructure &amp; Storage - 29</a:t>
            </a:r>
            <a:r>
              <a:rPr kumimoji="0" lang="en-GB" sz="2667" b="0" i="0" u="none" strike="noStrike" kern="1200" cap="none" spc="0" normalizeH="0" baseline="3000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th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 April 2021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Demand and Use - 18</a:t>
            </a:r>
            <a:r>
              <a:rPr kumimoji="0" lang="en-GB" sz="2667" b="0" i="0" u="none" strike="noStrike" kern="1200" cap="none" spc="0" normalizeH="0" baseline="3000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th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 May 2021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Stakeholder Engagement - 27</a:t>
            </a:r>
            <a:r>
              <a:rPr kumimoji="0" lang="en-GB" sz="2667" b="0" i="0" u="none" strike="noStrike" kern="1200" cap="none" spc="0" normalizeH="0" baseline="3000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th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 panose="00000500000000000000"/>
                <a:ea typeface="+mn-ea"/>
                <a:cs typeface="+mn-cs"/>
              </a:rPr>
              <a:t> May 2021</a:t>
            </a:r>
          </a:p>
        </p:txBody>
      </p:sp>
    </p:spTree>
    <p:extLst>
      <p:ext uri="{BB962C8B-B14F-4D97-AF65-F5344CB8AC3E}">
        <p14:creationId xmlns:p14="http://schemas.microsoft.com/office/powerpoint/2010/main" val="35060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4847" y="919306"/>
            <a:ext cx="109093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Social Distance Calling Card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653" y="2317687"/>
            <a:ext cx="8413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SEAFUEL Project Website -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seafuel.eu/the-project/ 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GenComm Project Website -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nweurope.eu/</a:t>
            </a:r>
            <a:r>
              <a:rPr kumimoji="0" lang="en-GB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gencomm</a:t>
            </a:r>
            <a:endParaRPr kumimoji="0" lang="en-GB" sz="24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HUGE Project Website -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huge-project.eu/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D14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Community Hydrogen Forum – CH2F -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communityh2.eu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022574" y="2071763"/>
            <a:ext cx="10898908" cy="3994332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defTabSz="609585">
              <a:buClr>
                <a:srgbClr val="000000"/>
              </a:buClr>
              <a:buSzPct val="45000"/>
              <a:defRPr/>
            </a:pPr>
            <a:r>
              <a:rPr lang="en-GB" sz="1600" b="1" dirty="0">
                <a:solidFill>
                  <a:prstClr val="black"/>
                </a:solidFill>
                <a:latin typeface="Gill Sans MT" panose="020B0502020104020203"/>
              </a:rPr>
              <a:t>10:00 - 10:15: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 The Hydrogen Triple Alliance - Introductory video.</a:t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                       Welcome &amp; Introductions, </a:t>
            </a:r>
            <a:r>
              <a:rPr lang="en-GB" sz="1600" i="1" dirty="0">
                <a:solidFill>
                  <a:prstClr val="black"/>
                </a:solidFill>
                <a:latin typeface="Gill Sans MT" panose="020B0502020104020203"/>
              </a:rPr>
              <a:t>Paul McCormack, GenComm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 </a:t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b="1" dirty="0">
                <a:solidFill>
                  <a:prstClr val="black"/>
                </a:solidFill>
                <a:latin typeface="Gill Sans MT" panose="020B0502020104020203"/>
              </a:rPr>
              <a:t>10:15 - 10:35: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 Zero emission road transport, </a:t>
            </a:r>
            <a:r>
              <a:rPr lang="en-GB" sz="1600" i="1" dirty="0">
                <a:solidFill>
                  <a:prstClr val="black"/>
                </a:solidFill>
                <a:latin typeface="Gill Sans MT" panose="020B0502020104020203"/>
              </a:rPr>
              <a:t>Irene García Fernández, SEAFUEL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b="1" dirty="0">
                <a:solidFill>
                  <a:prstClr val="black"/>
                </a:solidFill>
                <a:latin typeface="Gill Sans MT" panose="020B0502020104020203"/>
              </a:rPr>
              <a:t>10:35 - 10:55: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 Sustainable Maritime Transports, Avril Ní Shearcaigh, HUGE</a:t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​</a:t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b="1" dirty="0">
                <a:solidFill>
                  <a:prstClr val="black"/>
                </a:solidFill>
                <a:latin typeface="Gill Sans MT" panose="020B0502020104020203"/>
              </a:rPr>
              <a:t>10:55 - 11:15: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 The opportunity for low carbon air transport, </a:t>
            </a:r>
            <a:r>
              <a:rPr lang="en-GB" sz="1600" i="1" dirty="0">
                <a:solidFill>
                  <a:prstClr val="black"/>
                </a:solidFill>
                <a:latin typeface="Gill Sans MT" panose="020B0502020104020203"/>
              </a:rPr>
              <a:t>Ian Williamson, GenComm, SEAFUEL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b="1" dirty="0">
                <a:solidFill>
                  <a:prstClr val="black"/>
                </a:solidFill>
                <a:latin typeface="Gill Sans MT" panose="020B0502020104020203"/>
              </a:rPr>
              <a:t>11:15 - 11:35: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 The Community Hydrogen Forum CH2F, Dr. </a:t>
            </a:r>
            <a:r>
              <a:rPr lang="en-GB" sz="1600" i="1" dirty="0">
                <a:solidFill>
                  <a:prstClr val="black"/>
                </a:solidFill>
                <a:latin typeface="Gill Sans MT" panose="020B0502020104020203"/>
              </a:rPr>
              <a:t>Rory Monaghan, GenComm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b="1" dirty="0">
                <a:solidFill>
                  <a:prstClr val="black"/>
                </a:solidFill>
                <a:latin typeface="Gill Sans MT" panose="020B0502020104020203"/>
              </a:rPr>
              <a:t>11:35 - 11:45: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 Interreg Directors - collaborating to meet Europe’s energy challenges</a:t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 </a:t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b="1" dirty="0">
                <a:solidFill>
                  <a:prstClr val="black"/>
                </a:solidFill>
                <a:latin typeface="Gill Sans MT" panose="020B0502020104020203"/>
              </a:rPr>
              <a:t>11:45 - 12:00: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 Q&amp;A</a:t>
            </a:r>
            <a:endParaRPr lang="en-US" sz="1600" spc="-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3592028" y="722884"/>
            <a:ext cx="5760000" cy="118224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algn="ctr" defTabSz="609585">
              <a:defRPr/>
            </a:pPr>
            <a:r>
              <a:rPr lang="en-US" sz="6400" spc="-1" dirty="0">
                <a:solidFill>
                  <a:srgbClr val="4D1434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94730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t9xom8irs6kr.cloudfront.net/u245350/YCZTvRcIkx02FXd45rMw1611316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6" y="3602170"/>
            <a:ext cx="1421983" cy="1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t9xom8irs6kr.cloudfront.net/u245350/KVDPaDDUEckDroHOHSRj1611586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06" y="1599390"/>
            <a:ext cx="1416935" cy="172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t9xom8irs6kr.cloudfront.net/u245350/lr2oJgATAuVZeamdj6Hd1611586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7941" y="1671035"/>
            <a:ext cx="1358347" cy="17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t9xom8irs6kr.cloudfront.net/u245350/cH2SUGe8Ei2kycemtKYH16113166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97" y="3663639"/>
            <a:ext cx="1458336" cy="13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t9xom8irs6kr.cloudfront.net/u245350/HglCCqXhWgq5Xz2ACUMK16113167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07" y="4584354"/>
            <a:ext cx="1416935" cy="135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Shape 2"/>
          <p:cNvSpPr txBox="1"/>
          <p:nvPr/>
        </p:nvSpPr>
        <p:spPr>
          <a:xfrm>
            <a:off x="2438400" y="604048"/>
            <a:ext cx="9871825" cy="118224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defTabSz="609585"/>
            <a:r>
              <a:rPr lang="en-US" sz="6400" spc="-1" dirty="0">
                <a:solidFill>
                  <a:srgbClr val="4D1434"/>
                </a:solidFill>
                <a:latin typeface="Poppins" pitchFamily="2" charset="77"/>
                <a:cs typeface="Poppins" pitchFamily="2" charset="77"/>
              </a:rPr>
              <a:t>Webinar Presenters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79236" y="4481656"/>
            <a:ext cx="2588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Paul McCormack, GenComm</a:t>
            </a:r>
          </a:p>
          <a:p>
            <a:pPr algn="ctr" defTabSz="609585"/>
            <a:endParaRPr lang="en-GB" sz="1600" dirty="0">
              <a:solidFill>
                <a:prstClr val="black"/>
              </a:solidFill>
              <a:latin typeface="Gill Sans MT" panose="020B0502020104020203"/>
            </a:endParaRPr>
          </a:p>
          <a:p>
            <a:pPr algn="ctr" defTabSz="609585"/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Webinar Host &amp; Presenter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2780" y="2152431"/>
            <a:ext cx="2202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Irene </a:t>
            </a:r>
            <a:r>
              <a:rPr lang="en-GB" sz="1600" dirty="0" err="1">
                <a:solidFill>
                  <a:prstClr val="black"/>
                </a:solidFill>
                <a:latin typeface="Gill Sans MT" panose="020B0502020104020203"/>
              </a:rPr>
              <a:t>García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Gill Sans MT" panose="020B0502020104020203"/>
              </a:rPr>
              <a:t>Fernández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, </a:t>
            </a:r>
          </a:p>
          <a:p>
            <a:pPr algn="ctr" defTabSz="609585"/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SEAFUEL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3602" y="2234619"/>
            <a:ext cx="1853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Avril Ní Shearcaigh, </a:t>
            </a:r>
          </a:p>
          <a:p>
            <a:pPr algn="ctr" defTabSz="609585"/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HUGE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89527" y="3932357"/>
            <a:ext cx="1975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Ian Williamson, </a:t>
            </a:r>
          </a:p>
          <a:p>
            <a:pPr algn="ctr" defTabSz="609585"/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GenComm, SEAFUEL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9109" y="3882401"/>
            <a:ext cx="1882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Dr. Rory Monaghan, </a:t>
            </a:r>
          </a:p>
          <a:p>
            <a:pPr algn="ctr" defTabSz="609585"/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>GenComm</a:t>
            </a:r>
          </a:p>
        </p:txBody>
      </p:sp>
    </p:spTree>
    <p:extLst>
      <p:ext uri="{BB962C8B-B14F-4D97-AF65-F5344CB8AC3E}">
        <p14:creationId xmlns:p14="http://schemas.microsoft.com/office/powerpoint/2010/main" val="9573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022574" y="1987265"/>
            <a:ext cx="10898908" cy="3994332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defTabSz="609585"/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The European Commission is committed to “tackling climate and environmental-related challenges that is this generation’s defining task”.  </a:t>
            </a:r>
          </a:p>
          <a:p>
            <a:pPr defTabSz="609585"/>
            <a:endParaRPr lang="en-GB" sz="2400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609585"/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The EU has defined a set of strong measures aiming at achieving zero net greenhouse gases emissions by 2050 and decoupling economic growth from resource use. This decoupling creates sector-coupling activities in energy, transport and industry with Hydrogen as the energy vector.   </a:t>
            </a:r>
          </a:p>
        </p:txBody>
      </p:sp>
      <p:sp>
        <p:nvSpPr>
          <p:cNvPr id="60" name="TextShape 2"/>
          <p:cNvSpPr txBox="1"/>
          <p:nvPr/>
        </p:nvSpPr>
        <p:spPr>
          <a:xfrm>
            <a:off x="1426094" y="722884"/>
            <a:ext cx="9871825" cy="118224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algn="ctr" defTabSz="609585"/>
            <a:r>
              <a:rPr lang="en-US" sz="6400" spc="-1" dirty="0">
                <a:solidFill>
                  <a:srgbClr val="4D1434"/>
                </a:solidFill>
                <a:latin typeface="Poppins" pitchFamily="2" charset="77"/>
                <a:cs typeface="Poppins" pitchFamily="2" charset="77"/>
              </a:rPr>
              <a:t>Hydrogen Opportunity</a:t>
            </a:r>
          </a:p>
        </p:txBody>
      </p:sp>
    </p:spTree>
    <p:extLst>
      <p:ext uri="{BB962C8B-B14F-4D97-AF65-F5344CB8AC3E}">
        <p14:creationId xmlns:p14="http://schemas.microsoft.com/office/powerpoint/2010/main" val="11017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082925" y="2218978"/>
            <a:ext cx="10898908" cy="3994332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The term ‘hydrogen economy’ was first used way back in the1970’s. 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Despite several attempts it has never reached the energy starting gate.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There have been a number of ‘false starts’ in the energy race. 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We are in the middle of a perfect storm that creates the correct conditions for a future role for green hydrogen.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The level of EU governmental commitment, the greater availability of cheap, renewable power,  the climate crisis and energy security need are key differentiators.</a:t>
            </a:r>
          </a:p>
          <a:p>
            <a:pPr defTabSz="609585">
              <a:defRPr/>
            </a:pPr>
            <a:endParaRPr lang="en-GB" sz="24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1596468" y="867739"/>
            <a:ext cx="9871825" cy="118224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algn="ctr" defTabSz="609585">
              <a:defRPr/>
            </a:pPr>
            <a:r>
              <a:rPr lang="en-US" sz="6400" spc="-1" dirty="0">
                <a:solidFill>
                  <a:srgbClr val="4D1434"/>
                </a:solidFill>
                <a:latin typeface="Poppins" pitchFamily="2" charset="77"/>
                <a:cs typeface="Poppins" pitchFamily="2" charset="77"/>
              </a:rPr>
              <a:t>Green H2 why now?</a:t>
            </a:r>
          </a:p>
        </p:txBody>
      </p:sp>
    </p:spTree>
    <p:extLst>
      <p:ext uri="{BB962C8B-B14F-4D97-AF65-F5344CB8AC3E}">
        <p14:creationId xmlns:p14="http://schemas.microsoft.com/office/powerpoint/2010/main" val="14143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912551" y="2144191"/>
            <a:ext cx="10898908" cy="3994332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The use of hydrogen as an energy fuel presents a plethora of technical, safety and regulatory challenges. 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The attraction, particularly given current EU environmental tensions and commercial opportunity, is that it offers zero-emission operations - making it a mighty contender in the quest for shipping industry decarbonisation.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In the most optimistic outlooks, hydrogen could soon power trucks, planes and ships. It could heat homes, balance electricity grids and help heavy industry to make everything from steel to cement.</a:t>
            </a:r>
          </a:p>
        </p:txBody>
      </p:sp>
      <p:sp>
        <p:nvSpPr>
          <p:cNvPr id="60" name="TextShape 2"/>
          <p:cNvSpPr txBox="1"/>
          <p:nvPr/>
        </p:nvSpPr>
        <p:spPr>
          <a:xfrm>
            <a:off x="1426094" y="805024"/>
            <a:ext cx="9871825" cy="118224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algn="ctr" defTabSz="609585">
              <a:defRPr/>
            </a:pPr>
            <a:r>
              <a:rPr lang="en-US" sz="6400" spc="-1" dirty="0">
                <a:solidFill>
                  <a:srgbClr val="4D1434"/>
                </a:solidFill>
                <a:latin typeface="Poppins" pitchFamily="2" charset="77"/>
                <a:cs typeface="Poppins" pitchFamily="2" charset="77"/>
              </a:rPr>
              <a:t>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10019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18226" y="1654756"/>
            <a:ext cx="11512201" cy="4448635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457189" indent="-457189" defTabSz="609585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As Europe embraces the Green Hydrogen revolution many are confused and wonder how they can participate in the drive to a zero carbon destination. </a:t>
            </a:r>
          </a:p>
          <a:p>
            <a:pPr marL="457189" indent="-457189" defTabSz="609585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The core rationale for green hydrogen is that it is as a clean energy alternative and is capable of tackling our huge C02 emission targets transportable energy storage system.</a:t>
            </a:r>
          </a:p>
          <a:p>
            <a:pPr marL="457189" indent="-457189" defTabSz="609585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In order to make a just transition to a new green energy solution we must endeavour to leave no stranded assets. This includes communities, people and regions. </a:t>
            </a:r>
          </a:p>
          <a:p>
            <a:pPr marL="457189" indent="-457189" defTabSz="609585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As we map out the hydrogen highway we must ensure there is an on-ramp for all to join. </a:t>
            </a:r>
          </a:p>
          <a:p>
            <a:pPr marL="457189" indent="-457189" defTabSz="609585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The CH2F is this on-ramp, it is a forum for all to engage, be informed and inform and importantly allow people to appraise the opportunities for themselves.</a:t>
            </a:r>
          </a:p>
          <a:p>
            <a:pPr defTabSz="609585">
              <a:buClr>
                <a:srgbClr val="000000"/>
              </a:buClr>
              <a:buSzPct val="45000"/>
            </a:pPr>
            <a:r>
              <a:rPr lang="en-GB" sz="2133" dirty="0">
                <a:solidFill>
                  <a:prstClr val="black"/>
                </a:solidFill>
                <a:latin typeface="Gill Sans MT" panose="020B0502020104020203"/>
              </a:rPr>
              <a:t>​</a:t>
            </a: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n-GB" sz="1600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Gill Sans MT" panose="020B0502020104020203"/>
              </a:rPr>
            </a:br>
            <a:endParaRPr lang="en-US" sz="1600" spc="-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118226" y="722884"/>
            <a:ext cx="12125497" cy="118224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algn="ctr" defTabSz="609585"/>
            <a:r>
              <a:rPr lang="en-US" sz="4800" spc="-1" dirty="0">
                <a:solidFill>
                  <a:srgbClr val="4D1434"/>
                </a:solidFill>
                <a:latin typeface="Poppins" pitchFamily="2" charset="77"/>
                <a:cs typeface="Poppins" pitchFamily="2" charset="77"/>
              </a:rPr>
              <a:t>The on Ramp for the Green H2 Highway</a:t>
            </a:r>
          </a:p>
        </p:txBody>
      </p:sp>
    </p:spTree>
    <p:extLst>
      <p:ext uri="{BB962C8B-B14F-4D97-AF65-F5344CB8AC3E}">
        <p14:creationId xmlns:p14="http://schemas.microsoft.com/office/powerpoint/2010/main" val="17063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022574" y="1987265"/>
            <a:ext cx="10898908" cy="3994332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defTabSz="609585">
              <a:defRPr/>
            </a:pPr>
            <a:endParaRPr lang="en-GB" sz="2400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609585"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‘The challenge for us all is not a simple yes or no to hydrogen. It is where is the best place for us to use it and that will differ between communities, regions, and countries’.</a:t>
            </a:r>
          </a:p>
          <a:p>
            <a:pPr defTabSz="609585">
              <a:defRPr/>
            </a:pPr>
            <a:endParaRPr lang="en-GB" sz="2400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609585"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Hydrogen has it’s place it is part of a hybrid energy solution and that place is different for us all.</a:t>
            </a:r>
          </a:p>
        </p:txBody>
      </p:sp>
      <p:sp>
        <p:nvSpPr>
          <p:cNvPr id="60" name="TextShape 2"/>
          <p:cNvSpPr txBox="1"/>
          <p:nvPr/>
        </p:nvSpPr>
        <p:spPr>
          <a:xfrm>
            <a:off x="1426094" y="722884"/>
            <a:ext cx="9871825" cy="118224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algn="ctr" defTabSz="609585">
              <a:defRPr/>
            </a:pPr>
            <a:r>
              <a:rPr lang="en-US" sz="6400" spc="-1" dirty="0">
                <a:solidFill>
                  <a:srgbClr val="4D1434"/>
                </a:solidFill>
                <a:latin typeface="Poppins" pitchFamily="2" charset="77"/>
                <a:cs typeface="Poppins" pitchFamily="2" charset="77"/>
              </a:rPr>
              <a:t>Green H2 where?</a:t>
            </a:r>
          </a:p>
        </p:txBody>
      </p:sp>
    </p:spTree>
    <p:extLst>
      <p:ext uri="{BB962C8B-B14F-4D97-AF65-F5344CB8AC3E}">
        <p14:creationId xmlns:p14="http://schemas.microsoft.com/office/powerpoint/2010/main" val="2196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480"/>
            <a:ext cx="9143520" cy="482040"/>
          </a:xfrm>
        </p:spPr>
        <p:txBody>
          <a:bodyPr/>
          <a:lstStyle/>
          <a:p>
            <a:pPr algn="ctr"/>
            <a:r>
              <a:rPr lang="en-GB" dirty="0" smtClean="0"/>
              <a:t> </a:t>
            </a:r>
            <a:r>
              <a:rPr lang="en-GB" sz="6400" dirty="0">
                <a:solidFill>
                  <a:schemeClr val="accent1"/>
                </a:solidFill>
                <a:latin typeface="Poppins"/>
              </a:rPr>
              <a:t>Audience Poll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3994" y="2076261"/>
            <a:ext cx="9403533" cy="399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GB" sz="2400" b="1" dirty="0">
                <a:solidFill>
                  <a:srgbClr val="4D1434"/>
                </a:solidFill>
                <a:latin typeface="Poppins" panose="00000500000000000000"/>
              </a:rPr>
              <a:t>What is the biggest hurdle in the hydrogen opportunity that communities need to overcome?</a:t>
            </a:r>
          </a:p>
          <a:p>
            <a:pPr defTabSz="609585"/>
            <a:endParaRPr lang="en-GB" sz="2400" dirty="0">
              <a:solidFill>
                <a:srgbClr val="4D1434"/>
              </a:solidFill>
              <a:latin typeface="Gill Sans MT" panose="020B0502020104020203"/>
            </a:endParaRPr>
          </a:p>
          <a:p>
            <a:pPr defTabSz="609585"/>
            <a:r>
              <a:rPr lang="en-GB" sz="2400" dirty="0">
                <a:solidFill>
                  <a:srgbClr val="4D1434"/>
                </a:solidFill>
                <a:latin typeface="Poppins" panose="00000500000000000000"/>
              </a:rPr>
              <a:t>1. Lack of information</a:t>
            </a:r>
          </a:p>
          <a:p>
            <a:pPr defTabSz="609585"/>
            <a:r>
              <a:rPr lang="en-GB" sz="2400" dirty="0">
                <a:solidFill>
                  <a:srgbClr val="4D1434"/>
                </a:solidFill>
                <a:latin typeface="Poppins" panose="00000500000000000000"/>
              </a:rPr>
              <a:t>2. Lack of access</a:t>
            </a:r>
          </a:p>
          <a:p>
            <a:pPr defTabSz="609585"/>
            <a:r>
              <a:rPr lang="en-GB" sz="2400" dirty="0">
                <a:solidFill>
                  <a:srgbClr val="4D1434"/>
                </a:solidFill>
                <a:latin typeface="Poppins" panose="00000500000000000000"/>
              </a:rPr>
              <a:t>3. Lack of trust</a:t>
            </a:r>
          </a:p>
          <a:p>
            <a:pPr defTabSz="609585"/>
            <a:r>
              <a:rPr lang="en-GB" sz="2400" dirty="0">
                <a:solidFill>
                  <a:srgbClr val="4D1434"/>
                </a:solidFill>
                <a:latin typeface="Poppins" panose="00000500000000000000"/>
              </a:rPr>
              <a:t>4. Other (please specify) </a:t>
            </a:r>
          </a:p>
          <a:p>
            <a:pPr defTabSz="609585"/>
            <a:endParaRPr lang="en-GB" sz="2400" dirty="0">
              <a:solidFill>
                <a:srgbClr val="4D1434"/>
              </a:solidFill>
              <a:latin typeface="Poppins" panose="00000500000000000000"/>
            </a:endParaRPr>
          </a:p>
          <a:p>
            <a:pPr defTabSz="609585"/>
            <a:endParaRPr lang="en-GB" sz="1867" b="1" dirty="0">
              <a:solidFill>
                <a:srgbClr val="1F497D"/>
              </a:solidFill>
              <a:latin typeface="Poppins" panose="0000050000000000000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09585"/>
            <a:r>
              <a:rPr lang="en-GB" sz="1867" b="1" dirty="0">
                <a:solidFill>
                  <a:srgbClr val="4D1434"/>
                </a:solidFill>
                <a:latin typeface="Poppins" panose="00000500000000000000"/>
                <a:ea typeface="Open Sans" panose="020B0606030504020204" pitchFamily="34" charset="0"/>
                <a:cs typeface="Open Sans" panose="020B0606030504020204" pitchFamily="34" charset="0"/>
              </a:rPr>
              <a:t>To answer the question, please use the chat function.</a:t>
            </a:r>
          </a:p>
          <a:p>
            <a:pPr marL="457189" indent="-457189" defTabSz="609585">
              <a:buFontTx/>
              <a:buAutoNum type="arabicPeriod" startAt="7"/>
            </a:pPr>
            <a:endParaRPr lang="en-GB" sz="2400" dirty="0">
              <a:solidFill>
                <a:srgbClr val="4D1434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3861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o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4D1434"/>
    </a:accent1>
    <a:accent2>
      <a:srgbClr val="903163"/>
    </a:accent2>
    <a:accent3>
      <a:srgbClr val="B2324B"/>
    </a:accent3>
    <a:accent4>
      <a:srgbClr val="969FA7"/>
    </a:accent4>
    <a:accent5>
      <a:srgbClr val="66B1CE"/>
    </a:accent5>
    <a:accent6>
      <a:srgbClr val="40619D"/>
    </a:accent6>
    <a:hlink>
      <a:srgbClr val="828282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Dividendo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4D1434"/>
    </a:accent1>
    <a:accent2>
      <a:srgbClr val="903163"/>
    </a:accent2>
    <a:accent3>
      <a:srgbClr val="B2324B"/>
    </a:accent3>
    <a:accent4>
      <a:srgbClr val="969FA7"/>
    </a:accent4>
    <a:accent5>
      <a:srgbClr val="66B1CE"/>
    </a:accent5>
    <a:accent6>
      <a:srgbClr val="40619D"/>
    </a:accent6>
    <a:hlink>
      <a:srgbClr val="828282"/>
    </a:hlink>
    <a:folHlink>
      <a:srgbClr val="A5A5A5"/>
    </a:folHlink>
  </a:clrScheme>
</a:themeOverride>
</file>

<file path=ppt/theme/themeOverride3.xml><?xml version="1.0" encoding="utf-8"?>
<a:themeOverride xmlns:a="http://schemas.openxmlformats.org/drawingml/2006/main">
  <a:clrScheme name="Dividendo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4D1434"/>
    </a:accent1>
    <a:accent2>
      <a:srgbClr val="903163"/>
    </a:accent2>
    <a:accent3>
      <a:srgbClr val="B2324B"/>
    </a:accent3>
    <a:accent4>
      <a:srgbClr val="969FA7"/>
    </a:accent4>
    <a:accent5>
      <a:srgbClr val="66B1CE"/>
    </a:accent5>
    <a:accent6>
      <a:srgbClr val="40619D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6C2331-D10D-4BC5-8B4B-D5278B8B4416}"/>
</file>

<file path=customXml/itemProps2.xml><?xml version="1.0" encoding="utf-8"?>
<ds:datastoreItem xmlns:ds="http://schemas.openxmlformats.org/officeDocument/2006/customXml" ds:itemID="{FB8AA7FC-65B2-47B1-A3D8-65B0843C9CBB}"/>
</file>

<file path=customXml/itemProps3.xml><?xml version="1.0" encoding="utf-8"?>
<ds:datastoreItem xmlns:ds="http://schemas.openxmlformats.org/officeDocument/2006/customXml" ds:itemID="{A42D2BA6-0B95-4B81-8D97-B037C1FE664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822</Words>
  <Application>Microsoft Office PowerPoint</Application>
  <PresentationFormat>Widescreen</PresentationFormat>
  <Paragraphs>81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Gill Sans MT</vt:lpstr>
      <vt:lpstr>Open Sans</vt:lpstr>
      <vt:lpstr>Poppins</vt:lpstr>
      <vt:lpstr>Poppins ExtraLight</vt:lpstr>
      <vt:lpstr>Times New Roman</vt:lpstr>
      <vt:lpstr>Wingdings</vt:lpstr>
      <vt:lpstr>Wingdings 2</vt:lpstr>
      <vt:lpstr>Dividendo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Audience Poll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Wilson (JWilson)</dc:creator>
  <cp:lastModifiedBy>Joanna Wilson (JWilson)</cp:lastModifiedBy>
  <cp:revision>2</cp:revision>
  <dcterms:created xsi:type="dcterms:W3CDTF">2021-02-17T22:40:04Z</dcterms:created>
  <dcterms:modified xsi:type="dcterms:W3CDTF">2021-02-18T12:42:52Z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