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sldIdLst>
    <p:sldId id="282" r:id="rId2"/>
    <p:sldId id="284" r:id="rId3"/>
    <p:sldId id="285" r:id="rId4"/>
    <p:sldId id="289" r:id="rId5"/>
    <p:sldId id="290" r:id="rId6"/>
    <p:sldId id="292" r:id="rId7"/>
    <p:sldId id="296" r:id="rId8"/>
    <p:sldId id="294" r:id="rId9"/>
    <p:sldId id="295" r:id="rId10"/>
    <p:sldId id="28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DA2"/>
    <a:srgbClr val="019562"/>
    <a:srgbClr val="3366FF"/>
    <a:srgbClr val="97C03C"/>
    <a:srgbClr val="F4C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D5469-04B7-D245-8B0E-813C273D8001}" type="datetimeFigureOut">
              <a:t>3/10/2021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4D149-4236-C24C-A605-CA7AE6F5877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0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70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9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0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20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21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65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71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36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29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67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22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1B092-AA50-0940-A1DC-B65882C09C68}" type="datetimeFigureOut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57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:Sample_project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58714" y="1848853"/>
            <a:ext cx="3754582" cy="53860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34DA2"/>
                </a:solidFill>
                <a:latin typeface="Open Sans"/>
                <a:cs typeface="Open Sans"/>
              </a:rPr>
              <a:t>GenComm </a:t>
            </a:r>
            <a:r>
              <a:rPr lang="en-GB" sz="2400" b="1" dirty="0">
                <a:solidFill>
                  <a:srgbClr val="034DA2"/>
                </a:solidFill>
                <a:latin typeface="Open Sans"/>
                <a:cs typeface="Open Sans"/>
              </a:rPr>
              <a:t>Spring Series of H₂ Webinars</a:t>
            </a:r>
          </a:p>
          <a:p>
            <a:pPr algn="ctr"/>
            <a:endParaRPr lang="en-GB" sz="2800" b="1" dirty="0" smtClean="0">
              <a:latin typeface="Open Sans"/>
              <a:cs typeface="Open Sans"/>
            </a:endParaRPr>
          </a:p>
          <a:p>
            <a:pPr algn="ctr"/>
            <a:r>
              <a:rPr lang="en-GB" sz="4000" b="1" dirty="0" smtClean="0">
                <a:solidFill>
                  <a:srgbClr val="00B050"/>
                </a:solidFill>
                <a:latin typeface="Open Sans"/>
                <a:cs typeface="Open Sans"/>
              </a:rPr>
              <a:t>SMARTH2</a:t>
            </a:r>
          </a:p>
          <a:p>
            <a:pPr algn="ctr"/>
            <a:endParaRPr lang="en-GB" sz="2800" b="1" dirty="0">
              <a:latin typeface="Open Sans"/>
              <a:cs typeface="Open Sans"/>
            </a:endParaRPr>
          </a:p>
          <a:p>
            <a:pPr algn="ctr"/>
            <a:r>
              <a:rPr lang="en-GB" sz="2400" b="1" dirty="0">
                <a:solidFill>
                  <a:srgbClr val="019562"/>
                </a:solidFill>
                <a:latin typeface="Open Sans"/>
                <a:cs typeface="Open Sans"/>
              </a:rPr>
              <a:t>Webinar 1:</a:t>
            </a:r>
            <a:endParaRPr lang="en-GB" sz="2400" b="1" dirty="0" smtClean="0">
              <a:solidFill>
                <a:srgbClr val="019562"/>
              </a:solidFill>
              <a:latin typeface="Open Sans"/>
              <a:cs typeface="Open Sans"/>
            </a:endParaRPr>
          </a:p>
          <a:p>
            <a:pPr algn="ctr"/>
            <a:endParaRPr lang="en-GB" sz="2400" b="1" spc="40" dirty="0">
              <a:solidFill>
                <a:srgbClr val="019562"/>
              </a:solidFill>
              <a:latin typeface="Open Sans"/>
              <a:ea typeface="Open Sans" panose="020B0606030504020204" pitchFamily="34" charset="0"/>
              <a:cs typeface="Open Sans"/>
            </a:endParaRPr>
          </a:p>
          <a:p>
            <a:pPr algn="ctr"/>
            <a:r>
              <a:rPr lang="en-GB" sz="2400" b="1" spc="40" dirty="0">
                <a:solidFill>
                  <a:srgbClr val="019562"/>
                </a:solidFill>
                <a:latin typeface="Open Sans"/>
                <a:ea typeface="Open Sans" panose="020B0606030504020204" pitchFamily="34" charset="0"/>
                <a:cs typeface="Open Sans"/>
              </a:rPr>
              <a:t>Hydrogen </a:t>
            </a:r>
            <a:r>
              <a:rPr lang="en-GB" sz="2400" b="1" spc="40" dirty="0" smtClean="0">
                <a:solidFill>
                  <a:srgbClr val="019562"/>
                </a:solidFill>
                <a:latin typeface="Open Sans"/>
                <a:ea typeface="Open Sans" panose="020B0606030504020204" pitchFamily="34" charset="0"/>
                <a:cs typeface="Open Sans"/>
              </a:rPr>
              <a:t>Optimisation</a:t>
            </a:r>
          </a:p>
          <a:p>
            <a:pPr algn="ctr"/>
            <a:endParaRPr lang="en-US" sz="2000" b="1" dirty="0" smtClean="0">
              <a:latin typeface="Open Sans"/>
              <a:cs typeface="Open Sans"/>
            </a:endParaRPr>
          </a:p>
          <a:p>
            <a:pPr algn="ctr"/>
            <a:endParaRPr lang="en-US" sz="2000" b="1" dirty="0" smtClean="0">
              <a:latin typeface="Open Sans"/>
              <a:cs typeface="Open Sans"/>
            </a:endParaRPr>
          </a:p>
          <a:p>
            <a:pPr algn="ctr"/>
            <a:r>
              <a:rPr lang="en-US" sz="2400" b="1" dirty="0" smtClean="0">
                <a:solidFill>
                  <a:srgbClr val="034DA2"/>
                </a:solidFill>
                <a:latin typeface="Open Sans"/>
                <a:cs typeface="Open Sans"/>
              </a:rPr>
              <a:t>10</a:t>
            </a:r>
            <a:r>
              <a:rPr lang="en-US" sz="2400" b="1" baseline="30000" dirty="0" smtClean="0">
                <a:solidFill>
                  <a:srgbClr val="034DA2"/>
                </a:solidFill>
                <a:latin typeface="Open Sans"/>
                <a:cs typeface="Open Sans"/>
              </a:rPr>
              <a:t>th</a:t>
            </a:r>
            <a:r>
              <a:rPr lang="en-US" sz="2400" b="1" dirty="0" smtClean="0">
                <a:solidFill>
                  <a:srgbClr val="034DA2"/>
                </a:solidFill>
                <a:latin typeface="Open Sans"/>
                <a:cs typeface="Open Sans"/>
              </a:rPr>
              <a:t> March 2021</a:t>
            </a:r>
          </a:p>
          <a:p>
            <a:pPr algn="ctr"/>
            <a:endParaRPr lang="en-US" sz="2000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r"/>
            <a:r>
              <a:rPr lang="en-US" sz="2000" dirty="0" smtClean="0">
                <a:solidFill>
                  <a:srgbClr val="034DA2"/>
                </a:solidFill>
                <a:latin typeface="Open Sans"/>
                <a:cs typeface="Open Sans"/>
              </a:rPr>
              <a:t> </a:t>
            </a:r>
            <a:endParaRPr lang="en-US" sz="2000" dirty="0">
              <a:solidFill>
                <a:srgbClr val="034DA2"/>
              </a:solidFill>
              <a:latin typeface="Open Sans"/>
              <a:cs typeface="Open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730149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95461" y="2664081"/>
            <a:ext cx="231459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Open Sans"/>
                <a:cs typeface="Open Sans"/>
              </a:rPr>
              <a:t>Place image in this area.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6034215" y="578026"/>
            <a:ext cx="2254616" cy="988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r="40544"/>
          <a:stretch/>
        </p:blipFill>
        <p:spPr>
          <a:xfrm>
            <a:off x="0" y="0"/>
            <a:ext cx="5732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5" y="1367803"/>
            <a:ext cx="9154045" cy="514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arallelogramm 1"/>
          <p:cNvSpPr/>
          <p:nvPr/>
        </p:nvSpPr>
        <p:spPr>
          <a:xfrm>
            <a:off x="-270990" y="5762845"/>
            <a:ext cx="7343106" cy="744405"/>
          </a:xfrm>
          <a:prstGeom prst="parallelogram">
            <a:avLst>
              <a:gd name="adj" fmla="val 205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844353" y="2324388"/>
            <a:ext cx="744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22428" y="6580577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GenComm Spring Series of H₂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Webinars - Webinar 1: Hydrogen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E2ADBEB-9D2B-E244-8F77-7B1F4EA3F2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24" y="5866310"/>
            <a:ext cx="1779018" cy="50405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55F82DA-3806-814B-B2B8-76EDBD521E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0" b="20901"/>
          <a:stretch/>
        </p:blipFill>
        <p:spPr>
          <a:xfrm>
            <a:off x="200112" y="5866310"/>
            <a:ext cx="1600200" cy="504056"/>
          </a:xfrm>
          <a:prstGeom prst="rect">
            <a:avLst/>
          </a:prstGeom>
        </p:spPr>
      </p:pic>
      <p:pic>
        <p:nvPicPr>
          <p:cNvPr id="13" name="Grafik 3">
            <a:extLst>
              <a:ext uri="{FF2B5EF4-FFF2-40B4-BE49-F238E27FC236}">
                <a16:creationId xmlns:a16="http://schemas.microsoft.com/office/drawing/2014/main" id="{6F6E09C6-6E5A-2F42-BD3B-D20538F163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47" y="1707677"/>
            <a:ext cx="1121097" cy="3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X:\saaris Präsentationen\Masterfolie_blankoVariante 25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12" b="81617"/>
          <a:stretch/>
        </p:blipFill>
        <p:spPr bwMode="auto">
          <a:xfrm>
            <a:off x="-10045" y="1367802"/>
            <a:ext cx="1708797" cy="9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630936" y="1991021"/>
            <a:ext cx="7452360" cy="26632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ts val="3900"/>
              </a:lnSpc>
            </a:pPr>
            <a:r>
              <a:rPr lang="de-DE" sz="32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Thank</a:t>
            </a:r>
            <a:r>
              <a:rPr lang="de-DE" sz="3200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32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you</a:t>
            </a:r>
            <a:r>
              <a:rPr lang="de-DE" sz="3200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32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for</a:t>
            </a:r>
            <a:r>
              <a:rPr lang="de-DE" sz="3200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32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your</a:t>
            </a:r>
            <a:r>
              <a:rPr lang="de-DE" sz="3200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32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kind</a:t>
            </a:r>
            <a:r>
              <a:rPr lang="de-DE" sz="3200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32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attention</a:t>
            </a:r>
            <a:r>
              <a:rPr lang="de-DE" sz="3200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5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5" y="1367803"/>
            <a:ext cx="9154045" cy="514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arallelogramm 1"/>
          <p:cNvSpPr/>
          <p:nvPr/>
        </p:nvSpPr>
        <p:spPr>
          <a:xfrm>
            <a:off x="-270990" y="5762845"/>
            <a:ext cx="7343106" cy="744405"/>
          </a:xfrm>
          <a:prstGeom prst="parallelogram">
            <a:avLst>
              <a:gd name="adj" fmla="val 205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844353" y="2324388"/>
            <a:ext cx="744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22428" y="6580577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GenComm Spring Series of H₂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Webinars - Webinar 1: Hydrogen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E2ADBEB-9D2B-E244-8F77-7B1F4EA3F2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24" y="5866310"/>
            <a:ext cx="1779018" cy="50405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55F82DA-3806-814B-B2B8-76EDBD521E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0" b="20901"/>
          <a:stretch/>
        </p:blipFill>
        <p:spPr>
          <a:xfrm>
            <a:off x="200112" y="5866310"/>
            <a:ext cx="1600200" cy="504056"/>
          </a:xfrm>
          <a:prstGeom prst="rect">
            <a:avLst/>
          </a:prstGeom>
        </p:spPr>
      </p:pic>
      <p:pic>
        <p:nvPicPr>
          <p:cNvPr id="13" name="Grafik 3">
            <a:extLst>
              <a:ext uri="{FF2B5EF4-FFF2-40B4-BE49-F238E27FC236}">
                <a16:creationId xmlns:a16="http://schemas.microsoft.com/office/drawing/2014/main" id="{6F6E09C6-6E5A-2F42-BD3B-D20538F163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47" y="1707677"/>
            <a:ext cx="1121097" cy="3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X:\saaris Präsentationen\Masterfolie_blankoVariante 25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12" b="81617"/>
          <a:stretch/>
        </p:blipFill>
        <p:spPr bwMode="auto">
          <a:xfrm>
            <a:off x="-10045" y="1367802"/>
            <a:ext cx="1708797" cy="9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1771819" y="2530517"/>
            <a:ext cx="5694455" cy="14756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ts val="3900"/>
              </a:lnSpc>
            </a:pPr>
            <a:r>
              <a:rPr lang="de-DE" sz="3200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Smart Hydrogen</a:t>
            </a:r>
          </a:p>
          <a:p>
            <a:endParaRPr lang="de-DE" b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de-DE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Common regional </a:t>
            </a:r>
            <a:r>
              <a:rPr lang="de-DE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approach</a:t>
            </a:r>
            <a:r>
              <a:rPr lang="de-DE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for</a:t>
            </a:r>
            <a:r>
              <a:rPr lang="de-DE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the</a:t>
            </a:r>
            <a:r>
              <a:rPr lang="de-DE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transformation</a:t>
            </a:r>
            <a:r>
              <a:rPr lang="de-DE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of</a:t>
            </a:r>
            <a:r>
              <a:rPr lang="de-DE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the</a:t>
            </a:r>
            <a:r>
              <a:rPr lang="de-DE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energy</a:t>
            </a:r>
            <a:r>
              <a:rPr lang="de-DE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system</a:t>
            </a:r>
            <a:r>
              <a:rPr lang="de-DE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and</a:t>
            </a:r>
            <a:r>
              <a:rPr lang="de-DE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the</a:t>
            </a:r>
            <a:r>
              <a:rPr lang="de-DE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automotive</a:t>
            </a:r>
            <a:r>
              <a:rPr lang="de-DE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industry</a:t>
            </a:r>
            <a:endParaRPr lang="de-DE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763688" y="4006214"/>
            <a:ext cx="6480720" cy="14756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de-DE" b="1" i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GenComm</a:t>
            </a:r>
            <a:r>
              <a:rPr lang="de-DE" b="1" i="1" dirty="0" smtClean="0">
                <a:solidFill>
                  <a:srgbClr val="535A6B"/>
                </a:solidFill>
                <a:latin typeface="Arial" panose="020B0604020202020204" pitchFamily="34" charset="0"/>
              </a:rPr>
              <a:t> Webinar: Hydrogen </a:t>
            </a:r>
            <a:r>
              <a:rPr lang="de-DE" b="1" i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Optimization</a:t>
            </a:r>
            <a:endParaRPr lang="de-DE" b="1" i="1" dirty="0">
              <a:solidFill>
                <a:srgbClr val="535A6B"/>
              </a:solidFill>
              <a:latin typeface="Arial" panose="020B0604020202020204" pitchFamily="34" charset="0"/>
            </a:endParaRPr>
          </a:p>
          <a:p>
            <a:endParaRPr lang="de-DE" b="1" dirty="0" smtClean="0">
              <a:solidFill>
                <a:srgbClr val="535A6B"/>
              </a:solidFill>
              <a:latin typeface="Arial" panose="020B0604020202020204" pitchFamily="34" charset="0"/>
            </a:endParaRPr>
          </a:p>
          <a:p>
            <a:r>
              <a:rPr lang="de-DE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Hermann Guss, </a:t>
            </a:r>
            <a:r>
              <a:rPr lang="de-DE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saaris</a:t>
            </a:r>
            <a:r>
              <a:rPr lang="de-DE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 e. V., 10th March 2021</a:t>
            </a:r>
          </a:p>
        </p:txBody>
      </p:sp>
    </p:spTree>
    <p:extLst>
      <p:ext uri="{BB962C8B-B14F-4D97-AF65-F5344CB8AC3E}">
        <p14:creationId xmlns:p14="http://schemas.microsoft.com/office/powerpoint/2010/main" val="14084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9807" y="2324388"/>
            <a:ext cx="744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22428" y="6580577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GenComm Spring Series of H₂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Webinars - Webinar 1: Hydrogen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1367803"/>
            <a:ext cx="9144000" cy="514915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8" name="Grafik 3">
            <a:extLst>
              <a:ext uri="{FF2B5EF4-FFF2-40B4-BE49-F238E27FC236}">
                <a16:creationId xmlns:a16="http://schemas.microsoft.com/office/drawing/2014/main" id="{6F6E09C6-6E5A-2F42-BD3B-D20538F16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47" y="1707677"/>
            <a:ext cx="1121097" cy="3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X:\saaris Präsentationen\Masterfolie_blankoVariante 2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12" b="81617"/>
          <a:stretch/>
        </p:blipFill>
        <p:spPr bwMode="auto">
          <a:xfrm>
            <a:off x="-10045" y="1367802"/>
            <a:ext cx="1708797" cy="9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821327" y="1623764"/>
            <a:ext cx="6103217" cy="4773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de-DE" sz="20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saaris</a:t>
            </a:r>
            <a:r>
              <a:rPr lang="de-DE" sz="2000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 – </a:t>
            </a:r>
            <a:r>
              <a:rPr lang="de-DE" sz="20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automotive.saarland</a:t>
            </a:r>
            <a:endParaRPr lang="de-DE" sz="2000" b="1" dirty="0" smtClean="0">
              <a:solidFill>
                <a:srgbClr val="535A6B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77090" y="2653491"/>
            <a:ext cx="8501149" cy="36700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rgbClr val="535A6B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5" y="2455293"/>
            <a:ext cx="3373497" cy="206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27" y="4618881"/>
            <a:ext cx="3793058" cy="163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464" y="4526333"/>
            <a:ext cx="3354233" cy="1732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28" y="2465406"/>
            <a:ext cx="3793058" cy="21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hteck 9"/>
          <p:cNvSpPr>
            <a:spLocks noChangeArrowheads="1"/>
          </p:cNvSpPr>
          <p:nvPr/>
        </p:nvSpPr>
        <p:spPr bwMode="auto">
          <a:xfrm>
            <a:off x="2257678" y="4200427"/>
            <a:ext cx="18788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de-DE" altLang="de-DE" sz="1400" b="1" i="1" dirty="0" err="1" smtClean="0">
                <a:solidFill>
                  <a:schemeClr val="tx2"/>
                </a:solidFill>
                <a:latin typeface="Arial" charset="0"/>
              </a:rPr>
              <a:t>Knowledgetransfer</a:t>
            </a:r>
            <a:endParaRPr lang="de-DE" altLang="de-DE" sz="1400" b="1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9" name="Rechteck 9"/>
          <p:cNvSpPr>
            <a:spLocks noChangeArrowheads="1"/>
          </p:cNvSpPr>
          <p:nvPr/>
        </p:nvSpPr>
        <p:spPr bwMode="auto">
          <a:xfrm>
            <a:off x="6132840" y="6000755"/>
            <a:ext cx="16597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de-DE" altLang="de-DE" sz="1400" b="1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Networking</a:t>
            </a:r>
            <a:endParaRPr lang="de-DE" altLang="de-DE" sz="1400" b="1" i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Rechteck 9"/>
          <p:cNvSpPr>
            <a:spLocks noChangeArrowheads="1"/>
          </p:cNvSpPr>
          <p:nvPr/>
        </p:nvSpPr>
        <p:spPr bwMode="auto">
          <a:xfrm>
            <a:off x="2706903" y="5989543"/>
            <a:ext cx="19152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de-DE" altLang="de-DE" sz="1400" b="1" i="1" dirty="0" smtClean="0">
                <a:solidFill>
                  <a:schemeClr val="bg1"/>
                </a:solidFill>
                <a:latin typeface="Arial" charset="0"/>
              </a:rPr>
              <a:t>Expert </a:t>
            </a:r>
            <a:r>
              <a:rPr lang="de-DE" altLang="de-DE" sz="1400" b="1" i="1" dirty="0" err="1" smtClean="0">
                <a:solidFill>
                  <a:schemeClr val="bg1"/>
                </a:solidFill>
                <a:latin typeface="Arial" charset="0"/>
              </a:rPr>
              <a:t>training</a:t>
            </a:r>
            <a:endParaRPr lang="de-DE" altLang="de-DE" sz="14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" name="Rechteck 9"/>
          <p:cNvSpPr>
            <a:spLocks noChangeArrowheads="1"/>
          </p:cNvSpPr>
          <p:nvPr/>
        </p:nvSpPr>
        <p:spPr bwMode="auto">
          <a:xfrm>
            <a:off x="6156753" y="4292151"/>
            <a:ext cx="15776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de-DE" altLang="de-DE" sz="1400" b="1" i="1" dirty="0" smtClean="0">
                <a:solidFill>
                  <a:schemeClr val="bg1"/>
                </a:solidFill>
                <a:latin typeface="Arial" charset="0"/>
              </a:rPr>
              <a:t>Site </a:t>
            </a:r>
            <a:r>
              <a:rPr lang="de-DE" altLang="de-DE" sz="1400" b="1" i="1" dirty="0" err="1" smtClean="0">
                <a:solidFill>
                  <a:schemeClr val="bg1"/>
                </a:solidFill>
                <a:latin typeface="Arial" charset="0"/>
              </a:rPr>
              <a:t>marketing</a:t>
            </a:r>
            <a:endParaRPr lang="de-DE" altLang="de-DE" sz="1400" b="1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1367803"/>
            <a:ext cx="9144000" cy="514915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628" y="1440861"/>
            <a:ext cx="7153070" cy="505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eck 23"/>
          <p:cNvSpPr/>
          <p:nvPr/>
        </p:nvSpPr>
        <p:spPr>
          <a:xfrm>
            <a:off x="1827746" y="1445008"/>
            <a:ext cx="1247227" cy="501881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807" y="2324388"/>
            <a:ext cx="744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22428" y="6580577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GenComm Spring Series of H₂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Webinars - Webinar 1: Hydrogen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pic>
        <p:nvPicPr>
          <p:cNvPr id="8" name="Grafik 3">
            <a:extLst>
              <a:ext uri="{FF2B5EF4-FFF2-40B4-BE49-F238E27FC236}">
                <a16:creationId xmlns:a16="http://schemas.microsoft.com/office/drawing/2014/main" id="{6F6E09C6-6E5A-2F42-BD3B-D20538F163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47" y="1707677"/>
            <a:ext cx="1121097" cy="3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X:\saaris Präsentationen\Masterfolie_blankoVariante 25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12" b="81617"/>
          <a:stretch/>
        </p:blipFill>
        <p:spPr bwMode="auto">
          <a:xfrm>
            <a:off x="-10045" y="1367802"/>
            <a:ext cx="1708797" cy="9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9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9807" y="2324388"/>
            <a:ext cx="744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22428" y="6580577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GenComm Spring Series of H₂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Webinars - Webinar 1: Hydrogen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1367803"/>
            <a:ext cx="9144000" cy="514915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8" name="Grafik 3">
            <a:extLst>
              <a:ext uri="{FF2B5EF4-FFF2-40B4-BE49-F238E27FC236}">
                <a16:creationId xmlns:a16="http://schemas.microsoft.com/office/drawing/2014/main" id="{6F6E09C6-6E5A-2F42-BD3B-D20538F16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47" y="1707677"/>
            <a:ext cx="1121097" cy="3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X:\saaris Präsentationen\Masterfolie_blankoVariante 2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12" b="81617"/>
          <a:stretch/>
        </p:blipFill>
        <p:spPr bwMode="auto">
          <a:xfrm>
            <a:off x="-10045" y="1367802"/>
            <a:ext cx="1708797" cy="9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821327" y="1623764"/>
            <a:ext cx="6103217" cy="4773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de-DE" sz="20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Economic</a:t>
            </a:r>
            <a:r>
              <a:rPr lang="de-DE" sz="2000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importance</a:t>
            </a:r>
            <a:r>
              <a:rPr lang="de-DE" sz="2000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of</a:t>
            </a:r>
            <a:r>
              <a:rPr lang="de-DE" sz="2000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the</a:t>
            </a:r>
            <a:r>
              <a:rPr lang="de-DE" sz="2000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automotive</a:t>
            </a:r>
            <a:r>
              <a:rPr lang="de-DE" sz="2000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clusters</a:t>
            </a:r>
            <a:endParaRPr lang="de-DE" sz="2000" b="1" dirty="0" smtClean="0">
              <a:solidFill>
                <a:srgbClr val="535A6B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62" y="2334487"/>
            <a:ext cx="7767144" cy="415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 rot="16200000">
            <a:off x="7841640" y="5252786"/>
            <a:ext cx="219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535A6B"/>
                </a:solidFill>
                <a:latin typeface="Arial" panose="020B0604020202020204" pitchFamily="34" charset="0"/>
              </a:rPr>
              <a:t>Source: </a:t>
            </a:r>
            <a:r>
              <a:rPr lang="de-DE" sz="1200" dirty="0" err="1">
                <a:solidFill>
                  <a:srgbClr val="535A6B"/>
                </a:solidFill>
                <a:latin typeface="Arial" panose="020B0604020202020204" pitchFamily="34" charset="0"/>
              </a:rPr>
              <a:t>IWKoeln</a:t>
            </a:r>
            <a:r>
              <a:rPr lang="de-DE" sz="1200" dirty="0">
                <a:solidFill>
                  <a:srgbClr val="535A6B"/>
                </a:solidFill>
                <a:latin typeface="Arial" panose="020B0604020202020204" pitchFamily="34" charset="0"/>
              </a:rPr>
              <a:t>, 26.11.2020</a:t>
            </a:r>
          </a:p>
        </p:txBody>
      </p:sp>
    </p:spTree>
    <p:extLst>
      <p:ext uri="{BB962C8B-B14F-4D97-AF65-F5344CB8AC3E}">
        <p14:creationId xmlns:p14="http://schemas.microsoft.com/office/powerpoint/2010/main" val="14364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9807" y="2324388"/>
            <a:ext cx="744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22428" y="6580577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GenComm Spring Series of H₂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Webinars - Webinar 1: Hydrogen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1367803"/>
            <a:ext cx="9144000" cy="514915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8" name="Grafik 3">
            <a:extLst>
              <a:ext uri="{FF2B5EF4-FFF2-40B4-BE49-F238E27FC236}">
                <a16:creationId xmlns:a16="http://schemas.microsoft.com/office/drawing/2014/main" id="{6F6E09C6-6E5A-2F42-BD3B-D20538F16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47" y="1707677"/>
            <a:ext cx="1121097" cy="3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X:\saaris Präsentationen\Masterfolie_blankoVariante 2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12" b="81617"/>
          <a:stretch/>
        </p:blipFill>
        <p:spPr bwMode="auto">
          <a:xfrm>
            <a:off x="-10045" y="1367802"/>
            <a:ext cx="1708797" cy="9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815987" y="1623764"/>
            <a:ext cx="5670461" cy="4773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de-DE" sz="2000" b="1" dirty="0">
                <a:solidFill>
                  <a:srgbClr val="535A6B"/>
                </a:solidFill>
                <a:latin typeface="Arial" panose="020B0604020202020204" pitchFamily="34" charset="0"/>
              </a:rPr>
              <a:t>Hydrogen </a:t>
            </a:r>
            <a:r>
              <a:rPr lang="de-DE" sz="2000" b="1" dirty="0" err="1">
                <a:solidFill>
                  <a:srgbClr val="535A6B"/>
                </a:solidFill>
                <a:latin typeface="Arial" panose="020B0604020202020204" pitchFamily="34" charset="0"/>
              </a:rPr>
              <a:t>activities</a:t>
            </a:r>
            <a:r>
              <a:rPr lang="de-DE" sz="2000" b="1" dirty="0">
                <a:solidFill>
                  <a:srgbClr val="535A6B"/>
                </a:solidFill>
                <a:latin typeface="Arial" panose="020B0604020202020204" pitchFamily="34" charset="0"/>
              </a:rPr>
              <a:t> in </a:t>
            </a:r>
            <a:r>
              <a:rPr lang="de-DE" sz="2000" b="1" dirty="0" err="1">
                <a:solidFill>
                  <a:srgbClr val="535A6B"/>
                </a:solidFill>
                <a:latin typeface="Arial" panose="020B0604020202020204" pitchFamily="34" charset="0"/>
              </a:rPr>
              <a:t>the</a:t>
            </a:r>
            <a:r>
              <a:rPr lang="de-DE" sz="2000" b="1" dirty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rgbClr val="535A6B"/>
                </a:solidFill>
                <a:latin typeface="Arial" panose="020B0604020202020204" pitchFamily="34" charset="0"/>
              </a:rPr>
              <a:t>city</a:t>
            </a:r>
            <a:r>
              <a:rPr lang="de-DE" sz="2000" b="1" dirty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rgbClr val="535A6B"/>
                </a:solidFill>
                <a:latin typeface="Arial" panose="020B0604020202020204" pitchFamily="34" charset="0"/>
              </a:rPr>
              <a:t>of</a:t>
            </a:r>
            <a:r>
              <a:rPr lang="de-DE" sz="2000" b="1" dirty="0">
                <a:solidFill>
                  <a:srgbClr val="535A6B"/>
                </a:solidFill>
                <a:latin typeface="Arial" panose="020B0604020202020204" pitchFamily="34" charset="0"/>
              </a:rPr>
              <a:t> Homburg</a:t>
            </a:r>
          </a:p>
        </p:txBody>
      </p:sp>
      <p:pic>
        <p:nvPicPr>
          <p:cNvPr id="12" name="Picture 2" descr="C:\Users\GussH\AppData\Local\Microsoft\Windows\Temporary Internet Files\Content.Outlook\JYRKJMUB\Draft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66" y="2144637"/>
            <a:ext cx="6281609" cy="428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 rot="16200000">
            <a:off x="7167950" y="5247198"/>
            <a:ext cx="219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535A6B"/>
                </a:solidFill>
                <a:latin typeface="Arial" panose="020B0604020202020204" pitchFamily="34" charset="0"/>
              </a:rPr>
              <a:t>Source: </a:t>
            </a:r>
            <a:r>
              <a:rPr lang="de-DE" sz="1200" dirty="0" smtClean="0">
                <a:solidFill>
                  <a:srgbClr val="535A6B"/>
                </a:solidFill>
                <a:latin typeface="Arial" panose="020B0604020202020204" pitchFamily="34" charset="0"/>
              </a:rPr>
              <a:t>B. Groß, 10.02.2021</a:t>
            </a:r>
            <a:endParaRPr lang="de-DE" sz="1200" dirty="0">
              <a:solidFill>
                <a:srgbClr val="535A6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3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9807" y="2455013"/>
            <a:ext cx="744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22428" y="6580577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GenComm Spring Series of H₂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Webinars - Webinar 1: Hydrogen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1367803"/>
            <a:ext cx="9144000" cy="514915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8" name="Grafik 3">
            <a:extLst>
              <a:ext uri="{FF2B5EF4-FFF2-40B4-BE49-F238E27FC236}">
                <a16:creationId xmlns:a16="http://schemas.microsoft.com/office/drawing/2014/main" id="{6F6E09C6-6E5A-2F42-BD3B-D20538F16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47" y="1707677"/>
            <a:ext cx="1121097" cy="3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X:\saaris Präsentationen\Masterfolie_blankoVariante 2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12" b="81617"/>
          <a:stretch/>
        </p:blipFill>
        <p:spPr bwMode="auto">
          <a:xfrm>
            <a:off x="-10045" y="1367802"/>
            <a:ext cx="1708797" cy="9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815987" y="1623764"/>
            <a:ext cx="5670461" cy="4773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de-DE" sz="2000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Common </a:t>
            </a:r>
            <a:r>
              <a:rPr lang="de-DE" sz="20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intrest</a:t>
            </a:r>
            <a:r>
              <a:rPr lang="de-DE" sz="2000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leads</a:t>
            </a:r>
            <a:r>
              <a:rPr lang="de-DE" sz="2000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to</a:t>
            </a:r>
            <a:r>
              <a:rPr lang="de-DE" sz="2000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common</a:t>
            </a:r>
            <a:r>
              <a:rPr lang="de-DE" sz="2000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project</a:t>
            </a:r>
            <a:endParaRPr lang="de-DE" sz="2000" b="1" dirty="0">
              <a:solidFill>
                <a:srgbClr val="535A6B"/>
              </a:solidFill>
              <a:latin typeface="Arial" panose="020B0604020202020204" pitchFamily="34" charset="0"/>
            </a:endParaRPr>
          </a:p>
        </p:txBody>
      </p:sp>
      <p:sp>
        <p:nvSpPr>
          <p:cNvPr id="11" name="Parallelogramm 10"/>
          <p:cNvSpPr/>
          <p:nvPr/>
        </p:nvSpPr>
        <p:spPr>
          <a:xfrm>
            <a:off x="2123728" y="2522128"/>
            <a:ext cx="4896544" cy="1728192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arallelogramm 12"/>
          <p:cNvSpPr/>
          <p:nvPr/>
        </p:nvSpPr>
        <p:spPr>
          <a:xfrm rot="10800000">
            <a:off x="4424202" y="2660821"/>
            <a:ext cx="2374714" cy="626285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Parallelogramm 13"/>
          <p:cNvSpPr/>
          <p:nvPr/>
        </p:nvSpPr>
        <p:spPr>
          <a:xfrm rot="10800000">
            <a:off x="4211960" y="3375402"/>
            <a:ext cx="2388714" cy="730899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Parallelogramm 14"/>
          <p:cNvSpPr/>
          <p:nvPr/>
        </p:nvSpPr>
        <p:spPr>
          <a:xfrm rot="10800000">
            <a:off x="2325022" y="2666145"/>
            <a:ext cx="2099179" cy="1440160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07504" y="2795606"/>
            <a:ext cx="8310998" cy="38038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609600" lvl="1" indent="-342900">
              <a:lnSpc>
                <a:spcPct val="8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/>
            </a:pPr>
            <a:endParaRPr lang="de-DE" sz="2000" b="1" dirty="0">
              <a:solidFill>
                <a:srgbClr val="535A6B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60375" y="2651590"/>
            <a:ext cx="8216081" cy="381642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indent="-190500">
              <a:lnSpc>
                <a:spcPct val="80000"/>
              </a:lnSpc>
              <a:spcBef>
                <a:spcPts val="998"/>
              </a:spcBef>
              <a:buFont typeface="Wingdings" panose="05000000000000000000" pitchFamily="2" charset="2"/>
              <a:buChar char="§"/>
              <a:defRPr/>
            </a:pPr>
            <a:endParaRPr lang="de-DE" sz="2000" b="1" dirty="0" smtClean="0">
              <a:solidFill>
                <a:srgbClr val="535A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93494" y="2939622"/>
            <a:ext cx="8310998" cy="365980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266700" lvl="1">
              <a:lnSpc>
                <a:spcPct val="80000"/>
              </a:lnSpc>
              <a:spcBef>
                <a:spcPts val="998"/>
              </a:spcBef>
              <a:defRPr/>
            </a:pPr>
            <a:endParaRPr lang="de-DE" sz="2000" b="1" dirty="0" smtClean="0">
              <a:latin typeface="Arial" panose="020B0604020202020204" pitchFamily="34" charset="0"/>
            </a:endParaRPr>
          </a:p>
        </p:txBody>
      </p:sp>
      <p:sp>
        <p:nvSpPr>
          <p:cNvPr id="20" name="Parallelogramm 19"/>
          <p:cNvSpPr/>
          <p:nvPr/>
        </p:nvSpPr>
        <p:spPr>
          <a:xfrm rot="10800000">
            <a:off x="2411760" y="4546737"/>
            <a:ext cx="1008112" cy="625133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Parallelogramm 20"/>
          <p:cNvSpPr/>
          <p:nvPr/>
        </p:nvSpPr>
        <p:spPr>
          <a:xfrm rot="10800000">
            <a:off x="2195736" y="5336505"/>
            <a:ext cx="1008112" cy="62513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arallelogramm 21"/>
          <p:cNvSpPr/>
          <p:nvPr/>
        </p:nvSpPr>
        <p:spPr>
          <a:xfrm rot="10800000">
            <a:off x="3254891" y="5336504"/>
            <a:ext cx="1008112" cy="62513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arallelogramm 22"/>
          <p:cNvSpPr/>
          <p:nvPr/>
        </p:nvSpPr>
        <p:spPr>
          <a:xfrm rot="10800000">
            <a:off x="3455876" y="4546737"/>
            <a:ext cx="1008112" cy="625133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arallelogramm 23"/>
          <p:cNvSpPr/>
          <p:nvPr/>
        </p:nvSpPr>
        <p:spPr>
          <a:xfrm rot="10800000">
            <a:off x="4508294" y="4546737"/>
            <a:ext cx="1008112" cy="625133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arallelogramm 24"/>
          <p:cNvSpPr/>
          <p:nvPr/>
        </p:nvSpPr>
        <p:spPr>
          <a:xfrm rot="10800000">
            <a:off x="4294849" y="5336505"/>
            <a:ext cx="1008112" cy="62513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arallelogramm 25"/>
          <p:cNvSpPr/>
          <p:nvPr/>
        </p:nvSpPr>
        <p:spPr>
          <a:xfrm rot="10800000">
            <a:off x="5530706" y="4559597"/>
            <a:ext cx="1008112" cy="62513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 nach oben 26"/>
          <p:cNvSpPr/>
          <p:nvPr/>
        </p:nvSpPr>
        <p:spPr>
          <a:xfrm>
            <a:off x="2795305" y="4391432"/>
            <a:ext cx="72009" cy="4617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 nach unten 27"/>
          <p:cNvSpPr/>
          <p:nvPr/>
        </p:nvSpPr>
        <p:spPr>
          <a:xfrm>
            <a:off x="2947903" y="4391432"/>
            <a:ext cx="72009" cy="473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oben 28"/>
          <p:cNvSpPr/>
          <p:nvPr/>
        </p:nvSpPr>
        <p:spPr>
          <a:xfrm>
            <a:off x="3828610" y="4364640"/>
            <a:ext cx="72009" cy="4617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feil nach unten 29"/>
          <p:cNvSpPr/>
          <p:nvPr/>
        </p:nvSpPr>
        <p:spPr>
          <a:xfrm>
            <a:off x="3981208" y="4364640"/>
            <a:ext cx="72009" cy="473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oben 30"/>
          <p:cNvSpPr/>
          <p:nvPr/>
        </p:nvSpPr>
        <p:spPr>
          <a:xfrm>
            <a:off x="4923458" y="4379654"/>
            <a:ext cx="72009" cy="4617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unten 31"/>
          <p:cNvSpPr/>
          <p:nvPr/>
        </p:nvSpPr>
        <p:spPr>
          <a:xfrm>
            <a:off x="5076056" y="4379654"/>
            <a:ext cx="72009" cy="473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 nach oben 32"/>
          <p:cNvSpPr/>
          <p:nvPr/>
        </p:nvSpPr>
        <p:spPr>
          <a:xfrm>
            <a:off x="2632053" y="5194223"/>
            <a:ext cx="72009" cy="461751"/>
          </a:xfrm>
          <a:prstGeom prst="upArrow">
            <a:avLst/>
          </a:prstGeom>
          <a:noFill/>
          <a:ln w="6350"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 nach unten 33"/>
          <p:cNvSpPr/>
          <p:nvPr/>
        </p:nvSpPr>
        <p:spPr>
          <a:xfrm>
            <a:off x="2784651" y="5194223"/>
            <a:ext cx="72009" cy="473529"/>
          </a:xfrm>
          <a:prstGeom prst="downArrow">
            <a:avLst/>
          </a:prstGeom>
          <a:noFill/>
          <a:ln w="6350"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feil nach oben 34"/>
          <p:cNvSpPr/>
          <p:nvPr/>
        </p:nvSpPr>
        <p:spPr>
          <a:xfrm>
            <a:off x="3641228" y="5194223"/>
            <a:ext cx="72009" cy="461751"/>
          </a:xfrm>
          <a:prstGeom prst="upArrow">
            <a:avLst/>
          </a:prstGeom>
          <a:noFill/>
          <a:ln w="6350"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 nach unten 35"/>
          <p:cNvSpPr/>
          <p:nvPr/>
        </p:nvSpPr>
        <p:spPr>
          <a:xfrm>
            <a:off x="3793826" y="5194223"/>
            <a:ext cx="72009" cy="473529"/>
          </a:xfrm>
          <a:prstGeom prst="downArrow">
            <a:avLst/>
          </a:prstGeom>
          <a:noFill/>
          <a:ln w="6350"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 nach oben 36"/>
          <p:cNvSpPr/>
          <p:nvPr/>
        </p:nvSpPr>
        <p:spPr>
          <a:xfrm>
            <a:off x="4698851" y="5197168"/>
            <a:ext cx="72009" cy="461751"/>
          </a:xfrm>
          <a:prstGeom prst="upArrow">
            <a:avLst/>
          </a:prstGeom>
          <a:noFill/>
          <a:ln w="6350"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Pfeil nach unten 37"/>
          <p:cNvSpPr/>
          <p:nvPr/>
        </p:nvSpPr>
        <p:spPr>
          <a:xfrm>
            <a:off x="4851449" y="5197168"/>
            <a:ext cx="72009" cy="473529"/>
          </a:xfrm>
          <a:prstGeom prst="downArrow">
            <a:avLst/>
          </a:prstGeom>
          <a:noFill/>
          <a:ln w="6350"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Pfeil nach oben 38"/>
          <p:cNvSpPr/>
          <p:nvPr/>
        </p:nvSpPr>
        <p:spPr>
          <a:xfrm>
            <a:off x="5949352" y="4405675"/>
            <a:ext cx="72009" cy="461751"/>
          </a:xfrm>
          <a:prstGeom prst="upArrow">
            <a:avLst/>
          </a:prstGeom>
          <a:noFill/>
          <a:ln w="6350"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Pfeil nach unten 39"/>
          <p:cNvSpPr/>
          <p:nvPr/>
        </p:nvSpPr>
        <p:spPr>
          <a:xfrm>
            <a:off x="6101950" y="4405675"/>
            <a:ext cx="72009" cy="473529"/>
          </a:xfrm>
          <a:prstGeom prst="downArrow">
            <a:avLst/>
          </a:prstGeom>
          <a:noFill/>
          <a:ln w="6350"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/>
          <p:cNvSpPr txBox="1"/>
          <p:nvPr/>
        </p:nvSpPr>
        <p:spPr>
          <a:xfrm>
            <a:off x="196128" y="2547044"/>
            <a:ext cx="2016223" cy="5760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de-DE" sz="1400" dirty="0" smtClean="0">
                <a:solidFill>
                  <a:srgbClr val="535A6B"/>
                </a:solidFill>
                <a:latin typeface="Arial" panose="020B0604020202020204" pitchFamily="34" charset="0"/>
              </a:rPr>
              <a:t>Cross-company </a:t>
            </a:r>
            <a:r>
              <a:rPr lang="de-DE" sz="1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and</a:t>
            </a:r>
            <a:r>
              <a:rPr lang="de-DE" sz="1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br>
              <a:rPr lang="de-DE" sz="1400" dirty="0" smtClean="0">
                <a:solidFill>
                  <a:srgbClr val="535A6B"/>
                </a:solidFill>
                <a:latin typeface="Arial" panose="020B0604020202020204" pitchFamily="34" charset="0"/>
              </a:rPr>
            </a:br>
            <a:r>
              <a:rPr lang="de-DE" sz="1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cross-sector</a:t>
            </a:r>
            <a:r>
              <a:rPr lang="de-DE" sz="1400" dirty="0" smtClean="0">
                <a:solidFill>
                  <a:srgbClr val="535A6B"/>
                </a:solidFill>
                <a:latin typeface="Arial" panose="020B0604020202020204" pitchFamily="34" charset="0"/>
              </a:rPr>
              <a:t/>
            </a:r>
            <a:br>
              <a:rPr lang="de-DE" sz="1400" dirty="0" smtClean="0">
                <a:solidFill>
                  <a:srgbClr val="535A6B"/>
                </a:solidFill>
                <a:latin typeface="Arial" panose="020B0604020202020204" pitchFamily="34" charset="0"/>
              </a:rPr>
            </a:br>
            <a:r>
              <a:rPr lang="de-DE" sz="1400" dirty="0" smtClean="0">
                <a:solidFill>
                  <a:srgbClr val="535A6B"/>
                </a:solidFill>
                <a:latin typeface="Arial" panose="020B0604020202020204" pitchFamily="34" charset="0"/>
              </a:rPr>
              <a:t>„Hydrogen-Management“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39476" y="4538359"/>
            <a:ext cx="2016223" cy="5760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de-DE" dirty="0" smtClean="0">
              <a:solidFill>
                <a:srgbClr val="535A6B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231752" y="4538359"/>
            <a:ext cx="2016223" cy="5760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de-DE" sz="1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Energymanagement</a:t>
            </a:r>
            <a:r>
              <a:rPr lang="de-DE" sz="1400" dirty="0" smtClean="0">
                <a:solidFill>
                  <a:srgbClr val="535A6B"/>
                </a:solidFill>
                <a:latin typeface="Arial" panose="020B0604020202020204" pitchFamily="34" charset="0"/>
              </a:rPr>
              <a:t/>
            </a:r>
            <a:br>
              <a:rPr lang="de-DE" sz="1400" dirty="0" smtClean="0">
                <a:solidFill>
                  <a:srgbClr val="535A6B"/>
                </a:solidFill>
                <a:latin typeface="Arial" panose="020B0604020202020204" pitchFamily="34" charset="0"/>
              </a:rPr>
            </a:br>
            <a:r>
              <a:rPr lang="de-DE" sz="1400" dirty="0" smtClean="0">
                <a:solidFill>
                  <a:srgbClr val="535A6B"/>
                </a:solidFill>
                <a:latin typeface="Arial" panose="020B0604020202020204" pitchFamily="34" charset="0"/>
              </a:rPr>
              <a:t>on </a:t>
            </a:r>
            <a:r>
              <a:rPr lang="de-DE" sz="1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company</a:t>
            </a:r>
            <a:r>
              <a:rPr lang="de-DE" sz="1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level</a:t>
            </a:r>
            <a:endParaRPr lang="de-DE" sz="1400" dirty="0" smtClean="0">
              <a:solidFill>
                <a:srgbClr val="535A6B"/>
              </a:solidFill>
              <a:latin typeface="Arial" panose="020B0604020202020204" pitchFamily="34" charset="0"/>
            </a:endParaRPr>
          </a:p>
        </p:txBody>
      </p:sp>
      <p:sp>
        <p:nvSpPr>
          <p:cNvPr id="44" name="Pfeil nach oben 43"/>
          <p:cNvSpPr/>
          <p:nvPr/>
        </p:nvSpPr>
        <p:spPr>
          <a:xfrm>
            <a:off x="5819673" y="5689584"/>
            <a:ext cx="72009" cy="4617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Pfeil nach unten 44"/>
          <p:cNvSpPr/>
          <p:nvPr/>
        </p:nvSpPr>
        <p:spPr>
          <a:xfrm>
            <a:off x="5972271" y="5689584"/>
            <a:ext cx="72009" cy="473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6137954" y="5632427"/>
            <a:ext cx="2712122" cy="5760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de-DE" sz="1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Energy</a:t>
            </a:r>
            <a:r>
              <a:rPr lang="de-DE" sz="1400" dirty="0" smtClean="0">
                <a:solidFill>
                  <a:srgbClr val="535A6B"/>
                </a:solidFill>
                <a:latin typeface="Arial" panose="020B0604020202020204" pitchFamily="34" charset="0"/>
              </a:rPr>
              <a:t>- und </a:t>
            </a:r>
            <a:r>
              <a:rPr lang="de-DE" sz="1400" dirty="0" err="1">
                <a:solidFill>
                  <a:srgbClr val="535A6B"/>
                </a:solidFill>
                <a:latin typeface="Arial" panose="020B0604020202020204" pitchFamily="34" charset="0"/>
              </a:rPr>
              <a:t>h</a:t>
            </a:r>
            <a:r>
              <a:rPr lang="de-DE" sz="1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ydrogendemand</a:t>
            </a:r>
            <a:r>
              <a:rPr lang="de-DE" sz="1400" dirty="0" smtClean="0">
                <a:solidFill>
                  <a:srgbClr val="535A6B"/>
                </a:solidFill>
                <a:latin typeface="Arial" panose="020B0604020202020204" pitchFamily="34" charset="0"/>
              </a:rPr>
              <a:t/>
            </a:r>
            <a:br>
              <a:rPr lang="de-DE" sz="1400" dirty="0" smtClean="0">
                <a:solidFill>
                  <a:srgbClr val="535A6B"/>
                </a:solidFill>
                <a:latin typeface="Arial" panose="020B0604020202020204" pitchFamily="34" charset="0"/>
              </a:rPr>
            </a:br>
            <a:r>
              <a:rPr lang="de-DE" sz="1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and</a:t>
            </a:r>
            <a:r>
              <a:rPr lang="de-DE" sz="1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–</a:t>
            </a:r>
            <a:r>
              <a:rPr lang="de-DE" sz="1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production</a:t>
            </a:r>
            <a:endParaRPr lang="de-DE" sz="1400" dirty="0" smtClean="0">
              <a:solidFill>
                <a:srgbClr val="535A6B"/>
              </a:solidFill>
              <a:latin typeface="Arial" panose="020B0604020202020204" pitchFamily="34" charset="0"/>
            </a:endParaRPr>
          </a:p>
        </p:txBody>
      </p:sp>
      <p:sp>
        <p:nvSpPr>
          <p:cNvPr id="47" name="Pfeil nach rechts 46"/>
          <p:cNvSpPr/>
          <p:nvPr/>
        </p:nvSpPr>
        <p:spPr>
          <a:xfrm>
            <a:off x="4016520" y="3631269"/>
            <a:ext cx="432048" cy="56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Pfeil nach rechts 47"/>
          <p:cNvSpPr/>
          <p:nvPr/>
        </p:nvSpPr>
        <p:spPr>
          <a:xfrm rot="10800000">
            <a:off x="4016520" y="3755236"/>
            <a:ext cx="432048" cy="56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Pfeil nach rechts 48"/>
          <p:cNvSpPr/>
          <p:nvPr/>
        </p:nvSpPr>
        <p:spPr>
          <a:xfrm>
            <a:off x="4232544" y="2810029"/>
            <a:ext cx="432048" cy="56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Pfeil nach rechts 49"/>
          <p:cNvSpPr/>
          <p:nvPr/>
        </p:nvSpPr>
        <p:spPr>
          <a:xfrm rot="10800000">
            <a:off x="4232544" y="2933996"/>
            <a:ext cx="432048" cy="56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/>
          <p:cNvSpPr txBox="1"/>
          <p:nvPr/>
        </p:nvSpPr>
        <p:spPr>
          <a:xfrm>
            <a:off x="2411760" y="4766061"/>
            <a:ext cx="1092421" cy="62183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de-DE" sz="800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Company A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3436348" y="4762175"/>
            <a:ext cx="1092421" cy="62183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de-DE" sz="800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Company B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4490592" y="4762174"/>
            <a:ext cx="1092421" cy="62183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de-DE" sz="800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Company C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2399459" y="3659702"/>
            <a:ext cx="1092421" cy="62183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de-DE" sz="12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Electricity</a:t>
            </a:r>
            <a:endParaRPr lang="de-DE" sz="1200" b="1" dirty="0" smtClean="0">
              <a:solidFill>
                <a:srgbClr val="535A6B"/>
              </a:solidFill>
              <a:latin typeface="Arial" panose="020B0604020202020204" pitchFamily="34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4414646" y="2877540"/>
            <a:ext cx="1092421" cy="62183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de-DE" sz="12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Heat</a:t>
            </a:r>
            <a:endParaRPr lang="de-DE" sz="1200" b="1" dirty="0" smtClean="0">
              <a:solidFill>
                <a:srgbClr val="535A6B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4188644" y="3660491"/>
            <a:ext cx="1092421" cy="62183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de-DE" sz="1200" b="1" dirty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1200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Transport</a:t>
            </a:r>
          </a:p>
        </p:txBody>
      </p:sp>
      <p:sp>
        <p:nvSpPr>
          <p:cNvPr id="57" name="Pfeil nach oben 56"/>
          <p:cNvSpPr/>
          <p:nvPr/>
        </p:nvSpPr>
        <p:spPr>
          <a:xfrm>
            <a:off x="5394410" y="3055110"/>
            <a:ext cx="72009" cy="4617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Pfeil nach unten 57"/>
          <p:cNvSpPr/>
          <p:nvPr/>
        </p:nvSpPr>
        <p:spPr>
          <a:xfrm>
            <a:off x="5547008" y="3055110"/>
            <a:ext cx="72009" cy="473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9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9807" y="2324388"/>
            <a:ext cx="744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22428" y="6580577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GenComm Spring Series of H₂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Webinars - Webinar 1: Hydrogen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164" y="1367803"/>
            <a:ext cx="9144000" cy="514915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8" name="Grafik 3">
            <a:extLst>
              <a:ext uri="{FF2B5EF4-FFF2-40B4-BE49-F238E27FC236}">
                <a16:creationId xmlns:a16="http://schemas.microsoft.com/office/drawing/2014/main" id="{6F6E09C6-6E5A-2F42-BD3B-D20538F16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47" y="1707677"/>
            <a:ext cx="1121097" cy="3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X:\saaris Präsentationen\Masterfolie_blankoVariante 2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12" b="81617"/>
          <a:stretch/>
        </p:blipFill>
        <p:spPr bwMode="auto">
          <a:xfrm>
            <a:off x="-10045" y="1367802"/>
            <a:ext cx="1708797" cy="9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958487" y="1623764"/>
            <a:ext cx="5670461" cy="4773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de-DE" sz="20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Momentum</a:t>
            </a:r>
            <a:r>
              <a:rPr lang="de-DE" sz="2000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of</a:t>
            </a:r>
            <a:r>
              <a:rPr lang="de-DE" sz="2000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 a </a:t>
            </a:r>
            <a:r>
              <a:rPr lang="de-DE" sz="20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common</a:t>
            </a:r>
            <a:r>
              <a:rPr lang="de-DE" sz="2000" b="1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approach</a:t>
            </a:r>
            <a:endParaRPr lang="de-DE" sz="2000" b="1" dirty="0" smtClean="0">
              <a:solidFill>
                <a:srgbClr val="535A6B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77090" y="2536465"/>
            <a:ext cx="8501149" cy="378712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History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of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the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activities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in Homburg: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Individual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transformation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of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automotive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production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plants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(Bosch,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Schaeffler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)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led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to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new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hydrogen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demand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City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of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Homburg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plans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>
                <a:solidFill>
                  <a:srgbClr val="535A6B"/>
                </a:solidFill>
                <a:latin typeface="Arial" panose="020B0604020202020204" pitchFamily="34" charset="0"/>
              </a:rPr>
              <a:t>h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ydrogen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infrastructure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to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support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.</a:t>
            </a:r>
            <a:endParaRPr lang="de-DE" sz="2400" dirty="0">
              <a:solidFill>
                <a:srgbClr val="535A6B"/>
              </a:solidFill>
              <a:latin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Hydrogen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demand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was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queried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.</a:t>
            </a:r>
            <a:endParaRPr lang="de-DE" sz="2400" dirty="0">
              <a:solidFill>
                <a:srgbClr val="535A6B"/>
              </a:solidFill>
              <a:latin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Transport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sector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and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public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transport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was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included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. H2-Refuelling-Station will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be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build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Thanks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to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the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GenComm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-Project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the</a:t>
            </a:r>
            <a:r>
              <a:rPr lang="de-DE" sz="2400" dirty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necessary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know</a:t>
            </a:r>
            <a:r>
              <a:rPr lang="de-DE" sz="2400" dirty="0" err="1">
                <a:solidFill>
                  <a:srgbClr val="535A6B"/>
                </a:solidFill>
                <a:latin typeface="Arial" panose="020B0604020202020204" pitchFamily="34" charset="0"/>
              </a:rPr>
              <a:t>-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how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is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in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the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region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This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caused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a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momentum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which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will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be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followed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by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further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projects</a:t>
            </a:r>
            <a:r>
              <a:rPr lang="de-DE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38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9807" y="2324388"/>
            <a:ext cx="744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22428" y="6580577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GenComm Spring Series of H₂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Webinars - Webinar 1: Hydrogen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1367803"/>
            <a:ext cx="9144000" cy="514915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8" name="Grafik 3">
            <a:extLst>
              <a:ext uri="{FF2B5EF4-FFF2-40B4-BE49-F238E27FC236}">
                <a16:creationId xmlns:a16="http://schemas.microsoft.com/office/drawing/2014/main" id="{6F6E09C6-6E5A-2F42-BD3B-D20538F16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47" y="1707677"/>
            <a:ext cx="1121097" cy="3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X:\saaris Präsentationen\Masterfolie_blankoVariante 2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12" b="81617"/>
          <a:stretch/>
        </p:blipFill>
        <p:spPr bwMode="auto">
          <a:xfrm>
            <a:off x="-10045" y="1367802"/>
            <a:ext cx="1708797" cy="9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958487" y="1623764"/>
            <a:ext cx="5670461" cy="4773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de-DE" sz="2000" b="1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Conclusion</a:t>
            </a:r>
            <a:endParaRPr lang="de-DE" sz="2000" b="1" dirty="0" smtClean="0">
              <a:solidFill>
                <a:srgbClr val="535A6B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77090" y="2653491"/>
            <a:ext cx="8501149" cy="36700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New hydrogen demand leads to </a:t>
            </a:r>
            <a:r>
              <a:rPr lang="en-US" sz="2400" dirty="0">
                <a:solidFill>
                  <a:srgbClr val="535A6B"/>
                </a:solidFill>
                <a:latin typeface="Arial" panose="020B0604020202020204" pitchFamily="34" charset="0"/>
              </a:rPr>
              <a:t>new </a:t>
            </a:r>
            <a:r>
              <a:rPr lang="en-US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cooperative ventures.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535A6B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Smart hydrogen has two meanings: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535A6B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The </a:t>
            </a:r>
            <a:r>
              <a:rPr lang="en-US" sz="2400" dirty="0" err="1" smtClean="0">
                <a:solidFill>
                  <a:srgbClr val="535A6B"/>
                </a:solidFill>
                <a:latin typeface="Arial" panose="020B0604020202020204" pitchFamily="34" charset="0"/>
              </a:rPr>
              <a:t>optimised</a:t>
            </a:r>
            <a:r>
              <a:rPr lang="en-US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 an efficient use of green hydrogen.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35A6B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The cooperation </a:t>
            </a:r>
            <a:r>
              <a:rPr lang="en-US" sz="2400" dirty="0">
                <a:solidFill>
                  <a:srgbClr val="535A6B"/>
                </a:solidFill>
                <a:latin typeface="Arial" panose="020B0604020202020204" pitchFamily="34" charset="0"/>
              </a:rPr>
              <a:t>between companies, administrations, public transport and </a:t>
            </a:r>
            <a:r>
              <a:rPr lang="en-US" sz="2400" dirty="0" smtClean="0">
                <a:solidFill>
                  <a:srgbClr val="535A6B"/>
                </a:solidFill>
                <a:latin typeface="Arial" panose="020B0604020202020204" pitchFamily="34" charset="0"/>
              </a:rPr>
              <a:t>researchers for a green future.</a:t>
            </a:r>
          </a:p>
        </p:txBody>
      </p:sp>
    </p:spTree>
    <p:extLst>
      <p:ext uri="{BB962C8B-B14F-4D97-AF65-F5344CB8AC3E}">
        <p14:creationId xmlns:p14="http://schemas.microsoft.com/office/powerpoint/2010/main" val="7356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DEDAF7F04CB44808FB66BD2494817" ma:contentTypeVersion="10" ma:contentTypeDescription="Create a new document." ma:contentTypeScope="" ma:versionID="98447ed5c1f9c92470426f9fe9b9da5e">
  <xsd:schema xmlns:xsd="http://www.w3.org/2001/XMLSchema" xmlns:xs="http://www.w3.org/2001/XMLSchema" xmlns:p="http://schemas.microsoft.com/office/2006/metadata/properties" xmlns:ns2="ef0b0bf8-9b2d-4537-a09e-480623a224ba" targetNamespace="http://schemas.microsoft.com/office/2006/metadata/properties" ma:root="true" ma:fieldsID="e7d244f1e720e06ada96cf745d35e6c6" ns2:_="">
    <xsd:import namespace="ef0b0bf8-9b2d-4537-a09e-480623a22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b0bf8-9b2d-4537-a09e-480623a224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4AB7E3-D146-4F9E-88CD-FF1C18B869EC}"/>
</file>

<file path=customXml/itemProps2.xml><?xml version="1.0" encoding="utf-8"?>
<ds:datastoreItem xmlns:ds="http://schemas.openxmlformats.org/officeDocument/2006/customXml" ds:itemID="{D52A5DBD-9710-4A19-B8FD-3F9AF4E077B7}"/>
</file>

<file path=customXml/itemProps3.xml><?xml version="1.0" encoding="utf-8"?>
<ds:datastoreItem xmlns:ds="http://schemas.openxmlformats.org/officeDocument/2006/customXml" ds:itemID="{05A7EB8D-256F-44D8-A71D-F2355FA1367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370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...</dc:creator>
  <cp:lastModifiedBy>Joanna Wilson (JWilson)</cp:lastModifiedBy>
  <cp:revision>138</cp:revision>
  <dcterms:created xsi:type="dcterms:W3CDTF">2015-03-06T10:50:13Z</dcterms:created>
  <dcterms:modified xsi:type="dcterms:W3CDTF">2021-03-10T09:12:54Z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0x010100E4BDEDAF7F04CB44808FB66BD2494817</vt:lpwstr>
  </property>
</Properties>
</file>