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sldIdLst>
    <p:sldId id="282" r:id="rId2"/>
    <p:sldId id="256" r:id="rId3"/>
    <p:sldId id="299" r:id="rId4"/>
    <p:sldId id="307" r:id="rId5"/>
    <p:sldId id="300" r:id="rId6"/>
    <p:sldId id="302" r:id="rId7"/>
    <p:sldId id="285" r:id="rId8"/>
    <p:sldId id="306" r:id="rId9"/>
    <p:sldId id="305" r:id="rId10"/>
    <p:sldId id="28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DA2"/>
    <a:srgbClr val="019562"/>
    <a:srgbClr val="3366FF"/>
    <a:srgbClr val="97C03C"/>
    <a:srgbClr val="F4C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D5469-04B7-D245-8B0E-813C273D8001}" type="datetimeFigureOut">
              <a:t>10.03.2021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4D149-4236-C24C-A605-CA7AE6F58777}" type="slidenum"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0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84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4D149-4236-C24C-A605-CA7AE6F58777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18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70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9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0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200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21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5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71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29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67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822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B092-AA50-0940-A1DC-B65882C09C68}" type="datetimeFigureOut">
              <a:rPr lang="en-US" smtClean="0"/>
              <a:t>3/10/2021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D083B-FAF2-5643-A9FC-521FAB15583B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7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ildebrand@izes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.svg"/><Relationship Id="rId3" Type="http://schemas.openxmlformats.org/officeDocument/2006/relationships/image" Target="../media/image2.jp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24" Type="http://schemas.openxmlformats.org/officeDocument/2006/relationships/image" Target="../media/image52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:Sample_project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" y="0"/>
            <a:ext cx="91425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8714" y="1848853"/>
            <a:ext cx="3754582" cy="53860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34DA2"/>
                </a:solidFill>
                <a:latin typeface="Open Sans"/>
                <a:cs typeface="Open Sans"/>
              </a:rPr>
              <a:t>GenComm </a:t>
            </a:r>
            <a:r>
              <a:rPr lang="en-GB" sz="2400" b="1" dirty="0">
                <a:solidFill>
                  <a:srgbClr val="034DA2"/>
                </a:solidFill>
                <a:latin typeface="Open Sans"/>
                <a:cs typeface="Open Sans"/>
              </a:rPr>
              <a:t>Spring Series of H₂ Webinars</a:t>
            </a:r>
          </a:p>
          <a:p>
            <a:pPr algn="ctr"/>
            <a:endParaRPr lang="en-GB" sz="2800" b="1" dirty="0" smtClean="0">
              <a:latin typeface="Open Sans"/>
              <a:cs typeface="Open Sans"/>
            </a:endParaRPr>
          </a:p>
          <a:p>
            <a:pPr algn="ctr"/>
            <a:r>
              <a:rPr lang="en-GB" sz="4000" b="1" dirty="0" smtClean="0">
                <a:solidFill>
                  <a:srgbClr val="00B050"/>
                </a:solidFill>
                <a:latin typeface="Open Sans"/>
                <a:cs typeface="Open Sans"/>
              </a:rPr>
              <a:t>SMARTH2</a:t>
            </a:r>
          </a:p>
          <a:p>
            <a:pPr algn="ctr"/>
            <a:endParaRPr lang="en-GB" sz="2800" b="1" dirty="0">
              <a:latin typeface="Open Sans"/>
              <a:cs typeface="Open Sans"/>
            </a:endParaRPr>
          </a:p>
          <a:p>
            <a:pPr algn="ctr"/>
            <a:r>
              <a:rPr lang="en-GB" sz="2400" b="1" dirty="0">
                <a:solidFill>
                  <a:srgbClr val="019562"/>
                </a:solidFill>
                <a:latin typeface="Open Sans"/>
                <a:cs typeface="Open Sans"/>
              </a:rPr>
              <a:t>Webinar 1:</a:t>
            </a:r>
            <a:endParaRPr lang="en-GB" sz="2400" b="1" dirty="0" smtClean="0">
              <a:solidFill>
                <a:srgbClr val="019562"/>
              </a:solidFill>
              <a:latin typeface="Open Sans"/>
              <a:cs typeface="Open Sans"/>
            </a:endParaRPr>
          </a:p>
          <a:p>
            <a:pPr algn="ctr"/>
            <a:endParaRPr lang="en-GB" sz="2400" b="1" spc="40" dirty="0">
              <a:solidFill>
                <a:srgbClr val="019562"/>
              </a:solidFill>
              <a:latin typeface="Open Sans"/>
              <a:ea typeface="Open Sans" panose="020B0606030504020204" pitchFamily="34" charset="0"/>
              <a:cs typeface="Open Sans"/>
            </a:endParaRPr>
          </a:p>
          <a:p>
            <a:pPr algn="ctr"/>
            <a:r>
              <a:rPr lang="en-GB" sz="2400" b="1" spc="40">
                <a:solidFill>
                  <a:srgbClr val="019562"/>
                </a:solidFill>
                <a:latin typeface="Open Sans"/>
                <a:ea typeface="Open Sans" panose="020B0606030504020204" pitchFamily="34" charset="0"/>
                <a:cs typeface="Open Sans"/>
              </a:rPr>
              <a:t>Hydrogen </a:t>
            </a:r>
            <a:r>
              <a:rPr lang="en-GB" sz="2400" b="1" spc="40" smtClean="0">
                <a:solidFill>
                  <a:srgbClr val="019562"/>
                </a:solidFill>
                <a:latin typeface="Open Sans"/>
                <a:ea typeface="Open Sans" panose="020B0606030504020204" pitchFamily="34" charset="0"/>
                <a:cs typeface="Open Sans"/>
              </a:rPr>
              <a:t>Optimisation</a:t>
            </a:r>
          </a:p>
          <a:p>
            <a:pPr algn="ctr"/>
            <a:endParaRPr lang="en-US" sz="2000" b="1" dirty="0" smtClean="0">
              <a:latin typeface="Open Sans"/>
              <a:cs typeface="Open Sans"/>
            </a:endParaRPr>
          </a:p>
          <a:p>
            <a:pPr algn="ctr"/>
            <a:endParaRPr lang="en-US" sz="2000" b="1" dirty="0" smtClean="0">
              <a:latin typeface="Open Sans"/>
              <a:cs typeface="Open Sans"/>
            </a:endParaRPr>
          </a:p>
          <a:p>
            <a:pPr algn="ctr"/>
            <a:r>
              <a:rPr lang="en-US" sz="2400" b="1" dirty="0" smtClean="0">
                <a:solidFill>
                  <a:srgbClr val="034DA2"/>
                </a:solidFill>
                <a:latin typeface="Open Sans"/>
                <a:cs typeface="Open Sans"/>
              </a:rPr>
              <a:t>10</a:t>
            </a:r>
            <a:r>
              <a:rPr lang="en-US" sz="2400" b="1" baseline="30000" dirty="0" smtClean="0">
                <a:solidFill>
                  <a:srgbClr val="034DA2"/>
                </a:solidFill>
                <a:latin typeface="Open Sans"/>
                <a:cs typeface="Open Sans"/>
              </a:rPr>
              <a:t>th</a:t>
            </a:r>
            <a:r>
              <a:rPr lang="en-US" sz="2400" b="1" dirty="0" smtClean="0">
                <a:solidFill>
                  <a:srgbClr val="034DA2"/>
                </a:solidFill>
                <a:latin typeface="Open Sans"/>
                <a:cs typeface="Open Sans"/>
              </a:rPr>
              <a:t> March 2021</a:t>
            </a:r>
          </a:p>
          <a:p>
            <a:pPr algn="ctr"/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  <a:p>
            <a:pPr algn="r"/>
            <a:r>
              <a:rPr lang="en-US" sz="2000" dirty="0" smtClean="0">
                <a:solidFill>
                  <a:srgbClr val="034DA2"/>
                </a:solidFill>
                <a:latin typeface="Open Sans"/>
                <a:cs typeface="Open Sans"/>
              </a:rPr>
              <a:t> </a:t>
            </a:r>
            <a:endParaRPr lang="en-US" sz="2000" dirty="0">
              <a:solidFill>
                <a:srgbClr val="034DA2"/>
              </a:solidFill>
              <a:latin typeface="Open Sans"/>
              <a:cs typeface="Open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730149" cy="6858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5461" y="2664081"/>
            <a:ext cx="23145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Open Sans"/>
                <a:cs typeface="Open Sans"/>
              </a:rPr>
              <a:t>Place image in this area.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6034215" y="578026"/>
            <a:ext cx="2254616" cy="988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40544"/>
          <a:stretch/>
        </p:blipFill>
        <p:spPr>
          <a:xfrm>
            <a:off x="0" y="0"/>
            <a:ext cx="573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1143000" y="4066902"/>
            <a:ext cx="6858000" cy="1741715"/>
          </a:xfrm>
        </p:spPr>
        <p:txBody>
          <a:bodyPr>
            <a:normAutofit/>
          </a:bodyPr>
          <a:lstStyle/>
          <a:p>
            <a:r>
              <a:rPr lang="de-DE" dirty="0"/>
              <a:t>IZES gGmbH</a:t>
            </a:r>
          </a:p>
          <a:p>
            <a:r>
              <a:rPr lang="de-DE" dirty="0" smtClean="0"/>
              <a:t>Jan </a:t>
            </a:r>
            <a:r>
              <a:rPr lang="de-DE" dirty="0"/>
              <a:t>Hildebrand</a:t>
            </a:r>
          </a:p>
          <a:p>
            <a:r>
              <a:rPr lang="de-DE" dirty="0" smtClean="0"/>
              <a:t>Department </a:t>
            </a:r>
            <a:r>
              <a:rPr lang="de-DE" dirty="0"/>
              <a:t>Environmental </a:t>
            </a:r>
            <a:r>
              <a:rPr lang="de-DE" dirty="0" err="1"/>
              <a:t>Psychology</a:t>
            </a:r>
            <a:endParaRPr lang="de-DE" dirty="0"/>
          </a:p>
          <a:p>
            <a:r>
              <a:rPr lang="de-DE" dirty="0" smtClean="0"/>
              <a:t>E-Mail</a:t>
            </a:r>
            <a:r>
              <a:rPr lang="de-DE" dirty="0"/>
              <a:t>: </a:t>
            </a:r>
            <a:r>
              <a:rPr lang="de-DE" u="sng" dirty="0">
                <a:hlinkClick r:id="rId4"/>
              </a:rPr>
              <a:t>hildebrand@izes.de</a:t>
            </a:r>
            <a:endParaRPr lang="de-DE" dirty="0"/>
          </a:p>
          <a:p>
            <a:r>
              <a:rPr lang="de-DE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255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034DA2"/>
                </a:solidFill>
                <a:cs typeface="Open Sans"/>
              </a:rPr>
              <a:t>GenComm Spring Series of H₂ </a:t>
            </a:r>
            <a:r>
              <a:rPr lang="en-GB" sz="1200" b="1" dirty="0" smtClean="0">
                <a:solidFill>
                  <a:srgbClr val="034DA2"/>
                </a:solidFill>
                <a:cs typeface="Open Sans"/>
              </a:rPr>
              <a:t>Webinars - Webinar 1: Hydrogen </a:t>
            </a:r>
            <a:r>
              <a:rPr lang="en-GB" sz="1200" b="1" dirty="0">
                <a:solidFill>
                  <a:srgbClr val="034DA2"/>
                </a:solidFill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284513" y="1644877"/>
            <a:ext cx="6858000" cy="2387600"/>
          </a:xfrm>
        </p:spPr>
        <p:txBody>
          <a:bodyPr/>
          <a:lstStyle/>
          <a:p>
            <a:r>
              <a:rPr lang="en-GB" dirty="0"/>
              <a:t>Public acceptance and participation concerning Hydrogen applications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9963" y="233420"/>
            <a:ext cx="5449933" cy="1325563"/>
          </a:xfrm>
        </p:spPr>
        <p:txBody>
          <a:bodyPr>
            <a:normAutofit/>
          </a:bodyPr>
          <a:lstStyle/>
          <a:p>
            <a:r>
              <a:rPr lang="de-DE" sz="3000" dirty="0"/>
              <a:t>Hydrogen </a:t>
            </a:r>
            <a:r>
              <a:rPr lang="de-DE" sz="3000" dirty="0" err="1"/>
              <a:t>as</a:t>
            </a:r>
            <a:r>
              <a:rPr lang="de-DE" sz="3000" dirty="0"/>
              <a:t> </a:t>
            </a:r>
            <a:r>
              <a:rPr lang="de-DE" sz="3000" dirty="0" err="1"/>
              <a:t>part</a:t>
            </a:r>
            <a:r>
              <a:rPr lang="de-DE" sz="3000" dirty="0"/>
              <a:t> </a:t>
            </a:r>
            <a:r>
              <a:rPr lang="de-DE" sz="3000" dirty="0" err="1"/>
              <a:t>of</a:t>
            </a:r>
            <a:r>
              <a:rPr lang="de-DE" sz="3000" dirty="0"/>
              <a:t> a </a:t>
            </a:r>
            <a:r>
              <a:rPr lang="de-DE" sz="3000" dirty="0" smtClean="0"/>
              <a:t/>
            </a:r>
            <a:br>
              <a:rPr lang="de-DE" sz="3000" dirty="0" smtClean="0"/>
            </a:br>
            <a:r>
              <a:rPr lang="de-DE" sz="3000" dirty="0" err="1" smtClean="0"/>
              <a:t>socio-technical</a:t>
            </a:r>
            <a:r>
              <a:rPr lang="de-DE" sz="3000" dirty="0" smtClean="0"/>
              <a:t> </a:t>
            </a:r>
            <a:r>
              <a:rPr lang="de-DE" sz="3000" dirty="0" err="1"/>
              <a:t>system</a:t>
            </a:r>
            <a:endParaRPr lang="de-DE" sz="3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519256" y="2100797"/>
            <a:ext cx="8090121" cy="4137137"/>
            <a:chOff x="775740" y="3007498"/>
            <a:chExt cx="7382088" cy="3267478"/>
          </a:xfrm>
        </p:grpSpPr>
        <p:sp>
          <p:nvSpPr>
            <p:cNvPr id="11" name="Abgerundetes Rechteck 10"/>
            <p:cNvSpPr/>
            <p:nvPr/>
          </p:nvSpPr>
          <p:spPr>
            <a:xfrm>
              <a:off x="1703172" y="3224816"/>
              <a:ext cx="1741508" cy="54032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Politics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2" name="Abgerundetes Rechteck 11"/>
            <p:cNvSpPr/>
            <p:nvPr/>
          </p:nvSpPr>
          <p:spPr>
            <a:xfrm>
              <a:off x="5742538" y="3229321"/>
              <a:ext cx="1741508" cy="540328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Scientific </a:t>
              </a:r>
              <a:r>
                <a:rPr lang="de-DE" dirty="0" err="1" smtClean="0">
                  <a:solidFill>
                    <a:schemeClr val="tx1"/>
                  </a:solidFill>
                </a:rPr>
                <a:t>community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3444680" y="5625974"/>
              <a:ext cx="2297858" cy="540328"/>
            </a:xfrm>
            <a:prstGeom prst="roundRect">
              <a:avLst/>
            </a:prstGeom>
            <a:solidFill>
              <a:srgbClr val="C7E6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</a:rPr>
                <a:t>Municipalities</a:t>
              </a:r>
              <a:r>
                <a:rPr lang="de-DE" dirty="0" smtClean="0">
                  <a:solidFill>
                    <a:schemeClr val="tx1"/>
                  </a:solidFill>
                </a:rPr>
                <a:t> / </a:t>
              </a:r>
            </a:p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End-users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775740" y="3007498"/>
              <a:ext cx="7382088" cy="975114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r>
                <a:rPr lang="de-DE" sz="1600" b="1" dirty="0" err="1" smtClean="0">
                  <a:solidFill>
                    <a:schemeClr val="tx1"/>
                  </a:solidFill>
                </a:rPr>
                <a:t>Macro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-level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775740" y="4144742"/>
              <a:ext cx="7382088" cy="975114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r>
                <a:rPr lang="de-DE" sz="1600" b="1" dirty="0" err="1" smtClean="0">
                  <a:solidFill>
                    <a:schemeClr val="tx1"/>
                  </a:solidFill>
                </a:rPr>
                <a:t>Meso</a:t>
              </a:r>
              <a:r>
                <a:rPr lang="de-DE" sz="1600" b="1" dirty="0" smtClean="0">
                  <a:solidFill>
                    <a:schemeClr val="tx1"/>
                  </a:solidFill>
                </a:rPr>
                <a:t>-level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775740" y="5299862"/>
              <a:ext cx="7382088" cy="975114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0"/>
            <a:lstStyle/>
            <a:p>
              <a:pPr algn="ctr"/>
              <a:r>
                <a:rPr lang="de-DE" sz="1600" b="1" dirty="0" smtClean="0">
                  <a:solidFill>
                    <a:schemeClr val="tx1"/>
                  </a:solidFill>
                </a:rPr>
                <a:t>Micro-level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Abgerundetes Rechteck 16"/>
            <p:cNvSpPr/>
            <p:nvPr/>
          </p:nvSpPr>
          <p:spPr>
            <a:xfrm>
              <a:off x="4267209" y="3169396"/>
              <a:ext cx="651163" cy="1654072"/>
            </a:xfrm>
            <a:prstGeom prst="roundRect">
              <a:avLst/>
            </a:prstGeom>
            <a:solidFill>
              <a:srgbClr val="FFD966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tIns="0" bIns="0"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Media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Gekrümmte Verbindung 17"/>
            <p:cNvCxnSpPr>
              <a:stCxn id="11" idx="0"/>
              <a:endCxn id="12" idx="0"/>
            </p:cNvCxnSpPr>
            <p:nvPr/>
          </p:nvCxnSpPr>
          <p:spPr>
            <a:xfrm rot="16200000" flipH="1">
              <a:off x="4591356" y="1207385"/>
              <a:ext cx="4505" cy="4039366"/>
            </a:xfrm>
            <a:prstGeom prst="curvedConnector3">
              <a:avLst>
                <a:gd name="adj1" fmla="val -5074362"/>
              </a:avLst>
            </a:prstGeom>
            <a:ln w="25400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stCxn id="11" idx="2"/>
              <a:endCxn id="27" idx="0"/>
            </p:cNvCxnSpPr>
            <p:nvPr/>
          </p:nvCxnSpPr>
          <p:spPr>
            <a:xfrm>
              <a:off x="2573926" y="3765144"/>
              <a:ext cx="0" cy="598467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>
              <a:stCxn id="11" idx="3"/>
              <a:endCxn id="17" idx="1"/>
            </p:cNvCxnSpPr>
            <p:nvPr/>
          </p:nvCxnSpPr>
          <p:spPr>
            <a:xfrm>
              <a:off x="3444680" y="3494980"/>
              <a:ext cx="822529" cy="501452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endCxn id="17" idx="3"/>
            </p:cNvCxnSpPr>
            <p:nvPr/>
          </p:nvCxnSpPr>
          <p:spPr>
            <a:xfrm flipH="1">
              <a:off x="4918372" y="3490130"/>
              <a:ext cx="822529" cy="506302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krümmte Verbindung 21"/>
            <p:cNvCxnSpPr>
              <a:stCxn id="13" idx="3"/>
              <a:endCxn id="17" idx="3"/>
            </p:cNvCxnSpPr>
            <p:nvPr/>
          </p:nvCxnSpPr>
          <p:spPr>
            <a:xfrm flipH="1" flipV="1">
              <a:off x="4918372" y="3996432"/>
              <a:ext cx="824166" cy="1899706"/>
            </a:xfrm>
            <a:prstGeom prst="curvedConnector3">
              <a:avLst>
                <a:gd name="adj1" fmla="val -111789"/>
              </a:avLst>
            </a:prstGeom>
            <a:ln w="25400">
              <a:solidFill>
                <a:srgbClr val="C00000"/>
              </a:solidFill>
              <a:prstDash val="dash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krümmte Verbindung 22"/>
            <p:cNvCxnSpPr>
              <a:stCxn id="13" idx="1"/>
              <a:endCxn id="17" idx="1"/>
            </p:cNvCxnSpPr>
            <p:nvPr/>
          </p:nvCxnSpPr>
          <p:spPr>
            <a:xfrm rot="10800000" flipH="1">
              <a:off x="3444679" y="3996432"/>
              <a:ext cx="822529" cy="1899706"/>
            </a:xfrm>
            <a:prstGeom prst="curvedConnector3">
              <a:avLst>
                <a:gd name="adj1" fmla="val -105274"/>
              </a:avLst>
            </a:prstGeom>
            <a:ln w="25400">
              <a:solidFill>
                <a:srgbClr val="C00000"/>
              </a:solidFill>
              <a:prstDash val="dash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flipV="1">
              <a:off x="4592791" y="4878888"/>
              <a:ext cx="818" cy="747086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dash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>
              <a:stCxn id="26" idx="1"/>
              <a:endCxn id="27" idx="3"/>
            </p:cNvCxnSpPr>
            <p:nvPr/>
          </p:nvCxnSpPr>
          <p:spPr>
            <a:xfrm flipH="1" flipV="1">
              <a:off x="3444680" y="4633775"/>
              <a:ext cx="252559" cy="393915"/>
            </a:xfrm>
            <a:prstGeom prst="straightConnector1">
              <a:avLst/>
            </a:prstGeom>
            <a:ln w="25400">
              <a:solidFill>
                <a:srgbClr val="C00000"/>
              </a:solidFill>
              <a:prstDash val="dash"/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/>
            <p:cNvSpPr/>
            <p:nvPr/>
          </p:nvSpPr>
          <p:spPr>
            <a:xfrm>
              <a:off x="3325950" y="4945997"/>
              <a:ext cx="2535319" cy="557836"/>
            </a:xfrm>
            <a:prstGeom prst="ellipse">
              <a:avLst/>
            </a:prstGeom>
            <a:solidFill>
              <a:srgbClr val="C7E6A4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solidFill>
                    <a:schemeClr val="tx1"/>
                  </a:solidFill>
                </a:rPr>
                <a:t>Intermediaries /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multiplicators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Abgerundetes Rechteck 26"/>
            <p:cNvSpPr/>
            <p:nvPr/>
          </p:nvSpPr>
          <p:spPr>
            <a:xfrm>
              <a:off x="1703172" y="4363611"/>
              <a:ext cx="1741508" cy="540328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Economy / </a:t>
              </a:r>
              <a:r>
                <a:rPr lang="de-DE" dirty="0" err="1" smtClean="0">
                  <a:solidFill>
                    <a:schemeClr val="tx1"/>
                  </a:solidFill>
                </a:rPr>
                <a:t>Industry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8" name="Abgerundetes Rechteck 27"/>
            <p:cNvSpPr/>
            <p:nvPr/>
          </p:nvSpPr>
          <p:spPr>
            <a:xfrm>
              <a:off x="5742538" y="4357231"/>
              <a:ext cx="1741508" cy="540328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NGOs/ </a:t>
              </a:r>
              <a:r>
                <a:rPr lang="de-DE" dirty="0" err="1">
                  <a:solidFill>
                    <a:schemeClr val="tx1"/>
                  </a:solidFill>
                </a:rPr>
                <a:t>civil</a:t>
              </a:r>
              <a:r>
                <a:rPr lang="de-DE" dirty="0">
                  <a:solidFill>
                    <a:schemeClr val="tx1"/>
                  </a:solidFill>
                </a:rPr>
                <a:t> </a:t>
              </a:r>
              <a:r>
                <a:rPr lang="de-DE" dirty="0" err="1">
                  <a:solidFill>
                    <a:schemeClr val="tx1"/>
                  </a:solidFill>
                </a:rPr>
                <a:t>organisations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Gerade Verbindung mit Pfeil 28"/>
          <p:cNvCxnSpPr/>
          <p:nvPr/>
        </p:nvCxnSpPr>
        <p:spPr>
          <a:xfrm flipV="1">
            <a:off x="5794799" y="4424422"/>
            <a:ext cx="347568" cy="253209"/>
          </a:xfrm>
          <a:prstGeom prst="straightConnector1">
            <a:avLst/>
          </a:prstGeom>
          <a:ln w="25400">
            <a:solidFill>
              <a:srgbClr val="C00000"/>
            </a:solidFill>
            <a:prstDash val="dash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30"/>
          <p:cNvSpPr/>
          <p:nvPr/>
        </p:nvSpPr>
        <p:spPr>
          <a:xfrm>
            <a:off x="3442386" y="1746048"/>
            <a:ext cx="2518251" cy="328161"/>
          </a:xfrm>
          <a:prstGeom prst="roundRect">
            <a:avLst/>
          </a:prstGeom>
          <a:solidFill>
            <a:srgbClr val="C7E6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</a:rPr>
              <a:t>Broad</a:t>
            </a:r>
            <a:r>
              <a:rPr lang="de-DE" dirty="0" smtClean="0">
                <a:solidFill>
                  <a:schemeClr val="tx1"/>
                </a:solidFill>
              </a:rPr>
              <a:t> Public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6979179" y="3052017"/>
            <a:ext cx="0" cy="757753"/>
          </a:xfrm>
          <a:prstGeom prst="straightConnector1">
            <a:avLst/>
          </a:prstGeom>
          <a:ln w="25400">
            <a:solidFill>
              <a:srgbClr val="C0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9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9963" y="233420"/>
            <a:ext cx="5449933" cy="1325563"/>
          </a:xfrm>
        </p:spPr>
        <p:txBody>
          <a:bodyPr>
            <a:normAutofit/>
          </a:bodyPr>
          <a:lstStyle/>
          <a:p>
            <a:r>
              <a:rPr lang="de-DE" sz="3000" dirty="0"/>
              <a:t>Hydrogen </a:t>
            </a:r>
            <a:r>
              <a:rPr lang="de-DE" sz="3000" dirty="0" err="1"/>
              <a:t>as</a:t>
            </a:r>
            <a:r>
              <a:rPr lang="de-DE" sz="3000" dirty="0"/>
              <a:t> </a:t>
            </a:r>
            <a:r>
              <a:rPr lang="de-DE" sz="3000" dirty="0" err="1"/>
              <a:t>part</a:t>
            </a:r>
            <a:r>
              <a:rPr lang="de-DE" sz="3000" dirty="0"/>
              <a:t> </a:t>
            </a:r>
            <a:r>
              <a:rPr lang="de-DE" sz="3000" dirty="0" err="1"/>
              <a:t>of</a:t>
            </a:r>
            <a:r>
              <a:rPr lang="de-DE" sz="3000" dirty="0"/>
              <a:t> a </a:t>
            </a:r>
            <a:r>
              <a:rPr lang="de-DE" sz="3000" dirty="0" smtClean="0"/>
              <a:t/>
            </a:r>
            <a:br>
              <a:rPr lang="de-DE" sz="3000" dirty="0" smtClean="0"/>
            </a:br>
            <a:r>
              <a:rPr lang="de-DE" sz="3000" dirty="0" err="1" smtClean="0"/>
              <a:t>socio-technical</a:t>
            </a:r>
            <a:r>
              <a:rPr lang="de-DE" sz="3000" dirty="0" smtClean="0"/>
              <a:t> </a:t>
            </a:r>
            <a:r>
              <a:rPr lang="de-DE" sz="3000" dirty="0" err="1"/>
              <a:t>system</a:t>
            </a:r>
            <a:endParaRPr lang="de-DE" sz="3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="" xmlns:a16="http://schemas.microsoft.com/office/drawing/2014/main" id="{C9C3E3CC-E65E-42C7-A01E-54C6FA008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56" y="1747347"/>
            <a:ext cx="8610033" cy="40786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feld 8"/>
          <p:cNvSpPr txBox="1"/>
          <p:nvPr/>
        </p:nvSpPr>
        <p:spPr>
          <a:xfrm>
            <a:off x="365760" y="5327860"/>
            <a:ext cx="24906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Energy</a:t>
            </a:r>
            <a:r>
              <a:rPr lang="de-DE" i="1" dirty="0" smtClean="0"/>
              <a:t> </a:t>
            </a:r>
            <a:r>
              <a:rPr lang="de-DE" i="1" dirty="0" err="1" smtClean="0"/>
              <a:t>production</a:t>
            </a:r>
            <a:endParaRPr lang="de-DE" i="1" dirty="0" smtClean="0"/>
          </a:p>
          <a:p>
            <a:endParaRPr lang="de-DE" dirty="0"/>
          </a:p>
        </p:txBody>
      </p:sp>
      <p:sp>
        <p:nvSpPr>
          <p:cNvPr id="34" name="Textfeld 33"/>
          <p:cNvSpPr txBox="1"/>
          <p:nvPr/>
        </p:nvSpPr>
        <p:spPr>
          <a:xfrm>
            <a:off x="3169921" y="5327859"/>
            <a:ext cx="26397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Electrolysis</a:t>
            </a:r>
            <a:r>
              <a:rPr lang="de-DE" i="1" dirty="0" smtClean="0"/>
              <a:t> </a:t>
            </a:r>
          </a:p>
          <a:p>
            <a:endParaRPr lang="de-DE" dirty="0"/>
          </a:p>
        </p:txBody>
      </p:sp>
      <p:sp>
        <p:nvSpPr>
          <p:cNvPr id="35" name="Textfeld 34"/>
          <p:cNvSpPr txBox="1"/>
          <p:nvPr/>
        </p:nvSpPr>
        <p:spPr>
          <a:xfrm>
            <a:off x="6392089" y="5327860"/>
            <a:ext cx="24906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Utilisation</a:t>
            </a:r>
            <a:r>
              <a:rPr lang="de-DE" i="1" dirty="0" smtClean="0"/>
              <a:t> </a:t>
            </a:r>
            <a:r>
              <a:rPr lang="de-DE" i="1" dirty="0" err="1" smtClean="0"/>
              <a:t>of</a:t>
            </a:r>
            <a:r>
              <a:rPr lang="de-DE" i="1" dirty="0" smtClean="0"/>
              <a:t> </a:t>
            </a:r>
            <a:r>
              <a:rPr lang="de-DE" i="1" dirty="0" err="1" smtClean="0"/>
              <a:t>products</a:t>
            </a:r>
            <a:endParaRPr lang="de-DE" i="1" dirty="0" smtClean="0"/>
          </a:p>
          <a:p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1286381" y="5944561"/>
            <a:ext cx="33030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Technology </a:t>
            </a:r>
            <a:r>
              <a:rPr lang="de-DE" sz="2000" dirty="0" err="1" smtClean="0"/>
              <a:t>Acceptance</a:t>
            </a:r>
            <a:endParaRPr lang="de-DE" sz="2000" dirty="0"/>
          </a:p>
        </p:txBody>
      </p:sp>
      <p:sp>
        <p:nvSpPr>
          <p:cNvPr id="37" name="Textfeld 36"/>
          <p:cNvSpPr txBox="1"/>
          <p:nvPr/>
        </p:nvSpPr>
        <p:spPr>
          <a:xfrm>
            <a:off x="6188995" y="5957825"/>
            <a:ext cx="289684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Consumer </a:t>
            </a:r>
            <a:r>
              <a:rPr lang="de-DE" sz="2000" dirty="0" err="1" smtClean="0"/>
              <a:t>Acceptance</a:t>
            </a:r>
            <a:endParaRPr lang="de-DE" sz="2000" dirty="0"/>
          </a:p>
        </p:txBody>
      </p:sp>
      <p:sp>
        <p:nvSpPr>
          <p:cNvPr id="38" name="Textfeld 37"/>
          <p:cNvSpPr txBox="1"/>
          <p:nvPr/>
        </p:nvSpPr>
        <p:spPr>
          <a:xfrm>
            <a:off x="4489782" y="2709684"/>
            <a:ext cx="9098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2000" dirty="0" smtClean="0"/>
          </a:p>
          <a:p>
            <a:endParaRPr lang="de-DE" sz="2000" dirty="0"/>
          </a:p>
        </p:txBody>
      </p:sp>
      <p:sp>
        <p:nvSpPr>
          <p:cNvPr id="39" name="Geschweifte Klammer rechts 38"/>
          <p:cNvSpPr/>
          <p:nvPr/>
        </p:nvSpPr>
        <p:spPr>
          <a:xfrm rot="5400000">
            <a:off x="2141714" y="3886258"/>
            <a:ext cx="493901" cy="38330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Geschweifte Klammer rechts 39"/>
          <p:cNvSpPr/>
          <p:nvPr/>
        </p:nvSpPr>
        <p:spPr>
          <a:xfrm rot="5400000">
            <a:off x="7228938" y="4731191"/>
            <a:ext cx="493901" cy="21675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Flugzeug">
            <a:extLst>
              <a:ext uri="{FF2B5EF4-FFF2-40B4-BE49-F238E27FC236}">
                <a16:creationId xmlns="" xmlns:a16="http://schemas.microsoft.com/office/drawing/2014/main" id="{22F4EBC8-3620-2541-8551-FB38DCA2F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5400000">
            <a:off x="8355654" y="3476574"/>
            <a:ext cx="543216" cy="543216"/>
          </a:xfrm>
          <a:prstGeom prst="rect">
            <a:avLst/>
          </a:prstGeom>
        </p:spPr>
      </p:pic>
      <p:pic>
        <p:nvPicPr>
          <p:cNvPr id="17" name="Grafik 16" descr="Kreuzfahrtschiff">
            <a:extLst>
              <a:ext uri="{FF2B5EF4-FFF2-40B4-BE49-F238E27FC236}">
                <a16:creationId xmlns="" xmlns:a16="http://schemas.microsoft.com/office/drawing/2014/main" id="{D24729AB-49F8-B04B-AE47-12E0B1D009D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739500" y="3167188"/>
            <a:ext cx="607448" cy="6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5416" y="365126"/>
            <a:ext cx="5449933" cy="1325563"/>
          </a:xfrm>
        </p:spPr>
        <p:txBody>
          <a:bodyPr/>
          <a:lstStyle/>
          <a:p>
            <a:r>
              <a:rPr lang="de-DE" dirty="0" smtClean="0"/>
              <a:t>4 </a:t>
            </a:r>
            <a:r>
              <a:rPr lang="de-DE" dirty="0" err="1" smtClean="0"/>
              <a:t>factors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acceptance</a:t>
            </a:r>
            <a:r>
              <a:rPr lang="de-DE" sz="2400" dirty="0" smtClean="0"/>
              <a:t>*</a:t>
            </a:r>
            <a:endParaRPr lang="de-DE" sz="24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28650" y="1825625"/>
            <a:ext cx="7192530" cy="4351338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/>
              <a:t>Orientation and insight</a:t>
            </a:r>
            <a:r>
              <a:rPr lang="en-US" sz="2000" dirty="0"/>
              <a:t>: If people understand the necessity of </a:t>
            </a:r>
            <a:r>
              <a:rPr lang="en-US" sz="2000" dirty="0" smtClean="0"/>
              <a:t>a </a:t>
            </a:r>
            <a:r>
              <a:rPr lang="en-US" sz="2000" dirty="0"/>
              <a:t>political decision and support the goals and means envisaged by this decision, they are more likely to accept it. </a:t>
            </a:r>
            <a:r>
              <a:rPr lang="en-US" sz="2000" dirty="0" smtClean="0"/>
              <a:t>Therefore, transparent information is needed </a:t>
            </a:r>
            <a:r>
              <a:rPr lang="en-US" sz="2000" dirty="0"/>
              <a:t>about what they will face. </a:t>
            </a:r>
            <a:r>
              <a:rPr lang="en-US" sz="2000" dirty="0" smtClean="0"/>
              <a:t>Crucial elements are </a:t>
            </a:r>
            <a:r>
              <a:rPr lang="en-US" sz="2000" dirty="0"/>
              <a:t>transparency </a:t>
            </a:r>
            <a:r>
              <a:rPr lang="en-US" sz="2000" dirty="0" smtClean="0"/>
              <a:t>about pros and cons and potential alternatives.</a:t>
            </a:r>
          </a:p>
          <a:p>
            <a:pPr algn="just"/>
            <a:endParaRPr lang="en-US" sz="2000" dirty="0"/>
          </a:p>
          <a:p>
            <a:pPr algn="just"/>
            <a:endParaRPr lang="en-US" sz="2000" dirty="0" smtClean="0"/>
          </a:p>
          <a:p>
            <a:pPr algn="just"/>
            <a:r>
              <a:rPr lang="en-US" sz="2000" b="1" dirty="0"/>
              <a:t>Positive risk-benefit balance</a:t>
            </a:r>
            <a:r>
              <a:rPr lang="en-US" sz="2000" dirty="0"/>
              <a:t>: Acceptance is more likely the more the planned consequences of the decision benefit oneself or </a:t>
            </a:r>
            <a:r>
              <a:rPr lang="en-US" sz="2000" dirty="0" smtClean="0"/>
              <a:t>related groups. This </a:t>
            </a:r>
            <a:r>
              <a:rPr lang="en-US" sz="2000" dirty="0"/>
              <a:t>includes the perception of low or at least acceptable </a:t>
            </a:r>
            <a:r>
              <a:rPr lang="en-US" sz="2000" dirty="0" smtClean="0"/>
              <a:t>risks. </a:t>
            </a:r>
            <a:r>
              <a:rPr lang="en-US" sz="2000" dirty="0"/>
              <a:t>In this context, the risk assessments of </a:t>
            </a:r>
            <a:r>
              <a:rPr lang="en-US" sz="2000" dirty="0" smtClean="0"/>
              <a:t>experts </a:t>
            </a:r>
            <a:r>
              <a:rPr lang="en-US" sz="2000" dirty="0"/>
              <a:t>and </a:t>
            </a:r>
            <a:r>
              <a:rPr lang="en-US" sz="2000" dirty="0" smtClean="0"/>
              <a:t>those of </a:t>
            </a:r>
            <a:r>
              <a:rPr lang="en-US" sz="2000" dirty="0"/>
              <a:t>laypersons are often not </a:t>
            </a:r>
            <a:r>
              <a:rPr lang="en-US" sz="2000" dirty="0" smtClean="0"/>
              <a:t>congruent</a:t>
            </a:r>
            <a:r>
              <a:rPr lang="en-US" sz="2000" dirty="0"/>
              <a:t>.</a:t>
            </a:r>
            <a:endParaRPr lang="de-DE" sz="2000" dirty="0"/>
          </a:p>
          <a:p>
            <a:pPr algn="just"/>
            <a:endParaRPr lang="de-DE" sz="2000" dirty="0"/>
          </a:p>
          <a:p>
            <a:pPr algn="just"/>
            <a:endParaRPr lang="de-DE" sz="2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1978" y="6174025"/>
            <a:ext cx="6803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*Hildebrand</a:t>
            </a:r>
            <a:r>
              <a:rPr lang="de-DE" sz="1000" dirty="0"/>
              <a:t>, J. &amp; Renn, O. (2019). Akzeptanz in der Energiewende. In: Jörg Radtke, </a:t>
            </a:r>
            <a:r>
              <a:rPr lang="de-DE" sz="1000" dirty="0" err="1"/>
              <a:t>Weert</a:t>
            </a:r>
            <a:r>
              <a:rPr lang="de-DE" sz="1000" dirty="0"/>
              <a:t> </a:t>
            </a:r>
            <a:r>
              <a:rPr lang="de-DE" sz="1000" dirty="0" err="1"/>
              <a:t>Canzler</a:t>
            </a:r>
            <a:r>
              <a:rPr lang="de-DE" sz="1000" dirty="0"/>
              <a:t>, Berlin (Hrsg.). Energiewende. </a:t>
            </a:r>
            <a:endParaRPr lang="de-DE" sz="1000" dirty="0" smtClean="0"/>
          </a:p>
          <a:p>
            <a:r>
              <a:rPr lang="de-DE" sz="1000" dirty="0" smtClean="0"/>
              <a:t>Eine </a:t>
            </a:r>
            <a:r>
              <a:rPr lang="de-DE" sz="1000" dirty="0"/>
              <a:t>sozialwissenschaftliche Einführung. Wiesbaden: Springer VS. S.261-282</a:t>
            </a:r>
            <a:r>
              <a:rPr lang="de-DE" sz="1000" dirty="0" smtClean="0"/>
              <a:t>.</a:t>
            </a:r>
            <a:endParaRPr lang="de-DE" sz="10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29" y="1825625"/>
            <a:ext cx="1140848" cy="120485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152521" y="2972787"/>
            <a:ext cx="7256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 smtClean="0"/>
              <a:t>pixabay</a:t>
            </a:r>
            <a:endParaRPr lang="de-DE" sz="8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57" y="4309849"/>
            <a:ext cx="1065503" cy="91899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239090" y="5227530"/>
            <a:ext cx="508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 smtClean="0"/>
              <a:t>pixabay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6155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5416" y="365126"/>
            <a:ext cx="5449933" cy="1325563"/>
          </a:xfrm>
        </p:spPr>
        <p:txBody>
          <a:bodyPr/>
          <a:lstStyle/>
          <a:p>
            <a:r>
              <a:rPr lang="de-DE" dirty="0"/>
              <a:t>4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public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 smtClean="0"/>
              <a:t>acceptance</a:t>
            </a:r>
            <a:r>
              <a:rPr lang="de-DE" sz="2400" dirty="0" smtClean="0"/>
              <a:t>*</a:t>
            </a:r>
            <a:endParaRPr lang="de-DE" sz="2400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28650" y="1825625"/>
            <a:ext cx="4413613" cy="2276112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/>
              <a:t>Self-efficacy:</a:t>
            </a:r>
            <a:r>
              <a:rPr lang="en-US" sz="2000" dirty="0"/>
              <a:t> </a:t>
            </a:r>
            <a:r>
              <a:rPr lang="en-US" sz="2000" dirty="0" smtClean="0"/>
              <a:t>Energy transition means the change of infrastructures and daily life environments. It is important to experience one’s own impact and influence within this transformation process. 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pic>
        <p:nvPicPr>
          <p:cNvPr id="10" name="Bild 5" descr="kleinmachnow_mreuss__DSF357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65" y="1961637"/>
            <a:ext cx="3616223" cy="237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96686" y="4763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66057" y="4587891"/>
            <a:ext cx="8383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 defTabSz="6858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Identity: </a:t>
            </a:r>
            <a:r>
              <a:rPr lang="en-US" sz="2000" dirty="0"/>
              <a:t>The more people can identify emotionally with a measure, </a:t>
            </a:r>
            <a:r>
              <a:rPr lang="en-US" sz="2000" dirty="0" smtClean="0"/>
              <a:t>the </a:t>
            </a:r>
            <a:r>
              <a:rPr lang="en-US" sz="2000" dirty="0"/>
              <a:t>greater their willingness to accept it. </a:t>
            </a:r>
            <a:r>
              <a:rPr lang="en-US" sz="2000" dirty="0" smtClean="0"/>
              <a:t>This </a:t>
            </a:r>
            <a:r>
              <a:rPr lang="en-US" sz="2000" dirty="0"/>
              <a:t>means that infrastructure measures must also be recognized </a:t>
            </a:r>
            <a:r>
              <a:rPr lang="en-US" sz="2000" dirty="0" smtClean="0"/>
              <a:t>emotionally </a:t>
            </a:r>
            <a:r>
              <a:rPr lang="en-US" sz="2000" dirty="0"/>
              <a:t>as elements of one's own living environment. </a:t>
            </a:r>
            <a:r>
              <a:rPr lang="en-US" sz="2000" dirty="0" smtClean="0"/>
              <a:t>This </a:t>
            </a:r>
            <a:r>
              <a:rPr lang="en-US" sz="2000" dirty="0"/>
              <a:t>is more likely to happen the more local </a:t>
            </a:r>
            <a:r>
              <a:rPr lang="de-DE" sz="2000" dirty="0" err="1"/>
              <a:t>stakeholders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involved</a:t>
            </a:r>
            <a:r>
              <a:rPr lang="de-DE" sz="2000" dirty="0"/>
              <a:t>. </a:t>
            </a:r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71978" y="6174025"/>
            <a:ext cx="6803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*Hildebrand</a:t>
            </a:r>
            <a:r>
              <a:rPr lang="de-DE" sz="1000" dirty="0"/>
              <a:t>, J. &amp; Renn, O. (2019). Akzeptanz in der Energiewende. In: Jörg Radtke, </a:t>
            </a:r>
            <a:r>
              <a:rPr lang="de-DE" sz="1000" dirty="0" err="1"/>
              <a:t>Weert</a:t>
            </a:r>
            <a:r>
              <a:rPr lang="de-DE" sz="1000" dirty="0"/>
              <a:t> </a:t>
            </a:r>
            <a:r>
              <a:rPr lang="de-DE" sz="1000" dirty="0" err="1"/>
              <a:t>Canzler</a:t>
            </a:r>
            <a:r>
              <a:rPr lang="de-DE" sz="1000" dirty="0"/>
              <a:t>, Berlin (Hrsg.). Energiewende. </a:t>
            </a:r>
            <a:endParaRPr lang="de-DE" sz="1000" dirty="0" smtClean="0"/>
          </a:p>
          <a:p>
            <a:r>
              <a:rPr lang="de-DE" sz="1000" dirty="0" smtClean="0"/>
              <a:t>Eine </a:t>
            </a:r>
            <a:r>
              <a:rPr lang="de-DE" sz="1000" dirty="0"/>
              <a:t>sozialwissenschaftliche Einführung. Wiesbaden: Springer VS. S.261-282</a:t>
            </a:r>
            <a:r>
              <a:rPr lang="de-DE" sz="1000" dirty="0" smtClean="0"/>
              <a:t>.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0156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5783" y="298255"/>
            <a:ext cx="4293326" cy="1325563"/>
          </a:xfrm>
        </p:spPr>
        <p:txBody>
          <a:bodyPr>
            <a:noAutofit/>
          </a:bodyPr>
          <a:lstStyle/>
          <a:p>
            <a:r>
              <a:rPr lang="de-DE" dirty="0" smtClean="0"/>
              <a:t>Public </a:t>
            </a:r>
            <a:r>
              <a:rPr lang="de-DE" dirty="0" err="1" smtClean="0"/>
              <a:t>acceptance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just </a:t>
            </a:r>
            <a:r>
              <a:rPr lang="de-DE" dirty="0" err="1" smtClean="0"/>
              <a:t>transition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dirty="0" smtClean="0"/>
              <a:t>Just transition addresses distributional, procedural and interpersonal justice dimensions</a:t>
            </a:r>
          </a:p>
          <a:p>
            <a:pPr lvl="1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1" dirty="0" smtClean="0"/>
              <a:t>Procedural justice</a:t>
            </a:r>
            <a:r>
              <a:rPr lang="en-US" dirty="0" smtClean="0"/>
              <a:t>: </a:t>
            </a:r>
            <a:r>
              <a:rPr lang="en-US" dirty="0"/>
              <a:t>Transparency and </a:t>
            </a:r>
            <a:r>
              <a:rPr lang="en-US" dirty="0" smtClean="0"/>
              <a:t>participative involvement</a:t>
            </a:r>
            <a:endParaRPr lang="en-US" dirty="0"/>
          </a:p>
          <a:p>
            <a:pPr lvl="1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b="1" dirty="0" smtClean="0"/>
              <a:t>Distributional justice</a:t>
            </a:r>
            <a:r>
              <a:rPr lang="en-US" dirty="0" smtClean="0"/>
              <a:t>: fair distribution of </a:t>
            </a:r>
            <a:r>
              <a:rPr lang="en-US" dirty="0"/>
              <a:t>risks, disadvantages and </a:t>
            </a:r>
            <a:r>
              <a:rPr lang="en-US" dirty="0" smtClean="0"/>
              <a:t>costs as well as advantages and benefits</a:t>
            </a:r>
          </a:p>
          <a:p>
            <a:pPr lvl="1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b="1" dirty="0" smtClean="0"/>
              <a:t>interpersonal justice</a:t>
            </a:r>
            <a:r>
              <a:rPr lang="de-DE" dirty="0" smtClean="0"/>
              <a:t>: </a:t>
            </a:r>
            <a:r>
              <a:rPr lang="en-GB" dirty="0" smtClean="0"/>
              <a:t>Trust and distrust in institutions /companies/ authorities-&gt; </a:t>
            </a:r>
            <a:r>
              <a:rPr lang="en-GB" dirty="0" err="1" smtClean="0"/>
              <a:t>im</a:t>
            </a:r>
            <a:r>
              <a:rPr lang="en-US" dirty="0" err="1" smtClean="0"/>
              <a:t>portant</a:t>
            </a:r>
            <a:r>
              <a:rPr lang="en-US" dirty="0" smtClean="0"/>
              <a:t> </a:t>
            </a:r>
            <a:r>
              <a:rPr lang="en-US" dirty="0"/>
              <a:t>role of science</a:t>
            </a:r>
            <a:endParaRPr lang="de-DE" dirty="0"/>
          </a:p>
          <a:p>
            <a:pPr marL="171450" lvl="1" algn="just">
              <a:lnSpc>
                <a:spcPct val="100000"/>
              </a:lnSpc>
              <a:spcBef>
                <a:spcPts val="750"/>
              </a:spcBef>
            </a:pPr>
            <a:r>
              <a:rPr lang="de-DE" sz="2100" dirty="0" smtClean="0"/>
              <a:t>Not </a:t>
            </a:r>
            <a:r>
              <a:rPr lang="de-DE" sz="2100" dirty="0" err="1"/>
              <a:t>one</a:t>
            </a:r>
            <a:r>
              <a:rPr lang="de-DE" sz="2100" dirty="0"/>
              <a:t> </a:t>
            </a:r>
            <a:r>
              <a:rPr lang="de-DE" sz="2100" dirty="0" err="1"/>
              <a:t>size</a:t>
            </a:r>
            <a:r>
              <a:rPr lang="de-DE" sz="2100" dirty="0"/>
              <a:t> </a:t>
            </a:r>
            <a:r>
              <a:rPr lang="de-DE" sz="2100" dirty="0" err="1"/>
              <a:t>fits</a:t>
            </a:r>
            <a:r>
              <a:rPr lang="de-DE" sz="2100" dirty="0"/>
              <a:t> all: </a:t>
            </a:r>
            <a:r>
              <a:rPr lang="en-US" sz="2100" dirty="0"/>
              <a:t>communication based on the </a:t>
            </a:r>
            <a:r>
              <a:rPr lang="en-US" sz="2100" dirty="0" smtClean="0"/>
              <a:t>requirements </a:t>
            </a:r>
            <a:r>
              <a:rPr lang="en-US" sz="2100" dirty="0"/>
              <a:t>of the public, information easily accessible, understandable and well-adjusted to the specific needs of the </a:t>
            </a:r>
            <a:r>
              <a:rPr lang="en-US" sz="2100" dirty="0" smtClean="0"/>
              <a:t>target audience</a:t>
            </a:r>
            <a:endParaRPr lang="en-US" sz="2100" dirty="0"/>
          </a:p>
          <a:p>
            <a:pPr marL="171450" lvl="1" algn="just">
              <a:lnSpc>
                <a:spcPct val="100000"/>
              </a:lnSpc>
              <a:spcBef>
                <a:spcPts val="750"/>
              </a:spcBef>
            </a:pPr>
            <a:r>
              <a:rPr lang="en-US" sz="2100" dirty="0"/>
              <a:t>Knowledge vs. beliefs: </a:t>
            </a:r>
            <a:r>
              <a:rPr lang="en-US" sz="2100" dirty="0" smtClean="0"/>
              <a:t>currently high </a:t>
            </a:r>
            <a:r>
              <a:rPr lang="en-US" sz="2100" dirty="0"/>
              <a:t>level of </a:t>
            </a:r>
            <a:r>
              <a:rPr lang="en-US" sz="2100" dirty="0" smtClean="0"/>
              <a:t>uncertainty (quantities, time, alternatives)</a:t>
            </a:r>
            <a:endParaRPr lang="en-US" sz="2100" dirty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8770" y="365126"/>
            <a:ext cx="5449933" cy="1325563"/>
          </a:xfrm>
        </p:spPr>
        <p:txBody>
          <a:bodyPr/>
          <a:lstStyle/>
          <a:p>
            <a:r>
              <a:rPr lang="de-DE" dirty="0" err="1" smtClean="0"/>
              <a:t>Participation</a:t>
            </a:r>
            <a:r>
              <a:rPr lang="de-DE" dirty="0" smtClean="0"/>
              <a:t> in </a:t>
            </a:r>
            <a:br>
              <a:rPr lang="de-DE" dirty="0" smtClean="0"/>
            </a:br>
            <a:r>
              <a:rPr lang="de-DE" dirty="0" smtClean="0"/>
              <a:t>hydrogen  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28649" y="1825625"/>
            <a:ext cx="8271511" cy="4351338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en-GB" sz="2000" dirty="0" smtClean="0"/>
              <a:t>Transition requires an active role on all levels of society and changes in different sectors (energy infrastructure, mobility, industry, etc.)</a:t>
            </a:r>
          </a:p>
          <a:p>
            <a:r>
              <a:rPr lang="en-GB" sz="2000" dirty="0" smtClean="0"/>
              <a:t>Municipalities and regions are the level where the changes become visible -&gt; </a:t>
            </a:r>
            <a:r>
              <a:rPr lang="en-GB" sz="2000" dirty="0"/>
              <a:t>Capacity building and </a:t>
            </a:r>
            <a:r>
              <a:rPr lang="en-GB" sz="2000" dirty="0" smtClean="0"/>
              <a:t>empowerment, competence, personal and financial resources are needed</a:t>
            </a:r>
          </a:p>
          <a:p>
            <a:pPr marL="171450" lvl="1">
              <a:spcBef>
                <a:spcPts val="750"/>
              </a:spcBef>
            </a:pPr>
            <a:r>
              <a:rPr lang="en-GB" sz="2000" dirty="0"/>
              <a:t>-&gt; transfer of knowledge, good practices and success stories from renewable energy sector like 100% </a:t>
            </a:r>
            <a:r>
              <a:rPr lang="en-GB" sz="2000" dirty="0" smtClean="0"/>
              <a:t>RES regions</a:t>
            </a:r>
            <a:r>
              <a:rPr lang="en-GB" sz="2000" dirty="0"/>
              <a:t>, sustainable communities, energy </a:t>
            </a:r>
            <a:r>
              <a:rPr lang="en-GB" sz="2000" dirty="0" smtClean="0"/>
              <a:t>cooperatives -&gt; Tools </a:t>
            </a:r>
            <a:r>
              <a:rPr lang="en-GB" sz="2000" dirty="0"/>
              <a:t>that help in planning and </a:t>
            </a:r>
            <a:r>
              <a:rPr lang="en-GB" sz="2000" dirty="0" smtClean="0"/>
              <a:t>decision-making etc</a:t>
            </a:r>
            <a:r>
              <a:rPr lang="en-GB" sz="2100" dirty="0" smtClean="0"/>
              <a:t>. </a:t>
            </a:r>
            <a:endParaRPr lang="en-GB" sz="2100" dirty="0"/>
          </a:p>
          <a:p>
            <a:pPr marL="342900" lvl="1" indent="0">
              <a:buNone/>
            </a:pPr>
            <a:endParaRPr lang="en-GB" dirty="0"/>
          </a:p>
          <a:p>
            <a:endParaRPr lang="en-GB" dirty="0" smtClean="0"/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4994" y="4977515"/>
            <a:ext cx="1995363" cy="133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94" y="4977515"/>
            <a:ext cx="2116183" cy="133436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278" y="4993180"/>
            <a:ext cx="1791716" cy="13186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9200" y="4977515"/>
            <a:ext cx="1754188" cy="13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9807" y="2324388"/>
            <a:ext cx="7449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2428" y="6580577"/>
            <a:ext cx="9573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GenComm Spring Series of H₂ </a:t>
            </a: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Webinars - Webinar 1: Hydrogen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34DA2"/>
                </a:solidFill>
                <a:effectLst/>
                <a:uLnTx/>
                <a:uFillTx/>
                <a:latin typeface="Calibri" panose="020F0502020204030204"/>
                <a:ea typeface="+mn-ea"/>
                <a:cs typeface="Open Sans"/>
              </a:rPr>
              <a:t>Optimisation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6959" r="7305" b="11622"/>
          <a:stretch/>
        </p:blipFill>
        <p:spPr>
          <a:xfrm>
            <a:off x="277091" y="247996"/>
            <a:ext cx="2254616" cy="9889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25783" y="298255"/>
            <a:ext cx="4014652" cy="1325563"/>
          </a:xfrm>
        </p:spPr>
        <p:txBody>
          <a:bodyPr>
            <a:normAutofit/>
          </a:bodyPr>
          <a:lstStyle/>
          <a:p>
            <a:r>
              <a:rPr lang="de-DE" dirty="0" smtClean="0"/>
              <a:t>Outlook: Hydrogen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discourse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Challenges and uncertainties to solve for public discourse</a:t>
            </a:r>
          </a:p>
          <a:p>
            <a:endParaRPr lang="en-GB" dirty="0" smtClean="0"/>
          </a:p>
          <a:p>
            <a:r>
              <a:rPr lang="de-DE" dirty="0" smtClean="0"/>
              <a:t>Public </a:t>
            </a:r>
            <a:r>
              <a:rPr lang="de-DE" dirty="0" err="1" smtClean="0"/>
              <a:t>acceptance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hydrogen </a:t>
            </a:r>
            <a:r>
              <a:rPr lang="de-DE" dirty="0" err="1" smtClean="0"/>
              <a:t>is</a:t>
            </a:r>
            <a:r>
              <a:rPr lang="de-DE" dirty="0" smtClean="0"/>
              <a:t> not (</a:t>
            </a:r>
            <a:r>
              <a:rPr lang="de-DE" dirty="0" err="1" smtClean="0"/>
              <a:t>only</a:t>
            </a:r>
            <a:r>
              <a:rPr lang="de-DE" dirty="0" smtClean="0"/>
              <a:t>)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risk</a:t>
            </a:r>
            <a:r>
              <a:rPr lang="de-DE" dirty="0"/>
              <a:t> </a:t>
            </a:r>
            <a:r>
              <a:rPr lang="de-DE" dirty="0" err="1"/>
              <a:t>perception</a:t>
            </a:r>
            <a:endParaRPr lang="de-DE" dirty="0"/>
          </a:p>
          <a:p>
            <a:r>
              <a:rPr lang="en-GB" dirty="0" smtClean="0"/>
              <a:t>Ecological impact is the main added value: Demand for green hydrogen</a:t>
            </a:r>
          </a:p>
          <a:p>
            <a:r>
              <a:rPr lang="en-GB" dirty="0" smtClean="0"/>
              <a:t>Allocation to relevant sectors (mobility vs. industry)</a:t>
            </a:r>
          </a:p>
          <a:p>
            <a:r>
              <a:rPr lang="en-GB" dirty="0" smtClean="0"/>
              <a:t>Availabilities and quantities (connected to timeline)</a:t>
            </a:r>
          </a:p>
          <a:p>
            <a:r>
              <a:rPr lang="en-GB" dirty="0" smtClean="0"/>
              <a:t>Public dialogue as well as public participation measures on different levels (planning, financial) should be </a:t>
            </a:r>
            <a:r>
              <a:rPr lang="en-GB" dirty="0"/>
              <a:t>p</a:t>
            </a:r>
            <a:r>
              <a:rPr lang="en-GB" dirty="0" smtClean="0"/>
              <a:t>ro-actively undertaken </a:t>
            </a:r>
          </a:p>
          <a:p>
            <a:r>
              <a:rPr lang="en-GB" dirty="0" smtClean="0"/>
              <a:t>Understand energy transition as a task for society as a whole</a:t>
            </a:r>
          </a:p>
          <a:p>
            <a:endParaRPr lang="de-DE" sz="3300" dirty="0">
              <a:latin typeface="+mj-lt"/>
              <a:ea typeface="+mj-ea"/>
              <a:cs typeface="+mj-cs"/>
            </a:endParaRPr>
          </a:p>
          <a:p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324" y="156941"/>
            <a:ext cx="17923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DEDAF7F04CB44808FB66BD2494817" ma:contentTypeVersion="10" ma:contentTypeDescription="Create a new document." ma:contentTypeScope="" ma:versionID="98447ed5c1f9c92470426f9fe9b9da5e">
  <xsd:schema xmlns:xsd="http://www.w3.org/2001/XMLSchema" xmlns:xs="http://www.w3.org/2001/XMLSchema" xmlns:p="http://schemas.microsoft.com/office/2006/metadata/properties" xmlns:ns2="ef0b0bf8-9b2d-4537-a09e-480623a224ba" targetNamespace="http://schemas.microsoft.com/office/2006/metadata/properties" ma:root="true" ma:fieldsID="e7d244f1e720e06ada96cf745d35e6c6" ns2:_="">
    <xsd:import namespace="ef0b0bf8-9b2d-4537-a09e-480623a22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0b0bf8-9b2d-4537-a09e-480623a224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B0634C-5349-43C1-B755-EBE20F9DE7B9}"/>
</file>

<file path=customXml/itemProps2.xml><?xml version="1.0" encoding="utf-8"?>
<ds:datastoreItem xmlns:ds="http://schemas.openxmlformats.org/officeDocument/2006/customXml" ds:itemID="{2AF123F2-014F-45B1-A081-625C1669E8CB}"/>
</file>

<file path=customXml/itemProps3.xml><?xml version="1.0" encoding="utf-8"?>
<ds:datastoreItem xmlns:ds="http://schemas.openxmlformats.org/officeDocument/2006/customXml" ds:itemID="{836F7119-4964-4B49-808E-D70765B1A52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771</Words>
  <Application>Microsoft Office PowerPoint</Application>
  <PresentationFormat>Bildschirmpräsentation (4:3)</PresentationFormat>
  <Paragraphs>87</Paragraphs>
  <Slides>10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Open Sans</vt:lpstr>
      <vt:lpstr>Office Theme</vt:lpstr>
      <vt:lpstr>PowerPoint-Präsentation</vt:lpstr>
      <vt:lpstr>Public acceptance and participation concerning Hydrogen applications</vt:lpstr>
      <vt:lpstr>Hydrogen as part of a  socio-technical system</vt:lpstr>
      <vt:lpstr>Hydrogen as part of a  socio-technical system</vt:lpstr>
      <vt:lpstr>4 factors of public  acceptance*</vt:lpstr>
      <vt:lpstr>4 factors of public  acceptance*</vt:lpstr>
      <vt:lpstr>Public acceptance and just transition</vt:lpstr>
      <vt:lpstr>Participation in  hydrogen  </vt:lpstr>
      <vt:lpstr>Outlook: Hydrogen in the public discourse</vt:lpstr>
      <vt:lpstr>Thank you for your attention!</vt:lpstr>
    </vt:vector>
  </TitlesOfParts>
  <Company>...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...</dc:creator>
  <cp:lastModifiedBy>Hildebrand, Jan</cp:lastModifiedBy>
  <cp:revision>130</cp:revision>
  <dcterms:created xsi:type="dcterms:W3CDTF">2015-03-06T10:50:13Z</dcterms:created>
  <dcterms:modified xsi:type="dcterms:W3CDTF">2021-03-10T07:06:28Z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0x010100E4BDEDAF7F04CB44808FB66BD2494817</vt:lpwstr>
  </property>
</Properties>
</file>