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82" r:id="rId2"/>
    <p:sldId id="256" r:id="rId3"/>
    <p:sldId id="292" r:id="rId4"/>
    <p:sldId id="284" r:id="rId5"/>
    <p:sldId id="286" r:id="rId6"/>
    <p:sldId id="29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DA2"/>
    <a:srgbClr val="019562"/>
    <a:srgbClr val="3366FF"/>
    <a:srgbClr val="97C03C"/>
    <a:srgbClr val="F4C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D5469-04B7-D245-8B0E-813C273D8001}" type="datetimeFigureOut">
              <a:t>3/9/2021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4D149-4236-C24C-A605-CA7AE6F58777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0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70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9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0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20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21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65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71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36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29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67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22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1B092-AA50-0940-A1DC-B65882C09C68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57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:Sample_project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58714" y="1848853"/>
            <a:ext cx="3754582" cy="53860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34DA2"/>
                </a:solidFill>
                <a:latin typeface="Open Sans"/>
                <a:cs typeface="Open Sans"/>
              </a:rPr>
              <a:t>GenComm </a:t>
            </a:r>
            <a:r>
              <a:rPr lang="en-GB" sz="2400" b="1" dirty="0">
                <a:solidFill>
                  <a:srgbClr val="034DA2"/>
                </a:solidFill>
                <a:latin typeface="Open Sans"/>
                <a:cs typeface="Open Sans"/>
              </a:rPr>
              <a:t>Spring Series of H₂ Webinars</a:t>
            </a:r>
          </a:p>
          <a:p>
            <a:pPr algn="ctr"/>
            <a:endParaRPr lang="en-GB" sz="2800" b="1" dirty="0" smtClean="0">
              <a:latin typeface="Open Sans"/>
              <a:cs typeface="Open Sans"/>
            </a:endParaRPr>
          </a:p>
          <a:p>
            <a:pPr algn="ctr"/>
            <a:r>
              <a:rPr lang="en-GB" sz="4000" b="1" dirty="0" smtClean="0">
                <a:solidFill>
                  <a:srgbClr val="00B050"/>
                </a:solidFill>
                <a:latin typeface="Open Sans"/>
                <a:cs typeface="Open Sans"/>
              </a:rPr>
              <a:t>SMARTH2</a:t>
            </a:r>
          </a:p>
          <a:p>
            <a:pPr algn="ctr"/>
            <a:endParaRPr lang="en-GB" sz="2800" b="1" dirty="0">
              <a:latin typeface="Open Sans"/>
              <a:cs typeface="Open Sans"/>
            </a:endParaRPr>
          </a:p>
          <a:p>
            <a:pPr algn="ctr"/>
            <a:r>
              <a:rPr lang="en-GB" sz="2400" b="1" dirty="0">
                <a:solidFill>
                  <a:srgbClr val="019562"/>
                </a:solidFill>
                <a:latin typeface="Open Sans"/>
                <a:cs typeface="Open Sans"/>
              </a:rPr>
              <a:t>Webinar 1:</a:t>
            </a:r>
            <a:endParaRPr lang="en-GB" sz="2400" b="1" dirty="0" smtClean="0">
              <a:solidFill>
                <a:srgbClr val="019562"/>
              </a:solidFill>
              <a:latin typeface="Open Sans"/>
              <a:cs typeface="Open Sans"/>
            </a:endParaRPr>
          </a:p>
          <a:p>
            <a:pPr algn="ctr"/>
            <a:endParaRPr lang="en-GB" sz="2400" b="1" spc="40" dirty="0">
              <a:solidFill>
                <a:srgbClr val="019562"/>
              </a:solidFill>
              <a:latin typeface="Open Sans"/>
              <a:ea typeface="Open Sans" panose="020B0606030504020204" pitchFamily="34" charset="0"/>
              <a:cs typeface="Open Sans"/>
            </a:endParaRPr>
          </a:p>
          <a:p>
            <a:pPr algn="ctr"/>
            <a:r>
              <a:rPr lang="en-GB" sz="2400" b="1" spc="40" dirty="0">
                <a:solidFill>
                  <a:srgbClr val="019562"/>
                </a:solidFill>
                <a:latin typeface="Open Sans"/>
                <a:ea typeface="Open Sans" panose="020B0606030504020204" pitchFamily="34" charset="0"/>
                <a:cs typeface="Open Sans"/>
              </a:rPr>
              <a:t>Hydrogen </a:t>
            </a:r>
            <a:r>
              <a:rPr lang="en-GB" sz="2400" b="1" spc="40" dirty="0" smtClean="0">
                <a:solidFill>
                  <a:srgbClr val="019562"/>
                </a:solidFill>
                <a:latin typeface="Open Sans"/>
                <a:ea typeface="Open Sans" panose="020B0606030504020204" pitchFamily="34" charset="0"/>
                <a:cs typeface="Open Sans"/>
              </a:rPr>
              <a:t>Optimisation</a:t>
            </a:r>
          </a:p>
          <a:p>
            <a:pPr algn="ctr"/>
            <a:endParaRPr lang="en-US" sz="2000" b="1" dirty="0" smtClean="0">
              <a:latin typeface="Open Sans"/>
              <a:cs typeface="Open Sans"/>
            </a:endParaRPr>
          </a:p>
          <a:p>
            <a:pPr algn="ctr"/>
            <a:endParaRPr lang="en-US" sz="2000" b="1" dirty="0" smtClean="0">
              <a:latin typeface="Open Sans"/>
              <a:cs typeface="Open Sans"/>
            </a:endParaRPr>
          </a:p>
          <a:p>
            <a:pPr algn="ctr"/>
            <a:r>
              <a:rPr lang="en-US" sz="2400" b="1" dirty="0" smtClean="0">
                <a:solidFill>
                  <a:srgbClr val="034DA2"/>
                </a:solidFill>
                <a:latin typeface="Open Sans"/>
                <a:cs typeface="Open Sans"/>
              </a:rPr>
              <a:t>10</a:t>
            </a:r>
            <a:r>
              <a:rPr lang="en-US" sz="2400" b="1" baseline="30000" dirty="0" smtClean="0">
                <a:solidFill>
                  <a:srgbClr val="034DA2"/>
                </a:solidFill>
                <a:latin typeface="Open Sans"/>
                <a:cs typeface="Open Sans"/>
              </a:rPr>
              <a:t>th</a:t>
            </a:r>
            <a:r>
              <a:rPr lang="en-US" sz="2400" b="1" dirty="0" smtClean="0">
                <a:solidFill>
                  <a:srgbClr val="034DA2"/>
                </a:solidFill>
                <a:latin typeface="Open Sans"/>
                <a:cs typeface="Open Sans"/>
              </a:rPr>
              <a:t> March 2021</a:t>
            </a:r>
          </a:p>
          <a:p>
            <a:pPr algn="ctr"/>
            <a:endParaRPr lang="en-US" sz="2000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r"/>
            <a:r>
              <a:rPr lang="en-US" sz="2000" dirty="0" smtClean="0">
                <a:solidFill>
                  <a:srgbClr val="034DA2"/>
                </a:solidFill>
                <a:latin typeface="Open Sans"/>
                <a:cs typeface="Open Sans"/>
              </a:rPr>
              <a:t> </a:t>
            </a:r>
            <a:endParaRPr lang="en-US" sz="2000" dirty="0">
              <a:solidFill>
                <a:srgbClr val="034DA2"/>
              </a:solidFill>
              <a:latin typeface="Open Sans"/>
              <a:cs typeface="Open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730149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95461" y="2664081"/>
            <a:ext cx="231459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Open Sans"/>
                <a:cs typeface="Open Sans"/>
              </a:rPr>
              <a:t>Place image in this area.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6034215" y="578026"/>
            <a:ext cx="2254616" cy="988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r="40544"/>
          <a:stretch/>
        </p:blipFill>
        <p:spPr>
          <a:xfrm>
            <a:off x="0" y="0"/>
            <a:ext cx="5732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2428" y="6580577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34DA2"/>
                </a:solidFill>
                <a:cs typeface="Open Sans"/>
              </a:rPr>
              <a:t>GenComm Spring Series of H₂ </a:t>
            </a:r>
            <a:r>
              <a:rPr lang="en-GB" sz="1200" b="1" dirty="0" smtClean="0">
                <a:solidFill>
                  <a:srgbClr val="034DA2"/>
                </a:solidFill>
                <a:cs typeface="Open Sans"/>
              </a:rPr>
              <a:t>Webinars - Webinar 1: Hydrogen </a:t>
            </a:r>
            <a:r>
              <a:rPr lang="en-GB" sz="1200" b="1" dirty="0">
                <a:solidFill>
                  <a:srgbClr val="034DA2"/>
                </a:solidFill>
                <a:cs typeface="Open Sans"/>
              </a:rPr>
              <a:t>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2" y="1317356"/>
            <a:ext cx="7682124" cy="526639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266046" y="6294997"/>
            <a:ext cx="21476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 smtClean="0">
                <a:solidFill>
                  <a:schemeClr val="bg1"/>
                </a:solidFill>
                <a:latin typeface="Open Sans"/>
              </a:rPr>
              <a:t>Picture </a:t>
            </a:r>
            <a:r>
              <a:rPr lang="en-GB" sz="1050" b="1" dirty="0" smtClean="0">
                <a:solidFill>
                  <a:schemeClr val="bg1"/>
                </a:solidFill>
                <a:latin typeface="Open Sans"/>
              </a:rPr>
              <a:t>source</a:t>
            </a:r>
            <a:r>
              <a:rPr lang="de-DE" sz="1050" b="1" dirty="0" smtClean="0">
                <a:solidFill>
                  <a:schemeClr val="bg1"/>
                </a:solidFill>
                <a:latin typeface="Open Sans"/>
              </a:rPr>
              <a:t>: Logan Energy</a:t>
            </a:r>
            <a:endParaRPr lang="de-DE" sz="1050" b="1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58438" y="32412"/>
            <a:ext cx="2922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/>
              </a:rPr>
              <a:t>The IZES pilot plant of the GenComm project: "Solar Powered HRS</a:t>
            </a:r>
            <a:r>
              <a:rPr lang="en-US" sz="2000" b="1" dirty="0" smtClean="0">
                <a:latin typeface="Open Sans"/>
              </a:rPr>
              <a:t>" </a:t>
            </a:r>
            <a:endParaRPr lang="en-US" sz="2000" b="1" dirty="0">
              <a:latin typeface="Open Sans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324" y="156941"/>
            <a:ext cx="1792379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2428" y="6580577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GenComm Spring Series of H₂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Webinars - Webinar 1: Hydrogen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1482288" y="1215617"/>
            <a:ext cx="7594333" cy="5352288"/>
            <a:chOff x="1482288" y="1321295"/>
            <a:chExt cx="7594333" cy="5246609"/>
          </a:xfrm>
        </p:grpSpPr>
        <p:sp>
          <p:nvSpPr>
            <p:cNvPr id="4" name="Freihandform 3"/>
            <p:cNvSpPr/>
            <p:nvPr/>
          </p:nvSpPr>
          <p:spPr>
            <a:xfrm>
              <a:off x="1482288" y="1321295"/>
              <a:ext cx="7594333" cy="5246609"/>
            </a:xfrm>
            <a:custGeom>
              <a:avLst/>
              <a:gdLst>
                <a:gd name="connsiteX0" fmla="*/ 0 w 7594333"/>
                <a:gd name="connsiteY0" fmla="*/ 434654 h 5113573"/>
                <a:gd name="connsiteX1" fmla="*/ 434654 w 7594333"/>
                <a:gd name="connsiteY1" fmla="*/ 0 h 5113573"/>
                <a:gd name="connsiteX2" fmla="*/ 7159679 w 7594333"/>
                <a:gd name="connsiteY2" fmla="*/ 0 h 5113573"/>
                <a:gd name="connsiteX3" fmla="*/ 7594333 w 7594333"/>
                <a:gd name="connsiteY3" fmla="*/ 434654 h 5113573"/>
                <a:gd name="connsiteX4" fmla="*/ 7594333 w 7594333"/>
                <a:gd name="connsiteY4" fmla="*/ 4678919 h 5113573"/>
                <a:gd name="connsiteX5" fmla="*/ 7159679 w 7594333"/>
                <a:gd name="connsiteY5" fmla="*/ 5113573 h 5113573"/>
                <a:gd name="connsiteX6" fmla="*/ 434654 w 7594333"/>
                <a:gd name="connsiteY6" fmla="*/ 5113573 h 5113573"/>
                <a:gd name="connsiteX7" fmla="*/ 0 w 7594333"/>
                <a:gd name="connsiteY7" fmla="*/ 4678919 h 5113573"/>
                <a:gd name="connsiteX8" fmla="*/ 0 w 7594333"/>
                <a:gd name="connsiteY8" fmla="*/ 434654 h 511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4333" h="5113573">
                  <a:moveTo>
                    <a:pt x="0" y="434654"/>
                  </a:moveTo>
                  <a:cubicBezTo>
                    <a:pt x="0" y="194601"/>
                    <a:pt x="194601" y="0"/>
                    <a:pt x="434654" y="0"/>
                  </a:cubicBezTo>
                  <a:lnTo>
                    <a:pt x="7159679" y="0"/>
                  </a:lnTo>
                  <a:cubicBezTo>
                    <a:pt x="7399732" y="0"/>
                    <a:pt x="7594333" y="194601"/>
                    <a:pt x="7594333" y="434654"/>
                  </a:cubicBezTo>
                  <a:lnTo>
                    <a:pt x="7594333" y="4678919"/>
                  </a:lnTo>
                  <a:cubicBezTo>
                    <a:pt x="7594333" y="4918972"/>
                    <a:pt x="7399732" y="5113573"/>
                    <a:pt x="7159679" y="5113573"/>
                  </a:cubicBezTo>
                  <a:lnTo>
                    <a:pt x="434654" y="5113573"/>
                  </a:lnTo>
                  <a:cubicBezTo>
                    <a:pt x="194601" y="5113573"/>
                    <a:pt x="0" y="4918972"/>
                    <a:pt x="0" y="4678919"/>
                  </a:cubicBezTo>
                  <a:lnTo>
                    <a:pt x="0" y="43465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506" tIns="203506" rIns="203506" bIns="4096007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 smtClean="0">
                  <a:latin typeface="Open Sans"/>
                </a:rPr>
                <a:t>Transfer to the entire BOSCH Group and other Industrial Companies</a:t>
              </a:r>
              <a:endParaRPr lang="de-DE" sz="2200" b="1" kern="1200" dirty="0">
                <a:latin typeface="Open Sans"/>
              </a:endParaRPr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1624814" y="2158324"/>
              <a:ext cx="6839922" cy="1084732"/>
            </a:xfrm>
            <a:custGeom>
              <a:avLst/>
              <a:gdLst>
                <a:gd name="connsiteX0" fmla="*/ 0 w 7101084"/>
                <a:gd name="connsiteY0" fmla="*/ 113897 h 1084732"/>
                <a:gd name="connsiteX1" fmla="*/ 113897 w 7101084"/>
                <a:gd name="connsiteY1" fmla="*/ 0 h 1084732"/>
                <a:gd name="connsiteX2" fmla="*/ 6987187 w 7101084"/>
                <a:gd name="connsiteY2" fmla="*/ 0 h 1084732"/>
                <a:gd name="connsiteX3" fmla="*/ 7101084 w 7101084"/>
                <a:gd name="connsiteY3" fmla="*/ 113897 h 1084732"/>
                <a:gd name="connsiteX4" fmla="*/ 7101084 w 7101084"/>
                <a:gd name="connsiteY4" fmla="*/ 970835 h 1084732"/>
                <a:gd name="connsiteX5" fmla="*/ 6987187 w 7101084"/>
                <a:gd name="connsiteY5" fmla="*/ 1084732 h 1084732"/>
                <a:gd name="connsiteX6" fmla="*/ 113897 w 7101084"/>
                <a:gd name="connsiteY6" fmla="*/ 1084732 h 1084732"/>
                <a:gd name="connsiteX7" fmla="*/ 0 w 7101084"/>
                <a:gd name="connsiteY7" fmla="*/ 970835 h 1084732"/>
                <a:gd name="connsiteX8" fmla="*/ 0 w 7101084"/>
                <a:gd name="connsiteY8" fmla="*/ 113897 h 108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01084" h="1084732">
                  <a:moveTo>
                    <a:pt x="0" y="113897"/>
                  </a:moveTo>
                  <a:cubicBezTo>
                    <a:pt x="0" y="50993"/>
                    <a:pt x="50993" y="0"/>
                    <a:pt x="113897" y="0"/>
                  </a:cubicBezTo>
                  <a:lnTo>
                    <a:pt x="6987187" y="0"/>
                  </a:lnTo>
                  <a:cubicBezTo>
                    <a:pt x="7050091" y="0"/>
                    <a:pt x="7101084" y="50993"/>
                    <a:pt x="7101084" y="113897"/>
                  </a:cubicBezTo>
                  <a:lnTo>
                    <a:pt x="7101084" y="970835"/>
                  </a:lnTo>
                  <a:cubicBezTo>
                    <a:pt x="7101084" y="1033739"/>
                    <a:pt x="7050091" y="1084732"/>
                    <a:pt x="6987187" y="1084732"/>
                  </a:cubicBezTo>
                  <a:lnTo>
                    <a:pt x="113897" y="1084732"/>
                  </a:lnTo>
                  <a:cubicBezTo>
                    <a:pt x="50993" y="1084732"/>
                    <a:pt x="0" y="1033739"/>
                    <a:pt x="0" y="970835"/>
                  </a:cubicBezTo>
                  <a:lnTo>
                    <a:pt x="0" y="11389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179" tIns="117179" rIns="117179" bIns="117179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Open Sans"/>
                </a:rPr>
                <a:t>Integration of all Hydrogen Related Industrial Sectors</a:t>
              </a:r>
            </a:p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Open Sans"/>
                </a:rPr>
                <a:t>Impact: Worldwide; &gt; 400,000 employees at BOSCH + X from other companies</a:t>
              </a:r>
              <a:endParaRPr lang="de-DE" sz="2000" kern="1200" dirty="0">
                <a:latin typeface="Open Sans"/>
              </a:endParaRPr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1612769" y="3454413"/>
              <a:ext cx="6860676" cy="3041780"/>
            </a:xfrm>
            <a:custGeom>
              <a:avLst/>
              <a:gdLst>
                <a:gd name="connsiteX0" fmla="*/ 0 w 6860676"/>
                <a:gd name="connsiteY0" fmla="*/ 314505 h 2995290"/>
                <a:gd name="connsiteX1" fmla="*/ 314505 w 6860676"/>
                <a:gd name="connsiteY1" fmla="*/ 0 h 2995290"/>
                <a:gd name="connsiteX2" fmla="*/ 6546171 w 6860676"/>
                <a:gd name="connsiteY2" fmla="*/ 0 h 2995290"/>
                <a:gd name="connsiteX3" fmla="*/ 6860676 w 6860676"/>
                <a:gd name="connsiteY3" fmla="*/ 314505 h 2995290"/>
                <a:gd name="connsiteX4" fmla="*/ 6860676 w 6860676"/>
                <a:gd name="connsiteY4" fmla="*/ 2680785 h 2995290"/>
                <a:gd name="connsiteX5" fmla="*/ 6546171 w 6860676"/>
                <a:gd name="connsiteY5" fmla="*/ 2995290 h 2995290"/>
                <a:gd name="connsiteX6" fmla="*/ 314505 w 6860676"/>
                <a:gd name="connsiteY6" fmla="*/ 2995290 h 2995290"/>
                <a:gd name="connsiteX7" fmla="*/ 0 w 6860676"/>
                <a:gd name="connsiteY7" fmla="*/ 2680785 h 2995290"/>
                <a:gd name="connsiteX8" fmla="*/ 0 w 6860676"/>
                <a:gd name="connsiteY8" fmla="*/ 314505 h 299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0676" h="2995290">
                  <a:moveTo>
                    <a:pt x="0" y="314505"/>
                  </a:moveTo>
                  <a:cubicBezTo>
                    <a:pt x="0" y="140809"/>
                    <a:pt x="140809" y="0"/>
                    <a:pt x="314505" y="0"/>
                  </a:cubicBezTo>
                  <a:lnTo>
                    <a:pt x="6546171" y="0"/>
                  </a:lnTo>
                  <a:cubicBezTo>
                    <a:pt x="6719867" y="0"/>
                    <a:pt x="6860676" y="140809"/>
                    <a:pt x="6860676" y="314505"/>
                  </a:cubicBezTo>
                  <a:lnTo>
                    <a:pt x="6860676" y="2680785"/>
                  </a:lnTo>
                  <a:cubicBezTo>
                    <a:pt x="6860676" y="2854481"/>
                    <a:pt x="6719867" y="2995290"/>
                    <a:pt x="6546171" y="2995290"/>
                  </a:cubicBezTo>
                  <a:lnTo>
                    <a:pt x="314505" y="2995290"/>
                  </a:lnTo>
                  <a:cubicBezTo>
                    <a:pt x="140809" y="2995290"/>
                    <a:pt x="0" y="2854481"/>
                    <a:pt x="0" y="2680785"/>
                  </a:cubicBezTo>
                  <a:lnTo>
                    <a:pt x="0" y="31450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316" tIns="168316" rIns="168316" bIns="2365099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noProof="0" dirty="0" smtClean="0">
                  <a:latin typeface="Open Sans"/>
                </a:rPr>
                <a:t>Concept Studies for 3 more BOSCH Production Sides  </a:t>
              </a:r>
              <a:endParaRPr lang="en-GB" sz="2000" b="1" kern="1200" noProof="0" dirty="0">
                <a:latin typeface="Open Sans"/>
              </a:endParaRPr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1731963" y="4146345"/>
              <a:ext cx="6212018" cy="780474"/>
            </a:xfrm>
            <a:custGeom>
              <a:avLst/>
              <a:gdLst>
                <a:gd name="connsiteX0" fmla="*/ 0 w 5976870"/>
                <a:gd name="connsiteY0" fmla="*/ 81950 h 780474"/>
                <a:gd name="connsiteX1" fmla="*/ 81950 w 5976870"/>
                <a:gd name="connsiteY1" fmla="*/ 0 h 780474"/>
                <a:gd name="connsiteX2" fmla="*/ 5894920 w 5976870"/>
                <a:gd name="connsiteY2" fmla="*/ 0 h 780474"/>
                <a:gd name="connsiteX3" fmla="*/ 5976870 w 5976870"/>
                <a:gd name="connsiteY3" fmla="*/ 81950 h 780474"/>
                <a:gd name="connsiteX4" fmla="*/ 5976870 w 5976870"/>
                <a:gd name="connsiteY4" fmla="*/ 698524 h 780474"/>
                <a:gd name="connsiteX5" fmla="*/ 5894920 w 5976870"/>
                <a:gd name="connsiteY5" fmla="*/ 780474 h 780474"/>
                <a:gd name="connsiteX6" fmla="*/ 81950 w 5976870"/>
                <a:gd name="connsiteY6" fmla="*/ 780474 h 780474"/>
                <a:gd name="connsiteX7" fmla="*/ 0 w 5976870"/>
                <a:gd name="connsiteY7" fmla="*/ 698524 h 780474"/>
                <a:gd name="connsiteX8" fmla="*/ 0 w 5976870"/>
                <a:gd name="connsiteY8" fmla="*/ 81950 h 78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6870" h="780474">
                  <a:moveTo>
                    <a:pt x="0" y="81950"/>
                  </a:moveTo>
                  <a:cubicBezTo>
                    <a:pt x="0" y="36690"/>
                    <a:pt x="36690" y="0"/>
                    <a:pt x="81950" y="0"/>
                  </a:cubicBezTo>
                  <a:lnTo>
                    <a:pt x="5894920" y="0"/>
                  </a:lnTo>
                  <a:cubicBezTo>
                    <a:pt x="5940180" y="0"/>
                    <a:pt x="5976870" y="36690"/>
                    <a:pt x="5976870" y="81950"/>
                  </a:cubicBezTo>
                  <a:lnTo>
                    <a:pt x="5976870" y="698524"/>
                  </a:lnTo>
                  <a:cubicBezTo>
                    <a:pt x="5976870" y="743784"/>
                    <a:pt x="5940180" y="780474"/>
                    <a:pt x="5894920" y="780474"/>
                  </a:cubicBezTo>
                  <a:lnTo>
                    <a:pt x="81950" y="780474"/>
                  </a:lnTo>
                  <a:cubicBezTo>
                    <a:pt x="36690" y="780474"/>
                    <a:pt x="0" y="743784"/>
                    <a:pt x="0" y="698524"/>
                  </a:cubicBezTo>
                  <a:lnTo>
                    <a:pt x="0" y="8195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202" tIns="100202" rIns="100202" bIns="100202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noProof="0" dirty="0" smtClean="0">
                  <a:latin typeface="Open Sans"/>
                </a:rPr>
                <a:t>Integration of other Industrial Sectors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noProof="0" dirty="0" smtClean="0">
                  <a:latin typeface="Open Sans"/>
                </a:rPr>
                <a:t>Impact: </a:t>
              </a:r>
              <a:r>
                <a:rPr lang="en-GB" sz="2000" dirty="0">
                  <a:latin typeface="Open Sans"/>
                </a:rPr>
                <a:t>Throughout </a:t>
              </a:r>
              <a:r>
                <a:rPr lang="en-GB" sz="2000" dirty="0" smtClean="0">
                  <a:latin typeface="Open Sans"/>
                </a:rPr>
                <a:t>Germany; &gt; </a:t>
              </a:r>
              <a:r>
                <a:rPr lang="en-GB" sz="2000" kern="1200" noProof="0" dirty="0" smtClean="0">
                  <a:latin typeface="Open Sans"/>
                </a:rPr>
                <a:t>10,000 employees</a:t>
              </a:r>
              <a:endParaRPr lang="en-GB" sz="2000" kern="1200" noProof="0" dirty="0">
                <a:latin typeface="Open Sans"/>
              </a:endParaRPr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1731963" y="4942963"/>
              <a:ext cx="5426484" cy="1433498"/>
            </a:xfrm>
            <a:custGeom>
              <a:avLst/>
              <a:gdLst>
                <a:gd name="connsiteX0" fmla="*/ 0 w 6009835"/>
                <a:gd name="connsiteY0" fmla="*/ 150517 h 1433498"/>
                <a:gd name="connsiteX1" fmla="*/ 150517 w 6009835"/>
                <a:gd name="connsiteY1" fmla="*/ 0 h 1433498"/>
                <a:gd name="connsiteX2" fmla="*/ 5859318 w 6009835"/>
                <a:gd name="connsiteY2" fmla="*/ 0 h 1433498"/>
                <a:gd name="connsiteX3" fmla="*/ 6009835 w 6009835"/>
                <a:gd name="connsiteY3" fmla="*/ 150517 h 1433498"/>
                <a:gd name="connsiteX4" fmla="*/ 6009835 w 6009835"/>
                <a:gd name="connsiteY4" fmla="*/ 1282981 h 1433498"/>
                <a:gd name="connsiteX5" fmla="*/ 5859318 w 6009835"/>
                <a:gd name="connsiteY5" fmla="*/ 1433498 h 1433498"/>
                <a:gd name="connsiteX6" fmla="*/ 150517 w 6009835"/>
                <a:gd name="connsiteY6" fmla="*/ 1433498 h 1433498"/>
                <a:gd name="connsiteX7" fmla="*/ 0 w 6009835"/>
                <a:gd name="connsiteY7" fmla="*/ 1282981 h 1433498"/>
                <a:gd name="connsiteX8" fmla="*/ 0 w 6009835"/>
                <a:gd name="connsiteY8" fmla="*/ 150517 h 143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09835" h="1433498">
                  <a:moveTo>
                    <a:pt x="0" y="150517"/>
                  </a:moveTo>
                  <a:cubicBezTo>
                    <a:pt x="0" y="67389"/>
                    <a:pt x="67389" y="0"/>
                    <a:pt x="150517" y="0"/>
                  </a:cubicBezTo>
                  <a:lnTo>
                    <a:pt x="5859318" y="0"/>
                  </a:lnTo>
                  <a:cubicBezTo>
                    <a:pt x="5942446" y="0"/>
                    <a:pt x="6009835" y="67389"/>
                    <a:pt x="6009835" y="150517"/>
                  </a:cubicBezTo>
                  <a:lnTo>
                    <a:pt x="6009835" y="1282981"/>
                  </a:lnTo>
                  <a:cubicBezTo>
                    <a:pt x="6009835" y="1366109"/>
                    <a:pt x="5942446" y="1433498"/>
                    <a:pt x="5859318" y="1433498"/>
                  </a:cubicBezTo>
                  <a:lnTo>
                    <a:pt x="150517" y="1433498"/>
                  </a:lnTo>
                  <a:cubicBezTo>
                    <a:pt x="67389" y="1433498"/>
                    <a:pt x="0" y="1366109"/>
                    <a:pt x="0" y="1282981"/>
                  </a:cubicBezTo>
                  <a:lnTo>
                    <a:pt x="0" y="1505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285" tIns="120285" rIns="120285" bIns="1198616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b="1" kern="1200" dirty="0" smtClean="0">
                  <a:latin typeface="Open Sans"/>
                </a:rPr>
                <a:t>Industrial Project </a:t>
              </a:r>
              <a:r>
                <a:rPr lang="de-DE" b="1" kern="1200" dirty="0" err="1" smtClean="0">
                  <a:latin typeface="Open Sans"/>
                </a:rPr>
                <a:t>with</a:t>
              </a:r>
              <a:r>
                <a:rPr lang="de-DE" b="1" kern="1200" dirty="0" smtClean="0">
                  <a:latin typeface="Open Sans"/>
                </a:rPr>
                <a:t> BOSCH (Start: May 2021)</a:t>
              </a:r>
              <a:endParaRPr lang="de-DE" b="1" kern="1200" dirty="0">
                <a:latin typeface="Open Sans"/>
              </a:endParaRPr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1801759" y="5566605"/>
              <a:ext cx="4529372" cy="849610"/>
            </a:xfrm>
            <a:custGeom>
              <a:avLst/>
              <a:gdLst>
                <a:gd name="connsiteX0" fmla="*/ 0 w 4003739"/>
                <a:gd name="connsiteY0" fmla="*/ 95814 h 912518"/>
                <a:gd name="connsiteX1" fmla="*/ 95814 w 4003739"/>
                <a:gd name="connsiteY1" fmla="*/ 0 h 912518"/>
                <a:gd name="connsiteX2" fmla="*/ 3907925 w 4003739"/>
                <a:gd name="connsiteY2" fmla="*/ 0 h 912518"/>
                <a:gd name="connsiteX3" fmla="*/ 4003739 w 4003739"/>
                <a:gd name="connsiteY3" fmla="*/ 95814 h 912518"/>
                <a:gd name="connsiteX4" fmla="*/ 4003739 w 4003739"/>
                <a:gd name="connsiteY4" fmla="*/ 816704 h 912518"/>
                <a:gd name="connsiteX5" fmla="*/ 3907925 w 4003739"/>
                <a:gd name="connsiteY5" fmla="*/ 912518 h 912518"/>
                <a:gd name="connsiteX6" fmla="*/ 95814 w 4003739"/>
                <a:gd name="connsiteY6" fmla="*/ 912518 h 912518"/>
                <a:gd name="connsiteX7" fmla="*/ 0 w 4003739"/>
                <a:gd name="connsiteY7" fmla="*/ 816704 h 912518"/>
                <a:gd name="connsiteX8" fmla="*/ 0 w 4003739"/>
                <a:gd name="connsiteY8" fmla="*/ 95814 h 91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3739" h="912518">
                  <a:moveTo>
                    <a:pt x="0" y="95814"/>
                  </a:moveTo>
                  <a:cubicBezTo>
                    <a:pt x="0" y="42897"/>
                    <a:pt x="42897" y="0"/>
                    <a:pt x="95814" y="0"/>
                  </a:cubicBezTo>
                  <a:lnTo>
                    <a:pt x="3907925" y="0"/>
                  </a:lnTo>
                  <a:cubicBezTo>
                    <a:pt x="3960842" y="0"/>
                    <a:pt x="4003739" y="42897"/>
                    <a:pt x="4003739" y="95814"/>
                  </a:cubicBezTo>
                  <a:lnTo>
                    <a:pt x="4003739" y="816704"/>
                  </a:lnTo>
                  <a:cubicBezTo>
                    <a:pt x="4003739" y="869621"/>
                    <a:pt x="3960842" y="912518"/>
                    <a:pt x="3907925" y="912518"/>
                  </a:cubicBezTo>
                  <a:lnTo>
                    <a:pt x="95814" y="912518"/>
                  </a:lnTo>
                  <a:cubicBezTo>
                    <a:pt x="42897" y="912518"/>
                    <a:pt x="0" y="869621"/>
                    <a:pt x="0" y="816704"/>
                  </a:cubicBezTo>
                  <a:lnTo>
                    <a:pt x="0" y="9581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643" tIns="96643" rIns="96643" bIns="96643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noProof="0" dirty="0" smtClean="0">
                  <a:latin typeface="Open Sans"/>
                </a:rPr>
                <a:t>Sector Coupling of Hydrogen Usage on an Industrial Production Side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noProof="0" dirty="0" smtClean="0">
                  <a:latin typeface="Open Sans"/>
                </a:rPr>
                <a:t>Impact: Saarland; &gt; 4,000 employees</a:t>
              </a:r>
            </a:p>
          </p:txBody>
        </p:sp>
      </p:grpSp>
      <p:sp>
        <p:nvSpPr>
          <p:cNvPr id="8" name="Pfeil nach rechts 7"/>
          <p:cNvSpPr/>
          <p:nvPr/>
        </p:nvSpPr>
        <p:spPr>
          <a:xfrm>
            <a:off x="1148600" y="5665657"/>
            <a:ext cx="670576" cy="25988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9" y="5424989"/>
            <a:ext cx="1081220" cy="741219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274749" y="199953"/>
            <a:ext cx="3369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/>
              </a:rPr>
              <a:t>Transferring the GenComm Results to </a:t>
            </a:r>
            <a:r>
              <a:rPr lang="en-US" sz="2000" b="1" dirty="0" smtClean="0">
                <a:latin typeface="Open Sans"/>
              </a:rPr>
              <a:t>a Single-Industrial </a:t>
            </a:r>
            <a:r>
              <a:rPr lang="en-US" sz="2000" b="1" dirty="0">
                <a:latin typeface="Open Sans"/>
              </a:rPr>
              <a:t>Project 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324" y="156941"/>
            <a:ext cx="1792379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feil nach rechts 13"/>
          <p:cNvSpPr/>
          <p:nvPr/>
        </p:nvSpPr>
        <p:spPr>
          <a:xfrm rot="5400000">
            <a:off x="282111" y="5159258"/>
            <a:ext cx="670576" cy="25988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9" y="4223191"/>
            <a:ext cx="1081220" cy="741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22428" y="6580577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GenComm Spring Series of H₂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Webinars - Webinar 1: Hydrogen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024036" y="-23169"/>
            <a:ext cx="4468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Open Sans"/>
              </a:rPr>
              <a:t>Multi-Industrial Project </a:t>
            </a:r>
            <a:r>
              <a:rPr lang="en-US" sz="2000" b="1" dirty="0">
                <a:latin typeface="Open Sans"/>
              </a:rPr>
              <a:t>and </a:t>
            </a:r>
            <a:r>
              <a:rPr lang="en-US" sz="2000" b="1" dirty="0" smtClean="0">
                <a:latin typeface="Open Sans"/>
              </a:rPr>
              <a:t>Involvement </a:t>
            </a:r>
            <a:r>
              <a:rPr lang="en-US" sz="2000" b="1" dirty="0">
                <a:latin typeface="Open Sans"/>
              </a:rPr>
              <a:t>of </a:t>
            </a:r>
            <a:r>
              <a:rPr lang="en-US" sz="2000" b="1" dirty="0" smtClean="0">
                <a:latin typeface="Open Sans"/>
              </a:rPr>
              <a:t>Local and Regional Community Stakeholders</a:t>
            </a:r>
            <a:endParaRPr lang="en-US" sz="2000" b="1" dirty="0">
              <a:latin typeface="Open Sans"/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1622353" y="1227918"/>
            <a:ext cx="7271656" cy="5343063"/>
            <a:chOff x="1612769" y="3454413"/>
            <a:chExt cx="6860676" cy="3041780"/>
          </a:xfrm>
        </p:grpSpPr>
        <p:sp>
          <p:nvSpPr>
            <p:cNvPr id="21" name="Freihandform 20"/>
            <p:cNvSpPr/>
            <p:nvPr/>
          </p:nvSpPr>
          <p:spPr>
            <a:xfrm>
              <a:off x="1612769" y="3454413"/>
              <a:ext cx="6860676" cy="3041780"/>
            </a:xfrm>
            <a:custGeom>
              <a:avLst/>
              <a:gdLst>
                <a:gd name="connsiteX0" fmla="*/ 0 w 6860676"/>
                <a:gd name="connsiteY0" fmla="*/ 314505 h 2995290"/>
                <a:gd name="connsiteX1" fmla="*/ 314505 w 6860676"/>
                <a:gd name="connsiteY1" fmla="*/ 0 h 2995290"/>
                <a:gd name="connsiteX2" fmla="*/ 6546171 w 6860676"/>
                <a:gd name="connsiteY2" fmla="*/ 0 h 2995290"/>
                <a:gd name="connsiteX3" fmla="*/ 6860676 w 6860676"/>
                <a:gd name="connsiteY3" fmla="*/ 314505 h 2995290"/>
                <a:gd name="connsiteX4" fmla="*/ 6860676 w 6860676"/>
                <a:gd name="connsiteY4" fmla="*/ 2680785 h 2995290"/>
                <a:gd name="connsiteX5" fmla="*/ 6546171 w 6860676"/>
                <a:gd name="connsiteY5" fmla="*/ 2995290 h 2995290"/>
                <a:gd name="connsiteX6" fmla="*/ 314505 w 6860676"/>
                <a:gd name="connsiteY6" fmla="*/ 2995290 h 2995290"/>
                <a:gd name="connsiteX7" fmla="*/ 0 w 6860676"/>
                <a:gd name="connsiteY7" fmla="*/ 2680785 h 2995290"/>
                <a:gd name="connsiteX8" fmla="*/ 0 w 6860676"/>
                <a:gd name="connsiteY8" fmla="*/ 314505 h 299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0676" h="2995290">
                  <a:moveTo>
                    <a:pt x="0" y="314505"/>
                  </a:moveTo>
                  <a:cubicBezTo>
                    <a:pt x="0" y="140809"/>
                    <a:pt x="140809" y="0"/>
                    <a:pt x="314505" y="0"/>
                  </a:cubicBezTo>
                  <a:lnTo>
                    <a:pt x="6546171" y="0"/>
                  </a:lnTo>
                  <a:cubicBezTo>
                    <a:pt x="6719867" y="0"/>
                    <a:pt x="6860676" y="140809"/>
                    <a:pt x="6860676" y="314505"/>
                  </a:cubicBezTo>
                  <a:lnTo>
                    <a:pt x="6860676" y="2680785"/>
                  </a:lnTo>
                  <a:cubicBezTo>
                    <a:pt x="6860676" y="2854481"/>
                    <a:pt x="6719867" y="2995290"/>
                    <a:pt x="6546171" y="2995290"/>
                  </a:cubicBezTo>
                  <a:lnTo>
                    <a:pt x="314505" y="2995290"/>
                  </a:lnTo>
                  <a:cubicBezTo>
                    <a:pt x="140809" y="2995290"/>
                    <a:pt x="0" y="2854481"/>
                    <a:pt x="0" y="2680785"/>
                  </a:cubicBezTo>
                  <a:lnTo>
                    <a:pt x="0" y="31450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316" tIns="168316" rIns="168316" bIns="2365099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dirty="0" smtClean="0">
                  <a:latin typeface="Open Sans"/>
                </a:rPr>
                <a:t>Parallel </a:t>
              </a:r>
              <a:r>
                <a:rPr lang="en-GB" sz="2000" b="1" dirty="0" smtClean="0">
                  <a:latin typeface="Open Sans"/>
                </a:rPr>
                <a:t>Multi-Industrial </a:t>
              </a:r>
              <a:r>
                <a:rPr lang="en-GB" sz="2000" b="1" dirty="0" smtClean="0">
                  <a:latin typeface="Open Sans"/>
                </a:rPr>
                <a:t>and Multi-Sector Projects </a:t>
              </a:r>
              <a:r>
                <a:rPr lang="en-GB" sz="2000" b="1" kern="1200" noProof="0" dirty="0" smtClean="0">
                  <a:latin typeface="Open Sans"/>
                </a:rPr>
                <a:t>  </a:t>
              </a:r>
              <a:endParaRPr lang="en-GB" sz="2000" b="1" kern="1200" noProof="0" dirty="0">
                <a:latin typeface="Open Sans"/>
              </a:endParaRPr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1738908" y="5384256"/>
              <a:ext cx="6613454" cy="1066329"/>
            </a:xfrm>
            <a:custGeom>
              <a:avLst/>
              <a:gdLst>
                <a:gd name="connsiteX0" fmla="*/ 0 w 6009835"/>
                <a:gd name="connsiteY0" fmla="*/ 150517 h 1433498"/>
                <a:gd name="connsiteX1" fmla="*/ 150517 w 6009835"/>
                <a:gd name="connsiteY1" fmla="*/ 0 h 1433498"/>
                <a:gd name="connsiteX2" fmla="*/ 5859318 w 6009835"/>
                <a:gd name="connsiteY2" fmla="*/ 0 h 1433498"/>
                <a:gd name="connsiteX3" fmla="*/ 6009835 w 6009835"/>
                <a:gd name="connsiteY3" fmla="*/ 150517 h 1433498"/>
                <a:gd name="connsiteX4" fmla="*/ 6009835 w 6009835"/>
                <a:gd name="connsiteY4" fmla="*/ 1282981 h 1433498"/>
                <a:gd name="connsiteX5" fmla="*/ 5859318 w 6009835"/>
                <a:gd name="connsiteY5" fmla="*/ 1433498 h 1433498"/>
                <a:gd name="connsiteX6" fmla="*/ 150517 w 6009835"/>
                <a:gd name="connsiteY6" fmla="*/ 1433498 h 1433498"/>
                <a:gd name="connsiteX7" fmla="*/ 0 w 6009835"/>
                <a:gd name="connsiteY7" fmla="*/ 1282981 h 1433498"/>
                <a:gd name="connsiteX8" fmla="*/ 0 w 6009835"/>
                <a:gd name="connsiteY8" fmla="*/ 150517 h 143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09835" h="1433498">
                  <a:moveTo>
                    <a:pt x="0" y="150517"/>
                  </a:moveTo>
                  <a:cubicBezTo>
                    <a:pt x="0" y="67389"/>
                    <a:pt x="67389" y="0"/>
                    <a:pt x="150517" y="0"/>
                  </a:cubicBezTo>
                  <a:lnTo>
                    <a:pt x="5859318" y="0"/>
                  </a:lnTo>
                  <a:cubicBezTo>
                    <a:pt x="5942446" y="0"/>
                    <a:pt x="6009835" y="67389"/>
                    <a:pt x="6009835" y="150517"/>
                  </a:cubicBezTo>
                  <a:lnTo>
                    <a:pt x="6009835" y="1282981"/>
                  </a:lnTo>
                  <a:cubicBezTo>
                    <a:pt x="6009835" y="1366109"/>
                    <a:pt x="5942446" y="1433498"/>
                    <a:pt x="5859318" y="1433498"/>
                  </a:cubicBezTo>
                  <a:lnTo>
                    <a:pt x="150517" y="1433498"/>
                  </a:lnTo>
                  <a:cubicBezTo>
                    <a:pt x="67389" y="1433498"/>
                    <a:pt x="0" y="1366109"/>
                    <a:pt x="0" y="1282981"/>
                  </a:cubicBezTo>
                  <a:lnTo>
                    <a:pt x="0" y="1505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285" tIns="120285" rIns="120285" bIns="1198616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dirty="0" smtClean="0">
                  <a:latin typeface="Open Sans"/>
                </a:rPr>
                <a:t>Multi-Industrial Project with Central green H</a:t>
              </a:r>
              <a:r>
                <a:rPr lang="en-GB" b="1" kern="1200" baseline="-25000" dirty="0" smtClean="0">
                  <a:latin typeface="Open Sans"/>
                </a:rPr>
                <a:t>2</a:t>
              </a:r>
              <a:r>
                <a:rPr lang="en-GB" b="1" kern="1200" dirty="0" smtClean="0">
                  <a:latin typeface="Open Sans"/>
                </a:rPr>
                <a:t> Production and involvement local and regional stakeholders (City and utility of Homburg, </a:t>
              </a:r>
              <a:r>
                <a:rPr lang="en-GB" b="1" kern="1200" dirty="0" err="1" smtClean="0">
                  <a:latin typeface="Open Sans"/>
                </a:rPr>
                <a:t>Saarpfalz</a:t>
              </a:r>
              <a:r>
                <a:rPr lang="en-GB" b="1" kern="1200" dirty="0" smtClean="0">
                  <a:latin typeface="Open Sans"/>
                </a:rPr>
                <a:t> County, </a:t>
              </a:r>
              <a:r>
                <a:rPr lang="en-GB" b="1" kern="1200" dirty="0" err="1" smtClean="0">
                  <a:latin typeface="Open Sans"/>
                </a:rPr>
                <a:t>saaris</a:t>
              </a:r>
              <a:r>
                <a:rPr lang="en-GB" b="1" kern="1200" dirty="0" smtClean="0">
                  <a:latin typeface="Open Sans"/>
                </a:rPr>
                <a:t>  and many more.  </a:t>
              </a:r>
              <a:endParaRPr lang="en-GB" b="1" kern="1200" dirty="0">
                <a:latin typeface="Open Sans"/>
              </a:endParaRPr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5416740" y="5986301"/>
              <a:ext cx="2847703" cy="484699"/>
            </a:xfrm>
            <a:custGeom>
              <a:avLst/>
              <a:gdLst>
                <a:gd name="connsiteX0" fmla="*/ 0 w 4003739"/>
                <a:gd name="connsiteY0" fmla="*/ 95814 h 912518"/>
                <a:gd name="connsiteX1" fmla="*/ 95814 w 4003739"/>
                <a:gd name="connsiteY1" fmla="*/ 0 h 912518"/>
                <a:gd name="connsiteX2" fmla="*/ 3907925 w 4003739"/>
                <a:gd name="connsiteY2" fmla="*/ 0 h 912518"/>
                <a:gd name="connsiteX3" fmla="*/ 4003739 w 4003739"/>
                <a:gd name="connsiteY3" fmla="*/ 95814 h 912518"/>
                <a:gd name="connsiteX4" fmla="*/ 4003739 w 4003739"/>
                <a:gd name="connsiteY4" fmla="*/ 816704 h 912518"/>
                <a:gd name="connsiteX5" fmla="*/ 3907925 w 4003739"/>
                <a:gd name="connsiteY5" fmla="*/ 912518 h 912518"/>
                <a:gd name="connsiteX6" fmla="*/ 95814 w 4003739"/>
                <a:gd name="connsiteY6" fmla="*/ 912518 h 912518"/>
                <a:gd name="connsiteX7" fmla="*/ 0 w 4003739"/>
                <a:gd name="connsiteY7" fmla="*/ 816704 h 912518"/>
                <a:gd name="connsiteX8" fmla="*/ 0 w 4003739"/>
                <a:gd name="connsiteY8" fmla="*/ 95814 h 91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3739" h="912518">
                  <a:moveTo>
                    <a:pt x="0" y="95814"/>
                  </a:moveTo>
                  <a:cubicBezTo>
                    <a:pt x="0" y="42897"/>
                    <a:pt x="42897" y="0"/>
                    <a:pt x="95814" y="0"/>
                  </a:cubicBezTo>
                  <a:lnTo>
                    <a:pt x="3907925" y="0"/>
                  </a:lnTo>
                  <a:cubicBezTo>
                    <a:pt x="3960842" y="0"/>
                    <a:pt x="4003739" y="42897"/>
                    <a:pt x="4003739" y="95814"/>
                  </a:cubicBezTo>
                  <a:lnTo>
                    <a:pt x="4003739" y="816704"/>
                  </a:lnTo>
                  <a:cubicBezTo>
                    <a:pt x="4003739" y="869621"/>
                    <a:pt x="3960842" y="912518"/>
                    <a:pt x="3907925" y="912518"/>
                  </a:cubicBezTo>
                  <a:lnTo>
                    <a:pt x="95814" y="912518"/>
                  </a:lnTo>
                  <a:cubicBezTo>
                    <a:pt x="42897" y="912518"/>
                    <a:pt x="0" y="869621"/>
                    <a:pt x="0" y="816704"/>
                  </a:cubicBezTo>
                  <a:lnTo>
                    <a:pt x="0" y="9581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643" tIns="96643" rIns="96643" bIns="96643" numCol="1" spcCol="1270" anchor="t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noProof="0" dirty="0" smtClean="0">
                  <a:latin typeface="Open Sans"/>
                </a:rPr>
                <a:t>HRS </a:t>
              </a:r>
              <a:r>
                <a:rPr lang="en-US" sz="1600" dirty="0">
                  <a:latin typeface="Open Sans"/>
                </a:rPr>
                <a:t>for private users and public transport </a:t>
              </a:r>
              <a:r>
                <a:rPr lang="en-US" sz="1600" dirty="0" smtClean="0">
                  <a:latin typeface="Open Sans"/>
                </a:rPr>
                <a:t>operators, county wide case studies</a:t>
              </a:r>
              <a:endParaRPr lang="en-GB" sz="1600" kern="1200" noProof="0" dirty="0" smtClean="0">
                <a:latin typeface="Open Sans"/>
              </a:endParaRPr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1798245" y="5995976"/>
              <a:ext cx="2847703" cy="484700"/>
            </a:xfrm>
            <a:custGeom>
              <a:avLst/>
              <a:gdLst>
                <a:gd name="connsiteX0" fmla="*/ 0 w 4003739"/>
                <a:gd name="connsiteY0" fmla="*/ 95814 h 912518"/>
                <a:gd name="connsiteX1" fmla="*/ 95814 w 4003739"/>
                <a:gd name="connsiteY1" fmla="*/ 0 h 912518"/>
                <a:gd name="connsiteX2" fmla="*/ 3907925 w 4003739"/>
                <a:gd name="connsiteY2" fmla="*/ 0 h 912518"/>
                <a:gd name="connsiteX3" fmla="*/ 4003739 w 4003739"/>
                <a:gd name="connsiteY3" fmla="*/ 95814 h 912518"/>
                <a:gd name="connsiteX4" fmla="*/ 4003739 w 4003739"/>
                <a:gd name="connsiteY4" fmla="*/ 816704 h 912518"/>
                <a:gd name="connsiteX5" fmla="*/ 3907925 w 4003739"/>
                <a:gd name="connsiteY5" fmla="*/ 912518 h 912518"/>
                <a:gd name="connsiteX6" fmla="*/ 95814 w 4003739"/>
                <a:gd name="connsiteY6" fmla="*/ 912518 h 912518"/>
                <a:gd name="connsiteX7" fmla="*/ 0 w 4003739"/>
                <a:gd name="connsiteY7" fmla="*/ 816704 h 912518"/>
                <a:gd name="connsiteX8" fmla="*/ 0 w 4003739"/>
                <a:gd name="connsiteY8" fmla="*/ 95814 h 91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3739" h="912518">
                  <a:moveTo>
                    <a:pt x="0" y="95814"/>
                  </a:moveTo>
                  <a:cubicBezTo>
                    <a:pt x="0" y="42897"/>
                    <a:pt x="42897" y="0"/>
                    <a:pt x="95814" y="0"/>
                  </a:cubicBezTo>
                  <a:lnTo>
                    <a:pt x="3907925" y="0"/>
                  </a:lnTo>
                  <a:cubicBezTo>
                    <a:pt x="3960842" y="0"/>
                    <a:pt x="4003739" y="42897"/>
                    <a:pt x="4003739" y="95814"/>
                  </a:cubicBezTo>
                  <a:lnTo>
                    <a:pt x="4003739" y="816704"/>
                  </a:lnTo>
                  <a:cubicBezTo>
                    <a:pt x="4003739" y="869621"/>
                    <a:pt x="3960842" y="912518"/>
                    <a:pt x="3907925" y="912518"/>
                  </a:cubicBezTo>
                  <a:lnTo>
                    <a:pt x="95814" y="912518"/>
                  </a:lnTo>
                  <a:cubicBezTo>
                    <a:pt x="42897" y="912518"/>
                    <a:pt x="0" y="869621"/>
                    <a:pt x="0" y="816704"/>
                  </a:cubicBezTo>
                  <a:lnTo>
                    <a:pt x="0" y="9581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643" tIns="96643" rIns="96643" bIns="96643" numCol="1" spcCol="1270" anchor="t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>
                  <a:latin typeface="Open Sans"/>
                </a:rPr>
                <a:t>Five Industrial Companies H</a:t>
              </a:r>
              <a:r>
                <a:rPr lang="en-GB" sz="1600" baseline="-25000" dirty="0">
                  <a:latin typeface="Open Sans"/>
                </a:rPr>
                <a:t>2</a:t>
              </a:r>
              <a:r>
                <a:rPr lang="en-GB" sz="1600" dirty="0">
                  <a:latin typeface="Open Sans"/>
                </a:rPr>
                <a:t> Micro Grid, Central green H</a:t>
              </a:r>
              <a:r>
                <a:rPr lang="en-GB" sz="1600" baseline="-25000" dirty="0">
                  <a:latin typeface="Open Sans"/>
                </a:rPr>
                <a:t>2</a:t>
              </a:r>
              <a:r>
                <a:rPr lang="en-GB" sz="1600" dirty="0">
                  <a:latin typeface="Open Sans"/>
                </a:rPr>
                <a:t> </a:t>
              </a:r>
              <a:r>
                <a:rPr lang="en-GB" sz="1600" dirty="0" smtClean="0">
                  <a:latin typeface="Open Sans"/>
                </a:rPr>
                <a:t>productio</a:t>
              </a:r>
              <a:r>
                <a:rPr lang="en-GB" sz="1600" dirty="0">
                  <a:latin typeface="Open Sans"/>
                </a:rPr>
                <a:t>n</a:t>
              </a:r>
              <a:endParaRPr lang="en-GB" sz="1600" kern="1200" noProof="0" dirty="0" smtClean="0">
                <a:latin typeface="Open Sans"/>
              </a:endParaRPr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5111250" y="3743038"/>
              <a:ext cx="3292641" cy="1373355"/>
            </a:xfrm>
            <a:custGeom>
              <a:avLst/>
              <a:gdLst>
                <a:gd name="connsiteX0" fmla="*/ 0 w 4003739"/>
                <a:gd name="connsiteY0" fmla="*/ 95814 h 912518"/>
                <a:gd name="connsiteX1" fmla="*/ 95814 w 4003739"/>
                <a:gd name="connsiteY1" fmla="*/ 0 h 912518"/>
                <a:gd name="connsiteX2" fmla="*/ 3907925 w 4003739"/>
                <a:gd name="connsiteY2" fmla="*/ 0 h 912518"/>
                <a:gd name="connsiteX3" fmla="*/ 4003739 w 4003739"/>
                <a:gd name="connsiteY3" fmla="*/ 95814 h 912518"/>
                <a:gd name="connsiteX4" fmla="*/ 4003739 w 4003739"/>
                <a:gd name="connsiteY4" fmla="*/ 816704 h 912518"/>
                <a:gd name="connsiteX5" fmla="*/ 3907925 w 4003739"/>
                <a:gd name="connsiteY5" fmla="*/ 912518 h 912518"/>
                <a:gd name="connsiteX6" fmla="*/ 95814 w 4003739"/>
                <a:gd name="connsiteY6" fmla="*/ 912518 h 912518"/>
                <a:gd name="connsiteX7" fmla="*/ 0 w 4003739"/>
                <a:gd name="connsiteY7" fmla="*/ 816704 h 912518"/>
                <a:gd name="connsiteX8" fmla="*/ 0 w 4003739"/>
                <a:gd name="connsiteY8" fmla="*/ 95814 h 91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3739" h="912518">
                  <a:moveTo>
                    <a:pt x="0" y="95814"/>
                  </a:moveTo>
                  <a:cubicBezTo>
                    <a:pt x="0" y="42897"/>
                    <a:pt x="42897" y="0"/>
                    <a:pt x="95814" y="0"/>
                  </a:cubicBezTo>
                  <a:lnTo>
                    <a:pt x="3907925" y="0"/>
                  </a:lnTo>
                  <a:cubicBezTo>
                    <a:pt x="3960842" y="0"/>
                    <a:pt x="4003739" y="42897"/>
                    <a:pt x="4003739" y="95814"/>
                  </a:cubicBezTo>
                  <a:lnTo>
                    <a:pt x="4003739" y="816704"/>
                  </a:lnTo>
                  <a:cubicBezTo>
                    <a:pt x="4003739" y="869621"/>
                    <a:pt x="3960842" y="912518"/>
                    <a:pt x="3907925" y="912518"/>
                  </a:cubicBezTo>
                  <a:lnTo>
                    <a:pt x="95814" y="912518"/>
                  </a:lnTo>
                  <a:cubicBezTo>
                    <a:pt x="42897" y="912518"/>
                    <a:pt x="0" y="869621"/>
                    <a:pt x="0" y="816704"/>
                  </a:cubicBezTo>
                  <a:lnTo>
                    <a:pt x="0" y="9581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643" tIns="96643" rIns="96643" bIns="96643" numCol="1" spcCol="1270" anchor="t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 smtClean="0">
                  <a:latin typeface="Open Sans"/>
                </a:rPr>
                <a:t>Application submitted in the current NWE capitalisation call for an additional GenComm WP, Decision: 24</a:t>
              </a:r>
              <a:r>
                <a:rPr lang="en-GB" sz="1600" baseline="30000" dirty="0" smtClean="0">
                  <a:latin typeface="Open Sans"/>
                </a:rPr>
                <a:t>th</a:t>
              </a:r>
              <a:r>
                <a:rPr lang="en-GB" sz="1600" dirty="0" smtClean="0">
                  <a:latin typeface="Open Sans"/>
                </a:rPr>
                <a:t> March 2021.</a:t>
              </a:r>
            </a:p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 smtClean="0">
                  <a:latin typeface="Open Sans"/>
                </a:rPr>
                <a:t>Impact: Territorial enlargement (LU), </a:t>
              </a:r>
              <a:r>
                <a:rPr lang="en-GB" sz="1600" dirty="0">
                  <a:latin typeface="Open Sans"/>
                </a:rPr>
                <a:t>new partner organisation (Uni </a:t>
              </a:r>
              <a:r>
                <a:rPr lang="en-GB" sz="1600" dirty="0" smtClean="0">
                  <a:latin typeface="Open Sans"/>
                </a:rPr>
                <a:t>Luxembourg) &amp; integration of new stakeholders (public transport operators, local policy).</a:t>
              </a:r>
              <a:endParaRPr lang="en-GB" sz="1600" kern="1200" dirty="0" smtClean="0">
                <a:latin typeface="Open Sans"/>
              </a:endParaRPr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1685613" y="3754543"/>
              <a:ext cx="3322579" cy="1375787"/>
            </a:xfrm>
            <a:custGeom>
              <a:avLst/>
              <a:gdLst>
                <a:gd name="connsiteX0" fmla="*/ 0 w 4003739"/>
                <a:gd name="connsiteY0" fmla="*/ 95814 h 912518"/>
                <a:gd name="connsiteX1" fmla="*/ 95814 w 4003739"/>
                <a:gd name="connsiteY1" fmla="*/ 0 h 912518"/>
                <a:gd name="connsiteX2" fmla="*/ 3907925 w 4003739"/>
                <a:gd name="connsiteY2" fmla="*/ 0 h 912518"/>
                <a:gd name="connsiteX3" fmla="*/ 4003739 w 4003739"/>
                <a:gd name="connsiteY3" fmla="*/ 95814 h 912518"/>
                <a:gd name="connsiteX4" fmla="*/ 4003739 w 4003739"/>
                <a:gd name="connsiteY4" fmla="*/ 816704 h 912518"/>
                <a:gd name="connsiteX5" fmla="*/ 3907925 w 4003739"/>
                <a:gd name="connsiteY5" fmla="*/ 912518 h 912518"/>
                <a:gd name="connsiteX6" fmla="*/ 95814 w 4003739"/>
                <a:gd name="connsiteY6" fmla="*/ 912518 h 912518"/>
                <a:gd name="connsiteX7" fmla="*/ 0 w 4003739"/>
                <a:gd name="connsiteY7" fmla="*/ 816704 h 912518"/>
                <a:gd name="connsiteX8" fmla="*/ 0 w 4003739"/>
                <a:gd name="connsiteY8" fmla="*/ 95814 h 91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3739" h="912518">
                  <a:moveTo>
                    <a:pt x="0" y="95814"/>
                  </a:moveTo>
                  <a:cubicBezTo>
                    <a:pt x="0" y="42897"/>
                    <a:pt x="42897" y="0"/>
                    <a:pt x="95814" y="0"/>
                  </a:cubicBezTo>
                  <a:lnTo>
                    <a:pt x="3907925" y="0"/>
                  </a:lnTo>
                  <a:cubicBezTo>
                    <a:pt x="3960842" y="0"/>
                    <a:pt x="4003739" y="42897"/>
                    <a:pt x="4003739" y="95814"/>
                  </a:cubicBezTo>
                  <a:lnTo>
                    <a:pt x="4003739" y="816704"/>
                  </a:lnTo>
                  <a:cubicBezTo>
                    <a:pt x="4003739" y="869621"/>
                    <a:pt x="3960842" y="912518"/>
                    <a:pt x="3907925" y="912518"/>
                  </a:cubicBezTo>
                  <a:lnTo>
                    <a:pt x="95814" y="912518"/>
                  </a:lnTo>
                  <a:cubicBezTo>
                    <a:pt x="42897" y="912518"/>
                    <a:pt x="0" y="869621"/>
                    <a:pt x="0" y="816704"/>
                  </a:cubicBezTo>
                  <a:lnTo>
                    <a:pt x="0" y="9581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643" tIns="96643" rIns="96643" bIns="96643" numCol="1" spcCol="1270" anchor="t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latin typeface="Open Sans"/>
                </a:rPr>
                <a:t>Building block for the transition of the Saarland automotive industry towards </a:t>
              </a:r>
              <a:r>
                <a:rPr lang="en-US" sz="1600" dirty="0" smtClean="0">
                  <a:latin typeface="Open Sans"/>
                </a:rPr>
                <a:t>emission free production sides and innovative products.</a:t>
              </a: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latin typeface="Open Sans"/>
                </a:rPr>
                <a:t>Impact</a:t>
              </a:r>
              <a:r>
                <a:rPr lang="en-US" sz="1600" dirty="0">
                  <a:latin typeface="Open Sans"/>
                </a:rPr>
                <a:t>: Project leads to cross-company and cross-sector Hydrogen on Demand Production and </a:t>
              </a:r>
              <a:r>
                <a:rPr lang="en-US" sz="1600" dirty="0" smtClean="0">
                  <a:latin typeface="Open Sans"/>
                </a:rPr>
                <a:t>Management.</a:t>
              </a:r>
              <a:endParaRPr lang="en-GB" sz="1600" kern="1200" noProof="0" dirty="0" smtClean="0">
                <a:latin typeface="Open Sans"/>
              </a:endParaRPr>
            </a:p>
          </p:txBody>
        </p:sp>
      </p:grpSp>
      <p:sp>
        <p:nvSpPr>
          <p:cNvPr id="13" name="Pfeil nach rechts 12"/>
          <p:cNvSpPr/>
          <p:nvPr/>
        </p:nvSpPr>
        <p:spPr>
          <a:xfrm>
            <a:off x="1105055" y="5874659"/>
            <a:ext cx="670576" cy="25988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9" y="5625734"/>
            <a:ext cx="1099769" cy="740229"/>
          </a:xfrm>
          <a:prstGeom prst="rect">
            <a:avLst/>
          </a:prstGeom>
        </p:spPr>
      </p:pic>
      <p:sp>
        <p:nvSpPr>
          <p:cNvPr id="31" name="Pfeil nach rechts 30"/>
          <p:cNvSpPr/>
          <p:nvPr/>
        </p:nvSpPr>
        <p:spPr>
          <a:xfrm rot="16200000">
            <a:off x="3150440" y="4250243"/>
            <a:ext cx="470725" cy="25988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rechts 31"/>
          <p:cNvSpPr/>
          <p:nvPr/>
        </p:nvSpPr>
        <p:spPr>
          <a:xfrm rot="16200000">
            <a:off x="6749277" y="4252417"/>
            <a:ext cx="475074" cy="25988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Picture 3" descr="X:\saaris Präsentationen\Masterfolie_blankoVariante 25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" r="81312" b="84270"/>
          <a:stretch/>
        </p:blipFill>
        <p:spPr bwMode="auto">
          <a:xfrm>
            <a:off x="4903195" y="5500502"/>
            <a:ext cx="784672" cy="31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6324" y="156941"/>
            <a:ext cx="1792379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ihandform 20"/>
          <p:cNvSpPr/>
          <p:nvPr/>
        </p:nvSpPr>
        <p:spPr>
          <a:xfrm>
            <a:off x="87085" y="1463039"/>
            <a:ext cx="8987244" cy="5007029"/>
          </a:xfrm>
          <a:custGeom>
            <a:avLst/>
            <a:gdLst>
              <a:gd name="connsiteX0" fmla="*/ 0 w 6860676"/>
              <a:gd name="connsiteY0" fmla="*/ 314505 h 2995290"/>
              <a:gd name="connsiteX1" fmla="*/ 314505 w 6860676"/>
              <a:gd name="connsiteY1" fmla="*/ 0 h 2995290"/>
              <a:gd name="connsiteX2" fmla="*/ 6546171 w 6860676"/>
              <a:gd name="connsiteY2" fmla="*/ 0 h 2995290"/>
              <a:gd name="connsiteX3" fmla="*/ 6860676 w 6860676"/>
              <a:gd name="connsiteY3" fmla="*/ 314505 h 2995290"/>
              <a:gd name="connsiteX4" fmla="*/ 6860676 w 6860676"/>
              <a:gd name="connsiteY4" fmla="*/ 2680785 h 2995290"/>
              <a:gd name="connsiteX5" fmla="*/ 6546171 w 6860676"/>
              <a:gd name="connsiteY5" fmla="*/ 2995290 h 2995290"/>
              <a:gd name="connsiteX6" fmla="*/ 314505 w 6860676"/>
              <a:gd name="connsiteY6" fmla="*/ 2995290 h 2995290"/>
              <a:gd name="connsiteX7" fmla="*/ 0 w 6860676"/>
              <a:gd name="connsiteY7" fmla="*/ 2680785 h 2995290"/>
              <a:gd name="connsiteX8" fmla="*/ 0 w 6860676"/>
              <a:gd name="connsiteY8" fmla="*/ 314505 h 299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60676" h="2995290">
                <a:moveTo>
                  <a:pt x="0" y="314505"/>
                </a:moveTo>
                <a:cubicBezTo>
                  <a:pt x="0" y="140809"/>
                  <a:pt x="140809" y="0"/>
                  <a:pt x="314505" y="0"/>
                </a:cubicBezTo>
                <a:lnTo>
                  <a:pt x="6546171" y="0"/>
                </a:lnTo>
                <a:cubicBezTo>
                  <a:pt x="6719867" y="0"/>
                  <a:pt x="6860676" y="140809"/>
                  <a:pt x="6860676" y="314505"/>
                </a:cubicBezTo>
                <a:lnTo>
                  <a:pt x="6860676" y="2680785"/>
                </a:lnTo>
                <a:cubicBezTo>
                  <a:pt x="6860676" y="2854481"/>
                  <a:pt x="6719867" y="2995290"/>
                  <a:pt x="6546171" y="2995290"/>
                </a:cubicBezTo>
                <a:lnTo>
                  <a:pt x="314505" y="2995290"/>
                </a:lnTo>
                <a:cubicBezTo>
                  <a:pt x="140809" y="2995290"/>
                  <a:pt x="0" y="2854481"/>
                  <a:pt x="0" y="2680785"/>
                </a:cubicBezTo>
                <a:lnTo>
                  <a:pt x="0" y="31450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316" tIns="168316" rIns="168316" bIns="2365099" numCol="1" spcCol="1270" anchor="t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latin typeface="Open Sans"/>
              </a:rPr>
              <a:t>Public </a:t>
            </a:r>
            <a:r>
              <a:rPr lang="en-US" sz="2000" b="1" dirty="0">
                <a:latin typeface="Open Sans"/>
              </a:rPr>
              <a:t>acceptance and user participation in the context of the transition to a more sustainable energy system based on renewable </a:t>
            </a:r>
            <a:r>
              <a:rPr lang="en-US" sz="2000" b="1" dirty="0" smtClean="0">
                <a:latin typeface="Open Sans"/>
              </a:rPr>
              <a:t>sources</a:t>
            </a:r>
            <a:endParaRPr lang="de-DE" sz="2000" b="1" dirty="0">
              <a:latin typeface="Open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6089" y="346432"/>
            <a:ext cx="285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prstClr val="black"/>
                </a:solidFill>
                <a:latin typeface="Open Sans"/>
                <a:cs typeface="Open Sans"/>
              </a:rPr>
              <a:t>Public acceptance and user </a:t>
            </a:r>
            <a:r>
              <a:rPr lang="en-US" sz="2000" b="1" dirty="0" smtClean="0">
                <a:solidFill>
                  <a:prstClr val="black"/>
                </a:solidFill>
                <a:latin typeface="Open Sans"/>
                <a:cs typeface="Open Sans"/>
              </a:rPr>
              <a:t>participation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22428" y="6580577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GenComm Spring Series of H₂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Webinars - Webinar 1: Hydrogen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sp>
        <p:nvSpPr>
          <p:cNvPr id="19" name="Pfeil nach rechts 18"/>
          <p:cNvSpPr/>
          <p:nvPr/>
        </p:nvSpPr>
        <p:spPr>
          <a:xfrm>
            <a:off x="1827809" y="4747014"/>
            <a:ext cx="470725" cy="25988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rechts 19"/>
          <p:cNvSpPr/>
          <p:nvPr/>
        </p:nvSpPr>
        <p:spPr>
          <a:xfrm>
            <a:off x="4784295" y="4747245"/>
            <a:ext cx="470725" cy="25988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10" y="4380565"/>
            <a:ext cx="1550479" cy="106291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980" y="4028677"/>
            <a:ext cx="2624794" cy="176669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465" y="3569347"/>
            <a:ext cx="3496359" cy="2618612"/>
          </a:xfrm>
          <a:prstGeom prst="rect">
            <a:avLst/>
          </a:prstGeom>
        </p:spPr>
      </p:pic>
      <p:sp>
        <p:nvSpPr>
          <p:cNvPr id="22" name="Freihandform 21"/>
          <p:cNvSpPr/>
          <p:nvPr/>
        </p:nvSpPr>
        <p:spPr>
          <a:xfrm>
            <a:off x="277091" y="2472601"/>
            <a:ext cx="8335014" cy="1015594"/>
          </a:xfrm>
          <a:custGeom>
            <a:avLst/>
            <a:gdLst>
              <a:gd name="connsiteX0" fmla="*/ 0 w 4003739"/>
              <a:gd name="connsiteY0" fmla="*/ 95814 h 912518"/>
              <a:gd name="connsiteX1" fmla="*/ 95814 w 4003739"/>
              <a:gd name="connsiteY1" fmla="*/ 0 h 912518"/>
              <a:gd name="connsiteX2" fmla="*/ 3907925 w 4003739"/>
              <a:gd name="connsiteY2" fmla="*/ 0 h 912518"/>
              <a:gd name="connsiteX3" fmla="*/ 4003739 w 4003739"/>
              <a:gd name="connsiteY3" fmla="*/ 95814 h 912518"/>
              <a:gd name="connsiteX4" fmla="*/ 4003739 w 4003739"/>
              <a:gd name="connsiteY4" fmla="*/ 816704 h 912518"/>
              <a:gd name="connsiteX5" fmla="*/ 3907925 w 4003739"/>
              <a:gd name="connsiteY5" fmla="*/ 912518 h 912518"/>
              <a:gd name="connsiteX6" fmla="*/ 95814 w 4003739"/>
              <a:gd name="connsiteY6" fmla="*/ 912518 h 912518"/>
              <a:gd name="connsiteX7" fmla="*/ 0 w 4003739"/>
              <a:gd name="connsiteY7" fmla="*/ 816704 h 912518"/>
              <a:gd name="connsiteX8" fmla="*/ 0 w 4003739"/>
              <a:gd name="connsiteY8" fmla="*/ 95814 h 91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3739" h="912518">
                <a:moveTo>
                  <a:pt x="0" y="95814"/>
                </a:moveTo>
                <a:cubicBezTo>
                  <a:pt x="0" y="42897"/>
                  <a:pt x="42897" y="0"/>
                  <a:pt x="95814" y="0"/>
                </a:cubicBezTo>
                <a:lnTo>
                  <a:pt x="3907925" y="0"/>
                </a:lnTo>
                <a:cubicBezTo>
                  <a:pt x="3960842" y="0"/>
                  <a:pt x="4003739" y="42897"/>
                  <a:pt x="4003739" y="95814"/>
                </a:cubicBezTo>
                <a:lnTo>
                  <a:pt x="4003739" y="816704"/>
                </a:lnTo>
                <a:cubicBezTo>
                  <a:pt x="4003739" y="869621"/>
                  <a:pt x="3960842" y="912518"/>
                  <a:pt x="3907925" y="912518"/>
                </a:cubicBezTo>
                <a:lnTo>
                  <a:pt x="95814" y="912518"/>
                </a:lnTo>
                <a:cubicBezTo>
                  <a:pt x="42897" y="912518"/>
                  <a:pt x="0" y="869621"/>
                  <a:pt x="0" y="816704"/>
                </a:cubicBezTo>
                <a:lnTo>
                  <a:pt x="0" y="95814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643" tIns="96643" rIns="96643" bIns="96643" numCol="1" spcCol="1270" anchor="t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latin typeface="Open Sans"/>
              </a:rPr>
              <a:t>In the framework of the transition from an energy system based on fossil sources to a climate and environmentally friendly renewable system, the focus is mostly on technical aspects. Accompanying the transition from a social scientific perspective provides the basis for a successful and accelerated </a:t>
            </a:r>
            <a:r>
              <a:rPr lang="en-US" sz="1600" dirty="0" smtClean="0">
                <a:latin typeface="Open Sans"/>
              </a:rPr>
              <a:t>implementation. </a:t>
            </a:r>
            <a:endParaRPr lang="en-GB" sz="1600" kern="1200" noProof="0" dirty="0" smtClean="0">
              <a:latin typeface="Open Sans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6324" y="156941"/>
            <a:ext cx="1792379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77781" y="247996"/>
            <a:ext cx="3422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prstClr val="black"/>
                </a:solidFill>
                <a:latin typeface="Open Sans"/>
                <a:cs typeface="Open Sans"/>
              </a:rPr>
              <a:t>GenComm Spring Series of H₂ </a:t>
            </a:r>
            <a:r>
              <a:rPr lang="en-US" sz="2000" b="1" dirty="0" smtClean="0">
                <a:solidFill>
                  <a:prstClr val="black"/>
                </a:solidFill>
                <a:latin typeface="Open Sans"/>
                <a:cs typeface="Open Sans"/>
              </a:rPr>
              <a:t>Webinars; No. 1</a:t>
            </a:r>
          </a:p>
          <a:p>
            <a:pPr lvl="0"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“Hydrogen Optimisation”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22428" y="6580577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GenComm Spring Series of H₂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Webinars - Webinar 1: Hydrogen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324" y="156941"/>
            <a:ext cx="1792379" cy="101812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978759" y="2669568"/>
            <a:ext cx="69895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34DA2"/>
                </a:solidFill>
                <a:latin typeface="Open Sans"/>
                <a:cs typeface="Open Sans"/>
              </a:rPr>
              <a:t>On </a:t>
            </a:r>
            <a:r>
              <a:rPr lang="en-US" sz="3200" b="1" dirty="0">
                <a:solidFill>
                  <a:srgbClr val="034DA2"/>
                </a:solidFill>
                <a:latin typeface="Open Sans"/>
                <a:cs typeface="Open Sans"/>
              </a:rPr>
              <a:t>behalf of all GenComm partners, I wish you </a:t>
            </a:r>
            <a:r>
              <a:rPr lang="en-US" sz="3200" b="1" dirty="0" smtClean="0">
                <a:solidFill>
                  <a:srgbClr val="034DA2"/>
                </a:solidFill>
                <a:latin typeface="Open Sans"/>
                <a:cs typeface="Open Sans"/>
              </a:rPr>
              <a:t>a good and </a:t>
            </a:r>
            <a:r>
              <a:rPr lang="en-US" sz="3200" b="1" dirty="0">
                <a:solidFill>
                  <a:srgbClr val="034DA2"/>
                </a:solidFill>
                <a:latin typeface="Open Sans"/>
                <a:cs typeface="Open Sans"/>
              </a:rPr>
              <a:t>interesting </a:t>
            </a:r>
            <a:r>
              <a:rPr lang="en-US" sz="3200" b="1" dirty="0" smtClean="0">
                <a:solidFill>
                  <a:srgbClr val="034DA2"/>
                </a:solidFill>
                <a:latin typeface="Open Sans"/>
                <a:cs typeface="Open Sans"/>
              </a:rPr>
              <a:t>webinar.</a:t>
            </a:r>
          </a:p>
          <a:p>
            <a:pPr algn="ctr"/>
            <a:endParaRPr lang="en-US" sz="3200" b="1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ctr"/>
            <a:r>
              <a:rPr lang="en-GB" sz="3200" b="1" dirty="0">
                <a:solidFill>
                  <a:srgbClr val="034DA2"/>
                </a:solidFill>
                <a:latin typeface="Open Sans"/>
                <a:cs typeface="Open Sans"/>
              </a:rPr>
              <a:t>Thank you for listening</a:t>
            </a:r>
            <a:r>
              <a:rPr lang="en-GB" sz="3200" b="1" dirty="0" smtClean="0">
                <a:solidFill>
                  <a:srgbClr val="034DA2"/>
                </a:solidFill>
                <a:latin typeface="Open Sans"/>
                <a:cs typeface="Open Sans"/>
              </a:rPr>
              <a:t>!</a:t>
            </a:r>
            <a:endParaRPr lang="en-GB" sz="3200" b="1" dirty="0">
              <a:solidFill>
                <a:srgbClr val="034DA2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209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DEDAF7F04CB44808FB66BD2494817" ma:contentTypeVersion="10" ma:contentTypeDescription="Create a new document." ma:contentTypeScope="" ma:versionID="98447ed5c1f9c92470426f9fe9b9da5e">
  <xsd:schema xmlns:xsd="http://www.w3.org/2001/XMLSchema" xmlns:xs="http://www.w3.org/2001/XMLSchema" xmlns:p="http://schemas.microsoft.com/office/2006/metadata/properties" xmlns:ns2="ef0b0bf8-9b2d-4537-a09e-480623a224ba" targetNamespace="http://schemas.microsoft.com/office/2006/metadata/properties" ma:root="true" ma:fieldsID="e7d244f1e720e06ada96cf745d35e6c6" ns2:_="">
    <xsd:import namespace="ef0b0bf8-9b2d-4537-a09e-480623a224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b0bf8-9b2d-4537-a09e-480623a224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49016D-E58D-4C83-8322-9889B84BA9F8}"/>
</file>

<file path=customXml/itemProps2.xml><?xml version="1.0" encoding="utf-8"?>
<ds:datastoreItem xmlns:ds="http://schemas.openxmlformats.org/officeDocument/2006/customXml" ds:itemID="{47986336-1F16-44B1-B756-4FB92020E907}"/>
</file>

<file path=customXml/itemProps3.xml><?xml version="1.0" encoding="utf-8"?>
<ds:datastoreItem xmlns:ds="http://schemas.openxmlformats.org/officeDocument/2006/customXml" ds:itemID="{CE94194F-0103-4512-BD67-1B9825175C2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453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...</dc:creator>
  <cp:lastModifiedBy>Joanna Wilson (JWilson)</cp:lastModifiedBy>
  <cp:revision>145</cp:revision>
  <dcterms:created xsi:type="dcterms:W3CDTF">2015-03-06T10:50:13Z</dcterms:created>
  <dcterms:modified xsi:type="dcterms:W3CDTF">2021-03-09T17:55:09Z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0x010100E4BDEDAF7F04CB44808FB66BD2494817</vt:lpwstr>
  </property>
</Properties>
</file>