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2"/>
  </p:notesMasterIdLst>
  <p:sldIdLst>
    <p:sldId id="282" r:id="rId5"/>
    <p:sldId id="300" r:id="rId6"/>
    <p:sldId id="290" r:id="rId7"/>
    <p:sldId id="286" r:id="rId8"/>
    <p:sldId id="256" r:id="rId9"/>
    <p:sldId id="283" r:id="rId10"/>
    <p:sldId id="284" r:id="rId11"/>
    <p:sldId id="301" r:id="rId12"/>
    <p:sldId id="285" r:id="rId13"/>
    <p:sldId id="288" r:id="rId14"/>
    <p:sldId id="287" r:id="rId15"/>
    <p:sldId id="289" r:id="rId16"/>
    <p:sldId id="323" r:id="rId17"/>
    <p:sldId id="291" r:id="rId18"/>
    <p:sldId id="292" r:id="rId19"/>
    <p:sldId id="295"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62"/>
    <a:srgbClr val="034DA2"/>
    <a:srgbClr val="3366FF"/>
    <a:srgbClr val="97C03C"/>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E5F4D-F141-420E-B126-C76E04C9280A}" v="4" dt="2021-04-15T12:57:57.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750B6-C0FB-4DA4-8AD8-639704582A2F}"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n-US"/>
        </a:p>
      </dgm:t>
    </dgm:pt>
    <dgm:pt modelId="{390CE7A3-E58B-4BF7-8D20-F18BF8725C7C}">
      <dgm:prSet phldrT="[Text]" custT="1"/>
      <dgm:spPr/>
      <dgm:t>
        <a:bodyPr/>
        <a:lstStyle/>
        <a:p>
          <a:r>
            <a:rPr lang="en-US" sz="1100" b="1" dirty="0"/>
            <a:t> PRODUCTION</a:t>
          </a:r>
        </a:p>
      </dgm:t>
    </dgm:pt>
    <dgm:pt modelId="{C622FD92-7F3C-4A65-BA2E-CB1AF3663D7C}" type="parTrans" cxnId="{A97A7854-9543-4462-9ECB-A5EA5FA6065F}">
      <dgm:prSet/>
      <dgm:spPr/>
      <dgm:t>
        <a:bodyPr/>
        <a:lstStyle/>
        <a:p>
          <a:endParaRPr lang="en-US"/>
        </a:p>
      </dgm:t>
    </dgm:pt>
    <dgm:pt modelId="{36C4599C-142A-4B54-A7A8-617E1B0CBD65}" type="sibTrans" cxnId="{A97A7854-9543-4462-9ECB-A5EA5FA6065F}">
      <dgm:prSet/>
      <dgm:spPr/>
      <dgm:t>
        <a:bodyPr/>
        <a:lstStyle/>
        <a:p>
          <a:endParaRPr lang="en-US"/>
        </a:p>
      </dgm:t>
    </dgm:pt>
    <dgm:pt modelId="{3B68A6CC-9FFD-454B-8C63-7C5D73E27B5A}">
      <dgm:prSet phldrT="[Text]"/>
      <dgm:spPr/>
      <dgm:t>
        <a:bodyPr/>
        <a:lstStyle/>
        <a:p>
          <a:r>
            <a:rPr lang="en-US" dirty="0"/>
            <a:t>H2 </a:t>
          </a:r>
        </a:p>
      </dgm:t>
    </dgm:pt>
    <dgm:pt modelId="{A2934C95-CE83-4FED-AB51-EAF2B208C8F2}" type="parTrans" cxnId="{D2FB27A0-A8A2-47BF-8BFA-CDE7807788DA}">
      <dgm:prSet/>
      <dgm:spPr/>
      <dgm:t>
        <a:bodyPr/>
        <a:lstStyle/>
        <a:p>
          <a:endParaRPr lang="en-US"/>
        </a:p>
      </dgm:t>
    </dgm:pt>
    <dgm:pt modelId="{AA71C48C-F7C5-41CC-BD97-3F772893A76A}" type="sibTrans" cxnId="{D2FB27A0-A8A2-47BF-8BFA-CDE7807788DA}">
      <dgm:prSet/>
      <dgm:spPr/>
      <dgm:t>
        <a:bodyPr/>
        <a:lstStyle/>
        <a:p>
          <a:endParaRPr lang="en-US"/>
        </a:p>
      </dgm:t>
    </dgm:pt>
    <dgm:pt modelId="{887DFF4B-0812-4FAD-8F9D-50F41B5646FC}">
      <dgm:prSet phldrT="[Text]" custT="1"/>
      <dgm:spPr/>
      <dgm:t>
        <a:bodyPr/>
        <a:lstStyle/>
        <a:p>
          <a:r>
            <a:rPr lang="en-US" sz="1100" b="1" dirty="0"/>
            <a:t>CONVERSION</a:t>
          </a:r>
        </a:p>
      </dgm:t>
    </dgm:pt>
    <dgm:pt modelId="{7412EAAF-5666-40EE-BD6B-F704D5AE6EE5}" type="parTrans" cxnId="{A1D515E0-41DA-4978-9C4B-6AF8C7CF36C3}">
      <dgm:prSet/>
      <dgm:spPr/>
      <dgm:t>
        <a:bodyPr/>
        <a:lstStyle/>
        <a:p>
          <a:endParaRPr lang="en-US"/>
        </a:p>
      </dgm:t>
    </dgm:pt>
    <dgm:pt modelId="{5A4BE9FD-7B0D-4A19-B7D6-EC7E2788D216}" type="sibTrans" cxnId="{A1D515E0-41DA-4978-9C4B-6AF8C7CF36C3}">
      <dgm:prSet/>
      <dgm:spPr/>
      <dgm:t>
        <a:bodyPr/>
        <a:lstStyle/>
        <a:p>
          <a:endParaRPr lang="en-US"/>
        </a:p>
      </dgm:t>
    </dgm:pt>
    <dgm:pt modelId="{81BA38B5-0F4D-4579-B13A-6533776C11F8}">
      <dgm:prSet phldrT="[Text]"/>
      <dgm:spPr/>
      <dgm:t>
        <a:bodyPr/>
        <a:lstStyle/>
        <a:p>
          <a:r>
            <a:rPr lang="en-US" dirty="0"/>
            <a:t>H2</a:t>
          </a:r>
        </a:p>
      </dgm:t>
    </dgm:pt>
    <dgm:pt modelId="{215A1364-C117-4ADB-879A-236B1177DB60}" type="parTrans" cxnId="{5901644A-0E12-418C-81BC-CD8286177879}">
      <dgm:prSet/>
      <dgm:spPr/>
      <dgm:t>
        <a:bodyPr/>
        <a:lstStyle/>
        <a:p>
          <a:endParaRPr lang="en-US"/>
        </a:p>
      </dgm:t>
    </dgm:pt>
    <dgm:pt modelId="{3D482824-CBAC-433F-938E-9E88471D60F4}" type="sibTrans" cxnId="{5901644A-0E12-418C-81BC-CD8286177879}">
      <dgm:prSet/>
      <dgm:spPr/>
      <dgm:t>
        <a:bodyPr/>
        <a:lstStyle/>
        <a:p>
          <a:endParaRPr lang="en-US"/>
        </a:p>
      </dgm:t>
    </dgm:pt>
    <dgm:pt modelId="{72791467-5C3B-4DD2-ACA9-AE6BAE149608}">
      <dgm:prSet phldrT="[Text]" custT="1"/>
      <dgm:spPr/>
      <dgm:t>
        <a:bodyPr/>
        <a:lstStyle/>
        <a:p>
          <a:r>
            <a:rPr lang="en-US" sz="1100" b="1" dirty="0"/>
            <a:t>DISTRIBUTION</a:t>
          </a:r>
        </a:p>
      </dgm:t>
    </dgm:pt>
    <dgm:pt modelId="{DEF9A831-9705-45D2-8315-9B1B798BAEAD}" type="parTrans" cxnId="{CDE9A335-AA51-4811-BD4F-A2CA6588EB5F}">
      <dgm:prSet/>
      <dgm:spPr/>
      <dgm:t>
        <a:bodyPr/>
        <a:lstStyle/>
        <a:p>
          <a:endParaRPr lang="en-US"/>
        </a:p>
      </dgm:t>
    </dgm:pt>
    <dgm:pt modelId="{A59A7EBF-F130-4420-94AE-DDE60762069D}" type="sibTrans" cxnId="{CDE9A335-AA51-4811-BD4F-A2CA6588EB5F}">
      <dgm:prSet/>
      <dgm:spPr/>
      <dgm:t>
        <a:bodyPr/>
        <a:lstStyle/>
        <a:p>
          <a:endParaRPr lang="en-US"/>
        </a:p>
      </dgm:t>
    </dgm:pt>
    <dgm:pt modelId="{6F807B97-D194-4547-B7FD-4BA0216736F2}">
      <dgm:prSet phldrT="[Text]"/>
      <dgm:spPr/>
      <dgm:t>
        <a:bodyPr/>
        <a:lstStyle/>
        <a:p>
          <a:r>
            <a:rPr lang="en-US" dirty="0"/>
            <a:t>H2</a:t>
          </a:r>
        </a:p>
      </dgm:t>
    </dgm:pt>
    <dgm:pt modelId="{AE4B2EFA-288C-4407-AB1C-55665CB56773}" type="parTrans" cxnId="{8468D7CD-3295-4D6A-802E-BCE7ACDBA231}">
      <dgm:prSet/>
      <dgm:spPr/>
      <dgm:t>
        <a:bodyPr/>
        <a:lstStyle/>
        <a:p>
          <a:endParaRPr lang="en-US"/>
        </a:p>
      </dgm:t>
    </dgm:pt>
    <dgm:pt modelId="{4B97BB73-8C9D-45D3-83B3-7C9D49BFAB8A}" type="sibTrans" cxnId="{8468D7CD-3295-4D6A-802E-BCE7ACDBA231}">
      <dgm:prSet/>
      <dgm:spPr/>
      <dgm:t>
        <a:bodyPr/>
        <a:lstStyle/>
        <a:p>
          <a:endParaRPr lang="en-US"/>
        </a:p>
      </dgm:t>
    </dgm:pt>
    <dgm:pt modelId="{79D417B6-B3EA-4548-85EE-3F5FF396E915}">
      <dgm:prSet phldrT="[Text]" custT="1"/>
      <dgm:spPr/>
      <dgm:t>
        <a:bodyPr/>
        <a:lstStyle/>
        <a:p>
          <a:r>
            <a:rPr lang="en-US" sz="1100" b="1" dirty="0"/>
            <a:t>USE</a:t>
          </a:r>
        </a:p>
      </dgm:t>
    </dgm:pt>
    <dgm:pt modelId="{19E080A6-E715-44F4-AB7A-A1216DA78FE6}" type="parTrans" cxnId="{A9BD2B41-AD45-4DEA-AA8A-3C7B864721CD}">
      <dgm:prSet/>
      <dgm:spPr/>
      <dgm:t>
        <a:bodyPr/>
        <a:lstStyle/>
        <a:p>
          <a:endParaRPr lang="en-US"/>
        </a:p>
      </dgm:t>
    </dgm:pt>
    <dgm:pt modelId="{22CA2EE1-D975-4F61-A0DF-5B206D502C84}" type="sibTrans" cxnId="{A9BD2B41-AD45-4DEA-AA8A-3C7B864721CD}">
      <dgm:prSet/>
      <dgm:spPr/>
      <dgm:t>
        <a:bodyPr/>
        <a:lstStyle/>
        <a:p>
          <a:endParaRPr lang="en-US"/>
        </a:p>
      </dgm:t>
    </dgm:pt>
    <dgm:pt modelId="{1415CCA9-CF19-410B-85DC-33A3CE2307C1}">
      <dgm:prSet phldrT="[Text]" custT="1"/>
      <dgm:spPr/>
      <dgm:t>
        <a:bodyPr/>
        <a:lstStyle/>
        <a:p>
          <a:r>
            <a:rPr lang="en-US" sz="1100" b="1" dirty="0"/>
            <a:t>TRANSMISSION</a:t>
          </a:r>
        </a:p>
      </dgm:t>
    </dgm:pt>
    <dgm:pt modelId="{F1D02574-83A4-4701-9558-0124DE20410E}" type="parTrans" cxnId="{F05F3C40-C397-4505-A4D8-EFA719D6A624}">
      <dgm:prSet/>
      <dgm:spPr/>
      <dgm:t>
        <a:bodyPr/>
        <a:lstStyle/>
        <a:p>
          <a:endParaRPr lang="en-US"/>
        </a:p>
      </dgm:t>
    </dgm:pt>
    <dgm:pt modelId="{19A6760B-0EBC-4496-9FD2-80C6CB25CDAE}" type="sibTrans" cxnId="{F05F3C40-C397-4505-A4D8-EFA719D6A624}">
      <dgm:prSet/>
      <dgm:spPr/>
      <dgm:t>
        <a:bodyPr/>
        <a:lstStyle/>
        <a:p>
          <a:endParaRPr lang="en-US"/>
        </a:p>
      </dgm:t>
    </dgm:pt>
    <dgm:pt modelId="{1E6FF849-DB1A-4E3F-9F7E-97E2CB7323ED}">
      <dgm:prSet phldrT="[Text]"/>
      <dgm:spPr/>
      <dgm:t>
        <a:bodyPr/>
        <a:lstStyle/>
        <a:p>
          <a:r>
            <a:rPr lang="en-US" dirty="0"/>
            <a:t>H2</a:t>
          </a:r>
        </a:p>
      </dgm:t>
    </dgm:pt>
    <dgm:pt modelId="{C2AF2498-7663-4141-8C6D-6B37E5625168}" type="sibTrans" cxnId="{06AEF648-EFEF-4CB6-A02F-4B898A2BD055}">
      <dgm:prSet/>
      <dgm:spPr/>
      <dgm:t>
        <a:bodyPr/>
        <a:lstStyle/>
        <a:p>
          <a:endParaRPr lang="en-US"/>
        </a:p>
      </dgm:t>
    </dgm:pt>
    <dgm:pt modelId="{E58E417D-98AD-47FB-921A-6251BD0A9033}" type="parTrans" cxnId="{06AEF648-EFEF-4CB6-A02F-4B898A2BD055}">
      <dgm:prSet/>
      <dgm:spPr/>
      <dgm:t>
        <a:bodyPr/>
        <a:lstStyle/>
        <a:p>
          <a:endParaRPr lang="en-US"/>
        </a:p>
      </dgm:t>
    </dgm:pt>
    <dgm:pt modelId="{6699E159-FFFD-4F34-A051-A12D4EF4C9BE}" type="pres">
      <dgm:prSet presAssocID="{DCE750B6-C0FB-4DA4-8AD8-639704582A2F}" presName="theList" presStyleCnt="0">
        <dgm:presLayoutVars>
          <dgm:dir/>
          <dgm:animLvl val="lvl"/>
          <dgm:resizeHandles val="exact"/>
        </dgm:presLayoutVars>
      </dgm:prSet>
      <dgm:spPr/>
    </dgm:pt>
    <dgm:pt modelId="{D012462C-7C63-4A21-BD12-AE900EE8A163}" type="pres">
      <dgm:prSet presAssocID="{1E6FF849-DB1A-4E3F-9F7E-97E2CB7323ED}" presName="compNode" presStyleCnt="0"/>
      <dgm:spPr/>
    </dgm:pt>
    <dgm:pt modelId="{160E68BF-3937-4898-A8CA-9A1392A5B2FA}" type="pres">
      <dgm:prSet presAssocID="{1E6FF849-DB1A-4E3F-9F7E-97E2CB7323ED}" presName="noGeometry" presStyleCnt="0"/>
      <dgm:spPr/>
    </dgm:pt>
    <dgm:pt modelId="{C43BB121-5E63-40BF-83AC-8BFE0238DA64}" type="pres">
      <dgm:prSet presAssocID="{1E6FF849-DB1A-4E3F-9F7E-97E2CB7323ED}" presName="childTextVisible" presStyleLbl="bgAccFollowNode1" presStyleIdx="0" presStyleCnt="4" custScaleX="129489" custLinFactNeighborX="4193">
        <dgm:presLayoutVars>
          <dgm:bulletEnabled val="1"/>
        </dgm:presLayoutVars>
      </dgm:prSet>
      <dgm:spPr/>
    </dgm:pt>
    <dgm:pt modelId="{6176D1CC-2E56-45D9-8953-A17048CB4D23}" type="pres">
      <dgm:prSet presAssocID="{1E6FF849-DB1A-4E3F-9F7E-97E2CB7323ED}" presName="childTextHidden" presStyleLbl="bgAccFollowNode1" presStyleIdx="0" presStyleCnt="4"/>
      <dgm:spPr/>
    </dgm:pt>
    <dgm:pt modelId="{0361882C-5C51-44F2-BB28-2A0649B98D97}" type="pres">
      <dgm:prSet presAssocID="{1E6FF849-DB1A-4E3F-9F7E-97E2CB7323ED}" presName="parentText" presStyleLbl="node1" presStyleIdx="0" presStyleCnt="4" custLinFactNeighborX="-15962" custLinFactNeighborY="3756">
        <dgm:presLayoutVars>
          <dgm:chMax val="1"/>
          <dgm:bulletEnabled val="1"/>
        </dgm:presLayoutVars>
      </dgm:prSet>
      <dgm:spPr/>
    </dgm:pt>
    <dgm:pt modelId="{058AE5F7-3B74-45B1-91D9-C937EE58870A}" type="pres">
      <dgm:prSet presAssocID="{1E6FF849-DB1A-4E3F-9F7E-97E2CB7323ED}" presName="aSpace" presStyleCnt="0"/>
      <dgm:spPr/>
    </dgm:pt>
    <dgm:pt modelId="{4E9D0C6D-E6B7-487A-9A7D-6FC03698100D}" type="pres">
      <dgm:prSet presAssocID="{3B68A6CC-9FFD-454B-8C63-7C5D73E27B5A}" presName="compNode" presStyleCnt="0"/>
      <dgm:spPr/>
    </dgm:pt>
    <dgm:pt modelId="{64323AF1-2244-41F9-A17E-4F049BB9093E}" type="pres">
      <dgm:prSet presAssocID="{3B68A6CC-9FFD-454B-8C63-7C5D73E27B5A}" presName="noGeometry" presStyleCnt="0"/>
      <dgm:spPr/>
    </dgm:pt>
    <dgm:pt modelId="{30072614-3311-46A3-8798-A2E7261C22DE}" type="pres">
      <dgm:prSet presAssocID="{3B68A6CC-9FFD-454B-8C63-7C5D73E27B5A}" presName="childTextVisible" presStyleLbl="bgAccFollowNode1" presStyleIdx="1" presStyleCnt="4" custScaleX="144181" custLinFactNeighborX="5392" custLinFactNeighborY="1371">
        <dgm:presLayoutVars>
          <dgm:bulletEnabled val="1"/>
        </dgm:presLayoutVars>
      </dgm:prSet>
      <dgm:spPr/>
    </dgm:pt>
    <dgm:pt modelId="{6AB6105D-0F7D-4872-8858-47034E0C7874}" type="pres">
      <dgm:prSet presAssocID="{3B68A6CC-9FFD-454B-8C63-7C5D73E27B5A}" presName="childTextHidden" presStyleLbl="bgAccFollowNode1" presStyleIdx="1" presStyleCnt="4"/>
      <dgm:spPr/>
    </dgm:pt>
    <dgm:pt modelId="{F122B99B-464F-425B-BC85-4C458F2FA134}" type="pres">
      <dgm:prSet presAssocID="{3B68A6CC-9FFD-454B-8C63-7C5D73E27B5A}" presName="parentText" presStyleLbl="node1" presStyleIdx="1" presStyleCnt="4" custLinFactNeighborX="-41909" custLinFactNeighborY="1252">
        <dgm:presLayoutVars>
          <dgm:chMax val="1"/>
          <dgm:bulletEnabled val="1"/>
        </dgm:presLayoutVars>
      </dgm:prSet>
      <dgm:spPr/>
    </dgm:pt>
    <dgm:pt modelId="{9DE87C32-D8DE-4469-816B-0FCA6EF12CCF}" type="pres">
      <dgm:prSet presAssocID="{3B68A6CC-9FFD-454B-8C63-7C5D73E27B5A}" presName="aSpace" presStyleCnt="0"/>
      <dgm:spPr/>
    </dgm:pt>
    <dgm:pt modelId="{019E0477-D31C-4CFF-8CE2-CC19449F9181}" type="pres">
      <dgm:prSet presAssocID="{81BA38B5-0F4D-4579-B13A-6533776C11F8}" presName="compNode" presStyleCnt="0"/>
      <dgm:spPr/>
    </dgm:pt>
    <dgm:pt modelId="{B4B76209-408E-4B53-92C4-354ED825ECEE}" type="pres">
      <dgm:prSet presAssocID="{81BA38B5-0F4D-4579-B13A-6533776C11F8}" presName="noGeometry" presStyleCnt="0"/>
      <dgm:spPr/>
    </dgm:pt>
    <dgm:pt modelId="{FC958989-E42D-41DD-B01E-D146334A41F0}" type="pres">
      <dgm:prSet presAssocID="{81BA38B5-0F4D-4579-B13A-6533776C11F8}" presName="childTextVisible" presStyleLbl="bgAccFollowNode1" presStyleIdx="2" presStyleCnt="4" custScaleX="133837" custLinFactNeighborX="3594">
        <dgm:presLayoutVars>
          <dgm:bulletEnabled val="1"/>
        </dgm:presLayoutVars>
      </dgm:prSet>
      <dgm:spPr/>
    </dgm:pt>
    <dgm:pt modelId="{F4CFE186-0989-4487-87E8-5C3FDBFD88C7}" type="pres">
      <dgm:prSet presAssocID="{81BA38B5-0F4D-4579-B13A-6533776C11F8}" presName="childTextHidden" presStyleLbl="bgAccFollowNode1" presStyleIdx="2" presStyleCnt="4"/>
      <dgm:spPr/>
    </dgm:pt>
    <dgm:pt modelId="{6DFFE531-A68A-4FFF-AACC-BEF92701FA8D}" type="pres">
      <dgm:prSet presAssocID="{81BA38B5-0F4D-4579-B13A-6533776C11F8}" presName="parentText" presStyleLbl="node1" presStyleIdx="2" presStyleCnt="4" custLinFactNeighborX="-45046" custLinFactNeighborY="3502">
        <dgm:presLayoutVars>
          <dgm:chMax val="1"/>
          <dgm:bulletEnabled val="1"/>
        </dgm:presLayoutVars>
      </dgm:prSet>
      <dgm:spPr/>
    </dgm:pt>
    <dgm:pt modelId="{A3D6824F-7265-47B4-B2C3-E489798FBC70}" type="pres">
      <dgm:prSet presAssocID="{81BA38B5-0F4D-4579-B13A-6533776C11F8}" presName="aSpace" presStyleCnt="0"/>
      <dgm:spPr/>
    </dgm:pt>
    <dgm:pt modelId="{37DB4F7E-90C5-4004-BBEF-CE860794DBD2}" type="pres">
      <dgm:prSet presAssocID="{6F807B97-D194-4547-B7FD-4BA0216736F2}" presName="compNode" presStyleCnt="0"/>
      <dgm:spPr/>
    </dgm:pt>
    <dgm:pt modelId="{0CCA8B34-75D1-48FF-B9BE-DD22191EE397}" type="pres">
      <dgm:prSet presAssocID="{6F807B97-D194-4547-B7FD-4BA0216736F2}" presName="noGeometry" presStyleCnt="0"/>
      <dgm:spPr/>
    </dgm:pt>
    <dgm:pt modelId="{82222777-81D2-40E4-ACAA-7D0B0DBCB6BA}" type="pres">
      <dgm:prSet presAssocID="{6F807B97-D194-4547-B7FD-4BA0216736F2}" presName="childTextVisible" presStyleLbl="bgAccFollowNode1" presStyleIdx="3" presStyleCnt="4" custScaleX="118382">
        <dgm:presLayoutVars>
          <dgm:bulletEnabled val="1"/>
        </dgm:presLayoutVars>
      </dgm:prSet>
      <dgm:spPr/>
    </dgm:pt>
    <dgm:pt modelId="{118973C4-5DC1-4B66-9299-FC3C7129A816}" type="pres">
      <dgm:prSet presAssocID="{6F807B97-D194-4547-B7FD-4BA0216736F2}" presName="childTextHidden" presStyleLbl="bgAccFollowNode1" presStyleIdx="3" presStyleCnt="4"/>
      <dgm:spPr/>
    </dgm:pt>
    <dgm:pt modelId="{15121749-7FCC-4FB7-9DA1-54F71A5FF7C6}" type="pres">
      <dgm:prSet presAssocID="{6F807B97-D194-4547-B7FD-4BA0216736F2}" presName="parentText" presStyleLbl="node1" presStyleIdx="3" presStyleCnt="4" custLinFactNeighborX="-23304" custLinFactNeighborY="-1165">
        <dgm:presLayoutVars>
          <dgm:chMax val="1"/>
          <dgm:bulletEnabled val="1"/>
        </dgm:presLayoutVars>
      </dgm:prSet>
      <dgm:spPr/>
    </dgm:pt>
  </dgm:ptLst>
  <dgm:cxnLst>
    <dgm:cxn modelId="{CDE9A335-AA51-4811-BD4F-A2CA6588EB5F}" srcId="{81BA38B5-0F4D-4579-B13A-6533776C11F8}" destId="{72791467-5C3B-4DD2-ACA9-AE6BAE149608}" srcOrd="0" destOrd="0" parTransId="{DEF9A831-9705-45D2-8315-9B1B798BAEAD}" sibTransId="{A59A7EBF-F130-4420-94AE-DDE60762069D}"/>
    <dgm:cxn modelId="{D55C263B-598D-4FFA-A4CF-8E207AE073AA}" type="presOf" srcId="{390CE7A3-E58B-4BF7-8D20-F18BF8725C7C}" destId="{C43BB121-5E63-40BF-83AC-8BFE0238DA64}" srcOrd="0" destOrd="0" presId="urn:microsoft.com/office/officeart/2005/8/layout/hProcess6"/>
    <dgm:cxn modelId="{F05F3C40-C397-4505-A4D8-EFA719D6A624}" srcId="{3B68A6CC-9FFD-454B-8C63-7C5D73E27B5A}" destId="{1415CCA9-CF19-410B-85DC-33A3CE2307C1}" srcOrd="1" destOrd="0" parTransId="{F1D02574-83A4-4701-9558-0124DE20410E}" sibTransId="{19A6760B-0EBC-4496-9FD2-80C6CB25CDAE}"/>
    <dgm:cxn modelId="{A9BD2B41-AD45-4DEA-AA8A-3C7B864721CD}" srcId="{6F807B97-D194-4547-B7FD-4BA0216736F2}" destId="{79D417B6-B3EA-4548-85EE-3F5FF396E915}" srcOrd="0" destOrd="0" parTransId="{19E080A6-E715-44F4-AB7A-A1216DA78FE6}" sibTransId="{22CA2EE1-D975-4F61-A0DF-5B206D502C84}"/>
    <dgm:cxn modelId="{9A169D41-F49E-4BDE-96D3-D8919376F912}" type="presOf" srcId="{DCE750B6-C0FB-4DA4-8AD8-639704582A2F}" destId="{6699E159-FFFD-4F34-A051-A12D4EF4C9BE}" srcOrd="0" destOrd="0" presId="urn:microsoft.com/office/officeart/2005/8/layout/hProcess6"/>
    <dgm:cxn modelId="{40390844-B0D7-4BFB-8BE6-DE298EA291DA}" type="presOf" srcId="{79D417B6-B3EA-4548-85EE-3F5FF396E915}" destId="{82222777-81D2-40E4-ACAA-7D0B0DBCB6BA}" srcOrd="0" destOrd="0" presId="urn:microsoft.com/office/officeart/2005/8/layout/hProcess6"/>
    <dgm:cxn modelId="{176E6E67-206D-4AEA-A69D-3BA723D8D8F1}" type="presOf" srcId="{1415CCA9-CF19-410B-85DC-33A3CE2307C1}" destId="{6AB6105D-0F7D-4872-8858-47034E0C7874}" srcOrd="1" destOrd="1" presId="urn:microsoft.com/office/officeart/2005/8/layout/hProcess6"/>
    <dgm:cxn modelId="{06AEF648-EFEF-4CB6-A02F-4B898A2BD055}" srcId="{DCE750B6-C0FB-4DA4-8AD8-639704582A2F}" destId="{1E6FF849-DB1A-4E3F-9F7E-97E2CB7323ED}" srcOrd="0" destOrd="0" parTransId="{E58E417D-98AD-47FB-921A-6251BD0A9033}" sibTransId="{C2AF2498-7663-4141-8C6D-6B37E5625168}"/>
    <dgm:cxn modelId="{5901644A-0E12-418C-81BC-CD8286177879}" srcId="{DCE750B6-C0FB-4DA4-8AD8-639704582A2F}" destId="{81BA38B5-0F4D-4579-B13A-6533776C11F8}" srcOrd="2" destOrd="0" parTransId="{215A1364-C117-4ADB-879A-236B1177DB60}" sibTransId="{3D482824-CBAC-433F-938E-9E88471D60F4}"/>
    <dgm:cxn modelId="{BE9E0F4F-C543-4A6F-9FDB-CDA2C4335E45}" type="presOf" srcId="{1415CCA9-CF19-410B-85DC-33A3CE2307C1}" destId="{30072614-3311-46A3-8798-A2E7261C22DE}" srcOrd="0" destOrd="1" presId="urn:microsoft.com/office/officeart/2005/8/layout/hProcess6"/>
    <dgm:cxn modelId="{12BFC952-3177-46DD-B1CE-F680D97369F8}" type="presOf" srcId="{887DFF4B-0812-4FAD-8F9D-50F41B5646FC}" destId="{30072614-3311-46A3-8798-A2E7261C22DE}" srcOrd="0" destOrd="0" presId="urn:microsoft.com/office/officeart/2005/8/layout/hProcess6"/>
    <dgm:cxn modelId="{A97A7854-9543-4462-9ECB-A5EA5FA6065F}" srcId="{1E6FF849-DB1A-4E3F-9F7E-97E2CB7323ED}" destId="{390CE7A3-E58B-4BF7-8D20-F18BF8725C7C}" srcOrd="0" destOrd="0" parTransId="{C622FD92-7F3C-4A65-BA2E-CB1AF3663D7C}" sibTransId="{36C4599C-142A-4B54-A7A8-617E1B0CBD65}"/>
    <dgm:cxn modelId="{29F51F7D-399A-4C35-B2A4-BAC894684D2C}" type="presOf" srcId="{72791467-5C3B-4DD2-ACA9-AE6BAE149608}" destId="{F4CFE186-0989-4487-87E8-5C3FDBFD88C7}" srcOrd="1" destOrd="0" presId="urn:microsoft.com/office/officeart/2005/8/layout/hProcess6"/>
    <dgm:cxn modelId="{4CA94084-374A-42EB-9A41-480AB18A1D6E}" type="presOf" srcId="{81BA38B5-0F4D-4579-B13A-6533776C11F8}" destId="{6DFFE531-A68A-4FFF-AACC-BEF92701FA8D}" srcOrd="0" destOrd="0" presId="urn:microsoft.com/office/officeart/2005/8/layout/hProcess6"/>
    <dgm:cxn modelId="{12C34597-10F7-4AE3-AF30-F7BB5DE2D910}" type="presOf" srcId="{1E6FF849-DB1A-4E3F-9F7E-97E2CB7323ED}" destId="{0361882C-5C51-44F2-BB28-2A0649B98D97}" srcOrd="0" destOrd="0" presId="urn:microsoft.com/office/officeart/2005/8/layout/hProcess6"/>
    <dgm:cxn modelId="{D2FB27A0-A8A2-47BF-8BFA-CDE7807788DA}" srcId="{DCE750B6-C0FB-4DA4-8AD8-639704582A2F}" destId="{3B68A6CC-9FFD-454B-8C63-7C5D73E27B5A}" srcOrd="1" destOrd="0" parTransId="{A2934C95-CE83-4FED-AB51-EAF2B208C8F2}" sibTransId="{AA71C48C-F7C5-41CC-BD97-3F772893A76A}"/>
    <dgm:cxn modelId="{A45EAFB6-6E0D-4986-80AB-4B1AD9CE0D0A}" type="presOf" srcId="{390CE7A3-E58B-4BF7-8D20-F18BF8725C7C}" destId="{6176D1CC-2E56-45D9-8953-A17048CB4D23}" srcOrd="1" destOrd="0" presId="urn:microsoft.com/office/officeart/2005/8/layout/hProcess6"/>
    <dgm:cxn modelId="{1FA0B1B8-F057-4804-98F1-845EAD9092E5}" type="presOf" srcId="{887DFF4B-0812-4FAD-8F9D-50F41B5646FC}" destId="{6AB6105D-0F7D-4872-8858-47034E0C7874}" srcOrd="1" destOrd="0" presId="urn:microsoft.com/office/officeart/2005/8/layout/hProcess6"/>
    <dgm:cxn modelId="{59494AC4-31FA-4049-96D5-6F5FC189C13D}" type="presOf" srcId="{6F807B97-D194-4547-B7FD-4BA0216736F2}" destId="{15121749-7FCC-4FB7-9DA1-54F71A5FF7C6}" srcOrd="0" destOrd="0" presId="urn:microsoft.com/office/officeart/2005/8/layout/hProcess6"/>
    <dgm:cxn modelId="{8468D7CD-3295-4D6A-802E-BCE7ACDBA231}" srcId="{DCE750B6-C0FB-4DA4-8AD8-639704582A2F}" destId="{6F807B97-D194-4547-B7FD-4BA0216736F2}" srcOrd="3" destOrd="0" parTransId="{AE4B2EFA-288C-4407-AB1C-55665CB56773}" sibTransId="{4B97BB73-8C9D-45D3-83B3-7C9D49BFAB8A}"/>
    <dgm:cxn modelId="{CC8799DF-2A94-408C-98F3-79EE6912381E}" type="presOf" srcId="{3B68A6CC-9FFD-454B-8C63-7C5D73E27B5A}" destId="{F122B99B-464F-425B-BC85-4C458F2FA134}" srcOrd="0" destOrd="0" presId="urn:microsoft.com/office/officeart/2005/8/layout/hProcess6"/>
    <dgm:cxn modelId="{A1D515E0-41DA-4978-9C4B-6AF8C7CF36C3}" srcId="{3B68A6CC-9FFD-454B-8C63-7C5D73E27B5A}" destId="{887DFF4B-0812-4FAD-8F9D-50F41B5646FC}" srcOrd="0" destOrd="0" parTransId="{7412EAAF-5666-40EE-BD6B-F704D5AE6EE5}" sibTransId="{5A4BE9FD-7B0D-4A19-B7D6-EC7E2788D216}"/>
    <dgm:cxn modelId="{3B712CE6-C71C-4040-9F42-B72B24770209}" type="presOf" srcId="{72791467-5C3B-4DD2-ACA9-AE6BAE149608}" destId="{FC958989-E42D-41DD-B01E-D146334A41F0}" srcOrd="0" destOrd="0" presId="urn:microsoft.com/office/officeart/2005/8/layout/hProcess6"/>
    <dgm:cxn modelId="{8702A1F5-9248-4E9F-8B49-DF1C854183FE}" type="presOf" srcId="{79D417B6-B3EA-4548-85EE-3F5FF396E915}" destId="{118973C4-5DC1-4B66-9299-FC3C7129A816}" srcOrd="1" destOrd="0" presId="urn:microsoft.com/office/officeart/2005/8/layout/hProcess6"/>
    <dgm:cxn modelId="{21B65176-9AC4-4186-8EC5-C1424EFEBA38}" type="presParOf" srcId="{6699E159-FFFD-4F34-A051-A12D4EF4C9BE}" destId="{D012462C-7C63-4A21-BD12-AE900EE8A163}" srcOrd="0" destOrd="0" presId="urn:microsoft.com/office/officeart/2005/8/layout/hProcess6"/>
    <dgm:cxn modelId="{63E4FA6F-FC1E-4607-B39B-B1363F309F5E}" type="presParOf" srcId="{D012462C-7C63-4A21-BD12-AE900EE8A163}" destId="{160E68BF-3937-4898-A8CA-9A1392A5B2FA}" srcOrd="0" destOrd="0" presId="urn:microsoft.com/office/officeart/2005/8/layout/hProcess6"/>
    <dgm:cxn modelId="{46926DF9-11ED-4F0D-910B-4215FA0A740F}" type="presParOf" srcId="{D012462C-7C63-4A21-BD12-AE900EE8A163}" destId="{C43BB121-5E63-40BF-83AC-8BFE0238DA64}" srcOrd="1" destOrd="0" presId="urn:microsoft.com/office/officeart/2005/8/layout/hProcess6"/>
    <dgm:cxn modelId="{CF965E62-F046-4AB4-BFDF-A73862F37FB7}" type="presParOf" srcId="{D012462C-7C63-4A21-BD12-AE900EE8A163}" destId="{6176D1CC-2E56-45D9-8953-A17048CB4D23}" srcOrd="2" destOrd="0" presId="urn:microsoft.com/office/officeart/2005/8/layout/hProcess6"/>
    <dgm:cxn modelId="{627F1422-1916-4B36-9093-7CB09341D608}" type="presParOf" srcId="{D012462C-7C63-4A21-BD12-AE900EE8A163}" destId="{0361882C-5C51-44F2-BB28-2A0649B98D97}" srcOrd="3" destOrd="0" presId="urn:microsoft.com/office/officeart/2005/8/layout/hProcess6"/>
    <dgm:cxn modelId="{E00C0597-3B1A-4566-9160-D621D22DE2EA}" type="presParOf" srcId="{6699E159-FFFD-4F34-A051-A12D4EF4C9BE}" destId="{058AE5F7-3B74-45B1-91D9-C937EE58870A}" srcOrd="1" destOrd="0" presId="urn:microsoft.com/office/officeart/2005/8/layout/hProcess6"/>
    <dgm:cxn modelId="{FD33B7BE-5077-4A56-BAB7-6C36DB10217A}" type="presParOf" srcId="{6699E159-FFFD-4F34-A051-A12D4EF4C9BE}" destId="{4E9D0C6D-E6B7-487A-9A7D-6FC03698100D}" srcOrd="2" destOrd="0" presId="urn:microsoft.com/office/officeart/2005/8/layout/hProcess6"/>
    <dgm:cxn modelId="{07A822C7-6881-4A0E-9C83-9CA294DA50B6}" type="presParOf" srcId="{4E9D0C6D-E6B7-487A-9A7D-6FC03698100D}" destId="{64323AF1-2244-41F9-A17E-4F049BB9093E}" srcOrd="0" destOrd="0" presId="urn:microsoft.com/office/officeart/2005/8/layout/hProcess6"/>
    <dgm:cxn modelId="{4F1DCF0C-7801-4C2B-A6D7-B8E80E1150BF}" type="presParOf" srcId="{4E9D0C6D-E6B7-487A-9A7D-6FC03698100D}" destId="{30072614-3311-46A3-8798-A2E7261C22DE}" srcOrd="1" destOrd="0" presId="urn:microsoft.com/office/officeart/2005/8/layout/hProcess6"/>
    <dgm:cxn modelId="{3C2AAB2D-8DF1-4900-99B4-EAB2050B6268}" type="presParOf" srcId="{4E9D0C6D-E6B7-487A-9A7D-6FC03698100D}" destId="{6AB6105D-0F7D-4872-8858-47034E0C7874}" srcOrd="2" destOrd="0" presId="urn:microsoft.com/office/officeart/2005/8/layout/hProcess6"/>
    <dgm:cxn modelId="{7D5E9998-227D-48FB-B342-3FF07979ECBD}" type="presParOf" srcId="{4E9D0C6D-E6B7-487A-9A7D-6FC03698100D}" destId="{F122B99B-464F-425B-BC85-4C458F2FA134}" srcOrd="3" destOrd="0" presId="urn:microsoft.com/office/officeart/2005/8/layout/hProcess6"/>
    <dgm:cxn modelId="{AF6DCAA3-2B6F-422E-A202-0BBCBA6AB1EA}" type="presParOf" srcId="{6699E159-FFFD-4F34-A051-A12D4EF4C9BE}" destId="{9DE87C32-D8DE-4469-816B-0FCA6EF12CCF}" srcOrd="3" destOrd="0" presId="urn:microsoft.com/office/officeart/2005/8/layout/hProcess6"/>
    <dgm:cxn modelId="{81A100C5-AC9C-4CD3-8112-C6A7C5302DC2}" type="presParOf" srcId="{6699E159-FFFD-4F34-A051-A12D4EF4C9BE}" destId="{019E0477-D31C-4CFF-8CE2-CC19449F9181}" srcOrd="4" destOrd="0" presId="urn:microsoft.com/office/officeart/2005/8/layout/hProcess6"/>
    <dgm:cxn modelId="{4D904441-2619-4618-836D-05C8ABA04747}" type="presParOf" srcId="{019E0477-D31C-4CFF-8CE2-CC19449F9181}" destId="{B4B76209-408E-4B53-92C4-354ED825ECEE}" srcOrd="0" destOrd="0" presId="urn:microsoft.com/office/officeart/2005/8/layout/hProcess6"/>
    <dgm:cxn modelId="{7E92767E-E743-4D5B-A0AE-1A1136FDC6A6}" type="presParOf" srcId="{019E0477-D31C-4CFF-8CE2-CC19449F9181}" destId="{FC958989-E42D-41DD-B01E-D146334A41F0}" srcOrd="1" destOrd="0" presId="urn:microsoft.com/office/officeart/2005/8/layout/hProcess6"/>
    <dgm:cxn modelId="{8F90C75B-A33A-42C6-AAC1-C78E64968214}" type="presParOf" srcId="{019E0477-D31C-4CFF-8CE2-CC19449F9181}" destId="{F4CFE186-0989-4487-87E8-5C3FDBFD88C7}" srcOrd="2" destOrd="0" presId="urn:microsoft.com/office/officeart/2005/8/layout/hProcess6"/>
    <dgm:cxn modelId="{67E42ACC-7844-40AB-A2A1-52F7D9B6F9D5}" type="presParOf" srcId="{019E0477-D31C-4CFF-8CE2-CC19449F9181}" destId="{6DFFE531-A68A-4FFF-AACC-BEF92701FA8D}" srcOrd="3" destOrd="0" presId="urn:microsoft.com/office/officeart/2005/8/layout/hProcess6"/>
    <dgm:cxn modelId="{FF1653D7-8C1D-468A-B16F-542150C526F1}" type="presParOf" srcId="{6699E159-FFFD-4F34-A051-A12D4EF4C9BE}" destId="{A3D6824F-7265-47B4-B2C3-E489798FBC70}" srcOrd="5" destOrd="0" presId="urn:microsoft.com/office/officeart/2005/8/layout/hProcess6"/>
    <dgm:cxn modelId="{DE05F331-D1A4-49FD-A89A-A3797117E48E}" type="presParOf" srcId="{6699E159-FFFD-4F34-A051-A12D4EF4C9BE}" destId="{37DB4F7E-90C5-4004-BBEF-CE860794DBD2}" srcOrd="6" destOrd="0" presId="urn:microsoft.com/office/officeart/2005/8/layout/hProcess6"/>
    <dgm:cxn modelId="{FE6687C9-4AEB-4FBE-AD19-275B0EE8C81A}" type="presParOf" srcId="{37DB4F7E-90C5-4004-BBEF-CE860794DBD2}" destId="{0CCA8B34-75D1-48FF-B9BE-DD22191EE397}" srcOrd="0" destOrd="0" presId="urn:microsoft.com/office/officeart/2005/8/layout/hProcess6"/>
    <dgm:cxn modelId="{DDD7B2C9-AB59-4B40-9B44-A848FCDA7E04}" type="presParOf" srcId="{37DB4F7E-90C5-4004-BBEF-CE860794DBD2}" destId="{82222777-81D2-40E4-ACAA-7D0B0DBCB6BA}" srcOrd="1" destOrd="0" presId="urn:microsoft.com/office/officeart/2005/8/layout/hProcess6"/>
    <dgm:cxn modelId="{B0F9ADDF-75EB-47EF-83BE-C12CEF3196F7}" type="presParOf" srcId="{37DB4F7E-90C5-4004-BBEF-CE860794DBD2}" destId="{118973C4-5DC1-4B66-9299-FC3C7129A816}" srcOrd="2" destOrd="0" presId="urn:microsoft.com/office/officeart/2005/8/layout/hProcess6"/>
    <dgm:cxn modelId="{C6FBB13C-6389-4123-A8E2-A8F62A55A535}" type="presParOf" srcId="{37DB4F7E-90C5-4004-BBEF-CE860794DBD2}" destId="{15121749-7FCC-4FB7-9DA1-54F71A5FF7C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BB121-5E63-40BF-83AC-8BFE0238DA64}">
      <dsp:nvSpPr>
        <dsp:cNvPr id="0" name=""/>
        <dsp:cNvSpPr/>
      </dsp:nvSpPr>
      <dsp:spPr>
        <a:xfrm>
          <a:off x="190860" y="975154"/>
          <a:ext cx="1703225"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 PRODUCTION</a:t>
          </a:r>
        </a:p>
      </dsp:txBody>
      <dsp:txXfrm>
        <a:off x="616667" y="1147620"/>
        <a:ext cx="874997" cy="804843"/>
      </dsp:txXfrm>
    </dsp:sp>
    <dsp:sp modelId="{0361882C-5C51-44F2-BB28-2A0649B98D97}">
      <dsp:nvSpPr>
        <dsp:cNvPr id="0" name=""/>
        <dsp:cNvSpPr/>
      </dsp:nvSpPr>
      <dsp:spPr>
        <a:xfrm>
          <a:off x="0" y="1245908"/>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a:t>
          </a:r>
        </a:p>
      </dsp:txBody>
      <dsp:txXfrm>
        <a:off x="96314" y="1342222"/>
        <a:ext cx="465043" cy="465043"/>
      </dsp:txXfrm>
    </dsp:sp>
    <dsp:sp modelId="{30072614-3311-46A3-8798-A2E7261C22DE}">
      <dsp:nvSpPr>
        <dsp:cNvPr id="0" name=""/>
        <dsp:cNvSpPr/>
      </dsp:nvSpPr>
      <dsp:spPr>
        <a:xfrm>
          <a:off x="2030335" y="990917"/>
          <a:ext cx="1896475"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t>CONVERSION</a:t>
          </a:r>
        </a:p>
        <a:p>
          <a:pPr marL="57150" lvl="1" indent="-57150" algn="l" defTabSz="488950">
            <a:lnSpc>
              <a:spcPct val="90000"/>
            </a:lnSpc>
            <a:spcBef>
              <a:spcPct val="0"/>
            </a:spcBef>
            <a:spcAft>
              <a:spcPct val="15000"/>
            </a:spcAft>
            <a:buChar char="•"/>
          </a:pPr>
          <a:r>
            <a:rPr lang="en-US" sz="1100" b="1" kern="1200" dirty="0"/>
            <a:t>TRANSMISSION</a:t>
          </a:r>
        </a:p>
      </dsp:txBody>
      <dsp:txXfrm>
        <a:off x="2504454" y="1163383"/>
        <a:ext cx="1019935" cy="804843"/>
      </dsp:txXfrm>
    </dsp:sp>
    <dsp:sp modelId="{F122B99B-464F-425B-BC85-4C458F2FA134}">
      <dsp:nvSpPr>
        <dsp:cNvPr id="0" name=""/>
        <dsp:cNvSpPr/>
      </dsp:nvSpPr>
      <dsp:spPr>
        <a:xfrm>
          <a:off x="1645519" y="1229440"/>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 </a:t>
          </a:r>
        </a:p>
      </dsp:txBody>
      <dsp:txXfrm>
        <a:off x="1741833" y="1325754"/>
        <a:ext cx="465043" cy="465043"/>
      </dsp:txXfrm>
    </dsp:sp>
    <dsp:sp modelId="{FC958989-E42D-41DD-B01E-D146334A41F0}">
      <dsp:nvSpPr>
        <dsp:cNvPr id="0" name=""/>
        <dsp:cNvSpPr/>
      </dsp:nvSpPr>
      <dsp:spPr>
        <a:xfrm>
          <a:off x="4091670" y="975154"/>
          <a:ext cx="1760416"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DISTRIBUTION</a:t>
          </a:r>
        </a:p>
      </dsp:txBody>
      <dsp:txXfrm>
        <a:off x="4531774" y="1147620"/>
        <a:ext cx="917891" cy="804843"/>
      </dsp:txXfrm>
    </dsp:sp>
    <dsp:sp modelId="{6DFFE531-A68A-4FFF-AACC-BEF92701FA8D}">
      <dsp:nvSpPr>
        <dsp:cNvPr id="0" name=""/>
        <dsp:cNvSpPr/>
      </dsp:nvSpPr>
      <dsp:spPr>
        <a:xfrm>
          <a:off x="3641842" y="1244237"/>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a:t>
          </a:r>
        </a:p>
      </dsp:txBody>
      <dsp:txXfrm>
        <a:off x="3738156" y="1340551"/>
        <a:ext cx="465043" cy="465043"/>
      </dsp:txXfrm>
    </dsp:sp>
    <dsp:sp modelId="{82222777-81D2-40E4-ACAA-7D0B0DBCB6BA}">
      <dsp:nvSpPr>
        <dsp:cNvPr id="0" name=""/>
        <dsp:cNvSpPr/>
      </dsp:nvSpPr>
      <dsp:spPr>
        <a:xfrm>
          <a:off x="6094964" y="975154"/>
          <a:ext cx="1557130"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USE</a:t>
          </a:r>
        </a:p>
      </dsp:txBody>
      <dsp:txXfrm>
        <a:off x="6484247" y="1147620"/>
        <a:ext cx="765426" cy="804843"/>
      </dsp:txXfrm>
    </dsp:sp>
    <dsp:sp modelId="{15121749-7FCC-4FB7-9DA1-54F71A5FF7C6}">
      <dsp:nvSpPr>
        <dsp:cNvPr id="0" name=""/>
        <dsp:cNvSpPr/>
      </dsp:nvSpPr>
      <dsp:spPr>
        <a:xfrm>
          <a:off x="5733758" y="1213544"/>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a:t>
          </a:r>
        </a:p>
      </dsp:txBody>
      <dsp:txXfrm>
        <a:off x="5830072" y="1309858"/>
        <a:ext cx="465043" cy="4650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4/15/2021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4/15/2021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5558714" y="1848853"/>
            <a:ext cx="3754582" cy="5509200"/>
          </a:xfrm>
          <a:prstGeom prst="rect">
            <a:avLst/>
          </a:prstGeom>
          <a:noFill/>
          <a:ln>
            <a:noFill/>
          </a:ln>
        </p:spPr>
        <p:txBody>
          <a:bodyPr wrap="square" rtlCol="0">
            <a:spAutoFit/>
          </a:bodyPr>
          <a:lstStyle/>
          <a:p>
            <a:pPr algn="ctr"/>
            <a:r>
              <a:rPr lang="en-GB" sz="2300" b="1" dirty="0">
                <a:solidFill>
                  <a:srgbClr val="034DA2"/>
                </a:solidFill>
                <a:latin typeface="Open Sans"/>
                <a:cs typeface="Open Sans"/>
              </a:rPr>
              <a:t>GenComm Spring Series of H₂ Webinars</a:t>
            </a:r>
          </a:p>
          <a:p>
            <a:pPr algn="ctr"/>
            <a:endParaRPr lang="en-GB" sz="2400" b="1" dirty="0">
              <a:solidFill>
                <a:srgbClr val="034DA2"/>
              </a:solidFill>
              <a:latin typeface="Open Sans"/>
              <a:cs typeface="Open Sans"/>
            </a:endParaRPr>
          </a:p>
          <a:p>
            <a:pPr algn="ctr"/>
            <a:r>
              <a:rPr lang="en-GB" sz="2800" b="1" dirty="0">
                <a:solidFill>
                  <a:srgbClr val="00B050"/>
                </a:solidFill>
                <a:latin typeface="Open Sans"/>
                <a:cs typeface="Open Sans"/>
              </a:rPr>
              <a:t>SMARTH2</a:t>
            </a:r>
          </a:p>
          <a:p>
            <a:pPr algn="ctr"/>
            <a:endParaRPr lang="en-GB" sz="2800" b="1" dirty="0">
              <a:latin typeface="Open Sans"/>
              <a:cs typeface="Open Sans"/>
            </a:endParaRPr>
          </a:p>
          <a:p>
            <a:pPr algn="ctr"/>
            <a:endParaRPr lang="en-GB" sz="2800" b="1" dirty="0">
              <a:latin typeface="Open Sans"/>
              <a:cs typeface="Open Sans"/>
            </a:endParaRPr>
          </a:p>
          <a:p>
            <a:pPr algn="ctr"/>
            <a:r>
              <a:rPr lang="en-GB" sz="2400" b="1" dirty="0">
                <a:solidFill>
                  <a:srgbClr val="019562"/>
                </a:solidFill>
                <a:latin typeface="Open Sans"/>
                <a:cs typeface="Open Sans"/>
              </a:rPr>
              <a:t>Webinar 2:</a:t>
            </a:r>
          </a:p>
          <a:p>
            <a:pPr algn="ctr"/>
            <a:endParaRPr lang="en-GB" sz="2400" b="1" spc="40" dirty="0">
              <a:solidFill>
                <a:srgbClr val="019562"/>
              </a:solidFill>
              <a:latin typeface="Open Sans"/>
              <a:ea typeface="Open Sans" panose="020B0606030504020204" pitchFamily="34" charset="0"/>
              <a:cs typeface="Open Sans"/>
            </a:endParaRPr>
          </a:p>
          <a:p>
            <a:pPr algn="ctr"/>
            <a:r>
              <a:rPr lang="en-US" sz="2400" b="1" dirty="0">
                <a:solidFill>
                  <a:srgbClr val="019562"/>
                </a:solidFill>
                <a:latin typeface="Open Sans"/>
                <a:cs typeface="Open Sans"/>
              </a:rPr>
              <a:t>Green H₂ Supply</a:t>
            </a:r>
          </a:p>
          <a:p>
            <a:pPr algn="ctr"/>
            <a:endParaRPr lang="en-US" sz="2000" b="1" dirty="0">
              <a:latin typeface="Open Sans"/>
              <a:cs typeface="Open Sans"/>
            </a:endParaRPr>
          </a:p>
          <a:p>
            <a:pPr algn="ctr"/>
            <a:endParaRPr lang="en-US" sz="2000" b="1" dirty="0">
              <a:latin typeface="Open Sans"/>
              <a:cs typeface="Open Sans"/>
            </a:endParaRPr>
          </a:p>
          <a:p>
            <a:pPr algn="ctr"/>
            <a:endParaRPr lang="en-US" sz="2300" b="1" dirty="0">
              <a:latin typeface="Open Sans"/>
              <a:cs typeface="Open Sans"/>
            </a:endParaRPr>
          </a:p>
          <a:p>
            <a:pPr algn="ctr"/>
            <a:r>
              <a:rPr lang="en-US" sz="2300" b="1" dirty="0">
                <a:solidFill>
                  <a:srgbClr val="034DA2"/>
                </a:solidFill>
                <a:latin typeface="Open Sans"/>
                <a:cs typeface="Open Sans"/>
              </a:rPr>
              <a:t>15</a:t>
            </a:r>
            <a:r>
              <a:rPr lang="en-US" sz="2300" b="1" baseline="30000" dirty="0">
                <a:solidFill>
                  <a:srgbClr val="034DA2"/>
                </a:solidFill>
                <a:latin typeface="Open Sans"/>
                <a:cs typeface="Open Sans"/>
              </a:rPr>
              <a:t>th</a:t>
            </a:r>
            <a:r>
              <a:rPr lang="en-US" sz="2300" b="1" dirty="0">
                <a:solidFill>
                  <a:srgbClr val="034DA2"/>
                </a:solidFill>
                <a:latin typeface="Open Sans"/>
                <a:cs typeface="Open Sans"/>
              </a:rPr>
              <a:t> April 2021</a:t>
            </a:r>
          </a:p>
          <a:p>
            <a:pPr algn="ctr"/>
            <a:endParaRPr lang="en-US" sz="2000" dirty="0">
              <a:solidFill>
                <a:srgbClr val="034DA2"/>
              </a:solidFill>
              <a:latin typeface="Open Sans"/>
              <a:cs typeface="Open Sans"/>
            </a:endParaRPr>
          </a:p>
          <a:p>
            <a:pPr algn="r"/>
            <a:r>
              <a:rPr lang="en-US" sz="2000" dirty="0">
                <a:solidFill>
                  <a:srgbClr val="034DA2"/>
                </a:solidFill>
                <a:latin typeface="Open Sans"/>
                <a:cs typeface="Open Sans"/>
              </a:rPr>
              <a:t> </a:t>
            </a:r>
          </a:p>
        </p:txBody>
      </p:sp>
      <p:sp>
        <p:nvSpPr>
          <p:cNvPr id="6" name="Rectangle 5"/>
          <p:cNvSpPr/>
          <p:nvPr/>
        </p:nvSpPr>
        <p:spPr>
          <a:xfrm>
            <a:off x="0"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6034215" y="578026"/>
            <a:ext cx="2254616" cy="9889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Tree>
    <p:extLst>
      <p:ext uri="{BB962C8B-B14F-4D97-AF65-F5344CB8AC3E}">
        <p14:creationId xmlns:p14="http://schemas.microsoft.com/office/powerpoint/2010/main" val="152749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3539430"/>
          </a:xfrm>
          <a:prstGeom prst="rect">
            <a:avLst/>
          </a:prstGeom>
          <a:noFill/>
        </p:spPr>
        <p:txBody>
          <a:bodyPr wrap="square" rtlCol="0">
            <a:spAutoFit/>
          </a:bodyPr>
          <a:lstStyle/>
          <a:p>
            <a:pPr lvl="0" algn="just">
              <a:defRPr/>
            </a:pPr>
            <a:r>
              <a:rPr lang="en-GB" sz="2800" dirty="0">
                <a:solidFill>
                  <a:prstClr val="black"/>
                </a:solidFill>
                <a:latin typeface="Open Sans"/>
                <a:cs typeface="Open Sans"/>
              </a:rPr>
              <a:t>EU Minister EU climate chief </a:t>
            </a:r>
            <a:r>
              <a:rPr lang="en-GB" sz="2800" dirty="0" err="1">
                <a:solidFill>
                  <a:prstClr val="black"/>
                </a:solidFill>
                <a:latin typeface="Open Sans"/>
                <a:cs typeface="Open Sans"/>
              </a:rPr>
              <a:t>Frans</a:t>
            </a:r>
            <a:r>
              <a:rPr lang="en-GB" sz="2800" dirty="0">
                <a:solidFill>
                  <a:prstClr val="black"/>
                </a:solidFill>
                <a:latin typeface="Open Sans"/>
                <a:cs typeface="Open Sans"/>
              </a:rPr>
              <a:t> Timmermans said on Thursday (25th March). </a:t>
            </a:r>
            <a:endParaRPr lang="en-US" sz="2800" dirty="0">
              <a:solidFill>
                <a:prstClr val="black"/>
              </a:solidFill>
              <a:latin typeface="Open Sans"/>
              <a:cs typeface="Open Sans"/>
            </a:endParaRPr>
          </a:p>
          <a:p>
            <a:pPr lvl="0" algn="just">
              <a:defRPr/>
            </a:pPr>
            <a:endParaRPr lang="en-GB" sz="2800" dirty="0">
              <a:solidFill>
                <a:prstClr val="black"/>
              </a:solidFill>
              <a:latin typeface="Open Sans"/>
              <a:cs typeface="Open Sans"/>
            </a:endParaRPr>
          </a:p>
          <a:p>
            <a:pPr lvl="0" algn="just">
              <a:defRPr/>
            </a:pPr>
            <a:r>
              <a:rPr lang="en-GB" sz="2800" i="1" dirty="0">
                <a:solidFill>
                  <a:prstClr val="black"/>
                </a:solidFill>
                <a:latin typeface="Open Sans"/>
                <a:cs typeface="Open Sans"/>
              </a:rPr>
              <a:t>Europe has set a clear goal for full decarbonisation by 2050, with renewables-based electricity set to become the dominant energy carrier, and that means fossil gas will have “only a marginal role” in the long run.</a:t>
            </a:r>
            <a:endParaRPr kumimoji="0" lang="en-US" sz="2800" i="1" u="none" strike="noStrike" kern="1200" cap="none" spc="0" normalizeH="0" baseline="0" noProof="0" dirty="0">
              <a:ln>
                <a:noFill/>
              </a:ln>
              <a:solidFill>
                <a:prstClr val="black"/>
              </a:solidFill>
              <a:effectLst/>
              <a:uLnTx/>
              <a:uFillTx/>
              <a:latin typeface="Open Sans"/>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extBox 1"/>
          <p:cNvSpPr txBox="1"/>
          <p:nvPr/>
        </p:nvSpPr>
        <p:spPr>
          <a:xfrm>
            <a:off x="1637527" y="1457484"/>
            <a:ext cx="6267929" cy="646331"/>
          </a:xfrm>
          <a:prstGeom prst="rect">
            <a:avLst/>
          </a:prstGeom>
          <a:noFill/>
        </p:spPr>
        <p:txBody>
          <a:bodyPr wrap="square" rtlCol="0">
            <a:spAutoFit/>
          </a:bodyPr>
          <a:lstStyle/>
          <a:p>
            <a:r>
              <a:rPr lang="en-GB" sz="3600" b="1" dirty="0">
                <a:solidFill>
                  <a:srgbClr val="00B050"/>
                </a:solidFill>
              </a:rPr>
              <a:t>Fossil gas 'has no viable future'</a:t>
            </a:r>
          </a:p>
        </p:txBody>
      </p:sp>
    </p:spTree>
    <p:extLst>
      <p:ext uri="{BB962C8B-B14F-4D97-AF65-F5344CB8AC3E}">
        <p14:creationId xmlns:p14="http://schemas.microsoft.com/office/powerpoint/2010/main" val="85840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091" y="2203511"/>
            <a:ext cx="4656059" cy="3970318"/>
          </a:xfrm>
          <a:prstGeom prst="rect">
            <a:avLst/>
          </a:prstGeom>
          <a:noFill/>
        </p:spPr>
        <p:txBody>
          <a:bodyPr wrap="square" rtlCol="0">
            <a:spAutoFit/>
          </a:bodyPr>
          <a:lstStyle/>
          <a:p>
            <a:pPr lvl="0" algn="just">
              <a:defRPr/>
            </a:pPr>
            <a:r>
              <a:rPr lang="en-GB" sz="2800" dirty="0">
                <a:latin typeface="Open Sans" panose="020B0606030504020204" pitchFamily="34" charset="0"/>
                <a:ea typeface="Open Sans" panose="020B0606030504020204" pitchFamily="34" charset="0"/>
                <a:cs typeface="Open Sans" panose="020B0606030504020204" pitchFamily="34" charset="0"/>
              </a:rPr>
              <a:t>European energy ministers have highlighted the need to create a stable regulatory framework for hydrogen in the European Union, capable of attracting private investors into a competitive and predictable market.</a:t>
            </a:r>
            <a:endParaRPr kumimoji="0" lang="en-US" sz="280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extBox 1"/>
          <p:cNvSpPr txBox="1"/>
          <p:nvPr/>
        </p:nvSpPr>
        <p:spPr>
          <a:xfrm>
            <a:off x="3139405" y="1236911"/>
            <a:ext cx="6267929" cy="646331"/>
          </a:xfrm>
          <a:prstGeom prst="rect">
            <a:avLst/>
          </a:prstGeom>
          <a:noFill/>
        </p:spPr>
        <p:txBody>
          <a:bodyPr wrap="square" rtlCol="0">
            <a:spAutoFit/>
          </a:bodyPr>
          <a:lstStyle/>
          <a:p>
            <a:r>
              <a:rPr lang="en-GB" sz="3600" b="1" dirty="0">
                <a:solidFill>
                  <a:srgbClr val="00B050"/>
                </a:solidFill>
              </a:rPr>
              <a:t>EU H2 Highway</a:t>
            </a:r>
          </a:p>
        </p:txBody>
      </p:sp>
      <p:pic>
        <p:nvPicPr>
          <p:cNvPr id="4" name="Picture 3"/>
          <p:cNvPicPr>
            <a:picLocks noChangeAspect="1"/>
          </p:cNvPicPr>
          <p:nvPr/>
        </p:nvPicPr>
        <p:blipFill>
          <a:blip r:embed="rId3"/>
          <a:stretch>
            <a:fillRect/>
          </a:stretch>
        </p:blipFill>
        <p:spPr>
          <a:xfrm>
            <a:off x="5226422" y="2781620"/>
            <a:ext cx="3524409" cy="1982480"/>
          </a:xfrm>
          <a:prstGeom prst="rect">
            <a:avLst/>
          </a:prstGeom>
        </p:spPr>
      </p:pic>
    </p:spTree>
    <p:extLst>
      <p:ext uri="{BB962C8B-B14F-4D97-AF65-F5344CB8AC3E}">
        <p14:creationId xmlns:p14="http://schemas.microsoft.com/office/powerpoint/2010/main" val="108949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5" y="2086183"/>
            <a:ext cx="7449023" cy="4247317"/>
          </a:xfrm>
          <a:prstGeom prst="rect">
            <a:avLst/>
          </a:prstGeom>
          <a:noFill/>
        </p:spPr>
        <p:txBody>
          <a:bodyPr wrap="square" rtlCol="0">
            <a:spAutoFit/>
          </a:bodyPr>
          <a:lstStyle/>
          <a:p>
            <a:r>
              <a:rPr lang="en-GB" i="1" dirty="0"/>
              <a:t> </a:t>
            </a:r>
            <a:endParaRPr lang="en-GB" dirty="0"/>
          </a:p>
          <a:p>
            <a:pPr marL="342900" lvl="0" indent="-342900">
              <a:buFont typeface="+mj-lt"/>
              <a:buAutoNum type="arabicPeriod"/>
            </a:pPr>
            <a:r>
              <a:rPr lang="en-GB" sz="2800" i="1" dirty="0">
                <a:latin typeface="Open Sans" panose="020B0606030504020204" pitchFamily="34" charset="0"/>
                <a:ea typeface="Open Sans" panose="020B0606030504020204" pitchFamily="34" charset="0"/>
                <a:cs typeface="Open Sans" panose="020B0606030504020204" pitchFamily="34" charset="0"/>
              </a:rPr>
              <a:t>SMARTH2 – 10</a:t>
            </a:r>
            <a:r>
              <a:rPr lang="en-GB" sz="28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2800" i="1" dirty="0">
                <a:latin typeface="Open Sans" panose="020B0606030504020204" pitchFamily="34" charset="0"/>
                <a:ea typeface="Open Sans" panose="020B0606030504020204" pitchFamily="34" charset="0"/>
                <a:cs typeface="Open Sans" panose="020B0606030504020204" pitchFamily="34" charset="0"/>
              </a:rPr>
              <a:t> March</a:t>
            </a: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mj-lt"/>
              <a:buAutoNum type="arabicPeriod"/>
            </a:pPr>
            <a:r>
              <a:rPr lang="en-GB" sz="2800" i="1" dirty="0">
                <a:latin typeface="Open Sans" panose="020B0606030504020204" pitchFamily="34" charset="0"/>
                <a:ea typeface="Open Sans" panose="020B0606030504020204" pitchFamily="34" charset="0"/>
                <a:cs typeface="Open Sans" panose="020B0606030504020204" pitchFamily="34" charset="0"/>
              </a:rPr>
              <a:t>Green H2 Supply – 15</a:t>
            </a:r>
            <a:r>
              <a:rPr lang="en-GB" sz="28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2800" i="1" dirty="0">
                <a:latin typeface="Open Sans" panose="020B0606030504020204" pitchFamily="34" charset="0"/>
                <a:ea typeface="Open Sans" panose="020B0606030504020204" pitchFamily="34" charset="0"/>
                <a:cs typeface="Open Sans" panose="020B0606030504020204" pitchFamily="34" charset="0"/>
              </a:rPr>
              <a:t> April</a:t>
            </a: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mj-lt"/>
              <a:buAutoNum type="arabicPeriod"/>
            </a:pPr>
            <a:r>
              <a:rPr lang="en-GB" sz="2800" i="1" dirty="0">
                <a:latin typeface="Open Sans" panose="020B0606030504020204" pitchFamily="34" charset="0"/>
                <a:ea typeface="Open Sans" panose="020B0606030504020204" pitchFamily="34" charset="0"/>
                <a:cs typeface="Open Sans" panose="020B0606030504020204" pitchFamily="34" charset="0"/>
              </a:rPr>
              <a:t>Infrastructure &amp; storage – 29</a:t>
            </a:r>
            <a:r>
              <a:rPr lang="en-GB" sz="28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2800" i="1" dirty="0">
                <a:latin typeface="Open Sans" panose="020B0606030504020204" pitchFamily="34" charset="0"/>
                <a:ea typeface="Open Sans" panose="020B0606030504020204" pitchFamily="34" charset="0"/>
                <a:cs typeface="Open Sans" panose="020B0606030504020204" pitchFamily="34" charset="0"/>
              </a:rPr>
              <a:t> April</a:t>
            </a: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mj-lt"/>
              <a:buAutoNum type="arabicPeriod"/>
            </a:pPr>
            <a:r>
              <a:rPr lang="en-GB" sz="2800" i="1" dirty="0">
                <a:latin typeface="Open Sans" panose="020B0606030504020204" pitchFamily="34" charset="0"/>
                <a:ea typeface="Open Sans" panose="020B0606030504020204" pitchFamily="34" charset="0"/>
                <a:cs typeface="Open Sans" panose="020B0606030504020204" pitchFamily="34" charset="0"/>
              </a:rPr>
              <a:t>Demand and Use – 18</a:t>
            </a:r>
            <a:r>
              <a:rPr lang="en-GB" sz="28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2800" i="1" dirty="0">
                <a:latin typeface="Open Sans" panose="020B0606030504020204" pitchFamily="34" charset="0"/>
                <a:ea typeface="Open Sans" panose="020B0606030504020204" pitchFamily="34" charset="0"/>
                <a:cs typeface="Open Sans" panose="020B0606030504020204" pitchFamily="34" charset="0"/>
              </a:rPr>
              <a:t> May</a:t>
            </a: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mj-lt"/>
              <a:buAutoNum type="arabicPeriod"/>
            </a:pPr>
            <a:r>
              <a:rPr lang="en-GB" sz="2800" i="1" dirty="0">
                <a:latin typeface="Open Sans" panose="020B0606030504020204" pitchFamily="34" charset="0"/>
                <a:ea typeface="Open Sans" panose="020B0606030504020204" pitchFamily="34" charset="0"/>
                <a:cs typeface="Open Sans" panose="020B0606030504020204" pitchFamily="34" charset="0"/>
              </a:rPr>
              <a:t>Stakeholder engagement – 27</a:t>
            </a:r>
            <a:r>
              <a:rPr lang="en-GB" sz="28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2800" i="1" dirty="0">
                <a:latin typeface="Open Sans" panose="020B0606030504020204" pitchFamily="34" charset="0"/>
                <a:ea typeface="Open Sans" panose="020B0606030504020204" pitchFamily="34" charset="0"/>
                <a:cs typeface="Open Sans" panose="020B0606030504020204" pitchFamily="34" charset="0"/>
              </a:rPr>
              <a:t> May</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extBox 1"/>
          <p:cNvSpPr txBox="1"/>
          <p:nvPr/>
        </p:nvSpPr>
        <p:spPr>
          <a:xfrm>
            <a:off x="495442" y="1439852"/>
            <a:ext cx="8390965" cy="646331"/>
          </a:xfrm>
          <a:prstGeom prst="rect">
            <a:avLst/>
          </a:prstGeom>
          <a:noFill/>
        </p:spPr>
        <p:txBody>
          <a:bodyPr wrap="square" rtlCol="0">
            <a:spAutoFit/>
          </a:bodyPr>
          <a:lstStyle/>
          <a:p>
            <a:r>
              <a:rPr lang="en-GB" sz="3600" b="1" dirty="0">
                <a:solidFill>
                  <a:srgbClr val="00B050"/>
                </a:solidFill>
              </a:rPr>
              <a:t>GenComm Spring ‘21 SMART H2 Webinars </a:t>
            </a:r>
          </a:p>
        </p:txBody>
      </p:sp>
    </p:spTree>
    <p:extLst>
      <p:ext uri="{BB962C8B-B14F-4D97-AF65-F5344CB8AC3E}">
        <p14:creationId xmlns:p14="http://schemas.microsoft.com/office/powerpoint/2010/main" val="234666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5" y="959822"/>
            <a:ext cx="7449023" cy="187743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Open Sans"/>
                <a:ea typeface="+mn-ea"/>
                <a:cs typeface="Open Sans"/>
              </a:rPr>
              <a:t>Audience Poll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5" name="Rectangle 4">
            <a:extLst>
              <a:ext uri="{FF2B5EF4-FFF2-40B4-BE49-F238E27FC236}">
                <a16:creationId xmlns:a16="http://schemas.microsoft.com/office/drawing/2014/main" id="{3544F90E-54CA-473C-8371-E5082493FC21}"/>
              </a:ext>
            </a:extLst>
          </p:cNvPr>
          <p:cNvSpPr/>
          <p:nvPr/>
        </p:nvSpPr>
        <p:spPr>
          <a:xfrm>
            <a:off x="2306781" y="5898178"/>
            <a:ext cx="4530438"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answer the question, please use the chat function.</a:t>
            </a:r>
          </a:p>
        </p:txBody>
      </p:sp>
      <p:sp>
        <p:nvSpPr>
          <p:cNvPr id="2" name="Rectangle 1">
            <a:extLst>
              <a:ext uri="{FF2B5EF4-FFF2-40B4-BE49-F238E27FC236}">
                <a16:creationId xmlns:a16="http://schemas.microsoft.com/office/drawing/2014/main" id="{999CBD10-DDCA-4433-A693-071091169C20}"/>
              </a:ext>
            </a:extLst>
          </p:cNvPr>
          <p:cNvSpPr/>
          <p:nvPr/>
        </p:nvSpPr>
        <p:spPr>
          <a:xfrm>
            <a:off x="406663" y="2728080"/>
            <a:ext cx="8315306" cy="2585323"/>
          </a:xfrm>
          <a:prstGeom prst="rect">
            <a:avLst/>
          </a:prstGeom>
        </p:spPr>
        <p:txBody>
          <a:bodyPr wrap="square">
            <a:spAutoFit/>
          </a:bodyPr>
          <a:lstStyle/>
          <a:p>
            <a:pPr algn="ctr"/>
            <a:r>
              <a:rPr lang="en-GB" b="1" dirty="0">
                <a:solidFill>
                  <a:srgbClr val="0D0D0D"/>
                </a:solidFill>
                <a:latin typeface="Open Sans" panose="020B0606030504020204"/>
                <a:ea typeface="Calibri" panose="020F0502020204030204" pitchFamily="34" charset="0"/>
                <a:cs typeface="Calibri" panose="020F0502020204030204" pitchFamily="34" charset="0"/>
              </a:rPr>
              <a:t>Where do you think Green Hydrogen will have greatest impact as a source of energy?</a:t>
            </a:r>
          </a:p>
          <a:p>
            <a:endParaRPr lang="en-GB" dirty="0">
              <a:solidFill>
                <a:srgbClr val="000000"/>
              </a:solidFill>
              <a:latin typeface="Open Sans" panose="020B0606030504020204"/>
              <a:ea typeface="Calibri" panose="020F0502020204030204" pitchFamily="34" charset="0"/>
              <a:cs typeface="Calibri" panose="020F0502020204030204" pitchFamily="34" charset="0"/>
            </a:endParaRPr>
          </a:p>
          <a:p>
            <a:pPr marL="342900" lvl="0" indent="-342900">
              <a:buFont typeface="+mj-lt"/>
              <a:buAutoNum type="arabicPeriod"/>
            </a:pPr>
            <a:r>
              <a:rPr lang="en-GB" b="1" dirty="0">
                <a:solidFill>
                  <a:srgbClr val="0D0D0D"/>
                </a:solidFill>
                <a:latin typeface="Open Sans" panose="020B0606030504020204"/>
                <a:ea typeface="Times New Roman" panose="02020603050405020304" pitchFamily="18" charset="0"/>
                <a:cs typeface="Calibri" panose="020F0502020204030204" pitchFamily="34" charset="0"/>
              </a:rPr>
              <a:t>In helping decarbonise our energy system.</a:t>
            </a:r>
            <a:endParaRPr lang="en-GB" b="1" dirty="0">
              <a:solidFill>
                <a:srgbClr val="0D0D0D"/>
              </a:solidFill>
              <a:latin typeface="Open Sans" panose="020B0606030504020204"/>
              <a:ea typeface="Calibri" panose="020F0502020204030204" pitchFamily="34" charset="0"/>
              <a:cs typeface="Calibri" panose="020F0502020204030204" pitchFamily="34" charset="0"/>
            </a:endParaRPr>
          </a:p>
          <a:p>
            <a:pPr marL="342900" lvl="0" indent="-342900">
              <a:buFont typeface="+mj-lt"/>
              <a:buAutoNum type="arabicPeriod"/>
            </a:pPr>
            <a:r>
              <a:rPr lang="en-GB" b="1" dirty="0">
                <a:solidFill>
                  <a:srgbClr val="0D0D0D"/>
                </a:solidFill>
                <a:latin typeface="Open Sans" panose="020B0606030504020204"/>
                <a:ea typeface="Times New Roman" panose="02020603050405020304" pitchFamily="18" charset="0"/>
                <a:cs typeface="Calibri" panose="020F0502020204030204" pitchFamily="34" charset="0"/>
              </a:rPr>
              <a:t>Helping balance the grid when introducing more renewables options.</a:t>
            </a:r>
            <a:endParaRPr lang="en-GB" b="1" dirty="0">
              <a:solidFill>
                <a:srgbClr val="0D0D0D"/>
              </a:solidFill>
              <a:latin typeface="Open Sans" panose="020B0606030504020204"/>
              <a:ea typeface="Calibri" panose="020F0502020204030204" pitchFamily="34" charset="0"/>
              <a:cs typeface="Calibri" panose="020F0502020204030204" pitchFamily="34" charset="0"/>
            </a:endParaRPr>
          </a:p>
          <a:p>
            <a:pPr marL="342900" lvl="0" indent="-342900">
              <a:buFont typeface="+mj-lt"/>
              <a:buAutoNum type="arabicPeriod"/>
            </a:pPr>
            <a:r>
              <a:rPr lang="en-GB" b="1" dirty="0">
                <a:solidFill>
                  <a:srgbClr val="0D0D0D"/>
                </a:solidFill>
                <a:latin typeface="Open Sans" panose="020B0606030504020204"/>
                <a:ea typeface="Times New Roman" panose="02020603050405020304" pitchFamily="18" charset="0"/>
                <a:cs typeface="Calibri" panose="020F0502020204030204" pitchFamily="34" charset="0"/>
              </a:rPr>
              <a:t>Achieving sector coupling opportunities.</a:t>
            </a:r>
            <a:endParaRPr lang="en-GB" b="1" dirty="0">
              <a:solidFill>
                <a:srgbClr val="0D0D0D"/>
              </a:solidFill>
              <a:latin typeface="Open Sans" panose="020B0606030504020204"/>
              <a:ea typeface="Calibri" panose="020F0502020204030204" pitchFamily="34" charset="0"/>
              <a:cs typeface="Calibri" panose="020F0502020204030204" pitchFamily="34" charset="0"/>
            </a:endParaRPr>
          </a:p>
          <a:p>
            <a:pPr marL="342900" lvl="0" indent="-342900">
              <a:buFont typeface="+mj-lt"/>
              <a:buAutoNum type="arabicPeriod"/>
            </a:pPr>
            <a:r>
              <a:rPr lang="en-GB" b="1" dirty="0">
                <a:solidFill>
                  <a:srgbClr val="0D0D0D"/>
                </a:solidFill>
                <a:latin typeface="Open Sans" panose="020B0606030504020204"/>
                <a:ea typeface="Times New Roman" panose="02020603050405020304" pitchFamily="18" charset="0"/>
                <a:cs typeface="Calibri" panose="020F0502020204030204" pitchFamily="34" charset="0"/>
              </a:rPr>
              <a:t>Helping Industry to reduce carbon emissions.</a:t>
            </a:r>
            <a:endParaRPr lang="en-GB" b="1" dirty="0">
              <a:solidFill>
                <a:srgbClr val="0D0D0D"/>
              </a:solidFill>
              <a:latin typeface="Open Sans" panose="020B0606030504020204"/>
              <a:ea typeface="Calibri" panose="020F0502020204030204" pitchFamily="34" charset="0"/>
              <a:cs typeface="Calibri" panose="020F0502020204030204" pitchFamily="34" charset="0"/>
            </a:endParaRPr>
          </a:p>
          <a:p>
            <a:pPr marL="342900" lvl="0" indent="-342900">
              <a:buFont typeface="+mj-lt"/>
              <a:buAutoNum type="arabicPeriod"/>
            </a:pPr>
            <a:r>
              <a:rPr lang="en-GB" b="1" dirty="0">
                <a:solidFill>
                  <a:srgbClr val="0D0D0D"/>
                </a:solidFill>
                <a:latin typeface="Open Sans" panose="020B0606030504020204"/>
                <a:ea typeface="Times New Roman" panose="02020603050405020304" pitchFamily="18" charset="0"/>
                <a:cs typeface="Calibri" panose="020F0502020204030204" pitchFamily="34" charset="0"/>
              </a:rPr>
              <a:t>Providing energy security for communities.</a:t>
            </a:r>
            <a:endParaRPr lang="en-GB" b="1" dirty="0">
              <a:solidFill>
                <a:srgbClr val="0D0D0D"/>
              </a:solidFill>
              <a:latin typeface="Open Sans" panose="020B0606030504020204"/>
              <a:ea typeface="Calibri" panose="020F0502020204030204" pitchFamily="34" charset="0"/>
              <a:cs typeface="Calibri" panose="020F0502020204030204" pitchFamily="34" charset="0"/>
            </a:endParaRPr>
          </a:p>
          <a:p>
            <a:pPr marL="342900" lvl="0" indent="-342900">
              <a:buFont typeface="+mj-lt"/>
              <a:buAutoNum type="arabicPeriod"/>
            </a:pPr>
            <a:r>
              <a:rPr lang="en-GB" b="1" dirty="0">
                <a:solidFill>
                  <a:srgbClr val="0D0D0D"/>
                </a:solidFill>
                <a:latin typeface="Open Sans" panose="020B0606030504020204"/>
                <a:ea typeface="Times New Roman" panose="02020603050405020304" pitchFamily="18" charset="0"/>
                <a:cs typeface="Calibri" panose="020F0502020204030204" pitchFamily="34" charset="0"/>
              </a:rPr>
              <a:t>Other - please suggest.</a:t>
            </a:r>
            <a:endParaRPr lang="en-GB" b="1" dirty="0">
              <a:solidFill>
                <a:srgbClr val="0D0D0D"/>
              </a:solidFill>
              <a:latin typeface="Open Sans" panose="020B0606030504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798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35394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Globally governments are not moving from positions where they debated climate change to now physically delivering on their promises of net zero.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Working in cohesion will accelerate progress, create jobs, generate prosperity, and deliver climate action not dialogue.</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4" name="TextBox 3"/>
          <p:cNvSpPr txBox="1"/>
          <p:nvPr/>
        </p:nvSpPr>
        <p:spPr>
          <a:xfrm>
            <a:off x="2531707" y="1236911"/>
            <a:ext cx="47256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mn-ea"/>
                <a:cs typeface="+mn-cs"/>
              </a:rPr>
              <a:t>The decade of delivery</a:t>
            </a:r>
          </a:p>
        </p:txBody>
      </p:sp>
    </p:spTree>
    <p:extLst>
      <p:ext uri="{BB962C8B-B14F-4D97-AF65-F5344CB8AC3E}">
        <p14:creationId xmlns:p14="http://schemas.microsoft.com/office/powerpoint/2010/main" val="134068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5" y="2251187"/>
            <a:ext cx="7449023" cy="3785652"/>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currently awaiting formal approval by the European                                  Parliament and the Council of the EU.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parallel to the approval process, the plans for the first Calls of Proposals are being developed.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Energy is now part of a Cluster with Climate and Mobility in Pillar 2, Global Challenges and European Industrial Competitiveness.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is envisaged that this Cluster will have a budget of over €15 billion over the course of the programme.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draft Work Programme for 2021 and 2022 has been published but is subject to change until the Calls for Proposals are published.</a:t>
            </a:r>
            <a:endPar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4" name="TextBox 3"/>
          <p:cNvSpPr txBox="1"/>
          <p:nvPr/>
        </p:nvSpPr>
        <p:spPr>
          <a:xfrm>
            <a:off x="3147499" y="1134318"/>
            <a:ext cx="402643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mn-ea"/>
                <a:cs typeface="+mn-cs"/>
              </a:rPr>
              <a:t>Horizon Europe</a:t>
            </a:r>
          </a:p>
        </p:txBody>
      </p:sp>
    </p:spTree>
    <p:extLst>
      <p:ext uri="{BB962C8B-B14F-4D97-AF65-F5344CB8AC3E}">
        <p14:creationId xmlns:p14="http://schemas.microsoft.com/office/powerpoint/2010/main" val="234252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126188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419" y="1511754"/>
            <a:ext cx="6781162" cy="4793980"/>
          </a:xfrm>
          <a:prstGeom prst="rect">
            <a:avLst/>
          </a:prstGeom>
        </p:spPr>
      </p:pic>
    </p:spTree>
    <p:extLst>
      <p:ext uri="{BB962C8B-B14F-4D97-AF65-F5344CB8AC3E}">
        <p14:creationId xmlns:p14="http://schemas.microsoft.com/office/powerpoint/2010/main" val="285725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8712" y="2747952"/>
            <a:ext cx="5586586" cy="2672270"/>
          </a:xfrm>
          <a:prstGeom prst="rect">
            <a:avLst/>
          </a:prstGeom>
          <a:noFill/>
        </p:spPr>
        <p:txBody>
          <a:bodyPr wrap="square" rtlCol="0">
            <a:spAutoFit/>
          </a:bodyPr>
          <a:lstStyle/>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GenComm Website - </a:t>
            </a:r>
            <a:r>
              <a:rPr kumimoji="0" lang="en-GB" sz="1576"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nweurope.eu/</a:t>
            </a:r>
            <a:r>
              <a:rPr kumimoji="0" lang="en-GB" sz="1576" b="0" i="0" u="sng" strike="noStrike" kern="1200" cap="none" spc="0" normalizeH="0" baseline="0" noProof="0" dirty="0" err="1">
                <a:ln>
                  <a:noFill/>
                </a:ln>
                <a:solidFill>
                  <a:srgbClr val="0563C1"/>
                </a:solidFill>
                <a:effectLst/>
                <a:uLnTx/>
                <a:uFillTx/>
                <a:latin typeface="Calibri" panose="020F0502020204030204" pitchFamily="34" charset="0"/>
                <a:ea typeface="Calibri" panose="020F0502020204030204" pitchFamily="34" charset="0"/>
                <a:cs typeface="+mn-cs"/>
              </a:rPr>
              <a:t>gencomm</a:t>
            </a: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LinkedIn - GenComm</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Twitter - @GenComm_CH2F</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Community Hydrogen Forum – CH2F - </a:t>
            </a:r>
            <a:r>
              <a:rPr kumimoji="0" lang="en-GB" sz="1576"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communityh2.eu</a:t>
            </a: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Hydrogen Ireland website - </a:t>
            </a:r>
            <a:r>
              <a:rPr kumimoji="0" lang="en-GB" sz="1576"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hydrogenireland.org</a:t>
            </a:r>
            <a:endParaRPr kumimoji="0" lang="en-GB" sz="1576"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408" t="16959" r="7305" b="11622"/>
          <a:stretch/>
        </p:blipFill>
        <p:spPr>
          <a:xfrm>
            <a:off x="267806" y="173248"/>
            <a:ext cx="1690908" cy="741663"/>
          </a:xfrm>
          <a:prstGeom prst="rect">
            <a:avLst/>
          </a:prstGeom>
        </p:spPr>
      </p:pic>
      <p:sp>
        <p:nvSpPr>
          <p:cNvPr id="4" name="Rectangle 3"/>
          <p:cNvSpPr/>
          <p:nvPr/>
        </p:nvSpPr>
        <p:spPr>
          <a:xfrm>
            <a:off x="1864816" y="1308072"/>
            <a:ext cx="5414367" cy="646331"/>
          </a:xfrm>
          <a:prstGeom prst="rect">
            <a:avLst/>
          </a:prstGeom>
        </p:spPr>
        <p:txBody>
          <a:bodyPr wrap="none">
            <a:spAutoFit/>
          </a:bodyPr>
          <a:lstStyle/>
          <a:p>
            <a:pPr marL="0" marR="0" lvl="0" indent="0" algn="l" defTabSz="342875"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rPr>
              <a:t>Social Distance Calling Card</a:t>
            </a:r>
            <a:endParaRPr kumimoji="0" lang="en-GB" sz="3600" b="0"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4460C82-6A0C-4141-AEB9-8F1C13B265A4}"/>
              </a:ext>
            </a:extLst>
          </p:cNvPr>
          <p:cNvSpPr txBox="1"/>
          <p:nvPr/>
        </p:nvSpPr>
        <p:spPr>
          <a:xfrm>
            <a:off x="-222428" y="6546252"/>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a:t>
            </a:r>
          </a:p>
        </p:txBody>
      </p:sp>
    </p:spTree>
    <p:extLst>
      <p:ext uri="{BB962C8B-B14F-4D97-AF65-F5344CB8AC3E}">
        <p14:creationId xmlns:p14="http://schemas.microsoft.com/office/powerpoint/2010/main" val="109517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990" y="4595418"/>
            <a:ext cx="8636854"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Open Sans"/>
              </a:rPr>
              <a:t>Introduction SMART H2</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Open Sans"/>
                <a:ea typeface="+mn-ea"/>
                <a:cs typeface="Open Sans"/>
              </a:rPr>
              <a:t>Paul McCormack</a:t>
            </a:r>
            <a:endParaRPr kumimoji="0" lang="en-US" sz="2800" b="0"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a:ea typeface="+mn-ea"/>
                <a:cs typeface="Open Sans"/>
              </a:rPr>
              <a:t>GenComm Project Co </a:t>
            </a:r>
            <a:r>
              <a:rPr kumimoji="0" lang="en-US" sz="2800" b="0" i="0" u="none" strike="noStrike" kern="1200" cap="none" spc="0" normalizeH="0" baseline="0" noProof="0" dirty="0" err="1">
                <a:ln>
                  <a:noFill/>
                </a:ln>
                <a:solidFill>
                  <a:prstClr val="black"/>
                </a:solidFill>
                <a:effectLst/>
                <a:uLnTx/>
                <a:uFillTx/>
                <a:latin typeface="Open Sans"/>
                <a:ea typeface="+mn-ea"/>
                <a:cs typeface="Open Sans"/>
              </a:rPr>
              <a:t>Ordinator</a:t>
            </a:r>
            <a:endParaRPr kumimoji="0" lang="en-US" sz="2800" b="0"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br>
              <a:rPr kumimoji="0" lang="en-GB" sz="3800" b="1" i="0" u="none" strike="noStrike" kern="1200" cap="none" spc="0" normalizeH="0" baseline="0" noProof="0" dirty="0">
                <a:ln>
                  <a:noFill/>
                </a:ln>
                <a:solidFill>
                  <a:prstClr val="black"/>
                </a:solidFill>
                <a:effectLst/>
                <a:uLnTx/>
                <a:uFillTx/>
                <a:latin typeface="Open Sans"/>
                <a:ea typeface="+mn-ea"/>
                <a:cs typeface="Open Sans"/>
              </a:rPr>
            </a:b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093" y="894364"/>
            <a:ext cx="5909022" cy="3323234"/>
          </a:xfrm>
          <a:prstGeom prst="rect">
            <a:avLst/>
          </a:prstGeom>
        </p:spPr>
      </p:pic>
      <p:sp>
        <p:nvSpPr>
          <p:cNvPr id="8" name="TextBox 7">
            <a:extLst>
              <a:ext uri="{FF2B5EF4-FFF2-40B4-BE49-F238E27FC236}">
                <a16:creationId xmlns:a16="http://schemas.microsoft.com/office/drawing/2014/main" id="{CE6C33B7-D5F2-43D1-B0DE-9DD23164AC4E}"/>
              </a:ext>
            </a:extLst>
          </p:cNvPr>
          <p:cNvSpPr txBox="1"/>
          <p:nvPr/>
        </p:nvSpPr>
        <p:spPr>
          <a:xfrm>
            <a:off x="-222428" y="6580577"/>
            <a:ext cx="9573491" cy="276999"/>
          </a:xfrm>
          <a:prstGeom prst="rect">
            <a:avLst/>
          </a:prstGeom>
          <a:noFill/>
        </p:spPr>
        <p:txBody>
          <a:bodyPr wrap="square" rtlCol="0">
            <a:spAutoFit/>
          </a:bodyPr>
          <a:lstStyle/>
          <a:p>
            <a:pPr algn="ctr"/>
            <a:r>
              <a:rPr lang="en-GB" sz="1200" b="1" dirty="0">
                <a:solidFill>
                  <a:srgbClr val="034DA2"/>
                </a:solidFill>
                <a:cs typeface="Open Sans"/>
              </a:rPr>
              <a:t>GenComm Spring Series of H₂ Webinars - Webinar 2: Green H₂ Supply </a:t>
            </a:r>
          </a:p>
        </p:txBody>
      </p:sp>
    </p:spTree>
    <p:extLst>
      <p:ext uri="{BB962C8B-B14F-4D97-AF65-F5344CB8AC3E}">
        <p14:creationId xmlns:p14="http://schemas.microsoft.com/office/powerpoint/2010/main" val="92487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091" y="2028533"/>
            <a:ext cx="7996836" cy="4401205"/>
          </a:xfrm>
          <a:prstGeom prst="rect">
            <a:avLst/>
          </a:prstGeom>
          <a:noFill/>
        </p:spPr>
        <p:txBody>
          <a:bodyPr wrap="square" rtlCol="0">
            <a:spAutoFit/>
          </a:bodyPr>
          <a:lstStyle/>
          <a:p>
            <a:pPr marL="457200" indent="-457200" algn="just">
              <a:buFont typeface="Arial" panose="020B0604020202020204" pitchFamily="34" charset="0"/>
              <a:buChar char="•"/>
            </a:pPr>
            <a:r>
              <a:rPr lang="en-GB" sz="2000" dirty="0"/>
              <a:t>To create webinar content that inspires, educates, and acquires you, our  audience.</a:t>
            </a:r>
          </a:p>
          <a:p>
            <a:pPr marL="457200" indent="-457200" algn="just">
              <a:buFont typeface="Arial" panose="020B0604020202020204" pitchFamily="34" charset="0"/>
              <a:buChar char="•"/>
            </a:pPr>
            <a:r>
              <a:rPr lang="en-GB" sz="2000" dirty="0"/>
              <a:t>Build content intelligence.</a:t>
            </a:r>
          </a:p>
          <a:p>
            <a:pPr marL="457200" indent="-457200" algn="just">
              <a:buFont typeface="Arial" panose="020B0604020202020204" pitchFamily="34" charset="0"/>
              <a:buChar char="•"/>
            </a:pPr>
            <a:r>
              <a:rPr lang="en-GB" sz="2000" dirty="0"/>
              <a:t>Provide an information portal that is 2-way.</a:t>
            </a:r>
          </a:p>
          <a:p>
            <a:pPr marL="457200" indent="-457200" algn="just">
              <a:buFont typeface="Arial" panose="020B0604020202020204" pitchFamily="34" charset="0"/>
              <a:buChar char="•"/>
            </a:pPr>
            <a:r>
              <a:rPr lang="en-GB" sz="2000" dirty="0"/>
              <a:t>Inform, educate and inspire.</a:t>
            </a:r>
          </a:p>
          <a:p>
            <a:pPr marL="457200" indent="-457200" algn="just">
              <a:buFont typeface="Arial" panose="020B0604020202020204" pitchFamily="34" charset="0"/>
              <a:buChar char="•"/>
            </a:pPr>
            <a:r>
              <a:rPr lang="en-GB" sz="2000" dirty="0"/>
              <a:t>Putting you at the heart of the energy transition - achieving a just transition.</a:t>
            </a:r>
          </a:p>
          <a:p>
            <a:pPr algn="just"/>
            <a:endParaRPr lang="en-GB" sz="2000" dirty="0"/>
          </a:p>
          <a:p>
            <a:pPr algn="just"/>
            <a:r>
              <a:rPr lang="en-GB" sz="2000" i="1" dirty="0"/>
              <a:t>“It is essential that people affected by the transition are given a voice and are included in the dialogue. Transitions are affecting the livelihoods of workers and their families, they have concerns and maybe even fears, which should be addressed in an open dialogue.”</a:t>
            </a:r>
          </a:p>
          <a:p>
            <a:pPr algn="just"/>
            <a:endParaRPr lang="en-GB" sz="2000" i="1" dirty="0"/>
          </a:p>
          <a:p>
            <a:pPr algn="just"/>
            <a:r>
              <a:rPr lang="en-GB" sz="2000" dirty="0"/>
              <a:t>Dan Jorgensen, Denmark’s Minister of Climate, Energy and Utilities</a:t>
            </a:r>
          </a:p>
        </p:txBody>
      </p:sp>
      <p:sp>
        <p:nvSpPr>
          <p:cNvPr id="3" name="TextBox 2"/>
          <p:cNvSpPr txBox="1"/>
          <p:nvPr/>
        </p:nvSpPr>
        <p:spPr>
          <a:xfrm>
            <a:off x="-222428" y="6580577"/>
            <a:ext cx="9573491" cy="276999"/>
          </a:xfrm>
          <a:prstGeom prst="rect">
            <a:avLst/>
          </a:prstGeom>
          <a:noFill/>
        </p:spPr>
        <p:txBody>
          <a:bodyPr wrap="square" rtlCol="0">
            <a:spAutoFit/>
          </a:bodyPr>
          <a:lstStyle/>
          <a:p>
            <a:pPr algn="ctr"/>
            <a:r>
              <a:rPr lang="en-GB" sz="1200" b="1" dirty="0">
                <a:solidFill>
                  <a:srgbClr val="034DA2"/>
                </a:solidFill>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4" name="TextBox 3"/>
          <p:cNvSpPr txBox="1"/>
          <p:nvPr/>
        </p:nvSpPr>
        <p:spPr>
          <a:xfrm>
            <a:off x="1848010" y="1160725"/>
            <a:ext cx="5447980" cy="646331"/>
          </a:xfrm>
          <a:prstGeom prst="rect">
            <a:avLst/>
          </a:prstGeom>
          <a:noFill/>
        </p:spPr>
        <p:txBody>
          <a:bodyPr wrap="square" rtlCol="0">
            <a:spAutoFit/>
          </a:bodyPr>
          <a:lstStyle/>
          <a:p>
            <a:r>
              <a:rPr lang="en-GB" sz="3600" b="1" dirty="0">
                <a:solidFill>
                  <a:srgbClr val="00B050"/>
                </a:solidFill>
              </a:rPr>
              <a:t>GenComm Spring ‘21 Series</a:t>
            </a:r>
          </a:p>
        </p:txBody>
      </p:sp>
    </p:spTree>
    <p:extLst>
      <p:ext uri="{BB962C8B-B14F-4D97-AF65-F5344CB8AC3E}">
        <p14:creationId xmlns:p14="http://schemas.microsoft.com/office/powerpoint/2010/main" val="318843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2135" y="1885812"/>
            <a:ext cx="8065527" cy="4678204"/>
          </a:xfrm>
          <a:prstGeom prst="rect">
            <a:avLst/>
          </a:prstGeom>
          <a:noFill/>
        </p:spPr>
        <p:txBody>
          <a:bodyPr wrap="square" rtlCol="0">
            <a:spAutoFit/>
          </a:bodyPr>
          <a:lstStyle/>
          <a:p>
            <a:pPr lvl="0" algn="just">
              <a:defRPr/>
            </a:pPr>
            <a:r>
              <a:rPr lang="en-GB" sz="2800" dirty="0">
                <a:latin typeface="Open Sans" panose="020B0606030504020204" pitchFamily="34" charset="0"/>
                <a:ea typeface="Open Sans" panose="020B0606030504020204" pitchFamily="34" charset="0"/>
                <a:cs typeface="Open Sans" panose="020B0606030504020204" pitchFamily="34" charset="0"/>
              </a:rPr>
              <a:t>John Kerry, US Presidential Special Envoy for Climate:</a:t>
            </a:r>
          </a:p>
          <a:p>
            <a:pPr lvl="0" algn="just">
              <a:defRPr/>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lvl="0" algn="just">
              <a:defRPr/>
            </a:pPr>
            <a:r>
              <a:rPr lang="en-GB" sz="2800" i="1" dirty="0">
                <a:latin typeface="Open Sans" panose="020B0606030504020204" pitchFamily="34" charset="0"/>
                <a:ea typeface="Open Sans" panose="020B0606030504020204" pitchFamily="34" charset="0"/>
                <a:cs typeface="Open Sans" panose="020B0606030504020204" pitchFamily="34" charset="0"/>
              </a:rPr>
              <a:t>“This is the greatest economic opportunity we’ve ever had. We are looking at the biggest job market ever known. Every task we have – building out the grid, solar power, wind power, building out hydrogen, batteries, switching to electric vehicles – will all create jobs.”</a:t>
            </a:r>
          </a:p>
          <a:p>
            <a:pPr lvl="0" algn="just">
              <a:defRPr/>
            </a:pPr>
            <a:endParaRPr kumimoji="0" lang="en-GB" sz="2800" i="1" u="none" strike="noStrike" kern="1200" cap="none" spc="0" normalizeH="0" baseline="0" noProof="0" dirty="0">
              <a:ln>
                <a:noFill/>
              </a:ln>
              <a:solidFill>
                <a:prstClr val="black"/>
              </a:solidFill>
              <a:effectLst/>
              <a:uLnTx/>
              <a:uFillTx/>
              <a:latin typeface="Open Sans"/>
              <a:cs typeface="Open Sans"/>
            </a:endParaRPr>
          </a:p>
          <a:p>
            <a:pPr lvl="0" algn="just">
              <a:defRPr/>
            </a:pPr>
            <a:r>
              <a:rPr lang="en-GB" i="1" dirty="0"/>
              <a:t>IEA-COP26 Net Zero Summit April 2021</a:t>
            </a:r>
            <a:endParaRPr kumimoji="0" lang="en-US" sz="2800" i="1" u="none" strike="noStrike" kern="1200" cap="none" spc="0" normalizeH="0" baseline="0" noProof="0" dirty="0">
              <a:ln>
                <a:noFill/>
              </a:ln>
              <a:effectLst/>
              <a:uLnTx/>
              <a:uFillTx/>
              <a:latin typeface="Open Sans"/>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extBox 1"/>
          <p:cNvSpPr txBox="1"/>
          <p:nvPr/>
        </p:nvSpPr>
        <p:spPr>
          <a:xfrm>
            <a:off x="1083681" y="1237680"/>
            <a:ext cx="7082437" cy="646331"/>
          </a:xfrm>
          <a:prstGeom prst="rect">
            <a:avLst/>
          </a:prstGeom>
          <a:noFill/>
        </p:spPr>
        <p:txBody>
          <a:bodyPr wrap="square" rtlCol="0">
            <a:spAutoFit/>
          </a:bodyPr>
          <a:lstStyle/>
          <a:p>
            <a:r>
              <a:rPr lang="en-GB" sz="3600" b="1" dirty="0">
                <a:solidFill>
                  <a:srgbClr val="00B050"/>
                </a:solidFill>
              </a:rPr>
              <a:t>the greatest economic opportunity</a:t>
            </a:r>
          </a:p>
        </p:txBody>
      </p:sp>
    </p:spTree>
    <p:extLst>
      <p:ext uri="{BB962C8B-B14F-4D97-AF65-F5344CB8AC3E}">
        <p14:creationId xmlns:p14="http://schemas.microsoft.com/office/powerpoint/2010/main" val="77700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2677656"/>
          </a:xfrm>
          <a:prstGeom prst="rect">
            <a:avLst/>
          </a:prstGeom>
          <a:noFill/>
        </p:spPr>
        <p:txBody>
          <a:bodyPr wrap="square" rtlCol="0">
            <a:spAutoFit/>
          </a:bodyPr>
          <a:lstStyle/>
          <a:p>
            <a:pPr marL="514350" indent="-514350" algn="just">
              <a:buFont typeface="+mj-lt"/>
              <a:buAutoNum type="arabicPeriod"/>
            </a:pPr>
            <a:r>
              <a:rPr lang="en-GB" sz="2800" dirty="0">
                <a:latin typeface="Open Sans"/>
                <a:cs typeface="Open Sans"/>
              </a:rPr>
              <a:t>Recognised globally as a key element in global decarbonisation.</a:t>
            </a:r>
          </a:p>
          <a:p>
            <a:pPr marL="514350" indent="-514350" algn="just">
              <a:buFont typeface="+mj-lt"/>
              <a:buAutoNum type="arabicPeriod"/>
            </a:pPr>
            <a:r>
              <a:rPr lang="en-GB" sz="2800" dirty="0">
                <a:latin typeface="Open Sans"/>
                <a:cs typeface="Open Sans"/>
              </a:rPr>
              <a:t>The catalyst accelerating the energy transition.</a:t>
            </a:r>
          </a:p>
          <a:p>
            <a:pPr marL="514350" indent="-514350" algn="just">
              <a:buFont typeface="+mj-lt"/>
              <a:buAutoNum type="arabicPeriod"/>
            </a:pPr>
            <a:r>
              <a:rPr lang="en-GB" sz="2800" dirty="0">
                <a:latin typeface="Open Sans"/>
                <a:cs typeface="Open Sans"/>
              </a:rPr>
              <a:t>The gatekeeper opening up the full potential for offshore renewables.</a:t>
            </a:r>
            <a:endParaRPr lang="en-US" sz="3800" b="1" dirty="0">
              <a:latin typeface="Open Sans"/>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algn="ctr"/>
            <a:r>
              <a:rPr lang="en-GB" sz="1200" b="1" dirty="0">
                <a:solidFill>
                  <a:srgbClr val="034DA2"/>
                </a:solidFill>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4" name="TextBox 3"/>
          <p:cNvSpPr txBox="1"/>
          <p:nvPr/>
        </p:nvSpPr>
        <p:spPr>
          <a:xfrm>
            <a:off x="3473183" y="1236911"/>
            <a:ext cx="4026434" cy="646331"/>
          </a:xfrm>
          <a:prstGeom prst="rect">
            <a:avLst/>
          </a:prstGeom>
          <a:noFill/>
        </p:spPr>
        <p:txBody>
          <a:bodyPr wrap="square" rtlCol="0">
            <a:spAutoFit/>
          </a:bodyPr>
          <a:lstStyle/>
          <a:p>
            <a:r>
              <a:rPr lang="en-GB" sz="3600" b="1" dirty="0">
                <a:solidFill>
                  <a:srgbClr val="00B050"/>
                </a:solidFill>
              </a:rPr>
              <a:t>Green H2</a:t>
            </a:r>
          </a:p>
        </p:txBody>
      </p:sp>
    </p:spTree>
    <p:extLst>
      <p:ext uri="{BB962C8B-B14F-4D97-AF65-F5344CB8AC3E}">
        <p14:creationId xmlns:p14="http://schemas.microsoft.com/office/powerpoint/2010/main" val="43328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2677656"/>
          </a:xfrm>
          <a:prstGeom prst="rect">
            <a:avLst/>
          </a:prstGeom>
          <a:noFill/>
        </p:spPr>
        <p:txBody>
          <a:bodyPr wrap="square" rtlCol="0">
            <a:spAutoFit/>
          </a:bodyPr>
          <a:lstStyle/>
          <a:p>
            <a:pPr lvl="0" algn="just">
              <a:defRPr/>
            </a:pPr>
            <a:r>
              <a:rPr lang="en-GB" sz="2800" dirty="0">
                <a:solidFill>
                  <a:prstClr val="black"/>
                </a:solidFill>
                <a:latin typeface="Open Sans"/>
                <a:cs typeface="Open Sans"/>
              </a:rPr>
              <a:t>Hydrogen is the catalyst driving Europe’s energy transition. Optimising this journey delivering SMARTH2 through valorisation of the hydrogen supply chain, production, storage and use is key to creating a successful hydrogen Europe.</a:t>
            </a:r>
            <a:endParaRPr kumimoji="0" lang="en-US" sz="2800" i="0" u="none" strike="noStrike" kern="1200" cap="none" spc="0" normalizeH="0" baseline="0" noProof="0" dirty="0">
              <a:ln>
                <a:noFill/>
              </a:ln>
              <a:solidFill>
                <a:prstClr val="black"/>
              </a:solidFill>
              <a:effectLst/>
              <a:uLnTx/>
              <a:uFillTx/>
              <a:latin typeface="Open Sans"/>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4" name="TextBox 3"/>
          <p:cNvSpPr txBox="1"/>
          <p:nvPr/>
        </p:nvSpPr>
        <p:spPr>
          <a:xfrm>
            <a:off x="3302598" y="1239045"/>
            <a:ext cx="4157062" cy="646331"/>
          </a:xfrm>
          <a:prstGeom prst="rect">
            <a:avLst/>
          </a:prstGeom>
          <a:noFill/>
        </p:spPr>
        <p:txBody>
          <a:bodyPr wrap="square" rtlCol="0">
            <a:spAutoFit/>
          </a:bodyPr>
          <a:lstStyle/>
          <a:p>
            <a:r>
              <a:rPr lang="en-GB" sz="3600" b="1" dirty="0">
                <a:solidFill>
                  <a:srgbClr val="00B050"/>
                </a:solidFill>
              </a:rPr>
              <a:t>H2 Catalyst</a:t>
            </a:r>
          </a:p>
        </p:txBody>
      </p:sp>
    </p:spTree>
    <p:extLst>
      <p:ext uri="{BB962C8B-B14F-4D97-AF65-F5344CB8AC3E}">
        <p14:creationId xmlns:p14="http://schemas.microsoft.com/office/powerpoint/2010/main" val="111817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8727" y="1932502"/>
            <a:ext cx="7820102" cy="4154984"/>
          </a:xfrm>
          <a:prstGeom prst="rect">
            <a:avLst/>
          </a:prstGeom>
          <a:noFill/>
        </p:spPr>
        <p:txBody>
          <a:bodyPr wrap="square" rtlCol="0">
            <a:spAutoFit/>
          </a:bodyPr>
          <a:lstStyle/>
          <a:p>
            <a:pPr lvl="0" algn="just">
              <a:defRPr/>
            </a:pPr>
            <a:r>
              <a:rPr lang="en-GB" sz="2400" dirty="0">
                <a:solidFill>
                  <a:prstClr val="black"/>
                </a:solidFill>
                <a:latin typeface="Open Sans"/>
                <a:cs typeface="Open Sans"/>
              </a:rPr>
              <a:t>Today’s webinar covers the innovation pathway of production and use of this zero-carbon fuel as part of our energy transition journey. True energy innovation is about developing and delivering sustainable solutions that meet community and environmental need. As part of the GenComm work in generating energy secure communities, we are optimising solutions with SMARTH2 to meet the twin goals: </a:t>
            </a:r>
          </a:p>
          <a:p>
            <a:pPr lvl="0" algn="just">
              <a:defRPr/>
            </a:pPr>
            <a:endParaRPr lang="en-GB" sz="2400" dirty="0">
              <a:solidFill>
                <a:prstClr val="black"/>
              </a:solidFill>
              <a:latin typeface="Open Sans"/>
              <a:cs typeface="Open Sans"/>
            </a:endParaRPr>
          </a:p>
          <a:p>
            <a:pPr marL="342900" lvl="0" indent="-342900" algn="just">
              <a:buFont typeface="Arial" panose="020B0604020202020204" pitchFamily="34" charset="0"/>
              <a:buChar char="•"/>
              <a:defRPr/>
            </a:pPr>
            <a:r>
              <a:rPr lang="en-GB" sz="2400" dirty="0">
                <a:solidFill>
                  <a:prstClr val="black"/>
                </a:solidFill>
                <a:latin typeface="Open Sans"/>
                <a:cs typeface="Open Sans"/>
              </a:rPr>
              <a:t>Energy security </a:t>
            </a:r>
          </a:p>
          <a:p>
            <a:pPr marL="342900" lvl="0" indent="-342900" algn="just">
              <a:buFont typeface="Arial" panose="020B0604020202020204" pitchFamily="34" charset="0"/>
              <a:buChar char="•"/>
              <a:defRPr/>
            </a:pPr>
            <a:r>
              <a:rPr lang="en-GB" sz="2400" dirty="0">
                <a:solidFill>
                  <a:prstClr val="black"/>
                </a:solidFill>
                <a:latin typeface="Open Sans"/>
                <a:cs typeface="Open Sans"/>
              </a:rPr>
              <a:t>Sustainability.</a:t>
            </a:r>
            <a:endParaRPr kumimoji="0" lang="en-US" sz="3800" i="0" u="none" strike="noStrike" kern="1200" cap="none" spc="0" normalizeH="0" baseline="0" noProof="0" dirty="0">
              <a:ln>
                <a:noFill/>
              </a:ln>
              <a:solidFill>
                <a:prstClr val="black"/>
              </a:solidFill>
              <a:effectLst/>
              <a:uLnTx/>
              <a:uFillTx/>
              <a:latin typeface="Open Sans"/>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Rectangle 1"/>
          <p:cNvSpPr/>
          <p:nvPr/>
        </p:nvSpPr>
        <p:spPr>
          <a:xfrm>
            <a:off x="1675630" y="1227319"/>
            <a:ext cx="5792740" cy="646331"/>
          </a:xfrm>
          <a:prstGeom prst="rect">
            <a:avLst/>
          </a:prstGeom>
        </p:spPr>
        <p:txBody>
          <a:bodyPr wrap="none">
            <a:spAutoFit/>
          </a:bodyPr>
          <a:lstStyle/>
          <a:p>
            <a:r>
              <a:rPr lang="en-GB" sz="3600" b="1" dirty="0">
                <a:solidFill>
                  <a:srgbClr val="00B050"/>
                </a:solidFill>
              </a:rPr>
              <a:t>Webinar #2 Green H2 Supply </a:t>
            </a:r>
          </a:p>
        </p:txBody>
      </p:sp>
    </p:spTree>
    <p:extLst>
      <p:ext uri="{BB962C8B-B14F-4D97-AF65-F5344CB8AC3E}">
        <p14:creationId xmlns:p14="http://schemas.microsoft.com/office/powerpoint/2010/main" val="336407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6359" y="1236911"/>
            <a:ext cx="7449023" cy="384720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a:ea typeface="+mn-ea"/>
                <a:cs typeface="Open Sans"/>
              </a:rPr>
              <a:t>The world is racing to scale up Green Hydrogen.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a:ea typeface="+mn-ea"/>
                <a:cs typeface="Open Sans"/>
              </a:rPr>
              <a:t>However, as we scale up the use of GREEN H2 it must be done smartly and give us SMARTH2.</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extBox 1"/>
          <p:cNvSpPr txBox="1"/>
          <p:nvPr/>
        </p:nvSpPr>
        <p:spPr>
          <a:xfrm>
            <a:off x="1710759" y="931491"/>
            <a:ext cx="4310743" cy="70788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Open Sans"/>
                <a:ea typeface="+mn-ea"/>
                <a:cs typeface="Open Sans"/>
              </a:rPr>
              <a:t>SMART H2</a:t>
            </a:r>
          </a:p>
        </p:txBody>
      </p:sp>
      <p:graphicFrame>
        <p:nvGraphicFramePr>
          <p:cNvPr id="8" name="Diagram 7"/>
          <p:cNvGraphicFramePr/>
          <p:nvPr>
            <p:extLst>
              <p:ext uri="{D42A27DB-BD31-4B8C-83A1-F6EECF244321}">
                <p14:modId xmlns:p14="http://schemas.microsoft.com/office/powerpoint/2010/main" val="2088341593"/>
              </p:ext>
            </p:extLst>
          </p:nvPr>
        </p:nvGraphicFramePr>
        <p:xfrm>
          <a:off x="993997" y="3757916"/>
          <a:ext cx="7652908" cy="310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83899" y="650288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spTree>
    <p:extLst>
      <p:ext uri="{BB962C8B-B14F-4D97-AF65-F5344CB8AC3E}">
        <p14:creationId xmlns:p14="http://schemas.microsoft.com/office/powerpoint/2010/main" val="82577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8550" y="1978606"/>
            <a:ext cx="7449023" cy="4154984"/>
          </a:xfrm>
          <a:prstGeom prst="rect">
            <a:avLst/>
          </a:prstGeom>
          <a:noFill/>
        </p:spPr>
        <p:txBody>
          <a:bodyPr wrap="square" rtlCol="0">
            <a:spAutoFit/>
          </a:bodyPr>
          <a:lstStyle/>
          <a:p>
            <a:pPr marL="342900" lvl="0" indent="-342900">
              <a:buFont typeface="Arial" panose="020B0604020202020204" pitchFamily="34" charset="0"/>
              <a:buChar char="•"/>
              <a:defRPr/>
            </a:pPr>
            <a:r>
              <a:rPr lang="en-US" sz="2400" dirty="0">
                <a:solidFill>
                  <a:prstClr val="black"/>
                </a:solidFill>
                <a:latin typeface="Open Sans"/>
                <a:cs typeface="Open Sans"/>
              </a:rPr>
              <a:t>10:00 - 10:10: Introduction, SMART H2, Paul    					     McCormack, Belfast Metropolitan 					     College &amp; GenComm          </a:t>
            </a:r>
          </a:p>
          <a:p>
            <a:pPr marL="342900" lvl="0" indent="-342900">
              <a:buFont typeface="Arial" panose="020B0604020202020204" pitchFamily="34" charset="0"/>
              <a:buChar char="•"/>
              <a:defRPr/>
            </a:pPr>
            <a:r>
              <a:rPr lang="en-US" sz="2400" dirty="0">
                <a:solidFill>
                  <a:prstClr val="black"/>
                </a:solidFill>
                <a:latin typeface="Open Sans"/>
                <a:cs typeface="Open Sans"/>
              </a:rPr>
              <a:t>10:10 - 10:30: Green H2 Supply, Mark Welsh, 						     Energia &amp; GenComm</a:t>
            </a:r>
          </a:p>
          <a:p>
            <a:pPr marL="342900" lvl="0" indent="-342900">
              <a:buFont typeface="Arial" panose="020B0604020202020204" pitchFamily="34" charset="0"/>
              <a:buChar char="•"/>
              <a:defRPr/>
            </a:pPr>
            <a:r>
              <a:rPr lang="en-US" sz="2400" dirty="0">
                <a:solidFill>
                  <a:prstClr val="black"/>
                </a:solidFill>
                <a:latin typeface="Open Sans"/>
                <a:cs typeface="Open Sans"/>
              </a:rPr>
              <a:t>10:30 - 10:50: H2 Mobility, Dr Robert Best, </a:t>
            </a:r>
          </a:p>
          <a:p>
            <a:pPr>
              <a:defRPr/>
            </a:pPr>
            <a:r>
              <a:rPr lang="en-US" sz="2400" dirty="0">
                <a:solidFill>
                  <a:prstClr val="black"/>
                </a:solidFill>
                <a:latin typeface="Open Sans"/>
                <a:cs typeface="Open Sans"/>
              </a:rPr>
              <a:t>                           Wrightbus</a:t>
            </a:r>
          </a:p>
          <a:p>
            <a:pPr marL="342900" lvl="0" indent="-342900">
              <a:buFont typeface="Arial" panose="020B0604020202020204" pitchFamily="34" charset="0"/>
              <a:buChar char="•"/>
              <a:defRPr/>
            </a:pPr>
            <a:r>
              <a:rPr lang="en-US" sz="2400" dirty="0">
                <a:solidFill>
                  <a:prstClr val="black"/>
                </a:solidFill>
                <a:latin typeface="Open Sans"/>
                <a:cs typeface="Open Sans"/>
              </a:rPr>
              <a:t>10:50 - 11:10: Hydrogen Powering Data Centres, 				     Simon McCormick, Echelon Data 					     Centres</a:t>
            </a:r>
          </a:p>
          <a:p>
            <a:pPr marL="342900" lvl="0" indent="-342900">
              <a:buFont typeface="Arial" panose="020B0604020202020204" pitchFamily="34" charset="0"/>
              <a:buChar char="•"/>
              <a:defRPr/>
            </a:pPr>
            <a:r>
              <a:rPr lang="en-US" sz="2400" dirty="0">
                <a:solidFill>
                  <a:prstClr val="black"/>
                </a:solidFill>
                <a:latin typeface="Open Sans"/>
                <a:cs typeface="Open Sans"/>
              </a:rPr>
              <a:t>​​11:10 - 11:30: Q&amp;A</a:t>
            </a:r>
            <a:endParaRPr kumimoji="0" lang="en-US" sz="2400" i="0" u="none" strike="noStrike" kern="1200" cap="none" spc="0" normalizeH="0" baseline="0" noProof="0" dirty="0">
              <a:ln>
                <a:noFill/>
              </a:ln>
              <a:solidFill>
                <a:prstClr val="black"/>
              </a:solidFill>
              <a:effectLst/>
              <a:uLnTx/>
              <a:uFillTx/>
              <a:latin typeface="Open Sans"/>
              <a:cs typeface="Open Sans"/>
            </a:endParaRPr>
          </a:p>
        </p:txBody>
      </p:sp>
      <p:sp>
        <p:nvSpPr>
          <p:cNvPr id="3" name="TextBox 2"/>
          <p:cNvSpPr txBox="1"/>
          <p:nvPr/>
        </p:nvSpPr>
        <p:spPr>
          <a:xfrm>
            <a:off x="-222428" y="6580577"/>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2: Green H₂ Supply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4" name="TextBox 3"/>
          <p:cNvSpPr txBox="1"/>
          <p:nvPr/>
        </p:nvSpPr>
        <p:spPr>
          <a:xfrm>
            <a:off x="3465499" y="1181179"/>
            <a:ext cx="3373290" cy="646331"/>
          </a:xfrm>
          <a:prstGeom prst="rect">
            <a:avLst/>
          </a:prstGeom>
          <a:noFill/>
        </p:spPr>
        <p:txBody>
          <a:bodyPr wrap="square" rtlCol="0">
            <a:spAutoFit/>
          </a:bodyPr>
          <a:lstStyle/>
          <a:p>
            <a:r>
              <a:rPr lang="en-GB" sz="3600" b="1" dirty="0">
                <a:solidFill>
                  <a:srgbClr val="00B050"/>
                </a:solidFill>
              </a:rPr>
              <a:t>Agenda</a:t>
            </a:r>
          </a:p>
        </p:txBody>
      </p:sp>
    </p:spTree>
    <p:extLst>
      <p:ext uri="{BB962C8B-B14F-4D97-AF65-F5344CB8AC3E}">
        <p14:creationId xmlns:p14="http://schemas.microsoft.com/office/powerpoint/2010/main" val="3382302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FBFEF7-00FA-496A-9A65-AA191673201D}">
  <ds:schemaRefs>
    <ds:schemaRef ds:uri="http://schemas.microsoft.com/sharepoint/v3/contenttype/forms"/>
  </ds:schemaRefs>
</ds:datastoreItem>
</file>

<file path=customXml/itemProps2.xml><?xml version="1.0" encoding="utf-8"?>
<ds:datastoreItem xmlns:ds="http://schemas.openxmlformats.org/officeDocument/2006/customXml" ds:itemID="{18787335-41E7-4852-BFB4-2D308B5E8D49}"/>
</file>

<file path=customXml/itemProps3.xml><?xml version="1.0" encoding="utf-8"?>
<ds:datastoreItem xmlns:ds="http://schemas.openxmlformats.org/officeDocument/2006/customXml" ds:itemID="{DBEA23B5-B64A-403A-8546-0F3B97AD6035}">
  <ds:schemaRef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 ds:uri="cfb8dcce-b6eb-4ac3-8345-d27d63f5d1b2"/>
    <ds:schemaRef ds:uri="http://schemas.openxmlformats.org/package/2006/metadata/core-properties"/>
    <ds:schemaRef ds:uri="http://schemas.microsoft.com/office/infopath/2007/PartnerControls"/>
    <ds:schemaRef ds:uri="da8ff5b4-c62b-4395-8fe7-a6931ac80ba0"/>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2253</TotalTime>
  <Words>1135</Words>
  <Application>Microsoft Office PowerPoint</Application>
  <PresentationFormat>On-screen Show (4:3)</PresentationFormat>
  <Paragraphs>131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Joanna Wilson (JWilson)</cp:lastModifiedBy>
  <cp:revision>118</cp:revision>
  <dcterms:created xsi:type="dcterms:W3CDTF">2015-03-06T10:50:13Z</dcterms:created>
  <dcterms:modified xsi:type="dcterms:W3CDTF">2021-04-15T12:58:26Z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