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5"/>
  </p:notesMasterIdLst>
  <p:sldIdLst>
    <p:sldId id="282" r:id="rId2"/>
    <p:sldId id="256" r:id="rId3"/>
    <p:sldId id="292" r:id="rId4"/>
    <p:sldId id="283" r:id="rId5"/>
    <p:sldId id="287" r:id="rId6"/>
    <p:sldId id="284" r:id="rId7"/>
    <p:sldId id="285" r:id="rId8"/>
    <p:sldId id="290" r:id="rId9"/>
    <p:sldId id="289" r:id="rId10"/>
    <p:sldId id="288" r:id="rId11"/>
    <p:sldId id="291" r:id="rId12"/>
    <p:sldId id="293" r:id="rId13"/>
    <p:sldId id="28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562"/>
    <a:srgbClr val="034DA2"/>
    <a:srgbClr val="3366FF"/>
    <a:srgbClr val="97C03C"/>
    <a:srgbClr val="F4C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96"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4/8/2021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a:t>
            </a:fld>
            <a:endParaRPr lang="en-US" dirty="0"/>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62070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8489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358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75220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4621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46765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16571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7836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08829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5956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4/8/2021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136822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81B092-AA50-0940-A1DC-B65882C09C68}" type="datetimeFigureOut">
              <a:rPr lang="en-US" smtClean="0"/>
              <a:t>4/8/2021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GB" smtClean="0"/>
              <a:t>‹#›</a:t>
            </a:fld>
            <a:endParaRPr lang="en-GB" dirty="0"/>
          </a:p>
        </p:txBody>
      </p:sp>
    </p:spTree>
    <p:extLst>
      <p:ext uri="{BB962C8B-B14F-4D97-AF65-F5344CB8AC3E}">
        <p14:creationId xmlns:p14="http://schemas.microsoft.com/office/powerpoint/2010/main" val="772577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5" name="TextBox 4"/>
          <p:cNvSpPr txBox="1"/>
          <p:nvPr/>
        </p:nvSpPr>
        <p:spPr>
          <a:xfrm>
            <a:off x="6034215" y="1848853"/>
            <a:ext cx="2951290" cy="4893647"/>
          </a:xfrm>
          <a:prstGeom prst="rect">
            <a:avLst/>
          </a:prstGeom>
          <a:noFill/>
          <a:ln>
            <a:noFill/>
          </a:ln>
        </p:spPr>
        <p:txBody>
          <a:bodyPr wrap="square" rtlCol="0">
            <a:spAutoFit/>
          </a:bodyPr>
          <a:lstStyle/>
          <a:p>
            <a:pPr algn="ctr"/>
            <a:r>
              <a:rPr lang="en-GB" sz="2400" b="1" dirty="0">
                <a:solidFill>
                  <a:srgbClr val="034DA2"/>
                </a:solidFill>
                <a:latin typeface="Open Sans"/>
                <a:cs typeface="Open Sans"/>
              </a:rPr>
              <a:t>GenComm Spring Series of H₂ Webinars</a:t>
            </a:r>
          </a:p>
          <a:p>
            <a:pPr algn="ctr"/>
            <a:endParaRPr lang="en-GB" sz="2400" b="1" dirty="0">
              <a:solidFill>
                <a:srgbClr val="034DA2"/>
              </a:solidFill>
              <a:latin typeface="Open Sans"/>
              <a:cs typeface="Open Sans"/>
            </a:endParaRPr>
          </a:p>
          <a:p>
            <a:pPr algn="ctr"/>
            <a:r>
              <a:rPr lang="en-GB" sz="2400" b="1" dirty="0">
                <a:solidFill>
                  <a:srgbClr val="019562"/>
                </a:solidFill>
                <a:latin typeface="Open Sans"/>
                <a:cs typeface="Open Sans"/>
              </a:rPr>
              <a:t>Webinar 2:</a:t>
            </a:r>
          </a:p>
          <a:p>
            <a:pPr algn="ctr"/>
            <a:endParaRPr lang="en-GB" sz="2400" b="1" spc="40" dirty="0">
              <a:solidFill>
                <a:srgbClr val="019562"/>
              </a:solidFill>
              <a:latin typeface="Open Sans"/>
              <a:ea typeface="Open Sans" panose="020B0606030504020204" pitchFamily="34" charset="0"/>
              <a:cs typeface="Open Sans"/>
            </a:endParaRPr>
          </a:p>
          <a:p>
            <a:pPr algn="ctr"/>
            <a:r>
              <a:rPr lang="en-US" sz="2400" b="1" dirty="0">
                <a:solidFill>
                  <a:srgbClr val="019562"/>
                </a:solidFill>
                <a:latin typeface="Open Sans"/>
                <a:cs typeface="Open Sans"/>
              </a:rPr>
              <a:t>Green H₂ Supply</a:t>
            </a:r>
          </a:p>
          <a:p>
            <a:pPr algn="ctr"/>
            <a:endParaRPr lang="en-US" sz="2000" b="1" dirty="0">
              <a:latin typeface="Open Sans"/>
              <a:cs typeface="Open Sans"/>
            </a:endParaRPr>
          </a:p>
          <a:p>
            <a:pPr algn="ctr"/>
            <a:r>
              <a:rPr lang="en-US" sz="2000" b="1" dirty="0">
                <a:latin typeface="Open Sans"/>
                <a:cs typeface="Open Sans"/>
              </a:rPr>
              <a:t>Mark Welsh </a:t>
            </a:r>
          </a:p>
          <a:p>
            <a:pPr algn="ctr"/>
            <a:r>
              <a:rPr lang="en-US" sz="2000" b="1" dirty="0">
                <a:latin typeface="Open Sans"/>
                <a:cs typeface="Open Sans"/>
              </a:rPr>
              <a:t>Energia</a:t>
            </a:r>
          </a:p>
          <a:p>
            <a:pPr algn="ctr"/>
            <a:endParaRPr lang="en-US" sz="2000" b="1" dirty="0">
              <a:latin typeface="Open Sans"/>
              <a:cs typeface="Open Sans"/>
            </a:endParaRPr>
          </a:p>
          <a:p>
            <a:pPr algn="ctr"/>
            <a:r>
              <a:rPr lang="en-US" b="1" dirty="0">
                <a:solidFill>
                  <a:srgbClr val="034DA2"/>
                </a:solidFill>
                <a:latin typeface="Open Sans"/>
                <a:cs typeface="Open Sans"/>
              </a:rPr>
              <a:t>15</a:t>
            </a:r>
            <a:r>
              <a:rPr lang="en-US" b="1" baseline="30000" dirty="0">
                <a:solidFill>
                  <a:srgbClr val="034DA2"/>
                </a:solidFill>
                <a:latin typeface="Open Sans"/>
                <a:cs typeface="Open Sans"/>
              </a:rPr>
              <a:t>th</a:t>
            </a:r>
            <a:r>
              <a:rPr lang="en-US" b="1" dirty="0">
                <a:solidFill>
                  <a:srgbClr val="034DA2"/>
                </a:solidFill>
                <a:latin typeface="Open Sans"/>
                <a:cs typeface="Open Sans"/>
              </a:rPr>
              <a:t> April 2021</a:t>
            </a:r>
          </a:p>
          <a:p>
            <a:pPr algn="ctr"/>
            <a:endParaRPr lang="en-US" sz="2000" dirty="0">
              <a:solidFill>
                <a:srgbClr val="034DA2"/>
              </a:solidFill>
              <a:latin typeface="Open Sans"/>
              <a:cs typeface="Open Sans"/>
            </a:endParaRPr>
          </a:p>
          <a:p>
            <a:pPr algn="r"/>
            <a:r>
              <a:rPr lang="en-US" sz="2000" dirty="0">
                <a:solidFill>
                  <a:srgbClr val="034DA2"/>
                </a:solidFill>
                <a:latin typeface="Open Sans"/>
                <a:cs typeface="Open Sans"/>
              </a:rPr>
              <a:t> </a:t>
            </a:r>
          </a:p>
        </p:txBody>
      </p:sp>
      <p:sp>
        <p:nvSpPr>
          <p:cNvPr id="6" name="Rectangle 5"/>
          <p:cNvSpPr/>
          <p:nvPr/>
        </p:nvSpPr>
        <p:spPr>
          <a:xfrm>
            <a:off x="0"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695461" y="2664081"/>
            <a:ext cx="2314591" cy="707886"/>
          </a:xfrm>
          <a:prstGeom prst="rect">
            <a:avLst/>
          </a:prstGeom>
          <a:noFill/>
          <a:ln>
            <a:noFill/>
          </a:ln>
        </p:spPr>
        <p:txBody>
          <a:bodyPr wrap="square" rtlCol="0">
            <a:spAutoFit/>
          </a:bodyPr>
          <a:lstStyle/>
          <a:p>
            <a:pPr algn="ctr"/>
            <a:r>
              <a:rPr lang="en-US" sz="2000" dirty="0">
                <a:solidFill>
                  <a:schemeClr val="bg2"/>
                </a:solidFill>
                <a:latin typeface="Open Sans"/>
                <a:cs typeface="Open Sans"/>
              </a:rPr>
              <a:t>Place image in this area.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6034215" y="578026"/>
            <a:ext cx="2254616" cy="988915"/>
          </a:xfrm>
          <a:prstGeom prst="rect">
            <a:avLst/>
          </a:prstGeom>
        </p:spPr>
      </p:pic>
      <p:pic>
        <p:nvPicPr>
          <p:cNvPr id="3" name="Picture 2">
            <a:extLst>
              <a:ext uri="{FF2B5EF4-FFF2-40B4-BE49-F238E27FC236}">
                <a16:creationId xmlns:a16="http://schemas.microsoft.com/office/drawing/2014/main" id="{02D07CCC-E3F0-40F7-BD70-EB52FF0176BB}"/>
              </a:ext>
            </a:extLst>
          </p:cNvPr>
          <p:cNvPicPr>
            <a:picLocks noChangeAspect="1"/>
          </p:cNvPicPr>
          <p:nvPr/>
        </p:nvPicPr>
        <p:blipFill>
          <a:blip r:embed="rId4"/>
          <a:stretch>
            <a:fillRect/>
          </a:stretch>
        </p:blipFill>
        <p:spPr>
          <a:xfrm>
            <a:off x="-12364" y="0"/>
            <a:ext cx="5730240" cy="6858000"/>
          </a:xfrm>
          <a:prstGeom prst="rect">
            <a:avLst/>
          </a:prstGeom>
        </p:spPr>
      </p:pic>
    </p:spTree>
    <p:extLst>
      <p:ext uri="{BB962C8B-B14F-4D97-AF65-F5344CB8AC3E}">
        <p14:creationId xmlns:p14="http://schemas.microsoft.com/office/powerpoint/2010/main" val="152749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7887" y="2509989"/>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sp>
        <p:nvSpPr>
          <p:cNvPr id="8" name="Title 1">
            <a:extLst>
              <a:ext uri="{FF2B5EF4-FFF2-40B4-BE49-F238E27FC236}">
                <a16:creationId xmlns:a16="http://schemas.microsoft.com/office/drawing/2014/main" id="{7B122C69-21C7-43CF-9CED-FA5D56216088}"/>
              </a:ext>
            </a:extLst>
          </p:cNvPr>
          <p:cNvSpPr txBox="1">
            <a:spLocks/>
          </p:cNvSpPr>
          <p:nvPr/>
        </p:nvSpPr>
        <p:spPr>
          <a:xfrm>
            <a:off x="2561676" y="341016"/>
            <a:ext cx="4668180"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Heat - Geothermal Energy </a:t>
            </a:r>
          </a:p>
        </p:txBody>
      </p:sp>
      <p:sp>
        <p:nvSpPr>
          <p:cNvPr id="9" name="TextBox 8">
            <a:extLst>
              <a:ext uri="{FF2B5EF4-FFF2-40B4-BE49-F238E27FC236}">
                <a16:creationId xmlns:a16="http://schemas.microsoft.com/office/drawing/2014/main" id="{A0F302EC-28AA-4FBF-9D2F-895772083FA5}"/>
              </a:ext>
            </a:extLst>
          </p:cNvPr>
          <p:cNvSpPr txBox="1"/>
          <p:nvPr/>
        </p:nvSpPr>
        <p:spPr>
          <a:xfrm>
            <a:off x="124100" y="1170802"/>
            <a:ext cx="4571204" cy="2031325"/>
          </a:xfrm>
          <a:prstGeom prst="rect">
            <a:avLst/>
          </a:prstGeom>
          <a:noFill/>
        </p:spPr>
        <p:txBody>
          <a:bodyPr wrap="square">
            <a:spAutoFit/>
          </a:bodyPr>
          <a:lstStyle/>
          <a:p>
            <a:r>
              <a:rPr lang="en-GB" b="1" dirty="0"/>
              <a:t>Shallow</a:t>
            </a:r>
            <a:r>
              <a:rPr lang="en-GB" dirty="0"/>
              <a:t> </a:t>
            </a:r>
          </a:p>
          <a:p>
            <a:pPr marL="285750" indent="-285750">
              <a:buFont typeface="Arial" panose="020B0604020202020204" pitchFamily="34" charset="0"/>
              <a:buChar char="•"/>
            </a:pPr>
            <a:r>
              <a:rPr lang="en-GB" dirty="0"/>
              <a:t>For individual commercial and domestic premises</a:t>
            </a:r>
          </a:p>
          <a:p>
            <a:pPr marL="285750" indent="-285750">
              <a:buFont typeface="Arial" panose="020B0604020202020204" pitchFamily="34" charset="0"/>
              <a:buChar char="•"/>
            </a:pPr>
            <a:r>
              <a:rPr lang="en-GB" dirty="0"/>
              <a:t>Heat Pumps have potential of 24/7 renewable heat</a:t>
            </a:r>
          </a:p>
          <a:p>
            <a:pPr marL="285750" indent="-285750">
              <a:buFont typeface="Arial" panose="020B0604020202020204" pitchFamily="34" charset="0"/>
              <a:buChar char="•"/>
            </a:pPr>
            <a:r>
              <a:rPr lang="en-GB" dirty="0"/>
              <a:t>NI has excellent geothermal resources (best in UK or Ireland). </a:t>
            </a:r>
          </a:p>
        </p:txBody>
      </p:sp>
      <p:sp>
        <p:nvSpPr>
          <p:cNvPr id="12" name="TextBox 11">
            <a:extLst>
              <a:ext uri="{FF2B5EF4-FFF2-40B4-BE49-F238E27FC236}">
                <a16:creationId xmlns:a16="http://schemas.microsoft.com/office/drawing/2014/main" id="{91CA1AED-D868-41EE-A2FA-97F42CA7DE3C}"/>
              </a:ext>
            </a:extLst>
          </p:cNvPr>
          <p:cNvSpPr txBox="1"/>
          <p:nvPr/>
        </p:nvSpPr>
        <p:spPr>
          <a:xfrm>
            <a:off x="4645598" y="1133570"/>
            <a:ext cx="4571204" cy="1200329"/>
          </a:xfrm>
          <a:prstGeom prst="rect">
            <a:avLst/>
          </a:prstGeom>
          <a:noFill/>
        </p:spPr>
        <p:txBody>
          <a:bodyPr wrap="square">
            <a:spAutoFit/>
          </a:bodyPr>
          <a:lstStyle/>
          <a:p>
            <a:r>
              <a:rPr lang="en-GB" b="1" dirty="0"/>
              <a:t>Deep</a:t>
            </a:r>
            <a:r>
              <a:rPr lang="en-GB" dirty="0"/>
              <a:t> </a:t>
            </a:r>
          </a:p>
          <a:p>
            <a:pPr marL="285750" indent="-285750">
              <a:buFont typeface="Arial" panose="020B0604020202020204" pitchFamily="34" charset="0"/>
              <a:buChar char="•"/>
            </a:pPr>
            <a:r>
              <a:rPr lang="en-GB" dirty="0"/>
              <a:t>With depths of between 2 and 3 km potential for electricity generation, industrial heat and hydrogen production </a:t>
            </a:r>
          </a:p>
        </p:txBody>
      </p:sp>
      <p:pic>
        <p:nvPicPr>
          <p:cNvPr id="13" name="Picture 12">
            <a:extLst>
              <a:ext uri="{FF2B5EF4-FFF2-40B4-BE49-F238E27FC236}">
                <a16:creationId xmlns:a16="http://schemas.microsoft.com/office/drawing/2014/main" id="{D12B6B15-09BD-4B22-A27D-F93F84620B70}"/>
              </a:ext>
            </a:extLst>
          </p:cNvPr>
          <p:cNvPicPr>
            <a:picLocks noChangeAspect="1"/>
          </p:cNvPicPr>
          <p:nvPr/>
        </p:nvPicPr>
        <p:blipFill>
          <a:blip r:embed="rId3"/>
          <a:stretch>
            <a:fillRect/>
          </a:stretch>
        </p:blipFill>
        <p:spPr>
          <a:xfrm>
            <a:off x="41749" y="3771873"/>
            <a:ext cx="4653555" cy="2272486"/>
          </a:xfrm>
          <a:prstGeom prst="rect">
            <a:avLst/>
          </a:prstGeom>
        </p:spPr>
      </p:pic>
      <p:pic>
        <p:nvPicPr>
          <p:cNvPr id="14" name="Picture 13">
            <a:extLst>
              <a:ext uri="{FF2B5EF4-FFF2-40B4-BE49-F238E27FC236}">
                <a16:creationId xmlns:a16="http://schemas.microsoft.com/office/drawing/2014/main" id="{6A764A43-F411-4058-931B-DBE131F12887}"/>
              </a:ext>
            </a:extLst>
          </p:cNvPr>
          <p:cNvPicPr>
            <a:picLocks noChangeAspect="1"/>
          </p:cNvPicPr>
          <p:nvPr/>
        </p:nvPicPr>
        <p:blipFill>
          <a:blip r:embed="rId4"/>
          <a:stretch>
            <a:fillRect/>
          </a:stretch>
        </p:blipFill>
        <p:spPr>
          <a:xfrm>
            <a:off x="4695304" y="2777028"/>
            <a:ext cx="4427220" cy="3360420"/>
          </a:xfrm>
          <a:prstGeom prst="rect">
            <a:avLst/>
          </a:prstGeom>
        </p:spPr>
      </p:pic>
    </p:spTree>
    <p:extLst>
      <p:ext uri="{BB962C8B-B14F-4D97-AF65-F5344CB8AC3E}">
        <p14:creationId xmlns:p14="http://schemas.microsoft.com/office/powerpoint/2010/main" val="135832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pic>
        <p:nvPicPr>
          <p:cNvPr id="5" name="Picture 4">
            <a:extLst>
              <a:ext uri="{FF2B5EF4-FFF2-40B4-BE49-F238E27FC236}">
                <a16:creationId xmlns:a16="http://schemas.microsoft.com/office/drawing/2014/main" id="{0B2722C9-647A-4E11-B86B-C5EFA492EF40}"/>
              </a:ext>
            </a:extLst>
          </p:cNvPr>
          <p:cNvPicPr>
            <a:picLocks noChangeAspect="1"/>
          </p:cNvPicPr>
          <p:nvPr/>
        </p:nvPicPr>
        <p:blipFill>
          <a:blip r:embed="rId3"/>
          <a:stretch>
            <a:fillRect/>
          </a:stretch>
        </p:blipFill>
        <p:spPr>
          <a:xfrm>
            <a:off x="631676" y="2740651"/>
            <a:ext cx="7865281" cy="3839926"/>
          </a:xfrm>
          <a:prstGeom prst="rect">
            <a:avLst/>
          </a:prstGeom>
        </p:spPr>
      </p:pic>
      <p:sp>
        <p:nvSpPr>
          <p:cNvPr id="8" name="Title 1">
            <a:extLst>
              <a:ext uri="{FF2B5EF4-FFF2-40B4-BE49-F238E27FC236}">
                <a16:creationId xmlns:a16="http://schemas.microsoft.com/office/drawing/2014/main" id="{E2B329F6-6F8C-406C-AA88-D345A548C298}"/>
              </a:ext>
            </a:extLst>
          </p:cNvPr>
          <p:cNvSpPr txBox="1">
            <a:spLocks/>
          </p:cNvSpPr>
          <p:nvPr/>
        </p:nvSpPr>
        <p:spPr>
          <a:xfrm>
            <a:off x="2561676" y="341016"/>
            <a:ext cx="4668180"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latin typeface="Arial Black" panose="020B0A04020102020204"/>
              </a:rPr>
              <a:t>Anaerobic Digestion</a:t>
            </a: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 </a:t>
            </a:r>
          </a:p>
        </p:txBody>
      </p:sp>
      <p:sp>
        <p:nvSpPr>
          <p:cNvPr id="9" name="TextBox 8">
            <a:extLst>
              <a:ext uri="{FF2B5EF4-FFF2-40B4-BE49-F238E27FC236}">
                <a16:creationId xmlns:a16="http://schemas.microsoft.com/office/drawing/2014/main" id="{A7795C46-4E00-4881-887A-AA636A7D5FDD}"/>
              </a:ext>
            </a:extLst>
          </p:cNvPr>
          <p:cNvSpPr txBox="1"/>
          <p:nvPr/>
        </p:nvSpPr>
        <p:spPr>
          <a:xfrm>
            <a:off x="647043" y="1031726"/>
            <a:ext cx="7449023" cy="2308324"/>
          </a:xfrm>
          <a:prstGeom prst="rect">
            <a:avLst/>
          </a:prstGeom>
          <a:noFill/>
        </p:spPr>
        <p:txBody>
          <a:bodyPr wrap="square" rtlCol="0">
            <a:spAutoFit/>
          </a:bodyPr>
          <a:lstStyle/>
          <a:p>
            <a:pPr marL="285750" indent="-285750">
              <a:buFont typeface="Arial" panose="020B0604020202020204" pitchFamily="34" charset="0"/>
              <a:buChar char="•"/>
            </a:pPr>
            <a:r>
              <a:rPr lang="en-GB" dirty="0"/>
              <a:t>Classic environmental life cycle</a:t>
            </a:r>
          </a:p>
          <a:p>
            <a:pPr marL="285750" indent="-285750">
              <a:buFont typeface="Arial" panose="020B0604020202020204" pitchFamily="34" charset="0"/>
              <a:buChar char="•"/>
            </a:pPr>
            <a:r>
              <a:rPr lang="en-GB" dirty="0"/>
              <a:t>Delivering CO2 savings in Power, Transport and Heating Industries</a:t>
            </a:r>
          </a:p>
          <a:p>
            <a:pPr marL="742950" lvl="1" indent="-285750">
              <a:buFont typeface="Arial" panose="020B0604020202020204" pitchFamily="34" charset="0"/>
              <a:buChar char="•"/>
            </a:pPr>
            <a:r>
              <a:rPr lang="en-GB" dirty="0"/>
              <a:t>Extract Co2 react with Hydrogen to produce methane</a:t>
            </a:r>
          </a:p>
          <a:p>
            <a:pPr marL="285750" indent="-285750">
              <a:buFont typeface="Arial" panose="020B0604020202020204" pitchFamily="34" charset="0"/>
              <a:buChar char="•"/>
            </a:pPr>
            <a:r>
              <a:rPr lang="en-GB" dirty="0"/>
              <a:t>Digestate processing </a:t>
            </a:r>
          </a:p>
          <a:p>
            <a:pPr marL="742950" lvl="1" indent="-285750">
              <a:buFont typeface="Arial" panose="020B0604020202020204" pitchFamily="34" charset="0"/>
              <a:buChar char="•"/>
            </a:pPr>
            <a:r>
              <a:rPr lang="en-GB" dirty="0"/>
              <a:t>Crop fertiliser reducing requirement for fossil fertilisers</a:t>
            </a:r>
          </a:p>
          <a:p>
            <a:pPr marL="1200150" lvl="2" indent="-285750">
              <a:buFont typeface="Arial" panose="020B0604020202020204" pitchFamily="34" charset="0"/>
              <a:buChar char="•"/>
            </a:pPr>
            <a:r>
              <a:rPr lang="en-GB" dirty="0"/>
              <a:t>Hydrogen reacting with Nitrogen = Ammonia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48111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sp>
        <p:nvSpPr>
          <p:cNvPr id="8" name="Title 1">
            <a:extLst>
              <a:ext uri="{FF2B5EF4-FFF2-40B4-BE49-F238E27FC236}">
                <a16:creationId xmlns:a16="http://schemas.microsoft.com/office/drawing/2014/main" id="{E2B329F6-6F8C-406C-AA88-D345A548C298}"/>
              </a:ext>
            </a:extLst>
          </p:cNvPr>
          <p:cNvSpPr txBox="1">
            <a:spLocks/>
          </p:cNvSpPr>
          <p:nvPr/>
        </p:nvSpPr>
        <p:spPr>
          <a:xfrm>
            <a:off x="2365248" y="341016"/>
            <a:ext cx="6291072"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Hydrogen and Recycling of Waste Plastic</a:t>
            </a:r>
          </a:p>
        </p:txBody>
      </p:sp>
      <p:sp>
        <p:nvSpPr>
          <p:cNvPr id="10" name="Title 1">
            <a:extLst>
              <a:ext uri="{FF2B5EF4-FFF2-40B4-BE49-F238E27FC236}">
                <a16:creationId xmlns:a16="http://schemas.microsoft.com/office/drawing/2014/main" id="{0E96A1AC-AE74-4AA4-AB92-223DB4A14396}"/>
              </a:ext>
            </a:extLst>
          </p:cNvPr>
          <p:cNvSpPr txBox="1">
            <a:spLocks/>
          </p:cNvSpPr>
          <p:nvPr/>
        </p:nvSpPr>
        <p:spPr>
          <a:xfrm>
            <a:off x="277091" y="1001756"/>
            <a:ext cx="3758461" cy="5263946"/>
          </a:xfrm>
          <a:prstGeom prst="rect">
            <a:avLst/>
          </a:prstGeom>
        </p:spPr>
        <p:txBody>
          <a:bodyPr vert="horz" lIns="91440" tIns="45720" rIns="91440" bIns="45720" rtlCol="0" anchor="ctr" anchorCtr="0">
            <a:normAutofit fontScale="92500" lnSpcReduction="10000"/>
          </a:bodyPr>
          <a:lstStyle>
            <a:lvl1pPr algn="l" defTabSz="914400" rtl="0" eaLnBrk="1" latinLnBrk="0" hangingPunct="1">
              <a:lnSpc>
                <a:spcPct val="90000"/>
              </a:lnSpc>
              <a:spcBef>
                <a:spcPct val="0"/>
              </a:spcBef>
              <a:buNone/>
              <a:defRPr sz="4000" b="1" kern="1200">
                <a:solidFill>
                  <a:srgbClr val="452D80"/>
                </a:solidFill>
                <a:latin typeface="Arial" panose="020B0604020202020204" pitchFamily="34" charset="0"/>
                <a:ea typeface="+mj-ea"/>
                <a:cs typeface="Arial" panose="020B0604020202020204" pitchFamily="34" charset="0"/>
              </a:defRPr>
            </a:lvl1pPr>
          </a:lstStyle>
          <a:p>
            <a:pPr indent="-228600">
              <a:spcAft>
                <a:spcPts val="600"/>
              </a:spcAft>
              <a:buFont typeface="Arial" panose="020B0604020202020204" pitchFamily="34" charset="0"/>
              <a:buChar char="•"/>
            </a:pPr>
            <a:endParaRPr lang="en-US" sz="1100" b="0" dirty="0">
              <a:solidFill>
                <a:srgbClr val="000000"/>
              </a:solidFill>
              <a:latin typeface="+mn-lt"/>
              <a:ea typeface="+mn-ea"/>
              <a:cs typeface="+mn-cs"/>
            </a:endParaRPr>
          </a:p>
          <a:p>
            <a:pPr>
              <a:spcAft>
                <a:spcPts val="600"/>
              </a:spcAft>
            </a:pPr>
            <a:endParaRPr lang="en-US" sz="800" b="0" dirty="0">
              <a:solidFill>
                <a:srgbClr val="000000"/>
              </a:solidFill>
              <a:latin typeface="+mn-lt"/>
              <a:ea typeface="+mn-ea"/>
              <a:cs typeface="+mn-cs"/>
            </a:endParaRPr>
          </a:p>
          <a:p>
            <a:pPr marL="342900" indent="-228600">
              <a:spcAft>
                <a:spcPts val="600"/>
              </a:spcAft>
              <a:buFont typeface="Arial" panose="020B0604020202020204" pitchFamily="34" charset="0"/>
              <a:buChar char="•"/>
            </a:pPr>
            <a:r>
              <a:rPr lang="en-GB" sz="2100" b="0" dirty="0">
                <a:solidFill>
                  <a:srgbClr val="000000"/>
                </a:solidFill>
                <a:latin typeface="+mn-lt"/>
                <a:ea typeface="+mn-ea"/>
                <a:cs typeface="+mn-cs"/>
              </a:rPr>
              <a:t>Plastic waste is a Global Environmental Challenge </a:t>
            </a:r>
          </a:p>
          <a:p>
            <a:pPr marL="342900" indent="-228600">
              <a:spcAft>
                <a:spcPts val="600"/>
              </a:spcAft>
              <a:buFont typeface="Arial" panose="020B0604020202020204" pitchFamily="34" charset="0"/>
              <a:buChar char="•"/>
            </a:pPr>
            <a:r>
              <a:rPr lang="en-GB" sz="2100" b="0" dirty="0">
                <a:solidFill>
                  <a:srgbClr val="000000"/>
                </a:solidFill>
                <a:latin typeface="+mn-lt"/>
                <a:ea typeface="+mn-ea"/>
                <a:cs typeface="+mn-cs"/>
              </a:rPr>
              <a:t>The reuse of plastic for fuel contributes to global warming. </a:t>
            </a:r>
          </a:p>
          <a:p>
            <a:pPr marL="342900" indent="-228600">
              <a:spcAft>
                <a:spcPts val="600"/>
              </a:spcAft>
              <a:buFont typeface="Arial" panose="020B0604020202020204" pitchFamily="34" charset="0"/>
              <a:buChar char="•"/>
            </a:pPr>
            <a:r>
              <a:rPr lang="en-GB" sz="2100" b="0" dirty="0">
                <a:solidFill>
                  <a:srgbClr val="000000"/>
                </a:solidFill>
                <a:latin typeface="+mn-lt"/>
                <a:ea typeface="+mn-ea"/>
                <a:cs typeface="+mn-cs"/>
              </a:rPr>
              <a:t>Potential to reduce plastic waste and reuse with minimal environmental impacts. </a:t>
            </a:r>
          </a:p>
          <a:p>
            <a:pPr marL="342900" indent="-228600">
              <a:spcAft>
                <a:spcPts val="600"/>
              </a:spcAft>
              <a:buFont typeface="Arial" panose="020B0604020202020204" pitchFamily="34" charset="0"/>
              <a:buChar char="•"/>
            </a:pPr>
            <a:r>
              <a:rPr lang="en-GB" sz="2100" b="0" dirty="0">
                <a:solidFill>
                  <a:srgbClr val="000000"/>
                </a:solidFill>
                <a:latin typeface="+mn-lt"/>
                <a:ea typeface="+mn-ea"/>
                <a:cs typeface="+mn-cs"/>
              </a:rPr>
              <a:t>Hydrogen reacting waste plastic will alter its chemistry resulting in the production of fuels and high value waxes.</a:t>
            </a:r>
          </a:p>
          <a:p>
            <a:pPr marL="342900" indent="-228600">
              <a:spcAft>
                <a:spcPts val="600"/>
              </a:spcAft>
              <a:buFont typeface="Arial" panose="020B0604020202020204" pitchFamily="34" charset="0"/>
              <a:buChar char="•"/>
            </a:pPr>
            <a:r>
              <a:rPr lang="en-GB" sz="2100" b="0" dirty="0">
                <a:solidFill>
                  <a:srgbClr val="000000"/>
                </a:solidFill>
                <a:latin typeface="+mn-lt"/>
                <a:ea typeface="+mn-ea"/>
                <a:cs typeface="+mn-cs"/>
              </a:rPr>
              <a:t>These products can be used in a variety of industries such as</a:t>
            </a:r>
          </a:p>
          <a:p>
            <a:pPr marL="800100" lvl="1" indent="-228600">
              <a:spcAft>
                <a:spcPts val="600"/>
              </a:spcAft>
              <a:buFont typeface="Arial" panose="020B0604020202020204" pitchFamily="34" charset="0"/>
              <a:buChar char="•"/>
            </a:pPr>
            <a:endParaRPr lang="en-GB" sz="100" b="0" dirty="0">
              <a:solidFill>
                <a:srgbClr val="000000"/>
              </a:solidFill>
              <a:latin typeface="+mn-lt"/>
              <a:ea typeface="+mn-ea"/>
              <a:cs typeface="+mn-cs"/>
            </a:endParaRPr>
          </a:p>
          <a:p>
            <a:pPr marL="800100" lvl="1" indent="-228600">
              <a:spcAft>
                <a:spcPts val="600"/>
              </a:spcAft>
              <a:buFont typeface="Arial" panose="020B0604020202020204" pitchFamily="34" charset="0"/>
              <a:buChar char="•"/>
            </a:pPr>
            <a:r>
              <a:rPr lang="en-GB" sz="1700" b="0" dirty="0">
                <a:solidFill>
                  <a:srgbClr val="000000"/>
                </a:solidFill>
                <a:latin typeface="+mn-lt"/>
                <a:ea typeface="+mn-ea"/>
                <a:cs typeface="+mn-cs"/>
              </a:rPr>
              <a:t>Coatings </a:t>
            </a:r>
          </a:p>
          <a:p>
            <a:pPr marL="800100" lvl="1" indent="-228600">
              <a:spcAft>
                <a:spcPts val="600"/>
              </a:spcAft>
              <a:buFont typeface="Arial" panose="020B0604020202020204" pitchFamily="34" charset="0"/>
              <a:buChar char="•"/>
            </a:pPr>
            <a:r>
              <a:rPr lang="en-GB" sz="1700" b="0" dirty="0">
                <a:solidFill>
                  <a:srgbClr val="000000"/>
                </a:solidFill>
                <a:latin typeface="+mn-lt"/>
                <a:ea typeface="+mn-ea"/>
                <a:cs typeface="+mn-cs"/>
              </a:rPr>
              <a:t>Lubricants </a:t>
            </a:r>
          </a:p>
          <a:p>
            <a:pPr marL="800100" lvl="1" indent="-228600">
              <a:spcAft>
                <a:spcPts val="600"/>
              </a:spcAft>
              <a:buFont typeface="Arial" panose="020B0604020202020204" pitchFamily="34" charset="0"/>
              <a:buChar char="•"/>
            </a:pPr>
            <a:r>
              <a:rPr lang="en-GB" sz="1700" b="0" dirty="0">
                <a:solidFill>
                  <a:srgbClr val="000000"/>
                </a:solidFill>
                <a:latin typeface="+mn-lt"/>
                <a:ea typeface="+mn-ea"/>
                <a:cs typeface="+mn-cs"/>
              </a:rPr>
              <a:t>Candles </a:t>
            </a:r>
          </a:p>
          <a:p>
            <a:pPr marL="800100" lvl="1" indent="-228600">
              <a:spcAft>
                <a:spcPts val="600"/>
              </a:spcAft>
              <a:buFont typeface="Arial" panose="020B0604020202020204" pitchFamily="34" charset="0"/>
              <a:buChar char="•"/>
            </a:pPr>
            <a:r>
              <a:rPr lang="en-GB" sz="1700" b="0" dirty="0">
                <a:solidFill>
                  <a:srgbClr val="000000"/>
                </a:solidFill>
                <a:latin typeface="+mn-lt"/>
                <a:ea typeface="+mn-ea"/>
                <a:cs typeface="+mn-cs"/>
              </a:rPr>
              <a:t>Specialty waxes</a:t>
            </a:r>
          </a:p>
          <a:p>
            <a:pPr marL="342900" indent="-228600">
              <a:spcAft>
                <a:spcPts val="600"/>
              </a:spcAft>
              <a:buFont typeface="Arial" panose="020B0604020202020204" pitchFamily="34" charset="0"/>
              <a:buChar char="•"/>
            </a:pPr>
            <a:endParaRPr lang="en-GB" sz="2800" b="0" dirty="0">
              <a:solidFill>
                <a:srgbClr val="000000"/>
              </a:solidFill>
              <a:latin typeface="+mn-lt"/>
              <a:ea typeface="+mn-ea"/>
              <a:cs typeface="+mn-cs"/>
            </a:endParaRPr>
          </a:p>
        </p:txBody>
      </p:sp>
      <p:pic>
        <p:nvPicPr>
          <p:cNvPr id="2" name="Picture 1">
            <a:extLst>
              <a:ext uri="{FF2B5EF4-FFF2-40B4-BE49-F238E27FC236}">
                <a16:creationId xmlns:a16="http://schemas.microsoft.com/office/drawing/2014/main" id="{5D05961D-5998-4E25-A7DD-9D5E81437446}"/>
              </a:ext>
            </a:extLst>
          </p:cNvPr>
          <p:cNvPicPr>
            <a:picLocks noChangeAspect="1"/>
          </p:cNvPicPr>
          <p:nvPr/>
        </p:nvPicPr>
        <p:blipFill>
          <a:blip r:embed="rId3"/>
          <a:stretch>
            <a:fillRect/>
          </a:stretch>
        </p:blipFill>
        <p:spPr>
          <a:xfrm>
            <a:off x="3992815" y="3133007"/>
            <a:ext cx="5151185" cy="2997863"/>
          </a:xfrm>
          <a:prstGeom prst="rect">
            <a:avLst/>
          </a:prstGeom>
        </p:spPr>
      </p:pic>
      <p:pic>
        <p:nvPicPr>
          <p:cNvPr id="4" name="Picture 3">
            <a:extLst>
              <a:ext uri="{FF2B5EF4-FFF2-40B4-BE49-F238E27FC236}">
                <a16:creationId xmlns:a16="http://schemas.microsoft.com/office/drawing/2014/main" id="{AEAB4F37-01A6-45E4-B241-7A8F3D8AB94C}"/>
              </a:ext>
            </a:extLst>
          </p:cNvPr>
          <p:cNvPicPr>
            <a:picLocks noChangeAspect="1"/>
          </p:cNvPicPr>
          <p:nvPr/>
        </p:nvPicPr>
        <p:blipFill>
          <a:blip r:embed="rId4"/>
          <a:stretch>
            <a:fillRect/>
          </a:stretch>
        </p:blipFill>
        <p:spPr>
          <a:xfrm>
            <a:off x="5894986" y="963169"/>
            <a:ext cx="2956560" cy="2331720"/>
          </a:xfrm>
          <a:prstGeom prst="rect">
            <a:avLst/>
          </a:prstGeom>
        </p:spPr>
      </p:pic>
    </p:spTree>
    <p:extLst>
      <p:ext uri="{BB962C8B-B14F-4D97-AF65-F5344CB8AC3E}">
        <p14:creationId xmlns:p14="http://schemas.microsoft.com/office/powerpoint/2010/main" val="770323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095" y="1937251"/>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sp>
        <p:nvSpPr>
          <p:cNvPr id="8" name="TextBox 7">
            <a:extLst>
              <a:ext uri="{FF2B5EF4-FFF2-40B4-BE49-F238E27FC236}">
                <a16:creationId xmlns:a16="http://schemas.microsoft.com/office/drawing/2014/main" id="{D6B5AC20-C754-437E-A738-CD19D848518F}"/>
              </a:ext>
            </a:extLst>
          </p:cNvPr>
          <p:cNvSpPr txBox="1"/>
          <p:nvPr/>
        </p:nvSpPr>
        <p:spPr>
          <a:xfrm>
            <a:off x="758952" y="1666491"/>
            <a:ext cx="7580376" cy="4247317"/>
          </a:xfrm>
          <a:prstGeom prst="rect">
            <a:avLst/>
          </a:prstGeom>
          <a:noFill/>
        </p:spPr>
        <p:txBody>
          <a:bodyPr wrap="square">
            <a:spAutoFit/>
          </a:bodyPr>
          <a:lstStyle/>
          <a:p>
            <a:pPr marL="285750" indent="-285750">
              <a:buFont typeface="Arial" panose="020B0604020202020204" pitchFamily="34" charset="0"/>
              <a:buChar char="•"/>
            </a:pPr>
            <a:r>
              <a:rPr lang="en-GB" dirty="0"/>
              <a:t>Hydrogen is revolutionising our energy matrix and will be key to helping us to continue our journey to net zero C02</a:t>
            </a:r>
          </a:p>
          <a:p>
            <a:pPr marL="285750" indent="-285750">
              <a:buFont typeface="Arial" panose="020B0604020202020204" pitchFamily="34" charset="0"/>
              <a:buChar char="•"/>
            </a:pPr>
            <a:r>
              <a:rPr lang="en-GB" dirty="0"/>
              <a:t>It is a major challenge, it wont be easy but we have the talent and innovators who can deliver </a:t>
            </a:r>
          </a:p>
          <a:p>
            <a:pPr marL="285750" indent="-285750">
              <a:buFont typeface="Arial" panose="020B0604020202020204" pitchFamily="34" charset="0"/>
              <a:buChar char="•"/>
            </a:pPr>
            <a:r>
              <a:rPr lang="en-GB" dirty="0"/>
              <a:t>We are in the early stages but hydrogen generation utilising curtailment and renewable assets we can meet transport requirements</a:t>
            </a:r>
          </a:p>
          <a:p>
            <a:pPr marL="285750" indent="-285750">
              <a:buFont typeface="Arial" panose="020B0604020202020204" pitchFamily="34" charset="0"/>
              <a:buChar char="•"/>
            </a:pPr>
            <a:r>
              <a:rPr lang="en-GB" dirty="0"/>
              <a:t>It is essential we keep innovating and developing renewable generating opportunities including; off shore, wave, tidal, geothermal and AD solutions</a:t>
            </a:r>
          </a:p>
          <a:p>
            <a:pPr marL="285750" indent="-285750">
              <a:buFont typeface="Arial" panose="020B0604020202020204" pitchFamily="34" charset="0"/>
              <a:buChar char="•"/>
            </a:pPr>
            <a:r>
              <a:rPr lang="en-GB" dirty="0"/>
              <a:t>Our universities and industry have to be focused in delivering robust and sustainable solutions</a:t>
            </a:r>
          </a:p>
          <a:p>
            <a:pPr marL="285750" indent="-285750">
              <a:buFont typeface="Arial" panose="020B0604020202020204" pitchFamily="34" charset="0"/>
              <a:buChar char="•"/>
            </a:pPr>
            <a:r>
              <a:rPr lang="en-GB" dirty="0"/>
              <a:t>With Hydrogen as the energy vector (that is producing and storing energy during times of curtailment and over generation) will ensure our energy network is optimised to meet our current and energy demands </a:t>
            </a:r>
          </a:p>
          <a:p>
            <a:pPr marL="285750" indent="-285750">
              <a:buFont typeface="Arial" panose="020B0604020202020204" pitchFamily="34" charset="0"/>
              <a:buChar char="•"/>
            </a:pPr>
            <a:r>
              <a:rPr lang="en-GB" dirty="0"/>
              <a:t>GenComm has shown energy innovation in action pointing the way to a clean and sustainable energy future</a:t>
            </a:r>
          </a:p>
        </p:txBody>
      </p:sp>
      <p:sp>
        <p:nvSpPr>
          <p:cNvPr id="9" name="Title 1">
            <a:extLst>
              <a:ext uri="{FF2B5EF4-FFF2-40B4-BE49-F238E27FC236}">
                <a16:creationId xmlns:a16="http://schemas.microsoft.com/office/drawing/2014/main" id="{546600F6-D6B4-4E35-BA58-45662B9F86CD}"/>
              </a:ext>
            </a:extLst>
          </p:cNvPr>
          <p:cNvSpPr txBox="1">
            <a:spLocks/>
          </p:cNvSpPr>
          <p:nvPr/>
        </p:nvSpPr>
        <p:spPr>
          <a:xfrm>
            <a:off x="2561676" y="341016"/>
            <a:ext cx="4668180"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Concluding thoughts </a:t>
            </a:r>
          </a:p>
        </p:txBody>
      </p:sp>
    </p:spTree>
    <p:extLst>
      <p:ext uri="{BB962C8B-B14F-4D97-AF65-F5344CB8AC3E}">
        <p14:creationId xmlns:p14="http://schemas.microsoft.com/office/powerpoint/2010/main" val="77700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algn="r"/>
            <a:endParaRPr lang="en-US" sz="3800" b="1" dirty="0">
              <a:latin typeface="Open Sans"/>
              <a:cs typeface="Open Sans"/>
            </a:endParaRPr>
          </a:p>
          <a:p>
            <a:pPr algn="r"/>
            <a:endParaRPr lang="en-US" sz="3800" b="1" dirty="0">
              <a:latin typeface="Open Sans"/>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algn="ctr"/>
            <a:r>
              <a:rPr lang="en-GB" sz="1200" b="1" dirty="0">
                <a:solidFill>
                  <a:srgbClr val="034DA2"/>
                </a:solidFill>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6"/>
            <a:ext cx="1381021" cy="605741"/>
          </a:xfrm>
          <a:prstGeom prst="rect">
            <a:avLst/>
          </a:prstGeom>
        </p:spPr>
      </p:pic>
      <p:sp>
        <p:nvSpPr>
          <p:cNvPr id="8" name="TextBox 7">
            <a:extLst>
              <a:ext uri="{FF2B5EF4-FFF2-40B4-BE49-F238E27FC236}">
                <a16:creationId xmlns:a16="http://schemas.microsoft.com/office/drawing/2014/main" id="{E51A8CDB-A01D-48CE-A771-C81A873BA26D}"/>
              </a:ext>
            </a:extLst>
          </p:cNvPr>
          <p:cNvSpPr txBox="1"/>
          <p:nvPr/>
        </p:nvSpPr>
        <p:spPr>
          <a:xfrm>
            <a:off x="2967736" y="437499"/>
            <a:ext cx="5455206"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870C65"/>
                </a:solidFill>
                <a:effectLst/>
                <a:uLnTx/>
                <a:uFillTx/>
                <a:latin typeface="Arial Black" panose="020B0A04020102020204"/>
                <a:ea typeface="+mj-ea"/>
                <a:cs typeface="+mj-cs"/>
              </a:rPr>
              <a:t>Energia Group Overview</a:t>
            </a:r>
            <a:endParaRPr lang="en-GB" sz="2400" dirty="0"/>
          </a:p>
        </p:txBody>
      </p:sp>
      <p:pic>
        <p:nvPicPr>
          <p:cNvPr id="4" name="Picture 3">
            <a:extLst>
              <a:ext uri="{FF2B5EF4-FFF2-40B4-BE49-F238E27FC236}">
                <a16:creationId xmlns:a16="http://schemas.microsoft.com/office/drawing/2014/main" id="{7B9163C4-D9A1-4908-BE46-F412AC9EAA1F}"/>
              </a:ext>
            </a:extLst>
          </p:cNvPr>
          <p:cNvPicPr>
            <a:picLocks noChangeAspect="1"/>
          </p:cNvPicPr>
          <p:nvPr/>
        </p:nvPicPr>
        <p:blipFill>
          <a:blip r:embed="rId3"/>
          <a:stretch>
            <a:fillRect/>
          </a:stretch>
        </p:blipFill>
        <p:spPr>
          <a:xfrm>
            <a:off x="-63" y="1488156"/>
            <a:ext cx="9128760" cy="4351020"/>
          </a:xfrm>
          <a:prstGeom prst="rect">
            <a:avLst/>
          </a:prstGeom>
        </p:spPr>
      </p:pic>
    </p:spTree>
    <p:extLst>
      <p:ext uri="{BB962C8B-B14F-4D97-AF65-F5344CB8AC3E}">
        <p14:creationId xmlns:p14="http://schemas.microsoft.com/office/powerpoint/2010/main" val="43328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pic>
        <p:nvPicPr>
          <p:cNvPr id="5" name="Picture 4">
            <a:extLst>
              <a:ext uri="{FF2B5EF4-FFF2-40B4-BE49-F238E27FC236}">
                <a16:creationId xmlns:a16="http://schemas.microsoft.com/office/drawing/2014/main" id="{3DB1964D-14B8-4B77-9584-D1896C5A50C4}"/>
              </a:ext>
            </a:extLst>
          </p:cNvPr>
          <p:cNvPicPr>
            <a:picLocks noChangeAspect="1"/>
          </p:cNvPicPr>
          <p:nvPr/>
        </p:nvPicPr>
        <p:blipFill>
          <a:blip r:embed="rId3"/>
          <a:stretch>
            <a:fillRect/>
          </a:stretch>
        </p:blipFill>
        <p:spPr>
          <a:xfrm>
            <a:off x="277091" y="1265879"/>
            <a:ext cx="8553311" cy="4815513"/>
          </a:xfrm>
          <a:prstGeom prst="rect">
            <a:avLst/>
          </a:prstGeom>
        </p:spPr>
      </p:pic>
      <p:sp>
        <p:nvSpPr>
          <p:cNvPr id="9" name="Title 1">
            <a:extLst>
              <a:ext uri="{FF2B5EF4-FFF2-40B4-BE49-F238E27FC236}">
                <a16:creationId xmlns:a16="http://schemas.microsoft.com/office/drawing/2014/main" id="{C9232666-DDDD-43FE-AC3E-AD6913D1EB91}"/>
              </a:ext>
            </a:extLst>
          </p:cNvPr>
          <p:cNvSpPr txBox="1">
            <a:spLocks/>
          </p:cNvSpPr>
          <p:nvPr/>
        </p:nvSpPr>
        <p:spPr>
          <a:xfrm>
            <a:off x="2219178" y="270461"/>
            <a:ext cx="6611224"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a:ln>
                  <a:noFill/>
                </a:ln>
                <a:solidFill>
                  <a:srgbClr val="870C65"/>
                </a:solidFill>
                <a:effectLst/>
                <a:uLnTx/>
                <a:uFillTx/>
                <a:latin typeface="Arial Black" panose="020B0A04020102020204"/>
                <a:ea typeface="+mj-ea"/>
                <a:cs typeface="+mj-cs"/>
              </a:rPr>
              <a:t>Zero Emission Hydrogen Transport Project</a:t>
            </a:r>
            <a:endPar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endParaRPr>
          </a:p>
        </p:txBody>
      </p:sp>
      <p:pic>
        <p:nvPicPr>
          <p:cNvPr id="2" name="Picture 1">
            <a:extLst>
              <a:ext uri="{FF2B5EF4-FFF2-40B4-BE49-F238E27FC236}">
                <a16:creationId xmlns:a16="http://schemas.microsoft.com/office/drawing/2014/main" id="{A2E99929-E60F-437F-B43F-10176AB335EF}"/>
              </a:ext>
            </a:extLst>
          </p:cNvPr>
          <p:cNvPicPr>
            <a:picLocks noChangeAspect="1"/>
          </p:cNvPicPr>
          <p:nvPr/>
        </p:nvPicPr>
        <p:blipFill>
          <a:blip r:embed="rId4"/>
          <a:stretch>
            <a:fillRect/>
          </a:stretch>
        </p:blipFill>
        <p:spPr>
          <a:xfrm>
            <a:off x="7257634" y="3662670"/>
            <a:ext cx="1206230" cy="982111"/>
          </a:xfrm>
          <a:prstGeom prst="rect">
            <a:avLst/>
          </a:prstGeom>
        </p:spPr>
      </p:pic>
      <p:pic>
        <p:nvPicPr>
          <p:cNvPr id="11" name="Picture 10">
            <a:extLst>
              <a:ext uri="{FF2B5EF4-FFF2-40B4-BE49-F238E27FC236}">
                <a16:creationId xmlns:a16="http://schemas.microsoft.com/office/drawing/2014/main" id="{F7E9736F-4EEF-4A7D-A8EE-D5DEB37ED24F}"/>
              </a:ext>
            </a:extLst>
          </p:cNvPr>
          <p:cNvPicPr>
            <a:picLocks noChangeAspect="1"/>
          </p:cNvPicPr>
          <p:nvPr/>
        </p:nvPicPr>
        <p:blipFill>
          <a:blip r:embed="rId5"/>
          <a:stretch>
            <a:fillRect/>
          </a:stretch>
        </p:blipFill>
        <p:spPr>
          <a:xfrm>
            <a:off x="2482361" y="3673636"/>
            <a:ext cx="1296611" cy="971146"/>
          </a:xfrm>
          <a:prstGeom prst="rect">
            <a:avLst/>
          </a:prstGeom>
        </p:spPr>
      </p:pic>
      <p:pic>
        <p:nvPicPr>
          <p:cNvPr id="14" name="Picture 13">
            <a:extLst>
              <a:ext uri="{FF2B5EF4-FFF2-40B4-BE49-F238E27FC236}">
                <a16:creationId xmlns:a16="http://schemas.microsoft.com/office/drawing/2014/main" id="{CB4CD197-966F-4441-932D-064C4ABE647F}"/>
              </a:ext>
            </a:extLst>
          </p:cNvPr>
          <p:cNvPicPr>
            <a:picLocks noChangeAspect="1"/>
          </p:cNvPicPr>
          <p:nvPr/>
        </p:nvPicPr>
        <p:blipFill>
          <a:blip r:embed="rId6"/>
          <a:stretch>
            <a:fillRect/>
          </a:stretch>
        </p:blipFill>
        <p:spPr>
          <a:xfrm>
            <a:off x="4094026" y="3659493"/>
            <a:ext cx="1203960" cy="982980"/>
          </a:xfrm>
          <a:prstGeom prst="rect">
            <a:avLst/>
          </a:prstGeom>
        </p:spPr>
      </p:pic>
      <p:pic>
        <p:nvPicPr>
          <p:cNvPr id="15" name="Picture 14">
            <a:extLst>
              <a:ext uri="{FF2B5EF4-FFF2-40B4-BE49-F238E27FC236}">
                <a16:creationId xmlns:a16="http://schemas.microsoft.com/office/drawing/2014/main" id="{4EEAACF6-4991-42FA-A9C2-103D95E66135}"/>
              </a:ext>
            </a:extLst>
          </p:cNvPr>
          <p:cNvPicPr>
            <a:picLocks noChangeAspect="1"/>
          </p:cNvPicPr>
          <p:nvPr/>
        </p:nvPicPr>
        <p:blipFill>
          <a:blip r:embed="rId7"/>
          <a:stretch>
            <a:fillRect/>
          </a:stretch>
        </p:blipFill>
        <p:spPr>
          <a:xfrm>
            <a:off x="5738620" y="3639234"/>
            <a:ext cx="1203960" cy="982980"/>
          </a:xfrm>
          <a:prstGeom prst="rect">
            <a:avLst/>
          </a:prstGeom>
        </p:spPr>
      </p:pic>
      <p:pic>
        <p:nvPicPr>
          <p:cNvPr id="16" name="Picture 15">
            <a:extLst>
              <a:ext uri="{FF2B5EF4-FFF2-40B4-BE49-F238E27FC236}">
                <a16:creationId xmlns:a16="http://schemas.microsoft.com/office/drawing/2014/main" id="{DE9D7FC1-A58E-49EA-865D-3A7C39BA2016}"/>
              </a:ext>
            </a:extLst>
          </p:cNvPr>
          <p:cNvPicPr>
            <a:picLocks noChangeAspect="1"/>
          </p:cNvPicPr>
          <p:nvPr/>
        </p:nvPicPr>
        <p:blipFill>
          <a:blip r:embed="rId8"/>
          <a:stretch>
            <a:fillRect/>
          </a:stretch>
        </p:blipFill>
        <p:spPr>
          <a:xfrm>
            <a:off x="700027" y="3639234"/>
            <a:ext cx="1379220" cy="975360"/>
          </a:xfrm>
          <a:prstGeom prst="rect">
            <a:avLst/>
          </a:prstGeom>
        </p:spPr>
      </p:pic>
    </p:spTree>
    <p:extLst>
      <p:ext uri="{BB962C8B-B14F-4D97-AF65-F5344CB8AC3E}">
        <p14:creationId xmlns:p14="http://schemas.microsoft.com/office/powerpoint/2010/main" val="23489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55641" cy="726194"/>
          </a:xfrm>
          <a:prstGeom prst="rect">
            <a:avLst/>
          </a:prstGeom>
        </p:spPr>
      </p:pic>
      <p:sp>
        <p:nvSpPr>
          <p:cNvPr id="8" name="Rectangle 7">
            <a:extLst>
              <a:ext uri="{FF2B5EF4-FFF2-40B4-BE49-F238E27FC236}">
                <a16:creationId xmlns:a16="http://schemas.microsoft.com/office/drawing/2014/main" id="{C6173F98-74D4-466C-952D-20F333AC9666}"/>
              </a:ext>
            </a:extLst>
          </p:cNvPr>
          <p:cNvSpPr/>
          <p:nvPr/>
        </p:nvSpPr>
        <p:spPr>
          <a:xfrm>
            <a:off x="5099615" y="1097545"/>
            <a:ext cx="3947568" cy="280076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rPr>
              <a:t>Key Points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rPr>
              <a:t>In 2010 – 8.4% generated from Renewables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rPr>
              <a:t>2020 – 49.2% generated from Renewables (target was 40%)</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rPr>
              <a:t>The monthly proportion of renewable generation in 2020 exceeded 40% in eleven of the twelve months and exceeded 50% in four of the twelve months, with a record high of 69.3% in February 2020</a:t>
            </a:r>
          </a:p>
        </p:txBody>
      </p:sp>
      <p:sp>
        <p:nvSpPr>
          <p:cNvPr id="9" name="Title 1">
            <a:extLst>
              <a:ext uri="{FF2B5EF4-FFF2-40B4-BE49-F238E27FC236}">
                <a16:creationId xmlns:a16="http://schemas.microsoft.com/office/drawing/2014/main" id="{86388C98-1652-4037-A484-81369AB096C1}"/>
              </a:ext>
            </a:extLst>
          </p:cNvPr>
          <p:cNvSpPr txBox="1">
            <a:spLocks/>
          </p:cNvSpPr>
          <p:nvPr/>
        </p:nvSpPr>
        <p:spPr>
          <a:xfrm>
            <a:off x="2758980" y="-71645"/>
            <a:ext cx="6288203" cy="1045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870C65"/>
                </a:solidFill>
                <a:effectLst/>
                <a:uLnTx/>
                <a:uFillTx/>
                <a:latin typeface="Arial Black" panose="020B0A04020102020204"/>
                <a:ea typeface="+mj-ea"/>
                <a:cs typeface="+mj-cs"/>
              </a:rPr>
              <a:t>RENEWABLE GENERATION  IN NORTHERN IRELAND: YEAR ENDING SEPTEMBER 2020 </a:t>
            </a:r>
          </a:p>
        </p:txBody>
      </p:sp>
      <p:pic>
        <p:nvPicPr>
          <p:cNvPr id="5" name="Picture 4">
            <a:extLst>
              <a:ext uri="{FF2B5EF4-FFF2-40B4-BE49-F238E27FC236}">
                <a16:creationId xmlns:a16="http://schemas.microsoft.com/office/drawing/2014/main" id="{1C7A0FD6-07F7-4435-BA59-7DA2BC06E3DE}"/>
              </a:ext>
            </a:extLst>
          </p:cNvPr>
          <p:cNvPicPr>
            <a:picLocks noChangeAspect="1"/>
          </p:cNvPicPr>
          <p:nvPr/>
        </p:nvPicPr>
        <p:blipFill>
          <a:blip r:embed="rId3"/>
          <a:stretch>
            <a:fillRect/>
          </a:stretch>
        </p:blipFill>
        <p:spPr>
          <a:xfrm>
            <a:off x="75791" y="1425825"/>
            <a:ext cx="5036820" cy="3657600"/>
          </a:xfrm>
          <a:prstGeom prst="rect">
            <a:avLst/>
          </a:prstGeom>
        </p:spPr>
      </p:pic>
      <p:pic>
        <p:nvPicPr>
          <p:cNvPr id="10" name="Picture 9">
            <a:extLst>
              <a:ext uri="{FF2B5EF4-FFF2-40B4-BE49-F238E27FC236}">
                <a16:creationId xmlns:a16="http://schemas.microsoft.com/office/drawing/2014/main" id="{246FAC0F-0496-45C8-9379-9ACDF84F1598}"/>
              </a:ext>
            </a:extLst>
          </p:cNvPr>
          <p:cNvPicPr>
            <a:picLocks noChangeAspect="1"/>
          </p:cNvPicPr>
          <p:nvPr/>
        </p:nvPicPr>
        <p:blipFill>
          <a:blip r:embed="rId4"/>
          <a:stretch>
            <a:fillRect/>
          </a:stretch>
        </p:blipFill>
        <p:spPr>
          <a:xfrm>
            <a:off x="5193947" y="3909359"/>
            <a:ext cx="3771900" cy="2491740"/>
          </a:xfrm>
          <a:prstGeom prst="rect">
            <a:avLst/>
          </a:prstGeom>
        </p:spPr>
      </p:pic>
    </p:spTree>
    <p:extLst>
      <p:ext uri="{BB962C8B-B14F-4D97-AF65-F5344CB8AC3E}">
        <p14:creationId xmlns:p14="http://schemas.microsoft.com/office/powerpoint/2010/main" val="1118176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12669" cy="707346"/>
          </a:xfrm>
          <a:prstGeom prst="rect">
            <a:avLst/>
          </a:prstGeom>
        </p:spPr>
      </p:pic>
      <p:sp>
        <p:nvSpPr>
          <p:cNvPr id="8" name="Title 1">
            <a:extLst>
              <a:ext uri="{FF2B5EF4-FFF2-40B4-BE49-F238E27FC236}">
                <a16:creationId xmlns:a16="http://schemas.microsoft.com/office/drawing/2014/main" id="{18136C34-67E7-458B-A667-0B66EB80948C}"/>
              </a:ext>
            </a:extLst>
          </p:cNvPr>
          <p:cNvSpPr txBox="1">
            <a:spLocks/>
          </p:cNvSpPr>
          <p:nvPr/>
        </p:nvSpPr>
        <p:spPr>
          <a:xfrm>
            <a:off x="3299142" y="336356"/>
            <a:ext cx="9979376"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Renewable v Non Renewable in NI</a:t>
            </a:r>
          </a:p>
        </p:txBody>
      </p:sp>
      <p:sp>
        <p:nvSpPr>
          <p:cNvPr id="9" name="Rectangle 8">
            <a:extLst>
              <a:ext uri="{FF2B5EF4-FFF2-40B4-BE49-F238E27FC236}">
                <a16:creationId xmlns:a16="http://schemas.microsoft.com/office/drawing/2014/main" id="{3D8F67C6-F55B-4E77-B6AD-935C079D7720}"/>
              </a:ext>
            </a:extLst>
          </p:cNvPr>
          <p:cNvSpPr/>
          <p:nvPr/>
        </p:nvSpPr>
        <p:spPr>
          <a:xfrm>
            <a:off x="5703820" y="1034412"/>
            <a:ext cx="3291840" cy="156966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Wind energy made up </a:t>
            </a:r>
            <a:r>
              <a:rPr kumimoji="0" lang="en-GB" sz="1600" b="1" i="0" u="none" strike="noStrike" kern="1200" cap="none" spc="0" normalizeH="0" baseline="0" noProof="0" dirty="0">
                <a:ln>
                  <a:noFill/>
                </a:ln>
                <a:solidFill>
                  <a:srgbClr val="000000"/>
                </a:solidFill>
                <a:effectLst/>
                <a:uLnTx/>
                <a:uFillTx/>
                <a:latin typeface="Calibri"/>
                <a:ea typeface="+mn-ea"/>
                <a:cs typeface="+mn-cs"/>
              </a:rPr>
              <a:t>84.9% in 2020</a:t>
            </a:r>
            <a:r>
              <a:rPr kumimoji="0" lang="en-GB" sz="1600" b="0" i="0" u="none" strike="noStrike" kern="1200" cap="none" spc="0" normalizeH="0" baseline="0" noProof="0" dirty="0">
                <a:ln>
                  <a:noFill/>
                </a:ln>
                <a:solidFill>
                  <a:srgbClr val="000000"/>
                </a:solidFill>
                <a:effectLst/>
                <a:uLnTx/>
                <a:uFillTx/>
                <a:latin typeface="Calibri"/>
                <a:ea typeface="+mn-ea"/>
                <a:cs typeface="+mn-cs"/>
              </a:rPr>
              <a:t> of the renewable electricity and </a:t>
            </a:r>
            <a:r>
              <a:rPr kumimoji="0" lang="en-GB" sz="1600" b="1" i="0" u="none" strike="noStrike" kern="1200" cap="none" spc="0" normalizeH="0" baseline="0" noProof="0" dirty="0">
                <a:ln>
                  <a:noFill/>
                </a:ln>
                <a:solidFill>
                  <a:srgbClr val="000000"/>
                </a:solidFill>
                <a:effectLst/>
                <a:uLnTx/>
                <a:uFillTx/>
                <a:latin typeface="Calibri"/>
                <a:ea typeface="+mn-ea"/>
                <a:cs typeface="+mn-cs"/>
              </a:rPr>
              <a:t>84.5% in 2019</a:t>
            </a:r>
            <a:r>
              <a:rPr kumimoji="0" lang="en-GB" sz="1600" b="0" i="0" u="none" strike="noStrike" kern="1200" cap="none" spc="0" normalizeH="0" baseline="0" noProof="0" dirty="0">
                <a:ln>
                  <a:noFill/>
                </a:ln>
                <a:solidFill>
                  <a:srgbClr val="000000"/>
                </a:solidFill>
                <a:effectLst/>
                <a:uLnTx/>
                <a:uFillTx/>
                <a:latin typeface="Calibri"/>
                <a:ea typeface="+mn-ea"/>
                <a:cs typeface="+mn-cs"/>
              </a:rPr>
              <a:t>. The proportion of renewable electricity generated from sources other than wind was 14.4% in 2018 and 16.1% in 2020</a:t>
            </a:r>
          </a:p>
        </p:txBody>
      </p:sp>
      <p:pic>
        <p:nvPicPr>
          <p:cNvPr id="10" name="Picture 9">
            <a:extLst>
              <a:ext uri="{FF2B5EF4-FFF2-40B4-BE49-F238E27FC236}">
                <a16:creationId xmlns:a16="http://schemas.microsoft.com/office/drawing/2014/main" id="{B6343109-FCD6-48F6-B683-78A5FE301C25}"/>
              </a:ext>
            </a:extLst>
          </p:cNvPr>
          <p:cNvPicPr>
            <a:picLocks noChangeAspect="1"/>
          </p:cNvPicPr>
          <p:nvPr/>
        </p:nvPicPr>
        <p:blipFill>
          <a:blip r:embed="rId3"/>
          <a:stretch>
            <a:fillRect/>
          </a:stretch>
        </p:blipFill>
        <p:spPr>
          <a:xfrm>
            <a:off x="113534" y="1508813"/>
            <a:ext cx="5590286" cy="4062371"/>
          </a:xfrm>
          <a:prstGeom prst="rect">
            <a:avLst/>
          </a:prstGeom>
        </p:spPr>
      </p:pic>
      <p:pic>
        <p:nvPicPr>
          <p:cNvPr id="11" name="Picture 10">
            <a:extLst>
              <a:ext uri="{FF2B5EF4-FFF2-40B4-BE49-F238E27FC236}">
                <a16:creationId xmlns:a16="http://schemas.microsoft.com/office/drawing/2014/main" id="{9E580241-DD02-45C8-BF8B-3992F3F219A3}"/>
              </a:ext>
            </a:extLst>
          </p:cNvPr>
          <p:cNvPicPr>
            <a:picLocks noChangeAspect="1"/>
          </p:cNvPicPr>
          <p:nvPr/>
        </p:nvPicPr>
        <p:blipFill>
          <a:blip r:embed="rId4"/>
          <a:stretch>
            <a:fillRect/>
          </a:stretch>
        </p:blipFill>
        <p:spPr>
          <a:xfrm>
            <a:off x="5909560" y="3203141"/>
            <a:ext cx="3086100" cy="2872740"/>
          </a:xfrm>
          <a:prstGeom prst="rect">
            <a:avLst/>
          </a:prstGeom>
        </p:spPr>
      </p:pic>
    </p:spTree>
    <p:extLst>
      <p:ext uri="{BB962C8B-B14F-4D97-AF65-F5344CB8AC3E}">
        <p14:creationId xmlns:p14="http://schemas.microsoft.com/office/powerpoint/2010/main" val="1381909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530ABA-252E-4D4D-90B2-1E789FDDEF79}"/>
              </a:ext>
            </a:extLst>
          </p:cNvPr>
          <p:cNvPicPr>
            <a:picLocks noChangeAspect="1"/>
          </p:cNvPicPr>
          <p:nvPr/>
        </p:nvPicPr>
        <p:blipFill>
          <a:blip r:embed="rId2"/>
          <a:stretch>
            <a:fillRect/>
          </a:stretch>
        </p:blipFill>
        <p:spPr>
          <a:xfrm>
            <a:off x="2661668" y="1130287"/>
            <a:ext cx="6697980" cy="5105400"/>
          </a:xfrm>
          <a:prstGeom prst="rect">
            <a:avLst/>
          </a:prstGeom>
        </p:spPr>
      </p:pic>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sp>
        <p:nvSpPr>
          <p:cNvPr id="8" name="Rectangle 7">
            <a:extLst>
              <a:ext uri="{FF2B5EF4-FFF2-40B4-BE49-F238E27FC236}">
                <a16:creationId xmlns:a16="http://schemas.microsoft.com/office/drawing/2014/main" id="{6651FB2B-905F-4F0C-9938-4F683A2311BC}"/>
              </a:ext>
            </a:extLst>
          </p:cNvPr>
          <p:cNvSpPr/>
          <p:nvPr/>
        </p:nvSpPr>
        <p:spPr>
          <a:xfrm>
            <a:off x="179555" y="2053086"/>
            <a:ext cx="2953789" cy="3477875"/>
          </a:xfrm>
          <a:prstGeom prst="rect">
            <a:avLst/>
          </a:prstGeom>
        </p:spPr>
        <p:txBody>
          <a:bodyPr wrap="square">
            <a:spAutoFit/>
          </a:bodyPr>
          <a:lstStyle/>
          <a:p>
            <a:r>
              <a:rPr lang="en-GB" sz="2000" dirty="0"/>
              <a:t>Curtailment &amp; Constraints refers to the dispatch-down (switching off) of wind / solar for system-wide reasons</a:t>
            </a:r>
          </a:p>
          <a:p>
            <a:r>
              <a:rPr lang="en-GB" sz="2000" dirty="0"/>
              <a:t>The impact can be seen in the graph, which shows the total annual all-island dispatch-down of energy by hour of day. </a:t>
            </a:r>
          </a:p>
          <a:p>
            <a:endParaRPr lang="en-GB" sz="2000" dirty="0"/>
          </a:p>
        </p:txBody>
      </p:sp>
      <p:sp>
        <p:nvSpPr>
          <p:cNvPr id="9" name="Title 1">
            <a:extLst>
              <a:ext uri="{FF2B5EF4-FFF2-40B4-BE49-F238E27FC236}">
                <a16:creationId xmlns:a16="http://schemas.microsoft.com/office/drawing/2014/main" id="{1D8673B4-5A8E-4E44-A163-98EAE92C9BBC}"/>
              </a:ext>
            </a:extLst>
          </p:cNvPr>
          <p:cNvSpPr txBox="1">
            <a:spLocks/>
          </p:cNvSpPr>
          <p:nvPr/>
        </p:nvSpPr>
        <p:spPr>
          <a:xfrm>
            <a:off x="2519552" y="266108"/>
            <a:ext cx="9979376"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Curtailment &amp; Constraints</a:t>
            </a:r>
          </a:p>
        </p:txBody>
      </p:sp>
      <p:pic>
        <p:nvPicPr>
          <p:cNvPr id="5" name="Picture 4">
            <a:extLst>
              <a:ext uri="{FF2B5EF4-FFF2-40B4-BE49-F238E27FC236}">
                <a16:creationId xmlns:a16="http://schemas.microsoft.com/office/drawing/2014/main" id="{D52B0ED3-C713-43D7-BC56-1C6F0128E3B5}"/>
              </a:ext>
            </a:extLst>
          </p:cNvPr>
          <p:cNvPicPr>
            <a:picLocks noChangeAspect="1"/>
          </p:cNvPicPr>
          <p:nvPr/>
        </p:nvPicPr>
        <p:blipFill>
          <a:blip r:embed="rId3"/>
          <a:stretch>
            <a:fillRect/>
          </a:stretch>
        </p:blipFill>
        <p:spPr>
          <a:xfrm>
            <a:off x="179555" y="148562"/>
            <a:ext cx="1722120" cy="754380"/>
          </a:xfrm>
          <a:prstGeom prst="rect">
            <a:avLst/>
          </a:prstGeom>
        </p:spPr>
      </p:pic>
    </p:spTree>
    <p:extLst>
      <p:ext uri="{BB962C8B-B14F-4D97-AF65-F5344CB8AC3E}">
        <p14:creationId xmlns:p14="http://schemas.microsoft.com/office/powerpoint/2010/main" val="336407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49245" cy="723388"/>
          </a:xfrm>
          <a:prstGeom prst="rect">
            <a:avLst/>
          </a:prstGeom>
        </p:spPr>
      </p:pic>
      <p:sp>
        <p:nvSpPr>
          <p:cNvPr id="8" name="Title 1">
            <a:extLst>
              <a:ext uri="{FF2B5EF4-FFF2-40B4-BE49-F238E27FC236}">
                <a16:creationId xmlns:a16="http://schemas.microsoft.com/office/drawing/2014/main" id="{E44A5FF8-F2BA-46A6-BA27-F93862DD1DA6}"/>
              </a:ext>
            </a:extLst>
          </p:cNvPr>
          <p:cNvSpPr txBox="1">
            <a:spLocks/>
          </p:cNvSpPr>
          <p:nvPr/>
        </p:nvSpPr>
        <p:spPr>
          <a:xfrm>
            <a:off x="1706879" y="2358605"/>
            <a:ext cx="6350593"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Question – Can hydrogen generation and supply meet mobility needs and energy demands </a:t>
            </a:r>
          </a:p>
        </p:txBody>
      </p:sp>
    </p:spTree>
    <p:extLst>
      <p:ext uri="{BB962C8B-B14F-4D97-AF65-F5344CB8AC3E}">
        <p14:creationId xmlns:p14="http://schemas.microsoft.com/office/powerpoint/2010/main" val="3382302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2CEA72-C4E2-48BC-AC3A-5C901FE45DD0}"/>
              </a:ext>
            </a:extLst>
          </p:cNvPr>
          <p:cNvPicPr>
            <a:picLocks noChangeAspect="1"/>
          </p:cNvPicPr>
          <p:nvPr/>
        </p:nvPicPr>
        <p:blipFill>
          <a:blip r:embed="rId2"/>
          <a:stretch>
            <a:fillRect/>
          </a:stretch>
        </p:blipFill>
        <p:spPr>
          <a:xfrm>
            <a:off x="1915668" y="0"/>
            <a:ext cx="7155180" cy="6858000"/>
          </a:xfrm>
          <a:prstGeom prst="rect">
            <a:avLst/>
          </a:prstGeom>
        </p:spPr>
      </p:pic>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sp>
        <p:nvSpPr>
          <p:cNvPr id="9" name="TextBox 8">
            <a:extLst>
              <a:ext uri="{FF2B5EF4-FFF2-40B4-BE49-F238E27FC236}">
                <a16:creationId xmlns:a16="http://schemas.microsoft.com/office/drawing/2014/main" id="{A215E58C-AF96-48A6-8D62-B91CA46A7235}"/>
              </a:ext>
            </a:extLst>
          </p:cNvPr>
          <p:cNvSpPr txBox="1"/>
          <p:nvPr/>
        </p:nvSpPr>
        <p:spPr>
          <a:xfrm>
            <a:off x="209960" y="1257023"/>
            <a:ext cx="2130903" cy="2031325"/>
          </a:xfrm>
          <a:prstGeom prst="rect">
            <a:avLst/>
          </a:prstGeom>
          <a:noFill/>
        </p:spPr>
        <p:txBody>
          <a:bodyPr wrap="square" rtlCol="0">
            <a:spAutoFit/>
          </a:bodyPr>
          <a:lstStyle/>
          <a:p>
            <a:r>
              <a:rPr lang="en-GB" dirty="0"/>
              <a:t>Can we deliver the energy required to meet 100% Renewable Energy by 2050</a:t>
            </a:r>
          </a:p>
          <a:p>
            <a:endParaRPr lang="en-GB" dirty="0"/>
          </a:p>
          <a:p>
            <a:endParaRPr lang="en-GB" dirty="0"/>
          </a:p>
        </p:txBody>
      </p:sp>
      <p:sp>
        <p:nvSpPr>
          <p:cNvPr id="10" name="Oval 9">
            <a:extLst>
              <a:ext uri="{FF2B5EF4-FFF2-40B4-BE49-F238E27FC236}">
                <a16:creationId xmlns:a16="http://schemas.microsoft.com/office/drawing/2014/main" id="{2B4334EE-9129-4EDA-95CD-D3C5A93D6909}"/>
              </a:ext>
            </a:extLst>
          </p:cNvPr>
          <p:cNvSpPr/>
          <p:nvPr/>
        </p:nvSpPr>
        <p:spPr>
          <a:xfrm>
            <a:off x="6083925" y="5766816"/>
            <a:ext cx="890016" cy="276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E404EAD-2BCC-486D-9E6E-0A1C3EC22E6B}"/>
              </a:ext>
            </a:extLst>
          </p:cNvPr>
          <p:cNvPicPr>
            <a:picLocks noChangeAspect="1"/>
          </p:cNvPicPr>
          <p:nvPr/>
        </p:nvPicPr>
        <p:blipFill>
          <a:blip r:embed="rId4"/>
          <a:stretch>
            <a:fillRect/>
          </a:stretch>
        </p:blipFill>
        <p:spPr>
          <a:xfrm>
            <a:off x="6059385" y="4228450"/>
            <a:ext cx="902286" cy="286537"/>
          </a:xfrm>
          <a:prstGeom prst="rect">
            <a:avLst/>
          </a:prstGeom>
        </p:spPr>
      </p:pic>
      <p:sp>
        <p:nvSpPr>
          <p:cNvPr id="12" name="Oval 11">
            <a:extLst>
              <a:ext uri="{FF2B5EF4-FFF2-40B4-BE49-F238E27FC236}">
                <a16:creationId xmlns:a16="http://schemas.microsoft.com/office/drawing/2014/main" id="{4270CDA0-09C7-422A-BA95-8B70D2393185}"/>
              </a:ext>
            </a:extLst>
          </p:cNvPr>
          <p:cNvSpPr/>
          <p:nvPr/>
        </p:nvSpPr>
        <p:spPr>
          <a:xfrm>
            <a:off x="6071655" y="5028073"/>
            <a:ext cx="890016" cy="276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C2254AD-7C82-416D-B6BA-64DEB0D13D97}"/>
              </a:ext>
            </a:extLst>
          </p:cNvPr>
          <p:cNvPicPr>
            <a:picLocks noChangeAspect="1"/>
          </p:cNvPicPr>
          <p:nvPr/>
        </p:nvPicPr>
        <p:blipFill>
          <a:blip r:embed="rId4"/>
          <a:stretch>
            <a:fillRect/>
          </a:stretch>
        </p:blipFill>
        <p:spPr>
          <a:xfrm>
            <a:off x="6071655" y="3526284"/>
            <a:ext cx="902286" cy="286537"/>
          </a:xfrm>
          <a:prstGeom prst="rect">
            <a:avLst/>
          </a:prstGeom>
        </p:spPr>
      </p:pic>
    </p:spTree>
    <p:extLst>
      <p:ext uri="{BB962C8B-B14F-4D97-AF65-F5344CB8AC3E}">
        <p14:creationId xmlns:p14="http://schemas.microsoft.com/office/powerpoint/2010/main" val="83256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3" name="TextBox 2"/>
          <p:cNvSpPr txBox="1"/>
          <p:nvPr/>
        </p:nvSpPr>
        <p:spPr>
          <a:xfrm>
            <a:off x="-222428" y="6580577"/>
            <a:ext cx="957349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34DA2"/>
                </a:solidFill>
                <a:effectLst/>
                <a:uLnTx/>
                <a:uFillTx/>
                <a:latin typeface="Calibri" panose="020F0502020204030204"/>
                <a:ea typeface="+mn-ea"/>
                <a:cs typeface="Open Sans"/>
              </a:rPr>
              <a:t>GenComm Spring Series of H₂ Webinars - Webinar 2: Green H₂ Supply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7"/>
            <a:ext cx="1630512" cy="715172"/>
          </a:xfrm>
          <a:prstGeom prst="rect">
            <a:avLst/>
          </a:prstGeom>
        </p:spPr>
      </p:pic>
      <p:sp>
        <p:nvSpPr>
          <p:cNvPr id="8" name="TextBox 7">
            <a:extLst>
              <a:ext uri="{FF2B5EF4-FFF2-40B4-BE49-F238E27FC236}">
                <a16:creationId xmlns:a16="http://schemas.microsoft.com/office/drawing/2014/main" id="{BB027701-7D33-4E41-B18B-B3039E39A6D4}"/>
              </a:ext>
            </a:extLst>
          </p:cNvPr>
          <p:cNvSpPr txBox="1"/>
          <p:nvPr/>
        </p:nvSpPr>
        <p:spPr>
          <a:xfrm>
            <a:off x="498284" y="1188952"/>
            <a:ext cx="8132064"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potential for zero carbon Heat is enormous as renewable Hydrogen can help deliver the decarbonisation of the existing Natural Gas Network.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Using curtailment from On-shore and power from Offshore Wind there is potential to generate 100% green hydrogen which can be injected into the gas grid for use of heating in homes, offices and industry</a:t>
            </a:r>
          </a:p>
        </p:txBody>
      </p:sp>
      <p:sp>
        <p:nvSpPr>
          <p:cNvPr id="9" name="Title 1">
            <a:extLst>
              <a:ext uri="{FF2B5EF4-FFF2-40B4-BE49-F238E27FC236}">
                <a16:creationId xmlns:a16="http://schemas.microsoft.com/office/drawing/2014/main" id="{56BD0D8A-D2D6-4866-A552-56B387D83DE7}"/>
              </a:ext>
            </a:extLst>
          </p:cNvPr>
          <p:cNvSpPr txBox="1">
            <a:spLocks/>
          </p:cNvSpPr>
          <p:nvPr/>
        </p:nvSpPr>
        <p:spPr>
          <a:xfrm>
            <a:off x="2561676" y="341016"/>
            <a:ext cx="4668180" cy="51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kern="1200">
                <a:solidFill>
                  <a:srgbClr val="870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dirty="0">
                <a:ln>
                  <a:noFill/>
                </a:ln>
                <a:solidFill>
                  <a:srgbClr val="870C65"/>
                </a:solidFill>
                <a:effectLst/>
                <a:uLnTx/>
                <a:uFillTx/>
                <a:latin typeface="Arial Black" panose="020B0A04020102020204"/>
                <a:ea typeface="+mj-ea"/>
                <a:cs typeface="+mj-cs"/>
              </a:rPr>
              <a:t>Off Shore</a:t>
            </a:r>
          </a:p>
        </p:txBody>
      </p:sp>
      <p:sp>
        <p:nvSpPr>
          <p:cNvPr id="10" name="Rectangle 9">
            <a:extLst>
              <a:ext uri="{FF2B5EF4-FFF2-40B4-BE49-F238E27FC236}">
                <a16:creationId xmlns:a16="http://schemas.microsoft.com/office/drawing/2014/main" id="{15D1C984-B238-494F-A0A9-43285467BF51}"/>
              </a:ext>
            </a:extLst>
          </p:cNvPr>
          <p:cNvSpPr/>
          <p:nvPr/>
        </p:nvSpPr>
        <p:spPr>
          <a:xfrm>
            <a:off x="498284" y="5260984"/>
            <a:ext cx="8132064" cy="1384995"/>
          </a:xfrm>
          <a:prstGeom prst="rect">
            <a:avLst/>
          </a:prstGeom>
        </p:spPr>
        <p:txBody>
          <a:bodyPr wrap="square">
            <a:spAutoFit/>
          </a:bodyPr>
          <a:lstStyle/>
          <a:p>
            <a:pPr marL="285750" indent="-285750" defTabSz="914400">
              <a:buFont typeface="Arial" panose="020B0604020202020204" pitchFamily="34" charset="0"/>
              <a:buChar char="•"/>
            </a:pPr>
            <a:r>
              <a:rPr lang="en-GB" sz="1400" dirty="0">
                <a:solidFill>
                  <a:prstClr val="black"/>
                </a:solidFill>
                <a:latin typeface="Arial" panose="020B0604020202020204" pitchFamily="34" charset="0"/>
                <a:cs typeface="Arial" panose="020B0604020202020204" pitchFamily="34" charset="0"/>
              </a:rPr>
              <a:t>Off shore wind development will significantly increase the renewable energy produced and will be a major step forward in achieving our 2050 net zero targets.</a:t>
            </a:r>
          </a:p>
          <a:p>
            <a:pPr marL="285750" indent="-285750" defTabSz="914400">
              <a:buFont typeface="Arial" panose="020B0604020202020204" pitchFamily="34" charset="0"/>
              <a:buChar char="•"/>
            </a:pPr>
            <a:endParaRPr lang="en-GB" sz="1400" dirty="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GB" sz="1400" dirty="0">
                <a:solidFill>
                  <a:prstClr val="black"/>
                </a:solidFill>
                <a:latin typeface="Arial" panose="020B0604020202020204" pitchFamily="34" charset="0"/>
                <a:cs typeface="Arial" panose="020B0604020202020204" pitchFamily="34" charset="0"/>
              </a:rPr>
              <a:t>For this infrastructure to be realised it will require significant cooperation between all the major players including; Regulators, Government, Utility Network Operators, Energy Suppliers, Wind Developers and Marine Industry</a:t>
            </a:r>
            <a:r>
              <a:rPr lang="en-GB" sz="1350" dirty="0">
                <a:solidFill>
                  <a:prstClr val="black"/>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C8BAF571-3B22-4FB4-8B17-6A5C0B10FCA3}"/>
              </a:ext>
            </a:extLst>
          </p:cNvPr>
          <p:cNvPicPr>
            <a:picLocks noChangeAspect="1"/>
          </p:cNvPicPr>
          <p:nvPr/>
        </p:nvPicPr>
        <p:blipFill>
          <a:blip r:embed="rId3"/>
          <a:stretch>
            <a:fillRect/>
          </a:stretch>
        </p:blipFill>
        <p:spPr>
          <a:xfrm>
            <a:off x="220980" y="2746384"/>
            <a:ext cx="8702040" cy="2514600"/>
          </a:xfrm>
          <a:prstGeom prst="rect">
            <a:avLst/>
          </a:prstGeom>
        </p:spPr>
      </p:pic>
    </p:spTree>
    <p:extLst>
      <p:ext uri="{BB962C8B-B14F-4D97-AF65-F5344CB8AC3E}">
        <p14:creationId xmlns:p14="http://schemas.microsoft.com/office/powerpoint/2010/main" val="2979754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C5B3EF-EFE3-4CCF-B74E-9DC36427F3A1}"/>
</file>

<file path=customXml/itemProps2.xml><?xml version="1.0" encoding="utf-8"?>
<ds:datastoreItem xmlns:ds="http://schemas.openxmlformats.org/officeDocument/2006/customXml" ds:itemID="{251CC6F2-B2D9-42F1-91CE-B338BA3F6FA4}"/>
</file>

<file path=customXml/itemProps3.xml><?xml version="1.0" encoding="utf-8"?>
<ds:datastoreItem xmlns:ds="http://schemas.openxmlformats.org/officeDocument/2006/customXml" ds:itemID="{38341450-04CE-4980-80EB-5132851F787E}"/>
</file>

<file path=docProps/app.xml><?xml version="1.0" encoding="utf-8"?>
<Properties xmlns="http://schemas.openxmlformats.org/officeDocument/2006/extended-properties" xmlns:vt="http://schemas.openxmlformats.org/officeDocument/2006/docPropsVTypes">
  <Template/>
  <TotalTime>7949</TotalTime>
  <Words>821</Words>
  <Application>Microsoft Office PowerPoint</Application>
  <PresentationFormat>On-screen Show (4:3)</PresentationFormat>
  <Paragraphs>80</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Black</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Welsh Mark</cp:lastModifiedBy>
  <cp:revision>145</cp:revision>
  <dcterms:created xsi:type="dcterms:W3CDTF">2015-03-06T10:50:13Z</dcterms:created>
  <dcterms:modified xsi:type="dcterms:W3CDTF">2021-04-12T15:38:01Z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1d3d595-4a93-4e89-910d-90bfc71800f9_Enabled">
    <vt:lpwstr>true</vt:lpwstr>
  </property>
  <property fmtid="{D5CDD505-2E9C-101B-9397-08002B2CF9AE}" pid="3" name="MSIP_Label_a1d3d595-4a93-4e89-910d-90bfc71800f9_SetDate">
    <vt:lpwstr>2021-04-08T10:31:38Z</vt:lpwstr>
  </property>
  <property fmtid="{D5CDD505-2E9C-101B-9397-08002B2CF9AE}" pid="4" name="MSIP_Label_a1d3d595-4a93-4e89-910d-90bfc71800f9_Method">
    <vt:lpwstr>Privileged</vt:lpwstr>
  </property>
  <property fmtid="{D5CDD505-2E9C-101B-9397-08002B2CF9AE}" pid="5" name="MSIP_Label_a1d3d595-4a93-4e89-910d-90bfc71800f9_Name">
    <vt:lpwstr>Public</vt:lpwstr>
  </property>
  <property fmtid="{D5CDD505-2E9C-101B-9397-08002B2CF9AE}" pid="6" name="MSIP_Label_a1d3d595-4a93-4e89-910d-90bfc71800f9_SiteId">
    <vt:lpwstr>50908038-218c-44e8-a019-0a66fbe9abcf</vt:lpwstr>
  </property>
  <property fmtid="{D5CDD505-2E9C-101B-9397-08002B2CF9AE}" pid="7" name="MSIP_Label_a1d3d595-4a93-4e89-910d-90bfc71800f9_ActionId">
    <vt:lpwstr>32b3810e-4298-48ea-8237-59a7a7db86d9</vt:lpwstr>
  </property>
  <property fmtid="{D5CDD505-2E9C-101B-9397-08002B2CF9AE}" pid="8" name="MSIP_Label_a1d3d595-4a93-4e89-910d-90bfc71800f9_ContentBits">
    <vt:lpwstr>0</vt:lpwstr>
  </property>
  <property fmtid="{D5CDD505-2E9C-101B-9397-08002B2CF9AE}" pid="9" name="ContentTypeId">
    <vt:lpwstr>0x010100E4BDEDAF7F04CB44808FB66BD2494817</vt:lpwstr>
  </property>
</Properties>
</file>