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1275" r:id="rId6"/>
    <p:sldId id="283" r:id="rId7"/>
    <p:sldId id="1278" r:id="rId8"/>
    <p:sldId id="296" r:id="rId9"/>
    <p:sldId id="1280" r:id="rId10"/>
    <p:sldId id="291" r:id="rId11"/>
    <p:sldId id="1281" r:id="rId12"/>
    <p:sldId id="1282" r:id="rId13"/>
    <p:sldId id="298" r:id="rId14"/>
    <p:sldId id="1283" r:id="rId15"/>
    <p:sldId id="300" r:id="rId16"/>
    <p:sldId id="302" r:id="rId17"/>
    <p:sldId id="292" r:id="rId18"/>
    <p:sldId id="323"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C969BB-4B78-46CF-BA26-9BF19CB0A7EA}" v="4" dt="2021-04-28T14:45:42.772"/>
    <p1510:client id="{B4392FDA-9E9F-4006-A9EB-C0C57AB9B184}" v="1" dt="2021-04-29T11:22:42.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06503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4142148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389799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156379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3883087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943285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265885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1383093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3308942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617036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333703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3863167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101177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1982485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19623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84990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167521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41163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381931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110828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424489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F81B092-AA50-0940-A1DC-B65882C09C68}" type="datetimeFigureOut">
              <a:rPr lang="en-US" smtClean="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172466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81B092-AA50-0940-A1DC-B65882C09C68}" type="datetimeFigureOut">
              <a:rPr lang="en-US" smtClean="0"/>
              <a:t>4/29/2021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7D083B-FAF2-5643-A9FC-521FAB15583B}" type="slidenum">
              <a:rPr lang="en-GB" smtClean="0"/>
              <a:t>‹#›</a:t>
            </a:fld>
            <a:endParaRPr lang="en-GB" dirty="0"/>
          </a:p>
        </p:txBody>
      </p:sp>
    </p:spTree>
    <p:extLst>
      <p:ext uri="{BB962C8B-B14F-4D97-AF65-F5344CB8AC3E}">
        <p14:creationId xmlns:p14="http://schemas.microsoft.com/office/powerpoint/2010/main" val="690593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1B092-AA50-0940-A1DC-B65882C09C68}" type="datetimeFigureOut">
              <a:rPr lang="en-US" smtClean="0"/>
              <a:t>4/29/2021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D083B-FAF2-5643-A9FC-521FAB15583B}" type="slidenum">
              <a:rPr lang="en-GB" smtClean="0"/>
              <a:t>‹#›</a:t>
            </a:fld>
            <a:endParaRPr lang="en-GB" dirty="0"/>
          </a:p>
        </p:txBody>
      </p:sp>
    </p:spTree>
    <p:extLst>
      <p:ext uri="{BB962C8B-B14F-4D97-AF65-F5344CB8AC3E}">
        <p14:creationId xmlns:p14="http://schemas.microsoft.com/office/powerpoint/2010/main" val="41101522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_project-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430" y="0"/>
            <a:ext cx="9142571" cy="6858000"/>
          </a:xfrm>
          <a:prstGeom prst="rect">
            <a:avLst/>
          </a:prstGeom>
        </p:spPr>
      </p:pic>
      <p:sp>
        <p:nvSpPr>
          <p:cNvPr id="5" name="TextBox 4"/>
          <p:cNvSpPr txBox="1"/>
          <p:nvPr/>
        </p:nvSpPr>
        <p:spPr>
          <a:xfrm>
            <a:off x="7935540" y="1742161"/>
            <a:ext cx="3754582" cy="569386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rgbClr val="034DA2"/>
                </a:solidFill>
                <a:effectLst/>
                <a:uLnTx/>
                <a:uFillTx/>
                <a:latin typeface="Open Sans"/>
                <a:ea typeface="+mn-ea"/>
                <a:cs typeface="Open Sans"/>
              </a:rPr>
              <a:t>GenComm Spring Series of H₂ Webinars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34DA2"/>
              </a:solidFill>
              <a:effectLst/>
              <a:uLnTx/>
              <a:uFillTx/>
              <a:latin typeface="Open Sans"/>
              <a:ea typeface="+mn-ea"/>
              <a:cs typeface="Open San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19562"/>
                </a:solidFill>
                <a:effectLst/>
                <a:uLnTx/>
                <a:uFillTx/>
                <a:latin typeface="Open Sans"/>
                <a:ea typeface="+mn-ea"/>
                <a:cs typeface="Open Sans"/>
              </a:rPr>
              <a:t>SMARTH2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Open Sans"/>
              <a:ea typeface="+mn-ea"/>
              <a:cs typeface="Open San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rgbClr val="019562"/>
                </a:solidFill>
                <a:effectLst/>
                <a:uLnTx/>
                <a:uFillTx/>
                <a:latin typeface="Open Sans"/>
                <a:ea typeface="+mn-ea"/>
                <a:cs typeface="Open Sans"/>
              </a:rPr>
              <a:t>Webinar 3:</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300" b="1" i="0" u="none" strike="noStrike" kern="1200" cap="none" spc="40" normalizeH="0" baseline="0" noProof="0" dirty="0">
              <a:ln>
                <a:noFill/>
              </a:ln>
              <a:solidFill>
                <a:srgbClr val="019562"/>
              </a:solidFill>
              <a:effectLst/>
              <a:uLnTx/>
              <a:uFillTx/>
              <a:latin typeface="Open Sans"/>
              <a:ea typeface="Open Sans" panose="020B0606030504020204" pitchFamily="34" charset="0"/>
              <a:cs typeface="Open San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19562"/>
                </a:solidFill>
                <a:effectLst/>
                <a:uLnTx/>
                <a:uFillTx/>
                <a:latin typeface="Open Sans"/>
                <a:ea typeface="+mn-ea"/>
                <a:cs typeface="Open Sans"/>
              </a:rPr>
              <a:t>Hydrogen opportunities emanating from Energy Transition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Open Sans"/>
              <a:ea typeface="+mn-ea"/>
              <a:cs typeface="Open San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Open Sans"/>
              <a:ea typeface="+mn-ea"/>
              <a:cs typeface="Open San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34DA2"/>
              </a:solidFill>
              <a:effectLst/>
              <a:uLnTx/>
              <a:uFillTx/>
              <a:latin typeface="Open Sans"/>
              <a:ea typeface="+mn-ea"/>
              <a:cs typeface="Open San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34DA2"/>
                </a:solidFill>
                <a:effectLst/>
                <a:uLnTx/>
                <a:uFillTx/>
                <a:latin typeface="Open Sans"/>
                <a:ea typeface="+mn-ea"/>
                <a:cs typeface="Open Sans"/>
              </a:rPr>
              <a:t>29</a:t>
            </a:r>
            <a:r>
              <a:rPr kumimoji="0" lang="en-US" sz="2300" b="1" i="0" u="none" strike="noStrike" kern="1200" cap="none" spc="0" normalizeH="0" baseline="30000" noProof="0" dirty="0">
                <a:ln>
                  <a:noFill/>
                </a:ln>
                <a:solidFill>
                  <a:srgbClr val="034DA2"/>
                </a:solidFill>
                <a:effectLst/>
                <a:uLnTx/>
                <a:uFillTx/>
                <a:latin typeface="Open Sans"/>
                <a:ea typeface="+mn-ea"/>
                <a:cs typeface="Open Sans"/>
              </a:rPr>
              <a:t>th</a:t>
            </a:r>
            <a:r>
              <a:rPr kumimoji="0" lang="en-US" sz="2300" b="1" i="0" u="none" strike="noStrike" kern="1200" cap="none" spc="0" normalizeH="0" baseline="0" noProof="0" dirty="0">
                <a:ln>
                  <a:noFill/>
                </a:ln>
                <a:solidFill>
                  <a:srgbClr val="034DA2"/>
                </a:solidFill>
                <a:effectLst/>
                <a:uLnTx/>
                <a:uFillTx/>
                <a:latin typeface="Open Sans"/>
                <a:ea typeface="+mn-ea"/>
                <a:cs typeface="Open Sans"/>
              </a:rPr>
              <a:t> April 2021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34DA2"/>
              </a:solidFill>
              <a:effectLst/>
              <a:uLnTx/>
              <a:uFillTx/>
              <a:latin typeface="Open Sans"/>
              <a:ea typeface="+mn-ea"/>
              <a:cs typeface="Open San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34DA2"/>
                </a:solidFill>
                <a:effectLst/>
                <a:uLnTx/>
                <a:uFillTx/>
                <a:latin typeface="Open Sans"/>
                <a:ea typeface="+mn-ea"/>
                <a:cs typeface="Open Sans"/>
              </a:rPr>
              <a:t> </a:t>
            </a:r>
          </a:p>
        </p:txBody>
      </p:sp>
      <p:sp>
        <p:nvSpPr>
          <p:cNvPr id="6" name="Rectangle 5"/>
          <p:cNvSpPr/>
          <p:nvPr/>
        </p:nvSpPr>
        <p:spPr>
          <a:xfrm>
            <a:off x="1524001" y="0"/>
            <a:ext cx="5730149" cy="6858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3219462" y="2664081"/>
            <a:ext cx="2314591" cy="70788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solidFill>
                <a:effectLst/>
                <a:uLnTx/>
                <a:uFillTx/>
                <a:latin typeface="Open Sans"/>
                <a:ea typeface="+mn-ea"/>
                <a:cs typeface="Open Sans"/>
              </a:rPr>
              <a:t>Place image in this area.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7558215" y="578027"/>
            <a:ext cx="2254616" cy="988915"/>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1513" r="40544"/>
          <a:stretch/>
        </p:blipFill>
        <p:spPr>
          <a:xfrm>
            <a:off x="1" y="0"/>
            <a:ext cx="7254149" cy="6858000"/>
          </a:xfrm>
          <a:prstGeom prst="rect">
            <a:avLst/>
          </a:prstGeom>
        </p:spPr>
      </p:pic>
    </p:spTree>
    <p:extLst>
      <p:ext uri="{BB962C8B-B14F-4D97-AF65-F5344CB8AC3E}">
        <p14:creationId xmlns:p14="http://schemas.microsoft.com/office/powerpoint/2010/main" val="3667286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76893" y="4514915"/>
            <a:ext cx="3115107" cy="2204162"/>
          </a:xfrm>
          <a:prstGeom prst="rect">
            <a:avLst/>
          </a:prstGeom>
        </p:spPr>
      </p:pic>
      <p:sp>
        <p:nvSpPr>
          <p:cNvPr id="7" name="TextBox 6"/>
          <p:cNvSpPr txBox="1"/>
          <p:nvPr/>
        </p:nvSpPr>
        <p:spPr>
          <a:xfrm>
            <a:off x="2073023" y="2292227"/>
            <a:ext cx="7449023" cy="3477875"/>
          </a:xfrm>
          <a:prstGeom prst="rect">
            <a:avLst/>
          </a:prstGeom>
          <a:noFill/>
        </p:spPr>
        <p:txBody>
          <a:bodyPr wrap="square" rtlCol="0">
            <a:spAutoFit/>
          </a:bodyPr>
          <a:lstStyle/>
          <a:p>
            <a:pPr marL="800100" marR="0" lvl="1" indent="-3429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IE" sz="2000" b="1" i="1" u="none" strike="noStrike" kern="1200" cap="none" spc="0" normalizeH="0" baseline="0" noProof="0" dirty="0">
                <a:ln>
                  <a:noFill/>
                </a:ln>
                <a:solidFill>
                  <a:prstClr val="black"/>
                </a:solidFill>
                <a:effectLst/>
                <a:uLnTx/>
                <a:uFillTx/>
                <a:latin typeface="Calibri" panose="020F0502020204030204"/>
                <a:ea typeface="+mn-ea"/>
                <a:cs typeface="+mn-cs"/>
              </a:rPr>
              <a:t>Optimising</a:t>
            </a:r>
            <a:r>
              <a:rPr kumimoji="0" lang="en-IE" sz="2000" b="0" i="0" u="none" strike="noStrike" kern="1200" cap="none" spc="0" normalizeH="0" baseline="0" noProof="0" dirty="0">
                <a:ln>
                  <a:noFill/>
                </a:ln>
                <a:solidFill>
                  <a:prstClr val="black"/>
                </a:solidFill>
                <a:effectLst/>
                <a:uLnTx/>
                <a:uFillTx/>
                <a:latin typeface="Calibri" panose="020F0502020204030204"/>
                <a:ea typeface="+mn-ea"/>
                <a:cs typeface="+mn-cs"/>
              </a:rPr>
              <a:t> hydrogen production, storage and use.</a:t>
            </a:r>
          </a:p>
          <a:p>
            <a:pPr marL="800100" marR="0" lvl="1" indent="-3429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1" i="1" u="none" strike="noStrike" kern="1200" cap="none" spc="0" normalizeH="0" baseline="0" noProof="0" dirty="0">
                <a:ln>
                  <a:noFill/>
                </a:ln>
                <a:solidFill>
                  <a:prstClr val="black"/>
                </a:solidFill>
                <a:effectLst/>
                <a:uLnTx/>
                <a:uFillTx/>
                <a:latin typeface="Calibri" panose="020F0502020204030204"/>
                <a:ea typeface="+mn-ea"/>
                <a:cs typeface="+mn-cs"/>
              </a:rPr>
              <a:t>Actualising</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 CH2F to valorise and maximise the green energy outputs. </a:t>
            </a:r>
          </a:p>
          <a:p>
            <a:pPr marL="800100" marR="0" lvl="1" indent="-3429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1" i="1" u="none" strike="noStrike" kern="1200" cap="none" spc="0" normalizeH="0" baseline="0" noProof="0" dirty="0">
                <a:ln>
                  <a:noFill/>
                </a:ln>
                <a:solidFill>
                  <a:prstClr val="black"/>
                </a:solidFill>
                <a:effectLst/>
                <a:uLnTx/>
                <a:uFillTx/>
                <a:latin typeface="Calibri" panose="020F0502020204030204"/>
                <a:ea typeface="+mn-ea"/>
                <a:cs typeface="+mn-cs"/>
              </a:rPr>
              <a:t>Evaluation</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parameters of performance and benefits realisation.</a:t>
            </a:r>
          </a:p>
          <a:p>
            <a:pPr marL="800100" marR="0" lvl="1" indent="-3429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IE" sz="2000" b="1" i="1" u="none" strike="noStrike" kern="1200" cap="none" spc="0" normalizeH="0" baseline="0" noProof="0" dirty="0">
                <a:ln>
                  <a:noFill/>
                </a:ln>
                <a:solidFill>
                  <a:prstClr val="black"/>
                </a:solidFill>
                <a:effectLst/>
                <a:uLnTx/>
                <a:uFillTx/>
                <a:latin typeface="Calibri" panose="020F0502020204030204"/>
                <a:ea typeface="+mn-ea"/>
                <a:cs typeface="+mn-cs"/>
              </a:rPr>
              <a:t>Validating</a:t>
            </a:r>
            <a:r>
              <a:rPr kumimoji="0" lang="en-IE"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IE" sz="2000" b="1" i="1" u="none" strike="noStrike" kern="1200" cap="none" spc="0" normalizeH="0" baseline="0" noProof="0" dirty="0">
                <a:ln>
                  <a:noFill/>
                </a:ln>
                <a:solidFill>
                  <a:prstClr val="black"/>
                </a:solidFill>
                <a:effectLst/>
                <a:uLnTx/>
                <a:uFillTx/>
                <a:latin typeface="Calibri" panose="020F0502020204030204"/>
                <a:ea typeface="+mn-ea"/>
                <a:cs typeface="+mn-cs"/>
              </a:rPr>
              <a:t>P2X</a:t>
            </a:r>
            <a:r>
              <a:rPr kumimoji="0" lang="en-IE" sz="2000" b="0" i="0" u="none" strike="noStrike" kern="1200" cap="none" spc="0" normalizeH="0" baseline="0" noProof="0" dirty="0">
                <a:ln>
                  <a:noFill/>
                </a:ln>
                <a:solidFill>
                  <a:prstClr val="black"/>
                </a:solidFill>
                <a:effectLst/>
                <a:uLnTx/>
                <a:uFillTx/>
                <a:latin typeface="Calibri" panose="020F0502020204030204"/>
                <a:ea typeface="+mn-ea"/>
                <a:cs typeface="+mn-cs"/>
              </a:rPr>
              <a:t> H2 technologies to be deployed in emerging scenarios.</a:t>
            </a:r>
          </a:p>
          <a:p>
            <a:pPr marL="800100" marR="0" lvl="1" indent="-3429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IE" sz="2000" b="1" i="1" u="none" strike="noStrike" kern="1200" cap="none" spc="0" normalizeH="0" baseline="0" noProof="0" dirty="0">
                <a:ln>
                  <a:noFill/>
                </a:ln>
                <a:solidFill>
                  <a:prstClr val="black"/>
                </a:solidFill>
                <a:effectLst/>
                <a:uLnTx/>
                <a:uFillTx/>
                <a:latin typeface="Calibri" panose="020F0502020204030204"/>
                <a:ea typeface="+mn-ea"/>
                <a:cs typeface="+mn-cs"/>
              </a:rPr>
              <a:t>Developing</a:t>
            </a:r>
            <a:r>
              <a:rPr kumimoji="0" lang="en-IE" sz="2000" b="0" i="0" u="none" strike="noStrike" kern="1200" cap="none" spc="0" normalizeH="0" baseline="0" noProof="0" dirty="0">
                <a:ln>
                  <a:noFill/>
                </a:ln>
                <a:solidFill>
                  <a:prstClr val="black"/>
                </a:solidFill>
                <a:effectLst/>
                <a:uLnTx/>
                <a:uFillTx/>
                <a:latin typeface="Calibri" panose="020F0502020204030204"/>
                <a:ea typeface="+mn-ea"/>
                <a:cs typeface="+mn-cs"/>
              </a:rPr>
              <a:t> long term strategies for the advancement in adoption of hydrogen technologies.</a:t>
            </a:r>
          </a:p>
          <a:p>
            <a:pPr marL="800100" marR="0" lvl="1" indent="-3429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IE" sz="2000" b="1" i="1" u="none" strike="noStrike" kern="1200" cap="none" spc="0" normalizeH="0" baseline="0" noProof="0" dirty="0">
                <a:ln>
                  <a:noFill/>
                </a:ln>
                <a:solidFill>
                  <a:prstClr val="black"/>
                </a:solidFill>
                <a:effectLst/>
                <a:uLnTx/>
                <a:uFillTx/>
                <a:latin typeface="Calibri" panose="020F0502020204030204"/>
                <a:ea typeface="+mn-ea"/>
                <a:cs typeface="+mn-cs"/>
              </a:rPr>
              <a:t>Mapping</a:t>
            </a:r>
            <a:r>
              <a:rPr kumimoji="0" lang="en-IE" sz="2000" b="0" i="0" u="none" strike="noStrike" kern="1200" cap="none" spc="0" normalizeH="0" baseline="0" noProof="0" dirty="0">
                <a:ln>
                  <a:noFill/>
                </a:ln>
                <a:solidFill>
                  <a:prstClr val="black"/>
                </a:solidFill>
                <a:effectLst/>
                <a:uLnTx/>
                <a:uFillTx/>
                <a:latin typeface="Calibri" panose="020F0502020204030204"/>
                <a:ea typeface="+mn-ea"/>
                <a:cs typeface="+mn-cs"/>
              </a:rPr>
              <a:t> Energy Navigation Routes for the transition of the EU energy system to the green destination.</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290343" y="195772"/>
            <a:ext cx="2254616" cy="988915"/>
          </a:xfrm>
          <a:prstGeom prst="rect">
            <a:avLst/>
          </a:prstGeom>
        </p:spPr>
      </p:pic>
      <p:sp>
        <p:nvSpPr>
          <p:cNvPr id="5" name="TextBox 4"/>
          <p:cNvSpPr txBox="1"/>
          <p:nvPr/>
        </p:nvSpPr>
        <p:spPr>
          <a:xfrm>
            <a:off x="1301573" y="6580578"/>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3: </a:t>
            </a: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mn-cs"/>
              </a:rPr>
              <a:t>Hydrogen opportunities emanating from Energy Transition</a:t>
            </a:r>
            <a:endPar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endParaRPr>
          </a:p>
        </p:txBody>
      </p:sp>
      <p:sp>
        <p:nvSpPr>
          <p:cNvPr id="4" name="TextBox 3"/>
          <p:cNvSpPr txBox="1"/>
          <p:nvPr/>
        </p:nvSpPr>
        <p:spPr>
          <a:xfrm>
            <a:off x="3279804" y="1215237"/>
            <a:ext cx="561702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alibri" panose="020F0502020204030204"/>
                <a:ea typeface="+mn-ea"/>
                <a:cs typeface="+mn-cs"/>
              </a:rPr>
              <a:t>Hydrogen Optimisation Support Tool</a:t>
            </a:r>
          </a:p>
        </p:txBody>
      </p:sp>
    </p:spTree>
    <p:extLst>
      <p:ext uri="{BB962C8B-B14F-4D97-AF65-F5344CB8AC3E}">
        <p14:creationId xmlns:p14="http://schemas.microsoft.com/office/powerpoint/2010/main" val="236230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3808" y="2324388"/>
            <a:ext cx="7449023" cy="126188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Open Sans"/>
              <a:ea typeface="+mn-ea"/>
              <a:cs typeface="Open San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Open Sans"/>
              <a:ea typeface="+mn-ea"/>
              <a:cs typeface="Open Sans"/>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161291"/>
            <a:ext cx="2254616" cy="988915"/>
          </a:xfrm>
          <a:prstGeom prst="rect">
            <a:avLst/>
          </a:prstGeom>
        </p:spPr>
      </p:pic>
      <p:sp>
        <p:nvSpPr>
          <p:cNvPr id="5" name="TextBox 4"/>
          <p:cNvSpPr txBox="1"/>
          <p:nvPr/>
        </p:nvSpPr>
        <p:spPr>
          <a:xfrm>
            <a:off x="1301573" y="6580578"/>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3: </a:t>
            </a: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mn-cs"/>
              </a:rPr>
              <a:t>Hydrogen opportunities emanating from Energy Transition</a:t>
            </a:r>
            <a:endPar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endParaRPr>
          </a:p>
        </p:txBody>
      </p:sp>
      <p:pic>
        <p:nvPicPr>
          <p:cNvPr id="2" name="Picture 1"/>
          <p:cNvPicPr>
            <a:picLocks noChangeAspect="1"/>
          </p:cNvPicPr>
          <p:nvPr/>
        </p:nvPicPr>
        <p:blipFill>
          <a:blip r:embed="rId3"/>
          <a:stretch>
            <a:fillRect/>
          </a:stretch>
        </p:blipFill>
        <p:spPr>
          <a:xfrm>
            <a:off x="1944264" y="1603090"/>
            <a:ext cx="8303472" cy="3651821"/>
          </a:xfrm>
          <a:prstGeom prst="rect">
            <a:avLst/>
          </a:prstGeom>
        </p:spPr>
      </p:pic>
    </p:spTree>
    <p:extLst>
      <p:ext uri="{BB962C8B-B14F-4D97-AF65-F5344CB8AC3E}">
        <p14:creationId xmlns:p14="http://schemas.microsoft.com/office/powerpoint/2010/main" val="2098128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72E74AF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2000"/>
                    </a14:imgEffect>
                    <a14:imgEffect>
                      <a14:brightnessContrast bright="-1000" contrast="21000"/>
                    </a14:imgEffect>
                  </a14:imgLayer>
                </a14:imgProps>
              </a:ext>
              <a:ext uri="{28A0092B-C50C-407E-A947-70E740481C1C}">
                <a14:useLocalDpi xmlns:a14="http://schemas.microsoft.com/office/drawing/2010/main" val="0"/>
              </a:ext>
            </a:extLst>
          </a:blip>
          <a:srcRect/>
          <a:stretch>
            <a:fillRect/>
          </a:stretch>
        </p:blipFill>
        <p:spPr bwMode="auto">
          <a:xfrm>
            <a:off x="2609520" y="2868770"/>
            <a:ext cx="2676555" cy="2003208"/>
          </a:xfrm>
          <a:prstGeom prst="rect">
            <a:avLst/>
          </a:prstGeom>
          <a:gradFill>
            <a:gsLst>
              <a:gs pos="3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139700" dist="50800" dir="5400000" sx="80000" sy="80000" algn="ctr" rotWithShape="0">
              <a:srgbClr val="000000">
                <a:alpha val="51000"/>
              </a:srgbClr>
            </a:outerShdw>
            <a:softEdge rad="139700"/>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408" t="16959" r="7305" b="11622"/>
          <a:stretch/>
        </p:blipFill>
        <p:spPr>
          <a:xfrm>
            <a:off x="354904" y="191342"/>
            <a:ext cx="2254616" cy="988915"/>
          </a:xfrm>
          <a:prstGeom prst="rect">
            <a:avLst/>
          </a:prstGeom>
        </p:spPr>
      </p:pic>
      <p:sp>
        <p:nvSpPr>
          <p:cNvPr id="5" name="TextBox 4"/>
          <p:cNvSpPr txBox="1"/>
          <p:nvPr/>
        </p:nvSpPr>
        <p:spPr>
          <a:xfrm>
            <a:off x="1301573" y="6580578"/>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3: </a:t>
            </a: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mn-cs"/>
              </a:rPr>
              <a:t>Hydrogen opportunities emanating from Energy Transition</a:t>
            </a:r>
            <a:endPar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endParaRPr>
          </a:p>
        </p:txBody>
      </p:sp>
      <p:sp>
        <p:nvSpPr>
          <p:cNvPr id="4"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5"/>
          <p:cNvSpPr>
            <a:spLocks noChangeArrowheads="1"/>
          </p:cNvSpPr>
          <p:nvPr/>
        </p:nvSpPr>
        <p:spPr bwMode="auto">
          <a:xfrm>
            <a:off x="1524001"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6"/>
          <p:cNvSpPr>
            <a:spLocks noChangeArrowheads="1"/>
          </p:cNvSpPr>
          <p:nvPr/>
        </p:nvSpPr>
        <p:spPr bwMode="auto">
          <a:xfrm>
            <a:off x="3431629" y="3863472"/>
            <a:ext cx="601318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altLang="en-US" sz="4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CAT </a:t>
            </a:r>
            <a:endParaRPr kumimoji="0" lang="en-GB" alt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457200" algn="l" defTabSz="914400" rtl="0" eaLnBrk="0" fontAlgn="base" latinLnBrk="0" hangingPunct="0">
              <a:lnSpc>
                <a:spcPct val="100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pathway for increased NI competitiveness</a:t>
            </a: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9"/>
          <p:cNvSpPr/>
          <p:nvPr/>
        </p:nvSpPr>
        <p:spPr>
          <a:xfrm>
            <a:off x="1870841" y="5508894"/>
            <a:ext cx="8284780"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 the catalyst for hydrogen innovation, entrepreneurship and deployment.</a:t>
            </a:r>
          </a:p>
        </p:txBody>
      </p:sp>
      <p:sp>
        <p:nvSpPr>
          <p:cNvPr id="11" name="Rectangle 10"/>
          <p:cNvSpPr/>
          <p:nvPr/>
        </p:nvSpPr>
        <p:spPr>
          <a:xfrm>
            <a:off x="5430541" y="1437544"/>
            <a:ext cx="1636154"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Calibri" panose="020F0502020204030204"/>
                <a:ea typeface="+mn-ea"/>
                <a:cs typeface="+mn-cs"/>
              </a:rPr>
              <a:t>H2 CAT </a:t>
            </a:r>
          </a:p>
        </p:txBody>
      </p:sp>
    </p:spTree>
    <p:extLst>
      <p:ext uri="{BB962C8B-B14F-4D97-AF65-F5344CB8AC3E}">
        <p14:creationId xmlns:p14="http://schemas.microsoft.com/office/powerpoint/2010/main" val="137424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65105" y="4450750"/>
            <a:ext cx="3780545" cy="2268327"/>
          </a:xfrm>
          <a:prstGeom prst="rect">
            <a:avLst/>
          </a:prstGeom>
          <a:effectLst>
            <a:softEdge rad="406400"/>
          </a:effectLst>
        </p:spPr>
      </p:pic>
      <p:sp>
        <p:nvSpPr>
          <p:cNvPr id="7" name="TextBox 6"/>
          <p:cNvSpPr txBox="1"/>
          <p:nvPr/>
        </p:nvSpPr>
        <p:spPr>
          <a:xfrm>
            <a:off x="1987826" y="1878018"/>
            <a:ext cx="7540487" cy="3170099"/>
          </a:xfrm>
          <a:prstGeom prst="rect">
            <a:avLst/>
          </a:prstGeom>
          <a:noFill/>
        </p:spPr>
        <p:txBody>
          <a:bodyPr wrap="square" rtlCol="0">
            <a:spAutoFit/>
          </a:bodyP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Open Sans"/>
              </a:rPr>
              <a:t>  We are at a perfect point in time to embrace business models that       	tackle our global challenges like over exploitation and pollution by   	extending our resources for continual use.</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Open Sans"/>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Open Sans"/>
              </a:rPr>
              <a:t>  Develop an energy circular economy.</a:t>
            </a:r>
          </a:p>
          <a:p>
            <a:pPr marL="457200" marR="0" lvl="1" indent="0" algn="just"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Open Sans"/>
              </a:rPr>
              <a:t>Applying circular thinking to the energy industry will not only  empower us to become more innovative, it will also offer cost-effective and efficient solutions for making the energy transition a reality.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Open Sans"/>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290343" y="190436"/>
            <a:ext cx="2254616" cy="988915"/>
          </a:xfrm>
          <a:prstGeom prst="rect">
            <a:avLst/>
          </a:prstGeom>
        </p:spPr>
      </p:pic>
      <p:sp>
        <p:nvSpPr>
          <p:cNvPr id="5" name="TextBox 4"/>
          <p:cNvSpPr txBox="1"/>
          <p:nvPr/>
        </p:nvSpPr>
        <p:spPr>
          <a:xfrm>
            <a:off x="1301573" y="6580578"/>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3: </a:t>
            </a: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mn-cs"/>
              </a:rPr>
              <a:t>Hydrogen opportunities emanating from Energy Transition</a:t>
            </a:r>
            <a:endPar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endParaRPr>
          </a:p>
        </p:txBody>
      </p:sp>
      <p:sp>
        <p:nvSpPr>
          <p:cNvPr id="2" name="Rectangle 1"/>
          <p:cNvSpPr/>
          <p:nvPr/>
        </p:nvSpPr>
        <p:spPr>
          <a:xfrm>
            <a:off x="3889734" y="1175919"/>
            <a:ext cx="4397166"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alibri" panose="020F0502020204030204"/>
                <a:ea typeface="+mn-ea"/>
                <a:cs typeface="+mn-cs"/>
              </a:rPr>
              <a:t>Innovation for Sustainability</a:t>
            </a:r>
          </a:p>
        </p:txBody>
      </p:sp>
    </p:spTree>
    <p:extLst>
      <p:ext uri="{BB962C8B-B14F-4D97-AF65-F5344CB8AC3E}">
        <p14:creationId xmlns:p14="http://schemas.microsoft.com/office/powerpoint/2010/main" val="292909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3806" y="959823"/>
            <a:ext cx="7449023" cy="187743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Open Sans"/>
              <a:ea typeface="+mn-ea"/>
              <a:cs typeface="Open San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Open Sans"/>
                <a:ea typeface="+mn-ea"/>
                <a:cs typeface="Open Sans"/>
              </a:rPr>
              <a:t>Audience Poll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Open Sans"/>
              <a:ea typeface="+mn-ea"/>
              <a:cs typeface="Open Sans"/>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90343" y="262666"/>
            <a:ext cx="2254616" cy="988915"/>
          </a:xfrm>
          <a:prstGeom prst="rect">
            <a:avLst/>
          </a:prstGeom>
        </p:spPr>
      </p:pic>
      <p:sp>
        <p:nvSpPr>
          <p:cNvPr id="5" name="Rectangle 4">
            <a:extLst>
              <a:ext uri="{FF2B5EF4-FFF2-40B4-BE49-F238E27FC236}">
                <a16:creationId xmlns:a16="http://schemas.microsoft.com/office/drawing/2014/main" id="{3544F90E-54CA-473C-8371-E5082493FC21}"/>
              </a:ext>
            </a:extLst>
          </p:cNvPr>
          <p:cNvSpPr/>
          <p:nvPr/>
        </p:nvSpPr>
        <p:spPr>
          <a:xfrm>
            <a:off x="3830781" y="5898179"/>
            <a:ext cx="4530438"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answer the question, please use the chat function.</a:t>
            </a:r>
          </a:p>
        </p:txBody>
      </p:sp>
      <p:sp>
        <p:nvSpPr>
          <p:cNvPr id="8" name="TextBox 7">
            <a:extLst>
              <a:ext uri="{FF2B5EF4-FFF2-40B4-BE49-F238E27FC236}">
                <a16:creationId xmlns:a16="http://schemas.microsoft.com/office/drawing/2014/main" id="{A6F9A1DF-FFA1-47B2-A9FD-AFCF236E6408}"/>
              </a:ext>
            </a:extLst>
          </p:cNvPr>
          <p:cNvSpPr txBox="1"/>
          <p:nvPr/>
        </p:nvSpPr>
        <p:spPr>
          <a:xfrm>
            <a:off x="1301573" y="6580578"/>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3: </a:t>
            </a:r>
            <a:r>
              <a:rPr kumimoji="0" lang="en-GB" sz="1200" b="1" i="0" u="none" strike="noStrike" kern="0" cap="none" spc="0" normalizeH="0" baseline="0" noProof="0" dirty="0">
                <a:ln>
                  <a:noFill/>
                </a:ln>
                <a:solidFill>
                  <a:srgbClr val="034DA2"/>
                </a:solidFill>
                <a:effectLst/>
                <a:uLnTx/>
                <a:uFillTx/>
                <a:latin typeface="Calibri" panose="020F0502020204030204"/>
                <a:ea typeface="+mn-ea"/>
                <a:cs typeface="+mn-cs"/>
              </a:rPr>
              <a:t>Hydrogen opportunities emanating from Energy Transition</a:t>
            </a:r>
            <a:endParaRPr kumimoji="0" lang="en-GB" sz="1200" b="1" i="0" u="none" strike="noStrike" kern="0" cap="none" spc="0" normalizeH="0" baseline="0" noProof="0" dirty="0">
              <a:ln>
                <a:noFill/>
              </a:ln>
              <a:solidFill>
                <a:srgbClr val="034DA2"/>
              </a:solidFill>
              <a:effectLst/>
              <a:uLnTx/>
              <a:uFillTx/>
              <a:latin typeface="Calibri" panose="020F0502020204030204"/>
              <a:ea typeface="+mn-ea"/>
              <a:cs typeface="Open Sans"/>
            </a:endParaRPr>
          </a:p>
        </p:txBody>
      </p:sp>
      <p:sp>
        <p:nvSpPr>
          <p:cNvPr id="4" name="Rectangle 3">
            <a:extLst>
              <a:ext uri="{FF2B5EF4-FFF2-40B4-BE49-F238E27FC236}">
                <a16:creationId xmlns:a16="http://schemas.microsoft.com/office/drawing/2014/main" id="{8F3B361F-D7A9-48BF-B850-F0DB065DB847}"/>
              </a:ext>
            </a:extLst>
          </p:cNvPr>
          <p:cNvSpPr/>
          <p:nvPr/>
        </p:nvSpPr>
        <p:spPr>
          <a:xfrm>
            <a:off x="1040295" y="2546061"/>
            <a:ext cx="10111409"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D0D0D"/>
                </a:solidFill>
                <a:effectLst/>
                <a:uLnTx/>
                <a:uFillTx/>
                <a:latin typeface="Open Sans" panose="020B0606030504020204"/>
                <a:ea typeface="Calibri" panose="020F0502020204030204" pitchFamily="34" charset="0"/>
                <a:cs typeface="+mn-cs"/>
              </a:rPr>
              <a:t>As we travel along our energy transition journey where do you think the greatest opportunity lies in the short term?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Open Sans" panose="020B0606030504020204"/>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1" i="0" u="none" strike="noStrike" kern="1200" cap="none" spc="0" normalizeH="0" baseline="0" noProof="0" dirty="0">
                <a:ln>
                  <a:noFill/>
                </a:ln>
                <a:solidFill>
                  <a:srgbClr val="0D0D0D"/>
                </a:solidFill>
                <a:effectLst/>
                <a:uLnTx/>
                <a:uFillTx/>
                <a:latin typeface="Open Sans" panose="020B0606030504020204"/>
                <a:ea typeface="Calibri" panose="020F0502020204030204" pitchFamily="34" charset="0"/>
                <a:cs typeface="+mn-cs"/>
              </a:rPr>
              <a:t>Decarbonising our energy system.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1" i="0" u="none" strike="noStrike" kern="1200" cap="none" spc="0" normalizeH="0" baseline="0" noProof="0" dirty="0">
                <a:ln>
                  <a:noFill/>
                </a:ln>
                <a:solidFill>
                  <a:srgbClr val="0D0D0D"/>
                </a:solidFill>
                <a:effectLst/>
                <a:uLnTx/>
                <a:uFillTx/>
                <a:latin typeface="Open Sans" panose="020B0606030504020204"/>
                <a:ea typeface="Calibri" panose="020F0502020204030204" pitchFamily="34" charset="0"/>
                <a:cs typeface="+mn-cs"/>
              </a:rPr>
              <a:t>Opening our energy system for more renewables integration.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1" i="0" u="none" strike="noStrike" kern="1200" cap="none" spc="0" normalizeH="0" baseline="0" noProof="0" dirty="0">
                <a:ln>
                  <a:noFill/>
                </a:ln>
                <a:solidFill>
                  <a:srgbClr val="0D0D0D"/>
                </a:solidFill>
                <a:effectLst/>
                <a:uLnTx/>
                <a:uFillTx/>
                <a:latin typeface="Open Sans" panose="020B0606030504020204"/>
                <a:ea typeface="Calibri" panose="020F0502020204030204" pitchFamily="34" charset="0"/>
                <a:cs typeface="+mn-cs"/>
              </a:rPr>
              <a:t>Provision of greater energy security opportunity.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1" i="0" u="none" strike="noStrike" kern="1200" cap="none" spc="0" normalizeH="0" baseline="0" noProof="0" dirty="0">
                <a:ln>
                  <a:noFill/>
                </a:ln>
                <a:solidFill>
                  <a:srgbClr val="0D0D0D"/>
                </a:solidFill>
                <a:effectLst/>
                <a:uLnTx/>
                <a:uFillTx/>
                <a:latin typeface="Open Sans" panose="020B0606030504020204"/>
                <a:ea typeface="Calibri" panose="020F0502020204030204" pitchFamily="34" charset="0"/>
                <a:cs typeface="+mn-cs"/>
              </a:rPr>
              <a:t>Commercial opportunities from innovation within the new energy value chain.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1" i="0" u="none" strike="noStrike" kern="1200" cap="none" spc="0" normalizeH="0" baseline="0" noProof="0" dirty="0">
                <a:ln>
                  <a:noFill/>
                </a:ln>
                <a:solidFill>
                  <a:srgbClr val="0D0D0D"/>
                </a:solidFill>
                <a:effectLst/>
                <a:uLnTx/>
                <a:uFillTx/>
                <a:latin typeface="Open Sans" panose="020B0606030504020204"/>
                <a:ea typeface="Calibri" panose="020F0502020204030204" pitchFamily="34" charset="0"/>
                <a:cs typeface="+mn-cs"/>
              </a:rPr>
              <a:t>Other.</a:t>
            </a:r>
          </a:p>
        </p:txBody>
      </p:sp>
    </p:spTree>
    <p:extLst>
      <p:ext uri="{BB962C8B-B14F-4D97-AF65-F5344CB8AC3E}">
        <p14:creationId xmlns:p14="http://schemas.microsoft.com/office/powerpoint/2010/main" val="212798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10921" y="2465728"/>
            <a:ext cx="6570158" cy="3200876"/>
          </a:xfrm>
          <a:prstGeom prst="rect">
            <a:avLst/>
          </a:prstGeom>
          <a:noFill/>
        </p:spPr>
        <p:txBody>
          <a:bodyPr wrap="square" rtlCol="0">
            <a:spAutoFit/>
          </a:bodyPr>
          <a:lstStyle/>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GenComm Website - </a:t>
            </a:r>
            <a:r>
              <a:rPr kumimoji="0" lang="en-GB" sz="20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rPr>
              <a:t>nweurope.eu/</a:t>
            </a:r>
            <a:r>
              <a:rPr kumimoji="0" lang="en-GB" sz="2000" b="0" i="0" u="sng" strike="noStrike" kern="1200" cap="none" spc="0" normalizeH="0" baseline="0" noProof="0" dirty="0" err="1">
                <a:ln>
                  <a:noFill/>
                </a:ln>
                <a:solidFill>
                  <a:srgbClr val="0563C1"/>
                </a:solidFill>
                <a:effectLst/>
                <a:uLnTx/>
                <a:uFillTx/>
                <a:latin typeface="Calibri" panose="020F0502020204030204" pitchFamily="34" charset="0"/>
                <a:ea typeface="Calibri" panose="020F0502020204030204" pitchFamily="34" charset="0"/>
                <a:cs typeface="+mn-cs"/>
              </a:rPr>
              <a:t>gencomm</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LinkedIn - GenComm</a:t>
            </a: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Twitter - @GenComm_CH2F</a:t>
            </a: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Community Hydrogen Forum – CH2F - </a:t>
            </a:r>
            <a:r>
              <a:rPr kumimoji="0" lang="en-GB" sz="20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rPr>
              <a:t>communityh2.eu</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14323" marR="0" lvl="0" indent="-214323" algn="l" defTabSz="514374" rtl="0" eaLnBrk="1" fontAlgn="auto" latinLnBrk="0" hangingPunct="1">
              <a:lnSpc>
                <a:spcPct val="90000"/>
              </a:lnSpc>
              <a:spcBef>
                <a:spcPts val="563"/>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Hydrogen Ireland website - </a:t>
            </a:r>
            <a:r>
              <a:rPr kumimoji="0" lang="en-GB" sz="20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rPr>
              <a:t>hydrogenireland.org</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408" t="16959" r="7305" b="11622"/>
          <a:stretch/>
        </p:blipFill>
        <p:spPr>
          <a:xfrm>
            <a:off x="202157" y="173249"/>
            <a:ext cx="1690908" cy="741663"/>
          </a:xfrm>
          <a:prstGeom prst="rect">
            <a:avLst/>
          </a:prstGeom>
        </p:spPr>
      </p:pic>
      <p:sp>
        <p:nvSpPr>
          <p:cNvPr id="4" name="Rectangle 3"/>
          <p:cNvSpPr/>
          <p:nvPr/>
        </p:nvSpPr>
        <p:spPr>
          <a:xfrm>
            <a:off x="3388817" y="1213972"/>
            <a:ext cx="5414367" cy="646331"/>
          </a:xfrm>
          <a:prstGeom prst="rect">
            <a:avLst/>
          </a:prstGeom>
        </p:spPr>
        <p:txBody>
          <a:bodyPr wrap="none">
            <a:spAutoFit/>
          </a:bodyPr>
          <a:lstStyle/>
          <a:p>
            <a:pPr marL="0" marR="0" lvl="0" indent="0" algn="l" defTabSz="342875"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Calibri" panose="020F0502020204030204"/>
                <a:ea typeface="Open Sans" panose="020B0606030504020204" pitchFamily="34" charset="0"/>
                <a:cs typeface="Open Sans" panose="020B0606030504020204" pitchFamily="34" charset="0"/>
              </a:rPr>
              <a:t>Social Distance Calling Card</a:t>
            </a:r>
            <a:endParaRPr kumimoji="0" lang="en-GB" sz="3600" b="0" i="0" u="none" strike="noStrike" kern="1200" cap="none" spc="0" normalizeH="0" baseline="0" noProof="0" dirty="0">
              <a:ln>
                <a:noFill/>
              </a:ln>
              <a:solidFill>
                <a:srgbClr val="00B050"/>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54997FD3-BAE1-4567-81CC-F5DD31D7D168}"/>
              </a:ext>
            </a:extLst>
          </p:cNvPr>
          <p:cNvSpPr txBox="1"/>
          <p:nvPr/>
        </p:nvSpPr>
        <p:spPr>
          <a:xfrm>
            <a:off x="1309254" y="6546251"/>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3: </a:t>
            </a: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mn-cs"/>
              </a:rPr>
              <a:t>Hydrogen opportunities emanating from Energy Transition</a:t>
            </a:r>
            <a:endPar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endParaRPr>
          </a:p>
        </p:txBody>
      </p:sp>
    </p:spTree>
    <p:extLst>
      <p:ext uri="{BB962C8B-B14F-4D97-AF65-F5344CB8AC3E}">
        <p14:creationId xmlns:p14="http://schemas.microsoft.com/office/powerpoint/2010/main" val="109517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3808" y="2324388"/>
            <a:ext cx="7449023" cy="126188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Open Sans"/>
              <a:ea typeface="+mn-ea"/>
              <a:cs typeface="Open San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Open Sans"/>
              <a:ea typeface="+mn-ea"/>
              <a:cs typeface="Open Sans"/>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80282" y="169701"/>
            <a:ext cx="2254616" cy="988915"/>
          </a:xfrm>
          <a:prstGeom prst="rect">
            <a:avLst/>
          </a:prstGeom>
        </p:spPr>
      </p:pic>
      <p:sp>
        <p:nvSpPr>
          <p:cNvPr id="5" name="TextBox 4"/>
          <p:cNvSpPr txBox="1"/>
          <p:nvPr/>
        </p:nvSpPr>
        <p:spPr>
          <a:xfrm>
            <a:off x="1301573" y="6580578"/>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3: </a:t>
            </a: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mn-cs"/>
              </a:rPr>
              <a:t>Hydrogen opportunities emanating from Energy Transition</a:t>
            </a:r>
            <a:endPar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099" y="1347394"/>
            <a:ext cx="7653297" cy="4074906"/>
          </a:xfrm>
          <a:prstGeom prst="rect">
            <a:avLst/>
          </a:prstGeom>
        </p:spPr>
      </p:pic>
      <p:sp>
        <p:nvSpPr>
          <p:cNvPr id="4" name="Rectangle 3"/>
          <p:cNvSpPr/>
          <p:nvPr/>
        </p:nvSpPr>
        <p:spPr>
          <a:xfrm>
            <a:off x="1869781" y="5462830"/>
            <a:ext cx="7835935" cy="107721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Welcome &amp; Introduction</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Paul McCormack, Belfast Met &amp; GenComm</a:t>
            </a:r>
          </a:p>
        </p:txBody>
      </p:sp>
    </p:spTree>
    <p:extLst>
      <p:ext uri="{BB962C8B-B14F-4D97-AF65-F5344CB8AC3E}">
        <p14:creationId xmlns:p14="http://schemas.microsoft.com/office/powerpoint/2010/main" val="1118176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77009" y="1880614"/>
            <a:ext cx="10243930"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Agenda</a:t>
            </a:r>
            <a:b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10:00 - 10:10: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Welcome &amp; Introduction,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Paul McCormack, Belfast Met &amp; GenComm</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10:10 - 10:30: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Intro,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Thomas Byrne, DfE</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10:30 - 10:50: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Large Scale Energy Storage,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Dr. James Carton, DCU &amp; Hydrogen Ireland</a:t>
            </a:r>
            <a:b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10:50 - 11:10: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Sustainable Hydrogen Supply/Demand - Scaling Up,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Diana Raine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HyEnergy &amp; GenComm</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11:10 - 11:30:</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Exploring opportunities in the Northern Ireland Energy Transition, </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Dr. Rory Monaghan, NUI   		                 Galway &amp; GenComm</a:t>
            </a:r>
            <a:endParaRPr kumimoji="0" lang="en-US" sz="1800" b="1" i="0" u="none" strike="noStrike" kern="1200" cap="none" spc="0" normalizeH="0" baseline="0" noProof="0" dirty="0">
              <a:ln>
                <a:noFill/>
              </a:ln>
              <a:solidFill>
                <a:prstClr val="black"/>
              </a:solidFill>
              <a:effectLst/>
              <a:uLnTx/>
              <a:uFillTx/>
              <a:latin typeface="Open Sans"/>
              <a:ea typeface="+mn-ea"/>
              <a:cs typeface="Open Sans"/>
            </a:endParaRPr>
          </a:p>
        </p:txBody>
      </p:sp>
      <p:sp>
        <p:nvSpPr>
          <p:cNvPr id="3" name="TextBox 2"/>
          <p:cNvSpPr txBox="1"/>
          <p:nvPr/>
        </p:nvSpPr>
        <p:spPr>
          <a:xfrm>
            <a:off x="1301573" y="6580578"/>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3: </a:t>
            </a: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mn-cs"/>
              </a:rPr>
              <a:t>Hydrogen opportunities emanating from Energy Transition</a:t>
            </a:r>
            <a:endPar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90343" y="234745"/>
            <a:ext cx="2254616" cy="988915"/>
          </a:xfrm>
          <a:prstGeom prst="rect">
            <a:avLst/>
          </a:prstGeom>
        </p:spPr>
      </p:pic>
    </p:spTree>
    <p:extLst>
      <p:ext uri="{BB962C8B-B14F-4D97-AF65-F5344CB8AC3E}">
        <p14:creationId xmlns:p14="http://schemas.microsoft.com/office/powerpoint/2010/main" val="43328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25494" y="2312604"/>
            <a:ext cx="7449023" cy="409342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Open Sans"/>
              </a:rPr>
              <a:t>It is a key component of the EU Strategy for Energy System Integration and has been included in the TEN-E framework. To unlock hydrogen’s benefits the EU hydrogen strategy targets 6 GW of electrolyser by 2024 and 40 GW by 2040, with heavy-duty transport identified as a key sector.</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Open San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Globally, hydrogen trucks, buses and cars are now being deployed at large scale: 1,600 hydrogen trucks are being deployed in Switzerland by 2025 and manufacturers target 100,000 hydrogen trucks in Europe by 2030. </a:t>
            </a: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rPr>
              <a:t>WrightBus</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is deploying 600 fuel cell buses across Europe by 2023, targeting the supply of 3,000 fuel cell buses to the UK by 2024 and are investing £22m (alongside £11.2m funding) to further develop and manufacture low-cost hydrogen fuel cell buses.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Open Sans"/>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90343" y="194988"/>
            <a:ext cx="2254616" cy="988915"/>
          </a:xfrm>
          <a:prstGeom prst="rect">
            <a:avLst/>
          </a:prstGeom>
        </p:spPr>
      </p:pic>
      <p:sp>
        <p:nvSpPr>
          <p:cNvPr id="5" name="TextBox 4"/>
          <p:cNvSpPr txBox="1"/>
          <p:nvPr/>
        </p:nvSpPr>
        <p:spPr>
          <a:xfrm>
            <a:off x="1301573" y="6580578"/>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3: </a:t>
            </a: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mn-cs"/>
              </a:rPr>
              <a:t>Hydrogen opportunities emanating from Energy Transition</a:t>
            </a:r>
            <a:endPar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endParaRPr>
          </a:p>
        </p:txBody>
      </p:sp>
      <p:sp>
        <p:nvSpPr>
          <p:cNvPr id="2" name="Rectangle 1"/>
          <p:cNvSpPr/>
          <p:nvPr/>
        </p:nvSpPr>
        <p:spPr>
          <a:xfrm>
            <a:off x="2962837" y="1039486"/>
            <a:ext cx="5974336" cy="95410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alibri" panose="020F0502020204030204"/>
                <a:ea typeface="+mn-ea"/>
                <a:cs typeface="+mn-cs"/>
              </a:rPr>
              <a:t>Hydrogen - a fundamental pillar of energy policy of the EU</a:t>
            </a:r>
          </a:p>
        </p:txBody>
      </p:sp>
    </p:spTree>
    <p:extLst>
      <p:ext uri="{BB962C8B-B14F-4D97-AF65-F5344CB8AC3E}">
        <p14:creationId xmlns:p14="http://schemas.microsoft.com/office/powerpoint/2010/main" val="25069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9896" y="2451940"/>
            <a:ext cx="4189395" cy="255454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Open Sans"/>
              </a:rPr>
              <a:t>The EU energy integration strategy recognises the hierarchy of energy efficiency, electrification and then the use of renewable molecules, e.g., green hydrogen. Member states are recognising this and providing support programmes for hydrogen and hydrogen mobility.</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303595" y="171185"/>
            <a:ext cx="2254616" cy="988915"/>
          </a:xfrm>
          <a:prstGeom prst="rect">
            <a:avLst/>
          </a:prstGeom>
        </p:spPr>
      </p:pic>
      <p:sp>
        <p:nvSpPr>
          <p:cNvPr id="5" name="TextBox 4"/>
          <p:cNvSpPr txBox="1"/>
          <p:nvPr/>
        </p:nvSpPr>
        <p:spPr>
          <a:xfrm>
            <a:off x="1301573" y="6580578"/>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3: </a:t>
            </a: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mn-cs"/>
              </a:rPr>
              <a:t>Hydrogen opportunities emanating from Energy Transition</a:t>
            </a:r>
            <a:endPar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endParaRPr>
          </a:p>
        </p:txBody>
      </p:sp>
      <p:sp>
        <p:nvSpPr>
          <p:cNvPr id="2" name="Rectangle 1"/>
          <p:cNvSpPr/>
          <p:nvPr/>
        </p:nvSpPr>
        <p:spPr>
          <a:xfrm>
            <a:off x="3753818" y="1229749"/>
            <a:ext cx="5204630"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alibri" panose="020F0502020204030204"/>
                <a:ea typeface="+mn-ea"/>
                <a:cs typeface="+mn-cs"/>
              </a:rPr>
              <a:t>The Hierarchy of Energy Efficiency</a:t>
            </a:r>
          </a:p>
        </p:txBody>
      </p:sp>
      <p:pic>
        <p:nvPicPr>
          <p:cNvPr id="3" name="Picture 2"/>
          <p:cNvPicPr>
            <a:picLocks noChangeAspect="1"/>
          </p:cNvPicPr>
          <p:nvPr/>
        </p:nvPicPr>
        <p:blipFill>
          <a:blip r:embed="rId3"/>
          <a:stretch>
            <a:fillRect/>
          </a:stretch>
        </p:blipFill>
        <p:spPr>
          <a:xfrm>
            <a:off x="6756182" y="2940270"/>
            <a:ext cx="3635922" cy="3038655"/>
          </a:xfrm>
          <a:prstGeom prst="rect">
            <a:avLst/>
          </a:prstGeom>
        </p:spPr>
      </p:pic>
    </p:spTree>
    <p:extLst>
      <p:ext uri="{BB962C8B-B14F-4D97-AF65-F5344CB8AC3E}">
        <p14:creationId xmlns:p14="http://schemas.microsoft.com/office/powerpoint/2010/main" val="986325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96918" y="3019917"/>
            <a:ext cx="6085651" cy="3506106"/>
          </a:xfrm>
          <a:prstGeom prst="rect">
            <a:avLst/>
          </a:prstGeom>
          <a:solidFill>
            <a:schemeClr val="bg1"/>
          </a:solidFill>
          <a:effectLst>
            <a:outerShdw blurRad="50800" dist="50800" dir="5400000" algn="ctr" rotWithShape="0">
              <a:schemeClr val="bg1"/>
            </a:outerShdw>
            <a:softEdge rad="1206500"/>
          </a:effectLst>
        </p:spPr>
      </p:pic>
      <p:sp>
        <p:nvSpPr>
          <p:cNvPr id="7" name="TextBox 6"/>
          <p:cNvSpPr txBox="1"/>
          <p:nvPr/>
        </p:nvSpPr>
        <p:spPr>
          <a:xfrm>
            <a:off x="1895082" y="2077418"/>
            <a:ext cx="7449023" cy="707886"/>
          </a:xfrm>
          <a:prstGeom prst="rect">
            <a:avLst/>
          </a:prstGeom>
          <a:noFill/>
        </p:spPr>
        <p:txBody>
          <a:bodyPr wrap="square" rtlCol="0">
            <a:spAutoFit/>
          </a:bodyP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What will be Hydrogen’s role in the final energy mix of a future net-zero emission Northern Ireland?” </a:t>
            </a:r>
            <a:endParaRPr kumimoji="0" lang="en-US" sz="2000" b="0" i="0" u="none" strike="noStrike" kern="1200" cap="none" spc="0" normalizeH="0" baseline="0" noProof="0" dirty="0">
              <a:ln>
                <a:noFill/>
              </a:ln>
              <a:solidFill>
                <a:prstClr val="black"/>
              </a:solidFill>
              <a:effectLst/>
              <a:uLnTx/>
              <a:uFillTx/>
              <a:latin typeface="Open Sans"/>
              <a:ea typeface="+mn-ea"/>
              <a:cs typeface="Open Sans"/>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277091" y="170293"/>
            <a:ext cx="2254616" cy="988915"/>
          </a:xfrm>
          <a:prstGeom prst="rect">
            <a:avLst/>
          </a:prstGeom>
        </p:spPr>
      </p:pic>
      <p:sp>
        <p:nvSpPr>
          <p:cNvPr id="5" name="TextBox 4"/>
          <p:cNvSpPr txBox="1"/>
          <p:nvPr/>
        </p:nvSpPr>
        <p:spPr>
          <a:xfrm>
            <a:off x="1301573" y="6580578"/>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3: </a:t>
            </a: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mn-cs"/>
              </a:rPr>
              <a:t>Hydrogen opportunities emanating from Energy Transition</a:t>
            </a:r>
            <a:endPar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endParaRPr>
          </a:p>
        </p:txBody>
      </p:sp>
      <p:sp>
        <p:nvSpPr>
          <p:cNvPr id="2" name="Rectangle 1"/>
          <p:cNvSpPr/>
          <p:nvPr/>
        </p:nvSpPr>
        <p:spPr>
          <a:xfrm>
            <a:off x="1921975" y="2850541"/>
            <a:ext cx="7395235" cy="1323439"/>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Achieving net-zero emissions is an immense challenge and it is the EU that this goal cannot be achieved without green hydrogen.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Introducing hydrogen - a new energy vector - is a challenge.</a:t>
            </a:r>
          </a:p>
        </p:txBody>
      </p:sp>
      <p:sp>
        <p:nvSpPr>
          <p:cNvPr id="3" name="Rectangle 2"/>
          <p:cNvSpPr/>
          <p:nvPr/>
        </p:nvSpPr>
        <p:spPr>
          <a:xfrm>
            <a:off x="3379018" y="1175282"/>
            <a:ext cx="5418599"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alibri" panose="020F0502020204030204"/>
                <a:ea typeface="+mn-ea"/>
                <a:cs typeface="+mn-cs"/>
              </a:rPr>
              <a:t>Net-zero emission Northern Ireland</a:t>
            </a:r>
          </a:p>
        </p:txBody>
      </p:sp>
    </p:spTree>
    <p:extLst>
      <p:ext uri="{BB962C8B-B14F-4D97-AF65-F5344CB8AC3E}">
        <p14:creationId xmlns:p14="http://schemas.microsoft.com/office/powerpoint/2010/main" val="89744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3808" y="2324388"/>
            <a:ext cx="7449023" cy="126188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Open Sans"/>
              <a:ea typeface="+mn-ea"/>
              <a:cs typeface="Open San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Open Sans"/>
              <a:ea typeface="+mn-ea"/>
              <a:cs typeface="Open Sans"/>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186709"/>
            <a:ext cx="2254616" cy="988915"/>
          </a:xfrm>
          <a:prstGeom prst="rect">
            <a:avLst/>
          </a:prstGeom>
        </p:spPr>
      </p:pic>
      <p:sp>
        <p:nvSpPr>
          <p:cNvPr id="5" name="TextBox 4"/>
          <p:cNvSpPr txBox="1"/>
          <p:nvPr/>
        </p:nvSpPr>
        <p:spPr>
          <a:xfrm>
            <a:off x="1301573" y="6580578"/>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3: </a:t>
            </a: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mn-cs"/>
              </a:rPr>
              <a:t>Hydrogen opportunities emanating from Energy Transition</a:t>
            </a:r>
            <a:endPar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endParaRPr>
          </a:p>
        </p:txBody>
      </p:sp>
      <p:sp>
        <p:nvSpPr>
          <p:cNvPr id="2" name="Rectangle 1"/>
          <p:cNvSpPr/>
          <p:nvPr/>
        </p:nvSpPr>
        <p:spPr>
          <a:xfrm>
            <a:off x="1739386" y="1497596"/>
            <a:ext cx="8713228" cy="5940088"/>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France has announced €7 bn of funding for hydrogen (with 27% for earmarked for transport) and targets 100 refuelling stations by 2023.</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Portugal has announced €7-9 bn of investment in hydrogen technologies to 2030.</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 UK is providing a subsidy per kilogram sold through the RTFO7, which provides up to £7.25/kg H2 alongside capital support schemes.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The PM of Australia, Scott Morrison, </a:t>
            </a: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“We are investing around $20 billion to achieve ambitious goals that will bring the cost of clean hydrogen, green steel, energy storage and carbon capture to commercial parity. We expect this to leverage more than $80 billion in investment in the decade ahead. In Australia our ambition is to produce the cheapest clean hydrogen in the world, at $2 per kilogram Australian. Mr President, in the United States you have the Silicon Valley. Here in Australia we are creating our own ‘Hydrogen Valleys’. Where we will transform our transport industries, our mining and resource sectors, our manufacturing, our fuel and energy production</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4838488" y="822590"/>
            <a:ext cx="2499659"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alibri" panose="020F0502020204030204"/>
                <a:ea typeface="+mn-ea"/>
                <a:cs typeface="+mn-cs"/>
              </a:rPr>
              <a:t>H2 Investments</a:t>
            </a:r>
          </a:p>
        </p:txBody>
      </p:sp>
    </p:spTree>
    <p:extLst>
      <p:ext uri="{BB962C8B-B14F-4D97-AF65-F5344CB8AC3E}">
        <p14:creationId xmlns:p14="http://schemas.microsoft.com/office/powerpoint/2010/main" val="2348382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31594" y="2132216"/>
            <a:ext cx="8528812"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Open Sans"/>
              </a:rPr>
              <a:t>The development of a hydrogen ecosystem offers significant opportunities: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Open Sans"/>
            </a:endParaRP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Open Sans"/>
              </a:rPr>
              <a:t>Hydrogen offers a practically zero emission (particulates and CO2) fuel for the transport sector.</a:t>
            </a: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Open Sans"/>
              </a:rPr>
              <a:t>Hydrogen is well suited for heavy-duty and high-use applications where battery electrification faces significant challenges.</a:t>
            </a: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Open Sans"/>
              </a:rPr>
              <a:t>Jobs are created and imported fossil fuels are replaced with locally produced hydrogen. </a:t>
            </a: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Open Sans"/>
              </a:rPr>
              <a:t>Hydrogen offers the major opportunity to export our  renewable resources.</a:t>
            </a: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Open Sans"/>
              </a:rPr>
              <a:t>Hydrogen is a form of long-term renewable energy storage.</a:t>
            </a: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Open Sans"/>
              </a:rPr>
              <a:t>Hydrogen can facilitate the integration of additional renewable energy into our energy system. In turn, this increases security of supply and eases system-wide pressures on the electricity network (less renewables and network infrastructure required).</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Open Sans"/>
              <a:ea typeface="+mn-ea"/>
              <a:cs typeface="Open Sans"/>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56839" y="189572"/>
            <a:ext cx="2254616" cy="988915"/>
          </a:xfrm>
          <a:prstGeom prst="rect">
            <a:avLst/>
          </a:prstGeom>
        </p:spPr>
      </p:pic>
      <p:sp>
        <p:nvSpPr>
          <p:cNvPr id="5" name="TextBox 4"/>
          <p:cNvSpPr txBox="1"/>
          <p:nvPr/>
        </p:nvSpPr>
        <p:spPr>
          <a:xfrm>
            <a:off x="1301573" y="6580578"/>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3: </a:t>
            </a: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mn-cs"/>
              </a:rPr>
              <a:t>Hydrogen opportunities emanating from Energy Transition</a:t>
            </a:r>
            <a:endPar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endParaRPr>
          </a:p>
        </p:txBody>
      </p:sp>
      <p:sp>
        <p:nvSpPr>
          <p:cNvPr id="2" name="Rectangle 1"/>
          <p:cNvSpPr/>
          <p:nvPr/>
        </p:nvSpPr>
        <p:spPr>
          <a:xfrm>
            <a:off x="2424092" y="1043843"/>
            <a:ext cx="7328452" cy="95410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alibri" panose="020F0502020204030204"/>
                <a:ea typeface="+mn-ea"/>
                <a:cs typeface="+mn-cs"/>
              </a:rPr>
              <a:t>Hydrogen is a major opportunity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alibri" panose="020F0502020204030204"/>
                <a:ea typeface="+mn-ea"/>
                <a:cs typeface="+mn-cs"/>
              </a:rPr>
              <a:t> for Northern Ireland</a:t>
            </a:r>
          </a:p>
        </p:txBody>
      </p:sp>
    </p:spTree>
    <p:extLst>
      <p:ext uri="{BB962C8B-B14F-4D97-AF65-F5344CB8AC3E}">
        <p14:creationId xmlns:p14="http://schemas.microsoft.com/office/powerpoint/2010/main" val="2458331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3805" y="1567962"/>
            <a:ext cx="7449023" cy="1631216"/>
          </a:xfrm>
          <a:prstGeom prst="rect">
            <a:avLst/>
          </a:prstGeom>
          <a:noFill/>
        </p:spPr>
        <p:txBody>
          <a:bodyPr wrap="square" rtlCol="0">
            <a:spAutoFit/>
          </a:bodyP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Open Sans"/>
              </a:rPr>
              <a:t>Hydrogen yes but with our own slant.</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Open Sans"/>
              </a:rPr>
              <a:t>Developed and dedicated to meet our energy needs, opportunities and commercial growth.</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Open San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Open Sans"/>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180590" y="131138"/>
            <a:ext cx="2254616" cy="988915"/>
          </a:xfrm>
          <a:prstGeom prst="rect">
            <a:avLst/>
          </a:prstGeom>
        </p:spPr>
      </p:pic>
      <p:sp>
        <p:nvSpPr>
          <p:cNvPr id="5" name="TextBox 4"/>
          <p:cNvSpPr txBox="1"/>
          <p:nvPr/>
        </p:nvSpPr>
        <p:spPr>
          <a:xfrm>
            <a:off x="1301573" y="6580578"/>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rPr>
              <a:t>GenComm Spring Series of H₂ Webinars - Webinar 3: </a:t>
            </a:r>
            <a:r>
              <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mn-cs"/>
              </a:rPr>
              <a:t>Hydrogen opportunities emanating from Energy Transition</a:t>
            </a:r>
            <a:endParaRPr kumimoji="0" lang="en-GB" sz="1200" b="1" i="0" u="none" strike="noStrike" kern="1200" cap="none" spc="0" normalizeH="0" baseline="0" noProof="0" dirty="0">
              <a:ln>
                <a:noFill/>
              </a:ln>
              <a:solidFill>
                <a:srgbClr val="034DA2"/>
              </a:solidFill>
              <a:effectLst/>
              <a:uLnTx/>
              <a:uFillTx/>
              <a:latin typeface="Calibri" panose="020F0502020204030204"/>
              <a:ea typeface="+mn-ea"/>
              <a:cs typeface="Open Sans"/>
            </a:endParaRPr>
          </a:p>
        </p:txBody>
      </p:sp>
      <p:sp>
        <p:nvSpPr>
          <p:cNvPr id="2" name="Rectangle 1"/>
          <p:cNvSpPr/>
          <p:nvPr/>
        </p:nvSpPr>
        <p:spPr>
          <a:xfrm>
            <a:off x="3779448" y="917453"/>
            <a:ext cx="4617739"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alibri" panose="020F0502020204030204"/>
                <a:ea typeface="+mn-ea"/>
                <a:cs typeface="+mn-cs"/>
              </a:rPr>
              <a:t>Northern Ireland Opportunity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795" y="2816754"/>
            <a:ext cx="6861843" cy="3535690"/>
          </a:xfrm>
          <a:prstGeom prst="rect">
            <a:avLst/>
          </a:prstGeom>
        </p:spPr>
      </p:pic>
    </p:spTree>
    <p:extLst>
      <p:ext uri="{BB962C8B-B14F-4D97-AF65-F5344CB8AC3E}">
        <p14:creationId xmlns:p14="http://schemas.microsoft.com/office/powerpoint/2010/main" val="7615730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BDEDAF7F04CB44808FB66BD2494817" ma:contentTypeVersion="10" ma:contentTypeDescription="Create a new document." ma:contentTypeScope="" ma:versionID="98447ed5c1f9c92470426f9fe9b9da5e">
  <xsd:schema xmlns:xsd="http://www.w3.org/2001/XMLSchema" xmlns:xs="http://www.w3.org/2001/XMLSchema" xmlns:p="http://schemas.microsoft.com/office/2006/metadata/properties" xmlns:ns2="ef0b0bf8-9b2d-4537-a09e-480623a224ba" targetNamespace="http://schemas.microsoft.com/office/2006/metadata/properties" ma:root="true" ma:fieldsID="e7d244f1e720e06ada96cf745d35e6c6" ns2:_="">
    <xsd:import namespace="ef0b0bf8-9b2d-4537-a09e-480623a224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b0bf8-9b2d-4537-a09e-480623a224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C4ED4D-93D4-419E-9362-222C1F3DAD87}"/>
</file>

<file path=customXml/itemProps2.xml><?xml version="1.0" encoding="utf-8"?>
<ds:datastoreItem xmlns:ds="http://schemas.openxmlformats.org/officeDocument/2006/customXml" ds:itemID="{CA1F1BCB-227C-4F01-AEB3-011FC4CAB36B}">
  <ds:schemaRefs>
    <ds:schemaRef ds:uri="http://purl.org/dc/dcmitype/"/>
    <ds:schemaRef ds:uri="http://schemas.microsoft.com/office/2006/documentManagement/types"/>
    <ds:schemaRef ds:uri="http://schemas.microsoft.com/office/2006/metadata/properties"/>
    <ds:schemaRef ds:uri="http://www.w3.org/XML/1998/namespace"/>
    <ds:schemaRef ds:uri="da8ff5b4-c62b-4395-8fe7-a6931ac80ba0"/>
    <ds:schemaRef ds:uri="cfb8dcce-b6eb-4ac3-8345-d27d63f5d1b2"/>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2D3230DC-BCCC-40E5-980D-B67D3CB2DF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1250</Words>
  <Application>Microsoft Office PowerPoint</Application>
  <PresentationFormat>Widescreen</PresentationFormat>
  <Paragraphs>98</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Open Sans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Wilson (JWilson)</dc:creator>
  <cp:lastModifiedBy>Joanna Wilson (JWilson)</cp:lastModifiedBy>
  <cp:revision>2</cp:revision>
  <dcterms:created xsi:type="dcterms:W3CDTF">2021-04-28T14:43:16Z</dcterms:created>
  <dcterms:modified xsi:type="dcterms:W3CDTF">2021-04-29T11:22:49Z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0x010100E4BDEDAF7F04CB44808FB66BD2494817</vt:lpwstr>
  </property>
</Properties>
</file>