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99" r:id="rId6"/>
    <p:sldId id="301" r:id="rId7"/>
    <p:sldId id="306" r:id="rId8"/>
    <p:sldId id="310" r:id="rId9"/>
    <p:sldId id="308" r:id="rId10"/>
    <p:sldId id="312" r:id="rId11"/>
    <p:sldId id="313" r:id="rId12"/>
    <p:sldId id="314" r:id="rId13"/>
    <p:sldId id="315" r:id="rId14"/>
    <p:sldId id="304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 Byrne" initials="TB" lastIdx="1" clrIdx="0">
    <p:extLst>
      <p:ext uri="{19B8F6BF-5375-455C-9EA6-DF929625EA0E}">
        <p15:presenceInfo xmlns:p15="http://schemas.microsoft.com/office/powerpoint/2012/main" userId="Thomas Byr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72"/>
    <a:srgbClr val="7D7200"/>
    <a:srgbClr val="FF7D72"/>
    <a:srgbClr val="0075BC"/>
    <a:srgbClr val="75BC00"/>
    <a:srgbClr val="424C9B"/>
    <a:srgbClr val="71AE47"/>
    <a:srgbClr val="FEC700"/>
    <a:srgbClr val="DEF2F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0AE60B-149F-4EFD-B428-0823BDF47819}" v="3" dt="2021-04-28T14:41:58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A8D4BD-EDAB-416F-B50D-15D671FBC14C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84767F-8BA0-47D8-8C47-87AB9F4BC93C}">
      <dgm:prSet phldrT="[Text]"/>
      <dgm:spPr/>
      <dgm:t>
        <a:bodyPr/>
        <a:lstStyle/>
        <a:p>
          <a:r>
            <a:rPr lang="en-GB" b="1" dirty="0"/>
            <a:t>March 2021</a:t>
          </a:r>
        </a:p>
        <a:p>
          <a:r>
            <a:rPr lang="en-GB" dirty="0"/>
            <a:t>Options Consultation</a:t>
          </a:r>
        </a:p>
      </dgm:t>
    </dgm:pt>
    <dgm:pt modelId="{267A27EB-2595-48BE-B6B6-E42CF0A4B1E1}" type="parTrans" cxnId="{013E4C73-1AF3-4608-A991-7CF8AF4D7D5A}">
      <dgm:prSet/>
      <dgm:spPr/>
      <dgm:t>
        <a:bodyPr/>
        <a:lstStyle/>
        <a:p>
          <a:endParaRPr lang="en-GB"/>
        </a:p>
      </dgm:t>
    </dgm:pt>
    <dgm:pt modelId="{91F4B502-CD58-4943-B9BD-A7A260F96DE0}" type="sibTrans" cxnId="{013E4C73-1AF3-4608-A991-7CF8AF4D7D5A}">
      <dgm:prSet/>
      <dgm:spPr/>
      <dgm:t>
        <a:bodyPr/>
        <a:lstStyle/>
        <a:p>
          <a:endParaRPr lang="en-GB"/>
        </a:p>
      </dgm:t>
    </dgm:pt>
    <dgm:pt modelId="{79C87270-B940-4D76-A23C-F0B60F5B7D3A}">
      <dgm:prSet phldrT="[Text]"/>
      <dgm:spPr/>
      <dgm:t>
        <a:bodyPr/>
        <a:lstStyle/>
        <a:p>
          <a:r>
            <a:rPr lang="en-GB" b="1" dirty="0"/>
            <a:t>Apr-Jun 21</a:t>
          </a:r>
        </a:p>
        <a:p>
          <a:r>
            <a:rPr lang="en-GB" dirty="0"/>
            <a:t>Consultation Period</a:t>
          </a:r>
        </a:p>
      </dgm:t>
    </dgm:pt>
    <dgm:pt modelId="{311F2193-3804-430B-99A0-977CDA264399}" type="parTrans" cxnId="{C4DDFB0A-E96B-4445-9DBB-BDD2918683CF}">
      <dgm:prSet/>
      <dgm:spPr/>
      <dgm:t>
        <a:bodyPr/>
        <a:lstStyle/>
        <a:p>
          <a:endParaRPr lang="en-GB"/>
        </a:p>
      </dgm:t>
    </dgm:pt>
    <dgm:pt modelId="{A04777D5-76D8-48A7-8538-6EDB048C4DC6}" type="sibTrans" cxnId="{C4DDFB0A-E96B-4445-9DBB-BDD2918683CF}">
      <dgm:prSet/>
      <dgm:spPr/>
      <dgm:t>
        <a:bodyPr/>
        <a:lstStyle/>
        <a:p>
          <a:endParaRPr lang="en-GB"/>
        </a:p>
      </dgm:t>
    </dgm:pt>
    <dgm:pt modelId="{6FE6E9DD-8889-4F62-886F-902FBDA1F9E7}">
      <dgm:prSet phldrT="[Text]"/>
      <dgm:spPr/>
      <dgm:t>
        <a:bodyPr/>
        <a:lstStyle/>
        <a:p>
          <a:r>
            <a:rPr lang="en-GB" b="1" dirty="0"/>
            <a:t>July 21 onwards</a:t>
          </a:r>
        </a:p>
        <a:p>
          <a:r>
            <a:rPr lang="en-GB" dirty="0"/>
            <a:t>Responses Inform Policy Development</a:t>
          </a:r>
        </a:p>
      </dgm:t>
    </dgm:pt>
    <dgm:pt modelId="{278DA734-54BD-4E10-AB44-1249537F9BEF}" type="parTrans" cxnId="{A469BEE3-12D2-4463-8E21-EB5DE3D02D4A}">
      <dgm:prSet/>
      <dgm:spPr/>
      <dgm:t>
        <a:bodyPr/>
        <a:lstStyle/>
        <a:p>
          <a:endParaRPr lang="en-GB"/>
        </a:p>
      </dgm:t>
    </dgm:pt>
    <dgm:pt modelId="{2D777706-B61D-491D-852B-51A2C0DE1F61}" type="sibTrans" cxnId="{A469BEE3-12D2-4463-8E21-EB5DE3D02D4A}">
      <dgm:prSet/>
      <dgm:spPr/>
      <dgm:t>
        <a:bodyPr/>
        <a:lstStyle/>
        <a:p>
          <a:endParaRPr lang="en-GB"/>
        </a:p>
      </dgm:t>
    </dgm:pt>
    <dgm:pt modelId="{0586E418-0C54-4F06-B48D-EFF9ADBC3706}">
      <dgm:prSet phldrT="[Text]"/>
      <dgm:spPr/>
      <dgm:t>
        <a:bodyPr/>
        <a:lstStyle/>
        <a:p>
          <a:r>
            <a:rPr lang="en-GB" b="1" dirty="0"/>
            <a:t>Winter 21</a:t>
          </a:r>
        </a:p>
        <a:p>
          <a:r>
            <a:rPr lang="en-GB" dirty="0"/>
            <a:t>New Energy Strategy</a:t>
          </a:r>
        </a:p>
      </dgm:t>
    </dgm:pt>
    <dgm:pt modelId="{2A54B94F-466A-4D71-9159-EB4937E1872B}" type="parTrans" cxnId="{700FE7B0-F128-4855-8F9F-C9DD82151D8C}">
      <dgm:prSet/>
      <dgm:spPr/>
      <dgm:t>
        <a:bodyPr/>
        <a:lstStyle/>
        <a:p>
          <a:endParaRPr lang="en-GB"/>
        </a:p>
      </dgm:t>
    </dgm:pt>
    <dgm:pt modelId="{0ACE3094-381B-446C-9970-560301B80023}" type="sibTrans" cxnId="{700FE7B0-F128-4855-8F9F-C9DD82151D8C}">
      <dgm:prSet/>
      <dgm:spPr/>
      <dgm:t>
        <a:bodyPr/>
        <a:lstStyle/>
        <a:p>
          <a:endParaRPr lang="en-GB"/>
        </a:p>
      </dgm:t>
    </dgm:pt>
    <dgm:pt modelId="{A53235BC-C1A7-4BDF-BD40-E4ECB63FC139}">
      <dgm:prSet phldrT="[Text]"/>
      <dgm:spPr/>
      <dgm:t>
        <a:bodyPr/>
        <a:lstStyle/>
        <a:p>
          <a:r>
            <a:rPr lang="en-GB" b="1" dirty="0"/>
            <a:t>2022 onwards</a:t>
          </a:r>
        </a:p>
        <a:p>
          <a:r>
            <a:rPr lang="en-GB" dirty="0"/>
            <a:t>Regular Reporting and Updating</a:t>
          </a:r>
        </a:p>
      </dgm:t>
    </dgm:pt>
    <dgm:pt modelId="{63583DC2-92AF-4770-8EAC-8051C4164608}" type="parTrans" cxnId="{1825B763-57A1-4353-AE88-D8824B05E235}">
      <dgm:prSet/>
      <dgm:spPr/>
      <dgm:t>
        <a:bodyPr/>
        <a:lstStyle/>
        <a:p>
          <a:endParaRPr lang="en-GB"/>
        </a:p>
      </dgm:t>
    </dgm:pt>
    <dgm:pt modelId="{E20B7809-9E7D-46B8-89D6-AB06B2CCE025}" type="sibTrans" cxnId="{1825B763-57A1-4353-AE88-D8824B05E235}">
      <dgm:prSet/>
      <dgm:spPr/>
      <dgm:t>
        <a:bodyPr/>
        <a:lstStyle/>
        <a:p>
          <a:endParaRPr lang="en-GB"/>
        </a:p>
      </dgm:t>
    </dgm:pt>
    <dgm:pt modelId="{BBF5A7FD-100C-46D2-8BDF-AC7EE278565E}" type="pres">
      <dgm:prSet presAssocID="{6CA8D4BD-EDAB-416F-B50D-15D671FBC14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855219B-25CF-4A1E-AF4D-32CF4C88B85C}" type="pres">
      <dgm:prSet presAssocID="{A53235BC-C1A7-4BDF-BD40-E4ECB63FC139}" presName="Accent5" presStyleCnt="0"/>
      <dgm:spPr/>
    </dgm:pt>
    <dgm:pt modelId="{48A042DD-1692-4B14-8738-DCEF02BF0859}" type="pres">
      <dgm:prSet presAssocID="{A53235BC-C1A7-4BDF-BD40-E4ECB63FC139}" presName="Accent" presStyleLbl="node1" presStyleIdx="0" presStyleCnt="5"/>
      <dgm:spPr/>
    </dgm:pt>
    <dgm:pt modelId="{A164000F-2AA7-4FB3-BF69-4CB05E907FA5}" type="pres">
      <dgm:prSet presAssocID="{A53235BC-C1A7-4BDF-BD40-E4ECB63FC139}" presName="ParentBackground5" presStyleCnt="0"/>
      <dgm:spPr/>
    </dgm:pt>
    <dgm:pt modelId="{754DDB60-1F96-42A9-88C4-E6FC2C3CABA6}" type="pres">
      <dgm:prSet presAssocID="{A53235BC-C1A7-4BDF-BD40-E4ECB63FC139}" presName="ParentBackground" presStyleLbl="fgAcc1" presStyleIdx="0" presStyleCnt="5"/>
      <dgm:spPr/>
    </dgm:pt>
    <dgm:pt modelId="{C54C71AA-75DB-49BC-AB90-D878A790D4B7}" type="pres">
      <dgm:prSet presAssocID="{A53235BC-C1A7-4BDF-BD40-E4ECB63FC139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DCB8019-D215-442E-A994-36927641CFB2}" type="pres">
      <dgm:prSet presAssocID="{0586E418-0C54-4F06-B48D-EFF9ADBC3706}" presName="Accent4" presStyleCnt="0"/>
      <dgm:spPr/>
    </dgm:pt>
    <dgm:pt modelId="{46351C59-E031-4380-9AA2-94ED50E2908C}" type="pres">
      <dgm:prSet presAssocID="{0586E418-0C54-4F06-B48D-EFF9ADBC3706}" presName="Accent" presStyleLbl="node1" presStyleIdx="1" presStyleCnt="5"/>
      <dgm:spPr/>
    </dgm:pt>
    <dgm:pt modelId="{B2455A3F-C9BB-4578-8277-D5D451FB980E}" type="pres">
      <dgm:prSet presAssocID="{0586E418-0C54-4F06-B48D-EFF9ADBC3706}" presName="ParentBackground4" presStyleCnt="0"/>
      <dgm:spPr/>
    </dgm:pt>
    <dgm:pt modelId="{F0144A78-E130-4681-81D6-D504487E8F9D}" type="pres">
      <dgm:prSet presAssocID="{0586E418-0C54-4F06-B48D-EFF9ADBC3706}" presName="ParentBackground" presStyleLbl="fgAcc1" presStyleIdx="1" presStyleCnt="5"/>
      <dgm:spPr/>
    </dgm:pt>
    <dgm:pt modelId="{396D7999-407F-4F97-987E-51492D2C34D6}" type="pres">
      <dgm:prSet presAssocID="{0586E418-0C54-4F06-B48D-EFF9ADBC3706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0A29F60-43C4-420B-992D-45AE60FE6884}" type="pres">
      <dgm:prSet presAssocID="{6FE6E9DD-8889-4F62-886F-902FBDA1F9E7}" presName="Accent3" presStyleCnt="0"/>
      <dgm:spPr/>
    </dgm:pt>
    <dgm:pt modelId="{F4621379-A655-43FE-94D1-E8598AA5E916}" type="pres">
      <dgm:prSet presAssocID="{6FE6E9DD-8889-4F62-886F-902FBDA1F9E7}" presName="Accent" presStyleLbl="node1" presStyleIdx="2" presStyleCnt="5"/>
      <dgm:spPr/>
    </dgm:pt>
    <dgm:pt modelId="{2D1D876A-5985-47ED-A7D8-F5B17A10C307}" type="pres">
      <dgm:prSet presAssocID="{6FE6E9DD-8889-4F62-886F-902FBDA1F9E7}" presName="ParentBackground3" presStyleCnt="0"/>
      <dgm:spPr/>
    </dgm:pt>
    <dgm:pt modelId="{8A3EADFE-D329-4AE1-B84D-612D3403D512}" type="pres">
      <dgm:prSet presAssocID="{6FE6E9DD-8889-4F62-886F-902FBDA1F9E7}" presName="ParentBackground" presStyleLbl="fgAcc1" presStyleIdx="2" presStyleCnt="5"/>
      <dgm:spPr/>
    </dgm:pt>
    <dgm:pt modelId="{1E650A4A-BB37-4F08-AE7D-DA74CAF52FF7}" type="pres">
      <dgm:prSet presAssocID="{6FE6E9DD-8889-4F62-886F-902FBDA1F9E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A94EB5B-6ABD-44C9-9D50-EF6D2DFD9EE1}" type="pres">
      <dgm:prSet presAssocID="{79C87270-B940-4D76-A23C-F0B60F5B7D3A}" presName="Accent2" presStyleCnt="0"/>
      <dgm:spPr/>
    </dgm:pt>
    <dgm:pt modelId="{42805A03-2F7B-4C16-BA30-ACD17D8A6807}" type="pres">
      <dgm:prSet presAssocID="{79C87270-B940-4D76-A23C-F0B60F5B7D3A}" presName="Accent" presStyleLbl="node1" presStyleIdx="3" presStyleCnt="5"/>
      <dgm:spPr/>
    </dgm:pt>
    <dgm:pt modelId="{2DFE4826-65B7-4568-89C4-BF839B091333}" type="pres">
      <dgm:prSet presAssocID="{79C87270-B940-4D76-A23C-F0B60F5B7D3A}" presName="ParentBackground2" presStyleCnt="0"/>
      <dgm:spPr/>
    </dgm:pt>
    <dgm:pt modelId="{7E181DFE-8E91-4AE3-8E39-8B713F0ED7C6}" type="pres">
      <dgm:prSet presAssocID="{79C87270-B940-4D76-A23C-F0B60F5B7D3A}" presName="ParentBackground" presStyleLbl="fgAcc1" presStyleIdx="3" presStyleCnt="5"/>
      <dgm:spPr/>
    </dgm:pt>
    <dgm:pt modelId="{EFB2F723-D176-453C-ABF5-59AED0291A0C}" type="pres">
      <dgm:prSet presAssocID="{79C87270-B940-4D76-A23C-F0B60F5B7D3A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4D089D2-E771-4574-B7CE-9A33F9AEB02F}" type="pres">
      <dgm:prSet presAssocID="{EB84767F-8BA0-47D8-8C47-87AB9F4BC93C}" presName="Accent1" presStyleCnt="0"/>
      <dgm:spPr/>
    </dgm:pt>
    <dgm:pt modelId="{96028076-29CD-487D-A422-813DEE91BE15}" type="pres">
      <dgm:prSet presAssocID="{EB84767F-8BA0-47D8-8C47-87AB9F4BC93C}" presName="Accent" presStyleLbl="node1" presStyleIdx="4" presStyleCnt="5"/>
      <dgm:spPr/>
    </dgm:pt>
    <dgm:pt modelId="{FCDDCFCB-4A05-4A7A-980C-48E8999952A7}" type="pres">
      <dgm:prSet presAssocID="{EB84767F-8BA0-47D8-8C47-87AB9F4BC93C}" presName="ParentBackground1" presStyleCnt="0"/>
      <dgm:spPr/>
    </dgm:pt>
    <dgm:pt modelId="{8197C82B-395D-45F9-AC54-E7BB37195D1A}" type="pres">
      <dgm:prSet presAssocID="{EB84767F-8BA0-47D8-8C47-87AB9F4BC93C}" presName="ParentBackground" presStyleLbl="fgAcc1" presStyleIdx="4" presStyleCnt="5"/>
      <dgm:spPr/>
    </dgm:pt>
    <dgm:pt modelId="{1137DB5B-72EE-4ACB-BD6A-8B95B6DC99DF}" type="pres">
      <dgm:prSet presAssocID="{EB84767F-8BA0-47D8-8C47-87AB9F4BC93C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4DDFB0A-E96B-4445-9DBB-BDD2918683CF}" srcId="{6CA8D4BD-EDAB-416F-B50D-15D671FBC14C}" destId="{79C87270-B940-4D76-A23C-F0B60F5B7D3A}" srcOrd="1" destOrd="0" parTransId="{311F2193-3804-430B-99A0-977CDA264399}" sibTransId="{A04777D5-76D8-48A7-8538-6EDB048C4DC6}"/>
    <dgm:cxn modelId="{1825B763-57A1-4353-AE88-D8824B05E235}" srcId="{6CA8D4BD-EDAB-416F-B50D-15D671FBC14C}" destId="{A53235BC-C1A7-4BDF-BD40-E4ECB63FC139}" srcOrd="4" destOrd="0" parTransId="{63583DC2-92AF-4770-8EAC-8051C4164608}" sibTransId="{E20B7809-9E7D-46B8-89D6-AB06B2CCE025}"/>
    <dgm:cxn modelId="{027E9064-11F0-4E47-AE3C-4EA18CF2172A}" type="presOf" srcId="{EB84767F-8BA0-47D8-8C47-87AB9F4BC93C}" destId="{1137DB5B-72EE-4ACB-BD6A-8B95B6DC99DF}" srcOrd="1" destOrd="0" presId="urn:microsoft.com/office/officeart/2011/layout/CircleProcess"/>
    <dgm:cxn modelId="{009CD96B-A8FE-480D-A85A-F9808839E23D}" type="presOf" srcId="{0586E418-0C54-4F06-B48D-EFF9ADBC3706}" destId="{396D7999-407F-4F97-987E-51492D2C34D6}" srcOrd="1" destOrd="0" presId="urn:microsoft.com/office/officeart/2011/layout/CircleProcess"/>
    <dgm:cxn modelId="{013E4C73-1AF3-4608-A991-7CF8AF4D7D5A}" srcId="{6CA8D4BD-EDAB-416F-B50D-15D671FBC14C}" destId="{EB84767F-8BA0-47D8-8C47-87AB9F4BC93C}" srcOrd="0" destOrd="0" parTransId="{267A27EB-2595-48BE-B6B6-E42CF0A4B1E1}" sibTransId="{91F4B502-CD58-4943-B9BD-A7A260F96DE0}"/>
    <dgm:cxn modelId="{4698F687-6788-4731-8105-7B4122C07263}" type="presOf" srcId="{6CA8D4BD-EDAB-416F-B50D-15D671FBC14C}" destId="{BBF5A7FD-100C-46D2-8BDF-AC7EE278565E}" srcOrd="0" destOrd="0" presId="urn:microsoft.com/office/officeart/2011/layout/CircleProcess"/>
    <dgm:cxn modelId="{700FE7B0-F128-4855-8F9F-C9DD82151D8C}" srcId="{6CA8D4BD-EDAB-416F-B50D-15D671FBC14C}" destId="{0586E418-0C54-4F06-B48D-EFF9ADBC3706}" srcOrd="3" destOrd="0" parTransId="{2A54B94F-466A-4D71-9159-EB4937E1872B}" sibTransId="{0ACE3094-381B-446C-9970-560301B80023}"/>
    <dgm:cxn modelId="{6FAAE2B4-8512-4C17-8C3D-9EF333A3F1E2}" type="presOf" srcId="{A53235BC-C1A7-4BDF-BD40-E4ECB63FC139}" destId="{C54C71AA-75DB-49BC-AB90-D878A790D4B7}" srcOrd="1" destOrd="0" presId="urn:microsoft.com/office/officeart/2011/layout/CircleProcess"/>
    <dgm:cxn modelId="{F4CB33CD-FDD3-43D5-AC61-5DF48386A172}" type="presOf" srcId="{79C87270-B940-4D76-A23C-F0B60F5B7D3A}" destId="{7E181DFE-8E91-4AE3-8E39-8B713F0ED7C6}" srcOrd="0" destOrd="0" presId="urn:microsoft.com/office/officeart/2011/layout/CircleProcess"/>
    <dgm:cxn modelId="{AA1976CD-424D-45A1-B78E-0FD8215707AD}" type="presOf" srcId="{6FE6E9DD-8889-4F62-886F-902FBDA1F9E7}" destId="{1E650A4A-BB37-4F08-AE7D-DA74CAF52FF7}" srcOrd="1" destOrd="0" presId="urn:microsoft.com/office/officeart/2011/layout/CircleProcess"/>
    <dgm:cxn modelId="{D2CDBCD2-1C1D-4CB9-9D72-EB6B3BBE60C8}" type="presOf" srcId="{A53235BC-C1A7-4BDF-BD40-E4ECB63FC139}" destId="{754DDB60-1F96-42A9-88C4-E6FC2C3CABA6}" srcOrd="0" destOrd="0" presId="urn:microsoft.com/office/officeart/2011/layout/CircleProcess"/>
    <dgm:cxn modelId="{2B6CDFD4-7CB6-42F3-877C-24202BE51495}" type="presOf" srcId="{EB84767F-8BA0-47D8-8C47-87AB9F4BC93C}" destId="{8197C82B-395D-45F9-AC54-E7BB37195D1A}" srcOrd="0" destOrd="0" presId="urn:microsoft.com/office/officeart/2011/layout/CircleProcess"/>
    <dgm:cxn modelId="{9E3273DF-EAE6-4256-9484-A401BBEB2ECF}" type="presOf" srcId="{79C87270-B940-4D76-A23C-F0B60F5B7D3A}" destId="{EFB2F723-D176-453C-ABF5-59AED0291A0C}" srcOrd="1" destOrd="0" presId="urn:microsoft.com/office/officeart/2011/layout/CircleProcess"/>
    <dgm:cxn modelId="{A469BEE3-12D2-4463-8E21-EB5DE3D02D4A}" srcId="{6CA8D4BD-EDAB-416F-B50D-15D671FBC14C}" destId="{6FE6E9DD-8889-4F62-886F-902FBDA1F9E7}" srcOrd="2" destOrd="0" parTransId="{278DA734-54BD-4E10-AB44-1249537F9BEF}" sibTransId="{2D777706-B61D-491D-852B-51A2C0DE1F61}"/>
    <dgm:cxn modelId="{33D6AAE8-39F6-44DC-A0E1-5D45480ADE1D}" type="presOf" srcId="{0586E418-0C54-4F06-B48D-EFF9ADBC3706}" destId="{F0144A78-E130-4681-81D6-D504487E8F9D}" srcOrd="0" destOrd="0" presId="urn:microsoft.com/office/officeart/2011/layout/CircleProcess"/>
    <dgm:cxn modelId="{9C19BDF5-C24D-46A4-864E-BDD7912E1E0A}" type="presOf" srcId="{6FE6E9DD-8889-4F62-886F-902FBDA1F9E7}" destId="{8A3EADFE-D329-4AE1-B84D-612D3403D512}" srcOrd="0" destOrd="0" presId="urn:microsoft.com/office/officeart/2011/layout/CircleProcess"/>
    <dgm:cxn modelId="{B14C71CF-7AFC-4790-ABBA-2FC30E5EC237}" type="presParOf" srcId="{BBF5A7FD-100C-46D2-8BDF-AC7EE278565E}" destId="{1855219B-25CF-4A1E-AF4D-32CF4C88B85C}" srcOrd="0" destOrd="0" presId="urn:microsoft.com/office/officeart/2011/layout/CircleProcess"/>
    <dgm:cxn modelId="{23597DB4-DEA1-4510-A6D7-E3F2EECFD4EC}" type="presParOf" srcId="{1855219B-25CF-4A1E-AF4D-32CF4C88B85C}" destId="{48A042DD-1692-4B14-8738-DCEF02BF0859}" srcOrd="0" destOrd="0" presId="urn:microsoft.com/office/officeart/2011/layout/CircleProcess"/>
    <dgm:cxn modelId="{71E7CFCB-7288-4983-9B64-6F35EC0A932E}" type="presParOf" srcId="{BBF5A7FD-100C-46D2-8BDF-AC7EE278565E}" destId="{A164000F-2AA7-4FB3-BF69-4CB05E907FA5}" srcOrd="1" destOrd="0" presId="urn:microsoft.com/office/officeart/2011/layout/CircleProcess"/>
    <dgm:cxn modelId="{DC44C65F-96F0-4353-BBCA-1A43A8D6D35C}" type="presParOf" srcId="{A164000F-2AA7-4FB3-BF69-4CB05E907FA5}" destId="{754DDB60-1F96-42A9-88C4-E6FC2C3CABA6}" srcOrd="0" destOrd="0" presId="urn:microsoft.com/office/officeart/2011/layout/CircleProcess"/>
    <dgm:cxn modelId="{33268400-CD99-420F-823A-11409024546B}" type="presParOf" srcId="{BBF5A7FD-100C-46D2-8BDF-AC7EE278565E}" destId="{C54C71AA-75DB-49BC-AB90-D878A790D4B7}" srcOrd="2" destOrd="0" presId="urn:microsoft.com/office/officeart/2011/layout/CircleProcess"/>
    <dgm:cxn modelId="{EE6FA82C-5F01-43F7-9432-DA3D2AAE29F8}" type="presParOf" srcId="{BBF5A7FD-100C-46D2-8BDF-AC7EE278565E}" destId="{9DCB8019-D215-442E-A994-36927641CFB2}" srcOrd="3" destOrd="0" presId="urn:microsoft.com/office/officeart/2011/layout/CircleProcess"/>
    <dgm:cxn modelId="{726C0571-4D97-42A5-840F-4513C03B2FD1}" type="presParOf" srcId="{9DCB8019-D215-442E-A994-36927641CFB2}" destId="{46351C59-E031-4380-9AA2-94ED50E2908C}" srcOrd="0" destOrd="0" presId="urn:microsoft.com/office/officeart/2011/layout/CircleProcess"/>
    <dgm:cxn modelId="{08C519EA-AD55-4849-80A5-A17197A0DF59}" type="presParOf" srcId="{BBF5A7FD-100C-46D2-8BDF-AC7EE278565E}" destId="{B2455A3F-C9BB-4578-8277-D5D451FB980E}" srcOrd="4" destOrd="0" presId="urn:microsoft.com/office/officeart/2011/layout/CircleProcess"/>
    <dgm:cxn modelId="{F294A902-B642-4D01-A732-7BC77973853A}" type="presParOf" srcId="{B2455A3F-C9BB-4578-8277-D5D451FB980E}" destId="{F0144A78-E130-4681-81D6-D504487E8F9D}" srcOrd="0" destOrd="0" presId="urn:microsoft.com/office/officeart/2011/layout/CircleProcess"/>
    <dgm:cxn modelId="{255E5071-44AB-4779-A29B-9ABB516CD5DF}" type="presParOf" srcId="{BBF5A7FD-100C-46D2-8BDF-AC7EE278565E}" destId="{396D7999-407F-4F97-987E-51492D2C34D6}" srcOrd="5" destOrd="0" presId="urn:microsoft.com/office/officeart/2011/layout/CircleProcess"/>
    <dgm:cxn modelId="{788F451A-42AF-446E-B641-734CB9AF7F7B}" type="presParOf" srcId="{BBF5A7FD-100C-46D2-8BDF-AC7EE278565E}" destId="{80A29F60-43C4-420B-992D-45AE60FE6884}" srcOrd="6" destOrd="0" presId="urn:microsoft.com/office/officeart/2011/layout/CircleProcess"/>
    <dgm:cxn modelId="{51540771-F67E-4942-A84C-E9C101D398ED}" type="presParOf" srcId="{80A29F60-43C4-420B-992D-45AE60FE6884}" destId="{F4621379-A655-43FE-94D1-E8598AA5E916}" srcOrd="0" destOrd="0" presId="urn:microsoft.com/office/officeart/2011/layout/CircleProcess"/>
    <dgm:cxn modelId="{803A4E77-A3EA-4FEE-938C-10809E55BE29}" type="presParOf" srcId="{BBF5A7FD-100C-46D2-8BDF-AC7EE278565E}" destId="{2D1D876A-5985-47ED-A7D8-F5B17A10C307}" srcOrd="7" destOrd="0" presId="urn:microsoft.com/office/officeart/2011/layout/CircleProcess"/>
    <dgm:cxn modelId="{CE6B90C6-425A-4DE8-9482-71AA820388C6}" type="presParOf" srcId="{2D1D876A-5985-47ED-A7D8-F5B17A10C307}" destId="{8A3EADFE-D329-4AE1-B84D-612D3403D512}" srcOrd="0" destOrd="0" presId="urn:microsoft.com/office/officeart/2011/layout/CircleProcess"/>
    <dgm:cxn modelId="{15C011F7-1CE1-4AAA-8852-4158E07250DB}" type="presParOf" srcId="{BBF5A7FD-100C-46D2-8BDF-AC7EE278565E}" destId="{1E650A4A-BB37-4F08-AE7D-DA74CAF52FF7}" srcOrd="8" destOrd="0" presId="urn:microsoft.com/office/officeart/2011/layout/CircleProcess"/>
    <dgm:cxn modelId="{5472F63D-D587-4DA0-A5C0-FA96482C5ED8}" type="presParOf" srcId="{BBF5A7FD-100C-46D2-8BDF-AC7EE278565E}" destId="{8A94EB5B-6ABD-44C9-9D50-EF6D2DFD9EE1}" srcOrd="9" destOrd="0" presId="urn:microsoft.com/office/officeart/2011/layout/CircleProcess"/>
    <dgm:cxn modelId="{39CFAA64-FDE5-4ABE-90E6-88C5E9C24BED}" type="presParOf" srcId="{8A94EB5B-6ABD-44C9-9D50-EF6D2DFD9EE1}" destId="{42805A03-2F7B-4C16-BA30-ACD17D8A6807}" srcOrd="0" destOrd="0" presId="urn:microsoft.com/office/officeart/2011/layout/CircleProcess"/>
    <dgm:cxn modelId="{EB49B4D3-4CF6-4B15-8CA3-6F334F6DAB89}" type="presParOf" srcId="{BBF5A7FD-100C-46D2-8BDF-AC7EE278565E}" destId="{2DFE4826-65B7-4568-89C4-BF839B091333}" srcOrd="10" destOrd="0" presId="urn:microsoft.com/office/officeart/2011/layout/CircleProcess"/>
    <dgm:cxn modelId="{A17F437D-6E04-4C96-8873-0D0758A1BF9A}" type="presParOf" srcId="{2DFE4826-65B7-4568-89C4-BF839B091333}" destId="{7E181DFE-8E91-4AE3-8E39-8B713F0ED7C6}" srcOrd="0" destOrd="0" presId="urn:microsoft.com/office/officeart/2011/layout/CircleProcess"/>
    <dgm:cxn modelId="{76D98F9D-2A09-4690-85F9-D287B9196CD6}" type="presParOf" srcId="{BBF5A7FD-100C-46D2-8BDF-AC7EE278565E}" destId="{EFB2F723-D176-453C-ABF5-59AED0291A0C}" srcOrd="11" destOrd="0" presId="urn:microsoft.com/office/officeart/2011/layout/CircleProcess"/>
    <dgm:cxn modelId="{C12F8652-EA01-4B71-A997-09CB77C7A0DB}" type="presParOf" srcId="{BBF5A7FD-100C-46D2-8BDF-AC7EE278565E}" destId="{E4D089D2-E771-4574-B7CE-9A33F9AEB02F}" srcOrd="12" destOrd="0" presId="urn:microsoft.com/office/officeart/2011/layout/CircleProcess"/>
    <dgm:cxn modelId="{C777BB51-5F83-4F8E-9373-0F64C9746BC3}" type="presParOf" srcId="{E4D089D2-E771-4574-B7CE-9A33F9AEB02F}" destId="{96028076-29CD-487D-A422-813DEE91BE15}" srcOrd="0" destOrd="0" presId="urn:microsoft.com/office/officeart/2011/layout/CircleProcess"/>
    <dgm:cxn modelId="{CE29100A-02F5-4957-A030-C10F9E6C6B4C}" type="presParOf" srcId="{BBF5A7FD-100C-46D2-8BDF-AC7EE278565E}" destId="{FCDDCFCB-4A05-4A7A-980C-48E8999952A7}" srcOrd="13" destOrd="0" presId="urn:microsoft.com/office/officeart/2011/layout/CircleProcess"/>
    <dgm:cxn modelId="{DDB88F10-4030-4507-83DB-A604C9A61AFA}" type="presParOf" srcId="{FCDDCFCB-4A05-4A7A-980C-48E8999952A7}" destId="{8197C82B-395D-45F9-AC54-E7BB37195D1A}" srcOrd="0" destOrd="0" presId="urn:microsoft.com/office/officeart/2011/layout/CircleProcess"/>
    <dgm:cxn modelId="{D1FECBC0-DC73-42F7-9F21-AFD762211DB4}" type="presParOf" srcId="{BBF5A7FD-100C-46D2-8BDF-AC7EE278565E}" destId="{1137DB5B-72EE-4ACB-BD6A-8B95B6DC99DF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042DD-1692-4B14-8738-DCEF02BF0859}">
      <dsp:nvSpPr>
        <dsp:cNvPr id="0" name=""/>
        <dsp:cNvSpPr/>
      </dsp:nvSpPr>
      <dsp:spPr>
        <a:xfrm>
          <a:off x="9750221" y="1579522"/>
          <a:ext cx="2223208" cy="22235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4DDB60-1F96-42A9-88C4-E6FC2C3CABA6}">
      <dsp:nvSpPr>
        <dsp:cNvPr id="0" name=""/>
        <dsp:cNvSpPr/>
      </dsp:nvSpPr>
      <dsp:spPr>
        <a:xfrm>
          <a:off x="9823579" y="1653654"/>
          <a:ext cx="2075310" cy="20753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2022 onwards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Regular Reporting and Updating</a:t>
          </a:r>
        </a:p>
      </dsp:txBody>
      <dsp:txXfrm>
        <a:off x="10120559" y="1950182"/>
        <a:ext cx="1482533" cy="1482251"/>
      </dsp:txXfrm>
    </dsp:sp>
    <dsp:sp modelId="{46351C59-E031-4380-9AA2-94ED50E2908C}">
      <dsp:nvSpPr>
        <dsp:cNvPr id="0" name=""/>
        <dsp:cNvSpPr/>
      </dsp:nvSpPr>
      <dsp:spPr>
        <a:xfrm rot="2700000">
          <a:off x="7451417" y="1579637"/>
          <a:ext cx="2222951" cy="222295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44A78-E130-4681-81D6-D504487E8F9D}">
      <dsp:nvSpPr>
        <dsp:cNvPr id="0" name=""/>
        <dsp:cNvSpPr/>
      </dsp:nvSpPr>
      <dsp:spPr>
        <a:xfrm>
          <a:off x="7527013" y="1653654"/>
          <a:ext cx="2075310" cy="20753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Winter 21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New Energy Strategy</a:t>
          </a:r>
        </a:p>
      </dsp:txBody>
      <dsp:txXfrm>
        <a:off x="7822809" y="1950182"/>
        <a:ext cx="1482533" cy="1482251"/>
      </dsp:txXfrm>
    </dsp:sp>
    <dsp:sp modelId="{F4621379-A655-43FE-94D1-E8598AA5E916}">
      <dsp:nvSpPr>
        <dsp:cNvPr id="0" name=""/>
        <dsp:cNvSpPr/>
      </dsp:nvSpPr>
      <dsp:spPr>
        <a:xfrm rot="2700000">
          <a:off x="5154851" y="1579637"/>
          <a:ext cx="2222951" cy="222295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EADFE-D329-4AE1-B84D-612D3403D512}">
      <dsp:nvSpPr>
        <dsp:cNvPr id="0" name=""/>
        <dsp:cNvSpPr/>
      </dsp:nvSpPr>
      <dsp:spPr>
        <a:xfrm>
          <a:off x="5229263" y="1653654"/>
          <a:ext cx="2075310" cy="20753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July 21 onwards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Responses Inform Policy Development</a:t>
          </a:r>
        </a:p>
      </dsp:txBody>
      <dsp:txXfrm>
        <a:off x="5525060" y="1950182"/>
        <a:ext cx="1482533" cy="1482251"/>
      </dsp:txXfrm>
    </dsp:sp>
    <dsp:sp modelId="{42805A03-2F7B-4C16-BA30-ACD17D8A6807}">
      <dsp:nvSpPr>
        <dsp:cNvPr id="0" name=""/>
        <dsp:cNvSpPr/>
      </dsp:nvSpPr>
      <dsp:spPr>
        <a:xfrm rot="2700000">
          <a:off x="2857101" y="1579637"/>
          <a:ext cx="2222951" cy="222295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81DFE-8E91-4AE3-8E39-8B713F0ED7C6}">
      <dsp:nvSpPr>
        <dsp:cNvPr id="0" name=""/>
        <dsp:cNvSpPr/>
      </dsp:nvSpPr>
      <dsp:spPr>
        <a:xfrm>
          <a:off x="2931513" y="1653654"/>
          <a:ext cx="2075310" cy="20753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Apr-Jun 21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Consultation Period</a:t>
          </a:r>
        </a:p>
      </dsp:txBody>
      <dsp:txXfrm>
        <a:off x="3228493" y="1950182"/>
        <a:ext cx="1482533" cy="1482251"/>
      </dsp:txXfrm>
    </dsp:sp>
    <dsp:sp modelId="{96028076-29CD-487D-A422-813DEE91BE15}">
      <dsp:nvSpPr>
        <dsp:cNvPr id="0" name=""/>
        <dsp:cNvSpPr/>
      </dsp:nvSpPr>
      <dsp:spPr>
        <a:xfrm rot="2700000">
          <a:off x="559351" y="1579637"/>
          <a:ext cx="2222951" cy="2222951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7C82B-395D-45F9-AC54-E7BB37195D1A}">
      <dsp:nvSpPr>
        <dsp:cNvPr id="0" name=""/>
        <dsp:cNvSpPr/>
      </dsp:nvSpPr>
      <dsp:spPr>
        <a:xfrm>
          <a:off x="633763" y="1653654"/>
          <a:ext cx="2075310" cy="207530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March 2021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Options Consultation</a:t>
          </a:r>
        </a:p>
      </dsp:txBody>
      <dsp:txXfrm>
        <a:off x="930743" y="1950182"/>
        <a:ext cx="1482533" cy="1482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2FDEB-93A9-4444-9804-21A9B6DF60CE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31CA1-A7FC-46F4-8EB5-7FB023F3C9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27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E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47231" y="1615439"/>
            <a:ext cx="5306569" cy="1894523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47231" y="3992880"/>
            <a:ext cx="5306569" cy="12649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034476"/>
            <a:ext cx="4601712" cy="276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80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838200" y="1060058"/>
            <a:ext cx="10515600" cy="6306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accent1"/>
                </a:solidFill>
              </a:rPr>
              <a:t>Click to edit Master title style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08" y="289354"/>
            <a:ext cx="1919921" cy="9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0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08" y="289354"/>
            <a:ext cx="1919921" cy="9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0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08" y="289354"/>
            <a:ext cx="1919921" cy="9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2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08" y="289354"/>
            <a:ext cx="1919921" cy="9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4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08" y="289354"/>
            <a:ext cx="1919921" cy="9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54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1111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08" y="289354"/>
            <a:ext cx="1919921" cy="9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26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08" y="289354"/>
            <a:ext cx="1919921" cy="9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03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08" y="289354"/>
            <a:ext cx="1919921" cy="9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2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08" y="289354"/>
            <a:ext cx="1919921" cy="9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9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CCB9-184C-41C4-BE58-DCE5018F4EA1}" type="datetimeFigureOut">
              <a:rPr lang="en-GB" smtClean="0"/>
              <a:t>28/04/2021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C83BF-5D37-4D46-A32D-696C7E22123A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08" y="289354"/>
            <a:ext cx="1919921" cy="95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6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799414" cy="937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DECCB9-184C-41C4-BE58-DCE5018F4EA1}" type="datetimeFigureOut">
              <a:rPr lang="en-GB" smtClean="0"/>
              <a:pPr/>
              <a:t>28/04/2021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DC83BF-5D37-4D46-A32D-696C7E22123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449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Energy Strategy for Northern Ireland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Thomas Byrne</a:t>
            </a:r>
          </a:p>
          <a:p>
            <a:r>
              <a:rPr lang="en-GB" b="1" dirty="0"/>
              <a:t>Department for the Economy</a:t>
            </a:r>
          </a:p>
        </p:txBody>
      </p:sp>
    </p:spTree>
    <p:extLst>
      <p:ext uri="{BB962C8B-B14F-4D97-AF65-F5344CB8AC3E}">
        <p14:creationId xmlns:p14="http://schemas.microsoft.com/office/powerpoint/2010/main" val="4285678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D72"/>
                </a:solidFill>
              </a:rPr>
              <a:t>Key proposals include:</a:t>
            </a:r>
          </a:p>
          <a:p>
            <a:pPr lvl="0"/>
            <a:r>
              <a:rPr lang="en-GB" dirty="0"/>
              <a:t>More flexibility in our electricity infrastructure supported by markets that deliver for consumers.</a:t>
            </a:r>
          </a:p>
          <a:p>
            <a:pPr lvl="0"/>
            <a:r>
              <a:rPr lang="en-GB" dirty="0"/>
              <a:t>Cost benefit analysis of smart meters to gather and use energy data as part of a smart system.</a:t>
            </a:r>
          </a:p>
          <a:p>
            <a:pPr lvl="0"/>
            <a:r>
              <a:rPr lang="en-GB" dirty="0"/>
              <a:t>Enabling consumers and communities to generate, use, sell and share energy with access to market revenue streams.</a:t>
            </a:r>
          </a:p>
          <a:p>
            <a:pPr lvl="0"/>
            <a:r>
              <a:rPr lang="en-GB" dirty="0"/>
              <a:t>Trials of geothermal, waste and biomass heat networks.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68" y="515981"/>
            <a:ext cx="5391150" cy="6096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312" y="2387008"/>
            <a:ext cx="4839375" cy="3228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88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Policy Options Timeline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89570082"/>
              </p:ext>
            </p:extLst>
          </p:nvPr>
        </p:nvGraphicFramePr>
        <p:xfrm>
          <a:off x="1" y="1076446"/>
          <a:ext cx="12072394" cy="5382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835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Keeping in touch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383"/>
            <a:ext cx="7510272" cy="1336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Join our stakeholder mailing list: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4"/>
                </a:solidFill>
              </a:rPr>
              <a:t>	</a:t>
            </a:r>
            <a:r>
              <a:rPr lang="en-GB" dirty="0">
                <a:solidFill>
                  <a:schemeClr val="accent1"/>
                </a:solidFill>
              </a:rPr>
              <a:t>energystrategy@economy-ni.gov.uk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13" y="3110686"/>
            <a:ext cx="3815154" cy="26886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127" y="2794004"/>
            <a:ext cx="2126310" cy="3005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5361" y="2794004"/>
            <a:ext cx="2123622" cy="3005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3038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Published on 31 March and open until </a:t>
            </a:r>
            <a:r>
              <a:rPr lang="en-GB" b="1" dirty="0"/>
              <a:t>30 June. </a:t>
            </a:r>
          </a:p>
          <a:p>
            <a:endParaRPr lang="en-GB" dirty="0"/>
          </a:p>
          <a:p>
            <a:r>
              <a:rPr lang="en-GB" dirty="0"/>
              <a:t>Seek views and evidence on:</a:t>
            </a:r>
          </a:p>
          <a:p>
            <a:pPr lvl="1"/>
            <a:r>
              <a:rPr lang="en-GB" dirty="0"/>
              <a:t>Strategic framework</a:t>
            </a:r>
          </a:p>
          <a:p>
            <a:pPr lvl="1"/>
            <a:r>
              <a:rPr lang="en-GB" dirty="0"/>
              <a:t>Illustrative scenarios</a:t>
            </a:r>
          </a:p>
          <a:p>
            <a:pPr lvl="1"/>
            <a:r>
              <a:rPr lang="en-GB" dirty="0"/>
              <a:t>Potential policy options</a:t>
            </a:r>
          </a:p>
          <a:p>
            <a:endParaRPr lang="en-GB" dirty="0"/>
          </a:p>
          <a:p>
            <a:r>
              <a:rPr lang="en-GB" dirty="0"/>
              <a:t>Total of 79 questions – only answer those most relevant.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Consultation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3005" y="1825625"/>
            <a:ext cx="307199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4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48" y="2753804"/>
            <a:ext cx="10515600" cy="1819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6000" b="1" dirty="0">
                <a:solidFill>
                  <a:schemeClr val="tx2"/>
                </a:solidFill>
              </a:rPr>
              <a:t>“Net Zero Carbon and Affordable Energy”</a:t>
            </a:r>
          </a:p>
        </p:txBody>
      </p:sp>
    </p:spTree>
    <p:extLst>
      <p:ext uri="{BB962C8B-B14F-4D97-AF65-F5344CB8AC3E}">
        <p14:creationId xmlns:p14="http://schemas.microsoft.com/office/powerpoint/2010/main" val="3042735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/>
              <a:t>Market leader in renewable electricity: </a:t>
            </a:r>
            <a:r>
              <a:rPr lang="en-GB" dirty="0"/>
              <a:t>almost 50% of electricity consumption from renewables.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Unique strengths:</a:t>
            </a:r>
            <a:r>
              <a:rPr lang="en-GB" dirty="0"/>
              <a:t> size; world-leading wind resources; rural agriculture base; modern gas network; publicly-owned assets.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Economy built on net zero carbon: </a:t>
            </a:r>
            <a:r>
              <a:rPr lang="en-GB" dirty="0"/>
              <a:t>£1.1bn turnover and 5,300 jobs; economic recovery plan; advanced manufacturing base.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b="1" dirty="0"/>
              <a:t>Consumers at the centre: </a:t>
            </a:r>
            <a:r>
              <a:rPr lang="en-GB" dirty="0"/>
              <a:t>energy seen not just as a cost but as a direct opportunity to participate in addressing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13400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95532" y="1825625"/>
            <a:ext cx="4866936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61780"/>
            <a:ext cx="5181600" cy="367902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Principles</a:t>
            </a:r>
          </a:p>
        </p:txBody>
      </p:sp>
    </p:spTree>
    <p:extLst>
      <p:ext uri="{BB962C8B-B14F-4D97-AF65-F5344CB8AC3E}">
        <p14:creationId xmlns:p14="http://schemas.microsoft.com/office/powerpoint/2010/main" val="344389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EC700"/>
                </a:solidFill>
              </a:rPr>
              <a:t>Key proposals include:</a:t>
            </a:r>
          </a:p>
          <a:p>
            <a:r>
              <a:rPr lang="en-US" dirty="0"/>
              <a:t>Establishing a new “one stop shop” for consumers.</a:t>
            </a:r>
          </a:p>
          <a:p>
            <a:r>
              <a:rPr lang="en-US" dirty="0"/>
              <a:t>Measures to ‘enable and protect’ consumers.</a:t>
            </a:r>
          </a:p>
          <a:p>
            <a:r>
              <a:rPr lang="en-US" dirty="0"/>
              <a:t>Ensuring affordability and fairness for consumers.</a:t>
            </a:r>
            <a:endParaRPr lang="en-GB" dirty="0"/>
          </a:p>
          <a:p>
            <a:endParaRPr lang="en-GB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26213" y="1976445"/>
            <a:ext cx="4827587" cy="3022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53351"/>
            <a:ext cx="53911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4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1AE47"/>
                </a:solidFill>
              </a:rPr>
              <a:t>Key proposals include:</a:t>
            </a:r>
          </a:p>
          <a:p>
            <a:pPr lvl="0"/>
            <a:r>
              <a:rPr lang="en-GB" dirty="0"/>
              <a:t>Maximising the economic impact of energy efficiency, renewable energy and the circular economy policies.</a:t>
            </a:r>
          </a:p>
          <a:p>
            <a:pPr lvl="0"/>
            <a:r>
              <a:rPr lang="en-GB" dirty="0"/>
              <a:t>Growing the hydrogen economy through production, demand and supply chain opportunities.</a:t>
            </a:r>
          </a:p>
          <a:p>
            <a:pPr lvl="0"/>
            <a:r>
              <a:rPr lang="en-GB" dirty="0"/>
              <a:t>A pilot green innovation challenge fund.</a:t>
            </a:r>
          </a:p>
          <a:p>
            <a:pPr lvl="0"/>
            <a:r>
              <a:rPr lang="en-GB" dirty="0"/>
              <a:t>Establishing an energy skills forum.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0929"/>
            <a:ext cx="5486400" cy="62865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29375" y="2262981"/>
            <a:ext cx="46672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0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424C9B"/>
                </a:solidFill>
              </a:rPr>
              <a:t>Key proposals include:</a:t>
            </a:r>
          </a:p>
          <a:p>
            <a:pPr lvl="0"/>
            <a:r>
              <a:rPr lang="en-GB" dirty="0"/>
              <a:t>Introducing an energy savings target, minimum energy efficiency standards for buildings and uplifted building regulations.</a:t>
            </a:r>
          </a:p>
          <a:p>
            <a:pPr lvl="0"/>
            <a:r>
              <a:rPr lang="en-GB" dirty="0"/>
              <a:t>Comprehensive additional energy efficiency support for domestic and non-domestic consumers.</a:t>
            </a:r>
          </a:p>
          <a:p>
            <a:pPr lvl="0"/>
            <a:r>
              <a:rPr lang="en-GB" dirty="0"/>
              <a:t>Building consumer trust and confidence in energy efficiency work carried out by the industry.</a:t>
            </a:r>
          </a:p>
          <a:p>
            <a:pPr lvl="0"/>
            <a:r>
              <a:rPr lang="en-GB" dirty="0"/>
              <a:t>Supporting consumers to change how they use energy and travel.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43838"/>
            <a:ext cx="5448300" cy="6096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03071"/>
            <a:ext cx="5181600" cy="399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50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5BC"/>
                </a:solidFill>
              </a:rPr>
              <a:t>Key proposals include:</a:t>
            </a:r>
          </a:p>
          <a:p>
            <a:pPr lvl="0"/>
            <a:r>
              <a:rPr lang="en-GB" dirty="0"/>
              <a:t>A 70% renewable electricity target by 2030 with flexibility to increase this.</a:t>
            </a:r>
          </a:p>
          <a:p>
            <a:pPr lvl="0"/>
            <a:r>
              <a:rPr lang="en-GB" dirty="0"/>
              <a:t>Extending ‘Contracts for Difference’ support and a targeted action plan for offshore &amp; marine renewables.</a:t>
            </a:r>
          </a:p>
          <a:p>
            <a:pPr lvl="0"/>
            <a:r>
              <a:rPr lang="en-GB" dirty="0"/>
              <a:t>A phased approach to removing fossil fuel heating sources.</a:t>
            </a:r>
          </a:p>
          <a:p>
            <a:pPr lvl="0"/>
            <a:r>
              <a:rPr lang="en-GB" dirty="0"/>
              <a:t>Adopting on and off-gas grid approaches keeping a range of solutions open.</a:t>
            </a:r>
          </a:p>
          <a:p>
            <a:pPr lvl="0"/>
            <a:r>
              <a:rPr lang="en-GB" dirty="0"/>
              <a:t>Pilot support for low carbon technologies and trials of heat pumps, decarbonised gas and biofuels.</a:t>
            </a:r>
          </a:p>
          <a:p>
            <a:pPr lvl="0"/>
            <a:r>
              <a:rPr lang="en-GB" dirty="0"/>
              <a:t>EV infrastructure plan and demonstrator projects to trial alternative vehicle fuels.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48" y="490929"/>
            <a:ext cx="5429250" cy="6477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23267"/>
            <a:ext cx="5181600" cy="33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13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BDEDAF7F04CB44808FB66BD2494817" ma:contentTypeVersion="10" ma:contentTypeDescription="Create a new document." ma:contentTypeScope="" ma:versionID="98447ed5c1f9c92470426f9fe9b9da5e">
  <xsd:schema xmlns:xsd="http://www.w3.org/2001/XMLSchema" xmlns:xs="http://www.w3.org/2001/XMLSchema" xmlns:p="http://schemas.microsoft.com/office/2006/metadata/properties" xmlns:ns2="ef0b0bf8-9b2d-4537-a09e-480623a224ba" targetNamespace="http://schemas.microsoft.com/office/2006/metadata/properties" ma:root="true" ma:fieldsID="e7d244f1e720e06ada96cf745d35e6c6" ns2:_="">
    <xsd:import namespace="ef0b0bf8-9b2d-4537-a09e-480623a224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b0bf8-9b2d-4537-a09e-480623a224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A5206B-DEE7-4E7E-B5E6-CD5E8B133C33}"/>
</file>

<file path=customXml/itemProps2.xml><?xml version="1.0" encoding="utf-8"?>
<ds:datastoreItem xmlns:ds="http://schemas.openxmlformats.org/officeDocument/2006/customXml" ds:itemID="{CF9B2F99-6C95-4A69-B507-CBA56705B7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07E313-F50E-40F1-B9B7-580CC3C5DF3F}">
  <ds:schemaRefs>
    <ds:schemaRef ds:uri="http://purl.org/dc/elements/1.1/"/>
    <ds:schemaRef ds:uri="http://schemas.microsoft.com/office/2006/documentManagement/types"/>
    <ds:schemaRef ds:uri="cfb8dcce-b6eb-4ac3-8345-d27d63f5d1b2"/>
    <ds:schemaRef ds:uri="http://purl.org/dc/terms/"/>
    <ds:schemaRef ds:uri="http://purl.org/dc/dcmitype/"/>
    <ds:schemaRef ds:uri="da8ff5b4-c62b-4395-8fe7-a6931ac80ba0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478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Energy Strategy for Northern Ireland</vt:lpstr>
      <vt:lpstr>Options Consultation</vt:lpstr>
      <vt:lpstr>Our Vision</vt:lpstr>
      <vt:lpstr>Our Opportunity</vt:lpstr>
      <vt:lpstr>Our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Policy Options Timeline</vt:lpstr>
      <vt:lpstr>Keeping in touch</vt:lpstr>
    </vt:vector>
  </TitlesOfParts>
  <Company>NICS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Byrne</dc:creator>
  <cp:lastModifiedBy>Joanna Wilson (JWilson)</cp:lastModifiedBy>
  <cp:revision>145</cp:revision>
  <dcterms:created xsi:type="dcterms:W3CDTF">2020-06-04T18:12:21Z</dcterms:created>
  <dcterms:modified xsi:type="dcterms:W3CDTF">2021-04-28T14:41:59Z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0x010100E4BDEDAF7F04CB44808FB66BD2494817</vt:lpwstr>
  </property>
</Properties>
</file>