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3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5.xml" ContentType="application/vnd.openxmlformats-officedocument.theme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12.xml" ContentType="application/vnd.openxmlformats-officedocument.theme+xml"/>
  <Override PartName="/ppt/theme/theme11.xml" ContentType="application/vnd.openxmlformats-officedocument.theme+xml"/>
  <Override PartName="/ppt/theme/theme1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  <p:sldMasterId id="2147483705" r:id="rId2"/>
    <p:sldMasterId id="2147483709" r:id="rId3"/>
    <p:sldMasterId id="2147483661" r:id="rId4"/>
    <p:sldMasterId id="2147483665" r:id="rId5"/>
    <p:sldMasterId id="2147483669" r:id="rId6"/>
    <p:sldMasterId id="2147483673" r:id="rId7"/>
    <p:sldMasterId id="2147483677" r:id="rId8"/>
    <p:sldMasterId id="2147483681" r:id="rId9"/>
    <p:sldMasterId id="2147483685" r:id="rId10"/>
    <p:sldMasterId id="2147483689" r:id="rId11"/>
    <p:sldMasterId id="2147483693" r:id="rId12"/>
    <p:sldMasterId id="2147483697" r:id="rId13"/>
    <p:sldMasterId id="2147483701" r:id="rId14"/>
  </p:sldMasterIdLst>
  <p:notesMasterIdLst>
    <p:notesMasterId r:id="rId27"/>
  </p:notesMasterIdLst>
  <p:sldIdLst>
    <p:sldId id="378" r:id="rId15"/>
    <p:sldId id="390" r:id="rId16"/>
    <p:sldId id="389" r:id="rId17"/>
    <p:sldId id="382" r:id="rId18"/>
    <p:sldId id="391" r:id="rId19"/>
    <p:sldId id="392" r:id="rId20"/>
    <p:sldId id="393" r:id="rId21"/>
    <p:sldId id="377" r:id="rId22"/>
    <p:sldId id="384" r:id="rId23"/>
    <p:sldId id="386" r:id="rId24"/>
    <p:sldId id="387" r:id="rId25"/>
    <p:sldId id="3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95405" autoAdjust="0"/>
  </p:normalViewPr>
  <p:slideViewPr>
    <p:cSldViewPr snapToGrid="0" snapToObjects="1">
      <p:cViewPr>
        <p:scale>
          <a:sx n="70" d="100"/>
          <a:sy n="70" d="100"/>
        </p:scale>
        <p:origin x="-2436" y="-11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27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customXml" Target="../customXml/item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4298F-448F-F949-A2A4-E1B2ACBD3C92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921C9-F454-3940-BE85-971728C5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1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21C9-F454-3940-BE85-971728C55D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0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0306" y="1772014"/>
            <a:ext cx="9144000" cy="95433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0306" y="281842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0306" y="1772014"/>
            <a:ext cx="9144000" cy="95433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0306" y="281842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5106" y="1833059"/>
            <a:ext cx="4324818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5085" y="1833059"/>
            <a:ext cx="4248910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0306" y="1772014"/>
            <a:ext cx="9144000" cy="95433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0306" y="281842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4911" y="1825625"/>
            <a:ext cx="4324818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04890" y="1825625"/>
            <a:ext cx="4248910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6101" y="1526688"/>
            <a:ext cx="9144000" cy="95433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6101" y="257309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0706" y="1825625"/>
            <a:ext cx="4324818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0685" y="1825625"/>
            <a:ext cx="4248910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0306" y="1541555"/>
            <a:ext cx="9144000" cy="954332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0306" y="2929933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370306" y="6221673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4911" y="2925878"/>
            <a:ext cx="4324818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04890" y="2925878"/>
            <a:ext cx="4248910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1282" y="4411137"/>
            <a:ext cx="7546845" cy="954332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1282" y="5457544"/>
            <a:ext cx="7546845" cy="9358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71282" y="6485442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63057" y="6356840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8999" y="523078"/>
            <a:ext cx="9144000" cy="954332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8999" y="1569485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62550" y="6594232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62550" y="6594232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5378" y="1676942"/>
            <a:ext cx="4324818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357" y="1676942"/>
            <a:ext cx="4248910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62550" y="6594232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5311" y="3994824"/>
            <a:ext cx="9144000" cy="95433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5311" y="504123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62550" y="6594232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165" y="171838"/>
            <a:ext cx="9028888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1164" y="1662074"/>
            <a:ext cx="4324818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1143" y="1662074"/>
            <a:ext cx="4248910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62550" y="6594232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6159" y="1833059"/>
            <a:ext cx="4324818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46138" y="1833059"/>
            <a:ext cx="4248910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038" y="478472"/>
            <a:ext cx="9144000" cy="95433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038" y="152487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41038" y="6594231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41038" y="6594231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247" y="1699245"/>
            <a:ext cx="4324818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226" y="1699245"/>
            <a:ext cx="4248910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41038" y="6594231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0443" y="619722"/>
            <a:ext cx="9144000" cy="95433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0443" y="166612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790443" y="6594232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41038" y="6594231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179" y="253613"/>
            <a:ext cx="9028888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0179" y="1751284"/>
            <a:ext cx="4324818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0158" y="1751284"/>
            <a:ext cx="4248910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41038" y="6594231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0432" y="248014"/>
            <a:ext cx="9144000" cy="95433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0432" y="129442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20432" y="6585440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20432" y="6585440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7078" y="1684377"/>
            <a:ext cx="4324818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07057" y="1684377"/>
            <a:ext cx="4248910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20432" y="6585440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6170" y="478473"/>
            <a:ext cx="9144000" cy="95433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6170" y="152488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26170" y="6576648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0306" y="1772014"/>
            <a:ext cx="9144000" cy="95433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0306" y="281842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6159" y="6585440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26170" y="6576648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603" y="1699245"/>
            <a:ext cx="4324818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3582" y="1699245"/>
            <a:ext cx="4248910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26170" y="6576648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6159" y="6585440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6159" y="1833059"/>
            <a:ext cx="4324818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46138" y="1833059"/>
            <a:ext cx="4248910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6159" y="6585440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0306" y="1772014"/>
            <a:ext cx="9144000" cy="95433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0306" y="281842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6159" y="6585440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6159" y="6585440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6159" y="1833059"/>
            <a:ext cx="4324818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46138" y="1833059"/>
            <a:ext cx="4248910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6159" y="6585440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0.jp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.jp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2.jp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3.jp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4.jpg"/><Relationship Id="rId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159" y="365125"/>
            <a:ext cx="90288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159" y="1825626"/>
            <a:ext cx="9028888" cy="374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7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PingFangSC-Regular" charset="-122"/>
        <a:buChar char="－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13" y="134667"/>
            <a:ext cx="90288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13" y="1595168"/>
            <a:ext cx="9028888" cy="374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4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PingFangSC-Regular" charset="-122"/>
        <a:buChar char="－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247" y="201574"/>
            <a:ext cx="90288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247" y="1662075"/>
            <a:ext cx="9028888" cy="374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7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PingFangSC-Regular" charset="-122"/>
        <a:buChar char="－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2550" y="231310"/>
            <a:ext cx="90288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2550" y="1691811"/>
            <a:ext cx="9028888" cy="374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0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PingFangSC-Regular" charset="-122"/>
        <a:buChar char="－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27078" y="194139"/>
            <a:ext cx="90288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7078" y="1654640"/>
            <a:ext cx="9028888" cy="374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3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PingFangSC-Regular" charset="-122"/>
        <a:buChar char="－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3604" y="209008"/>
            <a:ext cx="90288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604" y="1669509"/>
            <a:ext cx="9028888" cy="374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7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PingFangSC-Regular" charset="-122"/>
        <a:buChar char="－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159" y="365125"/>
            <a:ext cx="90288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159" y="1825626"/>
            <a:ext cx="9028888" cy="374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6159" y="6603024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6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PingFangSC-Regular" charset="-122"/>
        <a:buChar char="－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159" y="365125"/>
            <a:ext cx="90288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159" y="1825626"/>
            <a:ext cx="9028888" cy="374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60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PingFangSC-Regular" charset="-122"/>
        <a:buChar char="－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5106" y="365125"/>
            <a:ext cx="90288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5106" y="1825626"/>
            <a:ext cx="9028888" cy="374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5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PingFangSC-Regular" charset="-122"/>
        <a:buChar char="－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911" y="365125"/>
            <a:ext cx="90288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911" y="1825626"/>
            <a:ext cx="9028888" cy="374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PingFangSC-Regular" charset="-122"/>
        <a:buChar char="－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0706" y="365125"/>
            <a:ext cx="90288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0706" y="1825626"/>
            <a:ext cx="9028888" cy="374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3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PingFangSC-Regular" charset="-122"/>
        <a:buChar char="－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911" y="1168013"/>
            <a:ext cx="90288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911" y="2948182"/>
            <a:ext cx="9028888" cy="374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4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PingFangSC-Regular" charset="-122"/>
        <a:buChar char="－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3057" y="4587721"/>
            <a:ext cx="74807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9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5379" y="223876"/>
            <a:ext cx="90288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5379" y="1684377"/>
            <a:ext cx="9028888" cy="374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PingFangSC-Regular" charset="-122"/>
        <a:buChar char="－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hyperlink" Target="mailto:James.carton@dcu.i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ogj.com/exploration-development/discoveries/article/17209796/larne-basin-exploration-weighs-carboniferous-potential" TargetMode="External"/><Relationship Id="rId4" Type="http://schemas.openxmlformats.org/officeDocument/2006/relationships/hyperlink" Target="http://www.sciencedirect.com/science/article/pii/S036031991934729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landmageeenergy.com/project-overview/#how-gas-works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jpeg"/><Relationship Id="rId4" Type="http://schemas.openxmlformats.org/officeDocument/2006/relationships/hyperlink" Target="http://www.sciencedirect.com/science/article/pii/S036031991934729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.carton@dcu.ie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ydrogencouncil.com/en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5.wdp"/><Relationship Id="rId3" Type="http://schemas.openxmlformats.org/officeDocument/2006/relationships/image" Target="../media/image19.png"/><Relationship Id="rId7" Type="http://schemas.microsoft.com/office/2007/relationships/hdphoto" Target="../media/hdphoto2.wdp"/><Relationship Id="rId12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hdphoto" Target="../media/hdphoto3.wdp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ydrogeneurope.eu/hydrogen-storage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zaparchitecture.com/wp-content/uploads/2012/12/Entrance-Elevation_MAIN-PHOTO_ID-Number_DCU-Entrance_ZAPCOMMA1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9612" y="338601"/>
            <a:ext cx="8635972" cy="421653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IE" sz="3600" b="1" dirty="0"/>
              <a:t>Dr James Carton</a:t>
            </a:r>
          </a:p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IE" sz="2000" dirty="0"/>
              <a:t>Assistant Professor </a:t>
            </a:r>
            <a:r>
              <a:rPr lang="en-IE" sz="2000" dirty="0" smtClean="0"/>
              <a:t>in </a:t>
            </a:r>
            <a:r>
              <a:rPr lang="en-IE" sz="2000" dirty="0"/>
              <a:t>Energy Sustainability &amp; </a:t>
            </a:r>
            <a:r>
              <a:rPr lang="en-IE" sz="2000" dirty="0" smtClean="0"/>
              <a:t>Hydrogen</a:t>
            </a:r>
          </a:p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IE" sz="2000" dirty="0"/>
          </a:p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IE" sz="2000" dirty="0" smtClean="0"/>
              <a:t>Insight Centre / Dublin City University</a:t>
            </a:r>
          </a:p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IE" sz="2000" dirty="0" err="1" smtClean="0"/>
              <a:t>MaREI</a:t>
            </a:r>
            <a:r>
              <a:rPr lang="en-IE" sz="2000" dirty="0" smtClean="0"/>
              <a:t> Centre / UCC</a:t>
            </a:r>
            <a:endParaRPr lang="en-IE" sz="2000" dirty="0"/>
          </a:p>
          <a:p>
            <a:pPr lvl="0" algn="ctr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IE" sz="2000" dirty="0" smtClean="0"/>
              <a:t>World </a:t>
            </a:r>
            <a:r>
              <a:rPr lang="en-IE" sz="2000" dirty="0"/>
              <a:t>Energy Council </a:t>
            </a:r>
            <a:r>
              <a:rPr lang="en-IE" sz="2000" dirty="0" smtClean="0"/>
              <a:t>- Hydrogen Advisor</a:t>
            </a:r>
            <a:endParaRPr lang="en-IE" sz="2000" dirty="0"/>
          </a:p>
          <a:p>
            <a:pPr lvl="0" algn="ctr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IE" sz="2000" dirty="0" smtClean="0"/>
              <a:t>United Nations ECE - </a:t>
            </a:r>
            <a:r>
              <a:rPr lang="en-IE" sz="2000" dirty="0"/>
              <a:t>Hydrogen </a:t>
            </a:r>
            <a:r>
              <a:rPr lang="en-IE" sz="2000" dirty="0" smtClean="0"/>
              <a:t>Expert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IE" sz="2000" dirty="0" smtClean="0"/>
              <a:t>Hydrogen </a:t>
            </a:r>
            <a:r>
              <a:rPr lang="en-IE" sz="2000" dirty="0"/>
              <a:t>Ireland </a:t>
            </a:r>
            <a:r>
              <a:rPr lang="en-IE" sz="2000" dirty="0" smtClean="0"/>
              <a:t>Association </a:t>
            </a:r>
            <a:r>
              <a:rPr lang="en-IE" sz="2000" dirty="0"/>
              <a:t>– </a:t>
            </a:r>
            <a:r>
              <a:rPr lang="en-IE" sz="2000" dirty="0" smtClean="0"/>
              <a:t>Co-founder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IE" sz="2000" dirty="0" smtClean="0"/>
              <a:t>Hydrogen </a:t>
            </a:r>
            <a:r>
              <a:rPr lang="en-IE" sz="2000" dirty="0"/>
              <a:t>Mobility </a:t>
            </a:r>
            <a:r>
              <a:rPr lang="en-IE" sz="2000" dirty="0" smtClean="0"/>
              <a:t>Ireland – Academic Advisor</a:t>
            </a:r>
            <a:endParaRPr lang="en-IE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759264" y="2257778"/>
            <a:ext cx="2633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>
                <a:solidFill>
                  <a:schemeClr val="accent1"/>
                </a:solidFill>
                <a:hlinkClick r:id="rId4"/>
              </a:rPr>
              <a:t>James.carton@dcu.ie</a:t>
            </a:r>
            <a:endParaRPr lang="en-IE" sz="1600" b="1" dirty="0">
              <a:solidFill>
                <a:schemeClr val="accent1"/>
              </a:solidFill>
            </a:endParaRPr>
          </a:p>
          <a:p>
            <a:pPr algn="ctr"/>
            <a:r>
              <a:rPr lang="en-IE" sz="1600" b="1" dirty="0" smtClean="0">
                <a:solidFill>
                  <a:schemeClr val="accent1"/>
                </a:solidFill>
              </a:rPr>
              <a:t>@</a:t>
            </a:r>
            <a:r>
              <a:rPr lang="en-IE" sz="1600" b="1" dirty="0" err="1" smtClean="0">
                <a:solidFill>
                  <a:schemeClr val="accent1"/>
                </a:solidFill>
              </a:rPr>
              <a:t>eaasolutions</a:t>
            </a:r>
            <a:r>
              <a:rPr lang="en-IE" sz="1600" b="1" dirty="0" smtClean="0">
                <a:solidFill>
                  <a:schemeClr val="accent1"/>
                </a:solidFill>
              </a:rPr>
              <a:t>   </a:t>
            </a:r>
            <a:endParaRPr lang="en-IE" sz="1600" b="1" dirty="0">
              <a:solidFill>
                <a:schemeClr val="accent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9B41CB3-E28B-D04E-A613-BA9341A03A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4116" y="338601"/>
            <a:ext cx="2036898" cy="1822905"/>
          </a:xfrm>
          <a:prstGeom prst="ellipse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30326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g. 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92" y="1228217"/>
            <a:ext cx="7896604" cy="498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1111" y="170121"/>
            <a:ext cx="11919237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3600" dirty="0" smtClean="0"/>
              <a:t>Suitable European </a:t>
            </a:r>
            <a:r>
              <a:rPr lang="en-IE" sz="3600" dirty="0"/>
              <a:t>salt </a:t>
            </a:r>
            <a:r>
              <a:rPr lang="en-IE" sz="3600" dirty="0" smtClean="0"/>
              <a:t>deposits for Hydrogen Storage</a:t>
            </a:r>
            <a:r>
              <a:rPr lang="en-GB" sz="3600" dirty="0" smtClean="0"/>
              <a:t> </a:t>
            </a:r>
            <a:endParaRPr lang="en-US" sz="3600" dirty="0"/>
          </a:p>
        </p:txBody>
      </p:sp>
      <p:pic>
        <p:nvPicPr>
          <p:cNvPr id="6" name="Picture 5" descr="160404ogjxdu Z0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t="6469" r="2264" b="1347"/>
          <a:stretch/>
        </p:blipFill>
        <p:spPr bwMode="auto">
          <a:xfrm>
            <a:off x="7519916" y="3357350"/>
            <a:ext cx="4426423" cy="2937154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347415" y="2565779"/>
            <a:ext cx="5172501" cy="79157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47415" y="2565779"/>
            <a:ext cx="5172501" cy="372872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74691" y="6495282"/>
            <a:ext cx="99983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050" u="sng" dirty="0">
                <a:hlinkClick r:id="rId4"/>
              </a:rPr>
              <a:t>Technical potential of salt caverns for hydrogen storage in </a:t>
            </a:r>
            <a:r>
              <a:rPr lang="en-IE" sz="1050" u="sng" dirty="0" smtClean="0">
                <a:hlinkClick r:id="rId4"/>
              </a:rPr>
              <a:t>Europe</a:t>
            </a:r>
            <a:endParaRPr lang="en-IE" sz="1050" dirty="0" smtClean="0"/>
          </a:p>
          <a:p>
            <a:r>
              <a:rPr lang="en-IE" sz="1050" dirty="0" smtClean="0">
                <a:hlinkClick r:id="rId5"/>
              </a:rPr>
              <a:t>https</a:t>
            </a:r>
            <a:r>
              <a:rPr lang="en-IE" sz="1050" dirty="0">
                <a:hlinkClick r:id="rId5"/>
              </a:rPr>
              <a:t>://</a:t>
            </a:r>
            <a:r>
              <a:rPr lang="en-IE" sz="1050" dirty="0" smtClean="0">
                <a:hlinkClick r:id="rId5"/>
              </a:rPr>
              <a:t>www.ogj.com/exploration-development/discoveries/article/17209796/larne-basin-exploration-weighs-carboniferous-potential</a:t>
            </a:r>
            <a:r>
              <a:rPr lang="en-IE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720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representing proposed salt cavern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1"/>
          <a:stretch/>
        </p:blipFill>
        <p:spPr bwMode="auto">
          <a:xfrm>
            <a:off x="1468546" y="915544"/>
            <a:ext cx="4413640" cy="46887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10436" y="6505645"/>
            <a:ext cx="83251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050" dirty="0" smtClean="0">
                <a:hlinkClick r:id="rId3"/>
              </a:rPr>
              <a:t>https</a:t>
            </a:r>
            <a:r>
              <a:rPr lang="en-IE" sz="1050" dirty="0">
                <a:hlinkClick r:id="rId3"/>
              </a:rPr>
              <a:t>://www.islandmageeenergy.com/project-overview/#</a:t>
            </a:r>
            <a:r>
              <a:rPr lang="en-IE" sz="1050" dirty="0" smtClean="0">
                <a:hlinkClick r:id="rId3"/>
              </a:rPr>
              <a:t>how-gas-works</a:t>
            </a:r>
            <a:endParaRPr lang="en-IE" sz="1050" dirty="0" smtClean="0"/>
          </a:p>
          <a:p>
            <a:r>
              <a:rPr lang="en-IE" sz="1050" u="sng" dirty="0" smtClean="0">
                <a:hlinkClick r:id="rId4"/>
              </a:rPr>
              <a:t>Technical </a:t>
            </a:r>
            <a:r>
              <a:rPr lang="en-IE" sz="1050" u="sng" dirty="0">
                <a:hlinkClick r:id="rId4"/>
              </a:rPr>
              <a:t>potential of salt caverns for hydrogen storage in Europe</a:t>
            </a:r>
            <a:endParaRPr lang="en-IE" sz="105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73707" y="170121"/>
            <a:ext cx="10886641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3600" dirty="0" smtClean="0"/>
              <a:t>Suitable Hydrogen Storage Potential on the Island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570653" y="5133616"/>
            <a:ext cx="4918840" cy="13388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E" b="1" dirty="0" smtClean="0"/>
              <a:t>Example: </a:t>
            </a:r>
            <a:r>
              <a:rPr lang="en-IE" b="1" dirty="0" err="1" smtClean="0"/>
              <a:t>IslandMagee</a:t>
            </a:r>
            <a:r>
              <a:rPr lang="en-IE" b="1" dirty="0" smtClean="0"/>
              <a:t> </a:t>
            </a:r>
            <a:r>
              <a:rPr lang="en-IE" b="1" dirty="0"/>
              <a:t>Gas Storage Facility </a:t>
            </a:r>
            <a:endParaRPr lang="en-IE" b="1" dirty="0" smtClean="0"/>
          </a:p>
          <a:p>
            <a:pPr algn="ctr">
              <a:lnSpc>
                <a:spcPct val="150000"/>
              </a:lnSpc>
            </a:pPr>
            <a:r>
              <a:rPr lang="en-IE" b="1" dirty="0" smtClean="0"/>
              <a:t>Northern Ireland</a:t>
            </a:r>
          </a:p>
          <a:p>
            <a:pPr algn="ctr">
              <a:lnSpc>
                <a:spcPct val="150000"/>
              </a:lnSpc>
            </a:pPr>
            <a:r>
              <a:rPr lang="en-IE" b="1" dirty="0" smtClean="0"/>
              <a:t> c.2TWh hydrogen storage capability</a:t>
            </a:r>
            <a:endParaRPr lang="en-IE" b="1" dirty="0"/>
          </a:p>
        </p:txBody>
      </p:sp>
      <p:pic>
        <p:nvPicPr>
          <p:cNvPr id="9" name="Picture 4" descr="Fig. 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923" y="1994689"/>
            <a:ext cx="3619697" cy="360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397221" y="1867348"/>
            <a:ext cx="131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&gt;180 </a:t>
            </a:r>
            <a:r>
              <a:rPr lang="en-IE" b="1" dirty="0" err="1" smtClean="0"/>
              <a:t>TWh</a:t>
            </a:r>
            <a:endParaRPr lang="en-IE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89493" y="2319270"/>
            <a:ext cx="1436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&gt;</a:t>
            </a:r>
            <a:r>
              <a:rPr lang="en-IE" b="1" dirty="0" smtClean="0"/>
              <a:t>100 </a:t>
            </a:r>
            <a:r>
              <a:rPr lang="en-IE" b="1" dirty="0" err="1" smtClean="0"/>
              <a:t>TWh</a:t>
            </a:r>
            <a:endParaRPr lang="en-IE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830834" y="4764284"/>
            <a:ext cx="121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&gt;10 </a:t>
            </a:r>
            <a:r>
              <a:rPr lang="en-IE" b="1" dirty="0" err="1" smtClean="0"/>
              <a:t>TWh</a:t>
            </a:r>
            <a:endParaRPr lang="en-IE" b="1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9863561" y="2052014"/>
            <a:ext cx="599704" cy="9233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51928" y="2503936"/>
            <a:ext cx="773680" cy="4748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2" idx="1"/>
          </p:cNvCxnSpPr>
          <p:nvPr/>
        </p:nvCxnSpPr>
        <p:spPr>
          <a:xfrm>
            <a:off x="10032149" y="4823583"/>
            <a:ext cx="798685" cy="12536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05715" y="5445865"/>
            <a:ext cx="3482112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E" b="1" dirty="0" smtClean="0"/>
              <a:t>Salt Storage Potential “Larne”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173589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r James Carton\Desktop\H2Bus Images 2020\Dublin Bus DCU\DCU Dublin BUS\DCU Glasnev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069" y="2101648"/>
            <a:ext cx="8040414" cy="396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40363" y="6160954"/>
            <a:ext cx="2563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b="1" dirty="0">
                <a:solidFill>
                  <a:schemeClr val="accent1"/>
                </a:solidFill>
                <a:hlinkClick r:id="rId3"/>
              </a:rPr>
              <a:t>James.carton@dcu.ie</a:t>
            </a:r>
            <a:endParaRPr lang="en-IE" b="1" dirty="0">
              <a:solidFill>
                <a:schemeClr val="accent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493579" y="2105653"/>
            <a:ext cx="4837387" cy="65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 eaLnBrk="0" hangingPunct="0">
              <a:spcBef>
                <a:spcPct val="20000"/>
              </a:spcBef>
              <a:buSzPct val="100000"/>
              <a:buFont typeface="Arial" charset="0"/>
              <a:buChar char="•"/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68580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685800" eaLnBrk="0" hangingPunct="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6858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685800" eaLnBrk="0" hangingPunct="0">
              <a:spcBef>
                <a:spcPct val="20000"/>
              </a:spcBef>
              <a:buFont typeface="Arial" charset="0"/>
              <a:buChar char="»"/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IE" altLang="en-US" sz="2000" b="1" dirty="0">
                <a:solidFill>
                  <a:schemeClr val="tx1"/>
                </a:solidFill>
                <a:cs typeface="Arial" charset="0"/>
              </a:rPr>
              <a:t>The 1</a:t>
            </a:r>
            <a:r>
              <a:rPr lang="en-IE" altLang="en-US" sz="2000" b="1" baseline="30000" dirty="0">
                <a:solidFill>
                  <a:schemeClr val="tx1"/>
                </a:solidFill>
                <a:cs typeface="Arial" charset="0"/>
              </a:rPr>
              <a:t>st</a:t>
            </a:r>
            <a:r>
              <a:rPr lang="en-IE" altLang="en-US" sz="2000" b="1" dirty="0">
                <a:solidFill>
                  <a:schemeClr val="tx1"/>
                </a:solidFill>
                <a:cs typeface="Arial" charset="0"/>
              </a:rPr>
              <a:t> Hydrogen Bus in Ireland 2020</a:t>
            </a:r>
            <a:br>
              <a:rPr lang="en-IE" altLang="en-US" sz="2000" b="1" dirty="0">
                <a:solidFill>
                  <a:schemeClr val="tx1"/>
                </a:solidFill>
                <a:cs typeface="Arial" charset="0"/>
              </a:rPr>
            </a:br>
            <a:endParaRPr lang="en-IE" altLang="en-US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3069" y="2104220"/>
            <a:ext cx="8040414" cy="39688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8636" y="117273"/>
            <a:ext cx="9028888" cy="1325563"/>
          </a:xfrm>
        </p:spPr>
        <p:txBody>
          <a:bodyPr/>
          <a:lstStyle/>
          <a:p>
            <a:r>
              <a:rPr lang="en-IE" dirty="0" smtClean="0"/>
              <a:t>Thank You.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069" y="1237884"/>
            <a:ext cx="8029904" cy="1317624"/>
          </a:xfrm>
        </p:spPr>
        <p:txBody>
          <a:bodyPr/>
          <a:lstStyle/>
          <a:p>
            <a:pPr marL="0" indent="0" algn="r">
              <a:buNone/>
            </a:pPr>
            <a:r>
              <a:rPr lang="en-IE" dirty="0" smtClean="0"/>
              <a:t>Questions Welcome.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053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11" y="-2270235"/>
            <a:ext cx="10546450" cy="1882775"/>
          </a:xfrm>
        </p:spPr>
        <p:txBody>
          <a:bodyPr>
            <a:noAutofit/>
          </a:bodyPr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which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sectors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what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should green hydrogen be deployed in the energy system?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/>
              <a:t>In what order / </a:t>
            </a:r>
            <a:r>
              <a:rPr lang="en-US" sz="2400" b="1" dirty="0" smtClean="0"/>
              <a:t>timeframe</a:t>
            </a:r>
            <a:r>
              <a:rPr lang="en-US" sz="2400" dirty="0" smtClean="0"/>
              <a:t> would likely progress?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Cost-Competitiveness-Hydrogen-Counc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" t="7602" r="14682"/>
          <a:stretch/>
        </p:blipFill>
        <p:spPr bwMode="auto">
          <a:xfrm>
            <a:off x="1340750" y="1555845"/>
            <a:ext cx="10000539" cy="468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98663" y="6596390"/>
            <a:ext cx="13083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100" dirty="0">
                <a:hlinkClick r:id="rId3"/>
              </a:rPr>
              <a:t>Hydrogen Council</a:t>
            </a:r>
            <a:endParaRPr lang="en-IE" sz="11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37230" y="-30660"/>
            <a:ext cx="111547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smtClean="0"/>
              <a:t>Hydrogen Applications: Large Scale Energy Storage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164641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230" y="-30660"/>
            <a:ext cx="11154770" cy="1325563"/>
          </a:xfrm>
        </p:spPr>
        <p:txBody>
          <a:bodyPr>
            <a:normAutofit/>
          </a:bodyPr>
          <a:lstStyle/>
          <a:p>
            <a:r>
              <a:rPr lang="en-IE" sz="3600" dirty="0" smtClean="0"/>
              <a:t>Hydrogen Applications: From the ground up…</a:t>
            </a:r>
            <a:endParaRPr lang="en-IE" sz="3600" dirty="0"/>
          </a:p>
        </p:txBody>
      </p:sp>
      <p:sp>
        <p:nvSpPr>
          <p:cNvPr id="4" name="Rectangle 3"/>
          <p:cNvSpPr/>
          <p:nvPr/>
        </p:nvSpPr>
        <p:spPr>
          <a:xfrm>
            <a:off x="1665026" y="1467599"/>
            <a:ext cx="105269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E" sz="2800" u="sng" dirty="0"/>
              <a:t>Hydrogen Demand Hierarchy </a:t>
            </a:r>
            <a:r>
              <a:rPr lang="en-IE" sz="2800" u="sng" dirty="0" smtClean="0"/>
              <a:t>&amp; </a:t>
            </a:r>
            <a:r>
              <a:rPr lang="en-IE" sz="2800" u="sng" dirty="0"/>
              <a:t>E</a:t>
            </a:r>
            <a:r>
              <a:rPr lang="en-IE" sz="2800" u="sng" dirty="0" smtClean="0"/>
              <a:t>xpected deployment (</a:t>
            </a:r>
            <a:r>
              <a:rPr lang="en-IE" sz="2800" u="sng" dirty="0"/>
              <a:t>Ireland</a:t>
            </a:r>
            <a:r>
              <a:rPr lang="en-IE" sz="2800" u="sng" dirty="0" smtClean="0"/>
              <a:t>):  </a:t>
            </a:r>
            <a:endParaRPr lang="en-IE" sz="2800" u="sng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E" sz="2800" dirty="0"/>
              <a:t>Industry – Ammonia, Steel, </a:t>
            </a:r>
            <a:r>
              <a:rPr lang="en-IE" sz="2800" dirty="0" err="1"/>
              <a:t>SemiCon</a:t>
            </a:r>
            <a:r>
              <a:rPr lang="en-IE" sz="2800" dirty="0"/>
              <a:t>, HVO, Oil, </a:t>
            </a:r>
            <a:r>
              <a:rPr lang="en-IE" sz="2800" dirty="0" err="1"/>
              <a:t>etc</a:t>
            </a:r>
            <a:r>
              <a:rPr lang="en-IE" sz="2800" dirty="0"/>
              <a:t> - </a:t>
            </a:r>
            <a:r>
              <a:rPr lang="en-IE" sz="2800" b="1" dirty="0">
                <a:solidFill>
                  <a:schemeClr val="accent6">
                    <a:lumMod val="75000"/>
                  </a:schemeClr>
                </a:solidFill>
              </a:rPr>
              <a:t>2021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E" sz="2800" dirty="0"/>
              <a:t>Heavy Transport - </a:t>
            </a:r>
            <a:r>
              <a:rPr lang="en-IE" sz="2800" b="1" dirty="0">
                <a:solidFill>
                  <a:schemeClr val="accent6">
                    <a:lumMod val="75000"/>
                  </a:schemeClr>
                </a:solidFill>
              </a:rPr>
              <a:t>2025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E" sz="2800" dirty="0"/>
              <a:t>Heavy Heat Loads – </a:t>
            </a:r>
            <a:r>
              <a:rPr lang="en-IE" sz="2800" b="1" dirty="0" smtClean="0">
                <a:solidFill>
                  <a:schemeClr val="accent6">
                    <a:lumMod val="75000"/>
                  </a:schemeClr>
                </a:solidFill>
              </a:rPr>
              <a:t>2025</a:t>
            </a:r>
            <a:endParaRPr lang="en-IE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E" sz="2800" dirty="0"/>
              <a:t>Gas Grid - heating / electricity CCGT/OC – </a:t>
            </a:r>
            <a:r>
              <a:rPr lang="en-IE" sz="2800" b="1" dirty="0" smtClean="0">
                <a:solidFill>
                  <a:schemeClr val="accent6">
                    <a:lumMod val="75000"/>
                  </a:schemeClr>
                </a:solidFill>
              </a:rPr>
              <a:t>2025</a:t>
            </a:r>
            <a:endParaRPr lang="en-IE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E" sz="2800" dirty="0"/>
              <a:t>Direct Electricity CHP CCGT/OC - </a:t>
            </a:r>
            <a:r>
              <a:rPr lang="en-IE" sz="2800" b="1" dirty="0" smtClean="0">
                <a:solidFill>
                  <a:schemeClr val="accent6">
                    <a:lumMod val="75000"/>
                  </a:schemeClr>
                </a:solidFill>
              </a:rPr>
              <a:t>2030</a:t>
            </a:r>
            <a:endParaRPr lang="en-IE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E" sz="2800" dirty="0"/>
              <a:t>Direct Electricity Grid Fuel Cell - </a:t>
            </a:r>
            <a:r>
              <a:rPr lang="en-IE" sz="2800" b="1" dirty="0">
                <a:solidFill>
                  <a:schemeClr val="accent6">
                    <a:lumMod val="75000"/>
                  </a:schemeClr>
                </a:solidFill>
              </a:rPr>
              <a:t>&gt;</a:t>
            </a:r>
            <a:r>
              <a:rPr lang="en-IE" sz="2800" b="1" dirty="0" smtClean="0">
                <a:solidFill>
                  <a:schemeClr val="accent6">
                    <a:lumMod val="75000"/>
                  </a:schemeClr>
                </a:solidFill>
              </a:rPr>
              <a:t>2035</a:t>
            </a:r>
          </a:p>
          <a:p>
            <a:pPr>
              <a:lnSpc>
                <a:spcPct val="150000"/>
              </a:lnSpc>
            </a:pPr>
            <a:r>
              <a:rPr lang="en-IE" sz="2800" b="1" dirty="0" smtClean="0">
                <a:solidFill>
                  <a:schemeClr val="accent6">
                    <a:lumMod val="75000"/>
                  </a:schemeClr>
                </a:solidFill>
              </a:rPr>
              <a:t>* .  </a:t>
            </a:r>
            <a:r>
              <a:rPr lang="en-IE" sz="2800" dirty="0" smtClean="0"/>
              <a:t>Oxygen from Electrolysis for </a:t>
            </a:r>
            <a:r>
              <a:rPr lang="en-IE" sz="2800" dirty="0"/>
              <a:t>Waste </a:t>
            </a:r>
            <a:r>
              <a:rPr lang="en-IE" sz="2800" dirty="0" smtClean="0"/>
              <a:t>Water/Industry </a:t>
            </a:r>
            <a:r>
              <a:rPr lang="en-IE" sz="2800" dirty="0"/>
              <a:t>- </a:t>
            </a:r>
            <a:r>
              <a:rPr lang="en-IE" sz="2800" b="1" dirty="0">
                <a:solidFill>
                  <a:schemeClr val="accent6">
                    <a:lumMod val="75000"/>
                  </a:schemeClr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81740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95048" y="955343"/>
            <a:ext cx="8445740" cy="54658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87365" y="3295274"/>
            <a:ext cx="4319752" cy="32547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E" b="1" dirty="0" smtClean="0"/>
              <a:t>IRELAND:</a:t>
            </a:r>
          </a:p>
          <a:p>
            <a:pPr algn="ctr">
              <a:lnSpc>
                <a:spcPct val="150000"/>
              </a:lnSpc>
            </a:pPr>
            <a:r>
              <a:rPr lang="en-IE" b="1" dirty="0" smtClean="0"/>
              <a:t>Irish Offshore Territory: c.880,000km</a:t>
            </a:r>
            <a:r>
              <a:rPr lang="en-IE" b="1" baseline="30000" dirty="0" smtClean="0"/>
              <a:t>2</a:t>
            </a:r>
          </a:p>
          <a:p>
            <a:pPr algn="ctr">
              <a:lnSpc>
                <a:spcPct val="150000"/>
              </a:lnSpc>
            </a:pPr>
            <a:r>
              <a:rPr lang="en-IE" b="1" dirty="0" smtClean="0"/>
              <a:t>Offshore Wind </a:t>
            </a:r>
            <a:r>
              <a:rPr lang="en-IE" b="1" dirty="0"/>
              <a:t>capacity </a:t>
            </a:r>
            <a:r>
              <a:rPr lang="en-IE" b="1" dirty="0" smtClean="0"/>
              <a:t>&gt;50 GW</a:t>
            </a:r>
          </a:p>
          <a:p>
            <a:pPr algn="ctr">
              <a:lnSpc>
                <a:spcPct val="150000"/>
              </a:lnSpc>
            </a:pPr>
            <a:r>
              <a:rPr lang="en-IE" b="1" dirty="0" smtClean="0"/>
              <a:t>East </a:t>
            </a:r>
            <a:r>
              <a:rPr lang="en-IE" b="1" dirty="0"/>
              <a:t>&amp; South offshore 4 </a:t>
            </a:r>
            <a:r>
              <a:rPr lang="en-IE" b="1" dirty="0" smtClean="0"/>
              <a:t>GW by 2030 </a:t>
            </a:r>
          </a:p>
          <a:p>
            <a:pPr algn="ctr">
              <a:lnSpc>
                <a:spcPct val="150000"/>
              </a:lnSpc>
            </a:pPr>
            <a:r>
              <a:rPr lang="en-IE" b="1" dirty="0"/>
              <a:t>Capacity factors &gt;45% </a:t>
            </a:r>
            <a:endParaRPr lang="en-IE" b="1" dirty="0" smtClean="0"/>
          </a:p>
          <a:p>
            <a:pPr algn="ctr">
              <a:lnSpc>
                <a:spcPct val="150000"/>
              </a:lnSpc>
            </a:pPr>
            <a:r>
              <a:rPr lang="en-IE" b="1" dirty="0" smtClean="0"/>
              <a:t>Hydrogen Produced for 2-3€/kg 2025*</a:t>
            </a:r>
          </a:p>
          <a:p>
            <a:pPr algn="ctr">
              <a:lnSpc>
                <a:spcPct val="150000"/>
              </a:lnSpc>
            </a:pPr>
            <a:r>
              <a:rPr lang="en-IE" b="1" dirty="0"/>
              <a:t>Decarbonise by 2050</a:t>
            </a:r>
          </a:p>
          <a:p>
            <a:pPr algn="ctr">
              <a:lnSpc>
                <a:spcPct val="150000"/>
              </a:lnSpc>
            </a:pPr>
            <a:r>
              <a:rPr lang="en-IE" sz="1100" b="1" dirty="0" smtClean="0"/>
              <a:t>*SFI Funded “H2West” Project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1111" y="170121"/>
            <a:ext cx="11919237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/>
              <a:t>Irish Potential for </a:t>
            </a:r>
            <a:r>
              <a:rPr lang="en-GB" sz="3600" dirty="0"/>
              <a:t>Renewable Energy </a:t>
            </a:r>
            <a:r>
              <a:rPr lang="en-GB" sz="3600" dirty="0" smtClean="0"/>
              <a:t>&amp; Hydrogen</a:t>
            </a:r>
            <a:endParaRPr lang="en-US" sz="36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1250" y="2795608"/>
            <a:ext cx="379094" cy="63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 descr="Graduation Icon Transparent Background Clipart , Png - Graduation Cap Icon  Png , Transparent Cartoon - Jing.fm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59" b="97222" l="4861" r="98611">
                        <a14:foregroundMark x1="63194" y1="71296" x2="63194" y2="71296"/>
                        <a14:foregroundMark x1="30556" y1="82407" x2="30556" y2="82407"/>
                        <a14:foregroundMark x1="25694" y1="53704" x2="25694" y2="53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26848" y="3277191"/>
            <a:ext cx="608953" cy="60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35" b="100000" l="2219" r="100000">
                        <a14:foregroundMark x1="73077" y1="9677" x2="73077" y2="9677"/>
                        <a14:foregroundMark x1="42160" y1="30033" x2="42160" y2="30033"/>
                        <a14:foregroundMark x1="61834" y1="29366" x2="61834" y2="29366"/>
                        <a14:foregroundMark x1="45710" y1="18131" x2="45710" y2="18131"/>
                        <a14:foregroundMark x1="53107" y1="13014" x2="53107" y2="13014"/>
                        <a14:foregroundMark x1="59763" y1="7898" x2="59763" y2="7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74907" y="2323759"/>
            <a:ext cx="896233" cy="15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746" r="99712">
                        <a14:foregroundMark x1="22478" y1="32787" x2="22478" y2="32787"/>
                        <a14:foregroundMark x1="38329" y1="7650" x2="38329" y2="7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26848" y="2138561"/>
            <a:ext cx="514402" cy="72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846" l="0" r="100000">
                        <a14:foregroundMark x1="50605" y1="40962" x2="50605" y2="40962"/>
                        <a14:foregroundMark x1="50000" y1="7115" x2="50000" y2="7115"/>
                        <a14:foregroundMark x1="70363" y1="10385" x2="70363" y2="10385"/>
                        <a14:foregroundMark x1="83871" y1="26154" x2="83871" y2="26154"/>
                        <a14:foregroundMark x1="31653" y1="14423" x2="31653" y2="14423"/>
                        <a14:foregroundMark x1="13710" y1="25962" x2="13710" y2="25962"/>
                        <a14:foregroundMark x1="8266" y1="45000" x2="8266" y2="45000"/>
                        <a14:foregroundMark x1="90323" y1="45769" x2="90323" y2="45769"/>
                        <a14:foregroundMark x1="84073" y1="65192" x2="84073" y2="65192"/>
                        <a14:foregroundMark x1="17540" y1="64808" x2="17540" y2="64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96401" y="2628363"/>
            <a:ext cx="431007" cy="60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1795" b="70769" l="10000" r="90000">
                        <a14:foregroundMark x1="53333" y1="28205" x2="53333" y2="28205"/>
                        <a14:foregroundMark x1="51111" y1="15385" x2="51111" y2="15385"/>
                        <a14:foregroundMark x1="27778" y1="14872" x2="27778" y2="14872"/>
                        <a14:foregroundMark x1="38333" y1="17436" x2="38333" y2="17436"/>
                        <a14:foregroundMark x1="65556" y1="17436" x2="65556" y2="17436"/>
                        <a14:foregroundMark x1="75556" y1="15897" x2="75556" y2="15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97" b="26890"/>
          <a:stretch/>
        </p:blipFill>
        <p:spPr bwMode="auto">
          <a:xfrm>
            <a:off x="8522257" y="3369615"/>
            <a:ext cx="735200" cy="67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538" r="100000">
                        <a14:foregroundMark x1="14516" y1="43023" x2="14516" y2="43023"/>
                        <a14:foregroundMark x1="40323" y1="38372" x2="40323" y2="38372"/>
                        <a14:foregroundMark x1="40860" y1="59302" x2="40860" y2="59302"/>
                        <a14:foregroundMark x1="59140" y1="40698" x2="59140" y2="40698"/>
                        <a14:foregroundMark x1="58065" y1="66279" x2="58065" y2="66279"/>
                        <a14:foregroundMark x1="71505" y1="40698" x2="71505" y2="40698"/>
                        <a14:foregroundMark x1="70430" y1="61628" x2="70430" y2="61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25185" y="4560653"/>
            <a:ext cx="860709" cy="53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025617" y="3925951"/>
            <a:ext cx="526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IE" sz="2400" b="1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IE" sz="2400" b="1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900928" y="3709585"/>
            <a:ext cx="211504" cy="270697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452688" y="4387616"/>
            <a:ext cx="228144" cy="142320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887297" y="3479355"/>
            <a:ext cx="233399" cy="150710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977192" y="3026699"/>
            <a:ext cx="526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IE" sz="2400" b="1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IE" sz="2400" b="1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8315498" y="2999789"/>
            <a:ext cx="321255" cy="230833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846" l="0" r="100000">
                        <a14:foregroundMark x1="50605" y1="40962" x2="50605" y2="40962"/>
                        <a14:foregroundMark x1="50000" y1="7115" x2="50000" y2="7115"/>
                        <a14:foregroundMark x1="70363" y1="10385" x2="70363" y2="10385"/>
                        <a14:foregroundMark x1="83871" y1="26154" x2="83871" y2="26154"/>
                        <a14:foregroundMark x1="31653" y1="14423" x2="31653" y2="14423"/>
                        <a14:foregroundMark x1="13710" y1="25962" x2="13710" y2="25962"/>
                        <a14:foregroundMark x1="8266" y1="45000" x2="8266" y2="45000"/>
                        <a14:foregroundMark x1="90323" y1="45769" x2="90323" y2="45769"/>
                        <a14:foregroundMark x1="84073" y1="65192" x2="84073" y2="65192"/>
                        <a14:foregroundMark x1="17540" y1="64808" x2="17540" y2="64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96401" y="2627140"/>
            <a:ext cx="431007" cy="602259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</p:pic>
      <p:pic>
        <p:nvPicPr>
          <p:cNvPr id="35" name="Picture 1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35" b="100000" l="2219" r="100000">
                        <a14:foregroundMark x1="73077" y1="9677" x2="73077" y2="9677"/>
                        <a14:foregroundMark x1="42160" y1="30033" x2="42160" y2="30033"/>
                        <a14:foregroundMark x1="61834" y1="29366" x2="61834" y2="29366"/>
                        <a14:foregroundMark x1="45710" y1="18131" x2="45710" y2="18131"/>
                        <a14:foregroundMark x1="53107" y1="13014" x2="53107" y2="13014"/>
                        <a14:foregroundMark x1="59763" y1="7898" x2="59763" y2="7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7588" y="2180278"/>
            <a:ext cx="896233" cy="15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20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ba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" t="5651" r="3573" b="6409"/>
          <a:stretch/>
        </p:blipFill>
        <p:spPr bwMode="auto">
          <a:xfrm>
            <a:off x="1307311" y="928048"/>
            <a:ext cx="10579889" cy="547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49045" y="6596390"/>
            <a:ext cx="29706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050" dirty="0">
                <a:hlinkClick r:id="rId3"/>
              </a:rPr>
              <a:t>https://</a:t>
            </a:r>
            <a:r>
              <a:rPr lang="en-IE" sz="1050" dirty="0" smtClean="0">
                <a:hlinkClick r:id="rId3"/>
              </a:rPr>
              <a:t>hydrogeneurope.eu/hydrogen-storage</a:t>
            </a:r>
            <a:r>
              <a:rPr lang="en-IE" sz="1050" dirty="0" smtClean="0"/>
              <a:t> </a:t>
            </a:r>
            <a:endParaRPr lang="en-IE" sz="105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49044" y="-30660"/>
            <a:ext cx="10242955" cy="1325563"/>
          </a:xfrm>
        </p:spPr>
        <p:txBody>
          <a:bodyPr>
            <a:normAutofit/>
          </a:bodyPr>
          <a:lstStyle/>
          <a:p>
            <a:r>
              <a:rPr lang="en-IE" sz="3600" dirty="0" smtClean="0"/>
              <a:t>The Scale of Energy Storage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275040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804793" y="1413829"/>
            <a:ext cx="6591869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E" b="1" dirty="0" smtClean="0"/>
              <a:t>Model Run*:</a:t>
            </a:r>
          </a:p>
          <a:p>
            <a:pPr algn="ctr">
              <a:lnSpc>
                <a:spcPct val="150000"/>
              </a:lnSpc>
            </a:pPr>
            <a:r>
              <a:rPr lang="en-IE" b="1" dirty="0" smtClean="0"/>
              <a:t>Example Year: 2030</a:t>
            </a:r>
          </a:p>
          <a:p>
            <a:pPr algn="ctr">
              <a:lnSpc>
                <a:spcPct val="150000"/>
              </a:lnSpc>
            </a:pPr>
            <a:r>
              <a:rPr lang="en-IE" b="1" dirty="0" smtClean="0"/>
              <a:t>Weather Year: 2010</a:t>
            </a:r>
          </a:p>
          <a:p>
            <a:pPr algn="ctr">
              <a:lnSpc>
                <a:spcPct val="150000"/>
              </a:lnSpc>
            </a:pPr>
            <a:r>
              <a:rPr lang="en-IE" b="1" dirty="0" smtClean="0"/>
              <a:t>Energy Source: Wind </a:t>
            </a:r>
            <a:r>
              <a:rPr lang="en-IE" b="1" dirty="0"/>
              <a:t>(onshore &amp; offshore) &amp;</a:t>
            </a:r>
            <a:r>
              <a:rPr lang="en-IE" b="1" dirty="0" smtClean="0"/>
              <a:t> Solar</a:t>
            </a:r>
          </a:p>
          <a:p>
            <a:pPr algn="ctr">
              <a:lnSpc>
                <a:spcPct val="150000"/>
              </a:lnSpc>
            </a:pPr>
            <a:r>
              <a:rPr lang="en-IE" b="1" dirty="0" smtClean="0"/>
              <a:t>Demand: Electricity</a:t>
            </a:r>
          </a:p>
          <a:p>
            <a:pPr algn="ctr">
              <a:lnSpc>
                <a:spcPct val="150000"/>
              </a:lnSpc>
            </a:pPr>
            <a:r>
              <a:rPr lang="en-IE" b="1" dirty="0" smtClean="0"/>
              <a:t>Balance: Interconnector, Battery &amp; Hydrogen Gas Turbine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41111" y="170121"/>
            <a:ext cx="11919237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IE" sz="3600" dirty="0" smtClean="0"/>
              <a:t>Zero Carbon Energy Scenario – “SWIS-100-IE” </a:t>
            </a:r>
          </a:p>
          <a:p>
            <a:pPr algn="ctr">
              <a:lnSpc>
                <a:spcPct val="100000"/>
              </a:lnSpc>
            </a:pPr>
            <a:r>
              <a:rPr lang="en-IE" sz="2800" dirty="0" smtClean="0"/>
              <a:t>Just Electricity Demand!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" t="8988" r="8480" b="6035"/>
          <a:stretch/>
        </p:blipFill>
        <p:spPr>
          <a:xfrm>
            <a:off x="1353633" y="982642"/>
            <a:ext cx="9394162" cy="512473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4107976" y="2845562"/>
            <a:ext cx="1942738" cy="4932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07976" y="5404517"/>
            <a:ext cx="1942738" cy="96216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316406" y="3338849"/>
            <a:ext cx="791570" cy="206566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Rectangle 22"/>
          <p:cNvSpPr/>
          <p:nvPr/>
        </p:nvSpPr>
        <p:spPr>
          <a:xfrm>
            <a:off x="4121624" y="3338849"/>
            <a:ext cx="1965277" cy="2065668"/>
          </a:xfrm>
          <a:prstGeom prst="rect">
            <a:avLst/>
          </a:prstGeom>
          <a:solidFill>
            <a:schemeClr val="bg1">
              <a:alpha val="64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2308926" y="6506105"/>
            <a:ext cx="758360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050" dirty="0" smtClean="0">
                <a:solidFill>
                  <a:schemeClr val="accent1"/>
                </a:solidFill>
              </a:rPr>
              <a:t>*SEAI Funded Project - Role </a:t>
            </a:r>
            <a:r>
              <a:rPr lang="en-IE" sz="1050" dirty="0">
                <a:solidFill>
                  <a:schemeClr val="accent1"/>
                </a:solidFill>
              </a:rPr>
              <a:t>of </a:t>
            </a:r>
            <a:r>
              <a:rPr lang="en-IE" sz="1050" dirty="0" err="1">
                <a:solidFill>
                  <a:schemeClr val="accent1"/>
                </a:solidFill>
              </a:rPr>
              <a:t>Heterogenous</a:t>
            </a:r>
            <a:r>
              <a:rPr lang="en-IE" sz="1050" dirty="0">
                <a:solidFill>
                  <a:schemeClr val="accent1"/>
                </a:solidFill>
              </a:rPr>
              <a:t> Energy Storage in </a:t>
            </a:r>
            <a:r>
              <a:rPr lang="en-IE" sz="1050" dirty="0" smtClean="0">
                <a:solidFill>
                  <a:schemeClr val="accent1"/>
                </a:solidFill>
              </a:rPr>
              <a:t>Paris-Aligned </a:t>
            </a:r>
            <a:r>
              <a:rPr lang="en-IE" sz="1050" dirty="0">
                <a:solidFill>
                  <a:schemeClr val="accent1"/>
                </a:solidFill>
              </a:rPr>
              <a:t>Scenarios for the Irish Energy </a:t>
            </a:r>
            <a:r>
              <a:rPr lang="en-IE" sz="1050" dirty="0" smtClean="0">
                <a:solidFill>
                  <a:schemeClr val="accent1"/>
                </a:solidFill>
              </a:rPr>
              <a:t>System</a:t>
            </a:r>
          </a:p>
          <a:p>
            <a:r>
              <a:rPr lang="en-IE" sz="1050" dirty="0" smtClean="0">
                <a:solidFill>
                  <a:schemeClr val="accent1"/>
                </a:solidFill>
              </a:rPr>
              <a:t>SEAI Curtailment Mitigation Project - https</a:t>
            </a:r>
            <a:r>
              <a:rPr lang="en-IE" sz="1050" dirty="0">
                <a:solidFill>
                  <a:schemeClr val="accent1"/>
                </a:solidFill>
              </a:rPr>
              <a:t>://www.seai.ie/documents/research-projects/RDD-000326.pdf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t="35819" r="8476" b="3196"/>
          <a:stretch/>
        </p:blipFill>
        <p:spPr>
          <a:xfrm>
            <a:off x="6100729" y="2845562"/>
            <a:ext cx="5959619" cy="3521122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5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0"/>
          <a:stretch/>
        </p:blipFill>
        <p:spPr>
          <a:xfrm>
            <a:off x="1374037" y="1313121"/>
            <a:ext cx="9902087" cy="458271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1111" y="170121"/>
            <a:ext cx="11919237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3600" dirty="0" smtClean="0"/>
              <a:t>Irish Energy Storage (Hydrogen &amp; Interconnector)</a:t>
            </a:r>
          </a:p>
          <a:p>
            <a:pPr algn="ctr">
              <a:lnSpc>
                <a:spcPct val="100000"/>
              </a:lnSpc>
            </a:pPr>
            <a:r>
              <a:rPr lang="en-IE" sz="2800" dirty="0"/>
              <a:t>Just Electricity Demand!</a:t>
            </a:r>
            <a:endParaRPr lang="en-US" sz="2800" dirty="0"/>
          </a:p>
          <a:p>
            <a:pPr algn="ctr"/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4038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859382" y="1665959"/>
            <a:ext cx="6591869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E" b="1" dirty="0" smtClean="0"/>
              <a:t>Model Run*:</a:t>
            </a:r>
          </a:p>
          <a:p>
            <a:pPr algn="ctr">
              <a:lnSpc>
                <a:spcPct val="150000"/>
              </a:lnSpc>
            </a:pPr>
            <a:r>
              <a:rPr lang="en-IE" b="1" dirty="0" smtClean="0"/>
              <a:t>Example Year: 2030</a:t>
            </a:r>
          </a:p>
          <a:p>
            <a:pPr algn="ctr">
              <a:lnSpc>
                <a:spcPct val="150000"/>
              </a:lnSpc>
            </a:pPr>
            <a:r>
              <a:rPr lang="en-IE" b="1" dirty="0" smtClean="0"/>
              <a:t>Weather Year: 2010</a:t>
            </a:r>
          </a:p>
          <a:p>
            <a:pPr algn="ctr">
              <a:lnSpc>
                <a:spcPct val="150000"/>
              </a:lnSpc>
            </a:pPr>
            <a:r>
              <a:rPr lang="en-IE" b="1" dirty="0" smtClean="0"/>
              <a:t>Energy Source: Wind </a:t>
            </a:r>
            <a:r>
              <a:rPr lang="en-IE" b="1" dirty="0"/>
              <a:t>(onshore &amp; offshore) &amp;</a:t>
            </a:r>
            <a:r>
              <a:rPr lang="en-IE" b="1" dirty="0" smtClean="0"/>
              <a:t> Solar</a:t>
            </a:r>
          </a:p>
          <a:p>
            <a:pPr algn="ctr">
              <a:lnSpc>
                <a:spcPct val="150000"/>
              </a:lnSpc>
            </a:pPr>
            <a:r>
              <a:rPr lang="en-IE" b="1" dirty="0" smtClean="0"/>
              <a:t>Demand: Electricity, Transport, Heat, DAC &amp; Aviation</a:t>
            </a:r>
          </a:p>
          <a:p>
            <a:pPr algn="ctr">
              <a:lnSpc>
                <a:spcPct val="150000"/>
              </a:lnSpc>
            </a:pPr>
            <a:r>
              <a:rPr lang="en-IE" b="1" dirty="0" smtClean="0"/>
              <a:t>Balance: Interconnector, Battery &amp; Hydrogen Gas Turbine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0011" r="9262" b="6596"/>
          <a:stretch/>
        </p:blipFill>
        <p:spPr>
          <a:xfrm>
            <a:off x="1228296" y="1096068"/>
            <a:ext cx="8980226" cy="500872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41111" y="170121"/>
            <a:ext cx="11919237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3600" dirty="0" smtClean="0"/>
              <a:t>Negative Carbon Energy Scenario – “SWIS-100-IE”</a:t>
            </a:r>
          </a:p>
          <a:p>
            <a:pPr algn="ctr">
              <a:lnSpc>
                <a:spcPct val="100000"/>
              </a:lnSpc>
            </a:pPr>
            <a:r>
              <a:rPr lang="en-IE" sz="2800" dirty="0"/>
              <a:t>Electricity, Transport, Heat, DAC &amp; Aviation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t="35920" r="8288"/>
          <a:stretch/>
        </p:blipFill>
        <p:spPr>
          <a:xfrm>
            <a:off x="6100729" y="3173109"/>
            <a:ext cx="5963892" cy="3043449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cxnSp>
        <p:nvCxnSpPr>
          <p:cNvPr id="14" name="Straight Connector 13"/>
          <p:cNvCxnSpPr/>
          <p:nvPr/>
        </p:nvCxnSpPr>
        <p:spPr>
          <a:xfrm flipV="1">
            <a:off x="4435522" y="3173110"/>
            <a:ext cx="1637731" cy="23397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35522" y="5472757"/>
            <a:ext cx="1637731" cy="74380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316406" y="3407089"/>
            <a:ext cx="1119116" cy="206566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Rectangle 22"/>
          <p:cNvSpPr/>
          <p:nvPr/>
        </p:nvSpPr>
        <p:spPr>
          <a:xfrm>
            <a:off x="4451443" y="3559489"/>
            <a:ext cx="1621809" cy="1722198"/>
          </a:xfrm>
          <a:prstGeom prst="rect">
            <a:avLst/>
          </a:prstGeom>
          <a:solidFill>
            <a:schemeClr val="bg1">
              <a:alpha val="64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2308926" y="6604084"/>
            <a:ext cx="758360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050" dirty="0" smtClean="0">
                <a:solidFill>
                  <a:schemeClr val="accent1"/>
                </a:solidFill>
              </a:rPr>
              <a:t>*SEAI Funded Project - Role </a:t>
            </a:r>
            <a:r>
              <a:rPr lang="en-IE" sz="1050" dirty="0">
                <a:solidFill>
                  <a:schemeClr val="accent1"/>
                </a:solidFill>
              </a:rPr>
              <a:t>of </a:t>
            </a:r>
            <a:r>
              <a:rPr lang="en-IE" sz="1050" dirty="0" err="1">
                <a:solidFill>
                  <a:schemeClr val="accent1"/>
                </a:solidFill>
              </a:rPr>
              <a:t>Heterogenous</a:t>
            </a:r>
            <a:r>
              <a:rPr lang="en-IE" sz="1050" dirty="0">
                <a:solidFill>
                  <a:schemeClr val="accent1"/>
                </a:solidFill>
              </a:rPr>
              <a:t> Energy Storage in </a:t>
            </a:r>
            <a:r>
              <a:rPr lang="en-IE" sz="1050" dirty="0" smtClean="0">
                <a:solidFill>
                  <a:schemeClr val="accent1"/>
                </a:solidFill>
              </a:rPr>
              <a:t>Paris-Aligned </a:t>
            </a:r>
            <a:r>
              <a:rPr lang="en-IE" sz="1050" dirty="0">
                <a:solidFill>
                  <a:schemeClr val="accent1"/>
                </a:solidFill>
              </a:rPr>
              <a:t>Scenarios for the Irish Energy System</a:t>
            </a:r>
          </a:p>
        </p:txBody>
      </p:sp>
    </p:spTree>
    <p:extLst>
      <p:ext uri="{BB962C8B-B14F-4D97-AF65-F5344CB8AC3E}">
        <p14:creationId xmlns:p14="http://schemas.microsoft.com/office/powerpoint/2010/main" val="106217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7"/>
          <a:stretch/>
        </p:blipFill>
        <p:spPr>
          <a:xfrm>
            <a:off x="1742306" y="1313121"/>
            <a:ext cx="9525000" cy="439164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1111" y="170121"/>
            <a:ext cx="11919237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/>
              <a:t>Irish Energy Storage (Hydrogen &amp; Interconnector)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3598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DEDAF7F04CB44808FB66BD2494817" ma:contentTypeVersion="10" ma:contentTypeDescription="Create a new document." ma:contentTypeScope="" ma:versionID="98447ed5c1f9c92470426f9fe9b9da5e">
  <xsd:schema xmlns:xsd="http://www.w3.org/2001/XMLSchema" xmlns:xs="http://www.w3.org/2001/XMLSchema" xmlns:p="http://schemas.microsoft.com/office/2006/metadata/properties" xmlns:ns2="ef0b0bf8-9b2d-4537-a09e-480623a224ba" targetNamespace="http://schemas.microsoft.com/office/2006/metadata/properties" ma:root="true" ma:fieldsID="e7d244f1e720e06ada96cf745d35e6c6" ns2:_="">
    <xsd:import namespace="ef0b0bf8-9b2d-4537-a09e-480623a224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b0bf8-9b2d-4537-a09e-480623a224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1410E3-6888-4708-9804-918342213CCD}"/>
</file>

<file path=customXml/itemProps2.xml><?xml version="1.0" encoding="utf-8"?>
<ds:datastoreItem xmlns:ds="http://schemas.openxmlformats.org/officeDocument/2006/customXml" ds:itemID="{59A8120C-181D-4424-A81A-5BC3B6AC3EE6}"/>
</file>

<file path=customXml/itemProps3.xml><?xml version="1.0" encoding="utf-8"?>
<ds:datastoreItem xmlns:ds="http://schemas.openxmlformats.org/officeDocument/2006/customXml" ds:itemID="{23DA66AB-8314-46EA-8353-6D52EE9A35D1}"/>
</file>

<file path=docProps/app.xml><?xml version="1.0" encoding="utf-8"?>
<Properties xmlns="http://schemas.openxmlformats.org/officeDocument/2006/extended-properties" xmlns:vt="http://schemas.openxmlformats.org/officeDocument/2006/docPropsVTypes">
  <TotalTime>12393</TotalTime>
  <Words>461</Words>
  <Application>Microsoft Office PowerPoint</Application>
  <PresentationFormat>Custom</PresentationFormat>
  <Paragraphs>76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2_Office Theme</vt:lpstr>
      <vt:lpstr>14_Office Theme</vt:lpstr>
      <vt:lpstr>15_Office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PowerPoint Presentation</vt:lpstr>
      <vt:lpstr>In which sectors &amp; what applications should green hydrogen be deployed in the energy system?  In what order / timeframe would likely progress? </vt:lpstr>
      <vt:lpstr>Hydrogen Applications: From the ground up…</vt:lpstr>
      <vt:lpstr>PowerPoint Presentation</vt:lpstr>
      <vt:lpstr>The Scale of Energy Storage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Katy Ruth Halpin</dc:creator>
  <cp:lastModifiedBy>Dr James Carton</cp:lastModifiedBy>
  <cp:revision>175</cp:revision>
  <dcterms:created xsi:type="dcterms:W3CDTF">2017-11-02T15:38:59Z</dcterms:created>
  <dcterms:modified xsi:type="dcterms:W3CDTF">2021-04-29T08:32:16Z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0x010100E4BDEDAF7F04CB44808FB66BD2494817</vt:lpwstr>
  </property>
</Properties>
</file>