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drawings/drawing1.xml" ContentType="application/vnd.openxmlformats-officedocument.drawingml.chartshapes+xml"/>
  <Override PartName="/ppt/slideMasters/slideMaster1.xml" ContentType="application/vnd.openxmlformats-officedocument.presentationml.slideMaster+xml"/>
  <Override PartName="/ppt/notesSlides/notesSlide12.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10.xml" ContentType="application/vnd.openxmlformats-officedocument.presentationml.notesSlide+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9.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Masters/notesMaster1.xml" ContentType="application/vnd.openxmlformats-officedocument.presentationml.notesMaster+xml"/>
  <Override PartName="/ppt/charts/colors1.xml" ContentType="application/vnd.ms-office.chartcolorstyle+xml"/>
  <Override PartName="/ppt/theme/theme1.xml" ContentType="application/vnd.openxmlformats-officedocument.theme+xml"/>
  <Override PartName="/ppt/theme/themeOverride1.xml" ContentType="application/vnd.openxmlformats-officedocument.themeOverride+xml"/>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style1.xml" ContentType="application/vnd.ms-office.chartstyl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9"/>
  </p:notesMasterIdLst>
  <p:sldIdLst>
    <p:sldId id="775" r:id="rId2"/>
    <p:sldId id="1262" r:id="rId3"/>
    <p:sldId id="415" r:id="rId4"/>
    <p:sldId id="1277" r:id="rId5"/>
    <p:sldId id="482" r:id="rId6"/>
    <p:sldId id="1264" r:id="rId7"/>
    <p:sldId id="487" r:id="rId8"/>
    <p:sldId id="491" r:id="rId9"/>
    <p:sldId id="1273" r:id="rId10"/>
    <p:sldId id="261" r:id="rId11"/>
    <p:sldId id="293" r:id="rId12"/>
    <p:sldId id="294" r:id="rId13"/>
    <p:sldId id="273" r:id="rId14"/>
    <p:sldId id="297" r:id="rId15"/>
    <p:sldId id="286" r:id="rId16"/>
    <p:sldId id="476" r:id="rId17"/>
    <p:sldId id="400"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2F032A3-0071-4C90-83FC-903CFB6AE4DE}">
          <p14:sldIdLst>
            <p14:sldId id="775"/>
            <p14:sldId id="1262"/>
            <p14:sldId id="415"/>
            <p14:sldId id="1277"/>
            <p14:sldId id="482"/>
            <p14:sldId id="1264"/>
            <p14:sldId id="487"/>
            <p14:sldId id="491"/>
            <p14:sldId id="1273"/>
            <p14:sldId id="261"/>
            <p14:sldId id="293"/>
            <p14:sldId id="294"/>
            <p14:sldId id="273"/>
            <p14:sldId id="297"/>
            <p14:sldId id="286"/>
            <p14:sldId id="476"/>
            <p14:sldId id="40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7A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07" autoAdjust="0"/>
    <p:restoredTop sz="94648"/>
  </p:normalViewPr>
  <p:slideViewPr>
    <p:cSldViewPr snapToGrid="0">
      <p:cViewPr varScale="1">
        <p:scale>
          <a:sx n="68" d="100"/>
          <a:sy n="68" d="100"/>
        </p:scale>
        <p:origin x="858" y="48"/>
      </p:cViewPr>
      <p:guideLst/>
    </p:cSldViewPr>
  </p:slideViewPr>
  <p:notesTextViewPr>
    <p:cViewPr>
      <p:scale>
        <a:sx n="3" d="2"/>
        <a:sy n="3" d="2"/>
      </p:scale>
      <p:origin x="0" y="0"/>
    </p:cViewPr>
  </p:notesTextViewPr>
  <p:sorterViewPr>
    <p:cViewPr varScale="1">
      <p:scale>
        <a:sx n="1" d="1"/>
        <a:sy n="1" d="1"/>
      </p:scale>
      <p:origin x="0" y="-1398"/>
    </p:cViewPr>
  </p:sorterViewPr>
  <p:notesViewPr>
    <p:cSldViewPr snapToGrid="0">
      <p:cViewPr>
        <p:scale>
          <a:sx n="180" d="100"/>
          <a:sy n="180" d="100"/>
        </p:scale>
        <p:origin x="1888" y="14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ustomXml" Target="../customXml/item3.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62" b="1" i="0" u="none" strike="noStrike" kern="1200" spc="0" baseline="0">
                <a:solidFill>
                  <a:schemeClr val="tx1"/>
                </a:solidFill>
                <a:latin typeface="Arial" panose="020B0604020202020204" pitchFamily="34" charset="0"/>
                <a:ea typeface="+mn-ea"/>
                <a:cs typeface="Arial" panose="020B0604020202020204" pitchFamily="34" charset="0"/>
              </a:defRPr>
            </a:pPr>
            <a:r>
              <a:rPr lang="fr-FR" b="1"/>
              <a:t>Global hydrogen demand, 2019-2050</a:t>
            </a:r>
            <a:endParaRPr lang="en-GB" b="1"/>
          </a:p>
        </c:rich>
      </c:tx>
      <c:overlay val="0"/>
      <c:spPr>
        <a:noFill/>
        <a:ln>
          <a:noFill/>
        </a:ln>
        <a:effectLst/>
      </c:spPr>
      <c:txPr>
        <a:bodyPr rot="0" spcFirstLastPara="1" vertOverflow="ellipsis" vert="horz" wrap="square" anchor="ctr" anchorCtr="1"/>
        <a:lstStyle/>
        <a:p>
          <a:pPr>
            <a:defRPr sz="1862" b="1"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10165132874015748"/>
          <c:y val="0.11529284281381719"/>
          <c:w val="0.88741117125984248"/>
          <c:h val="0.69993341201992032"/>
        </c:manualLayout>
      </c:layout>
      <c:barChart>
        <c:barDir val="col"/>
        <c:grouping val="stacked"/>
        <c:varyColors val="0"/>
        <c:ser>
          <c:idx val="3"/>
          <c:order val="0"/>
          <c:tx>
            <c:strRef>
              <c:f>Feuil1!$E$1</c:f>
              <c:strCache>
                <c:ptCount val="1"/>
                <c:pt idx="0">
                  <c:v>Refining</c:v>
                </c:pt>
              </c:strCache>
            </c:strRef>
          </c:tx>
          <c:spPr>
            <a:solidFill>
              <a:srgbClr val="49D3FF"/>
            </a:solidFill>
            <a:ln>
              <a:solidFill>
                <a:schemeClr val="tx1"/>
              </a:solidFill>
            </a:ln>
            <a:effectLst/>
          </c:spPr>
          <c:invertIfNegative val="0"/>
          <c:cat>
            <c:numRef>
              <c:f>Feuil1!$A$2:$A$5</c:f>
              <c:numCache>
                <c:formatCode>General</c:formatCode>
                <c:ptCount val="4"/>
                <c:pt idx="0">
                  <c:v>2019</c:v>
                </c:pt>
                <c:pt idx="1">
                  <c:v>2030</c:v>
                </c:pt>
                <c:pt idx="2">
                  <c:v>2040</c:v>
                </c:pt>
                <c:pt idx="3">
                  <c:v>2050</c:v>
                </c:pt>
              </c:numCache>
            </c:numRef>
          </c:cat>
          <c:val>
            <c:numRef>
              <c:f>Feuil1!$E$2:$E$5</c:f>
              <c:numCache>
                <c:formatCode>General</c:formatCode>
                <c:ptCount val="4"/>
                <c:pt idx="0">
                  <c:v>38.4</c:v>
                </c:pt>
                <c:pt idx="1">
                  <c:v>32.9</c:v>
                </c:pt>
                <c:pt idx="2">
                  <c:v>25.1</c:v>
                </c:pt>
                <c:pt idx="3">
                  <c:v>16.899999999999999</c:v>
                </c:pt>
              </c:numCache>
            </c:numRef>
          </c:val>
          <c:extLst>
            <c:ext xmlns:c16="http://schemas.microsoft.com/office/drawing/2014/chart" uri="{C3380CC4-5D6E-409C-BE32-E72D297353CC}">
              <c16:uniqueId val="{00000000-D537-4D55-9B20-C8D0736C141D}"/>
            </c:ext>
          </c:extLst>
        </c:ser>
        <c:ser>
          <c:idx val="0"/>
          <c:order val="1"/>
          <c:tx>
            <c:strRef>
              <c:f>Feuil1!$B$1</c:f>
              <c:strCache>
                <c:ptCount val="1"/>
                <c:pt idx="0">
                  <c:v>Power</c:v>
                </c:pt>
              </c:strCache>
            </c:strRef>
          </c:tx>
          <c:spPr>
            <a:solidFill>
              <a:srgbClr val="3E7AD3"/>
            </a:solidFill>
            <a:ln>
              <a:solidFill>
                <a:schemeClr val="tx1"/>
              </a:solidFill>
            </a:ln>
            <a:effectLst/>
          </c:spPr>
          <c:invertIfNegative val="0"/>
          <c:cat>
            <c:numRef>
              <c:f>Feuil1!$A$2:$A$5</c:f>
              <c:numCache>
                <c:formatCode>General</c:formatCode>
                <c:ptCount val="4"/>
                <c:pt idx="0">
                  <c:v>2019</c:v>
                </c:pt>
                <c:pt idx="1">
                  <c:v>2030</c:v>
                </c:pt>
                <c:pt idx="2">
                  <c:v>2040</c:v>
                </c:pt>
                <c:pt idx="3">
                  <c:v>2050</c:v>
                </c:pt>
              </c:numCache>
            </c:numRef>
          </c:cat>
          <c:val>
            <c:numRef>
              <c:f>Feuil1!$B$2:$B$5</c:f>
              <c:numCache>
                <c:formatCode>General</c:formatCode>
                <c:ptCount val="4"/>
                <c:pt idx="1">
                  <c:v>4.7</c:v>
                </c:pt>
                <c:pt idx="2">
                  <c:v>6.4</c:v>
                </c:pt>
                <c:pt idx="3">
                  <c:v>55</c:v>
                </c:pt>
              </c:numCache>
            </c:numRef>
          </c:val>
          <c:extLst>
            <c:ext xmlns:c16="http://schemas.microsoft.com/office/drawing/2014/chart" uri="{C3380CC4-5D6E-409C-BE32-E72D297353CC}">
              <c16:uniqueId val="{00000001-D537-4D55-9B20-C8D0736C141D}"/>
            </c:ext>
          </c:extLst>
        </c:ser>
        <c:ser>
          <c:idx val="1"/>
          <c:order val="2"/>
          <c:tx>
            <c:strRef>
              <c:f>Feuil1!$C$1</c:f>
              <c:strCache>
                <c:ptCount val="1"/>
                <c:pt idx="0">
                  <c:v>Transport</c:v>
                </c:pt>
              </c:strCache>
            </c:strRef>
          </c:tx>
          <c:spPr>
            <a:solidFill>
              <a:srgbClr val="68F394"/>
            </a:solidFill>
            <a:ln>
              <a:solidFill>
                <a:schemeClr val="tx1"/>
              </a:solidFill>
            </a:ln>
            <a:effectLst/>
          </c:spPr>
          <c:invertIfNegative val="0"/>
          <c:cat>
            <c:numRef>
              <c:f>Feuil1!$A$2:$A$5</c:f>
              <c:numCache>
                <c:formatCode>General</c:formatCode>
                <c:ptCount val="4"/>
                <c:pt idx="0">
                  <c:v>2019</c:v>
                </c:pt>
                <c:pt idx="1">
                  <c:v>2030</c:v>
                </c:pt>
                <c:pt idx="2">
                  <c:v>2040</c:v>
                </c:pt>
                <c:pt idx="3">
                  <c:v>2050</c:v>
                </c:pt>
              </c:numCache>
            </c:numRef>
          </c:cat>
          <c:val>
            <c:numRef>
              <c:f>Feuil1!$C$2:$C$5</c:f>
              <c:numCache>
                <c:formatCode>General</c:formatCode>
                <c:ptCount val="4"/>
                <c:pt idx="1">
                  <c:v>1.6</c:v>
                </c:pt>
                <c:pt idx="2">
                  <c:v>19.600000000000001</c:v>
                </c:pt>
                <c:pt idx="3">
                  <c:v>66.5</c:v>
                </c:pt>
              </c:numCache>
            </c:numRef>
          </c:val>
          <c:extLst>
            <c:ext xmlns:c16="http://schemas.microsoft.com/office/drawing/2014/chart" uri="{C3380CC4-5D6E-409C-BE32-E72D297353CC}">
              <c16:uniqueId val="{00000002-D537-4D55-9B20-C8D0736C141D}"/>
            </c:ext>
          </c:extLst>
        </c:ser>
        <c:ser>
          <c:idx val="2"/>
          <c:order val="3"/>
          <c:tx>
            <c:strRef>
              <c:f>Feuil1!$D$1</c:f>
              <c:strCache>
                <c:ptCount val="1"/>
                <c:pt idx="0">
                  <c:v>Buildings</c:v>
                </c:pt>
              </c:strCache>
            </c:strRef>
          </c:tx>
          <c:spPr>
            <a:solidFill>
              <a:srgbClr val="00ADA1"/>
            </a:solidFill>
            <a:ln>
              <a:solidFill>
                <a:schemeClr val="tx1"/>
              </a:solidFill>
            </a:ln>
            <a:effectLst/>
          </c:spPr>
          <c:invertIfNegative val="0"/>
          <c:cat>
            <c:numRef>
              <c:f>Feuil1!$A$2:$A$5</c:f>
              <c:numCache>
                <c:formatCode>General</c:formatCode>
                <c:ptCount val="4"/>
                <c:pt idx="0">
                  <c:v>2019</c:v>
                </c:pt>
                <c:pt idx="1">
                  <c:v>2030</c:v>
                </c:pt>
                <c:pt idx="2">
                  <c:v>2040</c:v>
                </c:pt>
                <c:pt idx="3">
                  <c:v>2050</c:v>
                </c:pt>
              </c:numCache>
            </c:numRef>
          </c:cat>
          <c:val>
            <c:numRef>
              <c:f>Feuil1!$D$2:$D$5</c:f>
              <c:numCache>
                <c:formatCode>General</c:formatCode>
                <c:ptCount val="4"/>
                <c:pt idx="1">
                  <c:v>2</c:v>
                </c:pt>
                <c:pt idx="2">
                  <c:v>13.2</c:v>
                </c:pt>
                <c:pt idx="3">
                  <c:v>26.6</c:v>
                </c:pt>
              </c:numCache>
            </c:numRef>
          </c:val>
          <c:extLst>
            <c:ext xmlns:c16="http://schemas.microsoft.com/office/drawing/2014/chart" uri="{C3380CC4-5D6E-409C-BE32-E72D297353CC}">
              <c16:uniqueId val="{00000003-D537-4D55-9B20-C8D0736C141D}"/>
            </c:ext>
          </c:extLst>
        </c:ser>
        <c:ser>
          <c:idx val="4"/>
          <c:order val="4"/>
          <c:tx>
            <c:strRef>
              <c:f>Feuil1!$F$1</c:f>
              <c:strCache>
                <c:ptCount val="1"/>
                <c:pt idx="0">
                  <c:v>Industry</c:v>
                </c:pt>
              </c:strCache>
            </c:strRef>
          </c:tx>
          <c:spPr>
            <a:solidFill>
              <a:schemeClr val="accent4">
                <a:lumMod val="60000"/>
                <a:lumOff val="40000"/>
              </a:schemeClr>
            </a:solidFill>
            <a:ln>
              <a:solidFill>
                <a:schemeClr val="tx1"/>
              </a:solidFill>
            </a:ln>
            <a:effectLst/>
          </c:spPr>
          <c:invertIfNegative val="0"/>
          <c:cat>
            <c:numRef>
              <c:f>Feuil1!$A$2:$A$5</c:f>
              <c:numCache>
                <c:formatCode>General</c:formatCode>
                <c:ptCount val="4"/>
                <c:pt idx="0">
                  <c:v>2019</c:v>
                </c:pt>
                <c:pt idx="1">
                  <c:v>2030</c:v>
                </c:pt>
                <c:pt idx="2">
                  <c:v>2040</c:v>
                </c:pt>
                <c:pt idx="3">
                  <c:v>2050</c:v>
                </c:pt>
              </c:numCache>
            </c:numRef>
          </c:cat>
          <c:val>
            <c:numRef>
              <c:f>Feuil1!$F$2:$F$5</c:f>
              <c:numCache>
                <c:formatCode>General</c:formatCode>
                <c:ptCount val="4"/>
                <c:pt idx="0">
                  <c:v>32.6</c:v>
                </c:pt>
                <c:pt idx="1">
                  <c:v>39.1</c:v>
                </c:pt>
                <c:pt idx="2">
                  <c:v>49.5</c:v>
                </c:pt>
                <c:pt idx="3">
                  <c:v>62.9</c:v>
                </c:pt>
              </c:numCache>
            </c:numRef>
          </c:val>
          <c:extLst>
            <c:ext xmlns:c16="http://schemas.microsoft.com/office/drawing/2014/chart" uri="{C3380CC4-5D6E-409C-BE32-E72D297353CC}">
              <c16:uniqueId val="{00000004-D537-4D55-9B20-C8D0736C141D}"/>
            </c:ext>
          </c:extLst>
        </c:ser>
        <c:ser>
          <c:idx val="5"/>
          <c:order val="5"/>
          <c:tx>
            <c:strRef>
              <c:f>Feuil1!$G$1</c:f>
              <c:strCache>
                <c:ptCount val="1"/>
                <c:pt idx="0">
                  <c:v>Synfuels</c:v>
                </c:pt>
              </c:strCache>
            </c:strRef>
          </c:tx>
          <c:spPr>
            <a:solidFill>
              <a:srgbClr val="FFB743"/>
            </a:solidFill>
            <a:ln>
              <a:solidFill>
                <a:schemeClr val="tx1"/>
              </a:solidFill>
            </a:ln>
            <a:effectLst/>
          </c:spPr>
          <c:invertIfNegative val="0"/>
          <c:cat>
            <c:numRef>
              <c:f>Feuil1!$A$2:$A$5</c:f>
              <c:numCache>
                <c:formatCode>General</c:formatCode>
                <c:ptCount val="4"/>
                <c:pt idx="0">
                  <c:v>2019</c:v>
                </c:pt>
                <c:pt idx="1">
                  <c:v>2030</c:v>
                </c:pt>
                <c:pt idx="2">
                  <c:v>2040</c:v>
                </c:pt>
                <c:pt idx="3">
                  <c:v>2050</c:v>
                </c:pt>
              </c:numCache>
            </c:numRef>
          </c:cat>
          <c:val>
            <c:numRef>
              <c:f>Feuil1!$G$2:$G$5</c:f>
              <c:numCache>
                <c:formatCode>General</c:formatCode>
                <c:ptCount val="4"/>
                <c:pt idx="1">
                  <c:v>6.9</c:v>
                </c:pt>
                <c:pt idx="2">
                  <c:v>15.5</c:v>
                </c:pt>
                <c:pt idx="3">
                  <c:v>40.799999999999997</c:v>
                </c:pt>
              </c:numCache>
            </c:numRef>
          </c:val>
          <c:extLst>
            <c:ext xmlns:c16="http://schemas.microsoft.com/office/drawing/2014/chart" uri="{C3380CC4-5D6E-409C-BE32-E72D297353CC}">
              <c16:uniqueId val="{00000005-D537-4D55-9B20-C8D0736C141D}"/>
            </c:ext>
          </c:extLst>
        </c:ser>
        <c:ser>
          <c:idx val="6"/>
          <c:order val="6"/>
          <c:tx>
            <c:strRef>
              <c:f>Feuil1!$H$1</c:f>
              <c:strCache>
                <c:ptCount val="1"/>
                <c:pt idx="0">
                  <c:v>Ammonia</c:v>
                </c:pt>
              </c:strCache>
            </c:strRef>
          </c:tx>
          <c:spPr>
            <a:solidFill>
              <a:srgbClr val="FF784D"/>
            </a:solidFill>
            <a:ln>
              <a:solidFill>
                <a:schemeClr val="tx1"/>
              </a:solidFill>
            </a:ln>
            <a:effectLst/>
          </c:spPr>
          <c:invertIfNegative val="0"/>
          <c:cat>
            <c:numRef>
              <c:f>Feuil1!$A$2:$A$5</c:f>
              <c:numCache>
                <c:formatCode>General</c:formatCode>
                <c:ptCount val="4"/>
                <c:pt idx="0">
                  <c:v>2019</c:v>
                </c:pt>
                <c:pt idx="1">
                  <c:v>2030</c:v>
                </c:pt>
                <c:pt idx="2">
                  <c:v>2040</c:v>
                </c:pt>
                <c:pt idx="3">
                  <c:v>2050</c:v>
                </c:pt>
              </c:numCache>
            </c:numRef>
          </c:cat>
          <c:val>
            <c:numRef>
              <c:f>Feuil1!$H$2:$H$5</c:f>
              <c:numCache>
                <c:formatCode>General</c:formatCode>
                <c:ptCount val="4"/>
                <c:pt idx="1">
                  <c:v>1.1000000000000001</c:v>
                </c:pt>
                <c:pt idx="2">
                  <c:v>7.2</c:v>
                </c:pt>
                <c:pt idx="3">
                  <c:v>18.3</c:v>
                </c:pt>
              </c:numCache>
            </c:numRef>
          </c:val>
          <c:extLst>
            <c:ext xmlns:c16="http://schemas.microsoft.com/office/drawing/2014/chart" uri="{C3380CC4-5D6E-409C-BE32-E72D297353CC}">
              <c16:uniqueId val="{00000006-D537-4D55-9B20-C8D0736C141D}"/>
            </c:ext>
          </c:extLst>
        </c:ser>
        <c:dLbls>
          <c:showLegendKey val="0"/>
          <c:showVal val="0"/>
          <c:showCatName val="0"/>
          <c:showSerName val="0"/>
          <c:showPercent val="0"/>
          <c:showBubbleSize val="0"/>
        </c:dLbls>
        <c:gapWidth val="150"/>
        <c:overlap val="100"/>
        <c:axId val="871578224"/>
        <c:axId val="871583144"/>
      </c:barChart>
      <c:lineChart>
        <c:grouping val="standard"/>
        <c:varyColors val="0"/>
        <c:ser>
          <c:idx val="7"/>
          <c:order val="7"/>
          <c:tx>
            <c:strRef>
              <c:f>Feuil1!$I$1</c:f>
              <c:strCache>
                <c:ptCount val="1"/>
                <c:pt idx="0">
                  <c:v>Share of electrolysers</c:v>
                </c:pt>
              </c:strCache>
            </c:strRef>
          </c:tx>
          <c:spPr>
            <a:ln w="38100" cap="rnd">
              <a:solidFill>
                <a:schemeClr val="accent5"/>
              </a:solidFill>
              <a:round/>
            </a:ln>
            <a:effectLst/>
          </c:spPr>
          <c:marker>
            <c:symbol val="none"/>
          </c:marker>
          <c:dLbls>
            <c:dLbl>
              <c:idx val="0"/>
              <c:tx>
                <c:rich>
                  <a:bodyPr/>
                  <a:lstStyle/>
                  <a:p>
                    <a:r>
                      <a:rPr lang="en-US" dirty="0"/>
                      <a:t>%</a:t>
                    </a:r>
                  </a:p>
                </c:rich>
              </c:tx>
              <c:dLblPos val="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D537-4D55-9B20-C8D0736C141D}"/>
                </c:ext>
              </c:extLst>
            </c:dLbl>
            <c:dLbl>
              <c:idx val="1"/>
              <c:tx>
                <c:rich>
                  <a:bodyPr/>
                  <a:lstStyle/>
                  <a:p>
                    <a:r>
                      <a:rPr lang="en-US">
                        <a:solidFill>
                          <a:schemeClr val="bg1"/>
                        </a:solidFill>
                      </a:rPr>
                      <a:t>16%</a:t>
                    </a:r>
                  </a:p>
                </c:rich>
              </c:tx>
              <c:dLblPos val="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D537-4D55-9B20-C8D0736C141D}"/>
                </c:ext>
              </c:extLst>
            </c:dLbl>
            <c:dLbl>
              <c:idx val="2"/>
              <c:tx>
                <c:rich>
                  <a:bodyPr/>
                  <a:lstStyle/>
                  <a:p>
                    <a:r>
                      <a:rPr lang="en-US" dirty="0"/>
                      <a:t>40%</a:t>
                    </a:r>
                  </a:p>
                </c:rich>
              </c:tx>
              <c:dLblPos val="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D537-4D55-9B20-C8D0736C141D}"/>
                </c:ext>
              </c:extLst>
            </c:dLbl>
            <c:dLbl>
              <c:idx val="3"/>
              <c:tx>
                <c:rich>
                  <a:bodyPr/>
                  <a:lstStyle/>
                  <a:p>
                    <a:r>
                      <a:rPr lang="en-US" dirty="0"/>
                      <a:t>43%</a:t>
                    </a:r>
                  </a:p>
                </c:rich>
              </c:tx>
              <c:dLblPos val="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D537-4D55-9B20-C8D0736C141D}"/>
                </c:ext>
              </c:extLst>
            </c:dLbl>
            <c:spPr>
              <a:solidFill>
                <a:schemeClr val="tx1"/>
              </a:solidFill>
              <a:ln>
                <a:noFill/>
              </a:ln>
              <a:effectLst/>
            </c:spPr>
            <c:txPr>
              <a:bodyPr rot="0" spcFirstLastPara="1" vertOverflow="clip" horzOverflow="clip" vert="horz" wrap="square" lIns="36576" tIns="18288" rIns="36576" bIns="18288" anchor="ctr" anchorCtr="1">
                <a:spAutoFit/>
              </a:bodyPr>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oundRect">
                    <a:avLst/>
                  </a:prstGeom>
                  <a:noFill/>
                  <a:ln>
                    <a:noFill/>
                  </a:ln>
                </c15:spPr>
                <c15:showDataLabelsRange val="1"/>
                <c15:showLeaderLines val="0"/>
              </c:ext>
            </c:extLst>
          </c:dLbls>
          <c:val>
            <c:numRef>
              <c:f>Feuil1!$I$2:$I$5</c:f>
              <c:numCache>
                <c:formatCode>General</c:formatCode>
                <c:ptCount val="4"/>
                <c:pt idx="0">
                  <c:v>0</c:v>
                </c:pt>
                <c:pt idx="1">
                  <c:v>14.128000000000002</c:v>
                </c:pt>
                <c:pt idx="2">
                  <c:v>54.6</c:v>
                </c:pt>
                <c:pt idx="3">
                  <c:v>123.41</c:v>
                </c:pt>
              </c:numCache>
            </c:numRef>
          </c:val>
          <c:smooth val="0"/>
          <c:extLst>
            <c:ext xmlns:c16="http://schemas.microsoft.com/office/drawing/2014/chart" uri="{C3380CC4-5D6E-409C-BE32-E72D297353CC}">
              <c16:uniqueId val="{0000000B-D537-4D55-9B20-C8D0736C141D}"/>
            </c:ext>
          </c:extLst>
        </c:ser>
        <c:dLbls>
          <c:showLegendKey val="0"/>
          <c:showVal val="0"/>
          <c:showCatName val="0"/>
          <c:showSerName val="0"/>
          <c:showPercent val="0"/>
          <c:showBubbleSize val="0"/>
        </c:dLbls>
        <c:marker val="1"/>
        <c:smooth val="0"/>
        <c:axId val="1052425440"/>
        <c:axId val="1052419208"/>
      </c:lineChart>
      <c:catAx>
        <c:axId val="8715782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71583144"/>
        <c:crosses val="autoZero"/>
        <c:auto val="1"/>
        <c:lblAlgn val="ctr"/>
        <c:lblOffset val="100"/>
        <c:noMultiLvlLbl val="0"/>
      </c:catAx>
      <c:valAx>
        <c:axId val="871583144"/>
        <c:scaling>
          <c:orientation val="minMax"/>
          <c:max val="3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solidFill>
                    <a:latin typeface="Arial" panose="020B0604020202020204" pitchFamily="34" charset="0"/>
                    <a:ea typeface="+mn-ea"/>
                    <a:cs typeface="Arial" panose="020B0604020202020204" pitchFamily="34" charset="0"/>
                  </a:defRPr>
                </a:pPr>
                <a:r>
                  <a:rPr lang="en-GB"/>
                  <a:t>Million tons of hydrogen</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71578224"/>
        <c:crosses val="autoZero"/>
        <c:crossBetween val="between"/>
      </c:valAx>
      <c:valAx>
        <c:axId val="1052419208"/>
        <c:scaling>
          <c:orientation val="minMax"/>
        </c:scaling>
        <c:delete val="1"/>
        <c:axPos val="r"/>
        <c:numFmt formatCode="General" sourceLinked="1"/>
        <c:majorTickMark val="out"/>
        <c:minorTickMark val="none"/>
        <c:tickLblPos val="nextTo"/>
        <c:crossAx val="1052425440"/>
        <c:crosses val="max"/>
        <c:crossBetween val="between"/>
      </c:valAx>
      <c:catAx>
        <c:axId val="1052425440"/>
        <c:scaling>
          <c:orientation val="minMax"/>
        </c:scaling>
        <c:delete val="1"/>
        <c:axPos val="b"/>
        <c:majorTickMark val="out"/>
        <c:minorTickMark val="none"/>
        <c:tickLblPos val="nextTo"/>
        <c:crossAx val="1052419208"/>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solidFill>
            <a:schemeClr val="tx1"/>
          </a:solidFill>
          <a:latin typeface="Arial" panose="020B0604020202020204" pitchFamily="34" charset="0"/>
          <a:cs typeface="Arial" panose="020B0604020202020204" pitchFamily="34" charset="0"/>
        </a:defRPr>
      </a:pPr>
      <a:endParaRPr lang="en-US"/>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Feuil1!$B$1</c:f>
              <c:strCache>
                <c:ptCount val="1"/>
                <c:pt idx="0">
                  <c:v>Capacity of electrolysers</c:v>
                </c:pt>
              </c:strCache>
            </c:strRef>
          </c:tx>
          <c:spPr>
            <a:ln w="28575" cap="rnd">
              <a:solidFill>
                <a:schemeClr val="accent1"/>
              </a:solidFill>
              <a:round/>
            </a:ln>
            <a:effectLst/>
          </c:spPr>
          <c:marker>
            <c:symbol val="circle"/>
            <c:size val="5"/>
            <c:spPr>
              <a:solidFill>
                <a:schemeClr val="accent1"/>
              </a:solidFill>
              <a:ln w="25400">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ontserra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Feuil1!$A$2:$A$12</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Feuil1!$B$2:$B$12</c:f>
              <c:numCache>
                <c:formatCode>General</c:formatCode>
                <c:ptCount val="11"/>
                <c:pt idx="0">
                  <c:v>1</c:v>
                </c:pt>
                <c:pt idx="1">
                  <c:v>18</c:v>
                </c:pt>
                <c:pt idx="2">
                  <c:v>24</c:v>
                </c:pt>
                <c:pt idx="3">
                  <c:v>39</c:v>
                </c:pt>
                <c:pt idx="4">
                  <c:v>47</c:v>
                </c:pt>
                <c:pt idx="5">
                  <c:v>60</c:v>
                </c:pt>
                <c:pt idx="6">
                  <c:v>66</c:v>
                </c:pt>
                <c:pt idx="7">
                  <c:v>75</c:v>
                </c:pt>
                <c:pt idx="8">
                  <c:v>90</c:v>
                </c:pt>
                <c:pt idx="9">
                  <c:v>117</c:v>
                </c:pt>
                <c:pt idx="10">
                  <c:v>260</c:v>
                </c:pt>
              </c:numCache>
            </c:numRef>
          </c:val>
          <c:smooth val="0"/>
          <c:extLst>
            <c:ext xmlns:c16="http://schemas.microsoft.com/office/drawing/2014/chart" uri="{C3380CC4-5D6E-409C-BE32-E72D297353CC}">
              <c16:uniqueId val="{00000000-D002-433A-A64E-F955754CF010}"/>
            </c:ext>
          </c:extLst>
        </c:ser>
        <c:dLbls>
          <c:showLegendKey val="0"/>
          <c:showVal val="0"/>
          <c:showCatName val="0"/>
          <c:showSerName val="0"/>
          <c:showPercent val="0"/>
          <c:showBubbleSize val="0"/>
        </c:dLbls>
        <c:marker val="1"/>
        <c:smooth val="0"/>
        <c:axId val="267246824"/>
        <c:axId val="267244856"/>
      </c:lineChart>
      <c:catAx>
        <c:axId val="26724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ontserrat"/>
                <a:ea typeface="+mn-ea"/>
                <a:cs typeface="+mn-cs"/>
              </a:defRPr>
            </a:pPr>
            <a:endParaRPr lang="en-US"/>
          </a:p>
        </c:txPr>
        <c:crossAx val="267244856"/>
        <c:crosses val="autoZero"/>
        <c:auto val="1"/>
        <c:lblAlgn val="ctr"/>
        <c:lblOffset val="100"/>
        <c:noMultiLvlLbl val="0"/>
      </c:catAx>
      <c:valAx>
        <c:axId val="267244856"/>
        <c:scaling>
          <c:orientation val="minMax"/>
          <c:max val="30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solidFill>
                    <a:latin typeface="Montserrat"/>
                    <a:ea typeface="+mn-ea"/>
                    <a:cs typeface="+mn-cs"/>
                  </a:defRPr>
                </a:pPr>
                <a:r>
                  <a:rPr lang="en-GB" dirty="0" err="1"/>
                  <a:t>MWe</a:t>
                </a:r>
                <a:endParaRPr lang="en-GB" dirty="0"/>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solidFill>
                  <a:latin typeface="Montserra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ontserrat"/>
                <a:ea typeface="+mn-ea"/>
                <a:cs typeface="+mn-cs"/>
              </a:defRPr>
            </a:pPr>
            <a:endParaRPr lang="en-US"/>
          </a:p>
        </c:txPr>
        <c:crossAx val="267246824"/>
        <c:crosses val="autoZero"/>
        <c:crossBetween val="between"/>
        <c:majorUnit val="50"/>
      </c:valAx>
      <c:spPr>
        <a:noFill/>
        <a:ln>
          <a:noFill/>
        </a:ln>
        <a:effectLst/>
      </c:spPr>
    </c:plotArea>
    <c:plotVisOnly val="1"/>
    <c:dispBlanksAs val="gap"/>
    <c:showDLblsOverMax val="0"/>
  </c:chart>
  <c:spPr>
    <a:noFill/>
    <a:ln>
      <a:noFill/>
    </a:ln>
    <a:effectLst/>
  </c:spPr>
  <c:txPr>
    <a:bodyPr/>
    <a:lstStyle/>
    <a:p>
      <a:pPr>
        <a:defRPr>
          <a:solidFill>
            <a:schemeClr val="tx1"/>
          </a:solidFill>
          <a:latin typeface="Montserrat"/>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0.95824</cdr:x>
      <cdr:y>0.08462</cdr:y>
    </cdr:from>
    <cdr:to>
      <cdr:x>1</cdr:x>
      <cdr:y>0.82599</cdr:y>
    </cdr:to>
    <cdr:sp macro="" textlink="">
      <cdr:nvSpPr>
        <cdr:cNvPr id="2" name="ZoneTexte 1"/>
        <cdr:cNvSpPr txBox="1"/>
      </cdr:nvSpPr>
      <cdr:spPr>
        <a:xfrm xmlns:a="http://schemas.openxmlformats.org/drawingml/2006/main">
          <a:off x="7788563" y="401698"/>
          <a:ext cx="339437" cy="351937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GB" sz="1100" dirty="0"/>
        </a:p>
      </cdr:txBody>
    </cdr:sp>
  </cdr:relSizeAnchor>
  <cdr:relSizeAnchor xmlns:cdr="http://schemas.openxmlformats.org/drawingml/2006/chartDrawing">
    <cdr:from>
      <cdr:x>0.96609</cdr:x>
      <cdr:y>0.08686</cdr:y>
    </cdr:from>
    <cdr:to>
      <cdr:x>1</cdr:x>
      <cdr:y>0.81703</cdr:y>
    </cdr:to>
    <cdr:sp macro="" textlink="">
      <cdr:nvSpPr>
        <cdr:cNvPr id="3" name="ZoneTexte 2"/>
        <cdr:cNvSpPr txBox="1"/>
      </cdr:nvSpPr>
      <cdr:spPr>
        <a:xfrm xmlns:a="http://schemas.openxmlformats.org/drawingml/2006/main">
          <a:off x="7852359" y="412331"/>
          <a:ext cx="275641" cy="346621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GB"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3A0681-2258-4FB9-AEE4-F88607C7DC4D}" type="datetimeFigureOut">
              <a:rPr lang="en-GB" smtClean="0"/>
              <a:t>29/04/2021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177942-EF8B-45F7-9BC3-ADC0743CE11F}" type="slidenum">
              <a:rPr lang="en-GB" smtClean="0"/>
              <a:t>‹#›</a:t>
            </a:fld>
            <a:endParaRPr lang="en-GB"/>
          </a:p>
        </p:txBody>
      </p:sp>
    </p:spTree>
    <p:extLst>
      <p:ext uri="{BB962C8B-B14F-4D97-AF65-F5344CB8AC3E}">
        <p14:creationId xmlns:p14="http://schemas.microsoft.com/office/powerpoint/2010/main" val="282287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PlaceHolder 1"/>
          <p:cNvSpPr>
            <a:spLocks noGrp="1" noRot="1" noChangeAspect="1"/>
          </p:cNvSpPr>
          <p:nvPr>
            <p:ph type="sldImg"/>
          </p:nvPr>
        </p:nvSpPr>
        <p:spPr>
          <a:xfrm>
            <a:off x="381000" y="685800"/>
            <a:ext cx="6096000" cy="3429000"/>
          </a:xfrm>
          <a:prstGeom prst="rect">
            <a:avLst/>
          </a:prstGeom>
        </p:spPr>
      </p:sp>
      <p:sp>
        <p:nvSpPr>
          <p:cNvPr id="192" name="PlaceHolder 2"/>
          <p:cNvSpPr>
            <a:spLocks noGrp="1"/>
          </p:cNvSpPr>
          <p:nvPr>
            <p:ph type="body"/>
          </p:nvPr>
        </p:nvSpPr>
        <p:spPr>
          <a:xfrm>
            <a:off x="685800" y="4343400"/>
            <a:ext cx="5486040" cy="4114440"/>
          </a:xfrm>
          <a:prstGeom prst="rect">
            <a:avLst/>
          </a:prstGeom>
        </p:spPr>
        <p:txBody>
          <a:bodyPr>
            <a:noAutofit/>
          </a:bodyPr>
          <a:lstStyle/>
          <a:p>
            <a:pPr marL="216000" indent="-216000">
              <a:lnSpc>
                <a:spcPct val="100000"/>
              </a:lnSpc>
            </a:pPr>
            <a:endParaRPr lang="en-US" sz="2000" b="0" strike="noStrike" spc="-1">
              <a:latin typeface="Arial"/>
            </a:endParaRPr>
          </a:p>
          <a:p>
            <a:pPr marL="216000" indent="-216000">
              <a:lnSpc>
                <a:spcPct val="100000"/>
              </a:lnSpc>
            </a:pPr>
            <a:endParaRPr lang="en-US" sz="2000" b="0" strike="noStrike" spc="-1">
              <a:latin typeface="Arial"/>
            </a:endParaRPr>
          </a:p>
        </p:txBody>
      </p:sp>
      <p:sp>
        <p:nvSpPr>
          <p:cNvPr id="193" name="TextShape 3"/>
          <p:cNvSpPr txBox="1"/>
          <p:nvPr/>
        </p:nvSpPr>
        <p:spPr>
          <a:xfrm>
            <a:off x="3884760" y="8685360"/>
            <a:ext cx="2971440" cy="456840"/>
          </a:xfrm>
          <a:prstGeom prst="rect">
            <a:avLst/>
          </a:prstGeom>
          <a:noFill/>
          <a:ln w="0">
            <a:noFill/>
          </a:ln>
        </p:spPr>
        <p:txBody>
          <a:bodyPr anchor="b">
            <a:noAutofit/>
          </a:bodyPr>
          <a:lstStyle/>
          <a:p>
            <a:pPr algn="r">
              <a:lnSpc>
                <a:spcPct val="100000"/>
              </a:lnSpc>
            </a:pPr>
            <a:fld id="{333A5E5E-F28F-4C2B-96D0-105C326C5221}" type="slidenum">
              <a:rPr lang="en-US" sz="1200" b="0" strike="noStrike" spc="-1">
                <a:latin typeface="Times New Roman"/>
              </a:rPr>
              <a:t>2</a:t>
            </a:fld>
            <a:endParaRPr lang="en-US" sz="1200" b="0" strike="noStrike" spc="-1">
              <a:latin typeface="Times New Roman"/>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Caractère central de</a:t>
            </a:r>
            <a:r>
              <a:rPr lang="fr-FR" baseline="0" dirty="0"/>
              <a:t> l’hydrogène dans la décarbonation de nombreux secteurs d’activité (transports, industrie, </a:t>
            </a:r>
            <a:r>
              <a:rPr lang="fr-FR" baseline="0" dirty="0" err="1"/>
              <a:t>etc</a:t>
            </a:r>
            <a:r>
              <a:rPr lang="fr-FR" baseline="0" dirty="0"/>
              <a:t>)</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078713-7954-3947-9A93-C9049FACD2D9}"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03475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Caractère central de</a:t>
            </a:r>
            <a:r>
              <a:rPr lang="fr-FR" baseline="0" dirty="0"/>
              <a:t> l’hydrogène dans la décarbonation de nombreux secteurs d’activité (transports, industrie, </a:t>
            </a:r>
            <a:r>
              <a:rPr lang="fr-FR" baseline="0" dirty="0" err="1"/>
              <a:t>etc</a:t>
            </a:r>
            <a:r>
              <a:rPr lang="fr-FR" baseline="0" dirty="0"/>
              <a:t>)</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078713-7954-3947-9A93-C9049FACD2D9}"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0266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D9274CD-591B-4187-93C8-9BA2F368301C}" type="slidenum">
              <a:rPr lang="en-US" smtClean="0"/>
              <a:pPr/>
              <a:t>17</a:t>
            </a:fld>
            <a:endParaRPr lang="en-US" dirty="0"/>
          </a:p>
        </p:txBody>
      </p:sp>
    </p:spTree>
    <p:extLst>
      <p:ext uri="{BB962C8B-B14F-4D97-AF65-F5344CB8AC3E}">
        <p14:creationId xmlns:p14="http://schemas.microsoft.com/office/powerpoint/2010/main" val="8063561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C177942-EF8B-45F7-9BC3-ADC0743CE11F}" type="slidenum">
              <a:rPr lang="en-GB" smtClean="0"/>
              <a:t>4</a:t>
            </a:fld>
            <a:endParaRPr lang="en-GB"/>
          </a:p>
        </p:txBody>
      </p:sp>
    </p:spTree>
    <p:extLst>
      <p:ext uri="{BB962C8B-B14F-4D97-AF65-F5344CB8AC3E}">
        <p14:creationId xmlns:p14="http://schemas.microsoft.com/office/powerpoint/2010/main" val="4056807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C177942-EF8B-45F7-9BC3-ADC0743CE11F}" type="slidenum">
              <a:rPr lang="en-GB" smtClean="0"/>
              <a:t>5</a:t>
            </a:fld>
            <a:endParaRPr lang="en-GB"/>
          </a:p>
        </p:txBody>
      </p:sp>
    </p:spTree>
    <p:extLst>
      <p:ext uri="{BB962C8B-B14F-4D97-AF65-F5344CB8AC3E}">
        <p14:creationId xmlns:p14="http://schemas.microsoft.com/office/powerpoint/2010/main" val="38715794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Fuel cells and hydrogen technologies have the potential to decarbonize hard to abate sectors like heavy duty road transport, maritime transport, and commercial and domestic heat.</a:t>
            </a:r>
          </a:p>
          <a:p>
            <a:r>
              <a:rPr lang="en-US" dirty="0"/>
              <a:t>The </a:t>
            </a:r>
            <a:r>
              <a:rPr lang="en-US" dirty="0" err="1"/>
              <a:t>decarbonisation</a:t>
            </a:r>
            <a:r>
              <a:rPr lang="en-US" dirty="0"/>
              <a:t> of all sectors will require a transformation of energy systems, providing opportunities for local companies to generate employment and value in the process</a:t>
            </a:r>
          </a:p>
          <a:p>
            <a:r>
              <a:rPr lang="en-US" dirty="0"/>
              <a:t>The various sectors involved in the energy transformation consist of complex sets of value chains which could either replace existing energy activities or create new avenues for value and job creation</a:t>
            </a:r>
          </a:p>
          <a:p>
            <a:r>
              <a:rPr lang="en-US" dirty="0"/>
              <a:t>FCH technologies could play a role in many sectors, stimulating economic growth and encouraging job creation</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CC177942-EF8B-45F7-9BC3-ADC0743CE11F}" type="slidenum">
              <a:rPr lang="en-GB" smtClean="0"/>
              <a:t>6</a:t>
            </a:fld>
            <a:endParaRPr lang="en-GB"/>
          </a:p>
        </p:txBody>
      </p:sp>
    </p:spTree>
    <p:extLst>
      <p:ext uri="{BB962C8B-B14F-4D97-AF65-F5344CB8AC3E}">
        <p14:creationId xmlns:p14="http://schemas.microsoft.com/office/powerpoint/2010/main" val="36345246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086100"/>
          </a:xfrm>
        </p:spPr>
        <p:txBody>
          <a:bodyPr/>
          <a:lstStyle/>
          <a:p>
            <a:pPr>
              <a:tabLst>
                <a:tab pos="176213" algn="l"/>
              </a:tabLst>
            </a:pPr>
            <a:r>
              <a:rPr lang="en-US" dirty="0">
                <a:ea typeface="+mn-lt"/>
                <a:cs typeface="+mn-lt"/>
              </a:rPr>
              <a:t>The </a:t>
            </a:r>
            <a:r>
              <a:rPr lang="en-US" b="1" dirty="0">
                <a:solidFill>
                  <a:schemeClr val="tx2"/>
                </a:solidFill>
                <a:ea typeface="+mn-lt"/>
                <a:cs typeface="+mn-lt"/>
              </a:rPr>
              <a:t>EU Hydrogen strategy </a:t>
            </a:r>
            <a:r>
              <a:rPr lang="en-US" dirty="0">
                <a:ea typeface="+mn-lt"/>
                <a:cs typeface="+mn-lt"/>
              </a:rPr>
              <a:t>encourages the uptake of </a:t>
            </a:r>
            <a:r>
              <a:rPr lang="en-US" dirty="0" err="1">
                <a:ea typeface="+mn-lt"/>
                <a:cs typeface="+mn-lt"/>
              </a:rPr>
              <a:t>electrolysers</a:t>
            </a:r>
            <a:r>
              <a:rPr lang="en-US" dirty="0">
                <a:ea typeface="+mn-lt"/>
                <a:cs typeface="+mn-lt"/>
              </a:rPr>
              <a:t>, clean hydrogen generation, and the inclusion of hydrogen in energy infrastructure policies and legislation</a:t>
            </a:r>
          </a:p>
          <a:p>
            <a:pPr>
              <a:tabLst>
                <a:tab pos="176213" algn="l"/>
              </a:tabLst>
            </a:pPr>
            <a:r>
              <a:rPr lang="en-US" dirty="0">
                <a:ea typeface="+mn-lt"/>
                <a:cs typeface="+mn-lt"/>
              </a:rPr>
              <a:t>Most </a:t>
            </a:r>
            <a:r>
              <a:rPr lang="en-US" b="1" dirty="0">
                <a:solidFill>
                  <a:schemeClr val="tx2"/>
                </a:solidFill>
                <a:ea typeface="+mn-lt"/>
                <a:cs typeface="+mn-lt"/>
              </a:rPr>
              <a:t>NECPs</a:t>
            </a:r>
            <a:r>
              <a:rPr lang="en-US" dirty="0">
                <a:ea typeface="+mn-lt"/>
                <a:cs typeface="+mn-lt"/>
              </a:rPr>
              <a:t> defined in the </a:t>
            </a:r>
            <a:r>
              <a:rPr lang="en-US" b="1" dirty="0">
                <a:solidFill>
                  <a:schemeClr val="tx2"/>
                </a:solidFill>
                <a:ea typeface="+mn-lt"/>
                <a:cs typeface="+mn-lt"/>
              </a:rPr>
              <a:t>Governance Regulation </a:t>
            </a:r>
            <a:r>
              <a:rPr lang="en-US" dirty="0">
                <a:ea typeface="+mn-lt"/>
                <a:cs typeface="+mn-lt"/>
              </a:rPr>
              <a:t>include hydrogen, some also fuel cells, to meet national targets</a:t>
            </a:r>
          </a:p>
          <a:p>
            <a:pPr>
              <a:tabLst>
                <a:tab pos="176213" algn="l"/>
              </a:tabLst>
            </a:pPr>
            <a:r>
              <a:rPr lang="en-US" dirty="0">
                <a:ea typeface="+mn-lt"/>
                <a:cs typeface="+mn-lt"/>
              </a:rPr>
              <a:t>The </a:t>
            </a:r>
            <a:r>
              <a:rPr lang="en-US" b="1" dirty="0">
                <a:solidFill>
                  <a:schemeClr val="tx2"/>
                </a:solidFill>
                <a:ea typeface="+mn-lt"/>
                <a:cs typeface="+mn-lt"/>
              </a:rPr>
              <a:t>Renewable Energy Directive </a:t>
            </a:r>
            <a:r>
              <a:rPr lang="en-US" dirty="0">
                <a:ea typeface="+mn-lt"/>
                <a:cs typeface="+mn-lt"/>
              </a:rPr>
              <a:t>will increase the penetration of renewables, creating opportunities for Power-to-X (</a:t>
            </a:r>
            <a:r>
              <a:rPr lang="en-US" dirty="0" err="1">
                <a:ea typeface="+mn-lt"/>
                <a:cs typeface="+mn-lt"/>
              </a:rPr>
              <a:t>PtX</a:t>
            </a:r>
            <a:r>
              <a:rPr lang="en-US" dirty="0">
                <a:ea typeface="+mn-lt"/>
                <a:cs typeface="+mn-lt"/>
              </a:rPr>
              <a:t>) and storage solutions, including stationary hydrogen and fuel cell solutions. It may also increase the demand for fuel cell vehicles, and provides incentive for fuel suppliers to produce clean fuels, including renewable natural gas</a:t>
            </a:r>
          </a:p>
          <a:p>
            <a:pPr>
              <a:tabLst>
                <a:tab pos="176213" algn="l"/>
              </a:tabLst>
            </a:pPr>
            <a:r>
              <a:rPr lang="en-US" dirty="0">
                <a:ea typeface="+mn-lt"/>
                <a:cs typeface="+mn-lt"/>
              </a:rPr>
              <a:t>The </a:t>
            </a:r>
            <a:r>
              <a:rPr lang="en-US" b="1" dirty="0">
                <a:solidFill>
                  <a:schemeClr val="tx2"/>
                </a:solidFill>
                <a:ea typeface="+mn-lt"/>
                <a:cs typeface="+mn-lt"/>
              </a:rPr>
              <a:t>Energy Efficiency directive </a:t>
            </a:r>
            <a:r>
              <a:rPr lang="en-US" dirty="0">
                <a:ea typeface="+mn-lt"/>
                <a:cs typeface="+mn-lt"/>
              </a:rPr>
              <a:t>could drive demand for stationary applications of fuel cell and hydrogen technologies, including natural gas fuel cells</a:t>
            </a:r>
            <a:endParaRPr lang="en-US" dirty="0">
              <a:cs typeface="Calibri"/>
            </a:endParaRPr>
          </a:p>
          <a:p>
            <a:pPr>
              <a:tabLst>
                <a:tab pos="176213" algn="l"/>
              </a:tabLst>
            </a:pPr>
            <a:r>
              <a:rPr lang="en-US" dirty="0">
                <a:ea typeface="+mn-lt"/>
                <a:cs typeface="+mn-lt"/>
              </a:rPr>
              <a:t>The</a:t>
            </a:r>
            <a:r>
              <a:rPr lang="en-US" b="1" dirty="0">
                <a:ea typeface="+mn-lt"/>
                <a:cs typeface="+mn-lt"/>
              </a:rPr>
              <a:t> </a:t>
            </a:r>
            <a:r>
              <a:rPr lang="en-US" b="1" dirty="0">
                <a:solidFill>
                  <a:schemeClr val="tx2"/>
                </a:solidFill>
                <a:ea typeface="+mn-lt"/>
                <a:cs typeface="+mn-lt"/>
              </a:rPr>
              <a:t>ETS and ESR </a:t>
            </a:r>
            <a:r>
              <a:rPr lang="en-US" dirty="0">
                <a:ea typeface="+mn-lt"/>
                <a:cs typeface="+mn-lt"/>
              </a:rPr>
              <a:t>will encourage the uptake of clean technologies, including hydrogen and natural gas fuel cells in sectors like steelmaking, chemicals, land and air transport, and potentially maritime transport</a:t>
            </a:r>
          </a:p>
          <a:p>
            <a:pPr>
              <a:tabLst>
                <a:tab pos="176213" algn="l"/>
              </a:tabLst>
            </a:pPr>
            <a:r>
              <a:rPr lang="en-US" dirty="0">
                <a:ea typeface="+mn-lt"/>
                <a:cs typeface="+mn-lt"/>
              </a:rPr>
              <a:t>The </a:t>
            </a:r>
            <a:r>
              <a:rPr lang="en-US" b="1" dirty="0">
                <a:solidFill>
                  <a:schemeClr val="tx2"/>
                </a:solidFill>
                <a:ea typeface="+mn-lt"/>
                <a:cs typeface="+mn-lt"/>
              </a:rPr>
              <a:t>EU Industrial strategy </a:t>
            </a:r>
            <a:r>
              <a:rPr lang="en-US" dirty="0">
                <a:ea typeface="+mn-lt"/>
                <a:cs typeface="+mn-lt"/>
              </a:rPr>
              <a:t>will encourage the development of European value chains for clean technologies, including hydrogen and natural gas fuel cells</a:t>
            </a:r>
          </a:p>
          <a:p>
            <a:pPr>
              <a:tabLst>
                <a:tab pos="176213" algn="l"/>
              </a:tabLst>
            </a:pPr>
            <a:r>
              <a:rPr lang="en-US" dirty="0">
                <a:ea typeface="+mn-lt"/>
                <a:cs typeface="+mn-lt"/>
              </a:rPr>
              <a:t>The </a:t>
            </a:r>
            <a:r>
              <a:rPr lang="en-US" b="1" dirty="0">
                <a:solidFill>
                  <a:schemeClr val="tx2"/>
                </a:solidFill>
                <a:ea typeface="+mn-lt"/>
                <a:cs typeface="+mn-lt"/>
              </a:rPr>
              <a:t>Energy System Integration Strategy </a:t>
            </a:r>
            <a:r>
              <a:rPr lang="en-US" dirty="0">
                <a:ea typeface="+mn-lt"/>
                <a:cs typeface="+mn-lt"/>
              </a:rPr>
              <a:t>highlights FC technologies as a way to decarbonize hard to abate sectors, like heavy-duty road transport, aviation, maritime transport, and energy-intensive industries. It also points to FC technologies’ role as </a:t>
            </a:r>
            <a:r>
              <a:rPr lang="en-US" dirty="0" err="1">
                <a:ea typeface="+mn-lt"/>
                <a:cs typeface="+mn-lt"/>
              </a:rPr>
              <a:t>PtX</a:t>
            </a:r>
            <a:r>
              <a:rPr lang="en-US" dirty="0">
                <a:ea typeface="+mn-lt"/>
                <a:cs typeface="+mn-lt"/>
              </a:rPr>
              <a:t> and storage solutions</a:t>
            </a:r>
          </a:p>
          <a:p>
            <a:pPr>
              <a:tabLst>
                <a:tab pos="176213" algn="l"/>
              </a:tabLst>
            </a:pPr>
            <a:r>
              <a:rPr lang="en-US" dirty="0">
                <a:ea typeface="+mn-lt"/>
                <a:cs typeface="+mn-lt"/>
              </a:rPr>
              <a:t>The </a:t>
            </a:r>
            <a:r>
              <a:rPr lang="en-US" b="1" dirty="0">
                <a:solidFill>
                  <a:schemeClr val="tx2"/>
                </a:solidFill>
                <a:ea typeface="+mn-lt"/>
                <a:cs typeface="+mn-lt"/>
              </a:rPr>
              <a:t>Green Deal Call </a:t>
            </a:r>
            <a:r>
              <a:rPr lang="en-US" dirty="0">
                <a:ea typeface="+mn-lt"/>
                <a:cs typeface="+mn-lt"/>
              </a:rPr>
              <a:t>includes areas that are relevant to FC technologies, with for example the second area with a focus on hydrogen production via electrolysis, or </a:t>
            </a:r>
            <a:r>
              <a:rPr lang="en-US" dirty="0" err="1">
                <a:ea typeface="+mn-lt"/>
                <a:cs typeface="+mn-lt"/>
              </a:rPr>
              <a:t>decarbonisation</a:t>
            </a:r>
            <a:r>
              <a:rPr lang="en-US" dirty="0">
                <a:ea typeface="+mn-lt"/>
                <a:cs typeface="+mn-lt"/>
              </a:rPr>
              <a:t> of industry (call area 3), the improvement of buildings’ energy efficiency (call area 4), and the greening of ports and airports (call area 5)</a:t>
            </a:r>
            <a:endParaRPr lang="en-US" dirty="0"/>
          </a:p>
        </p:txBody>
      </p:sp>
      <p:sp>
        <p:nvSpPr>
          <p:cNvPr id="4" name="Slide Number Placeholder 3"/>
          <p:cNvSpPr>
            <a:spLocks noGrp="1"/>
          </p:cNvSpPr>
          <p:nvPr>
            <p:ph type="sldNum" sz="quarter" idx="5"/>
          </p:nvPr>
        </p:nvSpPr>
        <p:spPr/>
        <p:txBody>
          <a:bodyPr/>
          <a:lstStyle/>
          <a:p>
            <a:fld id="{CC177942-EF8B-45F7-9BC3-ADC0743CE11F}" type="slidenum">
              <a:rPr lang="en-GB" smtClean="0"/>
              <a:t>7</a:t>
            </a:fld>
            <a:endParaRPr lang="en-GB"/>
          </a:p>
        </p:txBody>
      </p:sp>
    </p:spTree>
    <p:extLst>
      <p:ext uri="{BB962C8B-B14F-4D97-AF65-F5344CB8AC3E}">
        <p14:creationId xmlns:p14="http://schemas.microsoft.com/office/powerpoint/2010/main" val="13204983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177942-EF8B-45F7-9BC3-ADC0743CE11F}" type="slidenum">
              <a:rPr lang="en-GB" smtClean="0"/>
              <a:t>8</a:t>
            </a:fld>
            <a:endParaRPr lang="en-GB"/>
          </a:p>
        </p:txBody>
      </p:sp>
    </p:spTree>
    <p:extLst>
      <p:ext uri="{BB962C8B-B14F-4D97-AF65-F5344CB8AC3E}">
        <p14:creationId xmlns:p14="http://schemas.microsoft.com/office/powerpoint/2010/main" val="31787606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C177942-EF8B-45F7-9BC3-ADC0743CE11F}" type="slidenum">
              <a:rPr lang="en-GB" smtClean="0"/>
              <a:t>9</a:t>
            </a:fld>
            <a:endParaRPr lang="en-GB"/>
          </a:p>
        </p:txBody>
      </p:sp>
    </p:spTree>
    <p:extLst>
      <p:ext uri="{BB962C8B-B14F-4D97-AF65-F5344CB8AC3E}">
        <p14:creationId xmlns:p14="http://schemas.microsoft.com/office/powerpoint/2010/main" val="38335187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C177942-EF8B-45F7-9BC3-ADC0743CE11F}" type="slidenum">
              <a:rPr lang="en-GB" smtClean="0"/>
              <a:t>10</a:t>
            </a:fld>
            <a:endParaRPr lang="en-GB"/>
          </a:p>
        </p:txBody>
      </p:sp>
    </p:spTree>
    <p:extLst>
      <p:ext uri="{BB962C8B-B14F-4D97-AF65-F5344CB8AC3E}">
        <p14:creationId xmlns:p14="http://schemas.microsoft.com/office/powerpoint/2010/main" val="2824125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Caractère central de</a:t>
            </a:r>
            <a:r>
              <a:rPr lang="fr-FR" baseline="0" dirty="0"/>
              <a:t> l’hydrogène dans la décarbonation de nombreux secteurs d’activité (transports, industrie, </a:t>
            </a:r>
            <a:r>
              <a:rPr lang="fr-FR" baseline="0" dirty="0" err="1"/>
              <a:t>etc</a:t>
            </a:r>
            <a:r>
              <a:rPr lang="fr-FR" baseline="0" dirty="0"/>
              <a:t>)</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078713-7954-3947-9A93-C9049FACD2D9}"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83733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FA4F2C93-7A8A-47AF-A8C0-0AD89E5EEA55}"/>
              </a:ext>
            </a:extLst>
          </p:cNvPr>
          <p:cNvPicPr>
            <a:picLocks noChangeAspect="1"/>
          </p:cNvPicPr>
          <p:nvPr userDrawn="1"/>
        </p:nvPicPr>
        <p:blipFill>
          <a:blip r:embed="rId2"/>
          <a:stretch>
            <a:fillRect/>
          </a:stretch>
        </p:blipFill>
        <p:spPr>
          <a:xfrm>
            <a:off x="10604691" y="137465"/>
            <a:ext cx="1331732" cy="993066"/>
          </a:xfrm>
          <a:prstGeom prst="rect">
            <a:avLst/>
          </a:prstGeom>
        </p:spPr>
      </p:pic>
      <p:sp>
        <p:nvSpPr>
          <p:cNvPr id="11" name="TextBox 10">
            <a:extLst>
              <a:ext uri="{FF2B5EF4-FFF2-40B4-BE49-F238E27FC236}">
                <a16:creationId xmlns:a16="http://schemas.microsoft.com/office/drawing/2014/main" id="{EE79A3A6-139A-7445-B8AF-7938FCEB1B16}"/>
              </a:ext>
            </a:extLst>
          </p:cNvPr>
          <p:cNvSpPr txBox="1"/>
          <p:nvPr userDrawn="1"/>
        </p:nvSpPr>
        <p:spPr>
          <a:xfrm>
            <a:off x="-3145" y="6504020"/>
            <a:ext cx="9573491" cy="461665"/>
          </a:xfrm>
          <a:prstGeom prst="rect">
            <a:avLst/>
          </a:prstGeom>
          <a:noFill/>
        </p:spPr>
        <p:txBody>
          <a:bodyPr wrap="square" rtlCol="0">
            <a:spAutoFit/>
          </a:bodyPr>
          <a:lstStyle/>
          <a:p>
            <a:pPr algn="ctr"/>
            <a:r>
              <a:rPr lang="en-GB" sz="1200" b="1" dirty="0">
                <a:solidFill>
                  <a:srgbClr val="034DA2"/>
                </a:solidFill>
                <a:cs typeface="Open Sans"/>
              </a:rPr>
              <a:t>GenComm Spring Series of H₂ Webinars - Webinar 3:  Hydrogen opportunities emanating from Energy Transition</a:t>
            </a:r>
          </a:p>
          <a:p>
            <a:pPr algn="ctr"/>
            <a:endParaRPr lang="en-GB" sz="1200" b="1" dirty="0">
              <a:solidFill>
                <a:srgbClr val="034DA2"/>
              </a:solidFill>
              <a:cs typeface="Open Sans"/>
            </a:endParaRPr>
          </a:p>
        </p:txBody>
      </p:sp>
    </p:spTree>
    <p:extLst>
      <p:ext uri="{BB962C8B-B14F-4D97-AF65-F5344CB8AC3E}">
        <p14:creationId xmlns:p14="http://schemas.microsoft.com/office/powerpoint/2010/main" val="1376166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583405D-ED7D-441C-BCAA-5C0ADA51EE4B}" type="datetimeFigureOut">
              <a:rPr lang="en-GB" smtClean="0"/>
              <a:t>29/04/2021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AFE944E-6E1C-42E5-B236-88A21AA504F9}" type="slidenum">
              <a:rPr lang="en-GB" smtClean="0"/>
              <a:t>‹#›</a:t>
            </a:fld>
            <a:endParaRPr lang="en-GB"/>
          </a:p>
        </p:txBody>
      </p:sp>
    </p:spTree>
    <p:extLst>
      <p:ext uri="{BB962C8B-B14F-4D97-AF65-F5344CB8AC3E}">
        <p14:creationId xmlns:p14="http://schemas.microsoft.com/office/powerpoint/2010/main" val="19398106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583405D-ED7D-441C-BCAA-5C0ADA51EE4B}" type="datetimeFigureOut">
              <a:rPr lang="en-GB" smtClean="0"/>
              <a:t>29/04/2021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AFE944E-6E1C-42E5-B236-88A21AA504F9}" type="slidenum">
              <a:rPr lang="en-GB" smtClean="0"/>
              <a:t>‹#›</a:t>
            </a:fld>
            <a:endParaRPr lang="en-GB"/>
          </a:p>
        </p:txBody>
      </p:sp>
    </p:spTree>
    <p:extLst>
      <p:ext uri="{BB962C8B-B14F-4D97-AF65-F5344CB8AC3E}">
        <p14:creationId xmlns:p14="http://schemas.microsoft.com/office/powerpoint/2010/main" val="6454441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5" name="PlaceHolder 1"/>
          <p:cNvSpPr>
            <a:spLocks noGrp="1"/>
          </p:cNvSpPr>
          <p:nvPr>
            <p:ph type="title" hasCustomPrompt="1"/>
          </p:nvPr>
        </p:nvSpPr>
        <p:spPr>
          <a:xfrm>
            <a:off x="1524000" y="1122480"/>
            <a:ext cx="9143520" cy="2387160"/>
          </a:xfrm>
          <a:prstGeom prst="rect">
            <a:avLst/>
          </a:prstGeom>
        </p:spPr>
        <p:txBody>
          <a:bodyPr lIns="0" tIns="0" rIns="0" bIns="0" anchor="ctr">
            <a:noAutofit/>
          </a:bodyPr>
          <a:lstStyle/>
          <a:p>
            <a:r>
              <a:rPr lang="en-US" sz="2400" b="0" strike="noStrike" spc="-1" err="1">
                <a:solidFill>
                  <a:srgbClr val="000000"/>
                </a:solidFill>
                <a:latin typeface="Calibri"/>
              </a:rPr>
              <a:t>ç</a:t>
            </a:r>
            <a:endParaRPr lang="en-US" sz="2400" b="0" strike="noStrike" spc="-1">
              <a:solidFill>
                <a:srgbClr val="000000"/>
              </a:solidFill>
              <a:latin typeface="Calibri"/>
            </a:endParaRPr>
          </a:p>
        </p:txBody>
      </p:sp>
      <p:sp>
        <p:nvSpPr>
          <p:cNvPr id="6" name="PlaceHolder 2"/>
          <p:cNvSpPr>
            <a:spLocks noGrp="1"/>
          </p:cNvSpPr>
          <p:nvPr>
            <p:ph type="subTitle"/>
          </p:nvPr>
        </p:nvSpPr>
        <p:spPr>
          <a:xfrm>
            <a:off x="609600" y="1604520"/>
            <a:ext cx="10972320" cy="3977280"/>
          </a:xfrm>
          <a:prstGeom prst="rect">
            <a:avLst/>
          </a:prstGeom>
        </p:spPr>
        <p:txBody>
          <a:bodyPr lIns="0" tIns="0" rIns="0" bIns="0" anchor="ctr">
            <a:noAutofit/>
          </a:bodyPr>
          <a:lstStyle/>
          <a:p>
            <a:pPr algn="ctr"/>
            <a:endParaRPr lang="es-ES" sz="4267" b="0" strike="noStrike" spc="-1">
              <a:latin typeface="Arial"/>
            </a:endParaRPr>
          </a:p>
        </p:txBody>
      </p:sp>
    </p:spTree>
    <p:extLst>
      <p:ext uri="{BB962C8B-B14F-4D97-AF65-F5344CB8AC3E}">
        <p14:creationId xmlns:p14="http://schemas.microsoft.com/office/powerpoint/2010/main" val="352501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98221" y="247996"/>
            <a:ext cx="7395557" cy="1450757"/>
          </a:xfrm>
        </p:spPr>
        <p:txBody>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a:extLst>
              <a:ext uri="{FF2B5EF4-FFF2-40B4-BE49-F238E27FC236}">
                <a16:creationId xmlns:a16="http://schemas.microsoft.com/office/drawing/2014/main" id="{A755A289-11C4-4DEF-A710-2F9F6455FEC3}"/>
              </a:ext>
            </a:extLst>
          </p:cNvPr>
          <p:cNvPicPr>
            <a:picLocks noChangeAspect="1"/>
          </p:cNvPicPr>
          <p:nvPr userDrawn="1"/>
        </p:nvPicPr>
        <p:blipFill>
          <a:blip r:embed="rId2"/>
          <a:stretch>
            <a:fillRect/>
          </a:stretch>
        </p:blipFill>
        <p:spPr>
          <a:xfrm>
            <a:off x="10604691" y="137465"/>
            <a:ext cx="1331732" cy="993066"/>
          </a:xfrm>
          <a:prstGeom prst="rect">
            <a:avLst/>
          </a:prstGeom>
        </p:spPr>
      </p:pic>
      <p:pic>
        <p:nvPicPr>
          <p:cNvPr id="8" name="Picture 7">
            <a:extLst>
              <a:ext uri="{FF2B5EF4-FFF2-40B4-BE49-F238E27FC236}">
                <a16:creationId xmlns:a16="http://schemas.microsoft.com/office/drawing/2014/main" id="{7E4DCBF6-B33C-4A4A-BA0B-7797A3A84C1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408" t="16959" r="7305" b="11622"/>
          <a:stretch/>
        </p:blipFill>
        <p:spPr>
          <a:xfrm>
            <a:off x="277091" y="247996"/>
            <a:ext cx="2254616" cy="988915"/>
          </a:xfrm>
          <a:prstGeom prst="rect">
            <a:avLst/>
          </a:prstGeom>
        </p:spPr>
      </p:pic>
      <p:sp>
        <p:nvSpPr>
          <p:cNvPr id="9" name="TextBox 8">
            <a:extLst>
              <a:ext uri="{FF2B5EF4-FFF2-40B4-BE49-F238E27FC236}">
                <a16:creationId xmlns:a16="http://schemas.microsoft.com/office/drawing/2014/main" id="{D52318D0-5176-A44D-BB57-5334CA2A4581}"/>
              </a:ext>
            </a:extLst>
          </p:cNvPr>
          <p:cNvSpPr txBox="1"/>
          <p:nvPr userDrawn="1"/>
        </p:nvSpPr>
        <p:spPr>
          <a:xfrm>
            <a:off x="-3145" y="6504020"/>
            <a:ext cx="9573491" cy="461665"/>
          </a:xfrm>
          <a:prstGeom prst="rect">
            <a:avLst/>
          </a:prstGeom>
          <a:noFill/>
        </p:spPr>
        <p:txBody>
          <a:bodyPr wrap="square" rtlCol="0">
            <a:spAutoFit/>
          </a:bodyPr>
          <a:lstStyle/>
          <a:p>
            <a:pPr algn="ctr"/>
            <a:r>
              <a:rPr lang="en-GB" sz="1200" b="1" dirty="0">
                <a:solidFill>
                  <a:srgbClr val="034DA2"/>
                </a:solidFill>
                <a:cs typeface="Open Sans"/>
              </a:rPr>
              <a:t>GenComm Spring Series of H₂ Webinars - Webinar 3:  Hydrogen opportunities emanating from Energy Transition</a:t>
            </a:r>
          </a:p>
          <a:p>
            <a:pPr algn="ctr"/>
            <a:endParaRPr lang="en-GB" sz="1200" b="1" dirty="0">
              <a:solidFill>
                <a:srgbClr val="034DA2"/>
              </a:solidFill>
              <a:cs typeface="Open Sans"/>
            </a:endParaRPr>
          </a:p>
        </p:txBody>
      </p:sp>
    </p:spTree>
    <p:extLst>
      <p:ext uri="{BB962C8B-B14F-4D97-AF65-F5344CB8AC3E}">
        <p14:creationId xmlns:p14="http://schemas.microsoft.com/office/powerpoint/2010/main" val="34640303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583405D-ED7D-441C-BCAA-5C0ADA51EE4B}" type="datetimeFigureOut">
              <a:rPr lang="en-GB" smtClean="0"/>
              <a:t>29/04/2021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AFE944E-6E1C-42E5-B236-88A21AA504F9}" type="slidenum">
              <a:rPr lang="en-GB" smtClean="0"/>
              <a:t>‹#›</a:t>
            </a:fld>
            <a:endParaRPr lang="en-GB"/>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71273A5A-448F-4E8F-9CB6-7902CE47EC80}"/>
              </a:ext>
            </a:extLst>
          </p:cNvPr>
          <p:cNvPicPr>
            <a:picLocks noChangeAspect="1"/>
          </p:cNvPicPr>
          <p:nvPr userDrawn="1"/>
        </p:nvPicPr>
        <p:blipFill>
          <a:blip r:embed="rId2"/>
          <a:stretch>
            <a:fillRect/>
          </a:stretch>
        </p:blipFill>
        <p:spPr>
          <a:xfrm>
            <a:off x="10604691" y="137465"/>
            <a:ext cx="1331732" cy="993066"/>
          </a:xfrm>
          <a:prstGeom prst="rect">
            <a:avLst/>
          </a:prstGeom>
        </p:spPr>
      </p:pic>
    </p:spTree>
    <p:extLst>
      <p:ext uri="{BB962C8B-B14F-4D97-AF65-F5344CB8AC3E}">
        <p14:creationId xmlns:p14="http://schemas.microsoft.com/office/powerpoint/2010/main" val="30369275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583405D-ED7D-441C-BCAA-5C0ADA51EE4B}" type="datetimeFigureOut">
              <a:rPr lang="en-GB" smtClean="0"/>
              <a:t>29/04/2021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AFE944E-6E1C-42E5-B236-88A21AA504F9}" type="slidenum">
              <a:rPr lang="en-GB" smtClean="0"/>
              <a:t>‹#›</a:t>
            </a:fld>
            <a:endParaRPr lang="en-GB"/>
          </a:p>
        </p:txBody>
      </p:sp>
      <p:pic>
        <p:nvPicPr>
          <p:cNvPr id="9" name="Picture 8">
            <a:extLst>
              <a:ext uri="{FF2B5EF4-FFF2-40B4-BE49-F238E27FC236}">
                <a16:creationId xmlns:a16="http://schemas.microsoft.com/office/drawing/2014/main" id="{FB23E861-D54C-45D6-BF3D-7268AA016366}"/>
              </a:ext>
            </a:extLst>
          </p:cNvPr>
          <p:cNvPicPr>
            <a:picLocks noChangeAspect="1"/>
          </p:cNvPicPr>
          <p:nvPr userDrawn="1"/>
        </p:nvPicPr>
        <p:blipFill>
          <a:blip r:embed="rId2"/>
          <a:stretch>
            <a:fillRect/>
          </a:stretch>
        </p:blipFill>
        <p:spPr>
          <a:xfrm>
            <a:off x="10604691" y="137465"/>
            <a:ext cx="1331732" cy="993066"/>
          </a:xfrm>
          <a:prstGeom prst="rect">
            <a:avLst/>
          </a:prstGeom>
        </p:spPr>
      </p:pic>
    </p:spTree>
    <p:extLst>
      <p:ext uri="{BB962C8B-B14F-4D97-AF65-F5344CB8AC3E}">
        <p14:creationId xmlns:p14="http://schemas.microsoft.com/office/powerpoint/2010/main" val="14503415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583405D-ED7D-441C-BCAA-5C0ADA51EE4B}" type="datetimeFigureOut">
              <a:rPr lang="en-GB" smtClean="0"/>
              <a:t>29/04/2021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AFE944E-6E1C-42E5-B236-88A21AA504F9}" type="slidenum">
              <a:rPr lang="en-GB" smtClean="0"/>
              <a:t>‹#›</a:t>
            </a:fld>
            <a:endParaRPr lang="en-GB"/>
          </a:p>
        </p:txBody>
      </p:sp>
      <p:pic>
        <p:nvPicPr>
          <p:cNvPr id="11" name="Picture 10">
            <a:extLst>
              <a:ext uri="{FF2B5EF4-FFF2-40B4-BE49-F238E27FC236}">
                <a16:creationId xmlns:a16="http://schemas.microsoft.com/office/drawing/2014/main" id="{E3FC43DC-D25D-425F-A467-5EC3A726F550}"/>
              </a:ext>
            </a:extLst>
          </p:cNvPr>
          <p:cNvPicPr>
            <a:picLocks noChangeAspect="1"/>
          </p:cNvPicPr>
          <p:nvPr userDrawn="1"/>
        </p:nvPicPr>
        <p:blipFill>
          <a:blip r:embed="rId2"/>
          <a:stretch>
            <a:fillRect/>
          </a:stretch>
        </p:blipFill>
        <p:spPr>
          <a:xfrm>
            <a:off x="10604691" y="137465"/>
            <a:ext cx="1331732" cy="993066"/>
          </a:xfrm>
          <a:prstGeom prst="rect">
            <a:avLst/>
          </a:prstGeom>
        </p:spPr>
      </p:pic>
    </p:spTree>
    <p:extLst>
      <p:ext uri="{BB962C8B-B14F-4D97-AF65-F5344CB8AC3E}">
        <p14:creationId xmlns:p14="http://schemas.microsoft.com/office/powerpoint/2010/main" val="36821907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583405D-ED7D-441C-BCAA-5C0ADA51EE4B}" type="datetimeFigureOut">
              <a:rPr lang="en-GB" smtClean="0"/>
              <a:t>29/04/2021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AFE944E-6E1C-42E5-B236-88A21AA504F9}" type="slidenum">
              <a:rPr lang="en-GB" smtClean="0"/>
              <a:t>‹#›</a:t>
            </a:fld>
            <a:endParaRPr lang="en-GB"/>
          </a:p>
        </p:txBody>
      </p:sp>
      <p:pic>
        <p:nvPicPr>
          <p:cNvPr id="6" name="Picture 5">
            <a:extLst>
              <a:ext uri="{FF2B5EF4-FFF2-40B4-BE49-F238E27FC236}">
                <a16:creationId xmlns:a16="http://schemas.microsoft.com/office/drawing/2014/main" id="{03324088-E4EF-4C4C-8054-6332BFF09494}"/>
              </a:ext>
            </a:extLst>
          </p:cNvPr>
          <p:cNvPicPr>
            <a:picLocks noChangeAspect="1"/>
          </p:cNvPicPr>
          <p:nvPr userDrawn="1"/>
        </p:nvPicPr>
        <p:blipFill>
          <a:blip r:embed="rId2"/>
          <a:stretch>
            <a:fillRect/>
          </a:stretch>
        </p:blipFill>
        <p:spPr>
          <a:xfrm>
            <a:off x="10604691" y="137465"/>
            <a:ext cx="1331732" cy="993066"/>
          </a:xfrm>
          <a:prstGeom prst="rect">
            <a:avLst/>
          </a:prstGeom>
        </p:spPr>
      </p:pic>
    </p:spTree>
    <p:extLst>
      <p:ext uri="{BB962C8B-B14F-4D97-AF65-F5344CB8AC3E}">
        <p14:creationId xmlns:p14="http://schemas.microsoft.com/office/powerpoint/2010/main" val="38751616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F583405D-ED7D-441C-BCAA-5C0ADA51EE4B}" type="datetimeFigureOut">
              <a:rPr lang="en-GB" smtClean="0"/>
              <a:t>29/04/2021</a:t>
            </a:fld>
            <a:endParaRPr lang="en-GB"/>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GB"/>
          </a:p>
        </p:txBody>
      </p:sp>
      <p:sp>
        <p:nvSpPr>
          <p:cNvPr id="9" name="Slide Number Placeholder 8"/>
          <p:cNvSpPr>
            <a:spLocks noGrp="1"/>
          </p:cNvSpPr>
          <p:nvPr>
            <p:ph type="sldNum" sz="quarter" idx="12"/>
          </p:nvPr>
        </p:nvSpPr>
        <p:spPr/>
        <p:txBody>
          <a:bodyPr/>
          <a:lstStyle/>
          <a:p>
            <a:fld id="{6AFE944E-6E1C-42E5-B236-88A21AA504F9}" type="slidenum">
              <a:rPr lang="en-GB" smtClean="0"/>
              <a:t>‹#›</a:t>
            </a:fld>
            <a:endParaRPr lang="en-GB"/>
          </a:p>
        </p:txBody>
      </p:sp>
      <p:pic>
        <p:nvPicPr>
          <p:cNvPr id="10" name="Picture 9">
            <a:extLst>
              <a:ext uri="{FF2B5EF4-FFF2-40B4-BE49-F238E27FC236}">
                <a16:creationId xmlns:a16="http://schemas.microsoft.com/office/drawing/2014/main" id="{D888299B-4DCD-4660-9026-34F38D6BC184}"/>
              </a:ext>
            </a:extLst>
          </p:cNvPr>
          <p:cNvPicPr>
            <a:picLocks noChangeAspect="1"/>
          </p:cNvPicPr>
          <p:nvPr userDrawn="1"/>
        </p:nvPicPr>
        <p:blipFill>
          <a:blip r:embed="rId2"/>
          <a:stretch>
            <a:fillRect/>
          </a:stretch>
        </p:blipFill>
        <p:spPr>
          <a:xfrm>
            <a:off x="10604691" y="137465"/>
            <a:ext cx="1331732" cy="993066"/>
          </a:xfrm>
          <a:prstGeom prst="rect">
            <a:avLst/>
          </a:prstGeom>
        </p:spPr>
      </p:pic>
    </p:spTree>
    <p:extLst>
      <p:ext uri="{BB962C8B-B14F-4D97-AF65-F5344CB8AC3E}">
        <p14:creationId xmlns:p14="http://schemas.microsoft.com/office/powerpoint/2010/main" val="4260802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F583405D-ED7D-441C-BCAA-5C0ADA51EE4B}" type="datetimeFigureOut">
              <a:rPr lang="en-GB" smtClean="0"/>
              <a:t>29/04/2021</a:t>
            </a:fld>
            <a:endParaRPr lang="en-GB"/>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GB"/>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AFE944E-6E1C-42E5-B236-88A21AA504F9}" type="slidenum">
              <a:rPr lang="en-GB" smtClean="0"/>
              <a:t>‹#›</a:t>
            </a:fld>
            <a:endParaRPr lang="en-GB"/>
          </a:p>
        </p:txBody>
      </p:sp>
      <p:pic>
        <p:nvPicPr>
          <p:cNvPr id="10" name="Picture 9">
            <a:extLst>
              <a:ext uri="{FF2B5EF4-FFF2-40B4-BE49-F238E27FC236}">
                <a16:creationId xmlns:a16="http://schemas.microsoft.com/office/drawing/2014/main" id="{11D3F022-BC3E-4362-8BFC-E96993B23EBC}"/>
              </a:ext>
            </a:extLst>
          </p:cNvPr>
          <p:cNvPicPr>
            <a:picLocks noChangeAspect="1"/>
          </p:cNvPicPr>
          <p:nvPr userDrawn="1"/>
        </p:nvPicPr>
        <p:blipFill>
          <a:blip r:embed="rId2"/>
          <a:stretch>
            <a:fillRect/>
          </a:stretch>
        </p:blipFill>
        <p:spPr>
          <a:xfrm>
            <a:off x="10604691" y="137465"/>
            <a:ext cx="1331732" cy="993066"/>
          </a:xfrm>
          <a:prstGeom prst="rect">
            <a:avLst/>
          </a:prstGeom>
        </p:spPr>
      </p:pic>
    </p:spTree>
    <p:extLst>
      <p:ext uri="{BB962C8B-B14F-4D97-AF65-F5344CB8AC3E}">
        <p14:creationId xmlns:p14="http://schemas.microsoft.com/office/powerpoint/2010/main" val="13922087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583405D-ED7D-441C-BCAA-5C0ADA51EE4B}" type="datetimeFigureOut">
              <a:rPr lang="en-GB" smtClean="0"/>
              <a:t>29/04/2021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AFE944E-6E1C-42E5-B236-88A21AA504F9}" type="slidenum">
              <a:rPr lang="en-GB" smtClean="0"/>
              <a:t>‹#›</a:t>
            </a:fld>
            <a:endParaRPr lang="en-GB"/>
          </a:p>
        </p:txBody>
      </p:sp>
    </p:spTree>
    <p:extLst>
      <p:ext uri="{BB962C8B-B14F-4D97-AF65-F5344CB8AC3E}">
        <p14:creationId xmlns:p14="http://schemas.microsoft.com/office/powerpoint/2010/main" val="12880837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F583405D-ED7D-441C-BCAA-5C0ADA51EE4B}" type="datetimeFigureOut">
              <a:rPr lang="en-GB" smtClean="0"/>
              <a:t>29/04/2021</a:t>
            </a:fld>
            <a:endParaRPr lang="en-GB"/>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GB"/>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6AFE944E-6E1C-42E5-B236-88A21AA504F9}" type="slidenum">
              <a:rPr lang="en-GB" smtClean="0"/>
              <a:t>‹#›</a:t>
            </a:fld>
            <a:endParaRPr lang="en-GB"/>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217255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27.png"/><Relationship Id="rId4" Type="http://schemas.openxmlformats.org/officeDocument/2006/relationships/chart" Target="../charts/char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jpg"/><Relationship Id="rId7"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s://www.prnewswire.co.uk/news-releases/green-hydrogen-market-size-worth-2-28-billion-by-2027-cagr-14-24-grand-view-research-inc--892965531.html"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mailto:ian.williamson@hy-energy.co.uk"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10.tiff"/></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jpeg"/><Relationship Id="rId9"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55A77-A352-468E-B0DB-59E6C5994389}"/>
              </a:ext>
            </a:extLst>
          </p:cNvPr>
          <p:cNvSpPr>
            <a:spLocks noGrp="1"/>
          </p:cNvSpPr>
          <p:nvPr>
            <p:ph type="ctrTitle"/>
          </p:nvPr>
        </p:nvSpPr>
        <p:spPr>
          <a:xfrm>
            <a:off x="7543801" y="672197"/>
            <a:ext cx="4668766" cy="3686015"/>
          </a:xfrm>
        </p:spPr>
        <p:txBody>
          <a:bodyPr>
            <a:normAutofit/>
          </a:bodyPr>
          <a:lstStyle/>
          <a:p>
            <a:r>
              <a:rPr lang="en-GB" sz="3600" dirty="0"/>
              <a:t>Sustainable Hydrogen Supply/ Demand</a:t>
            </a:r>
            <a:br>
              <a:rPr lang="en-GB" sz="3600" dirty="0"/>
            </a:br>
            <a:r>
              <a:rPr lang="en-GB" sz="3600" dirty="0"/>
              <a:t>Scaling Up </a:t>
            </a:r>
          </a:p>
        </p:txBody>
      </p:sp>
      <p:sp>
        <p:nvSpPr>
          <p:cNvPr id="3" name="Subtitle 2">
            <a:extLst>
              <a:ext uri="{FF2B5EF4-FFF2-40B4-BE49-F238E27FC236}">
                <a16:creationId xmlns:a16="http://schemas.microsoft.com/office/drawing/2014/main" id="{3D6A6E89-B68B-45F5-8FC9-15360E92DB3D}"/>
              </a:ext>
            </a:extLst>
          </p:cNvPr>
          <p:cNvSpPr>
            <a:spLocks noGrp="1"/>
          </p:cNvSpPr>
          <p:nvPr>
            <p:ph type="subTitle" idx="1"/>
          </p:nvPr>
        </p:nvSpPr>
        <p:spPr>
          <a:xfrm>
            <a:off x="7732083" y="4829693"/>
            <a:ext cx="3532445" cy="1238616"/>
          </a:xfrm>
        </p:spPr>
        <p:txBody>
          <a:bodyPr>
            <a:normAutofit/>
          </a:bodyPr>
          <a:lstStyle/>
          <a:p>
            <a:r>
              <a:rPr lang="en-GB" sz="2000" dirty="0">
                <a:solidFill>
                  <a:schemeClr val="tx1">
                    <a:lumMod val="85000"/>
                    <a:lumOff val="15000"/>
                  </a:schemeClr>
                </a:solidFill>
              </a:rPr>
              <a:t>Diana </a:t>
            </a:r>
            <a:r>
              <a:rPr lang="en-GB" sz="2000" dirty="0" err="1">
                <a:solidFill>
                  <a:schemeClr val="tx1">
                    <a:lumMod val="85000"/>
                    <a:lumOff val="15000"/>
                  </a:schemeClr>
                </a:solidFill>
              </a:rPr>
              <a:t>rainE</a:t>
            </a:r>
            <a:endParaRPr lang="en-GB" sz="2000" dirty="0">
              <a:solidFill>
                <a:schemeClr val="tx1">
                  <a:lumMod val="85000"/>
                  <a:lumOff val="15000"/>
                </a:schemeClr>
              </a:solidFill>
            </a:endParaRPr>
          </a:p>
          <a:p>
            <a:r>
              <a:rPr lang="en-GB" sz="2000" dirty="0">
                <a:solidFill>
                  <a:schemeClr val="tx1">
                    <a:lumMod val="85000"/>
                    <a:lumOff val="15000"/>
                  </a:schemeClr>
                </a:solidFill>
              </a:rPr>
              <a:t>29</a:t>
            </a:r>
            <a:r>
              <a:rPr lang="en-GB" sz="2000" baseline="30000" dirty="0">
                <a:solidFill>
                  <a:schemeClr val="tx1">
                    <a:lumMod val="85000"/>
                    <a:lumOff val="15000"/>
                  </a:schemeClr>
                </a:solidFill>
              </a:rPr>
              <a:t>th</a:t>
            </a:r>
            <a:r>
              <a:rPr lang="en-GB" sz="2000" dirty="0">
                <a:solidFill>
                  <a:schemeClr val="tx1">
                    <a:lumMod val="85000"/>
                    <a:lumOff val="15000"/>
                  </a:schemeClr>
                </a:solidFill>
              </a:rPr>
              <a:t> April 2021</a:t>
            </a:r>
          </a:p>
        </p:txBody>
      </p:sp>
      <p:pic>
        <p:nvPicPr>
          <p:cNvPr id="6" name="Picture 5">
            <a:extLst>
              <a:ext uri="{FF2B5EF4-FFF2-40B4-BE49-F238E27FC236}">
                <a16:creationId xmlns:a16="http://schemas.microsoft.com/office/drawing/2014/main" id="{4D0C8540-05BE-4DA2-8120-673845AE9BEE}"/>
              </a:ext>
            </a:extLst>
          </p:cNvPr>
          <p:cNvPicPr>
            <a:picLocks noChangeAspect="1"/>
          </p:cNvPicPr>
          <p:nvPr/>
        </p:nvPicPr>
        <p:blipFill>
          <a:blip r:embed="rId2"/>
          <a:stretch>
            <a:fillRect/>
          </a:stretch>
        </p:blipFill>
        <p:spPr>
          <a:xfrm>
            <a:off x="1050845" y="1254142"/>
            <a:ext cx="5123791" cy="3820787"/>
          </a:xfrm>
          <a:prstGeom prst="rect">
            <a:avLst/>
          </a:prstGeom>
        </p:spPr>
      </p:pic>
      <p:pic>
        <p:nvPicPr>
          <p:cNvPr id="7" name="Picture 6">
            <a:extLst>
              <a:ext uri="{FF2B5EF4-FFF2-40B4-BE49-F238E27FC236}">
                <a16:creationId xmlns:a16="http://schemas.microsoft.com/office/drawing/2014/main" id="{79C54C2B-B657-6443-BCD0-A46E2C7F1D0F}"/>
              </a:ext>
            </a:extLst>
          </p:cNvPr>
          <p:cNvPicPr>
            <a:picLocks noChangeAspect="1"/>
          </p:cNvPicPr>
          <p:nvPr/>
        </p:nvPicPr>
        <p:blipFill rotWithShape="1">
          <a:blip r:embed="rId3">
            <a:extLst>
              <a:ext uri="{28A0092B-C50C-407E-A947-70E740481C1C}">
                <a14:useLocalDpi xmlns:a14="http://schemas.microsoft.com/office/drawing/2010/main" val="0"/>
              </a:ext>
            </a:extLst>
          </a:blip>
          <a:srcRect l="7408" t="16959" r="7305" b="11622"/>
          <a:stretch/>
        </p:blipFill>
        <p:spPr>
          <a:xfrm>
            <a:off x="277091" y="247996"/>
            <a:ext cx="2254616" cy="988915"/>
          </a:xfrm>
          <a:prstGeom prst="rect">
            <a:avLst/>
          </a:prstGeom>
        </p:spPr>
      </p:pic>
    </p:spTree>
    <p:extLst>
      <p:ext uri="{BB962C8B-B14F-4D97-AF65-F5344CB8AC3E}">
        <p14:creationId xmlns:p14="http://schemas.microsoft.com/office/powerpoint/2010/main" val="31826597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5745F7F1-938E-4D7D-9371-D1D36855CD91}"/>
              </a:ext>
            </a:extLst>
          </p:cNvPr>
          <p:cNvPicPr>
            <a:picLocks noChangeAspect="1"/>
          </p:cNvPicPr>
          <p:nvPr/>
        </p:nvPicPr>
        <p:blipFill>
          <a:blip r:embed="rId3"/>
          <a:stretch>
            <a:fillRect/>
          </a:stretch>
        </p:blipFill>
        <p:spPr>
          <a:xfrm>
            <a:off x="7536656" y="1602297"/>
            <a:ext cx="4543249" cy="4578559"/>
          </a:xfrm>
          <a:prstGeom prst="rect">
            <a:avLst/>
          </a:prstGeom>
        </p:spPr>
      </p:pic>
      <p:sp>
        <p:nvSpPr>
          <p:cNvPr id="2" name="Title 1">
            <a:extLst>
              <a:ext uri="{FF2B5EF4-FFF2-40B4-BE49-F238E27FC236}">
                <a16:creationId xmlns:a16="http://schemas.microsoft.com/office/drawing/2014/main" id="{2BE6C61C-5224-47F9-B605-443DA5EA55E3}"/>
              </a:ext>
            </a:extLst>
          </p:cNvPr>
          <p:cNvSpPr>
            <a:spLocks noGrp="1"/>
          </p:cNvSpPr>
          <p:nvPr>
            <p:ph type="title"/>
          </p:nvPr>
        </p:nvSpPr>
        <p:spPr/>
        <p:txBody>
          <a:bodyPr/>
          <a:lstStyle/>
          <a:p>
            <a:r>
              <a:rPr lang="en-GB" dirty="0"/>
              <a:t>Key Future H2 Production Pathways</a:t>
            </a:r>
          </a:p>
        </p:txBody>
      </p:sp>
      <p:grpSp>
        <p:nvGrpSpPr>
          <p:cNvPr id="22" name="Group 21">
            <a:extLst>
              <a:ext uri="{FF2B5EF4-FFF2-40B4-BE49-F238E27FC236}">
                <a16:creationId xmlns:a16="http://schemas.microsoft.com/office/drawing/2014/main" id="{6A7C80F6-0273-4CB2-882A-ED536D70B5E5}"/>
              </a:ext>
            </a:extLst>
          </p:cNvPr>
          <p:cNvGrpSpPr/>
          <p:nvPr/>
        </p:nvGrpSpPr>
        <p:grpSpPr>
          <a:xfrm>
            <a:off x="192945" y="1844529"/>
            <a:ext cx="7593068" cy="4250324"/>
            <a:chOff x="696619" y="1826662"/>
            <a:chExt cx="9081984" cy="5327759"/>
          </a:xfrm>
        </p:grpSpPr>
        <p:grpSp>
          <p:nvGrpSpPr>
            <p:cNvPr id="20" name="Group 19">
              <a:extLst>
                <a:ext uri="{FF2B5EF4-FFF2-40B4-BE49-F238E27FC236}">
                  <a16:creationId xmlns:a16="http://schemas.microsoft.com/office/drawing/2014/main" id="{8B374C51-2535-4DDD-A9A0-71A7DFDA648C}"/>
                </a:ext>
              </a:extLst>
            </p:cNvPr>
            <p:cNvGrpSpPr/>
            <p:nvPr/>
          </p:nvGrpSpPr>
          <p:grpSpPr>
            <a:xfrm>
              <a:off x="696619" y="1826662"/>
              <a:ext cx="6537706" cy="1329198"/>
              <a:chOff x="1550724" y="2263338"/>
              <a:chExt cx="6537706" cy="1329198"/>
            </a:xfrm>
          </p:grpSpPr>
          <p:sp>
            <p:nvSpPr>
              <p:cNvPr id="4" name="Rectangle 3">
                <a:extLst>
                  <a:ext uri="{FF2B5EF4-FFF2-40B4-BE49-F238E27FC236}">
                    <a16:creationId xmlns:a16="http://schemas.microsoft.com/office/drawing/2014/main" id="{D14654A5-81F9-4758-A1FB-08A1496D8D72}"/>
                  </a:ext>
                </a:extLst>
              </p:cNvPr>
              <p:cNvSpPr/>
              <p:nvPr/>
            </p:nvSpPr>
            <p:spPr>
              <a:xfrm>
                <a:off x="1550724" y="2894706"/>
                <a:ext cx="1449149" cy="6978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Renewable Energy Source</a:t>
                </a:r>
              </a:p>
            </p:txBody>
          </p:sp>
          <p:cxnSp>
            <p:nvCxnSpPr>
              <p:cNvPr id="6" name="Straight Arrow Connector 5">
                <a:extLst>
                  <a:ext uri="{FF2B5EF4-FFF2-40B4-BE49-F238E27FC236}">
                    <a16:creationId xmlns:a16="http://schemas.microsoft.com/office/drawing/2014/main" id="{B444D1BF-7FDF-4F72-B25A-410295B1AEAE}"/>
                  </a:ext>
                </a:extLst>
              </p:cNvPr>
              <p:cNvCxnSpPr>
                <a:cxnSpLocks/>
                <a:stCxn id="4" idx="3"/>
              </p:cNvCxnSpPr>
              <p:nvPr/>
            </p:nvCxnSpPr>
            <p:spPr>
              <a:xfrm>
                <a:off x="2999873" y="3243621"/>
                <a:ext cx="78606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073DF3FC-2AE7-46EA-8774-3976E01A331B}"/>
                  </a:ext>
                </a:extLst>
              </p:cNvPr>
              <p:cNvSpPr/>
              <p:nvPr/>
            </p:nvSpPr>
            <p:spPr>
              <a:xfrm>
                <a:off x="3785937" y="2885265"/>
                <a:ext cx="1758215" cy="6978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Electrolyser</a:t>
                </a:r>
              </a:p>
            </p:txBody>
          </p:sp>
          <p:cxnSp>
            <p:nvCxnSpPr>
              <p:cNvPr id="8" name="Straight Arrow Connector 7">
                <a:extLst>
                  <a:ext uri="{FF2B5EF4-FFF2-40B4-BE49-F238E27FC236}">
                    <a16:creationId xmlns:a16="http://schemas.microsoft.com/office/drawing/2014/main" id="{5C24DEBB-FC31-4BB6-B33E-5CCFAB5057C0}"/>
                  </a:ext>
                </a:extLst>
              </p:cNvPr>
              <p:cNvCxnSpPr/>
              <p:nvPr/>
            </p:nvCxnSpPr>
            <p:spPr>
              <a:xfrm>
                <a:off x="4090737" y="2628591"/>
                <a:ext cx="0" cy="2566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AA37FB63-BC11-4A07-A583-3DF5EEDFCFE9}"/>
                  </a:ext>
                </a:extLst>
              </p:cNvPr>
              <p:cNvCxnSpPr>
                <a:cxnSpLocks/>
              </p:cNvCxnSpPr>
              <p:nvPr/>
            </p:nvCxnSpPr>
            <p:spPr>
              <a:xfrm flipV="1">
                <a:off x="5109411" y="2628591"/>
                <a:ext cx="0" cy="2566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3EFB8DA-5C3D-4515-BA56-F9CDB8E87F1C}"/>
                  </a:ext>
                </a:extLst>
              </p:cNvPr>
              <p:cNvSpPr txBox="1"/>
              <p:nvPr/>
            </p:nvSpPr>
            <p:spPr>
              <a:xfrm>
                <a:off x="3753052" y="2274738"/>
                <a:ext cx="847022" cy="462956"/>
              </a:xfrm>
              <a:prstGeom prst="rect">
                <a:avLst/>
              </a:prstGeom>
              <a:noFill/>
            </p:spPr>
            <p:txBody>
              <a:bodyPr wrap="square" rtlCol="0">
                <a:spAutoFit/>
              </a:bodyPr>
              <a:lstStyle/>
              <a:p>
                <a:r>
                  <a:rPr lang="en-GB" dirty="0"/>
                  <a:t>H2O</a:t>
                </a:r>
              </a:p>
            </p:txBody>
          </p:sp>
          <p:sp>
            <p:nvSpPr>
              <p:cNvPr id="11" name="TextBox 10">
                <a:extLst>
                  <a:ext uri="{FF2B5EF4-FFF2-40B4-BE49-F238E27FC236}">
                    <a16:creationId xmlns:a16="http://schemas.microsoft.com/office/drawing/2014/main" id="{D112DBDD-E59A-4BDB-B88E-1D543D20E9F5}"/>
                  </a:ext>
                </a:extLst>
              </p:cNvPr>
              <p:cNvSpPr txBox="1"/>
              <p:nvPr/>
            </p:nvSpPr>
            <p:spPr>
              <a:xfrm>
                <a:off x="4870387" y="2263338"/>
                <a:ext cx="641681" cy="369332"/>
              </a:xfrm>
              <a:prstGeom prst="rect">
                <a:avLst/>
              </a:prstGeom>
              <a:noFill/>
            </p:spPr>
            <p:txBody>
              <a:bodyPr wrap="square" rtlCol="0">
                <a:spAutoFit/>
              </a:bodyPr>
              <a:lstStyle/>
              <a:p>
                <a:r>
                  <a:rPr lang="en-GB" dirty="0"/>
                  <a:t>O2</a:t>
                </a:r>
              </a:p>
            </p:txBody>
          </p:sp>
          <p:cxnSp>
            <p:nvCxnSpPr>
              <p:cNvPr id="12" name="Straight Arrow Connector 11">
                <a:extLst>
                  <a:ext uri="{FF2B5EF4-FFF2-40B4-BE49-F238E27FC236}">
                    <a16:creationId xmlns:a16="http://schemas.microsoft.com/office/drawing/2014/main" id="{1F191B01-449C-409A-9241-BA79120691DF}"/>
                  </a:ext>
                </a:extLst>
              </p:cNvPr>
              <p:cNvCxnSpPr/>
              <p:nvPr/>
            </p:nvCxnSpPr>
            <p:spPr>
              <a:xfrm flipV="1">
                <a:off x="5544152" y="3278206"/>
                <a:ext cx="786063"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5B6F7E27-A8A5-4CDB-B096-D49EBC479C83}"/>
                  </a:ext>
                </a:extLst>
              </p:cNvPr>
              <p:cNvSpPr/>
              <p:nvPr/>
            </p:nvSpPr>
            <p:spPr>
              <a:xfrm>
                <a:off x="6330215" y="2885265"/>
                <a:ext cx="1758215" cy="6978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Green H2</a:t>
                </a:r>
              </a:p>
            </p:txBody>
          </p:sp>
        </p:grpSp>
        <p:grpSp>
          <p:nvGrpSpPr>
            <p:cNvPr id="39" name="Group 38">
              <a:extLst>
                <a:ext uri="{FF2B5EF4-FFF2-40B4-BE49-F238E27FC236}">
                  <a16:creationId xmlns:a16="http://schemas.microsoft.com/office/drawing/2014/main" id="{A25439B9-2CA2-4E9B-A372-F51B7CCE377F}"/>
                </a:ext>
              </a:extLst>
            </p:cNvPr>
            <p:cNvGrpSpPr/>
            <p:nvPr/>
          </p:nvGrpSpPr>
          <p:grpSpPr>
            <a:xfrm>
              <a:off x="696619" y="3863130"/>
              <a:ext cx="9081984" cy="1700793"/>
              <a:chOff x="1550724" y="3857371"/>
              <a:chExt cx="9081984" cy="1700793"/>
            </a:xfrm>
          </p:grpSpPr>
          <p:sp>
            <p:nvSpPr>
              <p:cNvPr id="5" name="Rectangle 4">
                <a:extLst>
                  <a:ext uri="{FF2B5EF4-FFF2-40B4-BE49-F238E27FC236}">
                    <a16:creationId xmlns:a16="http://schemas.microsoft.com/office/drawing/2014/main" id="{D120B250-0B8A-47A5-9CB7-D8157FA9E726}"/>
                  </a:ext>
                </a:extLst>
              </p:cNvPr>
              <p:cNvSpPr/>
              <p:nvPr/>
            </p:nvSpPr>
            <p:spPr>
              <a:xfrm>
                <a:off x="1550724" y="3873413"/>
                <a:ext cx="1449150" cy="697831"/>
              </a:xfrm>
              <a:prstGeom prst="rect">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Natural Gas</a:t>
                </a:r>
              </a:p>
            </p:txBody>
          </p:sp>
          <p:cxnSp>
            <p:nvCxnSpPr>
              <p:cNvPr id="14" name="Straight Arrow Connector 13">
                <a:extLst>
                  <a:ext uri="{FF2B5EF4-FFF2-40B4-BE49-F238E27FC236}">
                    <a16:creationId xmlns:a16="http://schemas.microsoft.com/office/drawing/2014/main" id="{F46D949D-0E1C-4386-AF63-B074D2A99D73}"/>
                  </a:ext>
                </a:extLst>
              </p:cNvPr>
              <p:cNvCxnSpPr>
                <a:cxnSpLocks/>
              </p:cNvCxnSpPr>
              <p:nvPr/>
            </p:nvCxnSpPr>
            <p:spPr>
              <a:xfrm>
                <a:off x="3031958" y="4266354"/>
                <a:ext cx="721895" cy="1"/>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671FB189-EB6B-4276-8A46-B1961047D810}"/>
                  </a:ext>
                </a:extLst>
              </p:cNvPr>
              <p:cNvSpPr/>
              <p:nvPr/>
            </p:nvSpPr>
            <p:spPr>
              <a:xfrm>
                <a:off x="3753853" y="3857371"/>
                <a:ext cx="1758215" cy="697831"/>
              </a:xfrm>
              <a:prstGeom prst="rect">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Steam Methane Reformation Plant</a:t>
                </a:r>
              </a:p>
            </p:txBody>
          </p:sp>
          <p:cxnSp>
            <p:nvCxnSpPr>
              <p:cNvPr id="16" name="Straight Arrow Connector 15">
                <a:extLst>
                  <a:ext uri="{FF2B5EF4-FFF2-40B4-BE49-F238E27FC236}">
                    <a16:creationId xmlns:a16="http://schemas.microsoft.com/office/drawing/2014/main" id="{62E73C3E-9581-4F21-9729-13B4E5BFECCA}"/>
                  </a:ext>
                </a:extLst>
              </p:cNvPr>
              <p:cNvCxnSpPr>
                <a:cxnSpLocks/>
                <a:stCxn id="15" idx="3"/>
                <a:endCxn id="17" idx="1"/>
              </p:cNvCxnSpPr>
              <p:nvPr/>
            </p:nvCxnSpPr>
            <p:spPr>
              <a:xfrm>
                <a:off x="5512068" y="4206287"/>
                <a:ext cx="818145" cy="16041"/>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EBA59542-3595-444B-9B35-32BD11B32814}"/>
                  </a:ext>
                </a:extLst>
              </p:cNvPr>
              <p:cNvSpPr/>
              <p:nvPr/>
            </p:nvSpPr>
            <p:spPr>
              <a:xfrm>
                <a:off x="6330213" y="3873412"/>
                <a:ext cx="1758215" cy="697831"/>
              </a:xfrm>
              <a:prstGeom prst="rect">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Grey H2</a:t>
                </a:r>
              </a:p>
            </p:txBody>
          </p:sp>
          <p:sp>
            <p:nvSpPr>
              <p:cNvPr id="25" name="Rectangle 24">
                <a:extLst>
                  <a:ext uri="{FF2B5EF4-FFF2-40B4-BE49-F238E27FC236}">
                    <a16:creationId xmlns:a16="http://schemas.microsoft.com/office/drawing/2014/main" id="{B834A581-FC3F-49C0-A192-E366FA6740C5}"/>
                  </a:ext>
                </a:extLst>
              </p:cNvPr>
              <p:cNvSpPr/>
              <p:nvPr/>
            </p:nvSpPr>
            <p:spPr>
              <a:xfrm>
                <a:off x="6330213" y="4860333"/>
                <a:ext cx="1758215" cy="697831"/>
              </a:xfrm>
              <a:prstGeom prst="rect">
                <a:avLst/>
              </a:prstGeom>
              <a:solidFill>
                <a:srgbClr val="2F7AD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Sequestering of CO</a:t>
                </a:r>
                <a:r>
                  <a:rPr lang="en-GB" sz="1200" baseline="-25000" dirty="0"/>
                  <a:t>2</a:t>
                </a:r>
                <a:r>
                  <a:rPr lang="en-GB" sz="1200" dirty="0"/>
                  <a:t> produced during the process</a:t>
                </a:r>
              </a:p>
            </p:txBody>
          </p:sp>
          <p:cxnSp>
            <p:nvCxnSpPr>
              <p:cNvPr id="27" name="Straight Arrow Connector 26">
                <a:extLst>
                  <a:ext uri="{FF2B5EF4-FFF2-40B4-BE49-F238E27FC236}">
                    <a16:creationId xmlns:a16="http://schemas.microsoft.com/office/drawing/2014/main" id="{A846FD53-D373-44AB-A8BC-F5174D2F5926}"/>
                  </a:ext>
                </a:extLst>
              </p:cNvPr>
              <p:cNvCxnSpPr/>
              <p:nvPr/>
            </p:nvCxnSpPr>
            <p:spPr>
              <a:xfrm flipV="1">
                <a:off x="5544152" y="5209249"/>
                <a:ext cx="786063" cy="1"/>
              </a:xfrm>
              <a:prstGeom prst="straightConnector1">
                <a:avLst/>
              </a:prstGeom>
              <a:ln>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37CE5C8-98DB-452C-9593-55F8EB8339C5}"/>
                  </a:ext>
                </a:extLst>
              </p:cNvPr>
              <p:cNvCxnSpPr>
                <a:stCxn id="15" idx="2"/>
              </p:cNvCxnSpPr>
              <p:nvPr/>
            </p:nvCxnSpPr>
            <p:spPr>
              <a:xfrm flipH="1">
                <a:off x="4632960" y="4555202"/>
                <a:ext cx="1" cy="654047"/>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513FE4D-6891-4E34-B342-FAC77A5E37A9}"/>
                  </a:ext>
                </a:extLst>
              </p:cNvPr>
              <p:cNvCxnSpPr>
                <a:cxnSpLocks/>
              </p:cNvCxnSpPr>
              <p:nvPr/>
            </p:nvCxnSpPr>
            <p:spPr>
              <a:xfrm flipH="1">
                <a:off x="4632960" y="5209249"/>
                <a:ext cx="911193"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6DA56759-06CD-4A9F-8BD1-8A5B03EE9901}"/>
                  </a:ext>
                </a:extLst>
              </p:cNvPr>
              <p:cNvCxnSpPr/>
              <p:nvPr/>
            </p:nvCxnSpPr>
            <p:spPr>
              <a:xfrm flipV="1">
                <a:off x="8088430" y="5253274"/>
                <a:ext cx="786063" cy="1"/>
              </a:xfrm>
              <a:prstGeom prst="straightConnector1">
                <a:avLst/>
              </a:prstGeom>
              <a:ln>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DC31B2F0-BBA8-4A36-BB3E-2D9E1C10C6CB}"/>
                  </a:ext>
                </a:extLst>
              </p:cNvPr>
              <p:cNvSpPr/>
              <p:nvPr/>
            </p:nvSpPr>
            <p:spPr>
              <a:xfrm>
                <a:off x="8874493" y="4860333"/>
                <a:ext cx="1758215" cy="697831"/>
              </a:xfrm>
              <a:prstGeom prst="rect">
                <a:avLst/>
              </a:prstGeom>
              <a:solidFill>
                <a:srgbClr val="2F7AD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Blue H2</a:t>
                </a:r>
              </a:p>
            </p:txBody>
          </p:sp>
        </p:grpSp>
        <p:sp>
          <p:nvSpPr>
            <p:cNvPr id="32" name="TextBox 31">
              <a:extLst>
                <a:ext uri="{FF2B5EF4-FFF2-40B4-BE49-F238E27FC236}">
                  <a16:creationId xmlns:a16="http://schemas.microsoft.com/office/drawing/2014/main" id="{EFCE6D3B-337B-4426-B3CE-4E31EA4B47DB}"/>
                </a:ext>
              </a:extLst>
            </p:cNvPr>
            <p:cNvSpPr txBox="1"/>
            <p:nvPr/>
          </p:nvSpPr>
          <p:spPr>
            <a:xfrm>
              <a:off x="2931832" y="3241965"/>
              <a:ext cx="743569" cy="462956"/>
            </a:xfrm>
            <a:prstGeom prst="rect">
              <a:avLst/>
            </a:prstGeom>
            <a:noFill/>
          </p:spPr>
          <p:txBody>
            <a:bodyPr wrap="square" rtlCol="0">
              <a:spAutoFit/>
            </a:bodyPr>
            <a:lstStyle/>
            <a:p>
              <a:r>
                <a:rPr lang="en-GB" dirty="0"/>
                <a:t>H2O</a:t>
              </a:r>
            </a:p>
          </p:txBody>
        </p:sp>
        <p:cxnSp>
          <p:nvCxnSpPr>
            <p:cNvPr id="33" name="Straight Arrow Connector 32">
              <a:extLst>
                <a:ext uri="{FF2B5EF4-FFF2-40B4-BE49-F238E27FC236}">
                  <a16:creationId xmlns:a16="http://schemas.microsoft.com/office/drawing/2014/main" id="{187CF9D2-E8E7-4405-B9A7-744814E25C49}"/>
                </a:ext>
              </a:extLst>
            </p:cNvPr>
            <p:cNvCxnSpPr/>
            <p:nvPr/>
          </p:nvCxnSpPr>
          <p:spPr>
            <a:xfrm>
              <a:off x="3251890" y="3606456"/>
              <a:ext cx="0" cy="256674"/>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 name="Arrow: Left 2">
              <a:extLst>
                <a:ext uri="{FF2B5EF4-FFF2-40B4-BE49-F238E27FC236}">
                  <a16:creationId xmlns:a16="http://schemas.microsoft.com/office/drawing/2014/main" id="{86E3FD48-A951-4FA5-9093-E59B6BCD0EBD}"/>
                </a:ext>
              </a:extLst>
            </p:cNvPr>
            <p:cNvSpPr/>
            <p:nvPr/>
          </p:nvSpPr>
          <p:spPr>
            <a:xfrm>
              <a:off x="7489065" y="2600364"/>
              <a:ext cx="709284" cy="39428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5D96E16A-B338-4C86-BD30-F4BDBAAA7E20}"/>
                </a:ext>
              </a:extLst>
            </p:cNvPr>
            <p:cNvSpPr txBox="1"/>
            <p:nvPr/>
          </p:nvSpPr>
          <p:spPr>
            <a:xfrm>
              <a:off x="8305100" y="2387959"/>
              <a:ext cx="1134459" cy="925911"/>
            </a:xfrm>
            <a:prstGeom prst="rect">
              <a:avLst/>
            </a:prstGeom>
            <a:noFill/>
          </p:spPr>
          <p:txBody>
            <a:bodyPr wrap="square" rtlCol="0">
              <a:spAutoFit/>
            </a:bodyPr>
            <a:lstStyle/>
            <a:p>
              <a:r>
                <a:rPr lang="en-GB" sz="1400" dirty="0"/>
                <a:t>EU favoured route</a:t>
              </a:r>
            </a:p>
          </p:txBody>
        </p:sp>
        <p:sp>
          <p:nvSpPr>
            <p:cNvPr id="31" name="Arrow: Left 30">
              <a:extLst>
                <a:ext uri="{FF2B5EF4-FFF2-40B4-BE49-F238E27FC236}">
                  <a16:creationId xmlns:a16="http://schemas.microsoft.com/office/drawing/2014/main" id="{22AF3C78-FF4A-42E4-B3C2-BB3EE1A9964C}"/>
                </a:ext>
              </a:extLst>
            </p:cNvPr>
            <p:cNvSpPr/>
            <p:nvPr/>
          </p:nvSpPr>
          <p:spPr>
            <a:xfrm>
              <a:off x="7489065" y="4001749"/>
              <a:ext cx="709284" cy="394280"/>
            </a:xfrm>
            <a:prstGeom prst="leftArrow">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36" name="Arrow: Left 35">
              <a:extLst>
                <a:ext uri="{FF2B5EF4-FFF2-40B4-BE49-F238E27FC236}">
                  <a16:creationId xmlns:a16="http://schemas.microsoft.com/office/drawing/2014/main" id="{878A5ADE-3937-42AC-8CFE-6E2BC4D03471}"/>
                </a:ext>
              </a:extLst>
            </p:cNvPr>
            <p:cNvSpPr/>
            <p:nvPr/>
          </p:nvSpPr>
          <p:spPr>
            <a:xfrm rot="5400000">
              <a:off x="8569939" y="5888959"/>
              <a:ext cx="743326" cy="376224"/>
            </a:xfrm>
            <a:prstGeom prst="leftArrow">
              <a:avLst/>
            </a:prstGeom>
            <a:solidFill>
              <a:srgbClr val="2F7AD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Box 36">
              <a:extLst>
                <a:ext uri="{FF2B5EF4-FFF2-40B4-BE49-F238E27FC236}">
                  <a16:creationId xmlns:a16="http://schemas.microsoft.com/office/drawing/2014/main" id="{1C495B15-BD58-483B-A364-40DDAAD94EF4}"/>
                </a:ext>
              </a:extLst>
            </p:cNvPr>
            <p:cNvSpPr txBox="1"/>
            <p:nvPr/>
          </p:nvSpPr>
          <p:spPr>
            <a:xfrm>
              <a:off x="8305842" y="6228510"/>
              <a:ext cx="1117647" cy="925911"/>
            </a:xfrm>
            <a:prstGeom prst="rect">
              <a:avLst/>
            </a:prstGeom>
            <a:noFill/>
          </p:spPr>
          <p:txBody>
            <a:bodyPr wrap="square" rtlCol="0">
              <a:spAutoFit/>
            </a:bodyPr>
            <a:lstStyle/>
            <a:p>
              <a:r>
                <a:rPr lang="en-GB" sz="1400" dirty="0"/>
                <a:t>UK favoured route</a:t>
              </a:r>
            </a:p>
          </p:txBody>
        </p:sp>
        <p:sp>
          <p:nvSpPr>
            <p:cNvPr id="38" name="TextBox 37">
              <a:extLst>
                <a:ext uri="{FF2B5EF4-FFF2-40B4-BE49-F238E27FC236}">
                  <a16:creationId xmlns:a16="http://schemas.microsoft.com/office/drawing/2014/main" id="{A4987DD5-7F43-4A43-8951-658CAA780F10}"/>
                </a:ext>
              </a:extLst>
            </p:cNvPr>
            <p:cNvSpPr txBox="1"/>
            <p:nvPr/>
          </p:nvSpPr>
          <p:spPr>
            <a:xfrm>
              <a:off x="8305101" y="3750380"/>
              <a:ext cx="1273004" cy="923330"/>
            </a:xfrm>
            <a:prstGeom prst="rect">
              <a:avLst/>
            </a:prstGeom>
            <a:noFill/>
          </p:spPr>
          <p:txBody>
            <a:bodyPr wrap="square" rtlCol="0">
              <a:spAutoFit/>
            </a:bodyPr>
            <a:lstStyle/>
            <a:p>
              <a:r>
                <a:rPr lang="en-GB" sz="1400" dirty="0"/>
                <a:t>Fossil benchmark route</a:t>
              </a:r>
            </a:p>
          </p:txBody>
        </p:sp>
      </p:grpSp>
    </p:spTree>
    <p:extLst>
      <p:ext uri="{BB962C8B-B14F-4D97-AF65-F5344CB8AC3E}">
        <p14:creationId xmlns:p14="http://schemas.microsoft.com/office/powerpoint/2010/main" val="8089469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9B911C4D-F77A-6F49-BCDF-795C337CA004}"/>
              </a:ext>
            </a:extLst>
          </p:cNvPr>
          <p:cNvSpPr>
            <a:spLocks noGrp="1"/>
          </p:cNvSpPr>
          <p:nvPr>
            <p:ph idx="1"/>
          </p:nvPr>
        </p:nvSpPr>
        <p:spPr>
          <a:xfrm>
            <a:off x="2431039" y="893234"/>
            <a:ext cx="10058400" cy="804466"/>
          </a:xfrm>
        </p:spPr>
        <p:txBody>
          <a:bodyPr>
            <a:noAutofit/>
          </a:bodyPr>
          <a:lstStyle/>
          <a:p>
            <a:r>
              <a:rPr lang="fr-FR" sz="3600" spc="-50" dirty="0">
                <a:latin typeface="+mj-lt"/>
                <a:ea typeface="+mj-ea"/>
                <a:cs typeface="+mj-cs"/>
              </a:rPr>
              <a:t>Hydrogen demand forecast, IEA</a:t>
            </a:r>
          </a:p>
        </p:txBody>
      </p:sp>
      <p:sp>
        <p:nvSpPr>
          <p:cNvPr id="25" name="Rectangle 9"/>
          <p:cNvSpPr>
            <a:spLocks noChangeArrowheads="1"/>
          </p:cNvSpPr>
          <p:nvPr/>
        </p:nvSpPr>
        <p:spPr bwMode="auto">
          <a:xfrm>
            <a:off x="3177958" y="6180892"/>
            <a:ext cx="8564563"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br>
              <a:rPr kumimoji="0" lang="en-GB" altLang="en-US" sz="1100" b="0" i="1" u="none" strike="noStrike" kern="1200" cap="none" spc="0" normalizeH="0" baseline="0" noProof="0" dirty="0">
                <a:ln>
                  <a:noFill/>
                </a:ln>
                <a:solidFill>
                  <a:schemeClr val="bg1"/>
                </a:solidFill>
                <a:effectLst/>
                <a:uLnTx/>
                <a:uFillTx/>
                <a:latin typeface="Montserrat"/>
                <a:ea typeface="+mn-ea"/>
                <a:cs typeface="+mn-cs"/>
              </a:rPr>
            </a:br>
            <a:r>
              <a:rPr kumimoji="0" lang="en-GB" altLang="en-US" sz="900" b="0" i="1" u="none" strike="noStrike" kern="1200" cap="none" spc="0" normalizeH="0" baseline="0" noProof="0" dirty="0">
                <a:ln>
                  <a:noFill/>
                </a:ln>
                <a:solidFill>
                  <a:schemeClr val="bg1"/>
                </a:solidFill>
                <a:effectLst/>
                <a:uLnTx/>
                <a:uFillTx/>
                <a:latin typeface="Montserrat"/>
                <a:ea typeface="+mn-ea"/>
                <a:cs typeface="+mn-cs"/>
              </a:rPr>
              <a:t>Source: International Energy Agency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altLang="en-US" sz="900" b="0" i="1" u="none" strike="noStrike" kern="1200" cap="none" spc="0" normalizeH="0" baseline="0" noProof="0" dirty="0">
                <a:ln>
                  <a:noFill/>
                </a:ln>
                <a:solidFill>
                  <a:schemeClr val="bg1"/>
                </a:solidFill>
                <a:effectLst/>
                <a:uLnTx/>
                <a:uFillTx/>
                <a:latin typeface="Montserrat"/>
                <a:ea typeface="+mn-ea"/>
                <a:cs typeface="+mn-cs"/>
              </a:rPr>
              <a:t>Notes:  Ammonia production refers to the fuel production for the shipping sector.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altLang="en-US" sz="900" b="0" i="1" u="none" strike="noStrike" kern="1200" cap="none" spc="0" normalizeH="0" baseline="0" noProof="0" dirty="0">
                <a:ln>
                  <a:noFill/>
                </a:ln>
                <a:solidFill>
                  <a:schemeClr val="bg1"/>
                </a:solidFill>
                <a:effectLst/>
                <a:uLnTx/>
                <a:uFillTx/>
                <a:latin typeface="Montserrat"/>
                <a:ea typeface="+mn-ea"/>
                <a:cs typeface="+mn-cs"/>
              </a:rPr>
              <a:t>Hydrogen use for industrial ammonia production is included within the industry use</a:t>
            </a:r>
          </a:p>
        </p:txBody>
      </p:sp>
      <p:sp>
        <p:nvSpPr>
          <p:cNvPr id="26" name="ZoneTexte 16"/>
          <p:cNvSpPr txBox="1">
            <a:spLocks noChangeArrowheads="1"/>
          </p:cNvSpPr>
          <p:nvPr/>
        </p:nvSpPr>
        <p:spPr bwMode="auto">
          <a:xfrm>
            <a:off x="8870607" y="2297978"/>
            <a:ext cx="2734247"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285750" marR="0" lvl="0" indent="-285750" algn="just" defTabSz="914400" rtl="0" eaLnBrk="1" fontAlgn="auto" latinLnBrk="0" hangingPunct="1">
              <a:lnSpc>
                <a:spcPct val="100000"/>
              </a:lnSpc>
              <a:spcBef>
                <a:spcPts val="0"/>
              </a:spcBef>
              <a:spcAft>
                <a:spcPts val="0"/>
              </a:spcAft>
              <a:buClr>
                <a:schemeClr val="accent1"/>
              </a:buClr>
              <a:buSzTx/>
              <a:buFont typeface="Wingdings" panose="05000000000000000000" pitchFamily="2" charset="2"/>
              <a:buChar char="§"/>
              <a:tabLst/>
              <a:defRPr/>
            </a:pPr>
            <a:r>
              <a:rPr kumimoji="0" lang="en-US" altLang="en-US" sz="1800" b="0" i="0" u="none" strike="noStrike" kern="1200" cap="none" spc="0" normalizeH="0" baseline="0" noProof="0" dirty="0">
                <a:ln>
                  <a:noFill/>
                </a:ln>
                <a:solidFill>
                  <a:prstClr val="black"/>
                </a:solidFill>
                <a:effectLst/>
                <a:uLnTx/>
                <a:uFillTx/>
                <a:latin typeface="Montserrat"/>
                <a:ea typeface="+mn-ea"/>
                <a:cs typeface="Arial" pitchFamily="34" charset="0"/>
              </a:rPr>
              <a:t>14Mt hydrogen will be produced by electricity in 2030, requiring </a:t>
            </a:r>
            <a:r>
              <a:rPr kumimoji="0" lang="en-US" altLang="en-US" sz="1800" b="1" i="0" u="none" strike="noStrike" kern="1200" cap="none" spc="0" normalizeH="0" baseline="0" noProof="0" dirty="0">
                <a:ln>
                  <a:noFill/>
                </a:ln>
                <a:solidFill>
                  <a:prstClr val="black"/>
                </a:solidFill>
                <a:effectLst/>
                <a:uLnTx/>
                <a:uFillTx/>
                <a:latin typeface="Montserrat"/>
                <a:ea typeface="+mn-ea"/>
                <a:cs typeface="Arial" pitchFamily="34" charset="0"/>
              </a:rPr>
              <a:t>89GW </a:t>
            </a:r>
            <a:r>
              <a:rPr kumimoji="0" lang="en-US" altLang="en-US" sz="1800" b="0" i="0" u="none" strike="noStrike" kern="1200" cap="none" spc="0" normalizeH="0" baseline="0" noProof="0" dirty="0">
                <a:ln>
                  <a:noFill/>
                </a:ln>
                <a:solidFill>
                  <a:prstClr val="black"/>
                </a:solidFill>
                <a:effectLst/>
                <a:uLnTx/>
                <a:uFillTx/>
                <a:latin typeface="Montserrat"/>
                <a:ea typeface="+mn-ea"/>
                <a:cs typeface="Arial" pitchFamily="34" charset="0"/>
              </a:rPr>
              <a:t>of electrolysers capacity</a:t>
            </a:r>
          </a:p>
          <a:p>
            <a:pPr marL="0" marR="0" lvl="0" indent="0" algn="just" defTabSz="914400" rtl="0" eaLnBrk="1" fontAlgn="auto" latinLnBrk="0" hangingPunct="1">
              <a:lnSpc>
                <a:spcPct val="100000"/>
              </a:lnSpc>
              <a:spcBef>
                <a:spcPts val="0"/>
              </a:spcBef>
              <a:spcAft>
                <a:spcPts val="0"/>
              </a:spcAft>
              <a:buClr>
                <a:schemeClr val="accent1"/>
              </a:buClr>
              <a:buSzTx/>
              <a:tabLst/>
              <a:defRPr/>
            </a:pPr>
            <a:endParaRPr kumimoji="0" lang="en-US" altLang="en-US" sz="1800" b="0" i="0" u="none" strike="noStrike" kern="1200" cap="none" spc="0" normalizeH="0" baseline="0" noProof="0" dirty="0">
              <a:ln>
                <a:noFill/>
              </a:ln>
              <a:solidFill>
                <a:prstClr val="black"/>
              </a:solidFill>
              <a:effectLst/>
              <a:uLnTx/>
              <a:uFillTx/>
              <a:latin typeface="Montserrat"/>
              <a:ea typeface="+mn-ea"/>
              <a:cs typeface="Arial" pitchFamily="34" charset="0"/>
            </a:endParaRPr>
          </a:p>
          <a:p>
            <a:pPr marL="285750" marR="0" lvl="0" indent="-285750" algn="just" defTabSz="914400" rtl="0" eaLnBrk="1" fontAlgn="auto" latinLnBrk="0" hangingPunct="1">
              <a:lnSpc>
                <a:spcPct val="100000"/>
              </a:lnSpc>
              <a:spcBef>
                <a:spcPts val="0"/>
              </a:spcBef>
              <a:spcAft>
                <a:spcPts val="0"/>
              </a:spcAft>
              <a:buClr>
                <a:schemeClr val="accent1"/>
              </a:buClr>
              <a:buSzTx/>
              <a:buFont typeface="Wingdings" panose="05000000000000000000" pitchFamily="2" charset="2"/>
              <a:buChar char="§"/>
              <a:tabLst/>
              <a:defRPr/>
            </a:pPr>
            <a:r>
              <a:rPr kumimoji="0" lang="en-US" altLang="en-US" sz="1800" b="0" i="0" u="none" strike="noStrike" kern="1200" cap="none" spc="0" normalizeH="0" baseline="0" noProof="0" dirty="0">
                <a:ln>
                  <a:noFill/>
                </a:ln>
                <a:solidFill>
                  <a:prstClr val="black"/>
                </a:solidFill>
                <a:effectLst/>
                <a:uLnTx/>
                <a:uFillTx/>
                <a:latin typeface="Montserrat"/>
                <a:ea typeface="+mn-ea"/>
                <a:cs typeface="Arial" pitchFamily="34" charset="0"/>
              </a:rPr>
              <a:t>European Union has an objective of 40 GW in 2030, accounting for 45% of IEA’s forecast</a:t>
            </a:r>
          </a:p>
        </p:txBody>
      </p:sp>
      <p:graphicFrame>
        <p:nvGraphicFramePr>
          <p:cNvPr id="27" name="Graphique 26"/>
          <p:cNvGraphicFramePr/>
          <p:nvPr>
            <p:extLst>
              <p:ext uri="{D42A27DB-BD31-4B8C-83A1-F6EECF244321}">
                <p14:modId xmlns:p14="http://schemas.microsoft.com/office/powerpoint/2010/main" val="3974931865"/>
              </p:ext>
            </p:extLst>
          </p:nvPr>
        </p:nvGraphicFramePr>
        <p:xfrm>
          <a:off x="0" y="1684388"/>
          <a:ext cx="8128000" cy="4747103"/>
        </p:xfrm>
        <a:graphic>
          <a:graphicData uri="http://schemas.openxmlformats.org/drawingml/2006/chart">
            <c:chart xmlns:c="http://schemas.openxmlformats.org/drawingml/2006/chart" xmlns:r="http://schemas.openxmlformats.org/officeDocument/2006/relationships" r:id="rId3"/>
          </a:graphicData>
        </a:graphic>
      </p:graphicFrame>
      <p:sp>
        <p:nvSpPr>
          <p:cNvPr id="28" name="ZoneTexte 1"/>
          <p:cNvSpPr txBox="1"/>
          <p:nvPr/>
        </p:nvSpPr>
        <p:spPr>
          <a:xfrm>
            <a:off x="7951571" y="1895699"/>
            <a:ext cx="645067" cy="346621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Montserrat"/>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ontserrat"/>
                <a:ea typeface="+mn-ea"/>
                <a:cs typeface="Arial" panose="020B0604020202020204" pitchFamily="34" charset="0"/>
              </a:rPr>
              <a:t>1 920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Montserrat"/>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Montserrat"/>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ontserrat"/>
                <a:ea typeface="+mn-ea"/>
                <a:cs typeface="Arial" panose="020B0604020202020204" pitchFamily="34" charset="0"/>
              </a:rPr>
              <a:t>1 600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Montserrat"/>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Montserrat"/>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ontserrat"/>
                <a:ea typeface="+mn-ea"/>
                <a:cs typeface="Arial" panose="020B0604020202020204" pitchFamily="34" charset="0"/>
              </a:rPr>
              <a:t>1 280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Montserrat"/>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Montserrat"/>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ontserrat"/>
                <a:ea typeface="+mn-ea"/>
                <a:cs typeface="Arial" panose="020B0604020202020204" pitchFamily="34" charset="0"/>
              </a:rPr>
              <a:t>960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Montserrat"/>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Montserrat"/>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ontserrat"/>
                <a:ea typeface="+mn-ea"/>
                <a:cs typeface="Arial" panose="020B0604020202020204" pitchFamily="34" charset="0"/>
              </a:rPr>
              <a:t>640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Montserrat"/>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Montserrat"/>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ontserrat"/>
                <a:ea typeface="+mn-ea"/>
                <a:cs typeface="Arial" panose="020B0604020202020204" pitchFamily="34" charset="0"/>
              </a:rPr>
              <a:t>320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Montserrat"/>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Montserrat"/>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ontserrat"/>
                <a:ea typeface="+mn-ea"/>
                <a:cs typeface="Arial" panose="020B0604020202020204" pitchFamily="34" charset="0"/>
              </a:rPr>
              <a:t>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Montserrat"/>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Montserrat"/>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Montserrat"/>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Montserrat"/>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Montserrat"/>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Montserrat"/>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Montserrat"/>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Montserrat"/>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Montserrat"/>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Montserrat"/>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Montserrat"/>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Montserrat"/>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Montserrat"/>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Montserrat"/>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Montserrat"/>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Montserrat"/>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Montserrat"/>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ontserrat"/>
                <a:ea typeface="+mn-ea"/>
                <a:cs typeface="Arial" panose="020B0604020202020204" pitchFamily="34" charset="0"/>
              </a:rPr>
              <a:t>0</a:t>
            </a:r>
            <a:endParaRPr kumimoji="0" lang="en-GB" sz="1200" b="0" i="0" u="none" strike="noStrike" kern="1200" cap="none" spc="0" normalizeH="0" baseline="0" noProof="0" dirty="0">
              <a:ln>
                <a:noFill/>
              </a:ln>
              <a:solidFill>
                <a:prstClr val="black"/>
              </a:solidFill>
              <a:effectLst/>
              <a:uLnTx/>
              <a:uFillTx/>
              <a:latin typeface="Montserrat"/>
              <a:ea typeface="+mn-ea"/>
              <a:cs typeface="Arial" panose="020B0604020202020204" pitchFamily="34" charset="0"/>
            </a:endParaRPr>
          </a:p>
        </p:txBody>
      </p:sp>
      <p:sp>
        <p:nvSpPr>
          <p:cNvPr id="29" name="ZoneTexte 28"/>
          <p:cNvSpPr txBox="1"/>
          <p:nvPr/>
        </p:nvSpPr>
        <p:spPr>
          <a:xfrm>
            <a:off x="8401969" y="3476183"/>
            <a:ext cx="389337" cy="646331"/>
          </a:xfrm>
          <a:prstGeom prst="rect">
            <a:avLst/>
          </a:prstGeom>
          <a:noFill/>
        </p:spPr>
        <p:txBody>
          <a:bodyPr vert="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330" b="0" i="0" u="none" strike="noStrike" kern="1200" cap="none" spc="0" normalizeH="0" baseline="0" noProof="0" dirty="0">
                <a:ln>
                  <a:noFill/>
                </a:ln>
                <a:solidFill>
                  <a:prstClr val="black"/>
                </a:solidFill>
                <a:effectLst/>
                <a:uLnTx/>
                <a:uFillTx/>
                <a:latin typeface="Montserrat"/>
                <a:ea typeface="+mn-ea"/>
                <a:cs typeface="Arial" panose="020B0604020202020204" pitchFamily="34" charset="0"/>
              </a:rPr>
              <a:t>GW</a:t>
            </a:r>
            <a:endParaRPr kumimoji="0" lang="en-GB" sz="1330" b="0" i="0" u="none" strike="noStrike" kern="1200" cap="none" spc="0" normalizeH="0" baseline="0" noProof="0" dirty="0">
              <a:ln>
                <a:noFill/>
              </a:ln>
              <a:solidFill>
                <a:prstClr val="black"/>
              </a:solidFill>
              <a:effectLst/>
              <a:uLnTx/>
              <a:uFillTx/>
              <a:latin typeface="Montserrat"/>
              <a:ea typeface="+mn-ea"/>
              <a:cs typeface="Arial" panose="020B0604020202020204" pitchFamily="34" charset="0"/>
            </a:endParaRPr>
          </a:p>
        </p:txBody>
      </p:sp>
    </p:spTree>
    <p:extLst>
      <p:ext uri="{BB962C8B-B14F-4D97-AF65-F5344CB8AC3E}">
        <p14:creationId xmlns:p14="http://schemas.microsoft.com/office/powerpoint/2010/main" val="20752493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9A46DAE-3BFC-BC4D-B136-418E5C04D0C9}"/>
              </a:ext>
            </a:extLst>
          </p:cNvPr>
          <p:cNvPicPr>
            <a:picLocks noChangeAspect="1"/>
          </p:cNvPicPr>
          <p:nvPr/>
        </p:nvPicPr>
        <p:blipFill rotWithShape="1">
          <a:blip r:embed="rId3">
            <a:extLst>
              <a:ext uri="{28A0092B-C50C-407E-A947-70E740481C1C}">
                <a14:useLocalDpi xmlns:a14="http://schemas.microsoft.com/office/drawing/2010/main" val="0"/>
              </a:ext>
            </a:extLst>
          </a:blip>
          <a:srcRect l="7408" t="16959" r="7305" b="11622"/>
          <a:stretch/>
        </p:blipFill>
        <p:spPr>
          <a:xfrm>
            <a:off x="277091" y="247996"/>
            <a:ext cx="2254616" cy="988915"/>
          </a:xfrm>
          <a:prstGeom prst="rect">
            <a:avLst/>
          </a:prstGeom>
        </p:spPr>
      </p:pic>
      <p:sp>
        <p:nvSpPr>
          <p:cNvPr id="4" name="Title 3">
            <a:extLst>
              <a:ext uri="{FF2B5EF4-FFF2-40B4-BE49-F238E27FC236}">
                <a16:creationId xmlns:a16="http://schemas.microsoft.com/office/drawing/2014/main" id="{1D65F8E0-AD2B-443D-8621-117A1F24908E}"/>
              </a:ext>
            </a:extLst>
          </p:cNvPr>
          <p:cNvSpPr>
            <a:spLocks noGrp="1"/>
          </p:cNvSpPr>
          <p:nvPr>
            <p:ph type="title"/>
          </p:nvPr>
        </p:nvSpPr>
        <p:spPr>
          <a:xfrm>
            <a:off x="2531707" y="937609"/>
            <a:ext cx="10058400" cy="903347"/>
          </a:xfrm>
        </p:spPr>
        <p:txBody>
          <a:bodyPr anchor="t">
            <a:noAutofit/>
          </a:bodyPr>
          <a:lstStyle/>
          <a:p>
            <a:r>
              <a:rPr lang="en-GB" sz="3600" dirty="0"/>
              <a:t>Evolution of Electrolyser capacity</a:t>
            </a:r>
            <a:br>
              <a:rPr lang="en-GB" sz="3600" b="0" i="0" dirty="0">
                <a:effectLst/>
              </a:rPr>
            </a:br>
            <a:endParaRPr lang="en-GB" sz="3600" dirty="0"/>
          </a:p>
        </p:txBody>
      </p:sp>
      <p:sp>
        <p:nvSpPr>
          <p:cNvPr id="2" name="Espace réservé du texte 1">
            <a:extLst>
              <a:ext uri="{FF2B5EF4-FFF2-40B4-BE49-F238E27FC236}">
                <a16:creationId xmlns:a16="http://schemas.microsoft.com/office/drawing/2014/main" id="{9B911C4D-F77A-6F49-BCDF-795C337CA004}"/>
              </a:ext>
            </a:extLst>
          </p:cNvPr>
          <p:cNvSpPr>
            <a:spLocks noGrp="1"/>
          </p:cNvSpPr>
          <p:nvPr>
            <p:ph sz="half" idx="1"/>
          </p:nvPr>
        </p:nvSpPr>
        <p:spPr>
          <a:xfrm>
            <a:off x="1097277" y="1884364"/>
            <a:ext cx="5039803" cy="3984730"/>
          </a:xfrm>
        </p:spPr>
        <p:txBody>
          <a:bodyPr>
            <a:normAutofit/>
          </a:bodyPr>
          <a:lstStyle/>
          <a:p>
            <a:r>
              <a:rPr lang="fr-FR" sz="1800" dirty="0"/>
              <a:t>Cumulative </a:t>
            </a:r>
            <a:r>
              <a:rPr lang="fr-FR" sz="1800" dirty="0" err="1"/>
              <a:t>capacity</a:t>
            </a:r>
            <a:r>
              <a:rPr lang="fr-FR" sz="1800" dirty="0"/>
              <a:t> of </a:t>
            </a:r>
            <a:r>
              <a:rPr lang="fr-FR" sz="1800" dirty="0" err="1"/>
              <a:t>Electrolysers</a:t>
            </a:r>
            <a:r>
              <a:rPr lang="fr-FR" sz="1800" dirty="0"/>
              <a:t> 2010-2020</a:t>
            </a:r>
          </a:p>
        </p:txBody>
      </p:sp>
      <p:sp>
        <p:nvSpPr>
          <p:cNvPr id="28" name="Rectangle 27"/>
          <p:cNvSpPr/>
          <p:nvPr/>
        </p:nvSpPr>
        <p:spPr>
          <a:xfrm>
            <a:off x="10053434" y="5745435"/>
            <a:ext cx="1465466" cy="230832"/>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altLang="en-US" sz="900" b="0" i="1" u="none" strike="noStrike" kern="1200" cap="none" spc="0" normalizeH="0" baseline="0" noProof="0" dirty="0">
                <a:ln>
                  <a:noFill/>
                </a:ln>
                <a:solidFill>
                  <a:srgbClr val="6F6F6F"/>
                </a:solidFill>
                <a:effectLst/>
                <a:uLnTx/>
                <a:uFillTx/>
                <a:latin typeface="Montserrat"/>
                <a:ea typeface="+mn-ea"/>
                <a:cs typeface="+mn-cs"/>
              </a:rPr>
              <a:t>Source: Wood Mackenzie</a:t>
            </a:r>
            <a:endParaRPr kumimoji="0" lang="en-GB" altLang="en-US" sz="900" b="0" i="1" u="none" strike="noStrike" kern="1200" cap="none" spc="0" normalizeH="0" baseline="0" noProof="0" dirty="0">
              <a:ln>
                <a:noFill/>
              </a:ln>
              <a:solidFill>
                <a:srgbClr val="6F6F6F"/>
              </a:solidFill>
              <a:effectLst/>
              <a:uLnTx/>
              <a:uFillTx/>
              <a:latin typeface="Montserrat"/>
              <a:ea typeface="+mn-ea"/>
              <a:cs typeface="+mn-cs"/>
            </a:endParaRPr>
          </a:p>
        </p:txBody>
      </p:sp>
      <p:graphicFrame>
        <p:nvGraphicFramePr>
          <p:cNvPr id="9" name="Graphique 8"/>
          <p:cNvGraphicFramePr/>
          <p:nvPr/>
        </p:nvGraphicFramePr>
        <p:xfrm>
          <a:off x="673100" y="2198779"/>
          <a:ext cx="5039803" cy="3329566"/>
        </p:xfrm>
        <a:graphic>
          <a:graphicData uri="http://schemas.openxmlformats.org/drawingml/2006/chart">
            <c:chart xmlns:c="http://schemas.openxmlformats.org/drawingml/2006/chart" xmlns:r="http://schemas.openxmlformats.org/officeDocument/2006/relationships" r:id="rId4"/>
          </a:graphicData>
        </a:graphic>
      </p:graphicFrame>
      <p:sp>
        <p:nvSpPr>
          <p:cNvPr id="10" name="Rectangle 9"/>
          <p:cNvSpPr/>
          <p:nvPr/>
        </p:nvSpPr>
        <p:spPr>
          <a:xfrm>
            <a:off x="123290" y="5330929"/>
            <a:ext cx="5667910" cy="692497"/>
          </a:xfrm>
          <a:prstGeom prst="rect">
            <a:avLst/>
          </a:prstGeom>
        </p:spPr>
        <p:txBody>
          <a:bodyPr wrap="square">
            <a:spAutoFit/>
          </a:bodyPr>
          <a:lstStyle/>
          <a:p>
            <a:pPr marL="0" marR="0" lvl="0" indent="0" algn="r" defTabSz="914400" rtl="0" eaLnBrk="1" fontAlgn="base" latinLnBrk="0" hangingPunct="1">
              <a:lnSpc>
                <a:spcPct val="100000"/>
              </a:lnSpc>
              <a:spcBef>
                <a:spcPts val="0"/>
              </a:spcBef>
              <a:spcAft>
                <a:spcPts val="0"/>
              </a:spcAft>
              <a:buClrTx/>
              <a:buSzTx/>
              <a:buFontTx/>
              <a:buNone/>
              <a:tabLst/>
              <a:defRPr/>
            </a:pPr>
            <a:br>
              <a:rPr kumimoji="0" lang="en-GB" sz="1200" b="0" i="0" u="none" strike="noStrike" kern="1200" cap="none" spc="0" normalizeH="0" baseline="0" noProof="0" dirty="0">
                <a:ln>
                  <a:noFill/>
                </a:ln>
                <a:solidFill>
                  <a:srgbClr val="000000"/>
                </a:solidFill>
                <a:effectLst/>
                <a:uLnTx/>
                <a:uFillTx/>
                <a:latin typeface="Montserrat"/>
                <a:ea typeface="+mn-ea"/>
                <a:cs typeface="+mn-cs"/>
              </a:rPr>
            </a:br>
            <a:r>
              <a:rPr kumimoji="0" lang="en-GB" sz="900" b="0" i="1" u="none" strike="noStrike" kern="1200" cap="none" spc="0" normalizeH="0" baseline="0" noProof="0" dirty="0">
                <a:ln>
                  <a:noFill/>
                </a:ln>
                <a:solidFill>
                  <a:srgbClr val="6F6F6F"/>
                </a:solidFill>
                <a:effectLst/>
                <a:uLnTx/>
                <a:uFillTx/>
                <a:latin typeface="Montserrat"/>
                <a:ea typeface="+mn-ea"/>
                <a:cs typeface="+mn-cs"/>
              </a:rPr>
              <a:t>Source:  International Energy Agency</a:t>
            </a:r>
          </a:p>
          <a:p>
            <a:pPr marL="0" marR="0" lvl="0" indent="0" algn="r" defTabSz="914400" rtl="0" eaLnBrk="1" fontAlgn="base" latinLnBrk="0" hangingPunct="1">
              <a:lnSpc>
                <a:spcPct val="100000"/>
              </a:lnSpc>
              <a:spcBef>
                <a:spcPts val="0"/>
              </a:spcBef>
              <a:spcAft>
                <a:spcPts val="0"/>
              </a:spcAft>
              <a:buClrTx/>
              <a:buSzTx/>
              <a:buFontTx/>
              <a:buNone/>
              <a:tabLst/>
              <a:defRPr/>
            </a:pPr>
            <a:r>
              <a:rPr kumimoji="0" lang="en-GB" sz="900" b="0" i="1" u="none" strike="noStrike" kern="1200" cap="none" spc="0" normalizeH="0" baseline="0" noProof="0" dirty="0">
                <a:ln>
                  <a:noFill/>
                </a:ln>
                <a:solidFill>
                  <a:srgbClr val="6F6F6F"/>
                </a:solidFill>
                <a:effectLst/>
                <a:uLnTx/>
                <a:uFillTx/>
                <a:latin typeface="Montserrat"/>
                <a:ea typeface="+mn-ea"/>
                <a:cs typeface="+mn-cs"/>
              </a:rPr>
              <a:t>Notes:  2020 values represent estimates based on successful completion of all projects publicly stating a 2020 commissioning data as of the start of 2020.</a:t>
            </a:r>
          </a:p>
        </p:txBody>
      </p:sp>
      <p:pic>
        <p:nvPicPr>
          <p:cNvPr id="11" name="Image 2">
            <a:extLst>
              <a:ext uri="{FF2B5EF4-FFF2-40B4-BE49-F238E27FC236}">
                <a16:creationId xmlns:a16="http://schemas.microsoft.com/office/drawing/2014/main" id="{7945541C-0C58-4F80-A798-40017170F5FC}"/>
              </a:ext>
            </a:extLst>
          </p:cNvPr>
          <p:cNvPicPr>
            <a:picLocks noGrp="1" noChangeAspect="1"/>
          </p:cNvPicPr>
          <p:nvPr>
            <p:ph sz="half" idx="2"/>
          </p:nvPr>
        </p:nvPicPr>
        <p:blipFill>
          <a:blip r:embed="rId5"/>
          <a:stretch>
            <a:fillRect/>
          </a:stretch>
        </p:blipFill>
        <p:spPr>
          <a:xfrm>
            <a:off x="6581730" y="1760706"/>
            <a:ext cx="4726630" cy="3984729"/>
          </a:xfrm>
          <a:prstGeom prst="rect">
            <a:avLst/>
          </a:prstGeom>
        </p:spPr>
      </p:pic>
    </p:spTree>
    <p:extLst>
      <p:ext uri="{BB962C8B-B14F-4D97-AF65-F5344CB8AC3E}">
        <p14:creationId xmlns:p14="http://schemas.microsoft.com/office/powerpoint/2010/main" val="5668185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39CF2-67ED-4888-A7E5-8384FDEB594A}"/>
              </a:ext>
            </a:extLst>
          </p:cNvPr>
          <p:cNvSpPr>
            <a:spLocks noGrp="1"/>
          </p:cNvSpPr>
          <p:nvPr>
            <p:ph type="title"/>
          </p:nvPr>
        </p:nvSpPr>
        <p:spPr>
          <a:xfrm>
            <a:off x="2398221" y="29503"/>
            <a:ext cx="7395557" cy="1450757"/>
          </a:xfrm>
        </p:spPr>
        <p:txBody>
          <a:bodyPr anchor="b"/>
          <a:lstStyle/>
          <a:p>
            <a:r>
              <a:rPr lang="en-GB" dirty="0"/>
              <a:t>Electrolysis Scale-Up</a:t>
            </a:r>
          </a:p>
        </p:txBody>
      </p:sp>
      <p:sp>
        <p:nvSpPr>
          <p:cNvPr id="3" name="Content Placeholder 2">
            <a:extLst>
              <a:ext uri="{FF2B5EF4-FFF2-40B4-BE49-F238E27FC236}">
                <a16:creationId xmlns:a16="http://schemas.microsoft.com/office/drawing/2014/main" id="{8307CED6-8C0A-41C4-B3ED-207CE4C68B69}"/>
              </a:ext>
            </a:extLst>
          </p:cNvPr>
          <p:cNvSpPr>
            <a:spLocks noGrp="1"/>
          </p:cNvSpPr>
          <p:nvPr>
            <p:ph idx="1"/>
          </p:nvPr>
        </p:nvSpPr>
        <p:spPr>
          <a:xfrm>
            <a:off x="1097280" y="1833702"/>
            <a:ext cx="6266046" cy="4314434"/>
          </a:xfrm>
        </p:spPr>
        <p:txBody>
          <a:bodyPr>
            <a:normAutofit/>
          </a:bodyPr>
          <a:lstStyle/>
          <a:p>
            <a:r>
              <a:rPr lang="en-GB" sz="1600" dirty="0"/>
              <a:t>Electrolysis technology has been rapidly maturing over the past decade.</a:t>
            </a:r>
          </a:p>
          <a:p>
            <a:pPr lvl="1"/>
            <a:r>
              <a:rPr lang="en-GB" sz="1600" dirty="0"/>
              <a:t>No longer talking in the scale of KWs, but MWs and GWs. </a:t>
            </a:r>
          </a:p>
          <a:p>
            <a:pPr lvl="1"/>
            <a:r>
              <a:rPr lang="en-GB" sz="1600" dirty="0"/>
              <a:t>Here are some of the Dutch projects as an example:</a:t>
            </a:r>
          </a:p>
          <a:p>
            <a:endParaRPr lang="en-GB" sz="1400" dirty="0"/>
          </a:p>
        </p:txBody>
      </p:sp>
      <p:pic>
        <p:nvPicPr>
          <p:cNvPr id="4" name="Picture 3">
            <a:extLst>
              <a:ext uri="{FF2B5EF4-FFF2-40B4-BE49-F238E27FC236}">
                <a16:creationId xmlns:a16="http://schemas.microsoft.com/office/drawing/2014/main" id="{EE533654-5610-4FC4-AC7A-0D1DAAA2B3F3}"/>
              </a:ext>
            </a:extLst>
          </p:cNvPr>
          <p:cNvPicPr>
            <a:picLocks noChangeAspect="1"/>
          </p:cNvPicPr>
          <p:nvPr/>
        </p:nvPicPr>
        <p:blipFill>
          <a:blip r:embed="rId2"/>
          <a:stretch>
            <a:fillRect/>
          </a:stretch>
        </p:blipFill>
        <p:spPr>
          <a:xfrm>
            <a:off x="1200007" y="2965919"/>
            <a:ext cx="6266046" cy="2828775"/>
          </a:xfrm>
          <a:prstGeom prst="rect">
            <a:avLst/>
          </a:prstGeom>
        </p:spPr>
      </p:pic>
      <p:pic>
        <p:nvPicPr>
          <p:cNvPr id="7" name="Picture 6">
            <a:extLst>
              <a:ext uri="{FF2B5EF4-FFF2-40B4-BE49-F238E27FC236}">
                <a16:creationId xmlns:a16="http://schemas.microsoft.com/office/drawing/2014/main" id="{2C33EEC3-D9E8-453E-A227-F4D20E290878}"/>
              </a:ext>
            </a:extLst>
          </p:cNvPr>
          <p:cNvPicPr>
            <a:picLocks noChangeAspect="1"/>
          </p:cNvPicPr>
          <p:nvPr/>
        </p:nvPicPr>
        <p:blipFill>
          <a:blip r:embed="rId3"/>
          <a:stretch>
            <a:fillRect/>
          </a:stretch>
        </p:blipFill>
        <p:spPr>
          <a:xfrm>
            <a:off x="7858971" y="1833702"/>
            <a:ext cx="2666472" cy="4373857"/>
          </a:xfrm>
          <a:prstGeom prst="rect">
            <a:avLst/>
          </a:prstGeom>
        </p:spPr>
      </p:pic>
    </p:spTree>
    <p:extLst>
      <p:ext uri="{BB962C8B-B14F-4D97-AF65-F5344CB8AC3E}">
        <p14:creationId xmlns:p14="http://schemas.microsoft.com/office/powerpoint/2010/main" val="11366697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E2D0924C-1D72-6741-B69D-F57A59FAFD93}"/>
              </a:ext>
            </a:extLst>
          </p:cNvPr>
          <p:cNvPicPr>
            <a:picLocks noChangeAspect="1"/>
          </p:cNvPicPr>
          <p:nvPr/>
        </p:nvPicPr>
        <p:blipFill rotWithShape="1">
          <a:blip r:embed="rId3">
            <a:extLst>
              <a:ext uri="{28A0092B-C50C-407E-A947-70E740481C1C}">
                <a14:useLocalDpi xmlns:a14="http://schemas.microsoft.com/office/drawing/2010/main" val="0"/>
              </a:ext>
            </a:extLst>
          </a:blip>
          <a:srcRect l="7408" t="16959" r="7305" b="11622"/>
          <a:stretch/>
        </p:blipFill>
        <p:spPr>
          <a:xfrm>
            <a:off x="277091" y="247996"/>
            <a:ext cx="2254616" cy="988915"/>
          </a:xfrm>
          <a:prstGeom prst="rect">
            <a:avLst/>
          </a:prstGeom>
        </p:spPr>
      </p:pic>
      <p:sp>
        <p:nvSpPr>
          <p:cNvPr id="2" name="Espace réservé du texte 1">
            <a:extLst>
              <a:ext uri="{FF2B5EF4-FFF2-40B4-BE49-F238E27FC236}">
                <a16:creationId xmlns:a16="http://schemas.microsoft.com/office/drawing/2014/main" id="{9B911C4D-F77A-6F49-BCDF-795C337CA004}"/>
              </a:ext>
            </a:extLst>
          </p:cNvPr>
          <p:cNvSpPr>
            <a:spLocks noGrp="1"/>
          </p:cNvSpPr>
          <p:nvPr>
            <p:ph type="body" sz="quarter" idx="4294967295"/>
          </p:nvPr>
        </p:nvSpPr>
        <p:spPr>
          <a:xfrm>
            <a:off x="2268619" y="773153"/>
            <a:ext cx="10620375" cy="561975"/>
          </a:xfrm>
        </p:spPr>
        <p:txBody>
          <a:bodyPr>
            <a:noAutofit/>
          </a:bodyPr>
          <a:lstStyle/>
          <a:p>
            <a:r>
              <a:rPr lang="fr-FR" sz="3200" spc="-50" dirty="0">
                <a:latin typeface="+mj-lt"/>
                <a:ea typeface="+mj-ea"/>
                <a:cs typeface="+mj-cs"/>
              </a:rPr>
              <a:t>228 </a:t>
            </a:r>
            <a:r>
              <a:rPr lang="fr-FR" sz="3200" spc="-50" dirty="0" err="1">
                <a:latin typeface="+mj-lt"/>
                <a:ea typeface="+mj-ea"/>
                <a:cs typeface="+mj-cs"/>
              </a:rPr>
              <a:t>Electrolysis</a:t>
            </a:r>
            <a:r>
              <a:rPr lang="fr-FR" sz="3200" spc="-50" dirty="0">
                <a:latin typeface="+mj-lt"/>
                <a:ea typeface="+mj-ea"/>
                <a:cs typeface="+mj-cs"/>
              </a:rPr>
              <a:t> </a:t>
            </a:r>
            <a:r>
              <a:rPr lang="fr-FR" sz="3200" spc="-50" dirty="0" err="1">
                <a:latin typeface="+mj-lt"/>
                <a:ea typeface="+mj-ea"/>
                <a:cs typeface="+mj-cs"/>
              </a:rPr>
              <a:t>Projects</a:t>
            </a:r>
            <a:r>
              <a:rPr lang="fr-FR" sz="3200" spc="-50" dirty="0">
                <a:latin typeface="+mj-lt"/>
                <a:ea typeface="+mj-ea"/>
                <a:cs typeface="+mj-cs"/>
              </a:rPr>
              <a:t> have been </a:t>
            </a:r>
            <a:r>
              <a:rPr lang="fr-FR" sz="3200" spc="-50" dirty="0" err="1">
                <a:latin typeface="+mj-lt"/>
                <a:ea typeface="+mj-ea"/>
                <a:cs typeface="+mj-cs"/>
              </a:rPr>
              <a:t>Announced</a:t>
            </a:r>
            <a:endParaRPr lang="fr-FR" sz="3200" spc="-50" dirty="0">
              <a:latin typeface="+mj-lt"/>
              <a:ea typeface="+mj-ea"/>
              <a:cs typeface="+mj-cs"/>
            </a:endParaRPr>
          </a:p>
          <a:p>
            <a:endParaRPr lang="fr-FR" sz="3200" dirty="0"/>
          </a:p>
        </p:txBody>
      </p:sp>
      <p:sp>
        <p:nvSpPr>
          <p:cNvPr id="9" name="Rectangle 8"/>
          <p:cNvSpPr/>
          <p:nvPr/>
        </p:nvSpPr>
        <p:spPr>
          <a:xfrm>
            <a:off x="399068" y="5780663"/>
            <a:ext cx="8242440" cy="307777"/>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Montserrat"/>
                <a:ea typeface="+mn-ea"/>
                <a:cs typeface="+mn-cs"/>
              </a:rPr>
              <a:t>If projects come to fruition, total investment will exceed </a:t>
            </a:r>
            <a:r>
              <a:rPr kumimoji="0" lang="en-US" sz="1400" b="1" i="0" u="none" strike="noStrike" kern="0" cap="none" spc="0" normalizeH="0" baseline="0" noProof="0" dirty="0">
                <a:ln>
                  <a:noFill/>
                </a:ln>
                <a:solidFill>
                  <a:prstClr val="black"/>
                </a:solidFill>
                <a:effectLst/>
                <a:uLnTx/>
                <a:uFillTx/>
                <a:latin typeface="Montserrat"/>
                <a:ea typeface="+mn-ea"/>
                <a:cs typeface="+mn-cs"/>
              </a:rPr>
              <a:t>USD 300 billion </a:t>
            </a:r>
            <a:r>
              <a:rPr kumimoji="0" lang="en-US" sz="1400" b="0" i="0" u="none" strike="noStrike" kern="0" cap="none" spc="0" normalizeH="0" baseline="0" noProof="0" dirty="0">
                <a:ln>
                  <a:noFill/>
                </a:ln>
                <a:solidFill>
                  <a:prstClr val="black"/>
                </a:solidFill>
                <a:effectLst/>
                <a:uLnTx/>
                <a:uFillTx/>
                <a:latin typeface="Montserrat"/>
                <a:ea typeface="+mn-ea"/>
                <a:cs typeface="+mn-cs"/>
              </a:rPr>
              <a:t>through 2030 </a:t>
            </a:r>
          </a:p>
        </p:txBody>
      </p:sp>
      <p:sp>
        <p:nvSpPr>
          <p:cNvPr id="10" name="Bouée 9"/>
          <p:cNvSpPr/>
          <p:nvPr/>
        </p:nvSpPr>
        <p:spPr>
          <a:xfrm>
            <a:off x="3307592" y="1480610"/>
            <a:ext cx="1801091" cy="1849915"/>
          </a:xfrm>
          <a:prstGeom prst="donut">
            <a:avLst>
              <a:gd name="adj" fmla="val 1956"/>
            </a:avLst>
          </a:prstGeom>
          <a:solidFill>
            <a:srgbClr val="00B9B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1" name="Rectangle à coins arrondis 10"/>
          <p:cNvSpPr/>
          <p:nvPr/>
        </p:nvSpPr>
        <p:spPr>
          <a:xfrm>
            <a:off x="3977225" y="1553586"/>
            <a:ext cx="475674" cy="387927"/>
          </a:xfrm>
          <a:prstGeom prst="round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0" cap="none" spc="0" normalizeH="0" baseline="0" noProof="0" dirty="0">
                <a:ln>
                  <a:noFill/>
                </a:ln>
                <a:solidFill>
                  <a:srgbClr val="00B9B5"/>
                </a:solidFill>
                <a:effectLst/>
                <a:uLnTx/>
                <a:uFillTx/>
                <a:latin typeface="Arial" panose="020B0604020202020204" pitchFamily="34" charset="0"/>
                <a:ea typeface="+mn-ea"/>
                <a:cs typeface="Arial" panose="020B0604020202020204" pitchFamily="34" charset="0"/>
              </a:rPr>
              <a:t>126</a:t>
            </a:r>
            <a:endParaRPr kumimoji="0" lang="en-GB" sz="1200" b="1" i="0" u="none" strike="noStrike" kern="0" cap="none" spc="0" normalizeH="0" baseline="0" noProof="0" dirty="0">
              <a:ln>
                <a:noFill/>
              </a:ln>
              <a:solidFill>
                <a:srgbClr val="00B9B5"/>
              </a:solidFill>
              <a:effectLst/>
              <a:uLnTx/>
              <a:uFillTx/>
              <a:latin typeface="Arial" panose="020B0604020202020204" pitchFamily="34" charset="0"/>
              <a:ea typeface="+mn-ea"/>
              <a:cs typeface="Arial" panose="020B0604020202020204" pitchFamily="34" charset="0"/>
            </a:endParaRPr>
          </a:p>
        </p:txBody>
      </p:sp>
      <p:sp>
        <p:nvSpPr>
          <p:cNvPr id="12" name="Bouée 11"/>
          <p:cNvSpPr/>
          <p:nvPr/>
        </p:nvSpPr>
        <p:spPr>
          <a:xfrm>
            <a:off x="6603649" y="2211580"/>
            <a:ext cx="1474643" cy="1385288"/>
          </a:xfrm>
          <a:prstGeom prst="donut">
            <a:avLst>
              <a:gd name="adj" fmla="val 1956"/>
            </a:avLst>
          </a:prstGeom>
          <a:solidFill>
            <a:srgbClr val="00B9B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3" name="Rectangle à coins arrondis 12"/>
          <p:cNvSpPr/>
          <p:nvPr/>
        </p:nvSpPr>
        <p:spPr>
          <a:xfrm>
            <a:off x="7103133" y="2239747"/>
            <a:ext cx="475674" cy="387927"/>
          </a:xfrm>
          <a:prstGeom prst="round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0" cap="none" spc="0" normalizeH="0" baseline="0" noProof="0" dirty="0">
                <a:ln>
                  <a:noFill/>
                </a:ln>
                <a:solidFill>
                  <a:srgbClr val="00B9B5"/>
                </a:solidFill>
                <a:effectLst/>
                <a:uLnTx/>
                <a:uFillTx/>
                <a:latin typeface="Arial" panose="020B0604020202020204" pitchFamily="34" charset="0"/>
                <a:ea typeface="+mn-ea"/>
                <a:cs typeface="Arial" panose="020B0604020202020204" pitchFamily="34" charset="0"/>
              </a:rPr>
              <a:t>46</a:t>
            </a:r>
            <a:endParaRPr kumimoji="0" lang="en-GB" sz="1200" b="1" i="0" u="none" strike="noStrike" kern="0" cap="none" spc="0" normalizeH="0" baseline="0" noProof="0" dirty="0">
              <a:ln>
                <a:noFill/>
              </a:ln>
              <a:solidFill>
                <a:srgbClr val="00B9B5"/>
              </a:solidFill>
              <a:effectLst/>
              <a:uLnTx/>
              <a:uFillTx/>
              <a:latin typeface="Arial" panose="020B0604020202020204" pitchFamily="34" charset="0"/>
              <a:ea typeface="+mn-ea"/>
              <a:cs typeface="Arial" panose="020B0604020202020204" pitchFamily="34" charset="0"/>
            </a:endParaRPr>
          </a:p>
        </p:txBody>
      </p:sp>
      <p:sp>
        <p:nvSpPr>
          <p:cNvPr id="14" name="Bouée 13"/>
          <p:cNvSpPr/>
          <p:nvPr/>
        </p:nvSpPr>
        <p:spPr>
          <a:xfrm>
            <a:off x="6712629" y="3883593"/>
            <a:ext cx="1474643" cy="1385288"/>
          </a:xfrm>
          <a:prstGeom prst="donut">
            <a:avLst>
              <a:gd name="adj" fmla="val 1956"/>
            </a:avLst>
          </a:prstGeom>
          <a:solidFill>
            <a:srgbClr val="00B9B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5" name="Rectangle à coins arrondis 14"/>
          <p:cNvSpPr/>
          <p:nvPr/>
        </p:nvSpPr>
        <p:spPr>
          <a:xfrm>
            <a:off x="7153121" y="3911763"/>
            <a:ext cx="475674" cy="387927"/>
          </a:xfrm>
          <a:prstGeom prst="round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0" cap="none" spc="0" normalizeH="0" baseline="0" noProof="0" dirty="0">
                <a:ln>
                  <a:noFill/>
                </a:ln>
                <a:solidFill>
                  <a:srgbClr val="34B6B3"/>
                </a:solidFill>
                <a:effectLst/>
                <a:uLnTx/>
                <a:uFillTx/>
                <a:latin typeface="Arial" panose="020B0604020202020204" pitchFamily="34" charset="0"/>
                <a:ea typeface="+mn-ea"/>
                <a:cs typeface="Arial" panose="020B0604020202020204" pitchFamily="34" charset="0"/>
              </a:rPr>
              <a:t>24</a:t>
            </a:r>
            <a:endParaRPr kumimoji="0" lang="en-GB" sz="1200" b="1" i="0" u="none" strike="noStrike" kern="0" cap="none" spc="0" normalizeH="0" baseline="0" noProof="0" dirty="0">
              <a:ln>
                <a:noFill/>
              </a:ln>
              <a:solidFill>
                <a:srgbClr val="34B6B3"/>
              </a:solidFill>
              <a:effectLst/>
              <a:uLnTx/>
              <a:uFillTx/>
              <a:latin typeface="Arial" panose="020B0604020202020204" pitchFamily="34" charset="0"/>
              <a:ea typeface="+mn-ea"/>
              <a:cs typeface="Arial" panose="020B0604020202020204" pitchFamily="34" charset="0"/>
            </a:endParaRPr>
          </a:p>
        </p:txBody>
      </p:sp>
      <p:sp>
        <p:nvSpPr>
          <p:cNvPr id="16" name="Rectangle 15"/>
          <p:cNvSpPr/>
          <p:nvPr/>
        </p:nvSpPr>
        <p:spPr>
          <a:xfrm>
            <a:off x="5911273" y="6153107"/>
            <a:ext cx="2730235" cy="230832"/>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altLang="en-US" sz="900" b="0" i="1" u="none" strike="noStrike" kern="1200" cap="none" spc="0" normalizeH="0" baseline="0" noProof="0" dirty="0">
                <a:ln>
                  <a:noFill/>
                </a:ln>
                <a:solidFill>
                  <a:srgbClr val="6F6F6F"/>
                </a:solidFill>
                <a:effectLst/>
                <a:uLnTx/>
                <a:uFillTx/>
                <a:latin typeface="Montserrat"/>
                <a:ea typeface="+mn-ea"/>
                <a:cs typeface="+mn-cs"/>
              </a:rPr>
              <a:t>Source: Hydrogen Council, McKinsey &amp; </a:t>
            </a:r>
            <a:r>
              <a:rPr kumimoji="0" lang="fr-FR" altLang="en-US" sz="900" b="0" i="1" u="none" strike="noStrike" kern="1200" cap="none" spc="0" normalizeH="0" baseline="0" noProof="0" dirty="0" err="1">
                <a:ln>
                  <a:noFill/>
                </a:ln>
                <a:solidFill>
                  <a:srgbClr val="6F6F6F"/>
                </a:solidFill>
                <a:effectLst/>
                <a:uLnTx/>
                <a:uFillTx/>
                <a:latin typeface="Montserrat"/>
                <a:ea typeface="+mn-ea"/>
                <a:cs typeface="+mn-cs"/>
              </a:rPr>
              <a:t>Company</a:t>
            </a:r>
            <a:endParaRPr kumimoji="0" lang="en-GB" altLang="en-US" sz="900" b="0" i="1" u="none" strike="noStrike" kern="1200" cap="none" spc="0" normalizeH="0" baseline="0" noProof="0" dirty="0">
              <a:ln>
                <a:noFill/>
              </a:ln>
              <a:solidFill>
                <a:srgbClr val="6F6F6F"/>
              </a:solidFill>
              <a:effectLst/>
              <a:uLnTx/>
              <a:uFillTx/>
              <a:latin typeface="Montserrat"/>
              <a:ea typeface="+mn-ea"/>
              <a:cs typeface="+mn-cs"/>
            </a:endParaRPr>
          </a:p>
        </p:txBody>
      </p:sp>
      <p:pic>
        <p:nvPicPr>
          <p:cNvPr id="17" name="Imag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738" y="1282615"/>
            <a:ext cx="8072991" cy="4307956"/>
          </a:xfrm>
          <a:prstGeom prst="rect">
            <a:avLst/>
          </a:prstGeom>
        </p:spPr>
      </p:pic>
      <p:pic>
        <p:nvPicPr>
          <p:cNvPr id="18" name="Image 17"/>
          <p:cNvPicPr>
            <a:picLocks noChangeAspect="1"/>
          </p:cNvPicPr>
          <p:nvPr/>
        </p:nvPicPr>
        <p:blipFill rotWithShape="1">
          <a:blip r:embed="rId5">
            <a:extLst>
              <a:ext uri="{28A0092B-C50C-407E-A947-70E740481C1C}">
                <a14:useLocalDpi xmlns:a14="http://schemas.microsoft.com/office/drawing/2010/main" val="0"/>
              </a:ext>
            </a:extLst>
          </a:blip>
          <a:srcRect r="62285" b="63737"/>
          <a:stretch/>
        </p:blipFill>
        <p:spPr>
          <a:xfrm>
            <a:off x="8514202" y="1681125"/>
            <a:ext cx="678959" cy="452475"/>
          </a:xfrm>
          <a:prstGeom prst="rect">
            <a:avLst/>
          </a:prstGeom>
        </p:spPr>
      </p:pic>
      <p:pic>
        <p:nvPicPr>
          <p:cNvPr id="19" name="Image 18"/>
          <p:cNvPicPr>
            <a:picLocks noChangeAspect="1"/>
          </p:cNvPicPr>
          <p:nvPr/>
        </p:nvPicPr>
        <p:blipFill rotWithShape="1">
          <a:blip r:embed="rId6">
            <a:extLst>
              <a:ext uri="{28A0092B-C50C-407E-A947-70E740481C1C}">
                <a14:useLocalDpi xmlns:a14="http://schemas.microsoft.com/office/drawing/2010/main" val="0"/>
              </a:ext>
            </a:extLst>
          </a:blip>
          <a:srcRect r="75774" b="67307"/>
          <a:stretch/>
        </p:blipFill>
        <p:spPr>
          <a:xfrm>
            <a:off x="8695031" y="3245084"/>
            <a:ext cx="311318" cy="383019"/>
          </a:xfrm>
          <a:prstGeom prst="rect">
            <a:avLst/>
          </a:prstGeom>
        </p:spPr>
      </p:pic>
      <p:sp>
        <p:nvSpPr>
          <p:cNvPr id="20" name="Ellipse 19"/>
          <p:cNvSpPr/>
          <p:nvPr/>
        </p:nvSpPr>
        <p:spPr>
          <a:xfrm>
            <a:off x="8740878" y="3292430"/>
            <a:ext cx="265471" cy="237350"/>
          </a:xfrm>
          <a:prstGeom prst="ellipse">
            <a:avLst/>
          </a:prstGeom>
          <a:solidFill>
            <a:srgbClr val="F792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1" name="Image 20"/>
          <p:cNvPicPr>
            <a:picLocks noChangeAspect="1"/>
          </p:cNvPicPr>
          <p:nvPr/>
        </p:nvPicPr>
        <p:blipFill rotWithShape="1">
          <a:blip r:embed="rId7">
            <a:extLst>
              <a:ext uri="{28A0092B-C50C-407E-A947-70E740481C1C}">
                <a14:useLocalDpi xmlns:a14="http://schemas.microsoft.com/office/drawing/2010/main" val="0"/>
              </a:ext>
            </a:extLst>
          </a:blip>
          <a:srcRect r="79114" b="72829"/>
          <a:stretch/>
        </p:blipFill>
        <p:spPr>
          <a:xfrm>
            <a:off x="10421936" y="1757325"/>
            <a:ext cx="364051" cy="297618"/>
          </a:xfrm>
          <a:prstGeom prst="rect">
            <a:avLst/>
          </a:prstGeom>
        </p:spPr>
      </p:pic>
      <p:pic>
        <p:nvPicPr>
          <p:cNvPr id="22" name="Image 21"/>
          <p:cNvPicPr>
            <a:picLocks noChangeAspect="1"/>
          </p:cNvPicPr>
          <p:nvPr/>
        </p:nvPicPr>
        <p:blipFill rotWithShape="1">
          <a:blip r:embed="rId8">
            <a:extLst>
              <a:ext uri="{28A0092B-C50C-407E-A947-70E740481C1C}">
                <a14:useLocalDpi xmlns:a14="http://schemas.microsoft.com/office/drawing/2010/main" val="0"/>
              </a:ext>
            </a:extLst>
          </a:blip>
          <a:srcRect r="80769" b="70924"/>
          <a:stretch/>
        </p:blipFill>
        <p:spPr>
          <a:xfrm>
            <a:off x="10485583" y="3245085"/>
            <a:ext cx="300404" cy="324026"/>
          </a:xfrm>
          <a:prstGeom prst="rect">
            <a:avLst/>
          </a:prstGeom>
        </p:spPr>
      </p:pic>
      <p:sp>
        <p:nvSpPr>
          <p:cNvPr id="23" name="ZoneTexte 22"/>
          <p:cNvSpPr txBox="1"/>
          <p:nvPr/>
        </p:nvSpPr>
        <p:spPr>
          <a:xfrm>
            <a:off x="9166418" y="1604046"/>
            <a:ext cx="1518705" cy="3600986"/>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err="1">
                <a:ln>
                  <a:noFill/>
                </a:ln>
                <a:solidFill>
                  <a:srgbClr val="000000"/>
                </a:solidFill>
                <a:effectLst/>
                <a:uLnTx/>
                <a:uFillTx/>
                <a:latin typeface="Montserrat"/>
                <a:ea typeface="Tahoma" panose="020B0604030504040204" pitchFamily="34" charset="0"/>
                <a:cs typeface="Tahoma" panose="020B0604030504040204" pitchFamily="34" charset="0"/>
              </a:rPr>
              <a:t>Giga-scale</a:t>
            </a:r>
            <a:r>
              <a:rPr kumimoji="0" lang="fr-FR" sz="1200" b="1" i="0" u="none" strike="noStrike" kern="1200" cap="none" spc="0" normalizeH="0" baseline="0" noProof="0" dirty="0">
                <a:ln>
                  <a:noFill/>
                </a:ln>
                <a:solidFill>
                  <a:srgbClr val="000000"/>
                </a:solidFill>
                <a:effectLst/>
                <a:uLnTx/>
                <a:uFillTx/>
                <a:latin typeface="Montserrat"/>
                <a:ea typeface="Tahoma" panose="020B0604030504040204" pitchFamily="34" charset="0"/>
                <a:cs typeface="Tahoma" panose="020B0604030504040204" pitchFamily="34" charset="0"/>
              </a:rPr>
              <a:t> production:</a:t>
            </a:r>
          </a:p>
          <a:p>
            <a:pPr marL="0" marR="0" lvl="0" indent="0"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000000"/>
                </a:solidFill>
                <a:effectLst/>
                <a:uLnTx/>
                <a:uFillTx/>
                <a:latin typeface="Montserrat"/>
                <a:ea typeface="Tahoma" panose="020B0604030504040204" pitchFamily="34" charset="0"/>
                <a:cs typeface="Tahoma" panose="020B0604030504040204" pitchFamily="34" charset="0"/>
              </a:rPr>
              <a:t>renewable H2 projects &gt;1GW and low-carbon H2 projects </a:t>
            </a:r>
          </a:p>
          <a:p>
            <a:pPr marL="0" marR="0" lvl="0" indent="0"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000000"/>
                </a:solidFill>
                <a:effectLst/>
                <a:uLnTx/>
                <a:uFillTx/>
                <a:latin typeface="Montserrat"/>
                <a:ea typeface="Tahoma" panose="020B0604030504040204" pitchFamily="34" charset="0"/>
                <a:cs typeface="Tahoma" panose="020B0604030504040204" pitchFamily="34" charset="0"/>
              </a:rPr>
              <a:t>&gt; 200kt </a:t>
            </a:r>
            <a:r>
              <a:rPr kumimoji="0" lang="fr-FR" sz="1200" b="0" i="0" u="none" strike="noStrike" kern="1200" cap="none" spc="0" normalizeH="0" baseline="0" noProof="0" dirty="0" err="1">
                <a:ln>
                  <a:noFill/>
                </a:ln>
                <a:solidFill>
                  <a:srgbClr val="000000"/>
                </a:solidFill>
                <a:effectLst/>
                <a:uLnTx/>
                <a:uFillTx/>
                <a:latin typeface="Montserrat"/>
                <a:ea typeface="Tahoma" panose="020B0604030504040204" pitchFamily="34" charset="0"/>
                <a:cs typeface="Tahoma" panose="020B0604030504040204" pitchFamily="34" charset="0"/>
              </a:rPr>
              <a:t>p.a</a:t>
            </a:r>
            <a:r>
              <a:rPr kumimoji="0" lang="fr-FR" sz="1200" b="0" i="0" u="none" strike="noStrike" kern="1200" cap="none" spc="0" normalizeH="0" baseline="0" noProof="0" dirty="0">
                <a:ln>
                  <a:noFill/>
                </a:ln>
                <a:solidFill>
                  <a:srgbClr val="000000"/>
                </a:solidFill>
                <a:effectLst/>
                <a:uLnTx/>
                <a:uFillTx/>
                <a:latin typeface="Montserrat"/>
                <a:ea typeface="Tahoma" panose="020B0604030504040204" pitchFamily="34" charset="0"/>
                <a:cs typeface="Tahoma" panose="020B0604030504040204" pitchFamily="34" charset="0"/>
              </a:rPr>
              <a:t>.</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srgbClr val="000000"/>
              </a:solidFill>
              <a:effectLst/>
              <a:uLnTx/>
              <a:uFillTx/>
              <a:latin typeface="Montserrat"/>
              <a:ea typeface="Tahoma" panose="020B0604030504040204" pitchFamily="34" charset="0"/>
              <a:cs typeface="Tahoma" panose="020B060403050404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000000"/>
                </a:solidFill>
                <a:effectLst/>
                <a:uLnTx/>
                <a:uFillTx/>
                <a:latin typeface="Montserrat"/>
                <a:ea typeface="Tahoma" panose="020B0604030504040204" pitchFamily="34" charset="0"/>
                <a:cs typeface="Tahoma" panose="020B0604030504040204" pitchFamily="34" charset="0"/>
              </a:rPr>
              <a:t>Transport:</a:t>
            </a:r>
            <a:r>
              <a:rPr kumimoji="0" lang="fr-FR" sz="1200" b="0" i="0" u="none" strike="noStrike" kern="1200" cap="none" spc="0" normalizeH="0" baseline="0" noProof="0" dirty="0">
                <a:ln>
                  <a:noFill/>
                </a:ln>
                <a:solidFill>
                  <a:srgbClr val="000000"/>
                </a:solidFill>
                <a:effectLst/>
                <a:uLnTx/>
                <a:uFillTx/>
                <a:latin typeface="Montserrat"/>
                <a:ea typeface="Tahoma" panose="020B0604030504040204" pitchFamily="34" charset="0"/>
                <a:cs typeface="Tahoma" panose="020B0604030504040204" pitchFamily="34" charset="0"/>
              </a:rPr>
              <a:t> trains, ships, trucks, cars and </a:t>
            </a:r>
            <a:r>
              <a:rPr kumimoji="0" lang="fr-FR" sz="1200" b="0" i="0" u="none" strike="noStrike" kern="1200" cap="none" spc="0" normalizeH="0" baseline="0" noProof="0" dirty="0" err="1">
                <a:ln>
                  <a:noFill/>
                </a:ln>
                <a:solidFill>
                  <a:srgbClr val="000000"/>
                </a:solidFill>
                <a:effectLst/>
                <a:uLnTx/>
                <a:uFillTx/>
                <a:latin typeface="Montserrat"/>
                <a:ea typeface="Tahoma" panose="020B0604030504040204" pitchFamily="34" charset="0"/>
                <a:cs typeface="Tahoma" panose="020B0604030504040204" pitchFamily="34" charset="0"/>
              </a:rPr>
              <a:t>other</a:t>
            </a:r>
            <a:r>
              <a:rPr kumimoji="0" lang="fr-FR" sz="1200" b="0" i="0" u="none" strike="noStrike" kern="1200" cap="none" spc="0" normalizeH="0" baseline="0" noProof="0" dirty="0">
                <a:ln>
                  <a:noFill/>
                </a:ln>
                <a:solidFill>
                  <a:srgbClr val="000000"/>
                </a:solidFill>
                <a:effectLst/>
                <a:uLnTx/>
                <a:uFillTx/>
                <a:latin typeface="Montserrat"/>
                <a:ea typeface="Tahoma" panose="020B0604030504040204" pitchFamily="34" charset="0"/>
                <a:cs typeface="Tahoma" panose="020B0604030504040204" pitchFamily="34" charset="0"/>
              </a:rPr>
              <a:t> hydrogen </a:t>
            </a:r>
            <a:r>
              <a:rPr kumimoji="0" lang="fr-FR" sz="1200" b="0" i="0" u="none" strike="noStrike" kern="1200" cap="none" spc="0" normalizeH="0" baseline="0" noProof="0" dirty="0" err="1">
                <a:ln>
                  <a:noFill/>
                </a:ln>
                <a:solidFill>
                  <a:srgbClr val="000000"/>
                </a:solidFill>
                <a:effectLst/>
                <a:uLnTx/>
                <a:uFillTx/>
                <a:latin typeface="Montserrat"/>
                <a:ea typeface="Tahoma" panose="020B0604030504040204" pitchFamily="34" charset="0"/>
                <a:cs typeface="Tahoma" panose="020B0604030504040204" pitchFamily="34" charset="0"/>
              </a:rPr>
              <a:t>mobility</a:t>
            </a:r>
            <a:r>
              <a:rPr kumimoji="0" lang="fr-FR" sz="1200" b="0" i="0" u="none" strike="noStrike" kern="1200" cap="none" spc="0" normalizeH="0" baseline="0" noProof="0" dirty="0">
                <a:ln>
                  <a:noFill/>
                </a:ln>
                <a:solidFill>
                  <a:srgbClr val="000000"/>
                </a:solidFill>
                <a:effectLst/>
                <a:uLnTx/>
                <a:uFillTx/>
                <a:latin typeface="Montserrat"/>
                <a:ea typeface="Tahoma" panose="020B0604030504040204" pitchFamily="34" charset="0"/>
                <a:cs typeface="Tahoma" panose="020B0604030504040204" pitchFamily="34" charset="0"/>
              </a:rPr>
              <a:t> Applications</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srgbClr val="000000"/>
              </a:solidFill>
              <a:effectLst/>
              <a:uLnTx/>
              <a:uFillTx/>
              <a:latin typeface="Montserrat"/>
              <a:ea typeface="Tahoma" panose="020B0604030504040204" pitchFamily="34" charset="0"/>
              <a:cs typeface="Tahoma" panose="020B060403050404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000000"/>
                </a:solidFill>
                <a:effectLst/>
                <a:uLnTx/>
                <a:uFillTx/>
                <a:latin typeface="Montserrat"/>
                <a:ea typeface="Tahoma" panose="020B0604030504040204" pitchFamily="34" charset="0"/>
                <a:cs typeface="Tahoma" panose="020B0604030504040204" pitchFamily="34" charset="0"/>
              </a:rPr>
              <a:t>Infrastructure projects:</a:t>
            </a:r>
          </a:p>
          <a:p>
            <a:pPr marL="0" marR="0" lvl="0" indent="0"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000000"/>
                </a:solidFill>
                <a:effectLst/>
                <a:uLnTx/>
                <a:uFillTx/>
                <a:latin typeface="Montserrat"/>
                <a:ea typeface="Tahoma" panose="020B0604030504040204" pitchFamily="34" charset="0"/>
                <a:cs typeface="Tahoma" panose="020B0604030504040204" pitchFamily="34" charset="0"/>
              </a:rPr>
              <a:t>H2 distribution, </a:t>
            </a:r>
          </a:p>
          <a:p>
            <a:pPr marL="0" marR="0" lvl="0" indent="0"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000000"/>
                </a:solidFill>
                <a:effectLst/>
                <a:uLnTx/>
                <a:uFillTx/>
                <a:latin typeface="Montserrat"/>
                <a:ea typeface="Tahoma" panose="020B0604030504040204" pitchFamily="34" charset="0"/>
                <a:cs typeface="Tahoma" panose="020B0604030504040204" pitchFamily="34" charset="0"/>
              </a:rPr>
              <a:t>transportation,</a:t>
            </a:r>
          </a:p>
          <a:p>
            <a:pPr marL="0" marR="0" lvl="0" indent="0"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000000"/>
                </a:solidFill>
                <a:effectLst/>
                <a:uLnTx/>
                <a:uFillTx/>
                <a:latin typeface="Montserrat"/>
                <a:ea typeface="Tahoma" panose="020B0604030504040204" pitchFamily="34" charset="0"/>
                <a:cs typeface="Tahoma" panose="020B0604030504040204" pitchFamily="34" charset="0"/>
              </a:rPr>
              <a:t>conversion, and storage</a:t>
            </a:r>
            <a:endParaRPr kumimoji="0" lang="en-GB" sz="1200" b="0" i="0" u="none" strike="noStrike" kern="1200" cap="none" spc="0" normalizeH="0" baseline="0" noProof="0" dirty="0">
              <a:ln>
                <a:noFill/>
              </a:ln>
              <a:solidFill>
                <a:srgbClr val="000000"/>
              </a:solidFill>
              <a:effectLst/>
              <a:uLnTx/>
              <a:uFillTx/>
              <a:latin typeface="Montserrat"/>
              <a:ea typeface="Tahoma" panose="020B0604030504040204" pitchFamily="34" charset="0"/>
              <a:cs typeface="Tahoma" panose="020B0604030504040204" pitchFamily="34" charset="0"/>
            </a:endParaRPr>
          </a:p>
        </p:txBody>
      </p:sp>
      <p:sp>
        <p:nvSpPr>
          <p:cNvPr id="24" name="ZoneTexte 23"/>
          <p:cNvSpPr txBox="1"/>
          <p:nvPr/>
        </p:nvSpPr>
        <p:spPr>
          <a:xfrm>
            <a:off x="10845192" y="1622034"/>
            <a:ext cx="1308663" cy="2677656"/>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000000"/>
                </a:solidFill>
                <a:effectLst/>
                <a:uLnTx/>
                <a:uFillTx/>
                <a:latin typeface="Montserrat"/>
                <a:ea typeface="Tahoma" panose="020B0604030504040204" pitchFamily="34" charset="0"/>
                <a:cs typeface="Tahoma" panose="020B0604030504040204" pitchFamily="34" charset="0"/>
              </a:rPr>
              <a:t>Large-scale industrial</a:t>
            </a:r>
          </a:p>
          <a:p>
            <a:pPr marL="0" marR="0" lvl="0" indent="0"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000000"/>
                </a:solidFill>
                <a:effectLst/>
                <a:uLnTx/>
                <a:uFillTx/>
                <a:latin typeface="Montserrat"/>
                <a:ea typeface="Tahoma" panose="020B0604030504040204" pitchFamily="34" charset="0"/>
                <a:cs typeface="Tahoma" panose="020B0604030504040204" pitchFamily="34" charset="0"/>
              </a:rPr>
              <a:t>usage: </a:t>
            </a:r>
            <a:r>
              <a:rPr kumimoji="0" lang="fr-FR" sz="1200" b="0" i="0" u="none" strike="noStrike" kern="1200" cap="none" spc="0" normalizeH="0" baseline="0" noProof="0" dirty="0">
                <a:ln>
                  <a:noFill/>
                </a:ln>
                <a:solidFill>
                  <a:srgbClr val="000000"/>
                </a:solidFill>
                <a:effectLst/>
                <a:uLnTx/>
                <a:uFillTx/>
                <a:latin typeface="Montserrat"/>
                <a:ea typeface="Tahoma" panose="020B0604030504040204" pitchFamily="34" charset="0"/>
                <a:cs typeface="Tahoma" panose="020B0604030504040204" pitchFamily="34" charset="0"/>
              </a:rPr>
              <a:t>refinery, ammonia, power, methanol, steel</a:t>
            </a:r>
          </a:p>
          <a:p>
            <a:pPr marL="0" marR="0" lvl="0" indent="0"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000000"/>
                </a:solidFill>
                <a:effectLst/>
                <a:uLnTx/>
                <a:uFillTx/>
                <a:latin typeface="Montserrat"/>
                <a:ea typeface="Tahoma" panose="020B0604030504040204" pitchFamily="34" charset="0"/>
                <a:cs typeface="Tahoma" panose="020B0604030504040204" pitchFamily="34" charset="0"/>
              </a:rPr>
              <a:t>and industry feedstock</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srgbClr val="000000"/>
              </a:solidFill>
              <a:effectLst/>
              <a:uLnTx/>
              <a:uFillTx/>
              <a:latin typeface="Montserrat"/>
              <a:ea typeface="Tahoma" panose="020B0604030504040204" pitchFamily="34" charset="0"/>
              <a:cs typeface="Tahoma" panose="020B060403050404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000000"/>
                </a:solidFill>
                <a:effectLst/>
                <a:uLnTx/>
                <a:uFillTx/>
                <a:latin typeface="Montserrat"/>
                <a:ea typeface="Tahoma" panose="020B0604030504040204" pitchFamily="34" charset="0"/>
                <a:cs typeface="Tahoma" panose="020B0604030504040204" pitchFamily="34" charset="0"/>
              </a:rPr>
              <a:t>Integrated H2 economy:</a:t>
            </a:r>
          </a:p>
          <a:p>
            <a:pPr marL="0" marR="0" lvl="0" indent="0"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000000"/>
                </a:solidFill>
                <a:effectLst/>
                <a:uLnTx/>
                <a:uFillTx/>
                <a:latin typeface="Montserrat"/>
                <a:ea typeface="Tahoma" panose="020B0604030504040204" pitchFamily="34" charset="0"/>
                <a:cs typeface="Tahoma" panose="020B0604030504040204" pitchFamily="34" charset="0"/>
              </a:rPr>
              <a:t>cross-industry and projects with different</a:t>
            </a:r>
          </a:p>
          <a:p>
            <a:pPr marL="0" marR="0" lvl="0" indent="0"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000000"/>
                </a:solidFill>
                <a:effectLst/>
                <a:uLnTx/>
                <a:uFillTx/>
                <a:latin typeface="Montserrat"/>
                <a:ea typeface="Tahoma" panose="020B0604030504040204" pitchFamily="34" charset="0"/>
                <a:cs typeface="Tahoma" panose="020B0604030504040204" pitchFamily="34" charset="0"/>
              </a:rPr>
              <a:t>types of end-uses</a:t>
            </a:r>
          </a:p>
        </p:txBody>
      </p:sp>
      <p:sp>
        <p:nvSpPr>
          <p:cNvPr id="26" name="Ellipse 25"/>
          <p:cNvSpPr/>
          <p:nvPr/>
        </p:nvSpPr>
        <p:spPr>
          <a:xfrm>
            <a:off x="8755628" y="4644369"/>
            <a:ext cx="191729" cy="202937"/>
          </a:xfrm>
          <a:prstGeom prst="ellipse">
            <a:avLst/>
          </a:prstGeom>
          <a:solidFill>
            <a:srgbClr val="82B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21764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5D148-8BF5-4635-9DAE-09BBC4A66977}"/>
              </a:ext>
            </a:extLst>
          </p:cNvPr>
          <p:cNvSpPr>
            <a:spLocks noGrp="1"/>
          </p:cNvSpPr>
          <p:nvPr>
            <p:ph type="title"/>
          </p:nvPr>
        </p:nvSpPr>
        <p:spPr>
          <a:xfrm>
            <a:off x="2590132" y="263527"/>
            <a:ext cx="7395557" cy="1450757"/>
          </a:xfrm>
        </p:spPr>
        <p:txBody>
          <a:bodyPr/>
          <a:lstStyle/>
          <a:p>
            <a:r>
              <a:rPr lang="en-GB" dirty="0"/>
              <a:t>Expected Future Business Model for Electrolyser Scale Up</a:t>
            </a:r>
          </a:p>
        </p:txBody>
      </p:sp>
      <p:sp>
        <p:nvSpPr>
          <p:cNvPr id="3" name="Content Placeholder 2">
            <a:extLst>
              <a:ext uri="{FF2B5EF4-FFF2-40B4-BE49-F238E27FC236}">
                <a16:creationId xmlns:a16="http://schemas.microsoft.com/office/drawing/2014/main" id="{EBE2B7DB-DBEA-4B06-8B3F-F36643EEA9D9}"/>
              </a:ext>
            </a:extLst>
          </p:cNvPr>
          <p:cNvSpPr>
            <a:spLocks noGrp="1"/>
          </p:cNvSpPr>
          <p:nvPr>
            <p:ph idx="1"/>
          </p:nvPr>
        </p:nvSpPr>
        <p:spPr/>
        <p:txBody>
          <a:bodyPr>
            <a:noAutofit/>
          </a:bodyPr>
          <a:lstStyle/>
          <a:p>
            <a:r>
              <a:rPr lang="en-GB" sz="1800" dirty="0"/>
              <a:t>Currently most systems – up to 10MW – are containerised</a:t>
            </a:r>
          </a:p>
          <a:p>
            <a:r>
              <a:rPr lang="en-GB" sz="1800" dirty="0"/>
              <a:t>Stacks and </a:t>
            </a:r>
            <a:r>
              <a:rPr lang="en-GB" sz="1800" dirty="0" err="1"/>
              <a:t>BoP</a:t>
            </a:r>
            <a:r>
              <a:rPr lang="en-GB" sz="1800" dirty="0"/>
              <a:t> are provided by the electrolyser companies</a:t>
            </a:r>
          </a:p>
          <a:p>
            <a:r>
              <a:rPr lang="en-GB" sz="1800" dirty="0"/>
              <a:t>Most of these companies historically did not have the financial might to scale their systems rapidly and have adopted the technology proof approach as reduced sizes</a:t>
            </a:r>
          </a:p>
          <a:p>
            <a:r>
              <a:rPr lang="en-GB" sz="1800" dirty="0"/>
              <a:t>Stacks have now grown in power to be suitable for deployment and duplication in the future larger systems i.e. &gt;20MW</a:t>
            </a:r>
          </a:p>
          <a:p>
            <a:r>
              <a:rPr lang="en-GB" sz="1800" dirty="0"/>
              <a:t>This has increased interest in electrolyser companies from other market players and they are now subject to take over approaches and/or trying to form alliances with others to gain traction in the market</a:t>
            </a:r>
          </a:p>
          <a:p>
            <a:r>
              <a:rPr lang="en-GB" sz="1800" dirty="0"/>
              <a:t>EPC companies are now developing designs for these larger plants with electrolyser companies just supplying stacks and EPCs delivering the </a:t>
            </a:r>
            <a:r>
              <a:rPr lang="en-GB" sz="1800" dirty="0" err="1"/>
              <a:t>BoP</a:t>
            </a:r>
            <a:r>
              <a:rPr lang="en-GB" sz="1800" dirty="0"/>
              <a:t> and the overall system guarantee (wrap)</a:t>
            </a:r>
          </a:p>
          <a:p>
            <a:r>
              <a:rPr lang="en-GB" sz="1800" dirty="0"/>
              <a:t>Some players</a:t>
            </a:r>
            <a:r>
              <a:rPr lang="en-US" sz="1800" dirty="0"/>
              <a:t> have financial capability and a proven system capability which allows the to choose how to approach the market. </a:t>
            </a:r>
            <a:endParaRPr lang="en-GB" sz="1800" dirty="0"/>
          </a:p>
        </p:txBody>
      </p:sp>
    </p:spTree>
    <p:extLst>
      <p:ext uri="{BB962C8B-B14F-4D97-AF65-F5344CB8AC3E}">
        <p14:creationId xmlns:p14="http://schemas.microsoft.com/office/powerpoint/2010/main" val="16430691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1885900" y="286604"/>
            <a:ext cx="6347713" cy="1320800"/>
          </a:xfrm>
        </p:spPr>
        <p:txBody>
          <a:bodyPr/>
          <a:lstStyle/>
          <a:p>
            <a:r>
              <a:rPr lang="en-GB" altLang="en-US" dirty="0"/>
              <a:t>Summary</a:t>
            </a:r>
          </a:p>
        </p:txBody>
      </p:sp>
      <p:sp>
        <p:nvSpPr>
          <p:cNvPr id="4" name="Content Placeholder 2">
            <a:extLst>
              <a:ext uri="{FF2B5EF4-FFF2-40B4-BE49-F238E27FC236}">
                <a16:creationId xmlns:a16="http://schemas.microsoft.com/office/drawing/2014/main" id="{C79C1062-7A4F-411A-BB5F-F243FD1015D2}"/>
              </a:ext>
            </a:extLst>
          </p:cNvPr>
          <p:cNvSpPr txBox="1">
            <a:spLocks/>
          </p:cNvSpPr>
          <p:nvPr/>
        </p:nvSpPr>
        <p:spPr>
          <a:xfrm>
            <a:off x="1097280" y="1845733"/>
            <a:ext cx="10689252" cy="4725663"/>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1"/>
            <a:r>
              <a:rPr lang="en-GB" sz="2000" dirty="0"/>
              <a:t>We are only just at the start of seeing the results of environmental legislation being put into place</a:t>
            </a:r>
          </a:p>
          <a:p>
            <a:pPr lvl="1"/>
            <a:r>
              <a:rPr lang="en-GB" sz="2000" dirty="0"/>
              <a:t>Policy will tighten increasingly quickly, support schemes are there for early adopters</a:t>
            </a:r>
          </a:p>
          <a:p>
            <a:pPr lvl="1"/>
            <a:r>
              <a:rPr lang="en-GB" sz="2000" dirty="0"/>
              <a:t>Hydrogen </a:t>
            </a:r>
            <a:r>
              <a:rPr lang="en-GB" sz="2000" b="1" dirty="0"/>
              <a:t>will</a:t>
            </a:r>
            <a:r>
              <a:rPr lang="en-GB" sz="2000" dirty="0"/>
              <a:t> be one of a host of technologies that will work together to reduce emissions</a:t>
            </a:r>
          </a:p>
          <a:p>
            <a:pPr lvl="2"/>
            <a:r>
              <a:rPr lang="en-GB" sz="1600" dirty="0"/>
              <a:t> it </a:t>
            </a:r>
            <a:r>
              <a:rPr lang="en-GB" sz="1600" b="1" dirty="0"/>
              <a:t>will not </a:t>
            </a:r>
            <a:r>
              <a:rPr lang="en-GB" sz="1600" dirty="0"/>
              <a:t>be the only one</a:t>
            </a:r>
          </a:p>
          <a:p>
            <a:pPr lvl="1"/>
            <a:r>
              <a:rPr lang="en-GB" sz="2000" dirty="0"/>
              <a:t>Industry has begun to look at decarbonisation</a:t>
            </a:r>
          </a:p>
          <a:p>
            <a:pPr lvl="1"/>
            <a:r>
              <a:rPr lang="en-GB" sz="2000" dirty="0"/>
              <a:t>Hydrogen mobility demand is growing fast</a:t>
            </a:r>
          </a:p>
          <a:p>
            <a:pPr lvl="1"/>
            <a:r>
              <a:rPr lang="en-GB" sz="2000" dirty="0"/>
              <a:t>Electrolyser projects are growing both in number and scale</a:t>
            </a:r>
          </a:p>
          <a:p>
            <a:pPr lvl="1"/>
            <a:endParaRPr lang="en-GB" sz="2000" dirty="0"/>
          </a:p>
          <a:p>
            <a:pPr lvl="1"/>
            <a:r>
              <a:rPr lang="en-GB" sz="2000" dirty="0"/>
              <a:t>The global green hydrogen market is expected to reach </a:t>
            </a:r>
            <a:r>
              <a:rPr lang="en-GB" sz="2000" dirty="0">
                <a:hlinkClick r:id="rId2"/>
              </a:rPr>
              <a:t>$2.28 billion by 2027</a:t>
            </a:r>
            <a:r>
              <a:rPr lang="en-GB" sz="2000" dirty="0"/>
              <a:t>, up from $786.9 million in 2019. </a:t>
            </a:r>
          </a:p>
          <a:p>
            <a:pPr lvl="1"/>
            <a:endParaRPr lang="en-GB" sz="2000" dirty="0"/>
          </a:p>
          <a:p>
            <a:pPr marL="201168" lvl="1" indent="0">
              <a:buFont typeface="Calibri" pitchFamily="34" charset="0"/>
              <a:buNone/>
            </a:pPr>
            <a:r>
              <a:rPr lang="en-GB" sz="2000" dirty="0"/>
              <a:t> </a:t>
            </a:r>
          </a:p>
          <a:p>
            <a:endParaRPr lang="en-GB" dirty="0"/>
          </a:p>
        </p:txBody>
      </p:sp>
    </p:spTree>
    <p:extLst>
      <p:ext uri="{BB962C8B-B14F-4D97-AF65-F5344CB8AC3E}">
        <p14:creationId xmlns:p14="http://schemas.microsoft.com/office/powerpoint/2010/main" val="35916656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25487" y="1425575"/>
            <a:ext cx="7895771" cy="1143000"/>
          </a:xfrm>
        </p:spPr>
        <p:txBody>
          <a:bodyPr/>
          <a:lstStyle/>
          <a:p>
            <a:pPr algn="l"/>
            <a:r>
              <a:rPr lang="en-US" dirty="0"/>
              <a:t>Thank you</a:t>
            </a:r>
          </a:p>
        </p:txBody>
      </p:sp>
      <p:sp>
        <p:nvSpPr>
          <p:cNvPr id="8" name="Content Placeholder 7"/>
          <p:cNvSpPr>
            <a:spLocks noGrp="1"/>
          </p:cNvSpPr>
          <p:nvPr>
            <p:ph type="subTitle" idx="1"/>
          </p:nvPr>
        </p:nvSpPr>
        <p:spPr>
          <a:xfrm>
            <a:off x="2661119" y="2668015"/>
            <a:ext cx="7848600" cy="1524000"/>
          </a:xfrm>
        </p:spPr>
        <p:txBody>
          <a:bodyPr>
            <a:normAutofit fontScale="47500" lnSpcReduction="20000"/>
          </a:bodyPr>
          <a:lstStyle/>
          <a:p>
            <a:endParaRPr lang="en-GB" dirty="0"/>
          </a:p>
          <a:p>
            <a:pPr algn="l"/>
            <a:r>
              <a:rPr lang="en-GB" sz="8600" dirty="0">
                <a:hlinkClick r:id="rId3"/>
              </a:rPr>
              <a:t>DIANA RAINE@hy-energy.co.uk</a:t>
            </a:r>
            <a:endParaRPr lang="en-GB" sz="8600" dirty="0"/>
          </a:p>
          <a:p>
            <a:pPr algn="l"/>
            <a:r>
              <a:rPr lang="en-GB" sz="8600" dirty="0"/>
              <a:t>+44 7801 318856</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GREEN HYSLAND">
            <a:extLst>
              <a:ext uri="{FF2B5EF4-FFF2-40B4-BE49-F238E27FC236}">
                <a16:creationId xmlns:a16="http://schemas.microsoft.com/office/drawing/2014/main" id="{83C485EE-C6DA-4277-A72C-DA8B3843ABA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3579"/>
          <a:stretch/>
        </p:blipFill>
        <p:spPr bwMode="auto">
          <a:xfrm>
            <a:off x="8498334" y="4458774"/>
            <a:ext cx="1643262" cy="1420132"/>
          </a:xfrm>
          <a:prstGeom prst="rect">
            <a:avLst/>
          </a:prstGeom>
          <a:noFill/>
          <a:extLst>
            <a:ext uri="{909E8E84-426E-40DD-AFC4-6F175D3DCCD1}">
              <a14:hiddenFill xmlns:a14="http://schemas.microsoft.com/office/drawing/2010/main">
                <a:solidFill>
                  <a:srgbClr val="FFFFFF"/>
                </a:solidFill>
              </a14:hiddenFill>
            </a:ext>
          </a:extLst>
        </p:spPr>
      </p:pic>
      <p:sp>
        <p:nvSpPr>
          <p:cNvPr id="60" name="TextShape 2"/>
          <p:cNvSpPr txBox="1"/>
          <p:nvPr/>
        </p:nvSpPr>
        <p:spPr>
          <a:xfrm>
            <a:off x="1200723" y="1051120"/>
            <a:ext cx="5760000" cy="1182240"/>
          </a:xfrm>
          <a:prstGeom prst="rect">
            <a:avLst/>
          </a:prstGeom>
          <a:noFill/>
          <a:ln w="0">
            <a:noFill/>
          </a:ln>
        </p:spPr>
        <p:txBody>
          <a:bodyPr lIns="120000" tIns="60000" rIns="120000" bIns="60000">
            <a:noAutofit/>
          </a:bodyPr>
          <a:lstStyle/>
          <a:p>
            <a:r>
              <a:rPr lang="en-US" sz="3600" spc="-50" dirty="0">
                <a:solidFill>
                  <a:schemeClr val="tx1">
                    <a:lumMod val="75000"/>
                    <a:lumOff val="25000"/>
                  </a:schemeClr>
                </a:solidFill>
                <a:latin typeface="+mj-lt"/>
                <a:ea typeface="+mj-ea"/>
                <a:cs typeface="+mj-cs"/>
              </a:rPr>
              <a:t>HyEnergy</a:t>
            </a:r>
          </a:p>
        </p:txBody>
      </p:sp>
      <p:sp>
        <p:nvSpPr>
          <p:cNvPr id="6" name="Content Placeholder 2">
            <a:extLst>
              <a:ext uri="{FF2B5EF4-FFF2-40B4-BE49-F238E27FC236}">
                <a16:creationId xmlns:a16="http://schemas.microsoft.com/office/drawing/2014/main" id="{1F0E1A09-EBCE-1140-BF82-C4DC47AB6207}"/>
              </a:ext>
            </a:extLst>
          </p:cNvPr>
          <p:cNvSpPr txBox="1">
            <a:spLocks/>
          </p:cNvSpPr>
          <p:nvPr/>
        </p:nvSpPr>
        <p:spPr>
          <a:xfrm>
            <a:off x="852881" y="1907965"/>
            <a:ext cx="5929912" cy="3728423"/>
          </a:xfrm>
          <a:prstGeom prst="rect">
            <a:avLst/>
          </a:prstGeom>
        </p:spPr>
        <p:txBody>
          <a:bodyPr/>
          <a:lstStyle>
            <a:lvl1pPr marL="229500" indent="-229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1350" kern="1200">
                <a:solidFill>
                  <a:schemeClr val="tx2"/>
                </a:solidFill>
                <a:latin typeface="+mn-lt"/>
                <a:ea typeface="+mn-ea"/>
                <a:cs typeface="+mn-cs"/>
              </a:defRPr>
            </a:lvl1pPr>
            <a:lvl2pPr marL="472500" indent="-229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2pPr>
            <a:lvl3pPr marL="675000" indent="-202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1050" kern="1200">
                <a:solidFill>
                  <a:schemeClr val="tx2"/>
                </a:solidFill>
                <a:latin typeface="+mn-lt"/>
                <a:ea typeface="+mn-ea"/>
                <a:cs typeface="+mn-cs"/>
              </a:defRPr>
            </a:lvl3pPr>
            <a:lvl4pPr marL="931500" indent="-175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4pPr>
            <a:lvl5pPr marL="1201500" indent="-175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5pPr>
            <a:lvl6pPr marL="142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6pPr>
            <a:lvl7pPr marL="165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7pPr>
            <a:lvl8pPr marL="187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8pPr>
            <a:lvl9pPr marL="210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9pPr>
          </a:lstStyle>
          <a:p>
            <a:pPr marL="0" indent="0">
              <a:buNone/>
            </a:pPr>
            <a:r>
              <a:rPr lang="en-GB" sz="2400" dirty="0">
                <a:solidFill>
                  <a:schemeClr val="tx1"/>
                </a:solidFill>
              </a:rPr>
              <a:t> A specialist hydrogen energy company </a:t>
            </a:r>
          </a:p>
          <a:p>
            <a:pPr lvl="1">
              <a:buClr>
                <a:srgbClr val="B9D048"/>
              </a:buClr>
              <a:buFont typeface="Arial" panose="020B0604020202020204" pitchFamily="34" charset="0"/>
              <a:buChar char="•"/>
            </a:pPr>
            <a:r>
              <a:rPr lang="en-GB" sz="2133" dirty="0">
                <a:solidFill>
                  <a:schemeClr val="tx1"/>
                </a:solidFill>
              </a:rPr>
              <a:t>Unite the hydrogen and energy communities</a:t>
            </a:r>
          </a:p>
          <a:p>
            <a:pPr lvl="1">
              <a:buClr>
                <a:srgbClr val="B9D048"/>
              </a:buClr>
              <a:buFont typeface="Arial" panose="020B0604020202020204" pitchFamily="34" charset="0"/>
              <a:buChar char="•"/>
            </a:pPr>
            <a:r>
              <a:rPr lang="en-GB" sz="2133" dirty="0">
                <a:solidFill>
                  <a:schemeClr val="tx1"/>
                </a:solidFill>
              </a:rPr>
              <a:t>Create interconnected sustainability projects</a:t>
            </a:r>
          </a:p>
          <a:p>
            <a:pPr lvl="1">
              <a:buClr>
                <a:srgbClr val="B9D048"/>
              </a:buClr>
              <a:buFont typeface="Arial" panose="020B0604020202020204" pitchFamily="34" charset="0"/>
              <a:buChar char="•"/>
            </a:pPr>
            <a:r>
              <a:rPr lang="en-GB" sz="2133" dirty="0">
                <a:solidFill>
                  <a:schemeClr val="tx1"/>
                </a:solidFill>
              </a:rPr>
              <a:t>Ensure systems and technologies gain commercial acceptance by delivering low cost, clean, onsite energy solutions </a:t>
            </a:r>
          </a:p>
          <a:p>
            <a:pPr lvl="1">
              <a:buClr>
                <a:srgbClr val="B9D048"/>
              </a:buClr>
              <a:buFont typeface="Arial" panose="020B0604020202020204" pitchFamily="34" charset="0"/>
              <a:buChar char="•"/>
            </a:pPr>
            <a:r>
              <a:rPr lang="en-GB" sz="2133" dirty="0">
                <a:solidFill>
                  <a:schemeClr val="tx1"/>
                </a:solidFill>
              </a:rPr>
              <a:t>We work with a variety of stakeholders</a:t>
            </a:r>
          </a:p>
          <a:p>
            <a:pPr lvl="2">
              <a:buClr>
                <a:srgbClr val="B9D048"/>
              </a:buClr>
              <a:buFont typeface="Arial" panose="020B0604020202020204" pitchFamily="34" charset="0"/>
              <a:buChar char="•"/>
            </a:pPr>
            <a:r>
              <a:rPr lang="en-GB" sz="1667" dirty="0">
                <a:solidFill>
                  <a:schemeClr val="tx1"/>
                </a:solidFill>
              </a:rPr>
              <a:t>industry, regional public sector organisations and national governments </a:t>
            </a:r>
          </a:p>
        </p:txBody>
      </p:sp>
      <p:pic>
        <p:nvPicPr>
          <p:cNvPr id="17" name="Picture 4">
            <a:extLst>
              <a:ext uri="{FF2B5EF4-FFF2-40B4-BE49-F238E27FC236}">
                <a16:creationId xmlns:a16="http://schemas.microsoft.com/office/drawing/2014/main" id="{61280AC8-C165-814F-8B29-5EEE12CDCC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5560" y="3534434"/>
            <a:ext cx="1977152" cy="103470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a:extLst>
              <a:ext uri="{FF2B5EF4-FFF2-40B4-BE49-F238E27FC236}">
                <a16:creationId xmlns:a16="http://schemas.microsoft.com/office/drawing/2014/main" id="{5B15234A-EE81-F14A-AF0C-03AD4EC61E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75674" y="2507580"/>
            <a:ext cx="1900172" cy="88041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a:extLst>
              <a:ext uri="{FF2B5EF4-FFF2-40B4-BE49-F238E27FC236}">
                <a16:creationId xmlns:a16="http://schemas.microsoft.com/office/drawing/2014/main" id="{642890AC-9D88-BD41-9E85-3840D39DB02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39374" y="3556421"/>
            <a:ext cx="1381989" cy="935147"/>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E953F30C-EFED-0041-A032-769F19AB46A3}"/>
              </a:ext>
            </a:extLst>
          </p:cNvPr>
          <p:cNvGrpSpPr/>
          <p:nvPr/>
        </p:nvGrpSpPr>
        <p:grpSpPr>
          <a:xfrm>
            <a:off x="10141596" y="2025403"/>
            <a:ext cx="1965853" cy="3880805"/>
            <a:chOff x="10140212" y="1883894"/>
            <a:chExt cx="1909013" cy="4340190"/>
          </a:xfrm>
        </p:grpSpPr>
        <p:grpSp>
          <p:nvGrpSpPr>
            <p:cNvPr id="23" name="Group 22">
              <a:extLst>
                <a:ext uri="{FF2B5EF4-FFF2-40B4-BE49-F238E27FC236}">
                  <a16:creationId xmlns:a16="http://schemas.microsoft.com/office/drawing/2014/main" id="{5DD25633-CF93-5A40-B2EB-90469B1C29D0}"/>
                </a:ext>
              </a:extLst>
            </p:cNvPr>
            <p:cNvGrpSpPr/>
            <p:nvPr/>
          </p:nvGrpSpPr>
          <p:grpSpPr>
            <a:xfrm>
              <a:off x="10140214" y="3323673"/>
              <a:ext cx="1909011" cy="1439778"/>
              <a:chOff x="10058400" y="1989221"/>
              <a:chExt cx="1909011" cy="1439778"/>
            </a:xfrm>
          </p:grpSpPr>
          <p:sp>
            <p:nvSpPr>
              <p:cNvPr id="30" name="Rectangle 29">
                <a:extLst>
                  <a:ext uri="{FF2B5EF4-FFF2-40B4-BE49-F238E27FC236}">
                    <a16:creationId xmlns:a16="http://schemas.microsoft.com/office/drawing/2014/main" id="{5FF1484C-0570-AA4F-9153-058F3463D56D}"/>
                  </a:ext>
                </a:extLst>
              </p:cNvPr>
              <p:cNvSpPr/>
              <p:nvPr/>
            </p:nvSpPr>
            <p:spPr>
              <a:xfrm>
                <a:off x="10058400" y="1989221"/>
                <a:ext cx="1909011" cy="898358"/>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r>
                  <a:rPr lang="en-GB" sz="3733" b="1">
                    <a:solidFill>
                      <a:prstClr val="white"/>
                    </a:solidFill>
                    <a:latin typeface="Calibri" panose="020F0502020204030204"/>
                  </a:rPr>
                  <a:t>30</a:t>
                </a:r>
              </a:p>
            </p:txBody>
          </p:sp>
          <p:sp>
            <p:nvSpPr>
              <p:cNvPr id="31" name="Rectangle 30">
                <a:extLst>
                  <a:ext uri="{FF2B5EF4-FFF2-40B4-BE49-F238E27FC236}">
                    <a16:creationId xmlns:a16="http://schemas.microsoft.com/office/drawing/2014/main" id="{8D66970A-9C5B-634D-8884-1B3767233E13}"/>
                  </a:ext>
                </a:extLst>
              </p:cNvPr>
              <p:cNvSpPr/>
              <p:nvPr/>
            </p:nvSpPr>
            <p:spPr>
              <a:xfrm>
                <a:off x="10058400" y="2887578"/>
                <a:ext cx="1909011" cy="541421"/>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r>
                  <a:rPr lang="en-GB" sz="1600">
                    <a:solidFill>
                      <a:prstClr val="white"/>
                    </a:solidFill>
                    <a:latin typeface="Calibri" panose="020F0502020204030204"/>
                  </a:rPr>
                  <a:t>Key Customers</a:t>
                </a:r>
              </a:p>
            </p:txBody>
          </p:sp>
        </p:grpSp>
        <p:grpSp>
          <p:nvGrpSpPr>
            <p:cNvPr id="24" name="Group 23">
              <a:extLst>
                <a:ext uri="{FF2B5EF4-FFF2-40B4-BE49-F238E27FC236}">
                  <a16:creationId xmlns:a16="http://schemas.microsoft.com/office/drawing/2014/main" id="{59CD0798-E42D-AC46-BFA8-6E9E9C4E8D5C}"/>
                </a:ext>
              </a:extLst>
            </p:cNvPr>
            <p:cNvGrpSpPr/>
            <p:nvPr/>
          </p:nvGrpSpPr>
          <p:grpSpPr>
            <a:xfrm>
              <a:off x="10140213" y="4784306"/>
              <a:ext cx="1909011" cy="1439778"/>
              <a:chOff x="10058400" y="1989221"/>
              <a:chExt cx="1909011" cy="1439778"/>
            </a:xfrm>
          </p:grpSpPr>
          <p:sp>
            <p:nvSpPr>
              <p:cNvPr id="28" name="Rectangle 27">
                <a:extLst>
                  <a:ext uri="{FF2B5EF4-FFF2-40B4-BE49-F238E27FC236}">
                    <a16:creationId xmlns:a16="http://schemas.microsoft.com/office/drawing/2014/main" id="{AA19EEA2-0D89-6746-888C-7A1C66F45833}"/>
                  </a:ext>
                </a:extLst>
              </p:cNvPr>
              <p:cNvSpPr/>
              <p:nvPr/>
            </p:nvSpPr>
            <p:spPr>
              <a:xfrm>
                <a:off x="10058400" y="1989221"/>
                <a:ext cx="1909011" cy="898358"/>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r>
                  <a:rPr lang="en-GB" sz="3733" b="1">
                    <a:solidFill>
                      <a:prstClr val="white"/>
                    </a:solidFill>
                    <a:latin typeface="Calibri" panose="020F0502020204030204"/>
                  </a:rPr>
                  <a:t>50</a:t>
                </a:r>
              </a:p>
            </p:txBody>
          </p:sp>
          <p:sp>
            <p:nvSpPr>
              <p:cNvPr id="29" name="Rectangle 28">
                <a:extLst>
                  <a:ext uri="{FF2B5EF4-FFF2-40B4-BE49-F238E27FC236}">
                    <a16:creationId xmlns:a16="http://schemas.microsoft.com/office/drawing/2014/main" id="{310EB24D-1694-4543-93F2-80DAA077E48F}"/>
                  </a:ext>
                </a:extLst>
              </p:cNvPr>
              <p:cNvSpPr/>
              <p:nvPr/>
            </p:nvSpPr>
            <p:spPr>
              <a:xfrm>
                <a:off x="10058400" y="2887578"/>
                <a:ext cx="1909011" cy="541421"/>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r>
                  <a:rPr lang="en-GB" sz="1600">
                    <a:solidFill>
                      <a:prstClr val="white"/>
                    </a:solidFill>
                    <a:latin typeface="Calibri" panose="020F0502020204030204"/>
                  </a:rPr>
                  <a:t>Years of H2 Sector Experience</a:t>
                </a:r>
              </a:p>
            </p:txBody>
          </p:sp>
        </p:grpSp>
        <p:grpSp>
          <p:nvGrpSpPr>
            <p:cNvPr id="25" name="Group 24">
              <a:extLst>
                <a:ext uri="{FF2B5EF4-FFF2-40B4-BE49-F238E27FC236}">
                  <a16:creationId xmlns:a16="http://schemas.microsoft.com/office/drawing/2014/main" id="{170C4905-F818-CA4A-BA5A-86CDB1CC2B30}"/>
                </a:ext>
              </a:extLst>
            </p:cNvPr>
            <p:cNvGrpSpPr/>
            <p:nvPr/>
          </p:nvGrpSpPr>
          <p:grpSpPr>
            <a:xfrm>
              <a:off x="10140212" y="1883894"/>
              <a:ext cx="1909011" cy="1439778"/>
              <a:chOff x="10058400" y="1989221"/>
              <a:chExt cx="1909011" cy="1439778"/>
            </a:xfrm>
          </p:grpSpPr>
          <p:sp>
            <p:nvSpPr>
              <p:cNvPr id="26" name="Rectangle 25">
                <a:extLst>
                  <a:ext uri="{FF2B5EF4-FFF2-40B4-BE49-F238E27FC236}">
                    <a16:creationId xmlns:a16="http://schemas.microsoft.com/office/drawing/2014/main" id="{878E4831-BB3D-AD4A-8D27-AEFB5240B941}"/>
                  </a:ext>
                </a:extLst>
              </p:cNvPr>
              <p:cNvSpPr/>
              <p:nvPr/>
            </p:nvSpPr>
            <p:spPr>
              <a:xfrm>
                <a:off x="10058400" y="1989221"/>
                <a:ext cx="1909011" cy="898358"/>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r>
                  <a:rPr lang="en-GB" sz="3733" b="1" dirty="0">
                    <a:solidFill>
                      <a:prstClr val="white"/>
                    </a:solidFill>
                    <a:latin typeface="Calibri" panose="020F0502020204030204"/>
                  </a:rPr>
                  <a:t>€130m+</a:t>
                </a:r>
              </a:p>
            </p:txBody>
          </p:sp>
          <p:sp>
            <p:nvSpPr>
              <p:cNvPr id="27" name="Rectangle 26">
                <a:extLst>
                  <a:ext uri="{FF2B5EF4-FFF2-40B4-BE49-F238E27FC236}">
                    <a16:creationId xmlns:a16="http://schemas.microsoft.com/office/drawing/2014/main" id="{9362E518-E256-8D4A-8791-A0B80521F0F3}"/>
                  </a:ext>
                </a:extLst>
              </p:cNvPr>
              <p:cNvSpPr/>
              <p:nvPr/>
            </p:nvSpPr>
            <p:spPr>
              <a:xfrm>
                <a:off x="10058400" y="2887578"/>
                <a:ext cx="1909011" cy="541421"/>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r>
                  <a:rPr lang="en-GB" sz="1467">
                    <a:solidFill>
                      <a:prstClr val="white"/>
                    </a:solidFill>
                    <a:latin typeface="Calibri" panose="020F0502020204030204"/>
                  </a:rPr>
                  <a:t>of funding and investments secured</a:t>
                </a:r>
              </a:p>
            </p:txBody>
          </p:sp>
        </p:grpSp>
      </p:grpSp>
      <p:sp>
        <p:nvSpPr>
          <p:cNvPr id="2" name="TextBox 1">
            <a:extLst>
              <a:ext uri="{FF2B5EF4-FFF2-40B4-BE49-F238E27FC236}">
                <a16:creationId xmlns:a16="http://schemas.microsoft.com/office/drawing/2014/main" id="{74AB764B-173B-6E44-A8FD-E5074454528E}"/>
              </a:ext>
            </a:extLst>
          </p:cNvPr>
          <p:cNvSpPr txBox="1"/>
          <p:nvPr/>
        </p:nvSpPr>
        <p:spPr>
          <a:xfrm>
            <a:off x="6960723" y="1994018"/>
            <a:ext cx="2863156" cy="830997"/>
          </a:xfrm>
          <a:prstGeom prst="rect">
            <a:avLst/>
          </a:prstGeom>
          <a:noFill/>
        </p:spPr>
        <p:txBody>
          <a:bodyPr wrap="none" rtlCol="0">
            <a:spAutoFit/>
          </a:bodyPr>
          <a:lstStyle/>
          <a:p>
            <a:r>
              <a:rPr lang="en-GB" sz="2400" dirty="0"/>
              <a:t>Our projects include: </a:t>
            </a:r>
          </a:p>
          <a:p>
            <a:endParaRPr lang="en-US" sz="2400" dirty="0"/>
          </a:p>
        </p:txBody>
      </p:sp>
      <p:pic>
        <p:nvPicPr>
          <p:cNvPr id="7" name="Picture 6">
            <a:extLst>
              <a:ext uri="{FF2B5EF4-FFF2-40B4-BE49-F238E27FC236}">
                <a16:creationId xmlns:a16="http://schemas.microsoft.com/office/drawing/2014/main" id="{C138E202-4F85-4B7B-925A-48A43A90D3BE}"/>
              </a:ext>
            </a:extLst>
          </p:cNvPr>
          <p:cNvPicPr>
            <a:picLocks noChangeAspect="1"/>
          </p:cNvPicPr>
          <p:nvPr/>
        </p:nvPicPr>
        <p:blipFill>
          <a:blip r:embed="rId7"/>
          <a:stretch>
            <a:fillRect/>
          </a:stretch>
        </p:blipFill>
        <p:spPr>
          <a:xfrm>
            <a:off x="6663595" y="2446967"/>
            <a:ext cx="1327128" cy="1183307"/>
          </a:xfrm>
          <a:prstGeom prst="rect">
            <a:avLst/>
          </a:prstGeom>
        </p:spPr>
      </p:pic>
      <p:pic>
        <p:nvPicPr>
          <p:cNvPr id="33" name="Picture 32">
            <a:extLst>
              <a:ext uri="{FF2B5EF4-FFF2-40B4-BE49-F238E27FC236}">
                <a16:creationId xmlns:a16="http://schemas.microsoft.com/office/drawing/2014/main" id="{A155C4BE-60A2-4608-A74C-5EAB3F9A0525}"/>
              </a:ext>
            </a:extLst>
          </p:cNvPr>
          <p:cNvPicPr/>
          <p:nvPr/>
        </p:nvPicPr>
        <p:blipFill rotWithShape="1">
          <a:blip r:embed="rId8" cstate="email">
            <a:extLst>
              <a:ext uri="{28A0092B-C50C-407E-A947-70E740481C1C}">
                <a14:useLocalDpi xmlns:a14="http://schemas.microsoft.com/office/drawing/2010/main" val="0"/>
              </a:ext>
            </a:extLst>
          </a:blip>
          <a:srcRect l="21148" t="15278" r="20414" b="20677"/>
          <a:stretch/>
        </p:blipFill>
        <p:spPr bwMode="auto">
          <a:xfrm>
            <a:off x="6782793" y="4705174"/>
            <a:ext cx="1885451" cy="960125"/>
          </a:xfrm>
          <a:prstGeom prst="rect">
            <a:avLst/>
          </a:prstGeom>
          <a:ln>
            <a:noFill/>
          </a:ln>
          <a:extLst>
            <a:ext uri="{53640926-AAD7-44D8-BBD7-CCE9431645EC}">
              <a14:shadowObscured xmlns:a14="http://schemas.microsoft.com/office/drawing/2010/main"/>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a:xfrm>
            <a:off x="1890221" y="236707"/>
            <a:ext cx="7395557" cy="1450757"/>
          </a:xfrm>
        </p:spPr>
        <p:txBody>
          <a:bodyPr/>
          <a:lstStyle/>
          <a:p>
            <a:r>
              <a:rPr lang="en-GB" altLang="en-US" dirty="0"/>
              <a:t>Contents</a:t>
            </a:r>
          </a:p>
        </p:txBody>
      </p:sp>
      <p:sp>
        <p:nvSpPr>
          <p:cNvPr id="4" name="Content Placeholder 2">
            <a:extLst>
              <a:ext uri="{FF2B5EF4-FFF2-40B4-BE49-F238E27FC236}">
                <a16:creationId xmlns:a16="http://schemas.microsoft.com/office/drawing/2014/main" id="{F1BD6249-0D54-488B-9D9F-4361A49EFC05}"/>
              </a:ext>
            </a:extLst>
          </p:cNvPr>
          <p:cNvSpPr txBox="1">
            <a:spLocks/>
          </p:cNvSpPr>
          <p:nvPr/>
        </p:nvSpPr>
        <p:spPr>
          <a:xfrm>
            <a:off x="1706880" y="2150533"/>
            <a:ext cx="10104120" cy="5529625"/>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1"/>
            <a:r>
              <a:rPr lang="en-GB" sz="2200" dirty="0"/>
              <a:t>EU targets</a:t>
            </a:r>
          </a:p>
          <a:p>
            <a:pPr lvl="1"/>
            <a:r>
              <a:rPr lang="en-GB" sz="2200" dirty="0"/>
              <a:t>Sector and regional coupling</a:t>
            </a:r>
          </a:p>
          <a:p>
            <a:pPr lvl="1"/>
            <a:r>
              <a:rPr lang="en-GB" sz="2200" dirty="0"/>
              <a:t>Preparing for hydrogen</a:t>
            </a:r>
          </a:p>
          <a:p>
            <a:pPr lvl="1"/>
            <a:r>
              <a:rPr lang="en-GB" sz="2200" dirty="0"/>
              <a:t>Application Technology is Ready</a:t>
            </a:r>
          </a:p>
          <a:p>
            <a:pPr lvl="1"/>
            <a:r>
              <a:rPr lang="en-GB" sz="2200" dirty="0"/>
              <a:t>Demand Growth</a:t>
            </a:r>
          </a:p>
          <a:p>
            <a:pPr lvl="1"/>
            <a:r>
              <a:rPr lang="en-GB" sz="2200" dirty="0"/>
              <a:t>Supply Options</a:t>
            </a:r>
          </a:p>
          <a:p>
            <a:pPr lvl="1"/>
            <a:r>
              <a:rPr lang="en-GB" sz="2200" dirty="0"/>
              <a:t>Electrolyser Growth and Scaling</a:t>
            </a:r>
          </a:p>
          <a:p>
            <a:pPr lvl="1"/>
            <a:r>
              <a:rPr lang="en-GB" sz="2200" dirty="0"/>
              <a:t>Summary</a:t>
            </a:r>
          </a:p>
          <a:p>
            <a:pPr lvl="1"/>
            <a:endParaRPr lang="en-GB" sz="2200" dirty="0"/>
          </a:p>
          <a:p>
            <a:endParaRPr lang="en-GB" sz="2200" dirty="0"/>
          </a:p>
        </p:txBody>
      </p:sp>
    </p:spTree>
    <p:extLst>
      <p:ext uri="{BB962C8B-B14F-4D97-AF65-F5344CB8AC3E}">
        <p14:creationId xmlns:p14="http://schemas.microsoft.com/office/powerpoint/2010/main" val="734010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544DC-3F5C-FF49-9D0A-61DE6CC2086B}"/>
              </a:ext>
            </a:extLst>
          </p:cNvPr>
          <p:cNvSpPr>
            <a:spLocks noGrp="1"/>
          </p:cNvSpPr>
          <p:nvPr>
            <p:ph type="title"/>
          </p:nvPr>
        </p:nvSpPr>
        <p:spPr>
          <a:xfrm>
            <a:off x="457200" y="594359"/>
            <a:ext cx="3200400" cy="1268308"/>
          </a:xfrm>
        </p:spPr>
        <p:txBody>
          <a:bodyPr vert="horz" lIns="91440" tIns="45720" rIns="91440" bIns="45720" rtlCol="0">
            <a:normAutofit/>
          </a:bodyPr>
          <a:lstStyle/>
          <a:p>
            <a:pPr>
              <a:lnSpc>
                <a:spcPct val="90000"/>
              </a:lnSpc>
              <a:spcBef>
                <a:spcPts val="1200"/>
              </a:spcBef>
              <a:spcAft>
                <a:spcPts val="200"/>
              </a:spcAft>
              <a:buClr>
                <a:schemeClr val="accent1"/>
              </a:buClr>
              <a:buSzPct val="100000"/>
              <a:buFont typeface="Calibri" panose="020F0502020204030204" pitchFamily="34" charset="0"/>
            </a:pPr>
            <a:r>
              <a:rPr lang="en-US" sz="2800" dirty="0"/>
              <a:t>The path to Net Zero</a:t>
            </a:r>
          </a:p>
        </p:txBody>
      </p:sp>
      <p:sp>
        <p:nvSpPr>
          <p:cNvPr id="4" name="Text Placeholder 3">
            <a:extLst>
              <a:ext uri="{FF2B5EF4-FFF2-40B4-BE49-F238E27FC236}">
                <a16:creationId xmlns:a16="http://schemas.microsoft.com/office/drawing/2014/main" id="{90019C5A-4D2D-3742-8E6D-1F0EAC35012D}"/>
              </a:ext>
            </a:extLst>
          </p:cNvPr>
          <p:cNvSpPr>
            <a:spLocks noGrp="1"/>
          </p:cNvSpPr>
          <p:nvPr>
            <p:ph type="body" sz="half" idx="2"/>
          </p:nvPr>
        </p:nvSpPr>
        <p:spPr>
          <a:xfrm>
            <a:off x="457200" y="2305191"/>
            <a:ext cx="3403600" cy="4161754"/>
          </a:xfrm>
        </p:spPr>
        <p:txBody>
          <a:bodyPr>
            <a:normAutofit lnSpcReduction="10000"/>
          </a:bodyPr>
          <a:lstStyle/>
          <a:p>
            <a:r>
              <a:rPr lang="en-GB" sz="1800" dirty="0"/>
              <a:t>The Paris Agreement provided initial impetus and a framework for </a:t>
            </a:r>
            <a:r>
              <a:rPr lang="en-GB" sz="1800" dirty="0" err="1"/>
              <a:t>GhG</a:t>
            </a:r>
            <a:r>
              <a:rPr lang="en-GB" sz="1800" dirty="0"/>
              <a:t> emission reduction initiatives</a:t>
            </a:r>
            <a:br>
              <a:rPr lang="en-GB" sz="1800" dirty="0"/>
            </a:br>
            <a:endParaRPr lang="en-GB" sz="1800" dirty="0"/>
          </a:p>
          <a:p>
            <a:r>
              <a:rPr lang="en-GB" sz="1800" dirty="0"/>
              <a:t>By 2021, </a:t>
            </a:r>
            <a:r>
              <a:rPr lang="en-US" sz="1800" dirty="0"/>
              <a:t>195 Parties out of 197 have signed the agreement, and 189 have ratified it. 45 countries have submitted new NDC targets, and 113 have not updated their targets</a:t>
            </a:r>
          </a:p>
          <a:p>
            <a:r>
              <a:rPr lang="en-GB" sz="1800" dirty="0"/>
              <a:t>Net Zero across all sectors is required by 2050 to give some chance of keeping global warming below 1.5 degrees Celsius</a:t>
            </a:r>
          </a:p>
          <a:p>
            <a:endParaRPr lang="en-US" sz="1800" dirty="0"/>
          </a:p>
        </p:txBody>
      </p:sp>
      <p:grpSp>
        <p:nvGrpSpPr>
          <p:cNvPr id="5" name="Group 4">
            <a:extLst>
              <a:ext uri="{FF2B5EF4-FFF2-40B4-BE49-F238E27FC236}">
                <a16:creationId xmlns:a16="http://schemas.microsoft.com/office/drawing/2014/main" id="{74DC0F46-1846-8F45-BA82-2198A39ECECD}"/>
              </a:ext>
            </a:extLst>
          </p:cNvPr>
          <p:cNvGrpSpPr/>
          <p:nvPr/>
        </p:nvGrpSpPr>
        <p:grpSpPr>
          <a:xfrm>
            <a:off x="4430859" y="581940"/>
            <a:ext cx="3330281" cy="2788901"/>
            <a:chOff x="6828685" y="2588740"/>
            <a:chExt cx="4095095" cy="3289587"/>
          </a:xfrm>
        </p:grpSpPr>
        <p:pic>
          <p:nvPicPr>
            <p:cNvPr id="6" name="Picture 5">
              <a:extLst>
                <a:ext uri="{FF2B5EF4-FFF2-40B4-BE49-F238E27FC236}">
                  <a16:creationId xmlns:a16="http://schemas.microsoft.com/office/drawing/2014/main" id="{BE1BF142-092D-8843-99C6-70C2ACDF8851}"/>
                </a:ext>
              </a:extLst>
            </p:cNvPr>
            <p:cNvPicPr>
              <a:picLocks noChangeAspect="1"/>
            </p:cNvPicPr>
            <p:nvPr/>
          </p:nvPicPr>
          <p:blipFill>
            <a:blip r:embed="rId3"/>
            <a:stretch>
              <a:fillRect/>
            </a:stretch>
          </p:blipFill>
          <p:spPr>
            <a:xfrm>
              <a:off x="6940539" y="2896517"/>
              <a:ext cx="3969839" cy="2981810"/>
            </a:xfrm>
            <a:prstGeom prst="rect">
              <a:avLst/>
            </a:prstGeom>
          </p:spPr>
        </p:pic>
        <p:sp>
          <p:nvSpPr>
            <p:cNvPr id="7" name="TextBox 6">
              <a:extLst>
                <a:ext uri="{FF2B5EF4-FFF2-40B4-BE49-F238E27FC236}">
                  <a16:creationId xmlns:a16="http://schemas.microsoft.com/office/drawing/2014/main" id="{895E2AB8-0A87-B045-8223-CA23649135B5}"/>
                </a:ext>
              </a:extLst>
            </p:cNvPr>
            <p:cNvSpPr txBox="1"/>
            <p:nvPr/>
          </p:nvSpPr>
          <p:spPr>
            <a:xfrm>
              <a:off x="6828685" y="2588740"/>
              <a:ext cx="4095095" cy="326728"/>
            </a:xfrm>
            <a:prstGeom prst="rect">
              <a:avLst/>
            </a:prstGeom>
            <a:noFill/>
          </p:spPr>
          <p:txBody>
            <a:bodyPr wrap="square" rtlCol="0">
              <a:spAutoFit/>
            </a:bodyPr>
            <a:lstStyle/>
            <a:p>
              <a:pPr algn="ctr"/>
              <a:r>
                <a:rPr lang="en-GB" sz="1200" b="1" dirty="0"/>
                <a:t>Global energy-related </a:t>
              </a:r>
              <a:r>
                <a:rPr lang="en-GB" sz="1200" b="1" dirty="0" err="1"/>
                <a:t>GhG</a:t>
              </a:r>
              <a:r>
                <a:rPr lang="en-GB" sz="1200" b="1" dirty="0"/>
                <a:t> emissions 1975-2015</a:t>
              </a:r>
              <a:endParaRPr lang="en-GB" sz="1200" b="1" baseline="30000" dirty="0"/>
            </a:p>
          </p:txBody>
        </p:sp>
      </p:grpSp>
      <p:pic>
        <p:nvPicPr>
          <p:cNvPr id="8" name="Picture 7">
            <a:extLst>
              <a:ext uri="{FF2B5EF4-FFF2-40B4-BE49-F238E27FC236}">
                <a16:creationId xmlns:a16="http://schemas.microsoft.com/office/drawing/2014/main" id="{40B28955-C78C-B64E-B79E-322FCB850D42}"/>
              </a:ext>
            </a:extLst>
          </p:cNvPr>
          <p:cNvPicPr>
            <a:picLocks noChangeAspect="1"/>
          </p:cNvPicPr>
          <p:nvPr/>
        </p:nvPicPr>
        <p:blipFill>
          <a:blip r:embed="rId4"/>
          <a:stretch>
            <a:fillRect/>
          </a:stretch>
        </p:blipFill>
        <p:spPr>
          <a:xfrm>
            <a:off x="6829779" y="3252489"/>
            <a:ext cx="4905021" cy="3214456"/>
          </a:xfrm>
          <a:prstGeom prst="rect">
            <a:avLst/>
          </a:prstGeom>
        </p:spPr>
      </p:pic>
      <p:sp>
        <p:nvSpPr>
          <p:cNvPr id="10" name="TextBox 9">
            <a:extLst>
              <a:ext uri="{FF2B5EF4-FFF2-40B4-BE49-F238E27FC236}">
                <a16:creationId xmlns:a16="http://schemas.microsoft.com/office/drawing/2014/main" id="{7CB46BF9-EF03-DC41-9D56-D802CDF5F6D8}"/>
              </a:ext>
            </a:extLst>
          </p:cNvPr>
          <p:cNvSpPr txBox="1"/>
          <p:nvPr/>
        </p:nvSpPr>
        <p:spPr>
          <a:xfrm>
            <a:off x="4899378" y="3429000"/>
            <a:ext cx="1269378" cy="246221"/>
          </a:xfrm>
          <a:prstGeom prst="rect">
            <a:avLst/>
          </a:prstGeom>
          <a:noFill/>
        </p:spPr>
        <p:txBody>
          <a:bodyPr wrap="square" rtlCol="0">
            <a:spAutoFit/>
          </a:bodyPr>
          <a:lstStyle/>
          <a:p>
            <a:r>
              <a:rPr lang="en-US" sz="1000" i="1" dirty="0"/>
              <a:t>Source: </a:t>
            </a:r>
            <a:r>
              <a:rPr lang="en-US" sz="1000" i="1" dirty="0" err="1"/>
              <a:t>iea</a:t>
            </a:r>
            <a:endParaRPr lang="en-US" sz="1000" i="1" dirty="0"/>
          </a:p>
        </p:txBody>
      </p:sp>
    </p:spTree>
    <p:extLst>
      <p:ext uri="{BB962C8B-B14F-4D97-AF65-F5344CB8AC3E}">
        <p14:creationId xmlns:p14="http://schemas.microsoft.com/office/powerpoint/2010/main" val="14232421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CFC9789-57F4-4B9C-ABAA-6F7C8BADC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9B54F538-07DE-4652-B506-5D16E3EBBB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7" name="Straight Connector 16">
            <a:extLst>
              <a:ext uri="{FF2B5EF4-FFF2-40B4-BE49-F238E27FC236}">
                <a16:creationId xmlns:a16="http://schemas.microsoft.com/office/drawing/2014/main" id="{03D56195-A6AC-4958-8B87-F7D009353E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9" name="Rectangle 18">
            <a:extLst>
              <a:ext uri="{FF2B5EF4-FFF2-40B4-BE49-F238E27FC236}">
                <a16:creationId xmlns:a16="http://schemas.microsoft.com/office/drawing/2014/main" id="{038B8727-D318-4B70-B353-C390602FF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B0C8367-28B6-4EF1-B182-01BEC9872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2"/>
          <p:cNvSpPr txBox="1">
            <a:spLocks noChangeArrowheads="1"/>
          </p:cNvSpPr>
          <p:nvPr/>
        </p:nvSpPr>
        <p:spPr>
          <a:xfrm>
            <a:off x="400591" y="457201"/>
            <a:ext cx="3633793" cy="1675708"/>
          </a:xfrm>
          <a:prstGeom prst="rect">
            <a:avLst/>
          </a:prstGeom>
        </p:spPr>
        <p:txBody>
          <a:bodyPr vert="horz" lIns="91440" tIns="45720" rIns="91440" bIns="45720" rtlCol="0" anchor="b">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914400">
              <a:lnSpc>
                <a:spcPct val="85000"/>
              </a:lnSpc>
              <a:spcAft>
                <a:spcPts val="600"/>
              </a:spcAft>
            </a:pPr>
            <a:r>
              <a:rPr lang="en-US" altLang="en-US" sz="2800" spc="-50" dirty="0">
                <a:solidFill>
                  <a:srgbClr val="FFFFFF"/>
                </a:solidFill>
              </a:rPr>
              <a:t>Progress is being made but not fast enough</a:t>
            </a:r>
          </a:p>
        </p:txBody>
      </p:sp>
      <p:sp>
        <p:nvSpPr>
          <p:cNvPr id="6" name="Rectangle 3"/>
          <p:cNvSpPr txBox="1">
            <a:spLocks noChangeArrowheads="1"/>
          </p:cNvSpPr>
          <p:nvPr/>
        </p:nvSpPr>
        <p:spPr>
          <a:xfrm>
            <a:off x="400591" y="2590108"/>
            <a:ext cx="3586208" cy="4138070"/>
          </a:xfrm>
          <a:prstGeom prst="rect">
            <a:avLst/>
          </a:prstGeom>
        </p:spPr>
        <p:txBody>
          <a:bodyPr vert="horz" lIns="0" tIns="45720" rIns="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defTabSz="914400" fontAlgn="auto">
              <a:lnSpc>
                <a:spcPct val="90000"/>
              </a:lnSpc>
              <a:buNone/>
            </a:pPr>
            <a:r>
              <a:rPr lang="en-US" altLang="en-US" sz="1600" dirty="0">
                <a:solidFill>
                  <a:srgbClr val="FFFFFF"/>
                </a:solidFill>
              </a:rPr>
              <a:t>Industry/energy, heating and fuel combustion and transport are the largest carbon polluting sectors  </a:t>
            </a:r>
          </a:p>
          <a:p>
            <a:pPr marL="0" indent="0" defTabSz="914400" fontAlgn="auto">
              <a:lnSpc>
                <a:spcPct val="90000"/>
              </a:lnSpc>
              <a:buNone/>
            </a:pPr>
            <a:r>
              <a:rPr lang="en-US" altLang="en-US" sz="1600" dirty="0">
                <a:solidFill>
                  <a:srgbClr val="FFFFFF"/>
                </a:solidFill>
              </a:rPr>
              <a:t>EU achieved its 2020 goal of reducing CO</a:t>
            </a:r>
            <a:r>
              <a:rPr lang="en-US" altLang="en-US" sz="1600" baseline="-25000" dirty="0">
                <a:solidFill>
                  <a:srgbClr val="FFFFFF"/>
                </a:solidFill>
              </a:rPr>
              <a:t>2</a:t>
            </a:r>
            <a:r>
              <a:rPr lang="en-US" altLang="en-US" sz="1600" dirty="0">
                <a:solidFill>
                  <a:srgbClr val="FFFFFF"/>
                </a:solidFill>
              </a:rPr>
              <a:t> emissions by 20% vs 1990 levels (</a:t>
            </a:r>
            <a:r>
              <a:rPr lang="en-GB" altLang="en-US" sz="1600" dirty="0">
                <a:solidFill>
                  <a:srgbClr val="FFFFFF"/>
                </a:solidFill>
              </a:rPr>
              <a:t>24% achieved) </a:t>
            </a:r>
          </a:p>
          <a:p>
            <a:pPr marL="0" indent="0" defTabSz="914400" fontAlgn="auto">
              <a:lnSpc>
                <a:spcPct val="90000"/>
              </a:lnSpc>
              <a:buNone/>
            </a:pPr>
            <a:r>
              <a:rPr lang="en-GB" altLang="en-US" sz="1600" dirty="0">
                <a:solidFill>
                  <a:srgbClr val="FFFFFF"/>
                </a:solidFill>
              </a:rPr>
              <a:t>By 2030, projections based on current and planned measures of the EU-27 show an emission reduction of 36%</a:t>
            </a:r>
          </a:p>
          <a:p>
            <a:pPr marL="0" indent="0" defTabSz="914400" fontAlgn="auto">
              <a:lnSpc>
                <a:spcPct val="90000"/>
              </a:lnSpc>
              <a:buNone/>
            </a:pPr>
            <a:r>
              <a:rPr lang="en-GB" altLang="en-US" sz="1600" dirty="0">
                <a:solidFill>
                  <a:srgbClr val="FFFFFF"/>
                </a:solidFill>
              </a:rPr>
              <a:t>Further effort will certainly be necessary to achieve climate neutrality by 2050, </a:t>
            </a:r>
            <a:r>
              <a:rPr lang="en-US" altLang="en-US" sz="1600" dirty="0">
                <a:solidFill>
                  <a:srgbClr val="FFFFFF"/>
                </a:solidFill>
              </a:rPr>
              <a:t>in-line with Paris Agreement</a:t>
            </a:r>
          </a:p>
          <a:p>
            <a:pPr marL="0" indent="0" defTabSz="914400" fontAlgn="auto">
              <a:lnSpc>
                <a:spcPct val="90000"/>
              </a:lnSpc>
              <a:buNone/>
            </a:pPr>
            <a:r>
              <a:rPr lang="en-GB" altLang="en-US" sz="1600" dirty="0">
                <a:solidFill>
                  <a:srgbClr val="FFFFFF"/>
                </a:solidFill>
              </a:rPr>
              <a:t>On 20/04 UK announced target of </a:t>
            </a:r>
            <a:r>
              <a:rPr lang="en-GB" sz="1600" b="1" dirty="0">
                <a:solidFill>
                  <a:srgbClr val="FFFFFF"/>
                </a:solidFill>
              </a:rPr>
              <a:t>78%</a:t>
            </a:r>
            <a:r>
              <a:rPr lang="en-GB" sz="1600" dirty="0">
                <a:solidFill>
                  <a:srgbClr val="FFFFFF"/>
                </a:solidFill>
              </a:rPr>
              <a:t> emissions reduction by 2035 </a:t>
            </a:r>
            <a:r>
              <a:rPr lang="en-GB" sz="1600" dirty="0" err="1">
                <a:solidFill>
                  <a:srgbClr val="FFFFFF"/>
                </a:solidFill>
              </a:rPr>
              <a:t>cw</a:t>
            </a:r>
            <a:r>
              <a:rPr lang="en-GB" sz="1600" dirty="0">
                <a:solidFill>
                  <a:srgbClr val="FFFFFF"/>
                </a:solidFill>
              </a:rPr>
              <a:t> 1990 levels, building on the UK’s NDC of at least 68% reduction in 2030</a:t>
            </a:r>
            <a:endParaRPr lang="en-US" altLang="en-US" sz="1600" dirty="0">
              <a:solidFill>
                <a:srgbClr val="FFFFFF"/>
              </a:solidFill>
            </a:endParaRPr>
          </a:p>
          <a:p>
            <a:pPr defTabSz="914400" fontAlgn="auto">
              <a:lnSpc>
                <a:spcPct val="90000"/>
              </a:lnSpc>
              <a:buFont typeface="Calibri" panose="020F0502020204030204" pitchFamily="34" charset="0"/>
              <a:buNone/>
            </a:pPr>
            <a:endParaRPr lang="en-US" altLang="en-US" sz="1600" dirty="0">
              <a:solidFill>
                <a:srgbClr val="FFFFFF"/>
              </a:solidFill>
            </a:endParaRPr>
          </a:p>
          <a:p>
            <a:pPr defTabSz="914400" fontAlgn="auto">
              <a:lnSpc>
                <a:spcPct val="90000"/>
              </a:lnSpc>
              <a:buFont typeface="Calibri" panose="020F0502020204030204" pitchFamily="34" charset="0"/>
              <a:buNone/>
            </a:pPr>
            <a:endParaRPr lang="en-US" altLang="en-US" sz="1600" dirty="0">
              <a:solidFill>
                <a:srgbClr val="FFFFFF"/>
              </a:solidFill>
            </a:endParaRPr>
          </a:p>
        </p:txBody>
      </p:sp>
      <p:sp>
        <p:nvSpPr>
          <p:cNvPr id="23" name="Rectangle 22">
            <a:extLst>
              <a:ext uri="{FF2B5EF4-FFF2-40B4-BE49-F238E27FC236}">
                <a16:creationId xmlns:a16="http://schemas.microsoft.com/office/drawing/2014/main" id="{649E3F4C-17F5-49E4-B05F-80C6B348AF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Picture 3">
            <a:extLst>
              <a:ext uri="{FF2B5EF4-FFF2-40B4-BE49-F238E27FC236}">
                <a16:creationId xmlns:a16="http://schemas.microsoft.com/office/drawing/2014/main" id="{76E9E835-E464-4AF6-BADF-9D1C2ED36FCC}"/>
              </a:ext>
            </a:extLst>
          </p:cNvPr>
          <p:cNvPicPr>
            <a:picLocks noChangeAspect="1"/>
          </p:cNvPicPr>
          <p:nvPr/>
        </p:nvPicPr>
        <p:blipFill>
          <a:blip r:embed="rId3"/>
          <a:stretch>
            <a:fillRect/>
          </a:stretch>
        </p:blipFill>
        <p:spPr>
          <a:xfrm>
            <a:off x="4730638" y="642710"/>
            <a:ext cx="4577929" cy="2853676"/>
          </a:xfrm>
          <a:prstGeom prst="rect">
            <a:avLst/>
          </a:prstGeom>
          <a:ln w="28575">
            <a:solidFill>
              <a:schemeClr val="accent1">
                <a:lumMod val="75000"/>
              </a:schemeClr>
            </a:solidFill>
          </a:ln>
        </p:spPr>
      </p:pic>
      <p:pic>
        <p:nvPicPr>
          <p:cNvPr id="9" name="Picture 8">
            <a:extLst>
              <a:ext uri="{FF2B5EF4-FFF2-40B4-BE49-F238E27FC236}">
                <a16:creationId xmlns:a16="http://schemas.microsoft.com/office/drawing/2014/main" id="{6BFD84E3-41EF-4231-A3EC-36F5A40949C2}"/>
              </a:ext>
            </a:extLst>
          </p:cNvPr>
          <p:cNvPicPr>
            <a:picLocks noChangeAspect="1"/>
          </p:cNvPicPr>
          <p:nvPr/>
        </p:nvPicPr>
        <p:blipFill>
          <a:blip r:embed="rId4"/>
          <a:stretch>
            <a:fillRect/>
          </a:stretch>
        </p:blipFill>
        <p:spPr>
          <a:xfrm>
            <a:off x="7258756" y="3613497"/>
            <a:ext cx="4727557" cy="3013316"/>
          </a:xfrm>
          <a:prstGeom prst="rect">
            <a:avLst/>
          </a:prstGeom>
          <a:ln w="28575">
            <a:solidFill>
              <a:schemeClr val="accent1">
                <a:lumMod val="75000"/>
              </a:schemeClr>
            </a:solidFill>
          </a:ln>
        </p:spPr>
      </p:pic>
      <p:pic>
        <p:nvPicPr>
          <p:cNvPr id="18" name="Picture 17">
            <a:extLst>
              <a:ext uri="{FF2B5EF4-FFF2-40B4-BE49-F238E27FC236}">
                <a16:creationId xmlns:a16="http://schemas.microsoft.com/office/drawing/2014/main" id="{86AF9FDD-B591-443E-9704-FF181454EB8F}"/>
              </a:ext>
            </a:extLst>
          </p:cNvPr>
          <p:cNvPicPr>
            <a:picLocks noChangeAspect="1"/>
          </p:cNvPicPr>
          <p:nvPr/>
        </p:nvPicPr>
        <p:blipFill>
          <a:blip r:embed="rId5"/>
          <a:stretch>
            <a:fillRect/>
          </a:stretch>
        </p:blipFill>
        <p:spPr>
          <a:xfrm>
            <a:off x="10658764" y="271833"/>
            <a:ext cx="1185440" cy="930014"/>
          </a:xfrm>
          <a:prstGeom prst="rect">
            <a:avLst/>
          </a:prstGeom>
        </p:spPr>
      </p:pic>
    </p:spTree>
    <p:extLst>
      <p:ext uri="{BB962C8B-B14F-4D97-AF65-F5344CB8AC3E}">
        <p14:creationId xmlns:p14="http://schemas.microsoft.com/office/powerpoint/2010/main" val="12278825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1D583E17-C1E3-4960-A8CD-69BF0844D375}"/>
              </a:ext>
            </a:extLst>
          </p:cNvPr>
          <p:cNvPicPr>
            <a:picLocks noGrp="1" noChangeAspect="1"/>
          </p:cNvPicPr>
          <p:nvPr>
            <p:ph idx="1"/>
          </p:nvPr>
        </p:nvPicPr>
        <p:blipFill>
          <a:blip r:embed="rId3"/>
          <a:stretch>
            <a:fillRect/>
          </a:stretch>
        </p:blipFill>
        <p:spPr>
          <a:xfrm>
            <a:off x="1612402" y="1811251"/>
            <a:ext cx="6774205" cy="3804845"/>
          </a:xfrm>
          <a:prstGeom prst="rect">
            <a:avLst/>
          </a:prstGeom>
          <a:ln w="28575">
            <a:solidFill>
              <a:schemeClr val="accent1">
                <a:lumMod val="75000"/>
              </a:schemeClr>
            </a:solidFill>
          </a:ln>
        </p:spPr>
      </p:pic>
      <p:sp>
        <p:nvSpPr>
          <p:cNvPr id="2" name="Title 1">
            <a:extLst>
              <a:ext uri="{FF2B5EF4-FFF2-40B4-BE49-F238E27FC236}">
                <a16:creationId xmlns:a16="http://schemas.microsoft.com/office/drawing/2014/main" id="{C2D8B5F2-0680-4099-8A70-240A641A24AF}"/>
              </a:ext>
            </a:extLst>
          </p:cNvPr>
          <p:cNvSpPr>
            <a:spLocks noGrp="1"/>
          </p:cNvSpPr>
          <p:nvPr>
            <p:ph type="title"/>
          </p:nvPr>
        </p:nvSpPr>
        <p:spPr>
          <a:xfrm>
            <a:off x="2499821" y="334399"/>
            <a:ext cx="7395557" cy="1450757"/>
          </a:xfrm>
        </p:spPr>
        <p:txBody>
          <a:bodyPr>
            <a:normAutofit/>
          </a:bodyPr>
          <a:lstStyle/>
          <a:p>
            <a:r>
              <a:rPr lang="en-GB" sz="4400" dirty="0"/>
              <a:t>Energy sector and regional coupling is key…</a:t>
            </a:r>
          </a:p>
        </p:txBody>
      </p:sp>
      <p:sp>
        <p:nvSpPr>
          <p:cNvPr id="7" name="TextBox 6">
            <a:extLst>
              <a:ext uri="{FF2B5EF4-FFF2-40B4-BE49-F238E27FC236}">
                <a16:creationId xmlns:a16="http://schemas.microsoft.com/office/drawing/2014/main" id="{5D37D61D-D8D2-437D-BEE7-6028FC210E23}"/>
              </a:ext>
            </a:extLst>
          </p:cNvPr>
          <p:cNvSpPr txBox="1"/>
          <p:nvPr/>
        </p:nvSpPr>
        <p:spPr>
          <a:xfrm>
            <a:off x="0" y="4317077"/>
            <a:ext cx="2401455" cy="2031325"/>
          </a:xfrm>
          <a:prstGeom prst="rect">
            <a:avLst/>
          </a:prstGeom>
          <a:solidFill>
            <a:schemeClr val="accent1">
              <a:lumMod val="75000"/>
            </a:schemeClr>
          </a:solidFill>
        </p:spPr>
        <p:txBody>
          <a:bodyPr wrap="square">
            <a:spAutoFit/>
          </a:bodyPr>
          <a:lstStyle/>
          <a:p>
            <a:r>
              <a:rPr lang="en-GB" b="1" i="0" dirty="0">
                <a:solidFill>
                  <a:schemeClr val="bg1"/>
                </a:solidFill>
                <a:effectLst/>
                <a:latin typeface="Source Sans Pro" panose="020B0503030403020204" pitchFamily="34" charset="0"/>
              </a:rPr>
              <a:t>2020 Headline:</a:t>
            </a:r>
          </a:p>
          <a:p>
            <a:r>
              <a:rPr lang="en-GB" b="0" i="0" dirty="0">
                <a:solidFill>
                  <a:schemeClr val="bg1"/>
                </a:solidFill>
                <a:effectLst/>
                <a:latin typeface="Source Sans Pro" panose="020B0503030403020204" pitchFamily="34" charset="0"/>
              </a:rPr>
              <a:t>Green hydrogen production costs are down 40% since 2015 and are expected to fall by a further 40% by 2025</a:t>
            </a:r>
            <a:endParaRPr lang="en-GB" dirty="0">
              <a:solidFill>
                <a:schemeClr val="bg1"/>
              </a:solidFill>
            </a:endParaRPr>
          </a:p>
        </p:txBody>
      </p:sp>
      <p:pic>
        <p:nvPicPr>
          <p:cNvPr id="3" name="Picture 2">
            <a:extLst>
              <a:ext uri="{FF2B5EF4-FFF2-40B4-BE49-F238E27FC236}">
                <a16:creationId xmlns:a16="http://schemas.microsoft.com/office/drawing/2014/main" id="{F9D2DFDC-788F-455D-8ED8-191D00F02AA5}"/>
              </a:ext>
            </a:extLst>
          </p:cNvPr>
          <p:cNvPicPr>
            <a:picLocks noChangeAspect="1"/>
          </p:cNvPicPr>
          <p:nvPr/>
        </p:nvPicPr>
        <p:blipFill>
          <a:blip r:embed="rId4"/>
          <a:stretch>
            <a:fillRect/>
          </a:stretch>
        </p:blipFill>
        <p:spPr>
          <a:xfrm>
            <a:off x="8901729" y="3412900"/>
            <a:ext cx="2769073" cy="2129305"/>
          </a:xfrm>
          <a:prstGeom prst="rect">
            <a:avLst/>
          </a:prstGeom>
          <a:ln w="28575">
            <a:solidFill>
              <a:schemeClr val="accent1">
                <a:lumMod val="75000"/>
              </a:schemeClr>
            </a:solidFill>
          </a:ln>
        </p:spPr>
      </p:pic>
      <p:sp>
        <p:nvSpPr>
          <p:cNvPr id="9" name="TextBox 8">
            <a:extLst>
              <a:ext uri="{FF2B5EF4-FFF2-40B4-BE49-F238E27FC236}">
                <a16:creationId xmlns:a16="http://schemas.microsoft.com/office/drawing/2014/main" id="{7AEDAB0B-A6F2-49F5-81A3-4EDD178B2B97}"/>
              </a:ext>
            </a:extLst>
          </p:cNvPr>
          <p:cNvSpPr txBox="1"/>
          <p:nvPr/>
        </p:nvSpPr>
        <p:spPr>
          <a:xfrm>
            <a:off x="8211128" y="2160382"/>
            <a:ext cx="3902576" cy="1200329"/>
          </a:xfrm>
          <a:prstGeom prst="rect">
            <a:avLst/>
          </a:prstGeom>
          <a:solidFill>
            <a:schemeClr val="accent1">
              <a:lumMod val="50000"/>
            </a:schemeClr>
          </a:solidFill>
        </p:spPr>
        <p:txBody>
          <a:bodyPr wrap="square">
            <a:spAutoFit/>
          </a:bodyPr>
          <a:lstStyle/>
          <a:p>
            <a:r>
              <a:rPr lang="en-GB" b="1" i="0" dirty="0">
                <a:solidFill>
                  <a:schemeClr val="bg1"/>
                </a:solidFill>
                <a:effectLst/>
                <a:latin typeface="Source Sans Pro" panose="020B0503030403020204" pitchFamily="34" charset="0"/>
              </a:rPr>
              <a:t>2025 Headline:</a:t>
            </a:r>
          </a:p>
          <a:p>
            <a:r>
              <a:rPr lang="en-GB" b="0" i="0" dirty="0">
                <a:solidFill>
                  <a:schemeClr val="bg1"/>
                </a:solidFill>
                <a:effectLst/>
                <a:latin typeface="Source Sans Pro" panose="020B0503030403020204" pitchFamily="34" charset="0"/>
              </a:rPr>
              <a:t>Imports of renewable energy begin in Europe in the form of ammonia and methanol</a:t>
            </a:r>
            <a:endParaRPr lang="en-GB" dirty="0">
              <a:solidFill>
                <a:schemeClr val="bg1"/>
              </a:solidFill>
            </a:endParaRPr>
          </a:p>
        </p:txBody>
      </p:sp>
    </p:spTree>
    <p:extLst>
      <p:ext uri="{BB962C8B-B14F-4D97-AF65-F5344CB8AC3E}">
        <p14:creationId xmlns:p14="http://schemas.microsoft.com/office/powerpoint/2010/main" val="6848779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11">
            <a:extLst>
              <a:ext uri="{FF2B5EF4-FFF2-40B4-BE49-F238E27FC236}">
                <a16:creationId xmlns:a16="http://schemas.microsoft.com/office/drawing/2014/main" id="{9D606E63-ECE8-4EB6-949D-79E6308F75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045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13">
            <a:extLst>
              <a:ext uri="{FF2B5EF4-FFF2-40B4-BE49-F238E27FC236}">
                <a16:creationId xmlns:a16="http://schemas.microsoft.com/office/drawing/2014/main" id="{8E61D8E0-DA04-4142-AB9B-AE7A93D37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754787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 name="Picture 2">
            <a:extLst>
              <a:ext uri="{FF2B5EF4-FFF2-40B4-BE49-F238E27FC236}">
                <a16:creationId xmlns:a16="http://schemas.microsoft.com/office/drawing/2014/main" id="{7ED9E0CB-1244-43B6-8000-E8B31DF4253B}"/>
              </a:ext>
            </a:extLst>
          </p:cNvPr>
          <p:cNvPicPr>
            <a:picLocks noChangeAspect="1"/>
          </p:cNvPicPr>
          <p:nvPr/>
        </p:nvPicPr>
        <p:blipFill rotWithShape="1">
          <a:blip r:embed="rId3"/>
          <a:srcRect r="-3" b="11236"/>
          <a:stretch/>
        </p:blipFill>
        <p:spPr>
          <a:xfrm>
            <a:off x="7603182" y="2331120"/>
            <a:ext cx="4578557" cy="2285990"/>
          </a:xfrm>
          <a:prstGeom prst="rect">
            <a:avLst/>
          </a:prstGeom>
        </p:spPr>
      </p:pic>
      <p:sp>
        <p:nvSpPr>
          <p:cNvPr id="30" name="Rectangle 15">
            <a:extLst>
              <a:ext uri="{FF2B5EF4-FFF2-40B4-BE49-F238E27FC236}">
                <a16:creationId xmlns:a16="http://schemas.microsoft.com/office/drawing/2014/main" id="{19105ED9-0B8B-42EF-8B30-96F916A958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7894"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Content Placeholder 4">
            <a:extLst>
              <a:ext uri="{FF2B5EF4-FFF2-40B4-BE49-F238E27FC236}">
                <a16:creationId xmlns:a16="http://schemas.microsoft.com/office/drawing/2014/main" id="{6D83084D-451B-4301-947B-78F1D349CF8F}"/>
              </a:ext>
            </a:extLst>
          </p:cNvPr>
          <p:cNvPicPr>
            <a:picLocks noGrp="1" noChangeAspect="1"/>
          </p:cNvPicPr>
          <p:nvPr>
            <p:ph idx="1"/>
          </p:nvPr>
        </p:nvPicPr>
        <p:blipFill rotWithShape="1">
          <a:blip r:embed="rId4"/>
          <a:srcRect r="-2" b="16464"/>
          <a:stretch/>
        </p:blipFill>
        <p:spPr>
          <a:xfrm>
            <a:off x="7611903" y="7320"/>
            <a:ext cx="4580097" cy="2286000"/>
          </a:xfrm>
          <a:prstGeom prst="rect">
            <a:avLst/>
          </a:prstGeom>
        </p:spPr>
      </p:pic>
      <p:sp>
        <p:nvSpPr>
          <p:cNvPr id="2" name="Title 1">
            <a:extLst>
              <a:ext uri="{FF2B5EF4-FFF2-40B4-BE49-F238E27FC236}">
                <a16:creationId xmlns:a16="http://schemas.microsoft.com/office/drawing/2014/main" id="{C2D8B5F2-0680-4099-8A70-240A641A24AF}"/>
              </a:ext>
            </a:extLst>
          </p:cNvPr>
          <p:cNvSpPr>
            <a:spLocks noGrp="1"/>
          </p:cNvSpPr>
          <p:nvPr>
            <p:ph type="title"/>
          </p:nvPr>
        </p:nvSpPr>
        <p:spPr>
          <a:xfrm>
            <a:off x="865907" y="535308"/>
            <a:ext cx="6743684" cy="1666501"/>
          </a:xfrm>
        </p:spPr>
        <p:txBody>
          <a:bodyPr vert="horz" lIns="91440" tIns="45720" rIns="91440" bIns="45720" rtlCol="0" anchor="b">
            <a:normAutofit fontScale="90000"/>
          </a:bodyPr>
          <a:lstStyle/>
          <a:p>
            <a:r>
              <a:rPr lang="en-US" sz="6000" b="1" dirty="0">
                <a:solidFill>
                  <a:srgbClr val="FFFFFF"/>
                </a:solidFill>
              </a:rPr>
              <a:t>The world is preparing for hydrogen…</a:t>
            </a:r>
          </a:p>
        </p:txBody>
      </p:sp>
      <p:sp>
        <p:nvSpPr>
          <p:cNvPr id="7" name="TextBox 6">
            <a:extLst>
              <a:ext uri="{FF2B5EF4-FFF2-40B4-BE49-F238E27FC236}">
                <a16:creationId xmlns:a16="http://schemas.microsoft.com/office/drawing/2014/main" id="{5D37D61D-D8D2-437D-BEE7-6028FC210E23}"/>
              </a:ext>
            </a:extLst>
          </p:cNvPr>
          <p:cNvSpPr txBox="1"/>
          <p:nvPr/>
        </p:nvSpPr>
        <p:spPr>
          <a:xfrm>
            <a:off x="929914" y="2886201"/>
            <a:ext cx="5977938" cy="2438361"/>
          </a:xfrm>
          <a:prstGeom prst="rect">
            <a:avLst/>
          </a:prstGeom>
        </p:spPr>
        <p:txBody>
          <a:bodyPr vert="horz" lIns="0" tIns="45720" rIns="0" bIns="45720" rtlCol="0">
            <a:normAutofit/>
          </a:bodyPr>
          <a:lstStyle/>
          <a:p>
            <a:pPr defTabSz="914400">
              <a:lnSpc>
                <a:spcPct val="90000"/>
              </a:lnSpc>
              <a:spcAft>
                <a:spcPts val="600"/>
              </a:spcAft>
              <a:buClr>
                <a:schemeClr val="accent1"/>
              </a:buClr>
              <a:buFont typeface="Calibri" panose="020F0502020204030204" pitchFamily="34" charset="0"/>
            </a:pPr>
            <a:r>
              <a:rPr lang="en-US" sz="3200" b="1" i="0" dirty="0">
                <a:solidFill>
                  <a:srgbClr val="FFFFFF"/>
                </a:solidFill>
                <a:effectLst/>
              </a:rPr>
              <a:t>2020 Headline:</a:t>
            </a:r>
          </a:p>
          <a:p>
            <a:pPr defTabSz="914400">
              <a:lnSpc>
                <a:spcPct val="90000"/>
              </a:lnSpc>
              <a:spcAft>
                <a:spcPts val="600"/>
              </a:spcAft>
              <a:buClr>
                <a:schemeClr val="accent1"/>
              </a:buClr>
              <a:buFont typeface="Calibri" panose="020F0502020204030204" pitchFamily="34" charset="0"/>
            </a:pPr>
            <a:r>
              <a:rPr lang="en-US" sz="3200" b="0" i="0" dirty="0">
                <a:solidFill>
                  <a:srgbClr val="FFFFFF"/>
                </a:solidFill>
                <a:effectLst/>
              </a:rPr>
              <a:t>$44 billion will be invested in green and blue hydrogen projects in just five key European countries: France, Germany, Italy, Portugal, and Spain</a:t>
            </a:r>
            <a:endParaRPr lang="en-US" sz="3200" dirty="0">
              <a:solidFill>
                <a:srgbClr val="FFFFFF"/>
              </a:solidFill>
            </a:endParaRPr>
          </a:p>
        </p:txBody>
      </p:sp>
      <p:pic>
        <p:nvPicPr>
          <p:cNvPr id="6" name="Content Placeholder 4">
            <a:extLst>
              <a:ext uri="{FF2B5EF4-FFF2-40B4-BE49-F238E27FC236}">
                <a16:creationId xmlns:a16="http://schemas.microsoft.com/office/drawing/2014/main" id="{259B648D-50D8-4237-81D5-EC573CF56485}"/>
              </a:ext>
            </a:extLst>
          </p:cNvPr>
          <p:cNvPicPr>
            <a:picLocks noChangeAspect="1"/>
          </p:cNvPicPr>
          <p:nvPr/>
        </p:nvPicPr>
        <p:blipFill rotWithShape="1">
          <a:blip r:embed="rId5"/>
          <a:srcRect r="9841"/>
          <a:stretch/>
        </p:blipFill>
        <p:spPr>
          <a:xfrm>
            <a:off x="7609591" y="4609800"/>
            <a:ext cx="4580098" cy="2286000"/>
          </a:xfrm>
          <a:prstGeom prst="rect">
            <a:avLst/>
          </a:prstGeom>
        </p:spPr>
      </p:pic>
      <p:sp>
        <p:nvSpPr>
          <p:cNvPr id="31" name="Rectangle 17">
            <a:extLst>
              <a:ext uri="{FF2B5EF4-FFF2-40B4-BE49-F238E27FC236}">
                <a16:creationId xmlns:a16="http://schemas.microsoft.com/office/drawing/2014/main" id="{B4810D55-E650-46EB-9B73-AD63B95B14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7894" y="2267112"/>
            <a:ext cx="464256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19">
            <a:extLst>
              <a:ext uri="{FF2B5EF4-FFF2-40B4-BE49-F238E27FC236}">
                <a16:creationId xmlns:a16="http://schemas.microsoft.com/office/drawing/2014/main" id="{09F51718-0C6B-401D-B1A2-FC5E47E0AC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7894" y="4545792"/>
            <a:ext cx="464256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65529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9052455-B406-48E4-8EE2-A258085065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3C8C62FB-8A8A-465F-9FDD-275C138F4E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9" name="Straight Connector 18">
            <a:extLst>
              <a:ext uri="{FF2B5EF4-FFF2-40B4-BE49-F238E27FC236}">
                <a16:creationId xmlns:a16="http://schemas.microsoft.com/office/drawing/2014/main" id="{609DB334-5A56-4772-A701-20AAC9DA128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1" name="Rectangle 20">
            <a:extLst>
              <a:ext uri="{FF2B5EF4-FFF2-40B4-BE49-F238E27FC236}">
                <a16:creationId xmlns:a16="http://schemas.microsoft.com/office/drawing/2014/main" id="{21A6755D-FA28-421C-BAEB-296EC7D0E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589E7F-A260-48D3-83BC-6186AF8AEADD}"/>
              </a:ext>
            </a:extLst>
          </p:cNvPr>
          <p:cNvSpPr>
            <a:spLocks noGrp="1"/>
          </p:cNvSpPr>
          <p:nvPr>
            <p:ph type="title"/>
          </p:nvPr>
        </p:nvSpPr>
        <p:spPr>
          <a:xfrm>
            <a:off x="5144679" y="937535"/>
            <a:ext cx="7463974" cy="1450757"/>
          </a:xfrm>
        </p:spPr>
        <p:txBody>
          <a:bodyPr vert="horz" lIns="91440" tIns="45720" rIns="91440" bIns="45720" rtlCol="0" anchor="b">
            <a:normAutofit/>
          </a:bodyPr>
          <a:lstStyle/>
          <a:p>
            <a:r>
              <a:rPr lang="en-US" sz="3400" dirty="0"/>
              <a:t>Tried, tested and available technology…creating market demand…</a:t>
            </a:r>
            <a:br>
              <a:rPr lang="en-US" sz="3400" dirty="0"/>
            </a:br>
            <a:endParaRPr lang="en-US" sz="3400" dirty="0"/>
          </a:p>
        </p:txBody>
      </p:sp>
      <p:pic>
        <p:nvPicPr>
          <p:cNvPr id="8" name="Picture 7">
            <a:extLst>
              <a:ext uri="{FF2B5EF4-FFF2-40B4-BE49-F238E27FC236}">
                <a16:creationId xmlns:a16="http://schemas.microsoft.com/office/drawing/2014/main" id="{015280FE-A224-4E56-8E2B-9DCB1DBF1CB5}"/>
              </a:ext>
            </a:extLst>
          </p:cNvPr>
          <p:cNvPicPr>
            <a:picLocks noChangeAspect="1"/>
          </p:cNvPicPr>
          <p:nvPr/>
        </p:nvPicPr>
        <p:blipFill rotWithShape="1">
          <a:blip r:embed="rId3"/>
          <a:srcRect l="28696" r="32476" b="-1"/>
          <a:stretch/>
        </p:blipFill>
        <p:spPr>
          <a:xfrm>
            <a:off x="640082" y="634946"/>
            <a:ext cx="2311202" cy="2976226"/>
          </a:xfrm>
          <a:prstGeom prst="rect">
            <a:avLst/>
          </a:prstGeom>
          <a:ln w="28575">
            <a:solidFill>
              <a:schemeClr val="accent1">
                <a:lumMod val="75000"/>
              </a:schemeClr>
            </a:solidFill>
          </a:ln>
        </p:spPr>
      </p:pic>
      <p:pic>
        <p:nvPicPr>
          <p:cNvPr id="7" name="Picture 4" descr="Hydrogen cars: an old fuel showing new promise | Business | The Times">
            <a:extLst>
              <a:ext uri="{FF2B5EF4-FFF2-40B4-BE49-F238E27FC236}">
                <a16:creationId xmlns:a16="http://schemas.microsoft.com/office/drawing/2014/main" id="{6D73B9FB-19C0-4D77-AFA7-AF0A937C779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770" r="29322" b="-5"/>
          <a:stretch/>
        </p:blipFill>
        <p:spPr bwMode="auto">
          <a:xfrm>
            <a:off x="3111091" y="634945"/>
            <a:ext cx="1548956" cy="1818758"/>
          </a:xfrm>
          <a:prstGeom prst="rect">
            <a:avLst/>
          </a:prstGeom>
          <a:ln w="28575">
            <a:solidFill>
              <a:schemeClr val="accent1">
                <a:lumMod val="75000"/>
              </a:schemeClr>
            </a:solidFill>
          </a:ln>
          <a:extLst>
            <a:ext uri="{909E8E84-426E-40DD-AFC4-6F175D3DCCD1}">
              <a14:hiddenFill xmlns:a14="http://schemas.microsoft.com/office/drawing/2010/main">
                <a:solidFill>
                  <a:srgbClr val="FFFFFF"/>
                </a:solidFill>
              </a14:hiddenFill>
            </a:ext>
          </a:extLst>
        </p:spPr>
      </p:pic>
      <p:cxnSp>
        <p:nvCxnSpPr>
          <p:cNvPr id="23" name="Straight Connector 22">
            <a:extLst>
              <a:ext uri="{FF2B5EF4-FFF2-40B4-BE49-F238E27FC236}">
                <a16:creationId xmlns:a16="http://schemas.microsoft.com/office/drawing/2014/main" id="{C10DEFB3-4E7E-4886-9658-E37A76F7CF8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81247" y="2086188"/>
            <a:ext cx="5852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pic>
        <p:nvPicPr>
          <p:cNvPr id="10" name="Picture 4" descr="Is there a future for hydrogen-powered ship propulsion?">
            <a:extLst>
              <a:ext uri="{FF2B5EF4-FFF2-40B4-BE49-F238E27FC236}">
                <a16:creationId xmlns:a16="http://schemas.microsoft.com/office/drawing/2014/main" id="{F76A8491-9A1D-454E-9826-F5E74EA6497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989" r="-10" b="-10"/>
          <a:stretch/>
        </p:blipFill>
        <p:spPr bwMode="auto">
          <a:xfrm>
            <a:off x="3111091" y="2618486"/>
            <a:ext cx="1548956" cy="992686"/>
          </a:xfrm>
          <a:prstGeom prst="rect">
            <a:avLst/>
          </a:prstGeom>
          <a:ln w="28575">
            <a:solidFill>
              <a:schemeClr val="accent1">
                <a:lumMod val="75000"/>
              </a:schemeClr>
            </a:solidFill>
          </a:ln>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3FB56208-FE8C-4D4D-BE30-1DC8D27637DD}"/>
              </a:ext>
            </a:extLst>
          </p:cNvPr>
          <p:cNvPicPr>
            <a:picLocks noChangeAspect="1"/>
          </p:cNvPicPr>
          <p:nvPr/>
        </p:nvPicPr>
        <p:blipFill rotWithShape="1">
          <a:blip r:embed="rId6"/>
          <a:srcRect l="38335" t="14508" r="1"/>
          <a:stretch/>
        </p:blipFill>
        <p:spPr>
          <a:xfrm>
            <a:off x="2206305" y="3792505"/>
            <a:ext cx="2453742" cy="1933160"/>
          </a:xfrm>
          <a:prstGeom prst="rect">
            <a:avLst/>
          </a:prstGeom>
          <a:ln w="28575">
            <a:solidFill>
              <a:schemeClr val="accent1">
                <a:lumMod val="75000"/>
              </a:schemeClr>
            </a:solidFill>
          </a:ln>
        </p:spPr>
      </p:pic>
      <p:sp>
        <p:nvSpPr>
          <p:cNvPr id="4" name="Content Placeholder 3">
            <a:extLst>
              <a:ext uri="{FF2B5EF4-FFF2-40B4-BE49-F238E27FC236}">
                <a16:creationId xmlns:a16="http://schemas.microsoft.com/office/drawing/2014/main" id="{128C759E-091E-49DF-93AE-666A88AD610D}"/>
              </a:ext>
            </a:extLst>
          </p:cNvPr>
          <p:cNvSpPr>
            <a:spLocks noGrp="1"/>
          </p:cNvSpPr>
          <p:nvPr>
            <p:ph sz="half" idx="2"/>
          </p:nvPr>
        </p:nvSpPr>
        <p:spPr>
          <a:xfrm>
            <a:off x="5144680" y="2198913"/>
            <a:ext cx="3859092" cy="3887849"/>
          </a:xfrm>
        </p:spPr>
        <p:txBody>
          <a:bodyPr vert="horz" lIns="0" tIns="45720" rIns="0" bIns="45720" rtlCol="0">
            <a:normAutofit fontScale="92500" lnSpcReduction="20000"/>
          </a:bodyPr>
          <a:lstStyle/>
          <a:p>
            <a:pPr marL="0" indent="0">
              <a:buNone/>
            </a:pPr>
            <a:r>
              <a:rPr lang="en-US" sz="1700" dirty="0"/>
              <a:t>The integration of renewables with hydrogen has been used in many projects</a:t>
            </a:r>
          </a:p>
          <a:p>
            <a:pPr marL="0" indent="0">
              <a:buNone/>
            </a:pPr>
            <a:r>
              <a:rPr lang="en-GB" sz="1700" dirty="0"/>
              <a:t>2030- 2035 projected H2 fleet will include:</a:t>
            </a:r>
          </a:p>
          <a:p>
            <a:pPr marL="578358" lvl="1" indent="-285750">
              <a:buFont typeface="Calibri" panose="020F0502020204030204" pitchFamily="34" charset="0"/>
              <a:buChar char="•"/>
            </a:pPr>
            <a:r>
              <a:rPr lang="en-GB" sz="1500" dirty="0"/>
              <a:t>250,000 Passenger Vehicles/Vans</a:t>
            </a:r>
          </a:p>
          <a:p>
            <a:pPr marL="578358" lvl="1" indent="-285750">
              <a:buFont typeface="Calibri" panose="020F0502020204030204" pitchFamily="34" charset="0"/>
              <a:buChar char="•"/>
            </a:pPr>
            <a:r>
              <a:rPr lang="en-GB" sz="1500" dirty="0"/>
              <a:t>150,000 Buses</a:t>
            </a:r>
          </a:p>
          <a:p>
            <a:pPr marL="578358" lvl="1" indent="-285750">
              <a:buFont typeface="Calibri" panose="020F0502020204030204" pitchFamily="34" charset="0"/>
              <a:buChar char="•"/>
            </a:pPr>
            <a:r>
              <a:rPr lang="en-GB" sz="1500" dirty="0"/>
              <a:t>100,000 Trucks</a:t>
            </a:r>
          </a:p>
          <a:p>
            <a:pPr marL="578358" lvl="1" indent="-285750">
              <a:buFont typeface="Calibri" panose="020F0502020204030204" pitchFamily="34" charset="0"/>
              <a:buChar char="•"/>
            </a:pPr>
            <a:r>
              <a:rPr lang="en-GB" sz="1500" dirty="0"/>
              <a:t>1000 Trains</a:t>
            </a:r>
          </a:p>
          <a:p>
            <a:pPr marL="0" indent="0">
              <a:buNone/>
            </a:pPr>
            <a:r>
              <a:rPr lang="en-US" sz="1700" dirty="0"/>
              <a:t>Hydrogen technology is proven and ready to be deployed, including:</a:t>
            </a:r>
          </a:p>
          <a:p>
            <a:pPr marL="578358" lvl="1" indent="-285750">
              <a:buFont typeface="Calibri" panose="020F0502020204030204" pitchFamily="34" charset="0"/>
              <a:buChar char="•"/>
            </a:pPr>
            <a:r>
              <a:rPr lang="en-US" sz="1500" dirty="0"/>
              <a:t>Full integration with renewable energies</a:t>
            </a:r>
          </a:p>
          <a:p>
            <a:pPr marL="578358" lvl="1" indent="-285750">
              <a:buFont typeface="Calibri" panose="020F0502020204030204" pitchFamily="34" charset="0"/>
              <a:buChar char="•"/>
            </a:pPr>
            <a:r>
              <a:rPr lang="en-US" sz="1500" dirty="0"/>
              <a:t>Electrolysers</a:t>
            </a:r>
          </a:p>
          <a:p>
            <a:pPr marL="578358" lvl="1" indent="-285750">
              <a:buFont typeface="Calibri" panose="020F0502020204030204" pitchFamily="34" charset="0"/>
              <a:buChar char="•"/>
            </a:pPr>
            <a:r>
              <a:rPr lang="en-US" sz="1500" dirty="0"/>
              <a:t>Compressors</a:t>
            </a:r>
          </a:p>
          <a:p>
            <a:pPr marL="578358" lvl="1" indent="-285750">
              <a:buFont typeface="Calibri" panose="020F0502020204030204" pitchFamily="34" charset="0"/>
              <a:buChar char="•"/>
            </a:pPr>
            <a:r>
              <a:rPr lang="en-US" sz="1500" dirty="0"/>
              <a:t>Lightweight storage</a:t>
            </a:r>
          </a:p>
          <a:p>
            <a:pPr marL="578358" lvl="1" indent="-285750">
              <a:buFont typeface="Calibri" panose="020F0502020204030204" pitchFamily="34" charset="0"/>
              <a:buChar char="•"/>
            </a:pPr>
            <a:r>
              <a:rPr lang="en-US" sz="1500" dirty="0" err="1"/>
              <a:t>Refuelling</a:t>
            </a:r>
            <a:r>
              <a:rPr lang="en-US" sz="1500" dirty="0"/>
              <a:t> stations</a:t>
            </a:r>
          </a:p>
          <a:p>
            <a:pPr marL="578358" lvl="1" indent="-285750">
              <a:buFont typeface="Calibri" panose="020F0502020204030204" pitchFamily="34" charset="0"/>
              <a:buChar char="•"/>
            </a:pPr>
            <a:r>
              <a:rPr lang="en-US" sz="1500" dirty="0"/>
              <a:t>NG/H2 mixing systems</a:t>
            </a:r>
          </a:p>
          <a:p>
            <a:pPr marL="578358" lvl="1" indent="-285750">
              <a:buFont typeface="Calibri" panose="020F0502020204030204" pitchFamily="34" charset="0"/>
              <a:buChar char="•"/>
            </a:pPr>
            <a:r>
              <a:rPr lang="en-US" sz="1500" dirty="0"/>
              <a:t>Hydrogen ready boilers</a:t>
            </a:r>
          </a:p>
          <a:p>
            <a:pPr marL="800100" lvl="1" indent="-342900">
              <a:buFont typeface="Calibri" panose="020F0502020204030204" pitchFamily="34" charset="0"/>
              <a:buChar char="o"/>
            </a:pPr>
            <a:endParaRPr lang="en-US" sz="1700" dirty="0"/>
          </a:p>
          <a:p>
            <a:endParaRPr lang="en-US" sz="1100" dirty="0"/>
          </a:p>
        </p:txBody>
      </p:sp>
      <p:sp>
        <p:nvSpPr>
          <p:cNvPr id="25" name="Rectangle 24">
            <a:extLst>
              <a:ext uri="{FF2B5EF4-FFF2-40B4-BE49-F238E27FC236}">
                <a16:creationId xmlns:a16="http://schemas.microsoft.com/office/drawing/2014/main" id="{FB6615F2-E7BD-4461-BEA1-225E070B00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a:extLst>
              <a:ext uri="{FF2B5EF4-FFF2-40B4-BE49-F238E27FC236}">
                <a16:creationId xmlns:a16="http://schemas.microsoft.com/office/drawing/2014/main" id="{FB19E0F3-02DD-4709-B655-6631F0FD53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3" name="Picture 32">
            <a:extLst>
              <a:ext uri="{FF2B5EF4-FFF2-40B4-BE49-F238E27FC236}">
                <a16:creationId xmlns:a16="http://schemas.microsoft.com/office/drawing/2014/main" id="{4119B251-B9B6-49A9-A807-DFA3F88C4855}"/>
              </a:ext>
            </a:extLst>
          </p:cNvPr>
          <p:cNvPicPr>
            <a:picLocks noChangeAspect="1"/>
          </p:cNvPicPr>
          <p:nvPr/>
        </p:nvPicPr>
        <p:blipFill>
          <a:blip r:embed="rId7"/>
          <a:stretch>
            <a:fillRect/>
          </a:stretch>
        </p:blipFill>
        <p:spPr>
          <a:xfrm>
            <a:off x="10658764" y="271833"/>
            <a:ext cx="1185440" cy="930014"/>
          </a:xfrm>
          <a:prstGeom prst="rect">
            <a:avLst/>
          </a:prstGeom>
        </p:spPr>
      </p:pic>
      <p:pic>
        <p:nvPicPr>
          <p:cNvPr id="3" name="Picture 2">
            <a:extLst>
              <a:ext uri="{FF2B5EF4-FFF2-40B4-BE49-F238E27FC236}">
                <a16:creationId xmlns:a16="http://schemas.microsoft.com/office/drawing/2014/main" id="{A39FD9C8-E1A6-429C-89F2-89FB2B3867F4}"/>
              </a:ext>
            </a:extLst>
          </p:cNvPr>
          <p:cNvPicPr>
            <a:picLocks noChangeAspect="1"/>
          </p:cNvPicPr>
          <p:nvPr/>
        </p:nvPicPr>
        <p:blipFill>
          <a:blip r:embed="rId8"/>
          <a:stretch>
            <a:fillRect/>
          </a:stretch>
        </p:blipFill>
        <p:spPr>
          <a:xfrm>
            <a:off x="661109" y="3792505"/>
            <a:ext cx="1385805" cy="1933160"/>
          </a:xfrm>
          <a:prstGeom prst="rect">
            <a:avLst/>
          </a:prstGeom>
          <a:ln w="28575">
            <a:solidFill>
              <a:schemeClr val="accent1">
                <a:lumMod val="75000"/>
              </a:schemeClr>
            </a:solidFill>
          </a:ln>
        </p:spPr>
      </p:pic>
      <p:pic>
        <p:nvPicPr>
          <p:cNvPr id="5" name="Picture 4">
            <a:extLst>
              <a:ext uri="{FF2B5EF4-FFF2-40B4-BE49-F238E27FC236}">
                <a16:creationId xmlns:a16="http://schemas.microsoft.com/office/drawing/2014/main" id="{4046F98C-11E8-428B-9360-3802C2E34E1C}"/>
              </a:ext>
            </a:extLst>
          </p:cNvPr>
          <p:cNvPicPr>
            <a:picLocks noChangeAspect="1"/>
          </p:cNvPicPr>
          <p:nvPr/>
        </p:nvPicPr>
        <p:blipFill>
          <a:blip r:embed="rId9"/>
          <a:stretch>
            <a:fillRect/>
          </a:stretch>
        </p:blipFill>
        <p:spPr>
          <a:xfrm>
            <a:off x="9003771" y="2264814"/>
            <a:ext cx="3025322" cy="3603264"/>
          </a:xfrm>
          <a:prstGeom prst="rect">
            <a:avLst/>
          </a:prstGeom>
        </p:spPr>
      </p:pic>
      <p:sp>
        <p:nvSpPr>
          <p:cNvPr id="18" name="TextBox 17">
            <a:extLst>
              <a:ext uri="{FF2B5EF4-FFF2-40B4-BE49-F238E27FC236}">
                <a16:creationId xmlns:a16="http://schemas.microsoft.com/office/drawing/2014/main" id="{860BC1DD-2AFB-0B49-B78D-ABD412B53D21}"/>
              </a:ext>
            </a:extLst>
          </p:cNvPr>
          <p:cNvSpPr txBox="1"/>
          <p:nvPr/>
        </p:nvSpPr>
        <p:spPr>
          <a:xfrm>
            <a:off x="-3145" y="6504020"/>
            <a:ext cx="9573491" cy="461665"/>
          </a:xfrm>
          <a:prstGeom prst="rect">
            <a:avLst/>
          </a:prstGeom>
          <a:noFill/>
        </p:spPr>
        <p:txBody>
          <a:bodyPr wrap="square" rtlCol="0">
            <a:spAutoFit/>
          </a:bodyPr>
          <a:lstStyle/>
          <a:p>
            <a:pPr algn="ctr"/>
            <a:r>
              <a:rPr lang="en-GB" sz="1200" b="1" dirty="0">
                <a:solidFill>
                  <a:srgbClr val="034DA2"/>
                </a:solidFill>
                <a:cs typeface="Open Sans"/>
              </a:rPr>
              <a:t>GenComm Spring Series of H₂ Webinars - Webinar 3:  Hydrogen opportunities emanating from Energy Transition</a:t>
            </a:r>
          </a:p>
          <a:p>
            <a:pPr algn="ctr"/>
            <a:endParaRPr lang="en-GB" sz="1200" b="1" dirty="0">
              <a:solidFill>
                <a:srgbClr val="034DA2"/>
              </a:solidFill>
              <a:cs typeface="Open Sans"/>
            </a:endParaRPr>
          </a:p>
        </p:txBody>
      </p:sp>
    </p:spTree>
    <p:extLst>
      <p:ext uri="{BB962C8B-B14F-4D97-AF65-F5344CB8AC3E}">
        <p14:creationId xmlns:p14="http://schemas.microsoft.com/office/powerpoint/2010/main" val="3245140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EB90D9CB-E5EF-4D2E-AF8D-5AA2240DA667}"/>
              </a:ext>
            </a:extLst>
          </p:cNvPr>
          <p:cNvPicPr>
            <a:picLocks noChangeAspect="1"/>
          </p:cNvPicPr>
          <p:nvPr/>
        </p:nvPicPr>
        <p:blipFill>
          <a:blip r:embed="rId3"/>
          <a:stretch>
            <a:fillRect/>
          </a:stretch>
        </p:blipFill>
        <p:spPr>
          <a:xfrm>
            <a:off x="430189" y="1771650"/>
            <a:ext cx="10942662" cy="4382736"/>
          </a:xfrm>
          <a:prstGeom prst="rect">
            <a:avLst/>
          </a:prstGeom>
        </p:spPr>
      </p:pic>
      <p:sp>
        <p:nvSpPr>
          <p:cNvPr id="20" name="Title 19">
            <a:extLst>
              <a:ext uri="{FF2B5EF4-FFF2-40B4-BE49-F238E27FC236}">
                <a16:creationId xmlns:a16="http://schemas.microsoft.com/office/drawing/2014/main" id="{AD23EAD1-7A9C-4214-8B83-3995E40366A7}"/>
              </a:ext>
            </a:extLst>
          </p:cNvPr>
          <p:cNvSpPr>
            <a:spLocks noGrp="1"/>
          </p:cNvSpPr>
          <p:nvPr>
            <p:ph type="title"/>
          </p:nvPr>
        </p:nvSpPr>
        <p:spPr>
          <a:xfrm>
            <a:off x="2171694" y="112889"/>
            <a:ext cx="6870706" cy="1450757"/>
          </a:xfrm>
        </p:spPr>
        <p:txBody>
          <a:bodyPr/>
          <a:lstStyle/>
          <a:p>
            <a:r>
              <a:rPr lang="en-GB" dirty="0"/>
              <a:t>Hydrogen Demand Evolution</a:t>
            </a:r>
          </a:p>
        </p:txBody>
      </p:sp>
      <p:sp>
        <p:nvSpPr>
          <p:cNvPr id="22" name="TextBox 21">
            <a:extLst>
              <a:ext uri="{FF2B5EF4-FFF2-40B4-BE49-F238E27FC236}">
                <a16:creationId xmlns:a16="http://schemas.microsoft.com/office/drawing/2014/main" id="{C4BF94E5-2385-4362-A99F-99C15B0060BF}"/>
              </a:ext>
            </a:extLst>
          </p:cNvPr>
          <p:cNvSpPr txBox="1"/>
          <p:nvPr/>
        </p:nvSpPr>
        <p:spPr>
          <a:xfrm>
            <a:off x="315636" y="1688983"/>
            <a:ext cx="9712915" cy="923330"/>
          </a:xfrm>
          <a:prstGeom prst="rect">
            <a:avLst/>
          </a:prstGeom>
          <a:noFill/>
        </p:spPr>
        <p:txBody>
          <a:bodyPr wrap="none" rtlCol="0">
            <a:spAutoFit/>
          </a:bodyPr>
          <a:lstStyle/>
          <a:p>
            <a:pPr algn="l"/>
            <a:r>
              <a:rPr lang="en-US" sz="1800" b="1" i="0" u="none" strike="noStrike" baseline="0" dirty="0">
                <a:solidFill>
                  <a:srgbClr val="5F646A"/>
                </a:solidFill>
                <a:latin typeface="OpenSans-Bold"/>
              </a:rPr>
              <a:t>Industry and mobility are expected to be key contributors of incremental hydrogen demand by 2030</a:t>
            </a:r>
          </a:p>
          <a:p>
            <a:pPr algn="l"/>
            <a:endParaRPr lang="en-US" b="0" i="0" u="none" strike="noStrike" baseline="0" dirty="0">
              <a:solidFill>
                <a:srgbClr val="000000"/>
              </a:solidFill>
              <a:latin typeface="OpenSans-Semibold"/>
            </a:endParaRPr>
          </a:p>
          <a:p>
            <a:pPr algn="l"/>
            <a:r>
              <a:rPr lang="en-US" b="0" i="0" u="none" strike="noStrike" baseline="0" dirty="0">
                <a:solidFill>
                  <a:srgbClr val="000000"/>
                </a:solidFill>
                <a:latin typeface="OpenSans-Semibold"/>
              </a:rPr>
              <a:t>Potential Europe hydrogen demand evolution to 2030 by final use [</a:t>
            </a:r>
            <a:r>
              <a:rPr lang="en-US" b="0" i="0" u="none" strike="noStrike" baseline="0" dirty="0" err="1">
                <a:solidFill>
                  <a:srgbClr val="000000"/>
                </a:solidFill>
                <a:latin typeface="OpenSans-Semibold"/>
              </a:rPr>
              <a:t>TWheq</a:t>
            </a:r>
            <a:r>
              <a:rPr lang="en-US" b="0" i="0" u="none" strike="noStrike" baseline="0" dirty="0">
                <a:solidFill>
                  <a:srgbClr val="000000"/>
                </a:solidFill>
                <a:latin typeface="OpenSans-Semibold"/>
              </a:rPr>
              <a:t>]</a:t>
            </a:r>
            <a:endParaRPr lang="en-GB" dirty="0"/>
          </a:p>
        </p:txBody>
      </p:sp>
    </p:spTree>
    <p:extLst>
      <p:ext uri="{BB962C8B-B14F-4D97-AF65-F5344CB8AC3E}">
        <p14:creationId xmlns:p14="http://schemas.microsoft.com/office/powerpoint/2010/main" val="27583782"/>
      </p:ext>
    </p:extLst>
  </p:cSld>
  <p:clrMapOvr>
    <a:masterClrMapping/>
  </p:clrMapOvr>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Personnalisé 2">
    <a:dk1>
      <a:sysClr val="windowText" lastClr="000000"/>
    </a:dk1>
    <a:lt1>
      <a:sysClr val="window" lastClr="FFFFFF"/>
    </a:lt1>
    <a:dk2>
      <a:srgbClr val="44546A"/>
    </a:dk2>
    <a:lt2>
      <a:srgbClr val="E7E6E6"/>
    </a:lt2>
    <a:accent1>
      <a:srgbClr val="00B9B5"/>
    </a:accent1>
    <a:accent2>
      <a:srgbClr val="ED7D31"/>
    </a:accent2>
    <a:accent3>
      <a:srgbClr val="A5A5A5"/>
    </a:accent3>
    <a:accent4>
      <a:srgbClr val="FFC000"/>
    </a:accent4>
    <a:accent5>
      <a:srgbClr val="00B9B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4BDEDAF7F04CB44808FB66BD2494817" ma:contentTypeVersion="10" ma:contentTypeDescription="Create a new document." ma:contentTypeScope="" ma:versionID="98447ed5c1f9c92470426f9fe9b9da5e">
  <xsd:schema xmlns:xsd="http://www.w3.org/2001/XMLSchema" xmlns:xs="http://www.w3.org/2001/XMLSchema" xmlns:p="http://schemas.microsoft.com/office/2006/metadata/properties" xmlns:ns2="ef0b0bf8-9b2d-4537-a09e-480623a224ba" targetNamespace="http://schemas.microsoft.com/office/2006/metadata/properties" ma:root="true" ma:fieldsID="e7d244f1e720e06ada96cf745d35e6c6" ns2:_="">
    <xsd:import namespace="ef0b0bf8-9b2d-4537-a09e-480623a224b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0b0bf8-9b2d-4537-a09e-480623a224b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97DC0DD-D650-4FA1-82DF-77ADA4BE7934}"/>
</file>

<file path=customXml/itemProps2.xml><?xml version="1.0" encoding="utf-8"?>
<ds:datastoreItem xmlns:ds="http://schemas.openxmlformats.org/officeDocument/2006/customXml" ds:itemID="{8FAE79E9-2AC2-44E4-9BC5-8D22CA010744}"/>
</file>

<file path=customXml/itemProps3.xml><?xml version="1.0" encoding="utf-8"?>
<ds:datastoreItem xmlns:ds="http://schemas.openxmlformats.org/officeDocument/2006/customXml" ds:itemID="{30D6EC8C-8294-4D3C-A01C-E1BF3D7F1527}"/>
</file>

<file path=docProps/app.xml><?xml version="1.0" encoding="utf-8"?>
<Properties xmlns="http://schemas.openxmlformats.org/officeDocument/2006/extended-properties" xmlns:vt="http://schemas.openxmlformats.org/officeDocument/2006/docPropsVTypes">
  <TotalTime>4697</TotalTime>
  <Words>1571</Words>
  <Application>Microsoft Office PowerPoint</Application>
  <PresentationFormat>Widescreen</PresentationFormat>
  <Paragraphs>217</Paragraphs>
  <Slides>17</Slides>
  <Notes>12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17</vt:i4>
      </vt:variant>
    </vt:vector>
  </HeadingPairs>
  <TitlesOfParts>
    <vt:vector size="29" baseType="lpstr">
      <vt:lpstr>Arial</vt:lpstr>
      <vt:lpstr>Calibri</vt:lpstr>
      <vt:lpstr>Calibri Light</vt:lpstr>
      <vt:lpstr>Montserrat</vt:lpstr>
      <vt:lpstr>OpenSans-Bold</vt:lpstr>
      <vt:lpstr>OpenSans-Semibold</vt:lpstr>
      <vt:lpstr>Source Sans Pro</vt:lpstr>
      <vt:lpstr>Times New Roman</vt:lpstr>
      <vt:lpstr>Wingdings</vt:lpstr>
      <vt:lpstr>Wingdings 2</vt:lpstr>
      <vt:lpstr>Wingdings 3</vt:lpstr>
      <vt:lpstr>Retrospect</vt:lpstr>
      <vt:lpstr>Sustainable Hydrogen Supply/ Demand Scaling Up </vt:lpstr>
      <vt:lpstr>PowerPoint Presentation</vt:lpstr>
      <vt:lpstr>Contents</vt:lpstr>
      <vt:lpstr>The path to Net Zero</vt:lpstr>
      <vt:lpstr>PowerPoint Presentation</vt:lpstr>
      <vt:lpstr>Energy sector and regional coupling is key…</vt:lpstr>
      <vt:lpstr>The world is preparing for hydrogen…</vt:lpstr>
      <vt:lpstr>Tried, tested and available technology…creating market demand… </vt:lpstr>
      <vt:lpstr>Hydrogen Demand Evolution</vt:lpstr>
      <vt:lpstr>Key Future H2 Production Pathways</vt:lpstr>
      <vt:lpstr>PowerPoint Presentation</vt:lpstr>
      <vt:lpstr>Evolution of Electrolyser capacity </vt:lpstr>
      <vt:lpstr>Electrolysis Scale-Up</vt:lpstr>
      <vt:lpstr>PowerPoint Presentation</vt:lpstr>
      <vt:lpstr>Expected Future Business Model for Electrolyser Scale Up</vt:lpstr>
      <vt:lpstr>Summary</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dc:title>
  <dc:creator>Josh Williamson</dc:creator>
  <cp:lastModifiedBy>Joanna Wilson (JWilson)</cp:lastModifiedBy>
  <cp:revision>41</cp:revision>
  <dcterms:created xsi:type="dcterms:W3CDTF">2021-02-02T15:34:04Z</dcterms:created>
  <dcterms:modified xsi:type="dcterms:W3CDTF">2021-04-29T08:12:54Z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0x010100E4BDEDAF7F04CB44808FB66BD2494817</vt:lpwstr>
  </property>
</Properties>
</file>