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2" r:id="rId3"/>
    <p:sldId id="273" r:id="rId4"/>
    <p:sldId id="258" r:id="rId5"/>
    <p:sldId id="259" r:id="rId6"/>
    <p:sldId id="260" r:id="rId7"/>
    <p:sldId id="262" r:id="rId8"/>
    <p:sldId id="263" r:id="rId9"/>
    <p:sldId id="264" r:id="rId10"/>
    <p:sldId id="265" r:id="rId11"/>
    <p:sldId id="266" r:id="rId12"/>
    <p:sldId id="267" r:id="rId13"/>
    <p:sldId id="261" r:id="rId14"/>
    <p:sldId id="268" r:id="rId15"/>
    <p:sldId id="276" r:id="rId16"/>
    <p:sldId id="275" r:id="rId17"/>
    <p:sldId id="2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9B98B1-6652-44D4-A391-FBADA4045C76}" v="1" dt="2021-05-27T11:02:39.7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6C6E9E-665F-4F86-A3EF-7D31762AE558}" type="doc">
      <dgm:prSet loTypeId="urn:microsoft.com/office/officeart/2005/8/layout/arrow2" loCatId="process" qsTypeId="urn:microsoft.com/office/officeart/2005/8/quickstyle/simple1" qsCatId="simple" csTypeId="urn:microsoft.com/office/officeart/2005/8/colors/accent1_2" csCatId="accent1" phldr="1"/>
      <dgm:spPr/>
    </dgm:pt>
    <dgm:pt modelId="{862C4FD5-211B-4F2C-85EA-4418FF8DA58F}">
      <dgm:prSet phldrT="[Text]" custT="1"/>
      <dgm:spPr/>
      <dgm:t>
        <a:bodyPr/>
        <a:lstStyle/>
        <a:p>
          <a:pPr>
            <a:buFont typeface="+mj-lt"/>
            <a:buAutoNum type="arabicPeriod"/>
          </a:pPr>
          <a:r>
            <a:rPr lang="en-GB" sz="1800" b="1" i="1" dirty="0"/>
            <a:t>Infrastructure &amp; Storage </a:t>
          </a:r>
        </a:p>
      </dgm:t>
    </dgm:pt>
    <dgm:pt modelId="{8FA31069-A2EF-4CB4-B23C-D08DC34A0D77}" type="parTrans" cxnId="{7F39764D-2ADB-4FE6-83F2-A65EFE0C44C1}">
      <dgm:prSet/>
      <dgm:spPr/>
      <dgm:t>
        <a:bodyPr/>
        <a:lstStyle/>
        <a:p>
          <a:endParaRPr lang="en-GB"/>
        </a:p>
      </dgm:t>
    </dgm:pt>
    <dgm:pt modelId="{58CE2FFA-CDCC-4629-8121-B4C68FD6A228}" type="sibTrans" cxnId="{7F39764D-2ADB-4FE6-83F2-A65EFE0C44C1}">
      <dgm:prSet/>
      <dgm:spPr/>
      <dgm:t>
        <a:bodyPr/>
        <a:lstStyle/>
        <a:p>
          <a:endParaRPr lang="en-GB"/>
        </a:p>
      </dgm:t>
    </dgm:pt>
    <dgm:pt modelId="{DF5F8991-F401-4679-96FA-AE38B7103584}">
      <dgm:prSet phldrT="[Text]" custT="1"/>
      <dgm:spPr/>
      <dgm:t>
        <a:bodyPr/>
        <a:lstStyle/>
        <a:p>
          <a:pPr>
            <a:buFont typeface="+mj-lt"/>
            <a:buAutoNum type="arabicPeriod"/>
          </a:pPr>
          <a:r>
            <a:rPr lang="en-GB" sz="1800" b="1" i="1" dirty="0"/>
            <a:t>Demand and Use </a:t>
          </a:r>
        </a:p>
      </dgm:t>
    </dgm:pt>
    <dgm:pt modelId="{EE1A9A30-D023-48B4-B7D2-958E952F36E2}" type="parTrans" cxnId="{3BC01BC5-E9DB-4C45-A361-403F99C23915}">
      <dgm:prSet/>
      <dgm:spPr/>
      <dgm:t>
        <a:bodyPr/>
        <a:lstStyle/>
        <a:p>
          <a:endParaRPr lang="en-GB"/>
        </a:p>
      </dgm:t>
    </dgm:pt>
    <dgm:pt modelId="{7F074EDE-431C-424C-B9B4-C95BAA6644EE}" type="sibTrans" cxnId="{3BC01BC5-E9DB-4C45-A361-403F99C23915}">
      <dgm:prSet/>
      <dgm:spPr/>
      <dgm:t>
        <a:bodyPr/>
        <a:lstStyle/>
        <a:p>
          <a:endParaRPr lang="en-GB"/>
        </a:p>
      </dgm:t>
    </dgm:pt>
    <dgm:pt modelId="{DB7F8A73-56DA-4705-A29A-C00051A463BB}">
      <dgm:prSet phldrT="[Text]" custT="1"/>
      <dgm:spPr/>
      <dgm:t>
        <a:bodyPr/>
        <a:lstStyle/>
        <a:p>
          <a:r>
            <a:rPr lang="en-GB" sz="1800" b="1" i="1" dirty="0"/>
            <a:t>Stakeholder Engagement</a:t>
          </a:r>
        </a:p>
      </dgm:t>
    </dgm:pt>
    <dgm:pt modelId="{E9BD4BD7-2F98-4E17-96C2-1E59EAAA1DD6}" type="parTrans" cxnId="{15F4FDB9-E4E2-4469-8A90-19897B40A0AE}">
      <dgm:prSet/>
      <dgm:spPr/>
      <dgm:t>
        <a:bodyPr/>
        <a:lstStyle/>
        <a:p>
          <a:endParaRPr lang="en-GB"/>
        </a:p>
      </dgm:t>
    </dgm:pt>
    <dgm:pt modelId="{8549E899-9CCB-4489-83B7-5FBAE359F477}" type="sibTrans" cxnId="{15F4FDB9-E4E2-4469-8A90-19897B40A0AE}">
      <dgm:prSet/>
      <dgm:spPr/>
      <dgm:t>
        <a:bodyPr/>
        <a:lstStyle/>
        <a:p>
          <a:endParaRPr lang="en-GB"/>
        </a:p>
      </dgm:t>
    </dgm:pt>
    <dgm:pt modelId="{1B5BD0EF-FACD-42F9-BF18-1B3FEB7C2E64}">
      <dgm:prSet phldrT="[Text]" custT="1"/>
      <dgm:spPr/>
      <dgm:t>
        <a:bodyPr/>
        <a:lstStyle/>
        <a:p>
          <a:pPr>
            <a:buFont typeface="+mj-lt"/>
            <a:buAutoNum type="arabicPeriod"/>
          </a:pPr>
          <a:r>
            <a:rPr lang="en-GB" sz="1800" b="1" i="1" dirty="0"/>
            <a:t>Hydrogen Optimisation</a:t>
          </a:r>
        </a:p>
      </dgm:t>
    </dgm:pt>
    <dgm:pt modelId="{F9E70BF2-B2FA-41ED-8DA1-7C039829E185}" type="parTrans" cxnId="{54891D93-8B2A-40B1-88C4-4C05991BA441}">
      <dgm:prSet/>
      <dgm:spPr/>
      <dgm:t>
        <a:bodyPr/>
        <a:lstStyle/>
        <a:p>
          <a:endParaRPr lang="en-GB"/>
        </a:p>
      </dgm:t>
    </dgm:pt>
    <dgm:pt modelId="{CFBBF6D3-FA91-44A2-8E03-B652F7719A07}" type="sibTrans" cxnId="{54891D93-8B2A-40B1-88C4-4C05991BA441}">
      <dgm:prSet/>
      <dgm:spPr/>
      <dgm:t>
        <a:bodyPr/>
        <a:lstStyle/>
        <a:p>
          <a:endParaRPr lang="en-GB"/>
        </a:p>
      </dgm:t>
    </dgm:pt>
    <dgm:pt modelId="{B375B08C-AA21-439B-ACD9-0F07B86CF6C4}">
      <dgm:prSet custT="1"/>
      <dgm:spPr/>
      <dgm:t>
        <a:bodyPr/>
        <a:lstStyle/>
        <a:p>
          <a:pPr>
            <a:buFont typeface="+mj-lt"/>
            <a:buAutoNum type="arabicPeriod"/>
          </a:pPr>
          <a:r>
            <a:rPr lang="en-GB" sz="1800" b="1" i="1" dirty="0"/>
            <a:t>Green H2 Supply </a:t>
          </a:r>
        </a:p>
      </dgm:t>
    </dgm:pt>
    <dgm:pt modelId="{EA556FB9-D804-456C-A9CD-3AF4D1D93869}" type="parTrans" cxnId="{0A0B52A8-4205-49AF-B5FD-FF7EAE988202}">
      <dgm:prSet/>
      <dgm:spPr/>
      <dgm:t>
        <a:bodyPr/>
        <a:lstStyle/>
        <a:p>
          <a:endParaRPr lang="en-GB"/>
        </a:p>
      </dgm:t>
    </dgm:pt>
    <dgm:pt modelId="{227E5350-6E26-4F69-B52D-1A99594DEDA5}" type="sibTrans" cxnId="{0A0B52A8-4205-49AF-B5FD-FF7EAE988202}">
      <dgm:prSet/>
      <dgm:spPr/>
      <dgm:t>
        <a:bodyPr/>
        <a:lstStyle/>
        <a:p>
          <a:endParaRPr lang="en-GB"/>
        </a:p>
      </dgm:t>
    </dgm:pt>
    <dgm:pt modelId="{8D3B49B3-BC51-4B8A-99B6-B5277A1BC363}" type="pres">
      <dgm:prSet presAssocID="{236C6E9E-665F-4F86-A3EF-7D31762AE558}" presName="arrowDiagram" presStyleCnt="0">
        <dgm:presLayoutVars>
          <dgm:chMax val="5"/>
          <dgm:dir/>
          <dgm:resizeHandles val="exact"/>
        </dgm:presLayoutVars>
      </dgm:prSet>
      <dgm:spPr/>
    </dgm:pt>
    <dgm:pt modelId="{9C7FC0C9-19BE-4F7F-AE50-F8CE5372B680}" type="pres">
      <dgm:prSet presAssocID="{236C6E9E-665F-4F86-A3EF-7D31762AE558}" presName="arrow" presStyleLbl="bgShp" presStyleIdx="0" presStyleCnt="1" custLinFactNeighborX="-1322" custLinFactNeighborY="-3058"/>
      <dgm:spPr>
        <a:gradFill rotWithShape="0">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pt>
    <dgm:pt modelId="{0C2E3569-8E7E-4DC5-BEAE-3C6B152C4049}" type="pres">
      <dgm:prSet presAssocID="{236C6E9E-665F-4F86-A3EF-7D31762AE558}" presName="arrowDiagram5" presStyleCnt="0"/>
      <dgm:spPr/>
    </dgm:pt>
    <dgm:pt modelId="{6D4E9FA1-8099-488A-92C0-506EECD3F936}" type="pres">
      <dgm:prSet presAssocID="{1B5BD0EF-FACD-42F9-BF18-1B3FEB7C2E64}" presName="bullet5a" presStyleLbl="node1" presStyleIdx="0" presStyleCnt="5"/>
      <dgm:spPr/>
    </dgm:pt>
    <dgm:pt modelId="{60EDCBB7-3522-45FE-9744-F08BD1FF5185}" type="pres">
      <dgm:prSet presAssocID="{1B5BD0EF-FACD-42F9-BF18-1B3FEB7C2E64}" presName="textBox5a" presStyleLbl="revTx" presStyleIdx="0" presStyleCnt="5" custScaleX="262020" custLinFactNeighborX="18885" custLinFactNeighborY="17405">
        <dgm:presLayoutVars>
          <dgm:bulletEnabled val="1"/>
        </dgm:presLayoutVars>
      </dgm:prSet>
      <dgm:spPr/>
    </dgm:pt>
    <dgm:pt modelId="{A33EB3AD-0459-40C2-B7B1-50AA651FC044}" type="pres">
      <dgm:prSet presAssocID="{B375B08C-AA21-439B-ACD9-0F07B86CF6C4}" presName="bullet5b" presStyleLbl="node1" presStyleIdx="1" presStyleCnt="5"/>
      <dgm:spPr/>
    </dgm:pt>
    <dgm:pt modelId="{964BBB24-272A-4EFA-B408-BFDE8C8FA7D4}" type="pres">
      <dgm:prSet presAssocID="{B375B08C-AA21-439B-ACD9-0F07B86CF6C4}" presName="textBox5b" presStyleLbl="revTx" presStyleIdx="1" presStyleCnt="5" custScaleX="374913" custLinFactNeighborX="73547" custLinFactNeighborY="11594">
        <dgm:presLayoutVars>
          <dgm:bulletEnabled val="1"/>
        </dgm:presLayoutVars>
      </dgm:prSet>
      <dgm:spPr/>
    </dgm:pt>
    <dgm:pt modelId="{B9F8291E-1AC3-4A62-8E9B-743E1A07FDBB}" type="pres">
      <dgm:prSet presAssocID="{862C4FD5-211B-4F2C-85EA-4418FF8DA58F}" presName="bullet5c" presStyleLbl="node1" presStyleIdx="2" presStyleCnt="5"/>
      <dgm:spPr/>
    </dgm:pt>
    <dgm:pt modelId="{025A166B-D0F3-40A3-86F3-4B5EE2B52284}" type="pres">
      <dgm:prSet presAssocID="{862C4FD5-211B-4F2C-85EA-4418FF8DA58F}" presName="textBox5c" presStyleLbl="revTx" presStyleIdx="2" presStyleCnt="5" custScaleX="299386" custLinFactNeighborX="44007" custLinFactNeighborY="16162">
        <dgm:presLayoutVars>
          <dgm:bulletEnabled val="1"/>
        </dgm:presLayoutVars>
      </dgm:prSet>
      <dgm:spPr/>
    </dgm:pt>
    <dgm:pt modelId="{C3A0E99D-36D3-432F-893A-D9D8E473AED7}" type="pres">
      <dgm:prSet presAssocID="{DF5F8991-F401-4679-96FA-AE38B7103584}" presName="bullet5d" presStyleLbl="node1" presStyleIdx="3" presStyleCnt="5"/>
      <dgm:spPr/>
    </dgm:pt>
    <dgm:pt modelId="{72A6AC13-40BF-46B8-A11C-25B7526D0CFE}" type="pres">
      <dgm:prSet presAssocID="{DF5F8991-F401-4679-96FA-AE38B7103584}" presName="textBox5d" presStyleLbl="revTx" presStyleIdx="3" presStyleCnt="5" custScaleX="177101" custScaleY="43086" custLinFactNeighborX="4427" custLinFactNeighborY="-18299">
        <dgm:presLayoutVars>
          <dgm:bulletEnabled val="1"/>
        </dgm:presLayoutVars>
      </dgm:prSet>
      <dgm:spPr/>
    </dgm:pt>
    <dgm:pt modelId="{E46A3A55-E1CA-4498-8546-D4FF4B0A94F2}" type="pres">
      <dgm:prSet presAssocID="{DB7F8A73-56DA-4705-A29A-C00051A463BB}" presName="bullet5e" presStyleLbl="node1" presStyleIdx="4" presStyleCnt="5"/>
      <dgm:spPr/>
    </dgm:pt>
    <dgm:pt modelId="{605DF749-C2BD-4CB0-B911-CC54E522C95D}" type="pres">
      <dgm:prSet presAssocID="{DB7F8A73-56DA-4705-A29A-C00051A463BB}" presName="textBox5e" presStyleLbl="revTx" presStyleIdx="4" presStyleCnt="5" custScaleX="131880" custScaleY="25058" custLinFactNeighborX="3471" custLinFactNeighborY="-30464">
        <dgm:presLayoutVars>
          <dgm:bulletEnabled val="1"/>
        </dgm:presLayoutVars>
      </dgm:prSet>
      <dgm:spPr/>
    </dgm:pt>
  </dgm:ptLst>
  <dgm:cxnLst>
    <dgm:cxn modelId="{F534C52D-CF79-4CC6-8D99-A3E3A8738CCE}" type="presOf" srcId="{1B5BD0EF-FACD-42F9-BF18-1B3FEB7C2E64}" destId="{60EDCBB7-3522-45FE-9744-F08BD1FF5185}" srcOrd="0" destOrd="0" presId="urn:microsoft.com/office/officeart/2005/8/layout/arrow2"/>
    <dgm:cxn modelId="{B0765562-E7BC-4904-9E40-ECE4EA08FE31}" type="presOf" srcId="{DF5F8991-F401-4679-96FA-AE38B7103584}" destId="{72A6AC13-40BF-46B8-A11C-25B7526D0CFE}" srcOrd="0" destOrd="0" presId="urn:microsoft.com/office/officeart/2005/8/layout/arrow2"/>
    <dgm:cxn modelId="{7F39764D-2ADB-4FE6-83F2-A65EFE0C44C1}" srcId="{236C6E9E-665F-4F86-A3EF-7D31762AE558}" destId="{862C4FD5-211B-4F2C-85EA-4418FF8DA58F}" srcOrd="2" destOrd="0" parTransId="{8FA31069-A2EF-4CB4-B23C-D08DC34A0D77}" sibTransId="{58CE2FFA-CDCC-4629-8121-B4C68FD6A228}"/>
    <dgm:cxn modelId="{F12B0082-CA6E-4906-91EE-454F893B0FE1}" type="presOf" srcId="{236C6E9E-665F-4F86-A3EF-7D31762AE558}" destId="{8D3B49B3-BC51-4B8A-99B6-B5277A1BC363}" srcOrd="0" destOrd="0" presId="urn:microsoft.com/office/officeart/2005/8/layout/arrow2"/>
    <dgm:cxn modelId="{54891D93-8B2A-40B1-88C4-4C05991BA441}" srcId="{236C6E9E-665F-4F86-A3EF-7D31762AE558}" destId="{1B5BD0EF-FACD-42F9-BF18-1B3FEB7C2E64}" srcOrd="0" destOrd="0" parTransId="{F9E70BF2-B2FA-41ED-8DA1-7C039829E185}" sibTransId="{CFBBF6D3-FA91-44A2-8E03-B652F7719A07}"/>
    <dgm:cxn modelId="{8805A893-EB7C-426D-9D9E-751906946D8B}" type="presOf" srcId="{B375B08C-AA21-439B-ACD9-0F07B86CF6C4}" destId="{964BBB24-272A-4EFA-B408-BFDE8C8FA7D4}" srcOrd="0" destOrd="0" presId="urn:microsoft.com/office/officeart/2005/8/layout/arrow2"/>
    <dgm:cxn modelId="{0A0B52A8-4205-49AF-B5FD-FF7EAE988202}" srcId="{236C6E9E-665F-4F86-A3EF-7D31762AE558}" destId="{B375B08C-AA21-439B-ACD9-0F07B86CF6C4}" srcOrd="1" destOrd="0" parTransId="{EA556FB9-D804-456C-A9CD-3AF4D1D93869}" sibTransId="{227E5350-6E26-4F69-B52D-1A99594DEDA5}"/>
    <dgm:cxn modelId="{15F4FDB9-E4E2-4469-8A90-19897B40A0AE}" srcId="{236C6E9E-665F-4F86-A3EF-7D31762AE558}" destId="{DB7F8A73-56DA-4705-A29A-C00051A463BB}" srcOrd="4" destOrd="0" parTransId="{E9BD4BD7-2F98-4E17-96C2-1E59EAAA1DD6}" sibTransId="{8549E899-9CCB-4489-83B7-5FBAE359F477}"/>
    <dgm:cxn modelId="{3BC01BC5-E9DB-4C45-A361-403F99C23915}" srcId="{236C6E9E-665F-4F86-A3EF-7D31762AE558}" destId="{DF5F8991-F401-4679-96FA-AE38B7103584}" srcOrd="3" destOrd="0" parTransId="{EE1A9A30-D023-48B4-B7D2-958E952F36E2}" sibTransId="{7F074EDE-431C-424C-B9B4-C95BAA6644EE}"/>
    <dgm:cxn modelId="{123AE9D8-5857-409E-9041-EEF5426EDA7F}" type="presOf" srcId="{DB7F8A73-56DA-4705-A29A-C00051A463BB}" destId="{605DF749-C2BD-4CB0-B911-CC54E522C95D}" srcOrd="0" destOrd="0" presId="urn:microsoft.com/office/officeart/2005/8/layout/arrow2"/>
    <dgm:cxn modelId="{131911E8-DFBA-4524-8498-AF7A3858162D}" type="presOf" srcId="{862C4FD5-211B-4F2C-85EA-4418FF8DA58F}" destId="{025A166B-D0F3-40A3-86F3-4B5EE2B52284}" srcOrd="0" destOrd="0" presId="urn:microsoft.com/office/officeart/2005/8/layout/arrow2"/>
    <dgm:cxn modelId="{B0981930-F896-449E-926E-FC42459CBA49}" type="presParOf" srcId="{8D3B49B3-BC51-4B8A-99B6-B5277A1BC363}" destId="{9C7FC0C9-19BE-4F7F-AE50-F8CE5372B680}" srcOrd="0" destOrd="0" presId="urn:microsoft.com/office/officeart/2005/8/layout/arrow2"/>
    <dgm:cxn modelId="{C225135F-55F4-45C9-8DA3-17BC057A2A9D}" type="presParOf" srcId="{8D3B49B3-BC51-4B8A-99B6-B5277A1BC363}" destId="{0C2E3569-8E7E-4DC5-BEAE-3C6B152C4049}" srcOrd="1" destOrd="0" presId="urn:microsoft.com/office/officeart/2005/8/layout/arrow2"/>
    <dgm:cxn modelId="{9BC186D0-E44F-4399-9A82-1CE055D0B204}" type="presParOf" srcId="{0C2E3569-8E7E-4DC5-BEAE-3C6B152C4049}" destId="{6D4E9FA1-8099-488A-92C0-506EECD3F936}" srcOrd="0" destOrd="0" presId="urn:microsoft.com/office/officeart/2005/8/layout/arrow2"/>
    <dgm:cxn modelId="{E4275674-1B6A-45A5-AC56-20813B931762}" type="presParOf" srcId="{0C2E3569-8E7E-4DC5-BEAE-3C6B152C4049}" destId="{60EDCBB7-3522-45FE-9744-F08BD1FF5185}" srcOrd="1" destOrd="0" presId="urn:microsoft.com/office/officeart/2005/8/layout/arrow2"/>
    <dgm:cxn modelId="{7087CB2A-727D-4412-B339-83EFDDB155B6}" type="presParOf" srcId="{0C2E3569-8E7E-4DC5-BEAE-3C6B152C4049}" destId="{A33EB3AD-0459-40C2-B7B1-50AA651FC044}" srcOrd="2" destOrd="0" presId="urn:microsoft.com/office/officeart/2005/8/layout/arrow2"/>
    <dgm:cxn modelId="{C601055F-3ACE-469F-B9F7-0AF3FCCA4A55}" type="presParOf" srcId="{0C2E3569-8E7E-4DC5-BEAE-3C6B152C4049}" destId="{964BBB24-272A-4EFA-B408-BFDE8C8FA7D4}" srcOrd="3" destOrd="0" presId="urn:microsoft.com/office/officeart/2005/8/layout/arrow2"/>
    <dgm:cxn modelId="{C3788A17-DDB3-4EFD-96C9-67532589A674}" type="presParOf" srcId="{0C2E3569-8E7E-4DC5-BEAE-3C6B152C4049}" destId="{B9F8291E-1AC3-4A62-8E9B-743E1A07FDBB}" srcOrd="4" destOrd="0" presId="urn:microsoft.com/office/officeart/2005/8/layout/arrow2"/>
    <dgm:cxn modelId="{BA03CE50-9EDB-45CA-9EA1-514805C50AB4}" type="presParOf" srcId="{0C2E3569-8E7E-4DC5-BEAE-3C6B152C4049}" destId="{025A166B-D0F3-40A3-86F3-4B5EE2B52284}" srcOrd="5" destOrd="0" presId="urn:microsoft.com/office/officeart/2005/8/layout/arrow2"/>
    <dgm:cxn modelId="{1773A4C1-4AF0-4C82-8762-1F3C82E0DB8E}" type="presParOf" srcId="{0C2E3569-8E7E-4DC5-BEAE-3C6B152C4049}" destId="{C3A0E99D-36D3-432F-893A-D9D8E473AED7}" srcOrd="6" destOrd="0" presId="urn:microsoft.com/office/officeart/2005/8/layout/arrow2"/>
    <dgm:cxn modelId="{0DC1DCD1-CB36-456E-B7CA-1B3D326F78A6}" type="presParOf" srcId="{0C2E3569-8E7E-4DC5-BEAE-3C6B152C4049}" destId="{72A6AC13-40BF-46B8-A11C-25B7526D0CFE}" srcOrd="7" destOrd="0" presId="urn:microsoft.com/office/officeart/2005/8/layout/arrow2"/>
    <dgm:cxn modelId="{DA6F12DC-17F4-4B12-80FC-3966B7A60B63}" type="presParOf" srcId="{0C2E3569-8E7E-4DC5-BEAE-3C6B152C4049}" destId="{E46A3A55-E1CA-4498-8546-D4FF4B0A94F2}" srcOrd="8" destOrd="0" presId="urn:microsoft.com/office/officeart/2005/8/layout/arrow2"/>
    <dgm:cxn modelId="{481D367E-B6BB-4FB6-8976-0FC604BFB54B}" type="presParOf" srcId="{0C2E3569-8E7E-4DC5-BEAE-3C6B152C4049}" destId="{605DF749-C2BD-4CB0-B911-CC54E522C95D}"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FC0C9-19BE-4F7F-AE50-F8CE5372B680}">
      <dsp:nvSpPr>
        <dsp:cNvPr id="0" name=""/>
        <dsp:cNvSpPr/>
      </dsp:nvSpPr>
      <dsp:spPr>
        <a:xfrm>
          <a:off x="-116645" y="12577"/>
          <a:ext cx="7317784" cy="4573615"/>
        </a:xfrm>
        <a:prstGeom prst="swooshArrow">
          <a:avLst>
            <a:gd name="adj1" fmla="val 25000"/>
            <a:gd name="adj2" fmla="val 25000"/>
          </a:avLst>
        </a:prstGeom>
        <a:gradFill rotWithShape="0">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dsp:spPr>
      <dsp:style>
        <a:lnRef idx="0">
          <a:scrgbClr r="0" g="0" b="0"/>
        </a:lnRef>
        <a:fillRef idx="1">
          <a:scrgbClr r="0" g="0" b="0"/>
        </a:fillRef>
        <a:effectRef idx="0">
          <a:scrgbClr r="0" g="0" b="0"/>
        </a:effectRef>
        <a:fontRef idx="minor"/>
      </dsp:style>
    </dsp:sp>
    <dsp:sp modelId="{6D4E9FA1-8099-488A-92C0-506EECD3F936}">
      <dsp:nvSpPr>
        <dsp:cNvPr id="0" name=""/>
        <dsp:cNvSpPr/>
      </dsp:nvSpPr>
      <dsp:spPr>
        <a:xfrm>
          <a:off x="604156" y="3553379"/>
          <a:ext cx="168309" cy="1683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EDCBB7-3522-45FE-9744-F08BD1FF5185}">
      <dsp:nvSpPr>
        <dsp:cNvPr id="0" name=""/>
        <dsp:cNvSpPr/>
      </dsp:nvSpPr>
      <dsp:spPr>
        <a:xfrm>
          <a:off x="92762" y="3789972"/>
          <a:ext cx="2511801" cy="1088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183" tIns="0" rIns="0" bIns="0" numCol="1" spcCol="1270" anchor="t" anchorCtr="0">
          <a:noAutofit/>
        </a:bodyPr>
        <a:lstStyle/>
        <a:p>
          <a:pPr marL="0" lvl="0" indent="0" algn="l" defTabSz="800100">
            <a:lnSpc>
              <a:spcPct val="90000"/>
            </a:lnSpc>
            <a:spcBef>
              <a:spcPct val="0"/>
            </a:spcBef>
            <a:spcAft>
              <a:spcPct val="35000"/>
            </a:spcAft>
            <a:buFont typeface="+mj-lt"/>
            <a:buNone/>
          </a:pPr>
          <a:r>
            <a:rPr lang="en-GB" sz="1800" b="1" i="1" kern="1200" dirty="0"/>
            <a:t>Hydrogen Optimisation</a:t>
          </a:r>
        </a:p>
      </dsp:txBody>
      <dsp:txXfrm>
        <a:off x="92762" y="3789972"/>
        <a:ext cx="2511801" cy="1088520"/>
      </dsp:txXfrm>
    </dsp:sp>
    <dsp:sp modelId="{A33EB3AD-0459-40C2-B7B1-50AA651FC044}">
      <dsp:nvSpPr>
        <dsp:cNvPr id="0" name=""/>
        <dsp:cNvSpPr/>
      </dsp:nvSpPr>
      <dsp:spPr>
        <a:xfrm>
          <a:off x="1515220" y="2677989"/>
          <a:ext cx="263440" cy="2634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4BBB24-272A-4EFA-B408-BFDE8C8FA7D4}">
      <dsp:nvSpPr>
        <dsp:cNvPr id="0" name=""/>
        <dsp:cNvSpPr/>
      </dsp:nvSpPr>
      <dsp:spPr>
        <a:xfrm>
          <a:off x="870598" y="2962148"/>
          <a:ext cx="4554263" cy="1916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592" tIns="0" rIns="0" bIns="0" numCol="1" spcCol="1270" anchor="t" anchorCtr="0">
          <a:noAutofit/>
        </a:bodyPr>
        <a:lstStyle/>
        <a:p>
          <a:pPr marL="0" lvl="0" indent="0" algn="l" defTabSz="800100">
            <a:lnSpc>
              <a:spcPct val="90000"/>
            </a:lnSpc>
            <a:spcBef>
              <a:spcPct val="0"/>
            </a:spcBef>
            <a:spcAft>
              <a:spcPct val="35000"/>
            </a:spcAft>
            <a:buFont typeface="+mj-lt"/>
            <a:buNone/>
          </a:pPr>
          <a:r>
            <a:rPr lang="en-GB" sz="1800" b="1" i="1" kern="1200" dirty="0"/>
            <a:t>Green H2 Supply </a:t>
          </a:r>
        </a:p>
      </dsp:txBody>
      <dsp:txXfrm>
        <a:off x="870598" y="2962148"/>
        <a:ext cx="4554263" cy="1916344"/>
      </dsp:txXfrm>
    </dsp:sp>
    <dsp:sp modelId="{B9F8291E-1AC3-4A62-8E9B-743E1A07FDBB}">
      <dsp:nvSpPr>
        <dsp:cNvPr id="0" name=""/>
        <dsp:cNvSpPr/>
      </dsp:nvSpPr>
      <dsp:spPr>
        <a:xfrm>
          <a:off x="2686065" y="1980055"/>
          <a:ext cx="351253" cy="3512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5A166B-D0F3-40A3-86F3-4B5EE2B52284}">
      <dsp:nvSpPr>
        <dsp:cNvPr id="0" name=""/>
        <dsp:cNvSpPr/>
      </dsp:nvSpPr>
      <dsp:spPr>
        <a:xfrm>
          <a:off x="2075221" y="2308121"/>
          <a:ext cx="4228325" cy="2570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122" tIns="0" rIns="0" bIns="0" numCol="1" spcCol="1270" anchor="t" anchorCtr="0">
          <a:noAutofit/>
        </a:bodyPr>
        <a:lstStyle/>
        <a:p>
          <a:pPr marL="0" lvl="0" indent="0" algn="l" defTabSz="800100">
            <a:lnSpc>
              <a:spcPct val="90000"/>
            </a:lnSpc>
            <a:spcBef>
              <a:spcPct val="0"/>
            </a:spcBef>
            <a:spcAft>
              <a:spcPct val="35000"/>
            </a:spcAft>
            <a:buFont typeface="+mj-lt"/>
            <a:buNone/>
          </a:pPr>
          <a:r>
            <a:rPr lang="en-GB" sz="1800" b="1" i="1" kern="1200" dirty="0"/>
            <a:t>Infrastructure &amp; Storage </a:t>
          </a:r>
        </a:p>
      </dsp:txBody>
      <dsp:txXfrm>
        <a:off x="2075221" y="2308121"/>
        <a:ext cx="4228325" cy="2570371"/>
      </dsp:txXfrm>
    </dsp:sp>
    <dsp:sp modelId="{C3A0E99D-36D3-432F-893A-D9D8E473AED7}">
      <dsp:nvSpPr>
        <dsp:cNvPr id="0" name=""/>
        <dsp:cNvSpPr/>
      </dsp:nvSpPr>
      <dsp:spPr>
        <a:xfrm>
          <a:off x="4047173" y="1434880"/>
          <a:ext cx="453702" cy="4537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A6AC13-40BF-46B8-A11C-25B7526D0CFE}">
      <dsp:nvSpPr>
        <dsp:cNvPr id="0" name=""/>
        <dsp:cNvSpPr/>
      </dsp:nvSpPr>
      <dsp:spPr>
        <a:xfrm>
          <a:off x="3774608" y="1973005"/>
          <a:ext cx="2591973" cy="1320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408" tIns="0" rIns="0" bIns="0" numCol="1" spcCol="1270" anchor="t" anchorCtr="0">
          <a:noAutofit/>
        </a:bodyPr>
        <a:lstStyle/>
        <a:p>
          <a:pPr marL="0" lvl="0" indent="0" algn="l" defTabSz="800100">
            <a:lnSpc>
              <a:spcPct val="90000"/>
            </a:lnSpc>
            <a:spcBef>
              <a:spcPct val="0"/>
            </a:spcBef>
            <a:spcAft>
              <a:spcPct val="35000"/>
            </a:spcAft>
            <a:buFont typeface="+mj-lt"/>
            <a:buNone/>
          </a:pPr>
          <a:r>
            <a:rPr lang="en-GB" sz="1800" b="1" i="1" kern="1200" dirty="0"/>
            <a:t>Demand and Use </a:t>
          </a:r>
        </a:p>
      </dsp:txBody>
      <dsp:txXfrm>
        <a:off x="3774608" y="1973005"/>
        <a:ext cx="2591973" cy="1320293"/>
      </dsp:txXfrm>
    </dsp:sp>
    <dsp:sp modelId="{E46A3A55-E1CA-4498-8546-D4FF4B0A94F2}">
      <dsp:nvSpPr>
        <dsp:cNvPr id="0" name=""/>
        <dsp:cNvSpPr/>
      </dsp:nvSpPr>
      <dsp:spPr>
        <a:xfrm>
          <a:off x="5448529" y="1070820"/>
          <a:ext cx="578104" cy="57810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5DF749-C2BD-4CB0-B911-CC54E522C95D}">
      <dsp:nvSpPr>
        <dsp:cNvPr id="0" name=""/>
        <dsp:cNvSpPr/>
      </dsp:nvSpPr>
      <dsp:spPr>
        <a:xfrm>
          <a:off x="5504290" y="1595741"/>
          <a:ext cx="1930138" cy="843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326" tIns="0" rIns="0" bIns="0" numCol="1" spcCol="1270" anchor="t" anchorCtr="0">
          <a:noAutofit/>
        </a:bodyPr>
        <a:lstStyle/>
        <a:p>
          <a:pPr marL="0" lvl="0" indent="0" algn="l" defTabSz="800100">
            <a:lnSpc>
              <a:spcPct val="90000"/>
            </a:lnSpc>
            <a:spcBef>
              <a:spcPct val="0"/>
            </a:spcBef>
            <a:spcAft>
              <a:spcPct val="35000"/>
            </a:spcAft>
            <a:buNone/>
          </a:pPr>
          <a:r>
            <a:rPr lang="en-GB" sz="1800" b="1" i="1" kern="1200" dirty="0"/>
            <a:t>Stakeholder Engagement</a:t>
          </a:r>
        </a:p>
      </dsp:txBody>
      <dsp:txXfrm>
        <a:off x="5504290" y="1595741"/>
        <a:ext cx="1930138" cy="84349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D599C-12EE-4FC4-BD9C-004CC60219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626C6BC-EB1F-47C0-862F-6F8916C74E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E6A31A8-94B3-45CE-BBDD-A006B4DDD15A}"/>
              </a:ext>
            </a:extLst>
          </p:cNvPr>
          <p:cNvSpPr>
            <a:spLocks noGrp="1"/>
          </p:cNvSpPr>
          <p:nvPr>
            <p:ph type="dt" sz="half" idx="10"/>
          </p:nvPr>
        </p:nvSpPr>
        <p:spPr/>
        <p:txBody>
          <a:bodyPr/>
          <a:lstStyle/>
          <a:p>
            <a:fld id="{030D3287-64DB-4A8D-BCD1-5847E00AE266}" type="datetimeFigureOut">
              <a:rPr lang="en-GB" smtClean="0"/>
              <a:t>27/05/2021</a:t>
            </a:fld>
            <a:endParaRPr lang="en-GB"/>
          </a:p>
        </p:txBody>
      </p:sp>
      <p:sp>
        <p:nvSpPr>
          <p:cNvPr id="5" name="Footer Placeholder 4">
            <a:extLst>
              <a:ext uri="{FF2B5EF4-FFF2-40B4-BE49-F238E27FC236}">
                <a16:creationId xmlns:a16="http://schemas.microsoft.com/office/drawing/2014/main" id="{A52811A9-7153-473B-A2A5-4DD6C845FC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66A6C9-AB38-4C06-8D31-1DBA89672F11}"/>
              </a:ext>
            </a:extLst>
          </p:cNvPr>
          <p:cNvSpPr>
            <a:spLocks noGrp="1"/>
          </p:cNvSpPr>
          <p:nvPr>
            <p:ph type="sldNum" sz="quarter" idx="12"/>
          </p:nvPr>
        </p:nvSpPr>
        <p:spPr/>
        <p:txBody>
          <a:bodyPr/>
          <a:lstStyle/>
          <a:p>
            <a:fld id="{DA6E62CB-6F2A-44EE-91C2-0CBAA1603BD8}" type="slidenum">
              <a:rPr lang="en-GB" smtClean="0"/>
              <a:t>‹#›</a:t>
            </a:fld>
            <a:endParaRPr lang="en-GB"/>
          </a:p>
        </p:txBody>
      </p:sp>
    </p:spTree>
    <p:extLst>
      <p:ext uri="{BB962C8B-B14F-4D97-AF65-F5344CB8AC3E}">
        <p14:creationId xmlns:p14="http://schemas.microsoft.com/office/powerpoint/2010/main" val="2376944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20A18-52CD-4558-8378-E4033155E73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C646C4-8960-4625-839B-D86D4B4800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088D37-69B5-4007-AE6C-F425C265D177}"/>
              </a:ext>
            </a:extLst>
          </p:cNvPr>
          <p:cNvSpPr>
            <a:spLocks noGrp="1"/>
          </p:cNvSpPr>
          <p:nvPr>
            <p:ph type="dt" sz="half" idx="10"/>
          </p:nvPr>
        </p:nvSpPr>
        <p:spPr/>
        <p:txBody>
          <a:bodyPr/>
          <a:lstStyle/>
          <a:p>
            <a:fld id="{030D3287-64DB-4A8D-BCD1-5847E00AE266}" type="datetimeFigureOut">
              <a:rPr lang="en-GB" smtClean="0"/>
              <a:t>27/05/2021</a:t>
            </a:fld>
            <a:endParaRPr lang="en-GB"/>
          </a:p>
        </p:txBody>
      </p:sp>
      <p:sp>
        <p:nvSpPr>
          <p:cNvPr id="5" name="Footer Placeholder 4">
            <a:extLst>
              <a:ext uri="{FF2B5EF4-FFF2-40B4-BE49-F238E27FC236}">
                <a16:creationId xmlns:a16="http://schemas.microsoft.com/office/drawing/2014/main" id="{46961A78-32FF-443B-9888-633A25957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EF4068-07A4-41E4-B8B1-600CCBE83E32}"/>
              </a:ext>
            </a:extLst>
          </p:cNvPr>
          <p:cNvSpPr>
            <a:spLocks noGrp="1"/>
          </p:cNvSpPr>
          <p:nvPr>
            <p:ph type="sldNum" sz="quarter" idx="12"/>
          </p:nvPr>
        </p:nvSpPr>
        <p:spPr/>
        <p:txBody>
          <a:bodyPr/>
          <a:lstStyle/>
          <a:p>
            <a:fld id="{DA6E62CB-6F2A-44EE-91C2-0CBAA1603BD8}" type="slidenum">
              <a:rPr lang="en-GB" smtClean="0"/>
              <a:t>‹#›</a:t>
            </a:fld>
            <a:endParaRPr lang="en-GB"/>
          </a:p>
        </p:txBody>
      </p:sp>
    </p:spTree>
    <p:extLst>
      <p:ext uri="{BB962C8B-B14F-4D97-AF65-F5344CB8AC3E}">
        <p14:creationId xmlns:p14="http://schemas.microsoft.com/office/powerpoint/2010/main" val="667574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5365B1-C5F1-4B67-A0C5-E08CCCA240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E763123-8045-4E78-B871-D426876BA9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91719D-7EAB-4D1B-B6B9-E4B567C4EAB2}"/>
              </a:ext>
            </a:extLst>
          </p:cNvPr>
          <p:cNvSpPr>
            <a:spLocks noGrp="1"/>
          </p:cNvSpPr>
          <p:nvPr>
            <p:ph type="dt" sz="half" idx="10"/>
          </p:nvPr>
        </p:nvSpPr>
        <p:spPr/>
        <p:txBody>
          <a:bodyPr/>
          <a:lstStyle/>
          <a:p>
            <a:fld id="{030D3287-64DB-4A8D-BCD1-5847E00AE266}" type="datetimeFigureOut">
              <a:rPr lang="en-GB" smtClean="0"/>
              <a:t>27/05/2021</a:t>
            </a:fld>
            <a:endParaRPr lang="en-GB"/>
          </a:p>
        </p:txBody>
      </p:sp>
      <p:sp>
        <p:nvSpPr>
          <p:cNvPr id="5" name="Footer Placeholder 4">
            <a:extLst>
              <a:ext uri="{FF2B5EF4-FFF2-40B4-BE49-F238E27FC236}">
                <a16:creationId xmlns:a16="http://schemas.microsoft.com/office/drawing/2014/main" id="{7638CEC8-3799-49BB-B665-A0B8978DE1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FB1988-5248-44AC-BF7C-4AE53B0A6898}"/>
              </a:ext>
            </a:extLst>
          </p:cNvPr>
          <p:cNvSpPr>
            <a:spLocks noGrp="1"/>
          </p:cNvSpPr>
          <p:nvPr>
            <p:ph type="sldNum" sz="quarter" idx="12"/>
          </p:nvPr>
        </p:nvSpPr>
        <p:spPr/>
        <p:txBody>
          <a:bodyPr/>
          <a:lstStyle/>
          <a:p>
            <a:fld id="{DA6E62CB-6F2A-44EE-91C2-0CBAA1603BD8}" type="slidenum">
              <a:rPr lang="en-GB" smtClean="0"/>
              <a:t>‹#›</a:t>
            </a:fld>
            <a:endParaRPr lang="en-GB"/>
          </a:p>
        </p:txBody>
      </p:sp>
    </p:spTree>
    <p:extLst>
      <p:ext uri="{BB962C8B-B14F-4D97-AF65-F5344CB8AC3E}">
        <p14:creationId xmlns:p14="http://schemas.microsoft.com/office/powerpoint/2010/main" val="256651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A338A-11BD-46C2-87C2-E8B4FDD3C2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9702B2-C971-4461-ABA8-9E7BE44E9E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72314A-12F9-4B6B-8D98-A78C4851A17C}"/>
              </a:ext>
            </a:extLst>
          </p:cNvPr>
          <p:cNvSpPr>
            <a:spLocks noGrp="1"/>
          </p:cNvSpPr>
          <p:nvPr>
            <p:ph type="dt" sz="half" idx="10"/>
          </p:nvPr>
        </p:nvSpPr>
        <p:spPr/>
        <p:txBody>
          <a:bodyPr/>
          <a:lstStyle/>
          <a:p>
            <a:fld id="{030D3287-64DB-4A8D-BCD1-5847E00AE266}" type="datetimeFigureOut">
              <a:rPr lang="en-GB" smtClean="0"/>
              <a:t>27/05/2021</a:t>
            </a:fld>
            <a:endParaRPr lang="en-GB"/>
          </a:p>
        </p:txBody>
      </p:sp>
      <p:sp>
        <p:nvSpPr>
          <p:cNvPr id="5" name="Footer Placeholder 4">
            <a:extLst>
              <a:ext uri="{FF2B5EF4-FFF2-40B4-BE49-F238E27FC236}">
                <a16:creationId xmlns:a16="http://schemas.microsoft.com/office/drawing/2014/main" id="{7D513D38-6E93-4FF2-8E51-ED4843DA76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3A899F-7C84-495B-8C0D-2388F909BE3F}"/>
              </a:ext>
            </a:extLst>
          </p:cNvPr>
          <p:cNvSpPr>
            <a:spLocks noGrp="1"/>
          </p:cNvSpPr>
          <p:nvPr>
            <p:ph type="sldNum" sz="quarter" idx="12"/>
          </p:nvPr>
        </p:nvSpPr>
        <p:spPr/>
        <p:txBody>
          <a:bodyPr/>
          <a:lstStyle/>
          <a:p>
            <a:fld id="{DA6E62CB-6F2A-44EE-91C2-0CBAA1603BD8}" type="slidenum">
              <a:rPr lang="en-GB" smtClean="0"/>
              <a:t>‹#›</a:t>
            </a:fld>
            <a:endParaRPr lang="en-GB"/>
          </a:p>
        </p:txBody>
      </p:sp>
    </p:spTree>
    <p:extLst>
      <p:ext uri="{BB962C8B-B14F-4D97-AF65-F5344CB8AC3E}">
        <p14:creationId xmlns:p14="http://schemas.microsoft.com/office/powerpoint/2010/main" val="3346904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B868C-A4BF-4CAE-8D5A-06CC36C4EE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BC7B526-3027-472A-ABC6-5FEBDF2AE2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97640-B96C-4A5B-9FA3-F4328A242CE5}"/>
              </a:ext>
            </a:extLst>
          </p:cNvPr>
          <p:cNvSpPr>
            <a:spLocks noGrp="1"/>
          </p:cNvSpPr>
          <p:nvPr>
            <p:ph type="dt" sz="half" idx="10"/>
          </p:nvPr>
        </p:nvSpPr>
        <p:spPr/>
        <p:txBody>
          <a:bodyPr/>
          <a:lstStyle/>
          <a:p>
            <a:fld id="{030D3287-64DB-4A8D-BCD1-5847E00AE266}" type="datetimeFigureOut">
              <a:rPr lang="en-GB" smtClean="0"/>
              <a:t>27/05/2021</a:t>
            </a:fld>
            <a:endParaRPr lang="en-GB"/>
          </a:p>
        </p:txBody>
      </p:sp>
      <p:sp>
        <p:nvSpPr>
          <p:cNvPr id="5" name="Footer Placeholder 4">
            <a:extLst>
              <a:ext uri="{FF2B5EF4-FFF2-40B4-BE49-F238E27FC236}">
                <a16:creationId xmlns:a16="http://schemas.microsoft.com/office/drawing/2014/main" id="{9D45A8E9-B7BB-43B9-B0F5-E6380A4582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A84D42-2C74-4CDC-911B-D3A8EDBFFDED}"/>
              </a:ext>
            </a:extLst>
          </p:cNvPr>
          <p:cNvSpPr>
            <a:spLocks noGrp="1"/>
          </p:cNvSpPr>
          <p:nvPr>
            <p:ph type="sldNum" sz="quarter" idx="12"/>
          </p:nvPr>
        </p:nvSpPr>
        <p:spPr/>
        <p:txBody>
          <a:bodyPr/>
          <a:lstStyle/>
          <a:p>
            <a:fld id="{DA6E62CB-6F2A-44EE-91C2-0CBAA1603BD8}" type="slidenum">
              <a:rPr lang="en-GB" smtClean="0"/>
              <a:t>‹#›</a:t>
            </a:fld>
            <a:endParaRPr lang="en-GB"/>
          </a:p>
        </p:txBody>
      </p:sp>
    </p:spTree>
    <p:extLst>
      <p:ext uri="{BB962C8B-B14F-4D97-AF65-F5344CB8AC3E}">
        <p14:creationId xmlns:p14="http://schemas.microsoft.com/office/powerpoint/2010/main" val="251370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CD961-212A-4449-B33C-1823D03A30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3C36C3-2FC5-4D4F-A196-FB4D0DC76F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DADCF4C-4E5E-4CA7-B31D-10534AD168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042F417-5517-4CEA-9632-3A7B55881AF0}"/>
              </a:ext>
            </a:extLst>
          </p:cNvPr>
          <p:cNvSpPr>
            <a:spLocks noGrp="1"/>
          </p:cNvSpPr>
          <p:nvPr>
            <p:ph type="dt" sz="half" idx="10"/>
          </p:nvPr>
        </p:nvSpPr>
        <p:spPr/>
        <p:txBody>
          <a:bodyPr/>
          <a:lstStyle/>
          <a:p>
            <a:fld id="{030D3287-64DB-4A8D-BCD1-5847E00AE266}" type="datetimeFigureOut">
              <a:rPr lang="en-GB" smtClean="0"/>
              <a:t>27/05/2021</a:t>
            </a:fld>
            <a:endParaRPr lang="en-GB"/>
          </a:p>
        </p:txBody>
      </p:sp>
      <p:sp>
        <p:nvSpPr>
          <p:cNvPr id="6" name="Footer Placeholder 5">
            <a:extLst>
              <a:ext uri="{FF2B5EF4-FFF2-40B4-BE49-F238E27FC236}">
                <a16:creationId xmlns:a16="http://schemas.microsoft.com/office/drawing/2014/main" id="{D0672F41-EFE5-4C70-BC3F-977EC81524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75DA05-1863-4535-B7F8-5F796EBFA127}"/>
              </a:ext>
            </a:extLst>
          </p:cNvPr>
          <p:cNvSpPr>
            <a:spLocks noGrp="1"/>
          </p:cNvSpPr>
          <p:nvPr>
            <p:ph type="sldNum" sz="quarter" idx="12"/>
          </p:nvPr>
        </p:nvSpPr>
        <p:spPr/>
        <p:txBody>
          <a:bodyPr/>
          <a:lstStyle/>
          <a:p>
            <a:fld id="{DA6E62CB-6F2A-44EE-91C2-0CBAA1603BD8}" type="slidenum">
              <a:rPr lang="en-GB" smtClean="0"/>
              <a:t>‹#›</a:t>
            </a:fld>
            <a:endParaRPr lang="en-GB"/>
          </a:p>
        </p:txBody>
      </p:sp>
    </p:spTree>
    <p:extLst>
      <p:ext uri="{BB962C8B-B14F-4D97-AF65-F5344CB8AC3E}">
        <p14:creationId xmlns:p14="http://schemas.microsoft.com/office/powerpoint/2010/main" val="2123978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05420-0A4C-4E02-83A8-4D683C62CD3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8FD1B1-189A-4935-AE66-BD49251978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1B3839-0D5C-4AB8-86C4-68E87BB73E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352BF78-BD64-43C2-832D-F197C165C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7089C0-4BCA-4CDD-91C0-159E4C51D4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DF2F56B-FB81-471B-8529-D6F15EA0B9FD}"/>
              </a:ext>
            </a:extLst>
          </p:cNvPr>
          <p:cNvSpPr>
            <a:spLocks noGrp="1"/>
          </p:cNvSpPr>
          <p:nvPr>
            <p:ph type="dt" sz="half" idx="10"/>
          </p:nvPr>
        </p:nvSpPr>
        <p:spPr/>
        <p:txBody>
          <a:bodyPr/>
          <a:lstStyle/>
          <a:p>
            <a:fld id="{030D3287-64DB-4A8D-BCD1-5847E00AE266}" type="datetimeFigureOut">
              <a:rPr lang="en-GB" smtClean="0"/>
              <a:t>27/05/2021</a:t>
            </a:fld>
            <a:endParaRPr lang="en-GB"/>
          </a:p>
        </p:txBody>
      </p:sp>
      <p:sp>
        <p:nvSpPr>
          <p:cNvPr id="8" name="Footer Placeholder 7">
            <a:extLst>
              <a:ext uri="{FF2B5EF4-FFF2-40B4-BE49-F238E27FC236}">
                <a16:creationId xmlns:a16="http://schemas.microsoft.com/office/drawing/2014/main" id="{19C90967-ECFB-4EED-8E74-BAE2C279CA7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FC6F11A-ECFB-43C9-A9E0-EA1E81621310}"/>
              </a:ext>
            </a:extLst>
          </p:cNvPr>
          <p:cNvSpPr>
            <a:spLocks noGrp="1"/>
          </p:cNvSpPr>
          <p:nvPr>
            <p:ph type="sldNum" sz="quarter" idx="12"/>
          </p:nvPr>
        </p:nvSpPr>
        <p:spPr/>
        <p:txBody>
          <a:bodyPr/>
          <a:lstStyle/>
          <a:p>
            <a:fld id="{DA6E62CB-6F2A-44EE-91C2-0CBAA1603BD8}" type="slidenum">
              <a:rPr lang="en-GB" smtClean="0"/>
              <a:t>‹#›</a:t>
            </a:fld>
            <a:endParaRPr lang="en-GB"/>
          </a:p>
        </p:txBody>
      </p:sp>
    </p:spTree>
    <p:extLst>
      <p:ext uri="{BB962C8B-B14F-4D97-AF65-F5344CB8AC3E}">
        <p14:creationId xmlns:p14="http://schemas.microsoft.com/office/powerpoint/2010/main" val="2084005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CCA66-5B29-446F-9AC4-1FA00BFB4A7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87F0896-3314-4D80-ADAD-09A3EE5D081A}"/>
              </a:ext>
            </a:extLst>
          </p:cNvPr>
          <p:cNvSpPr>
            <a:spLocks noGrp="1"/>
          </p:cNvSpPr>
          <p:nvPr>
            <p:ph type="dt" sz="half" idx="10"/>
          </p:nvPr>
        </p:nvSpPr>
        <p:spPr/>
        <p:txBody>
          <a:bodyPr/>
          <a:lstStyle/>
          <a:p>
            <a:fld id="{030D3287-64DB-4A8D-BCD1-5847E00AE266}" type="datetimeFigureOut">
              <a:rPr lang="en-GB" smtClean="0"/>
              <a:t>27/05/2021</a:t>
            </a:fld>
            <a:endParaRPr lang="en-GB"/>
          </a:p>
        </p:txBody>
      </p:sp>
      <p:sp>
        <p:nvSpPr>
          <p:cNvPr id="4" name="Footer Placeholder 3">
            <a:extLst>
              <a:ext uri="{FF2B5EF4-FFF2-40B4-BE49-F238E27FC236}">
                <a16:creationId xmlns:a16="http://schemas.microsoft.com/office/drawing/2014/main" id="{1BE42C1F-B3F3-4260-B5FB-60E5E924C6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79A3288-0362-4FB9-B738-19BC183E5BE2}"/>
              </a:ext>
            </a:extLst>
          </p:cNvPr>
          <p:cNvSpPr>
            <a:spLocks noGrp="1"/>
          </p:cNvSpPr>
          <p:nvPr>
            <p:ph type="sldNum" sz="quarter" idx="12"/>
          </p:nvPr>
        </p:nvSpPr>
        <p:spPr/>
        <p:txBody>
          <a:bodyPr/>
          <a:lstStyle/>
          <a:p>
            <a:fld id="{DA6E62CB-6F2A-44EE-91C2-0CBAA1603BD8}" type="slidenum">
              <a:rPr lang="en-GB" smtClean="0"/>
              <a:t>‹#›</a:t>
            </a:fld>
            <a:endParaRPr lang="en-GB"/>
          </a:p>
        </p:txBody>
      </p:sp>
    </p:spTree>
    <p:extLst>
      <p:ext uri="{BB962C8B-B14F-4D97-AF65-F5344CB8AC3E}">
        <p14:creationId xmlns:p14="http://schemas.microsoft.com/office/powerpoint/2010/main" val="1462042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1CE284-24EA-4637-8F74-1D52829A9FC7}"/>
              </a:ext>
            </a:extLst>
          </p:cNvPr>
          <p:cNvSpPr>
            <a:spLocks noGrp="1"/>
          </p:cNvSpPr>
          <p:nvPr>
            <p:ph type="dt" sz="half" idx="10"/>
          </p:nvPr>
        </p:nvSpPr>
        <p:spPr/>
        <p:txBody>
          <a:bodyPr/>
          <a:lstStyle/>
          <a:p>
            <a:fld id="{030D3287-64DB-4A8D-BCD1-5847E00AE266}" type="datetimeFigureOut">
              <a:rPr lang="en-GB" smtClean="0"/>
              <a:t>27/05/2021</a:t>
            </a:fld>
            <a:endParaRPr lang="en-GB"/>
          </a:p>
        </p:txBody>
      </p:sp>
      <p:sp>
        <p:nvSpPr>
          <p:cNvPr id="3" name="Footer Placeholder 2">
            <a:extLst>
              <a:ext uri="{FF2B5EF4-FFF2-40B4-BE49-F238E27FC236}">
                <a16:creationId xmlns:a16="http://schemas.microsoft.com/office/drawing/2014/main" id="{F564B9BB-7C67-4289-9746-ADF20749D3D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E0A3FAF-5222-4BEF-9E3C-5201CD3AE573}"/>
              </a:ext>
            </a:extLst>
          </p:cNvPr>
          <p:cNvSpPr>
            <a:spLocks noGrp="1"/>
          </p:cNvSpPr>
          <p:nvPr>
            <p:ph type="sldNum" sz="quarter" idx="12"/>
          </p:nvPr>
        </p:nvSpPr>
        <p:spPr/>
        <p:txBody>
          <a:bodyPr/>
          <a:lstStyle/>
          <a:p>
            <a:fld id="{DA6E62CB-6F2A-44EE-91C2-0CBAA1603BD8}" type="slidenum">
              <a:rPr lang="en-GB" smtClean="0"/>
              <a:t>‹#›</a:t>
            </a:fld>
            <a:endParaRPr lang="en-GB"/>
          </a:p>
        </p:txBody>
      </p:sp>
    </p:spTree>
    <p:extLst>
      <p:ext uri="{BB962C8B-B14F-4D97-AF65-F5344CB8AC3E}">
        <p14:creationId xmlns:p14="http://schemas.microsoft.com/office/powerpoint/2010/main" val="1007512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68123-2642-411A-B099-05FC170DBA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C65BB0-A1A0-4844-9C76-0443EA586E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1A07BF-4B59-4AD1-A2B7-E2CDBE5A78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79C41C-23F6-442C-9288-FDB1D919CDF7}"/>
              </a:ext>
            </a:extLst>
          </p:cNvPr>
          <p:cNvSpPr>
            <a:spLocks noGrp="1"/>
          </p:cNvSpPr>
          <p:nvPr>
            <p:ph type="dt" sz="half" idx="10"/>
          </p:nvPr>
        </p:nvSpPr>
        <p:spPr/>
        <p:txBody>
          <a:bodyPr/>
          <a:lstStyle/>
          <a:p>
            <a:fld id="{030D3287-64DB-4A8D-BCD1-5847E00AE266}" type="datetimeFigureOut">
              <a:rPr lang="en-GB" smtClean="0"/>
              <a:t>27/05/2021</a:t>
            </a:fld>
            <a:endParaRPr lang="en-GB"/>
          </a:p>
        </p:txBody>
      </p:sp>
      <p:sp>
        <p:nvSpPr>
          <p:cNvPr id="6" name="Footer Placeholder 5">
            <a:extLst>
              <a:ext uri="{FF2B5EF4-FFF2-40B4-BE49-F238E27FC236}">
                <a16:creationId xmlns:a16="http://schemas.microsoft.com/office/drawing/2014/main" id="{3AA1C004-1ED2-42BC-BEA1-1C6F7517C2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E516FC-6DFD-4160-99C1-F94A6CAE8D2B}"/>
              </a:ext>
            </a:extLst>
          </p:cNvPr>
          <p:cNvSpPr>
            <a:spLocks noGrp="1"/>
          </p:cNvSpPr>
          <p:nvPr>
            <p:ph type="sldNum" sz="quarter" idx="12"/>
          </p:nvPr>
        </p:nvSpPr>
        <p:spPr/>
        <p:txBody>
          <a:bodyPr/>
          <a:lstStyle/>
          <a:p>
            <a:fld id="{DA6E62CB-6F2A-44EE-91C2-0CBAA1603BD8}" type="slidenum">
              <a:rPr lang="en-GB" smtClean="0"/>
              <a:t>‹#›</a:t>
            </a:fld>
            <a:endParaRPr lang="en-GB"/>
          </a:p>
        </p:txBody>
      </p:sp>
    </p:spTree>
    <p:extLst>
      <p:ext uri="{BB962C8B-B14F-4D97-AF65-F5344CB8AC3E}">
        <p14:creationId xmlns:p14="http://schemas.microsoft.com/office/powerpoint/2010/main" val="488120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E254B-74FA-4270-AD68-A594822469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AF387B7-ED99-4233-ABB8-99909EFAE0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30B43EC-5846-457A-94FA-AAF843E0BE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44181D-5DD6-44F3-90F9-1DAC1075F67F}"/>
              </a:ext>
            </a:extLst>
          </p:cNvPr>
          <p:cNvSpPr>
            <a:spLocks noGrp="1"/>
          </p:cNvSpPr>
          <p:nvPr>
            <p:ph type="dt" sz="half" idx="10"/>
          </p:nvPr>
        </p:nvSpPr>
        <p:spPr/>
        <p:txBody>
          <a:bodyPr/>
          <a:lstStyle/>
          <a:p>
            <a:fld id="{030D3287-64DB-4A8D-BCD1-5847E00AE266}" type="datetimeFigureOut">
              <a:rPr lang="en-GB" smtClean="0"/>
              <a:t>27/05/2021</a:t>
            </a:fld>
            <a:endParaRPr lang="en-GB"/>
          </a:p>
        </p:txBody>
      </p:sp>
      <p:sp>
        <p:nvSpPr>
          <p:cNvPr id="6" name="Footer Placeholder 5">
            <a:extLst>
              <a:ext uri="{FF2B5EF4-FFF2-40B4-BE49-F238E27FC236}">
                <a16:creationId xmlns:a16="http://schemas.microsoft.com/office/drawing/2014/main" id="{F9434769-FE40-44B9-8D7A-8CB225FD03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9ADBC8-24DC-43B8-B531-E74127E12464}"/>
              </a:ext>
            </a:extLst>
          </p:cNvPr>
          <p:cNvSpPr>
            <a:spLocks noGrp="1"/>
          </p:cNvSpPr>
          <p:nvPr>
            <p:ph type="sldNum" sz="quarter" idx="12"/>
          </p:nvPr>
        </p:nvSpPr>
        <p:spPr/>
        <p:txBody>
          <a:bodyPr/>
          <a:lstStyle/>
          <a:p>
            <a:fld id="{DA6E62CB-6F2A-44EE-91C2-0CBAA1603BD8}" type="slidenum">
              <a:rPr lang="en-GB" smtClean="0"/>
              <a:t>‹#›</a:t>
            </a:fld>
            <a:endParaRPr lang="en-GB"/>
          </a:p>
        </p:txBody>
      </p:sp>
    </p:spTree>
    <p:extLst>
      <p:ext uri="{BB962C8B-B14F-4D97-AF65-F5344CB8AC3E}">
        <p14:creationId xmlns:p14="http://schemas.microsoft.com/office/powerpoint/2010/main" val="31133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F140B3-C83D-451C-95B8-D0B184F9BC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689B5E-3639-4668-89D3-3311364E0B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5562EE-4E20-4F46-ADDB-A17D7E6362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D3287-64DB-4A8D-BCD1-5847E00AE266}" type="datetimeFigureOut">
              <a:rPr lang="en-GB" smtClean="0"/>
              <a:t>27/05/2021</a:t>
            </a:fld>
            <a:endParaRPr lang="en-GB"/>
          </a:p>
        </p:txBody>
      </p:sp>
      <p:sp>
        <p:nvSpPr>
          <p:cNvPr id="5" name="Footer Placeholder 4">
            <a:extLst>
              <a:ext uri="{FF2B5EF4-FFF2-40B4-BE49-F238E27FC236}">
                <a16:creationId xmlns:a16="http://schemas.microsoft.com/office/drawing/2014/main" id="{50379DDC-A83E-4D7E-82F5-F360994510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E07E7CA-5D21-42A6-BB72-B7C3D69F66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E62CB-6F2A-44EE-91C2-0CBAA1603BD8}" type="slidenum">
              <a:rPr lang="en-GB" smtClean="0"/>
              <a:t>‹#›</a:t>
            </a:fld>
            <a:endParaRPr lang="en-GB"/>
          </a:p>
        </p:txBody>
      </p:sp>
    </p:spTree>
    <p:extLst>
      <p:ext uri="{BB962C8B-B14F-4D97-AF65-F5344CB8AC3E}">
        <p14:creationId xmlns:p14="http://schemas.microsoft.com/office/powerpoint/2010/main" val="1651497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iea.org/reports/net-zero-by-205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441C0-8A7A-4D6D-BC2D-1C487728D4EF}"/>
              </a:ext>
            </a:extLst>
          </p:cNvPr>
          <p:cNvSpPr>
            <a:spLocks noGrp="1"/>
          </p:cNvSpPr>
          <p:nvPr>
            <p:ph type="ctrTitle"/>
          </p:nvPr>
        </p:nvSpPr>
        <p:spPr>
          <a:xfrm>
            <a:off x="4604105" y="4470400"/>
            <a:ext cx="8627164" cy="2387600"/>
          </a:xfrm>
        </p:spPr>
        <p:txBody>
          <a:bodyPr>
            <a:normAutofit fontScale="90000"/>
          </a:bodyPr>
          <a:lstStyle/>
          <a:p>
            <a:pPr lvl="0" defTabSz="457200">
              <a:lnSpc>
                <a:spcPct val="100000"/>
              </a:lnSpc>
              <a:spcBef>
                <a:spcPts val="0"/>
              </a:spcBef>
            </a:pPr>
            <a:r>
              <a:rPr lang="en-GB" sz="2700" b="1" dirty="0">
                <a:solidFill>
                  <a:srgbClr val="034DA2"/>
                </a:solidFill>
                <a:latin typeface="Open Sans"/>
                <a:ea typeface="+mn-ea"/>
                <a:cs typeface="Open Sans"/>
              </a:rPr>
              <a:t>GenComm Spring ‘21 Series of H₂ Webinars</a:t>
            </a:r>
            <a:br>
              <a:rPr lang="en-GB" sz="2400" b="1" dirty="0">
                <a:solidFill>
                  <a:srgbClr val="034DA2"/>
                </a:solidFill>
                <a:latin typeface="Open Sans"/>
                <a:ea typeface="+mn-ea"/>
                <a:cs typeface="Open Sans"/>
              </a:rPr>
            </a:br>
            <a:br>
              <a:rPr lang="en-GB" sz="2400" b="1" dirty="0">
                <a:solidFill>
                  <a:srgbClr val="034DA2"/>
                </a:solidFill>
                <a:latin typeface="Open Sans"/>
                <a:ea typeface="+mn-ea"/>
                <a:cs typeface="Open Sans"/>
              </a:rPr>
            </a:br>
            <a:r>
              <a:rPr lang="en-GB" sz="2700" b="1" dirty="0">
                <a:solidFill>
                  <a:srgbClr val="00B050"/>
                </a:solidFill>
                <a:latin typeface="Open Sans"/>
                <a:ea typeface="+mn-ea"/>
                <a:cs typeface="Open Sans"/>
              </a:rPr>
              <a:t>SMARTH2</a:t>
            </a:r>
            <a:br>
              <a:rPr lang="en-GB" sz="2800" b="1" dirty="0">
                <a:solidFill>
                  <a:srgbClr val="00B050"/>
                </a:solidFill>
                <a:latin typeface="Open Sans"/>
                <a:ea typeface="+mn-ea"/>
                <a:cs typeface="Open Sans"/>
              </a:rPr>
            </a:br>
            <a:br>
              <a:rPr lang="en-GB" sz="2800" b="1" dirty="0">
                <a:solidFill>
                  <a:prstClr val="black"/>
                </a:solidFill>
                <a:latin typeface="Open Sans"/>
                <a:ea typeface="+mn-ea"/>
                <a:cs typeface="Open Sans"/>
              </a:rPr>
            </a:br>
            <a:br>
              <a:rPr lang="en-GB" sz="2800" b="1" dirty="0">
                <a:solidFill>
                  <a:prstClr val="black"/>
                </a:solidFill>
                <a:latin typeface="Open Sans"/>
                <a:ea typeface="+mn-ea"/>
                <a:cs typeface="Open Sans"/>
              </a:rPr>
            </a:br>
            <a:r>
              <a:rPr lang="en-GB" sz="2700" b="1" dirty="0">
                <a:solidFill>
                  <a:srgbClr val="019562"/>
                </a:solidFill>
                <a:latin typeface="Open Sans"/>
                <a:ea typeface="+mn-ea"/>
                <a:cs typeface="Open Sans"/>
              </a:rPr>
              <a:t>Webinar 5:</a:t>
            </a:r>
            <a:br>
              <a:rPr lang="en-GB" sz="2700" b="1" dirty="0">
                <a:solidFill>
                  <a:srgbClr val="019562"/>
                </a:solidFill>
                <a:latin typeface="Open Sans"/>
                <a:ea typeface="+mn-ea"/>
                <a:cs typeface="Open Sans"/>
              </a:rPr>
            </a:br>
            <a:br>
              <a:rPr lang="en-GB" sz="2700" b="1" spc="40" dirty="0">
                <a:solidFill>
                  <a:srgbClr val="019562"/>
                </a:solidFill>
                <a:latin typeface="Open Sans"/>
                <a:ea typeface="Open Sans" panose="020B0606030504020204" pitchFamily="34" charset="0"/>
                <a:cs typeface="Open Sans"/>
              </a:rPr>
            </a:br>
            <a:r>
              <a:rPr lang="en-GB" sz="2700" b="1" spc="40" dirty="0">
                <a:solidFill>
                  <a:srgbClr val="019562"/>
                </a:solidFill>
                <a:latin typeface="Open Sans"/>
                <a:ea typeface="Open Sans" panose="020B0606030504020204" pitchFamily="34" charset="0"/>
                <a:cs typeface="Open Sans"/>
              </a:rPr>
              <a:t>H₂ Stakeholder Engagement</a:t>
            </a:r>
            <a:br>
              <a:rPr lang="en-US" sz="2400" b="1" dirty="0">
                <a:solidFill>
                  <a:srgbClr val="019562"/>
                </a:solidFill>
                <a:latin typeface="Open Sans"/>
                <a:ea typeface="+mn-ea"/>
                <a:cs typeface="Open Sans"/>
              </a:rPr>
            </a:br>
            <a:br>
              <a:rPr lang="en-US" sz="2000" b="1" dirty="0">
                <a:solidFill>
                  <a:prstClr val="black"/>
                </a:solidFill>
                <a:latin typeface="Open Sans"/>
                <a:ea typeface="+mn-ea"/>
                <a:cs typeface="Open Sans"/>
              </a:rPr>
            </a:br>
            <a:br>
              <a:rPr lang="en-US" sz="2000" b="1" dirty="0">
                <a:solidFill>
                  <a:prstClr val="black"/>
                </a:solidFill>
                <a:latin typeface="Open Sans"/>
                <a:ea typeface="+mn-ea"/>
                <a:cs typeface="Open Sans"/>
              </a:rPr>
            </a:br>
            <a:br>
              <a:rPr lang="en-US" sz="2000" b="1" dirty="0">
                <a:solidFill>
                  <a:prstClr val="black"/>
                </a:solidFill>
                <a:latin typeface="Open Sans"/>
                <a:ea typeface="+mn-ea"/>
                <a:cs typeface="Open Sans"/>
              </a:rPr>
            </a:br>
            <a:r>
              <a:rPr lang="en-US" sz="2700" b="1" dirty="0">
                <a:solidFill>
                  <a:srgbClr val="034DA2"/>
                </a:solidFill>
                <a:latin typeface="Open Sans"/>
                <a:ea typeface="+mn-ea"/>
                <a:cs typeface="Open Sans"/>
              </a:rPr>
              <a:t>27</a:t>
            </a:r>
            <a:r>
              <a:rPr lang="en-US" sz="2700" b="1" baseline="30000" dirty="0">
                <a:solidFill>
                  <a:srgbClr val="034DA2"/>
                </a:solidFill>
                <a:latin typeface="Open Sans"/>
                <a:ea typeface="+mn-ea"/>
                <a:cs typeface="Open Sans"/>
              </a:rPr>
              <a:t>th</a:t>
            </a:r>
            <a:r>
              <a:rPr lang="en-US" sz="2700" b="1" dirty="0">
                <a:solidFill>
                  <a:srgbClr val="034DA2"/>
                </a:solidFill>
                <a:latin typeface="Open Sans"/>
                <a:ea typeface="+mn-ea"/>
                <a:cs typeface="Open Sans"/>
              </a:rPr>
              <a:t> May 2021</a:t>
            </a:r>
            <a:br>
              <a:rPr lang="en-US" sz="2400" b="1" dirty="0">
                <a:solidFill>
                  <a:srgbClr val="034DA2"/>
                </a:solidFill>
                <a:latin typeface="Open Sans"/>
                <a:ea typeface="+mn-ea"/>
                <a:cs typeface="Open Sans"/>
              </a:rPr>
            </a:br>
            <a:endParaRPr lang="en-GB" dirty="0"/>
          </a:p>
        </p:txBody>
      </p:sp>
      <p:pic>
        <p:nvPicPr>
          <p:cNvPr id="4" name="Picture 3">
            <a:extLst>
              <a:ext uri="{FF2B5EF4-FFF2-40B4-BE49-F238E27FC236}">
                <a16:creationId xmlns:a16="http://schemas.microsoft.com/office/drawing/2014/main" id="{08F32B34-DCC6-455F-9282-402298E418B7}"/>
              </a:ext>
            </a:extLst>
          </p:cNvPr>
          <p:cNvPicPr>
            <a:picLocks noChangeAspect="1"/>
          </p:cNvPicPr>
          <p:nvPr/>
        </p:nvPicPr>
        <p:blipFill>
          <a:blip r:embed="rId2"/>
          <a:stretch>
            <a:fillRect/>
          </a:stretch>
        </p:blipFill>
        <p:spPr>
          <a:xfrm>
            <a:off x="0" y="0"/>
            <a:ext cx="5730241" cy="6858000"/>
          </a:xfrm>
          <a:prstGeom prst="rect">
            <a:avLst/>
          </a:prstGeom>
        </p:spPr>
      </p:pic>
      <p:pic>
        <p:nvPicPr>
          <p:cNvPr id="221" name="Picture 220">
            <a:extLst>
              <a:ext uri="{FF2B5EF4-FFF2-40B4-BE49-F238E27FC236}">
                <a16:creationId xmlns:a16="http://schemas.microsoft.com/office/drawing/2014/main" id="{76AEF592-D48F-4FD1-B9C8-2D5E7287DA6A}"/>
              </a:ext>
            </a:extLst>
          </p:cNvPr>
          <p:cNvPicPr>
            <a:picLocks noChangeAspect="1"/>
          </p:cNvPicPr>
          <p:nvPr/>
        </p:nvPicPr>
        <p:blipFill rotWithShape="1">
          <a:blip r:embed="rId3">
            <a:extLst>
              <a:ext uri="{28A0092B-C50C-407E-A947-70E740481C1C}">
                <a14:useLocalDpi xmlns:a14="http://schemas.microsoft.com/office/drawing/2010/main" val="0"/>
              </a:ext>
            </a:extLst>
          </a:blip>
          <a:srcRect l="7408" t="16959" r="7305" b="11622"/>
          <a:stretch/>
        </p:blipFill>
        <p:spPr>
          <a:xfrm>
            <a:off x="7790379" y="158502"/>
            <a:ext cx="2254616" cy="988915"/>
          </a:xfrm>
          <a:prstGeom prst="rect">
            <a:avLst/>
          </a:prstGeom>
        </p:spPr>
      </p:pic>
    </p:spTree>
    <p:extLst>
      <p:ext uri="{BB962C8B-B14F-4D97-AF65-F5344CB8AC3E}">
        <p14:creationId xmlns:p14="http://schemas.microsoft.com/office/powerpoint/2010/main" val="2213442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EBC5F-1EE7-4487-9765-80D5C6016A2F}"/>
              </a:ext>
            </a:extLst>
          </p:cNvPr>
          <p:cNvSpPr>
            <a:spLocks noGrp="1"/>
          </p:cNvSpPr>
          <p:nvPr>
            <p:ph idx="1"/>
          </p:nvPr>
        </p:nvSpPr>
        <p:spPr>
          <a:xfrm>
            <a:off x="838199" y="2976507"/>
            <a:ext cx="10515600" cy="4351338"/>
          </a:xfrm>
        </p:spPr>
        <p:txBody>
          <a:bodyPr/>
          <a:lstStyle/>
          <a:p>
            <a:r>
              <a:rPr lang="en-GB" dirty="0"/>
              <a:t>The transition to net zero brings substantial new opportunities for employment, with 14 million jobs created by 2030 in our pathway thanks to new activities and investment in clean energy. </a:t>
            </a:r>
          </a:p>
          <a:p>
            <a:r>
              <a:rPr lang="en-GB" dirty="0"/>
              <a:t>Spending on more efficient appliances, electric and fuel cell vehicles, and building retrofits and energy-efficient construction would require a further 16 million workers. </a:t>
            </a:r>
          </a:p>
        </p:txBody>
      </p:sp>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2"/>
          <a:stretch>
            <a:fillRect/>
          </a:stretch>
        </p:blipFill>
        <p:spPr>
          <a:xfrm>
            <a:off x="197359" y="187218"/>
            <a:ext cx="2255716" cy="987638"/>
          </a:xfrm>
          <a:prstGeom prst="rect">
            <a:avLst/>
          </a:prstGeom>
        </p:spPr>
      </p:pic>
      <p:sp>
        <p:nvSpPr>
          <p:cNvPr id="5" name="TextBox 4">
            <a:extLst>
              <a:ext uri="{FF2B5EF4-FFF2-40B4-BE49-F238E27FC236}">
                <a16:creationId xmlns:a16="http://schemas.microsoft.com/office/drawing/2014/main" id="{F06E7B32-3CBC-414E-B29F-C5DCB8947BBC}"/>
              </a:ext>
            </a:extLst>
          </p:cNvPr>
          <p:cNvSpPr txBox="1"/>
          <p:nvPr/>
        </p:nvSpPr>
        <p:spPr>
          <a:xfrm>
            <a:off x="-837063" y="6439949"/>
            <a:ext cx="138661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‘21 Series of H₂ Webinars - Webinar 5: H₂ Stakeholder Engagement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 </a:t>
            </a:r>
          </a:p>
        </p:txBody>
      </p:sp>
      <p:sp>
        <p:nvSpPr>
          <p:cNvPr id="2" name="Rectangle 1">
            <a:extLst>
              <a:ext uri="{FF2B5EF4-FFF2-40B4-BE49-F238E27FC236}">
                <a16:creationId xmlns:a16="http://schemas.microsoft.com/office/drawing/2014/main" id="{F7CF8526-4AB2-43FA-A4B3-26F382003CD8}"/>
              </a:ext>
            </a:extLst>
          </p:cNvPr>
          <p:cNvSpPr/>
          <p:nvPr/>
        </p:nvSpPr>
        <p:spPr>
          <a:xfrm>
            <a:off x="1859279" y="1226837"/>
            <a:ext cx="8473440" cy="1323439"/>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B050"/>
                </a:solidFill>
                <a:effectLst/>
                <a:uLnTx/>
                <a:uFillTx/>
                <a:latin typeface="Calibri" panose="020F0502020204030204"/>
                <a:ea typeface="+mn-ea"/>
                <a:cs typeface="+mn-cs"/>
              </a:rPr>
              <a:t>Clean energy jobs will grow strongly but must be spread widely</a:t>
            </a:r>
          </a:p>
        </p:txBody>
      </p:sp>
    </p:spTree>
    <p:extLst>
      <p:ext uri="{BB962C8B-B14F-4D97-AF65-F5344CB8AC3E}">
        <p14:creationId xmlns:p14="http://schemas.microsoft.com/office/powerpoint/2010/main" val="2216836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EBC5F-1EE7-4487-9765-80D5C6016A2F}"/>
              </a:ext>
            </a:extLst>
          </p:cNvPr>
          <p:cNvSpPr>
            <a:spLocks noGrp="1"/>
          </p:cNvSpPr>
          <p:nvPr>
            <p:ph idx="1"/>
          </p:nvPr>
        </p:nvSpPr>
        <p:spPr>
          <a:xfrm>
            <a:off x="838199" y="3016263"/>
            <a:ext cx="10515600" cy="4351338"/>
          </a:xfrm>
        </p:spPr>
        <p:txBody>
          <a:bodyPr/>
          <a:lstStyle/>
          <a:p>
            <a:r>
              <a:rPr lang="en-GB" dirty="0"/>
              <a:t>The transition to net zero brings substantial new opportunities for employment, with 14 million jobs created by 2030 in our pathway thanks to new activities and investment in clean energy. </a:t>
            </a:r>
          </a:p>
          <a:p>
            <a:r>
              <a:rPr lang="en-GB" dirty="0"/>
              <a:t>Spending on more efficient appliances, electric and fuel cell vehicles, and building retrofits and energy-efficient construction would require a further 16 million workers. </a:t>
            </a:r>
          </a:p>
        </p:txBody>
      </p:sp>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2"/>
          <a:stretch>
            <a:fillRect/>
          </a:stretch>
        </p:blipFill>
        <p:spPr>
          <a:xfrm>
            <a:off x="197359" y="187218"/>
            <a:ext cx="2255716" cy="987638"/>
          </a:xfrm>
          <a:prstGeom prst="rect">
            <a:avLst/>
          </a:prstGeom>
        </p:spPr>
      </p:pic>
      <p:sp>
        <p:nvSpPr>
          <p:cNvPr id="5" name="TextBox 4">
            <a:extLst>
              <a:ext uri="{FF2B5EF4-FFF2-40B4-BE49-F238E27FC236}">
                <a16:creationId xmlns:a16="http://schemas.microsoft.com/office/drawing/2014/main" id="{F06E7B32-3CBC-414E-B29F-C5DCB8947BBC}"/>
              </a:ext>
            </a:extLst>
          </p:cNvPr>
          <p:cNvSpPr txBox="1"/>
          <p:nvPr/>
        </p:nvSpPr>
        <p:spPr>
          <a:xfrm>
            <a:off x="-837063" y="6439949"/>
            <a:ext cx="138661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‘21 Series of H₂ Webinars - Webinar 5: H₂ Stakeholder Engagement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 </a:t>
            </a:r>
          </a:p>
        </p:txBody>
      </p:sp>
      <p:sp>
        <p:nvSpPr>
          <p:cNvPr id="2" name="Rectangle 1">
            <a:extLst>
              <a:ext uri="{FF2B5EF4-FFF2-40B4-BE49-F238E27FC236}">
                <a16:creationId xmlns:a16="http://schemas.microsoft.com/office/drawing/2014/main" id="{F7CF8526-4AB2-43FA-A4B3-26F382003CD8}"/>
              </a:ext>
            </a:extLst>
          </p:cNvPr>
          <p:cNvSpPr/>
          <p:nvPr/>
        </p:nvSpPr>
        <p:spPr>
          <a:xfrm>
            <a:off x="1859279" y="1338102"/>
            <a:ext cx="8473440" cy="1323439"/>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B050"/>
                </a:solidFill>
                <a:effectLst/>
                <a:uLnTx/>
                <a:uFillTx/>
                <a:latin typeface="Calibri" panose="020F0502020204030204"/>
                <a:ea typeface="+mn-ea"/>
                <a:cs typeface="+mn-cs"/>
              </a:rPr>
              <a:t>Clean energy jobs will grow strongly but must be spread widely</a:t>
            </a:r>
          </a:p>
        </p:txBody>
      </p:sp>
    </p:spTree>
    <p:extLst>
      <p:ext uri="{BB962C8B-B14F-4D97-AF65-F5344CB8AC3E}">
        <p14:creationId xmlns:p14="http://schemas.microsoft.com/office/powerpoint/2010/main" val="583744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EBC5F-1EE7-4487-9765-80D5C6016A2F}"/>
              </a:ext>
            </a:extLst>
          </p:cNvPr>
          <p:cNvSpPr>
            <a:spLocks noGrp="1"/>
          </p:cNvSpPr>
          <p:nvPr>
            <p:ph idx="1"/>
          </p:nvPr>
        </p:nvSpPr>
        <p:spPr>
          <a:xfrm>
            <a:off x="838199" y="2167115"/>
            <a:ext cx="10515600" cy="4351338"/>
          </a:xfrm>
        </p:spPr>
        <p:txBody>
          <a:bodyPr>
            <a:normAutofit/>
          </a:bodyPr>
          <a:lstStyle/>
          <a:p>
            <a:r>
              <a:rPr lang="en-GB" dirty="0"/>
              <a:t>Reaching net zero by 2050 requires further rapid deployment of available technologies as well as widespread use of technologies that are not on the market yet. </a:t>
            </a:r>
          </a:p>
          <a:p>
            <a:r>
              <a:rPr lang="en-GB" dirty="0"/>
              <a:t>Most of the global reductions in CO</a:t>
            </a:r>
            <a:r>
              <a:rPr lang="en-GB" baseline="-25000" dirty="0"/>
              <a:t>2</a:t>
            </a:r>
            <a:r>
              <a:rPr lang="en-GB" dirty="0"/>
              <a:t> emissions through 2030 in our pathway come from technologies readily available today. </a:t>
            </a:r>
          </a:p>
          <a:p>
            <a:r>
              <a:rPr lang="en-GB" dirty="0"/>
              <a:t>But in 2050, almost half the reductions come from technologies that are currently at the demonstration or prototype phase. </a:t>
            </a:r>
          </a:p>
          <a:p>
            <a:r>
              <a:rPr lang="en-GB" dirty="0"/>
              <a:t>In heavy industry and long-distance transport, the share of emissions reductions from technologies that are still under development today is even higher.</a:t>
            </a:r>
          </a:p>
        </p:txBody>
      </p:sp>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2"/>
          <a:stretch>
            <a:fillRect/>
          </a:stretch>
        </p:blipFill>
        <p:spPr>
          <a:xfrm>
            <a:off x="197359" y="187218"/>
            <a:ext cx="2255716" cy="987638"/>
          </a:xfrm>
          <a:prstGeom prst="rect">
            <a:avLst/>
          </a:prstGeom>
        </p:spPr>
      </p:pic>
      <p:sp>
        <p:nvSpPr>
          <p:cNvPr id="5" name="TextBox 4">
            <a:extLst>
              <a:ext uri="{FF2B5EF4-FFF2-40B4-BE49-F238E27FC236}">
                <a16:creationId xmlns:a16="http://schemas.microsoft.com/office/drawing/2014/main" id="{F06E7B32-3CBC-414E-B29F-C5DCB8947BBC}"/>
              </a:ext>
            </a:extLst>
          </p:cNvPr>
          <p:cNvSpPr txBox="1"/>
          <p:nvPr/>
        </p:nvSpPr>
        <p:spPr>
          <a:xfrm>
            <a:off x="-837063" y="6439949"/>
            <a:ext cx="138661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‘21 Series of H₂ Webinars - Webinar 5: H₂ Stakeholder Engagement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 </a:t>
            </a:r>
          </a:p>
        </p:txBody>
      </p:sp>
      <p:sp>
        <p:nvSpPr>
          <p:cNvPr id="2" name="Rectangle 1">
            <a:extLst>
              <a:ext uri="{FF2B5EF4-FFF2-40B4-BE49-F238E27FC236}">
                <a16:creationId xmlns:a16="http://schemas.microsoft.com/office/drawing/2014/main" id="{F7CF8526-4AB2-43FA-A4B3-26F382003CD8}"/>
              </a:ext>
            </a:extLst>
          </p:cNvPr>
          <p:cNvSpPr/>
          <p:nvPr/>
        </p:nvSpPr>
        <p:spPr>
          <a:xfrm>
            <a:off x="1974574" y="838666"/>
            <a:ext cx="8473440" cy="1323439"/>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B050"/>
                </a:solidFill>
                <a:effectLst/>
                <a:uLnTx/>
                <a:uFillTx/>
                <a:latin typeface="Calibri" panose="020F0502020204030204"/>
                <a:ea typeface="+mn-ea"/>
                <a:cs typeface="+mn-cs"/>
              </a:rPr>
              <a:t>Net zero by 2050 requires huge leaps in clean energy innovation</a:t>
            </a:r>
          </a:p>
        </p:txBody>
      </p:sp>
    </p:spTree>
    <p:extLst>
      <p:ext uri="{BB962C8B-B14F-4D97-AF65-F5344CB8AC3E}">
        <p14:creationId xmlns:p14="http://schemas.microsoft.com/office/powerpoint/2010/main" val="1744286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EBC5F-1EE7-4487-9765-80D5C6016A2F}"/>
              </a:ext>
            </a:extLst>
          </p:cNvPr>
          <p:cNvSpPr>
            <a:spLocks noGrp="1"/>
          </p:cNvSpPr>
          <p:nvPr>
            <p:ph idx="1"/>
          </p:nvPr>
        </p:nvSpPr>
        <p:spPr>
          <a:xfrm>
            <a:off x="831787" y="2319443"/>
            <a:ext cx="10515600" cy="4351338"/>
          </a:xfrm>
        </p:spPr>
        <p:txBody>
          <a:bodyPr/>
          <a:lstStyle/>
          <a:p>
            <a:pPr algn="just"/>
            <a:r>
              <a:rPr lang="en-IE" dirty="0"/>
              <a:t>We must accelerate the clean energy transition, promote a circular economic approach, transition to sustainable supply chains and mainstream renewables.</a:t>
            </a:r>
          </a:p>
          <a:p>
            <a:pPr algn="just"/>
            <a:r>
              <a:rPr lang="en-IE" dirty="0"/>
              <a:t>Our transition to net zero will depend upon developing a skilled workforce necessary to deliver it, in a way that leaves no one behind.</a:t>
            </a:r>
          </a:p>
          <a:p>
            <a:pPr algn="just"/>
            <a:r>
              <a:rPr lang="en-IE" dirty="0"/>
              <a:t> To achieve this we must build on the skills and knowledge in transition sectors specifically the built environment. We must develop new labour markets for decent work and quality green jobs as well as investing in pioneering digitalisation as a key delivery model.</a:t>
            </a:r>
            <a:endParaRPr lang="en-GB" dirty="0"/>
          </a:p>
          <a:p>
            <a:endParaRPr lang="en-GB" dirty="0"/>
          </a:p>
        </p:txBody>
      </p:sp>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2"/>
          <a:stretch>
            <a:fillRect/>
          </a:stretch>
        </p:blipFill>
        <p:spPr>
          <a:xfrm>
            <a:off x="197359" y="187218"/>
            <a:ext cx="2255716" cy="987638"/>
          </a:xfrm>
          <a:prstGeom prst="rect">
            <a:avLst/>
          </a:prstGeom>
        </p:spPr>
      </p:pic>
      <p:sp>
        <p:nvSpPr>
          <p:cNvPr id="5" name="TextBox 4">
            <a:extLst>
              <a:ext uri="{FF2B5EF4-FFF2-40B4-BE49-F238E27FC236}">
                <a16:creationId xmlns:a16="http://schemas.microsoft.com/office/drawing/2014/main" id="{F06E7B32-3CBC-414E-B29F-C5DCB8947BBC}"/>
              </a:ext>
            </a:extLst>
          </p:cNvPr>
          <p:cNvSpPr txBox="1"/>
          <p:nvPr/>
        </p:nvSpPr>
        <p:spPr>
          <a:xfrm>
            <a:off x="-837063" y="6439949"/>
            <a:ext cx="138661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‘21 Series of H₂ Webinars - Webinar 5: H₂ Stakeholder Engagement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 </a:t>
            </a:r>
          </a:p>
        </p:txBody>
      </p:sp>
      <p:sp>
        <p:nvSpPr>
          <p:cNvPr id="6" name="Rectangle 5">
            <a:extLst>
              <a:ext uri="{FF2B5EF4-FFF2-40B4-BE49-F238E27FC236}">
                <a16:creationId xmlns:a16="http://schemas.microsoft.com/office/drawing/2014/main" id="{6D1A5324-5B18-4979-912F-CC84DB9BAE88}"/>
              </a:ext>
            </a:extLst>
          </p:cNvPr>
          <p:cNvSpPr/>
          <p:nvPr/>
        </p:nvSpPr>
        <p:spPr>
          <a:xfrm>
            <a:off x="4549005" y="1143764"/>
            <a:ext cx="3081164" cy="769441"/>
          </a:xfrm>
          <a:prstGeom prst="rect">
            <a:avLst/>
          </a:prstGeom>
        </p:spPr>
        <p:txBody>
          <a:bodyPr wrap="non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B050"/>
                </a:solidFill>
                <a:effectLst/>
                <a:uLnTx/>
                <a:uFillTx/>
                <a:latin typeface="Calibri" panose="020F0502020204030204"/>
                <a:ea typeface="+mn-ea"/>
                <a:cs typeface="+mn-cs"/>
              </a:rPr>
              <a:t>Engagement</a:t>
            </a:r>
          </a:p>
        </p:txBody>
      </p:sp>
    </p:spTree>
    <p:extLst>
      <p:ext uri="{BB962C8B-B14F-4D97-AF65-F5344CB8AC3E}">
        <p14:creationId xmlns:p14="http://schemas.microsoft.com/office/powerpoint/2010/main" val="2663572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EBC5F-1EE7-4487-9765-80D5C6016A2F}"/>
              </a:ext>
            </a:extLst>
          </p:cNvPr>
          <p:cNvSpPr>
            <a:spLocks noGrp="1"/>
          </p:cNvSpPr>
          <p:nvPr>
            <p:ph idx="1"/>
          </p:nvPr>
        </p:nvSpPr>
        <p:spPr>
          <a:xfrm>
            <a:off x="838199" y="2123135"/>
            <a:ext cx="10515600" cy="4351338"/>
          </a:xfrm>
        </p:spPr>
        <p:txBody>
          <a:bodyPr>
            <a:normAutofit/>
          </a:bodyPr>
          <a:lstStyle/>
          <a:p>
            <a:r>
              <a:rPr lang="en-GB" dirty="0"/>
              <a:t>Reaching net zero by 2050 requires further rapid deployment of available technologies as well as widespread use of technologies that are not on the market yet. </a:t>
            </a:r>
          </a:p>
          <a:p>
            <a:r>
              <a:rPr lang="en-GB" dirty="0"/>
              <a:t>Most of the global reductions in CO</a:t>
            </a:r>
            <a:r>
              <a:rPr lang="en-GB" baseline="-25000" dirty="0"/>
              <a:t>2</a:t>
            </a:r>
            <a:r>
              <a:rPr lang="en-GB" dirty="0"/>
              <a:t> emissions through 2030 in our pathway come from technologies readily available today. </a:t>
            </a:r>
          </a:p>
          <a:p>
            <a:r>
              <a:rPr lang="en-GB" dirty="0"/>
              <a:t>But in 2050, almost half the reductions come from technologies that are currently at the demonstration or prototype phase. </a:t>
            </a:r>
          </a:p>
          <a:p>
            <a:r>
              <a:rPr lang="en-GB" dirty="0"/>
              <a:t>In heavy industry and long-distance transport, the share of emissions reductions from technologies that are still under development today is even higher.</a:t>
            </a:r>
          </a:p>
        </p:txBody>
      </p:sp>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2"/>
          <a:stretch>
            <a:fillRect/>
          </a:stretch>
        </p:blipFill>
        <p:spPr>
          <a:xfrm>
            <a:off x="197359" y="187218"/>
            <a:ext cx="2255716" cy="987638"/>
          </a:xfrm>
          <a:prstGeom prst="rect">
            <a:avLst/>
          </a:prstGeom>
        </p:spPr>
      </p:pic>
      <p:sp>
        <p:nvSpPr>
          <p:cNvPr id="5" name="TextBox 4">
            <a:extLst>
              <a:ext uri="{FF2B5EF4-FFF2-40B4-BE49-F238E27FC236}">
                <a16:creationId xmlns:a16="http://schemas.microsoft.com/office/drawing/2014/main" id="{F06E7B32-3CBC-414E-B29F-C5DCB8947BBC}"/>
              </a:ext>
            </a:extLst>
          </p:cNvPr>
          <p:cNvSpPr txBox="1"/>
          <p:nvPr/>
        </p:nvSpPr>
        <p:spPr>
          <a:xfrm>
            <a:off x="-837063" y="6439949"/>
            <a:ext cx="138661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‘21 Series of H₂ Webinars - Webinar 5: H₂ Stakeholder Engagement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 </a:t>
            </a:r>
          </a:p>
        </p:txBody>
      </p:sp>
      <p:sp>
        <p:nvSpPr>
          <p:cNvPr id="2" name="Rectangle 1">
            <a:extLst>
              <a:ext uri="{FF2B5EF4-FFF2-40B4-BE49-F238E27FC236}">
                <a16:creationId xmlns:a16="http://schemas.microsoft.com/office/drawing/2014/main" id="{F7CF8526-4AB2-43FA-A4B3-26F382003CD8}"/>
              </a:ext>
            </a:extLst>
          </p:cNvPr>
          <p:cNvSpPr/>
          <p:nvPr/>
        </p:nvSpPr>
        <p:spPr>
          <a:xfrm>
            <a:off x="1859279" y="799696"/>
            <a:ext cx="8473440" cy="1323439"/>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B050"/>
                </a:solidFill>
                <a:effectLst/>
                <a:uLnTx/>
                <a:uFillTx/>
                <a:latin typeface="Calibri" panose="020F0502020204030204"/>
                <a:ea typeface="+mn-ea"/>
                <a:cs typeface="+mn-cs"/>
              </a:rPr>
              <a:t>Net zero by 2050 requires huge leaps in clean energy innovation</a:t>
            </a:r>
          </a:p>
        </p:txBody>
      </p:sp>
    </p:spTree>
    <p:extLst>
      <p:ext uri="{BB962C8B-B14F-4D97-AF65-F5344CB8AC3E}">
        <p14:creationId xmlns:p14="http://schemas.microsoft.com/office/powerpoint/2010/main" val="1891939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2"/>
          <a:stretch>
            <a:fillRect/>
          </a:stretch>
        </p:blipFill>
        <p:spPr>
          <a:xfrm>
            <a:off x="197359" y="187218"/>
            <a:ext cx="2255716" cy="987638"/>
          </a:xfrm>
          <a:prstGeom prst="rect">
            <a:avLst/>
          </a:prstGeom>
        </p:spPr>
      </p:pic>
      <p:sp>
        <p:nvSpPr>
          <p:cNvPr id="6" name="TextBox 5">
            <a:extLst>
              <a:ext uri="{FF2B5EF4-FFF2-40B4-BE49-F238E27FC236}">
                <a16:creationId xmlns:a16="http://schemas.microsoft.com/office/drawing/2014/main" id="{6DB6D035-60E1-4CDD-AA55-0598563F74CD}"/>
              </a:ext>
            </a:extLst>
          </p:cNvPr>
          <p:cNvSpPr txBox="1"/>
          <p:nvPr/>
        </p:nvSpPr>
        <p:spPr>
          <a:xfrm>
            <a:off x="2305812" y="2408967"/>
            <a:ext cx="7580376" cy="156966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600" b="1" i="0" u="none" strike="noStrike" kern="0" cap="none" spc="0" normalizeH="0" baseline="0" noProof="0" dirty="0">
                <a:ln>
                  <a:noFill/>
                </a:ln>
                <a:solidFill>
                  <a:srgbClr val="00B050"/>
                </a:solidFill>
                <a:effectLst/>
                <a:uLnTx/>
                <a:uFillTx/>
                <a:latin typeface="Calibri" panose="020F0502020204030204"/>
                <a:ea typeface="+mn-ea"/>
                <a:cs typeface="+mn-cs"/>
              </a:rPr>
              <a:t>Q &amp; A</a:t>
            </a:r>
          </a:p>
        </p:txBody>
      </p:sp>
      <p:sp>
        <p:nvSpPr>
          <p:cNvPr id="7" name="TextBox 6">
            <a:extLst>
              <a:ext uri="{FF2B5EF4-FFF2-40B4-BE49-F238E27FC236}">
                <a16:creationId xmlns:a16="http://schemas.microsoft.com/office/drawing/2014/main" id="{79ED266F-CCDB-434A-9FE5-855BD82DCD25}"/>
              </a:ext>
            </a:extLst>
          </p:cNvPr>
          <p:cNvSpPr txBox="1"/>
          <p:nvPr/>
        </p:nvSpPr>
        <p:spPr>
          <a:xfrm>
            <a:off x="-837063" y="6439949"/>
            <a:ext cx="138661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‘21 Series of H₂ Webinars - Webinar 5: H₂ Stakeholder Engagement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 </a:t>
            </a:r>
          </a:p>
        </p:txBody>
      </p:sp>
    </p:spTree>
    <p:extLst>
      <p:ext uri="{BB962C8B-B14F-4D97-AF65-F5344CB8AC3E}">
        <p14:creationId xmlns:p14="http://schemas.microsoft.com/office/powerpoint/2010/main" val="3804143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2"/>
          <a:stretch>
            <a:fillRect/>
          </a:stretch>
        </p:blipFill>
        <p:spPr>
          <a:xfrm>
            <a:off x="197359" y="187218"/>
            <a:ext cx="2255716" cy="987638"/>
          </a:xfrm>
          <a:prstGeom prst="rect">
            <a:avLst/>
          </a:prstGeom>
        </p:spPr>
      </p:pic>
      <p:sp>
        <p:nvSpPr>
          <p:cNvPr id="7" name="TextBox 6">
            <a:extLst>
              <a:ext uri="{FF2B5EF4-FFF2-40B4-BE49-F238E27FC236}">
                <a16:creationId xmlns:a16="http://schemas.microsoft.com/office/drawing/2014/main" id="{788D8B92-5152-4B5F-8B91-E74F503365F1}"/>
              </a:ext>
            </a:extLst>
          </p:cNvPr>
          <p:cNvSpPr txBox="1"/>
          <p:nvPr/>
        </p:nvSpPr>
        <p:spPr>
          <a:xfrm>
            <a:off x="2810919" y="2687236"/>
            <a:ext cx="6570158" cy="3200876"/>
          </a:xfrm>
          <a:prstGeom prst="rect">
            <a:avLst/>
          </a:prstGeom>
          <a:noFill/>
        </p:spPr>
        <p:txBody>
          <a:bodyPr wrap="square" rtlCol="0">
            <a:spAutoFit/>
          </a:bodyPr>
          <a:lstStyle/>
          <a:p>
            <a:pPr marL="214323" marR="0" lvl="0" indent="-214323" algn="l" defTabSz="514374" rtl="0" eaLnBrk="1" fontAlgn="auto" latinLnBrk="0" hangingPunct="1">
              <a:lnSpc>
                <a:spcPct val="90000"/>
              </a:lnSpc>
              <a:spcBef>
                <a:spcPts val="563"/>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GenComm Website - </a:t>
            </a:r>
            <a:r>
              <a:rPr kumimoji="0" lang="en-GB" sz="2000" b="0" i="0" u="sng" strike="noStrike" kern="1200" cap="none" spc="0" normalizeH="0" baseline="0" noProof="0" dirty="0">
                <a:ln>
                  <a:noFill/>
                </a:ln>
                <a:solidFill>
                  <a:srgbClr val="0563C1"/>
                </a:solidFill>
                <a:effectLst/>
                <a:uLnTx/>
                <a:uFillTx/>
                <a:latin typeface="Calibri" panose="020F0502020204030204"/>
                <a:ea typeface="Calibri" panose="020F0502020204030204" pitchFamily="34" charset="0"/>
                <a:cs typeface="+mn-cs"/>
              </a:rPr>
              <a:t>nweurope.eu/</a:t>
            </a:r>
            <a:r>
              <a:rPr kumimoji="0" lang="en-GB" sz="2000" b="0" i="0" u="sng" strike="noStrike" kern="1200" cap="none" spc="0" normalizeH="0" baseline="0" noProof="0" dirty="0" err="1">
                <a:ln>
                  <a:noFill/>
                </a:ln>
                <a:solidFill>
                  <a:srgbClr val="0563C1"/>
                </a:solidFill>
                <a:effectLst/>
                <a:uLnTx/>
                <a:uFillTx/>
                <a:latin typeface="Calibri" panose="020F0502020204030204"/>
                <a:ea typeface="Calibri" panose="020F0502020204030204" pitchFamily="34" charset="0"/>
                <a:cs typeface="+mn-cs"/>
              </a:rPr>
              <a:t>gencomm</a:t>
            </a:r>
            <a:endParaRPr kumimoji="0" lang="en-GB"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214323" marR="0" lvl="0" indent="-214323" algn="l" defTabSz="514374" rtl="0" eaLnBrk="1" fontAlgn="auto" latinLnBrk="0" hangingPunct="1">
              <a:lnSpc>
                <a:spcPct val="90000"/>
              </a:lnSpc>
              <a:spcBef>
                <a:spcPts val="563"/>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214323" marR="0" lvl="0" indent="-214323" algn="l" defTabSz="514374" rtl="0" eaLnBrk="1" fontAlgn="auto" latinLnBrk="0" hangingPunct="1">
              <a:lnSpc>
                <a:spcPct val="90000"/>
              </a:lnSpc>
              <a:spcBef>
                <a:spcPts val="563"/>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LinkedIn - GenComm</a:t>
            </a:r>
          </a:p>
          <a:p>
            <a:pPr marL="214323" marR="0" lvl="0" indent="-214323" algn="l" defTabSz="514374" rtl="0" eaLnBrk="1" fontAlgn="auto" latinLnBrk="0" hangingPunct="1">
              <a:lnSpc>
                <a:spcPct val="90000"/>
              </a:lnSpc>
              <a:spcBef>
                <a:spcPts val="563"/>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214323" marR="0" lvl="0" indent="-214323" algn="l" defTabSz="514374" rtl="0" eaLnBrk="1" fontAlgn="auto" latinLnBrk="0" hangingPunct="1">
              <a:lnSpc>
                <a:spcPct val="90000"/>
              </a:lnSpc>
              <a:spcBef>
                <a:spcPts val="563"/>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Twitter - @GenComm_CH2F</a:t>
            </a:r>
          </a:p>
          <a:p>
            <a:pPr marL="214323" marR="0" lvl="0" indent="-214323" algn="l" defTabSz="514374" rtl="0" eaLnBrk="1" fontAlgn="auto" latinLnBrk="0" hangingPunct="1">
              <a:lnSpc>
                <a:spcPct val="90000"/>
              </a:lnSpc>
              <a:spcBef>
                <a:spcPts val="563"/>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214323" marR="0" lvl="0" indent="-214323" algn="l" defTabSz="514374" rtl="0" eaLnBrk="1" fontAlgn="auto" latinLnBrk="0" hangingPunct="1">
              <a:lnSpc>
                <a:spcPct val="90000"/>
              </a:lnSpc>
              <a:spcBef>
                <a:spcPts val="563"/>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Community Hydrogen Forum – CH2F - </a:t>
            </a:r>
            <a:r>
              <a:rPr kumimoji="0" lang="en-GB" sz="2000" b="0" i="0" u="sng" strike="noStrike" kern="1200" cap="none" spc="0" normalizeH="0" baseline="0" noProof="0" dirty="0">
                <a:ln>
                  <a:noFill/>
                </a:ln>
                <a:solidFill>
                  <a:srgbClr val="0563C1"/>
                </a:solidFill>
                <a:effectLst/>
                <a:uLnTx/>
                <a:uFillTx/>
                <a:latin typeface="Calibri" panose="020F0502020204030204"/>
                <a:ea typeface="Calibri" panose="020F0502020204030204" pitchFamily="34" charset="0"/>
                <a:cs typeface="+mn-cs"/>
              </a:rPr>
              <a:t>communityh2.eu</a:t>
            </a:r>
            <a:endParaRPr kumimoji="0" lang="en-GB"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214323" marR="0" lvl="0" indent="-214323" algn="l" defTabSz="514374" rtl="0" eaLnBrk="1" fontAlgn="auto" latinLnBrk="0" hangingPunct="1">
              <a:lnSpc>
                <a:spcPct val="90000"/>
              </a:lnSpc>
              <a:spcBef>
                <a:spcPts val="563"/>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214323" marR="0" lvl="0" indent="-214323" algn="l" defTabSz="514374" rtl="0" eaLnBrk="1" fontAlgn="auto" latinLnBrk="0" hangingPunct="1">
              <a:lnSpc>
                <a:spcPct val="90000"/>
              </a:lnSpc>
              <a:spcBef>
                <a:spcPts val="563"/>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Hydrogen Ireland website - </a:t>
            </a:r>
            <a:r>
              <a:rPr kumimoji="0" lang="en-GB" sz="2000" b="0" i="0" u="sng" strike="noStrike" kern="1200" cap="none" spc="0" normalizeH="0" baseline="0" noProof="0" dirty="0">
                <a:ln>
                  <a:noFill/>
                </a:ln>
                <a:solidFill>
                  <a:srgbClr val="0563C1"/>
                </a:solidFill>
                <a:effectLst/>
                <a:uLnTx/>
                <a:uFillTx/>
                <a:latin typeface="Calibri" panose="020F0502020204030204"/>
                <a:ea typeface="Calibri" panose="020F0502020204030204" pitchFamily="34" charset="0"/>
                <a:cs typeface="+mn-cs"/>
              </a:rPr>
              <a:t>hydrogenireland.org</a:t>
            </a:r>
            <a:endParaRPr kumimoji="0" lang="en-GB"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p:txBody>
      </p:sp>
      <p:sp>
        <p:nvSpPr>
          <p:cNvPr id="8" name="Rectangle 7">
            <a:extLst>
              <a:ext uri="{FF2B5EF4-FFF2-40B4-BE49-F238E27FC236}">
                <a16:creationId xmlns:a16="http://schemas.microsoft.com/office/drawing/2014/main" id="{6608B326-BB5F-44E3-A9C2-8F35738783AC}"/>
              </a:ext>
            </a:extLst>
          </p:cNvPr>
          <p:cNvSpPr/>
          <p:nvPr/>
        </p:nvSpPr>
        <p:spPr>
          <a:xfrm>
            <a:off x="3388814" y="1343295"/>
            <a:ext cx="5414367" cy="646331"/>
          </a:xfrm>
          <a:prstGeom prst="rect">
            <a:avLst/>
          </a:prstGeom>
        </p:spPr>
        <p:txBody>
          <a:bodyPr wrap="none">
            <a:spAutoFit/>
          </a:bodyPr>
          <a:lstStyle/>
          <a:p>
            <a:pPr marL="0" marR="0" lvl="0" indent="0" algn="l" defTabSz="342875"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Calibri" panose="020F0502020204030204"/>
                <a:ea typeface="Open Sans" panose="020B0606030504020204" pitchFamily="34" charset="0"/>
                <a:cs typeface="Open Sans" panose="020B0606030504020204" pitchFamily="34" charset="0"/>
              </a:rPr>
              <a:t>Social Distance Calling Card</a:t>
            </a:r>
            <a:endParaRPr kumimoji="0" lang="en-GB" sz="3600" b="0" i="0" u="none" strike="noStrike" kern="1200" cap="none" spc="0" normalizeH="0" baseline="0" noProof="0" dirty="0">
              <a:ln>
                <a:noFill/>
              </a:ln>
              <a:solidFill>
                <a:srgbClr val="00B050"/>
              </a:solidFill>
              <a:effectLst/>
              <a:uLnTx/>
              <a:uFillTx/>
              <a:latin typeface="Calibri" panose="020F0502020204030204"/>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549FDEA2-26C4-47BE-8990-B14E445E665D}"/>
              </a:ext>
            </a:extLst>
          </p:cNvPr>
          <p:cNvSpPr txBox="1"/>
          <p:nvPr/>
        </p:nvSpPr>
        <p:spPr>
          <a:xfrm>
            <a:off x="-837063" y="6439949"/>
            <a:ext cx="138661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‘21 Series of H₂ Webinars - Webinar 5: H₂ Stakeholder Engagement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 </a:t>
            </a:r>
          </a:p>
        </p:txBody>
      </p:sp>
    </p:spTree>
    <p:extLst>
      <p:ext uri="{BB962C8B-B14F-4D97-AF65-F5344CB8AC3E}">
        <p14:creationId xmlns:p14="http://schemas.microsoft.com/office/powerpoint/2010/main" val="1782214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2"/>
          <a:stretch>
            <a:fillRect/>
          </a:stretch>
        </p:blipFill>
        <p:spPr>
          <a:xfrm>
            <a:off x="197359" y="187218"/>
            <a:ext cx="2255716" cy="987638"/>
          </a:xfrm>
          <a:prstGeom prst="rect">
            <a:avLst/>
          </a:prstGeom>
        </p:spPr>
      </p:pic>
      <p:pic>
        <p:nvPicPr>
          <p:cNvPr id="6" name="Content Placeholder 5"/>
          <p:cNvPicPr>
            <a:picLocks noGrp="1" noChangeAspect="1"/>
          </p:cNvPicPr>
          <p:nvPr>
            <p:ph idx="1"/>
          </p:nvPr>
        </p:nvPicPr>
        <p:blipFill>
          <a:blip r:embed="rId3"/>
          <a:stretch>
            <a:fillRect/>
          </a:stretch>
        </p:blipFill>
        <p:spPr>
          <a:xfrm>
            <a:off x="2283092" y="928340"/>
            <a:ext cx="7625814" cy="5397047"/>
          </a:xfrm>
          <a:prstGeom prst="rect">
            <a:avLst/>
          </a:prstGeom>
        </p:spPr>
      </p:pic>
      <p:pic>
        <p:nvPicPr>
          <p:cNvPr id="7" name="Picture 6">
            <a:extLst>
              <a:ext uri="{FF2B5EF4-FFF2-40B4-BE49-F238E27FC236}">
                <a16:creationId xmlns:a16="http://schemas.microsoft.com/office/drawing/2014/main" id="{6607F2B4-F02F-43AB-8963-08C90A6F8EEA}"/>
              </a:ext>
            </a:extLst>
          </p:cNvPr>
          <p:cNvPicPr>
            <a:picLocks noChangeAspect="1"/>
          </p:cNvPicPr>
          <p:nvPr/>
        </p:nvPicPr>
        <p:blipFill>
          <a:blip r:embed="rId4"/>
          <a:stretch>
            <a:fillRect/>
          </a:stretch>
        </p:blipFill>
        <p:spPr>
          <a:xfrm>
            <a:off x="-1" y="5136078"/>
            <a:ext cx="12192000" cy="407472"/>
          </a:xfrm>
          <a:prstGeom prst="rect">
            <a:avLst/>
          </a:prstGeom>
        </p:spPr>
      </p:pic>
      <p:pic>
        <p:nvPicPr>
          <p:cNvPr id="9" name="Picture 8">
            <a:extLst>
              <a:ext uri="{FF2B5EF4-FFF2-40B4-BE49-F238E27FC236}">
                <a16:creationId xmlns:a16="http://schemas.microsoft.com/office/drawing/2014/main" id="{20D6C305-34AB-4B73-A49F-666C4D47CEB7}"/>
              </a:ext>
            </a:extLst>
          </p:cNvPr>
          <p:cNvPicPr>
            <a:picLocks noChangeAspect="1"/>
          </p:cNvPicPr>
          <p:nvPr/>
        </p:nvPicPr>
        <p:blipFill>
          <a:blip r:embed="rId4"/>
          <a:stretch>
            <a:fillRect/>
          </a:stretch>
        </p:blipFill>
        <p:spPr>
          <a:xfrm>
            <a:off x="-294640" y="6450528"/>
            <a:ext cx="12192000" cy="407472"/>
          </a:xfrm>
          <a:prstGeom prst="rect">
            <a:avLst/>
          </a:prstGeom>
        </p:spPr>
      </p:pic>
    </p:spTree>
    <p:extLst>
      <p:ext uri="{BB962C8B-B14F-4D97-AF65-F5344CB8AC3E}">
        <p14:creationId xmlns:p14="http://schemas.microsoft.com/office/powerpoint/2010/main" val="1797083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4CD9552-503C-4435-A1D9-89510786C3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2039" y="1253331"/>
            <a:ext cx="8327919" cy="4351338"/>
          </a:xfrm>
        </p:spPr>
      </p:pic>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3"/>
          <a:stretch>
            <a:fillRect/>
          </a:stretch>
        </p:blipFill>
        <p:spPr>
          <a:xfrm>
            <a:off x="197359" y="187218"/>
            <a:ext cx="2255716" cy="987638"/>
          </a:xfrm>
          <a:prstGeom prst="rect">
            <a:avLst/>
          </a:prstGeom>
        </p:spPr>
      </p:pic>
      <p:sp>
        <p:nvSpPr>
          <p:cNvPr id="5" name="TextBox 4">
            <a:extLst>
              <a:ext uri="{FF2B5EF4-FFF2-40B4-BE49-F238E27FC236}">
                <a16:creationId xmlns:a16="http://schemas.microsoft.com/office/drawing/2014/main" id="{F06E7B32-3CBC-414E-B29F-C5DCB8947BBC}"/>
              </a:ext>
            </a:extLst>
          </p:cNvPr>
          <p:cNvSpPr txBox="1"/>
          <p:nvPr/>
        </p:nvSpPr>
        <p:spPr>
          <a:xfrm>
            <a:off x="-837063" y="6439949"/>
            <a:ext cx="138661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‘21 Series of H₂ Webinars - Webinar 5: H₂ Stakeholder Engagement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 </a:t>
            </a:r>
          </a:p>
        </p:txBody>
      </p:sp>
    </p:spTree>
    <p:extLst>
      <p:ext uri="{BB962C8B-B14F-4D97-AF65-F5344CB8AC3E}">
        <p14:creationId xmlns:p14="http://schemas.microsoft.com/office/powerpoint/2010/main" val="443247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EBC5F-1EE7-4487-9765-80D5C6016A2F}"/>
              </a:ext>
            </a:extLst>
          </p:cNvPr>
          <p:cNvSpPr>
            <a:spLocks noGrp="1"/>
          </p:cNvSpPr>
          <p:nvPr>
            <p:ph idx="1"/>
          </p:nvPr>
        </p:nvSpPr>
        <p:spPr>
          <a:xfrm>
            <a:off x="838199" y="2090735"/>
            <a:ext cx="10515600" cy="4351338"/>
          </a:xfrm>
        </p:spPr>
        <p:txBody>
          <a:bodyPr/>
          <a:lstStyle/>
          <a:p>
            <a:pPr marL="0" indent="0">
              <a:buNone/>
            </a:pPr>
            <a:r>
              <a:rPr lang="en-GB" i="1" dirty="0"/>
              <a:t>Hydrogen is the catalyst driving Europe’s energy transition. Optimising this journey delivering SMARTH2 through valorization of the hydrogen supply chain, production, storage and use is key to creating a successful hydrogen Europe.</a:t>
            </a:r>
            <a:br>
              <a:rPr lang="en-GB" dirty="0"/>
            </a:br>
            <a:r>
              <a:rPr lang="en-GB" dirty="0"/>
              <a:t> </a:t>
            </a:r>
            <a:br>
              <a:rPr lang="en-GB" dirty="0"/>
            </a:br>
            <a:r>
              <a:rPr lang="en-GB" dirty="0"/>
              <a:t>The GenComm Spring Series of H2 webinars is focused on SMARTH2. Looking at how we can optimise GreenH2 to deliver increased benefits across the hydrogen value chain, accelerating cost reductions for hydrogen production, transmission, distribution, retail, and end applications.</a:t>
            </a:r>
          </a:p>
        </p:txBody>
      </p:sp>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2"/>
          <a:stretch>
            <a:fillRect/>
          </a:stretch>
        </p:blipFill>
        <p:spPr>
          <a:xfrm>
            <a:off x="197359" y="187218"/>
            <a:ext cx="2255716" cy="987638"/>
          </a:xfrm>
          <a:prstGeom prst="rect">
            <a:avLst/>
          </a:prstGeom>
        </p:spPr>
      </p:pic>
      <p:sp>
        <p:nvSpPr>
          <p:cNvPr id="5" name="TextBox 4">
            <a:extLst>
              <a:ext uri="{FF2B5EF4-FFF2-40B4-BE49-F238E27FC236}">
                <a16:creationId xmlns:a16="http://schemas.microsoft.com/office/drawing/2014/main" id="{F06E7B32-3CBC-414E-B29F-C5DCB8947BBC}"/>
              </a:ext>
            </a:extLst>
          </p:cNvPr>
          <p:cNvSpPr txBox="1"/>
          <p:nvPr/>
        </p:nvSpPr>
        <p:spPr>
          <a:xfrm>
            <a:off x="-837063" y="6439949"/>
            <a:ext cx="138661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‘21 Series of H₂ Webinars - Webinar 5: H₂ Stakeholder Engagement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 </a:t>
            </a:r>
          </a:p>
        </p:txBody>
      </p:sp>
      <p:sp>
        <p:nvSpPr>
          <p:cNvPr id="6" name="Rectangle 5">
            <a:extLst>
              <a:ext uri="{FF2B5EF4-FFF2-40B4-BE49-F238E27FC236}">
                <a16:creationId xmlns:a16="http://schemas.microsoft.com/office/drawing/2014/main" id="{466C87F2-368F-4C54-8185-35713F0040C1}"/>
              </a:ext>
            </a:extLst>
          </p:cNvPr>
          <p:cNvSpPr/>
          <p:nvPr/>
        </p:nvSpPr>
        <p:spPr>
          <a:xfrm>
            <a:off x="4771630" y="1174856"/>
            <a:ext cx="2648738"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B050"/>
                </a:solidFill>
                <a:effectLst/>
                <a:uLnTx/>
                <a:uFillTx/>
                <a:latin typeface="Calibri" panose="020F0502020204030204"/>
                <a:ea typeface="+mn-ea"/>
                <a:cs typeface="+mn-cs"/>
              </a:rPr>
              <a:t>WELCOME</a:t>
            </a:r>
          </a:p>
        </p:txBody>
      </p:sp>
    </p:spTree>
    <p:extLst>
      <p:ext uri="{BB962C8B-B14F-4D97-AF65-F5344CB8AC3E}">
        <p14:creationId xmlns:p14="http://schemas.microsoft.com/office/powerpoint/2010/main" val="4222390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2"/>
          <a:stretch>
            <a:fillRect/>
          </a:stretch>
        </p:blipFill>
        <p:spPr>
          <a:xfrm>
            <a:off x="197359" y="187218"/>
            <a:ext cx="2255716" cy="987638"/>
          </a:xfrm>
          <a:prstGeom prst="rect">
            <a:avLst/>
          </a:prstGeom>
        </p:spPr>
      </p:pic>
      <p:sp>
        <p:nvSpPr>
          <p:cNvPr id="5" name="TextBox 4">
            <a:extLst>
              <a:ext uri="{FF2B5EF4-FFF2-40B4-BE49-F238E27FC236}">
                <a16:creationId xmlns:a16="http://schemas.microsoft.com/office/drawing/2014/main" id="{F06E7B32-3CBC-414E-B29F-C5DCB8947BBC}"/>
              </a:ext>
            </a:extLst>
          </p:cNvPr>
          <p:cNvSpPr txBox="1"/>
          <p:nvPr/>
        </p:nvSpPr>
        <p:spPr>
          <a:xfrm>
            <a:off x="-837063" y="6439949"/>
            <a:ext cx="138661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34DA2"/>
                </a:solidFill>
                <a:effectLst/>
                <a:uLnTx/>
                <a:uFillTx/>
                <a:latin typeface="Calibri" panose="020F0502020204030204"/>
                <a:ea typeface="+mn-ea"/>
                <a:cs typeface="Open Sans"/>
              </a:rPr>
              <a:t>GenComm Spring ‘21 Series of H₂ Webinars - Webinar 5: H₂ Stakeholder Engagement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34DA2"/>
                </a:solidFill>
                <a:effectLst/>
                <a:uLnTx/>
                <a:uFillTx/>
                <a:latin typeface="Calibri" panose="020F0502020204030204"/>
                <a:ea typeface="+mn-ea"/>
                <a:cs typeface="Open Sans"/>
              </a:rPr>
              <a:t> </a:t>
            </a:r>
            <a:endPar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endParaRPr>
          </a:p>
        </p:txBody>
      </p:sp>
      <p:sp>
        <p:nvSpPr>
          <p:cNvPr id="2" name="Rectangle 1">
            <a:extLst>
              <a:ext uri="{FF2B5EF4-FFF2-40B4-BE49-F238E27FC236}">
                <a16:creationId xmlns:a16="http://schemas.microsoft.com/office/drawing/2014/main" id="{E3636472-F18D-4C98-9462-32A37A667130}"/>
              </a:ext>
            </a:extLst>
          </p:cNvPr>
          <p:cNvSpPr/>
          <p:nvPr/>
        </p:nvSpPr>
        <p:spPr>
          <a:xfrm>
            <a:off x="1152938" y="2099242"/>
            <a:ext cx="9886122"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1" i="0" u="none" strike="noStrike" kern="1200" cap="none" spc="0" normalizeH="0" baseline="0" noProof="0" dirty="0">
                <a:ln>
                  <a:noFill/>
                </a:ln>
                <a:solidFill>
                  <a:srgbClr val="212121"/>
                </a:solidFill>
                <a:effectLst/>
                <a:uLnTx/>
                <a:uFillTx/>
                <a:latin typeface="Lato"/>
                <a:ea typeface="+mn-ea"/>
                <a:cs typeface="+mn-cs"/>
              </a:rPr>
              <a:t>​​​​​​​</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1" i="0" u="none" strike="noStrike" kern="1200" cap="none" spc="0" normalizeH="0" baseline="0" noProof="0" dirty="0">
                <a:ln>
                  <a:noFill/>
                </a:ln>
                <a:solidFill>
                  <a:srgbClr val="212121"/>
                </a:solidFill>
                <a:effectLst/>
                <a:uLnTx/>
                <a:uFillTx/>
                <a:latin typeface="Lato"/>
                <a:ea typeface="+mn-ea"/>
                <a:cs typeface="+mn-cs"/>
              </a:rPr>
              <a:t>10:00 - 10:10: </a:t>
            </a:r>
            <a:r>
              <a:rPr kumimoji="0" lang="en-GB" sz="1800" b="0" i="0" u="none" strike="noStrike" kern="1200" cap="none" spc="0" normalizeH="0" baseline="0" noProof="0" dirty="0">
                <a:ln>
                  <a:noFill/>
                </a:ln>
                <a:solidFill>
                  <a:srgbClr val="212121"/>
                </a:solidFill>
                <a:effectLst/>
                <a:uLnTx/>
                <a:uFillTx/>
                <a:latin typeface="Lato"/>
                <a:ea typeface="+mn-ea"/>
                <a:cs typeface="+mn-cs"/>
              </a:rPr>
              <a:t>Welcome &amp; Introduction, </a:t>
            </a:r>
            <a:r>
              <a:rPr kumimoji="0" lang="en-GB" sz="1800" b="0" i="1" u="none" strike="noStrike" kern="1200" cap="none" spc="0" normalizeH="0" baseline="0" noProof="0" dirty="0">
                <a:ln>
                  <a:noFill/>
                </a:ln>
                <a:solidFill>
                  <a:srgbClr val="212121"/>
                </a:solidFill>
                <a:effectLst/>
                <a:uLnTx/>
                <a:uFillTx/>
                <a:latin typeface="Lato"/>
                <a:ea typeface="+mn-ea"/>
                <a:cs typeface="+mn-cs"/>
              </a:rPr>
              <a:t>Paul McCormack, Belfast Met &amp; GenComm</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1" i="0" u="none" strike="noStrike" kern="1200" cap="none" spc="0" normalizeH="0" baseline="0" noProof="0" dirty="0">
                <a:ln>
                  <a:noFill/>
                </a:ln>
                <a:solidFill>
                  <a:srgbClr val="212121"/>
                </a:solidFill>
                <a:effectLst/>
                <a:uLnTx/>
                <a:uFillTx/>
                <a:latin typeface="Lato"/>
                <a:ea typeface="+mn-ea"/>
                <a:cs typeface="+mn-cs"/>
              </a:rPr>
              <a:t>10:10 - 10:30: </a:t>
            </a:r>
            <a:r>
              <a:rPr kumimoji="0" lang="en-GB" sz="1800" b="0" i="0" u="none" strike="noStrike" kern="1200" cap="none" spc="0" normalizeH="0" baseline="0" noProof="0" dirty="0">
                <a:ln>
                  <a:noFill/>
                </a:ln>
                <a:solidFill>
                  <a:srgbClr val="212121"/>
                </a:solidFill>
                <a:effectLst/>
                <a:uLnTx/>
                <a:uFillTx/>
                <a:latin typeface="Lato"/>
                <a:ea typeface="+mn-ea"/>
                <a:cs typeface="+mn-cs"/>
              </a:rPr>
              <a:t>Enhancing stakeholder engagement, </a:t>
            </a:r>
            <a:r>
              <a:rPr kumimoji="0" lang="en-GB" sz="1800" b="0" i="1" u="none" strike="noStrike" kern="1200" cap="none" spc="0" normalizeH="0" baseline="0" noProof="0" dirty="0">
                <a:ln>
                  <a:noFill/>
                </a:ln>
                <a:solidFill>
                  <a:srgbClr val="212121"/>
                </a:solidFill>
                <a:effectLst/>
                <a:uLnTx/>
                <a:uFillTx/>
                <a:latin typeface="Lato"/>
                <a:ea typeface="+mn-ea"/>
                <a:cs typeface="+mn-cs"/>
              </a:rPr>
              <a:t>Jan Hildebrand</a:t>
            </a:r>
            <a:r>
              <a:rPr kumimoji="0" lang="en-GB" sz="1800" b="0" i="0" u="none" strike="noStrike" kern="1200" cap="none" spc="0" normalizeH="0" baseline="0" noProof="0" dirty="0">
                <a:ln>
                  <a:noFill/>
                </a:ln>
                <a:solidFill>
                  <a:srgbClr val="212121"/>
                </a:solidFill>
                <a:effectLst/>
                <a:uLnTx/>
                <a:uFillTx/>
                <a:latin typeface="Lato"/>
                <a:ea typeface="+mn-ea"/>
                <a:cs typeface="+mn-cs"/>
              </a:rPr>
              <a:t>, </a:t>
            </a:r>
            <a:r>
              <a:rPr kumimoji="0" lang="en-GB" sz="1800" b="0" i="1" u="none" strike="noStrike" kern="1200" cap="none" spc="0" normalizeH="0" baseline="0" noProof="0" dirty="0">
                <a:ln>
                  <a:noFill/>
                </a:ln>
                <a:solidFill>
                  <a:srgbClr val="212121"/>
                </a:solidFill>
                <a:effectLst/>
                <a:uLnTx/>
                <a:uFillTx/>
                <a:latin typeface="Lato"/>
                <a:ea typeface="+mn-ea"/>
                <a:cs typeface="+mn-cs"/>
              </a:rPr>
              <a:t>IZES </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1" i="0" u="none" strike="noStrike" kern="1200" cap="none" spc="0" normalizeH="0" baseline="0" noProof="0" dirty="0">
                <a:ln>
                  <a:noFill/>
                </a:ln>
                <a:solidFill>
                  <a:srgbClr val="212121"/>
                </a:solidFill>
                <a:effectLst/>
                <a:uLnTx/>
                <a:uFillTx/>
                <a:latin typeface="Lato"/>
                <a:ea typeface="+mn-ea"/>
                <a:cs typeface="+mn-cs"/>
              </a:rPr>
              <a:t>10:30 - 10:50: </a:t>
            </a:r>
            <a:r>
              <a:rPr kumimoji="0" lang="en-GB" sz="1800" b="0" i="0" u="none" strike="noStrike" kern="1200" cap="none" spc="0" normalizeH="0" baseline="0" noProof="0" dirty="0">
                <a:ln>
                  <a:noFill/>
                </a:ln>
                <a:solidFill>
                  <a:srgbClr val="212121"/>
                </a:solidFill>
                <a:effectLst/>
                <a:uLnTx/>
                <a:uFillTx/>
                <a:latin typeface="Lato"/>
                <a:ea typeface="+mn-ea"/>
                <a:cs typeface="+mn-cs"/>
              </a:rPr>
              <a:t>Empowering H2 integration, </a:t>
            </a:r>
            <a:r>
              <a:rPr kumimoji="0" lang="en-GB" sz="1800" b="0" i="1" u="none" strike="noStrike" kern="1200" cap="none" spc="0" normalizeH="0" baseline="0" noProof="0" dirty="0">
                <a:ln>
                  <a:noFill/>
                </a:ln>
                <a:solidFill>
                  <a:srgbClr val="212121"/>
                </a:solidFill>
                <a:effectLst/>
                <a:uLnTx/>
                <a:uFillTx/>
                <a:latin typeface="Lato"/>
                <a:ea typeface="+mn-ea"/>
                <a:cs typeface="+mn-cs"/>
              </a:rPr>
              <a:t>Anne Toner, Hydrogen Ireland (H2Irl)</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1" i="0" u="none" strike="noStrike" kern="1200" cap="none" spc="0" normalizeH="0" baseline="0" noProof="0" dirty="0">
                <a:ln>
                  <a:noFill/>
                </a:ln>
                <a:solidFill>
                  <a:srgbClr val="212121"/>
                </a:solidFill>
                <a:effectLst/>
                <a:uLnTx/>
                <a:uFillTx/>
                <a:latin typeface="Lato"/>
                <a:ea typeface="+mn-ea"/>
                <a:cs typeface="+mn-cs"/>
              </a:rPr>
              <a:t>10:50 - 11:10: </a:t>
            </a:r>
            <a:r>
              <a:rPr kumimoji="0" lang="en-GB" sz="1800" b="0" i="0" u="none" strike="noStrike" kern="1200" cap="none" spc="0" normalizeH="0" baseline="0" noProof="0" dirty="0">
                <a:ln>
                  <a:noFill/>
                </a:ln>
                <a:solidFill>
                  <a:srgbClr val="212121"/>
                </a:solidFill>
                <a:effectLst/>
                <a:uLnTx/>
                <a:uFillTx/>
                <a:latin typeface="Lato"/>
                <a:ea typeface="+mn-ea"/>
                <a:cs typeface="+mn-cs"/>
              </a:rPr>
              <a:t>H2 in European Energy systems 2025+, </a:t>
            </a:r>
            <a:r>
              <a:rPr kumimoji="0" lang="en-GB" sz="1800" b="0" i="1" u="none" strike="noStrike" kern="1200" cap="none" spc="0" normalizeH="0" baseline="0" noProof="0" dirty="0">
                <a:ln>
                  <a:noFill/>
                </a:ln>
                <a:solidFill>
                  <a:srgbClr val="212121"/>
                </a:solidFill>
                <a:effectLst/>
                <a:uLnTx/>
                <a:uFillTx/>
                <a:latin typeface="Lato"/>
                <a:ea typeface="+mn-ea"/>
                <a:cs typeface="+mn-cs"/>
              </a:rPr>
              <a:t>Bart Biebuyck, The Fuel Cells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212121"/>
                </a:solidFill>
                <a:effectLst/>
                <a:uLnTx/>
                <a:uFillTx/>
                <a:latin typeface="Lato"/>
                <a:ea typeface="+mn-ea"/>
                <a:cs typeface="+mn-cs"/>
              </a:rPr>
              <a:t>                        Hydrogen Joint Undertaking (FCH JU)</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1" i="0" u="none" strike="noStrike" kern="1200" cap="none" spc="0" normalizeH="0" baseline="0" noProof="0" dirty="0">
                <a:ln>
                  <a:noFill/>
                </a:ln>
                <a:solidFill>
                  <a:srgbClr val="212121"/>
                </a:solidFill>
                <a:effectLst/>
                <a:uLnTx/>
                <a:uFillTx/>
                <a:latin typeface="Lato"/>
                <a:ea typeface="+mn-ea"/>
                <a:cs typeface="+mn-cs"/>
              </a:rPr>
              <a:t>11:10 - 11:20: </a:t>
            </a:r>
            <a:r>
              <a:rPr kumimoji="0" lang="en-GB" sz="1800" b="0" i="0" u="none" strike="noStrike" kern="1200" cap="none" spc="0" normalizeH="0" baseline="0" noProof="0" dirty="0">
                <a:ln>
                  <a:noFill/>
                </a:ln>
                <a:solidFill>
                  <a:srgbClr val="212121"/>
                </a:solidFill>
                <a:effectLst/>
                <a:uLnTx/>
                <a:uFillTx/>
                <a:latin typeface="Lato"/>
                <a:ea typeface="+mn-ea"/>
                <a:cs typeface="+mn-cs"/>
              </a:rPr>
              <a:t>Q&amp;A</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4F5C81F-F9E5-4279-A904-9CBD3B68C5CA}"/>
              </a:ext>
            </a:extLst>
          </p:cNvPr>
          <p:cNvSpPr/>
          <p:nvPr/>
        </p:nvSpPr>
        <p:spPr>
          <a:xfrm>
            <a:off x="5117846" y="1329801"/>
            <a:ext cx="1956305"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B050"/>
                </a:solidFill>
                <a:effectLst/>
                <a:uLnTx/>
                <a:uFillTx/>
                <a:latin typeface="Calibri" panose="020F0502020204030204"/>
                <a:ea typeface="+mn-ea"/>
                <a:cs typeface="+mn-cs"/>
              </a:rPr>
              <a:t>Agenda</a:t>
            </a:r>
          </a:p>
        </p:txBody>
      </p:sp>
    </p:spTree>
    <p:extLst>
      <p:ext uri="{BB962C8B-B14F-4D97-AF65-F5344CB8AC3E}">
        <p14:creationId xmlns:p14="http://schemas.microsoft.com/office/powerpoint/2010/main" val="3840078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EBC5F-1EE7-4487-9765-80D5C6016A2F}"/>
              </a:ext>
            </a:extLst>
          </p:cNvPr>
          <p:cNvSpPr>
            <a:spLocks noGrp="1"/>
          </p:cNvSpPr>
          <p:nvPr>
            <p:ph idx="1"/>
          </p:nvPr>
        </p:nvSpPr>
        <p:spPr>
          <a:xfrm>
            <a:off x="701040" y="1991961"/>
            <a:ext cx="4475480" cy="4351338"/>
          </a:xfrm>
        </p:spPr>
        <p:txBody>
          <a:bodyPr>
            <a:normAutofit/>
          </a:bodyPr>
          <a:lstStyle/>
          <a:p>
            <a:r>
              <a:rPr lang="en-GB" dirty="0"/>
              <a:t>The previous webinars all looked at different stages of the Hydrogen value chain. </a:t>
            </a:r>
          </a:p>
          <a:p>
            <a:r>
              <a:rPr lang="en-GB" dirty="0"/>
              <a:t>Today’s webinar is focussed on the most important part, that of Stakeholder Engagement. </a:t>
            </a:r>
          </a:p>
        </p:txBody>
      </p:sp>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2"/>
          <a:stretch>
            <a:fillRect/>
          </a:stretch>
        </p:blipFill>
        <p:spPr>
          <a:xfrm>
            <a:off x="197359" y="187218"/>
            <a:ext cx="2255716" cy="987638"/>
          </a:xfrm>
          <a:prstGeom prst="rect">
            <a:avLst/>
          </a:prstGeom>
        </p:spPr>
      </p:pic>
      <p:sp>
        <p:nvSpPr>
          <p:cNvPr id="5" name="TextBox 4">
            <a:extLst>
              <a:ext uri="{FF2B5EF4-FFF2-40B4-BE49-F238E27FC236}">
                <a16:creationId xmlns:a16="http://schemas.microsoft.com/office/drawing/2014/main" id="{F06E7B32-3CBC-414E-B29F-C5DCB8947BBC}"/>
              </a:ext>
            </a:extLst>
          </p:cNvPr>
          <p:cNvSpPr txBox="1"/>
          <p:nvPr/>
        </p:nvSpPr>
        <p:spPr>
          <a:xfrm>
            <a:off x="-837063" y="6439949"/>
            <a:ext cx="138661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‘21 Series of H₂ Webinars - Webinar 5: H₂ Stakeholder Engagement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 </a:t>
            </a:r>
          </a:p>
        </p:txBody>
      </p:sp>
      <p:sp>
        <p:nvSpPr>
          <p:cNvPr id="6" name="Rectangle 5">
            <a:extLst>
              <a:ext uri="{FF2B5EF4-FFF2-40B4-BE49-F238E27FC236}">
                <a16:creationId xmlns:a16="http://schemas.microsoft.com/office/drawing/2014/main" id="{717BDEC3-D71B-4BC6-94E0-17243CEACD11}"/>
              </a:ext>
            </a:extLst>
          </p:cNvPr>
          <p:cNvSpPr/>
          <p:nvPr/>
        </p:nvSpPr>
        <p:spPr>
          <a:xfrm>
            <a:off x="2806027" y="983435"/>
            <a:ext cx="6579943"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B050"/>
                </a:solidFill>
                <a:effectLst/>
                <a:uLnTx/>
                <a:uFillTx/>
                <a:latin typeface="Calibri" panose="020F0502020204030204"/>
                <a:ea typeface="+mn-ea"/>
                <a:cs typeface="+mn-cs"/>
              </a:rPr>
              <a:t>Spring ’21 SMART H2 series</a:t>
            </a:r>
          </a:p>
        </p:txBody>
      </p:sp>
      <p:graphicFrame>
        <p:nvGraphicFramePr>
          <p:cNvPr id="2" name="Diagram 1">
            <a:extLst>
              <a:ext uri="{FF2B5EF4-FFF2-40B4-BE49-F238E27FC236}">
                <a16:creationId xmlns:a16="http://schemas.microsoft.com/office/drawing/2014/main" id="{15A229D2-4884-44A7-A7CD-2DE2E14C8801}"/>
              </a:ext>
            </a:extLst>
          </p:cNvPr>
          <p:cNvGraphicFramePr/>
          <p:nvPr/>
        </p:nvGraphicFramePr>
        <p:xfrm>
          <a:off x="4173176" y="1792288"/>
          <a:ext cx="7317784" cy="4878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5215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EBC5F-1EE7-4487-9765-80D5C6016A2F}"/>
              </a:ext>
            </a:extLst>
          </p:cNvPr>
          <p:cNvSpPr>
            <a:spLocks noGrp="1"/>
          </p:cNvSpPr>
          <p:nvPr>
            <p:ph idx="1"/>
          </p:nvPr>
        </p:nvSpPr>
        <p:spPr>
          <a:xfrm>
            <a:off x="838199" y="1980446"/>
            <a:ext cx="10515600" cy="4351338"/>
          </a:xfrm>
        </p:spPr>
        <p:txBody>
          <a:bodyPr>
            <a:normAutofit fontScale="92500" lnSpcReduction="10000"/>
          </a:bodyPr>
          <a:lstStyle/>
          <a:p>
            <a:pPr algn="just"/>
            <a:r>
              <a:rPr lang="en-GB" dirty="0"/>
              <a:t>The energy sector is one of the leading sectors that must respond to the global climate challenge. On the 18th May the International Energy Agency announced their net zero by 2050 roadmap. The recently announced IEA roadmap is a  viable pathway to building a global energy sector with net-zero greenhouse gas emissions in 2050. </a:t>
            </a:r>
          </a:p>
          <a:p>
            <a:pPr algn="just"/>
            <a:r>
              <a:rPr lang="en-GB" dirty="0"/>
              <a:t>However it is a narrow route that needs widened by technology adaption and more importantly it needs populated.  Stakeholder engagement is the key to the roadmap being successful, it requires immediate action from stakeholders across all countries to deliver a SMART H2 Highway - a transformation of our energy spectrum where all can participate and secure a just transition to net zero.</a:t>
            </a:r>
          </a:p>
          <a:p>
            <a:r>
              <a:rPr lang="en-GB" dirty="0">
                <a:hlinkClick r:id="rId2"/>
              </a:rPr>
              <a:t>https://www.iea.org/reports/net-zero-by-2050</a:t>
            </a:r>
            <a:endParaRPr lang="en-GB" dirty="0"/>
          </a:p>
          <a:p>
            <a:endParaRPr lang="en-GB" dirty="0"/>
          </a:p>
        </p:txBody>
      </p:sp>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3"/>
          <a:stretch>
            <a:fillRect/>
          </a:stretch>
        </p:blipFill>
        <p:spPr>
          <a:xfrm>
            <a:off x="197359" y="187218"/>
            <a:ext cx="2255716" cy="987638"/>
          </a:xfrm>
          <a:prstGeom prst="rect">
            <a:avLst/>
          </a:prstGeom>
        </p:spPr>
      </p:pic>
      <p:sp>
        <p:nvSpPr>
          <p:cNvPr id="5" name="TextBox 4">
            <a:extLst>
              <a:ext uri="{FF2B5EF4-FFF2-40B4-BE49-F238E27FC236}">
                <a16:creationId xmlns:a16="http://schemas.microsoft.com/office/drawing/2014/main" id="{F06E7B32-3CBC-414E-B29F-C5DCB8947BBC}"/>
              </a:ext>
            </a:extLst>
          </p:cNvPr>
          <p:cNvSpPr txBox="1"/>
          <p:nvPr/>
        </p:nvSpPr>
        <p:spPr>
          <a:xfrm>
            <a:off x="-837063" y="6439949"/>
            <a:ext cx="138661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‘21 Series of H₂ Webinars - Webinar 5: H₂ Stakeholder Engagement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 </a:t>
            </a:r>
          </a:p>
        </p:txBody>
      </p:sp>
      <p:sp>
        <p:nvSpPr>
          <p:cNvPr id="2" name="Rectangle 1">
            <a:extLst>
              <a:ext uri="{FF2B5EF4-FFF2-40B4-BE49-F238E27FC236}">
                <a16:creationId xmlns:a16="http://schemas.microsoft.com/office/drawing/2014/main" id="{DB2A9CAC-467D-45D4-96FE-68B79CADC343}"/>
              </a:ext>
            </a:extLst>
          </p:cNvPr>
          <p:cNvSpPr/>
          <p:nvPr/>
        </p:nvSpPr>
        <p:spPr>
          <a:xfrm>
            <a:off x="4012640" y="1102840"/>
            <a:ext cx="4166718" cy="769441"/>
          </a:xfrm>
          <a:prstGeom prst="rect">
            <a:avLst/>
          </a:prstGeom>
        </p:spPr>
        <p:txBody>
          <a:bodyPr wrap="non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B050"/>
                </a:solidFill>
                <a:effectLst/>
                <a:uLnTx/>
                <a:uFillTx/>
                <a:latin typeface="Graphik"/>
                <a:ea typeface="+mn-ea"/>
                <a:cs typeface="+mn-cs"/>
              </a:rPr>
              <a:t>Net Zero by 2050</a:t>
            </a:r>
          </a:p>
        </p:txBody>
      </p:sp>
    </p:spTree>
    <p:extLst>
      <p:ext uri="{BB962C8B-B14F-4D97-AF65-F5344CB8AC3E}">
        <p14:creationId xmlns:p14="http://schemas.microsoft.com/office/powerpoint/2010/main" val="441971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EBC5F-1EE7-4487-9765-80D5C6016A2F}"/>
              </a:ext>
            </a:extLst>
          </p:cNvPr>
          <p:cNvSpPr>
            <a:spLocks noGrp="1"/>
          </p:cNvSpPr>
          <p:nvPr>
            <p:ph idx="1"/>
          </p:nvPr>
        </p:nvSpPr>
        <p:spPr>
          <a:xfrm>
            <a:off x="838199" y="2196686"/>
            <a:ext cx="10515600" cy="4351338"/>
          </a:xfrm>
        </p:spPr>
        <p:txBody>
          <a:bodyPr/>
          <a:lstStyle/>
          <a:p>
            <a:pPr marL="0" indent="0" algn="just">
              <a:buNone/>
            </a:pPr>
            <a:r>
              <a:rPr lang="en-IE" dirty="0"/>
              <a:t>We must address the challenges workers face by ensuring that they have the appropriate skills and training to build back greener post COVID alongside long term plans for skills necessary to bet to a net zero economy.</a:t>
            </a:r>
            <a:endParaRPr lang="en-GB" dirty="0"/>
          </a:p>
        </p:txBody>
      </p:sp>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2"/>
          <a:stretch>
            <a:fillRect/>
          </a:stretch>
        </p:blipFill>
        <p:spPr>
          <a:xfrm>
            <a:off x="197359" y="187218"/>
            <a:ext cx="2255716" cy="987638"/>
          </a:xfrm>
          <a:prstGeom prst="rect">
            <a:avLst/>
          </a:prstGeom>
        </p:spPr>
      </p:pic>
      <p:sp>
        <p:nvSpPr>
          <p:cNvPr id="5" name="TextBox 4">
            <a:extLst>
              <a:ext uri="{FF2B5EF4-FFF2-40B4-BE49-F238E27FC236}">
                <a16:creationId xmlns:a16="http://schemas.microsoft.com/office/drawing/2014/main" id="{F06E7B32-3CBC-414E-B29F-C5DCB8947BBC}"/>
              </a:ext>
            </a:extLst>
          </p:cNvPr>
          <p:cNvSpPr txBox="1"/>
          <p:nvPr/>
        </p:nvSpPr>
        <p:spPr>
          <a:xfrm>
            <a:off x="-837063" y="6439949"/>
            <a:ext cx="138661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‘21 Series of H₂ Webinars - Webinar 5: H₂ Stakeholder Engagement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 </a:t>
            </a:r>
          </a:p>
        </p:txBody>
      </p:sp>
      <p:sp>
        <p:nvSpPr>
          <p:cNvPr id="6" name="Rectangle 5">
            <a:extLst>
              <a:ext uri="{FF2B5EF4-FFF2-40B4-BE49-F238E27FC236}">
                <a16:creationId xmlns:a16="http://schemas.microsoft.com/office/drawing/2014/main" id="{D56A5F20-C45C-4C83-B385-5A42BBB2D122}"/>
              </a:ext>
            </a:extLst>
          </p:cNvPr>
          <p:cNvSpPr/>
          <p:nvPr/>
        </p:nvSpPr>
        <p:spPr>
          <a:xfrm>
            <a:off x="5268689" y="1174856"/>
            <a:ext cx="1654620" cy="769441"/>
          </a:xfrm>
          <a:prstGeom prst="rect">
            <a:avLst/>
          </a:prstGeom>
        </p:spPr>
        <p:txBody>
          <a:bodyPr wrap="non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B050"/>
                </a:solidFill>
                <a:effectLst/>
                <a:uLnTx/>
                <a:uFillTx/>
                <a:latin typeface="Calibri" panose="020F0502020204030204"/>
                <a:ea typeface="+mn-ea"/>
                <a:cs typeface="+mn-cs"/>
              </a:rPr>
              <a:t>SKILLS</a:t>
            </a:r>
          </a:p>
        </p:txBody>
      </p:sp>
    </p:spTree>
    <p:extLst>
      <p:ext uri="{BB962C8B-B14F-4D97-AF65-F5344CB8AC3E}">
        <p14:creationId xmlns:p14="http://schemas.microsoft.com/office/powerpoint/2010/main" val="537621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EBC5F-1EE7-4487-9765-80D5C6016A2F}"/>
              </a:ext>
            </a:extLst>
          </p:cNvPr>
          <p:cNvSpPr>
            <a:spLocks noGrp="1"/>
          </p:cNvSpPr>
          <p:nvPr>
            <p:ph idx="1"/>
          </p:nvPr>
        </p:nvSpPr>
        <p:spPr>
          <a:xfrm>
            <a:off x="838199" y="2506662"/>
            <a:ext cx="10515600" cy="4351338"/>
          </a:xfrm>
        </p:spPr>
        <p:txBody>
          <a:bodyPr/>
          <a:lstStyle/>
          <a:p>
            <a:pPr algn="just"/>
            <a:r>
              <a:rPr lang="en-GB" b="1" dirty="0"/>
              <a:t>Instead of fossil fuels, the energy sector is based largely on renewable energy.</a:t>
            </a:r>
            <a:r>
              <a:rPr lang="en-GB" dirty="0"/>
              <a:t> Two-thirds of total energy supply in 2050 is from wind, solar, bioenergy, geothermal and hydro energy. Solar becomes the largest source, accounting for one-fifth of energy supplies. Solar PV capacity increases 20-fold between now and 2050, and wind power 11-fold.</a:t>
            </a:r>
          </a:p>
        </p:txBody>
      </p:sp>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2"/>
          <a:stretch>
            <a:fillRect/>
          </a:stretch>
        </p:blipFill>
        <p:spPr>
          <a:xfrm>
            <a:off x="197359" y="187218"/>
            <a:ext cx="2255716" cy="987638"/>
          </a:xfrm>
          <a:prstGeom prst="rect">
            <a:avLst/>
          </a:prstGeom>
        </p:spPr>
      </p:pic>
      <p:sp>
        <p:nvSpPr>
          <p:cNvPr id="5" name="TextBox 4">
            <a:extLst>
              <a:ext uri="{FF2B5EF4-FFF2-40B4-BE49-F238E27FC236}">
                <a16:creationId xmlns:a16="http://schemas.microsoft.com/office/drawing/2014/main" id="{F06E7B32-3CBC-414E-B29F-C5DCB8947BBC}"/>
              </a:ext>
            </a:extLst>
          </p:cNvPr>
          <p:cNvSpPr txBox="1"/>
          <p:nvPr/>
        </p:nvSpPr>
        <p:spPr>
          <a:xfrm>
            <a:off x="-837063" y="6439949"/>
            <a:ext cx="138661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‘21 Series of H₂ Webinars - Webinar 5: H₂ Stakeholder Engagement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 </a:t>
            </a:r>
          </a:p>
        </p:txBody>
      </p:sp>
      <p:sp>
        <p:nvSpPr>
          <p:cNvPr id="2" name="Rectangle 1">
            <a:extLst>
              <a:ext uri="{FF2B5EF4-FFF2-40B4-BE49-F238E27FC236}">
                <a16:creationId xmlns:a16="http://schemas.microsoft.com/office/drawing/2014/main" id="{C0130853-CF2D-4757-9EEA-0F546D70A232}"/>
              </a:ext>
            </a:extLst>
          </p:cNvPr>
          <p:cNvSpPr/>
          <p:nvPr/>
        </p:nvSpPr>
        <p:spPr>
          <a:xfrm>
            <a:off x="1387883" y="1331828"/>
            <a:ext cx="9416232" cy="707886"/>
          </a:xfrm>
          <a:prstGeom prst="rect">
            <a:avLst/>
          </a:prstGeom>
        </p:spPr>
        <p:txBody>
          <a:bodyPr wrap="non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B050"/>
                </a:solidFill>
                <a:effectLst/>
                <a:uLnTx/>
                <a:uFillTx/>
                <a:latin typeface="Graphik"/>
                <a:ea typeface="+mn-ea"/>
                <a:cs typeface="+mn-cs"/>
              </a:rPr>
              <a:t>An energy sector dominated by renewables</a:t>
            </a:r>
          </a:p>
        </p:txBody>
      </p:sp>
    </p:spTree>
    <p:extLst>
      <p:ext uri="{BB962C8B-B14F-4D97-AF65-F5344CB8AC3E}">
        <p14:creationId xmlns:p14="http://schemas.microsoft.com/office/powerpoint/2010/main" val="3556529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EBC5F-1EE7-4487-9765-80D5C6016A2F}"/>
              </a:ext>
            </a:extLst>
          </p:cNvPr>
          <p:cNvSpPr>
            <a:spLocks noGrp="1"/>
          </p:cNvSpPr>
          <p:nvPr>
            <p:ph idx="1"/>
          </p:nvPr>
        </p:nvSpPr>
        <p:spPr>
          <a:xfrm>
            <a:off x="838197" y="2844052"/>
            <a:ext cx="10515600" cy="4351338"/>
          </a:xfrm>
        </p:spPr>
        <p:txBody>
          <a:bodyPr/>
          <a:lstStyle/>
          <a:p>
            <a:pPr marL="0" indent="0">
              <a:buNone/>
            </a:pPr>
            <a:r>
              <a:rPr lang="en-GB" dirty="0"/>
              <a:t>A transition of the scale and speed described by the net zero pathway cannot be achieved without sustained support and participation from citizens.</a:t>
            </a:r>
          </a:p>
        </p:txBody>
      </p:sp>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2"/>
          <a:stretch>
            <a:fillRect/>
          </a:stretch>
        </p:blipFill>
        <p:spPr>
          <a:xfrm>
            <a:off x="197359" y="187218"/>
            <a:ext cx="2255716" cy="987638"/>
          </a:xfrm>
          <a:prstGeom prst="rect">
            <a:avLst/>
          </a:prstGeom>
        </p:spPr>
      </p:pic>
      <p:sp>
        <p:nvSpPr>
          <p:cNvPr id="5" name="TextBox 4">
            <a:extLst>
              <a:ext uri="{FF2B5EF4-FFF2-40B4-BE49-F238E27FC236}">
                <a16:creationId xmlns:a16="http://schemas.microsoft.com/office/drawing/2014/main" id="{F06E7B32-3CBC-414E-B29F-C5DCB8947BBC}"/>
              </a:ext>
            </a:extLst>
          </p:cNvPr>
          <p:cNvSpPr txBox="1"/>
          <p:nvPr/>
        </p:nvSpPr>
        <p:spPr>
          <a:xfrm>
            <a:off x="-837063" y="6439949"/>
            <a:ext cx="138661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‘21 Series of H₂ Webinars - Webinar 5: H₂ Stakeholder Engagement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 </a:t>
            </a:r>
          </a:p>
        </p:txBody>
      </p:sp>
      <p:sp>
        <p:nvSpPr>
          <p:cNvPr id="2" name="Rectangle 1">
            <a:extLst>
              <a:ext uri="{FF2B5EF4-FFF2-40B4-BE49-F238E27FC236}">
                <a16:creationId xmlns:a16="http://schemas.microsoft.com/office/drawing/2014/main" id="{A80873D6-F582-4D2F-B874-4A962F9E1E34}"/>
              </a:ext>
            </a:extLst>
          </p:cNvPr>
          <p:cNvSpPr/>
          <p:nvPr/>
        </p:nvSpPr>
        <p:spPr>
          <a:xfrm>
            <a:off x="268665" y="1571725"/>
            <a:ext cx="11654665" cy="769441"/>
          </a:xfrm>
          <a:prstGeom prst="rect">
            <a:avLst/>
          </a:prstGeom>
        </p:spPr>
        <p:txBody>
          <a:bodyPr wrap="non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B050"/>
                </a:solidFill>
                <a:effectLst/>
                <a:uLnTx/>
                <a:uFillTx/>
                <a:latin typeface="Calibri" panose="020F0502020204030204"/>
                <a:ea typeface="+mn-ea"/>
                <a:cs typeface="+mn-cs"/>
              </a:rPr>
              <a:t>The </a:t>
            </a:r>
            <a:r>
              <a:rPr kumimoji="0" lang="en-GB" sz="4000" b="1" i="0" u="none" strike="noStrike" kern="1200" cap="none" spc="0" normalizeH="0" baseline="0" noProof="0" dirty="0">
                <a:ln>
                  <a:noFill/>
                </a:ln>
                <a:solidFill>
                  <a:srgbClr val="00B050"/>
                </a:solidFill>
                <a:effectLst/>
                <a:uLnTx/>
                <a:uFillTx/>
                <a:latin typeface="Calibri" panose="020F0502020204030204"/>
                <a:ea typeface="+mn-ea"/>
                <a:cs typeface="+mn-cs"/>
              </a:rPr>
              <a:t>transition</a:t>
            </a:r>
            <a:r>
              <a:rPr kumimoji="0" lang="en-GB" sz="4400" b="1" i="0" u="none" strike="noStrike" kern="1200" cap="none" spc="0" normalizeH="0" baseline="0" noProof="0" dirty="0">
                <a:ln>
                  <a:noFill/>
                </a:ln>
                <a:solidFill>
                  <a:srgbClr val="00B050"/>
                </a:solidFill>
                <a:effectLst/>
                <a:uLnTx/>
                <a:uFillTx/>
                <a:latin typeface="Calibri" panose="020F0502020204030204"/>
                <a:ea typeface="+mn-ea"/>
                <a:cs typeface="+mn-cs"/>
              </a:rPr>
              <a:t> to net zero is for and about people</a:t>
            </a:r>
          </a:p>
        </p:txBody>
      </p:sp>
    </p:spTree>
    <p:extLst>
      <p:ext uri="{BB962C8B-B14F-4D97-AF65-F5344CB8AC3E}">
        <p14:creationId xmlns:p14="http://schemas.microsoft.com/office/powerpoint/2010/main" val="64572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BDEDAF7F04CB44808FB66BD2494817" ma:contentTypeVersion="11" ma:contentTypeDescription="Create a new document." ma:contentTypeScope="" ma:versionID="6a068b5fd3f63db731c9c27eced203ce">
  <xsd:schema xmlns:xsd="http://www.w3.org/2001/XMLSchema" xmlns:xs="http://www.w3.org/2001/XMLSchema" xmlns:p="http://schemas.microsoft.com/office/2006/metadata/properties" xmlns:ns2="ef0b0bf8-9b2d-4537-a09e-480623a224ba" targetNamespace="http://schemas.microsoft.com/office/2006/metadata/properties" ma:root="true" ma:fieldsID="fcbddaea3b5216f3fbfa636ef13e2f13" ns2:_="">
    <xsd:import namespace="ef0b0bf8-9b2d-4537-a09e-480623a224b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b0bf8-9b2d-4537-a09e-480623a224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2B11E9-20A9-4B1D-B975-6560C47C9EB7}"/>
</file>

<file path=customXml/itemProps2.xml><?xml version="1.0" encoding="utf-8"?>
<ds:datastoreItem xmlns:ds="http://schemas.openxmlformats.org/officeDocument/2006/customXml" ds:itemID="{5EF70937-B023-40BB-87D3-84B35FA4A212}"/>
</file>

<file path=customXml/itemProps3.xml><?xml version="1.0" encoding="utf-8"?>
<ds:datastoreItem xmlns:ds="http://schemas.openxmlformats.org/officeDocument/2006/customXml" ds:itemID="{51F519F0-409A-467E-8659-DA15E7CCE9F3}"/>
</file>

<file path=docProps/app.xml><?xml version="1.0" encoding="utf-8"?>
<Properties xmlns="http://schemas.openxmlformats.org/officeDocument/2006/extended-properties" xmlns:vt="http://schemas.openxmlformats.org/officeDocument/2006/docPropsVTypes">
  <TotalTime>0</TotalTime>
  <Words>1282</Words>
  <Application>Microsoft Office PowerPoint</Application>
  <PresentationFormat>Widescreen</PresentationFormat>
  <Paragraphs>85</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Graphik</vt:lpstr>
      <vt:lpstr>Lato</vt:lpstr>
      <vt:lpstr>Open Sans</vt:lpstr>
      <vt:lpstr>Office Theme</vt:lpstr>
      <vt:lpstr>GenComm Spring ‘21 Series of H₂ Webinars  SMARTH2   Webinar 5:  H₂ Stakeholder Engagement    27th May 2021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GenComm Spring ‘21 Series of H₂ Webinars  SMARTH2   Webinar 5:  H₂ Stakeholder Engagement    27th May 2021</dc:title>
  <dc:creator>Joanna Wilson (JWilson)</dc:creator>
  <cp:lastModifiedBy>Joanna Wilson (JWilson)</cp:lastModifiedBy>
  <cp:revision>1</cp:revision>
  <dcterms:created xsi:type="dcterms:W3CDTF">2021-05-26T17:14:48Z</dcterms:created>
  <dcterms:modified xsi:type="dcterms:W3CDTF">2021-05-27T11:02:43Z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0x010100E4BDEDAF7F04CB44808FB66BD2494817</vt:lpwstr>
  </property>
</Properties>
</file>