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s/slide14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6"/>
  </p:notesMasterIdLst>
  <p:sldIdLst>
    <p:sldId id="282" r:id="rId2"/>
    <p:sldId id="256" r:id="rId3"/>
    <p:sldId id="299" r:id="rId4"/>
    <p:sldId id="321" r:id="rId5"/>
    <p:sldId id="307" r:id="rId6"/>
    <p:sldId id="319" r:id="rId7"/>
    <p:sldId id="323" r:id="rId8"/>
    <p:sldId id="322" r:id="rId9"/>
    <p:sldId id="300" r:id="rId10"/>
    <p:sldId id="302" r:id="rId11"/>
    <p:sldId id="285" r:id="rId12"/>
    <p:sldId id="320" r:id="rId13"/>
    <p:sldId id="317" r:id="rId14"/>
    <p:sldId id="289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4DA2"/>
    <a:srgbClr val="019562"/>
    <a:srgbClr val="3366FF"/>
    <a:srgbClr val="97C03C"/>
    <a:srgbClr val="F4C0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10" d="100"/>
          <a:sy n="110" d="100"/>
        </p:scale>
        <p:origin x="164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AD5469-04B7-D245-8B0E-813C273D8001}" type="datetimeFigureOut">
              <a:t>26.05.2021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4D149-4236-C24C-A605-CA7AE6F58777}" type="slidenum"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006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4D149-4236-C24C-A605-CA7AE6F58777}" type="slidenum">
              <a:rPr lang="de-DE" smtClean="0"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42844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4D149-4236-C24C-A605-CA7AE6F58777}" type="slidenum">
              <a:rPr lang="de-DE" smtClean="0"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22257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4D149-4236-C24C-A605-CA7AE6F58777}" type="slidenum">
              <a:rPr lang="de-DE" smtClean="0"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506185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4D149-4236-C24C-A605-CA7AE6F58777}" type="slidenum">
              <a:rPr lang="de-DE" smtClean="0"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952265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4D149-4236-C24C-A605-CA7AE6F58777}" type="slidenum">
              <a:rPr lang="de-DE" smtClean="0"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101806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4D149-4236-C24C-A605-CA7AE6F58777}" type="slidenum">
              <a:rPr lang="de-DE" smtClean="0"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35100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4D149-4236-C24C-A605-CA7AE6F58777}" type="slidenum">
              <a:rPr lang="de-DE" smtClean="0"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98002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1B092-AA50-0940-A1DC-B65882C09C68}" type="datetimeFigureOut">
              <a:rPr lang="en-US" smtClean="0"/>
              <a:t>5/26/2021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D083B-FAF2-5643-A9FC-521FAB15583B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0707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1B092-AA50-0940-A1DC-B65882C09C68}" type="datetimeFigureOut">
              <a:rPr lang="en-US" smtClean="0"/>
              <a:t>5/26/2021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D083B-FAF2-5643-A9FC-521FAB15583B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899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1B092-AA50-0940-A1DC-B65882C09C68}" type="datetimeFigureOut">
              <a:rPr lang="en-US" smtClean="0"/>
              <a:t>5/26/2021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D083B-FAF2-5643-A9FC-521FAB15583B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800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1B092-AA50-0940-A1DC-B65882C09C68}" type="datetimeFigureOut">
              <a:rPr lang="en-US" smtClean="0"/>
              <a:t>5/26/2021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D083B-FAF2-5643-A9FC-521FAB15583B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2200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1B092-AA50-0940-A1DC-B65882C09C68}" type="datetimeFigureOut">
              <a:rPr lang="en-US" smtClean="0"/>
              <a:t>5/26/2021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D083B-FAF2-5643-A9FC-521FAB15583B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6214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1B092-AA50-0940-A1DC-B65882C09C68}" type="datetimeFigureOut">
              <a:rPr lang="en-US" smtClean="0"/>
              <a:t>5/26/2021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D083B-FAF2-5643-A9FC-521FAB15583B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7650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1B092-AA50-0940-A1DC-B65882C09C68}" type="datetimeFigureOut">
              <a:rPr lang="en-US" smtClean="0"/>
              <a:t>5/26/2021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D083B-FAF2-5643-A9FC-521FAB15583B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5712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1B092-AA50-0940-A1DC-B65882C09C68}" type="datetimeFigureOut">
              <a:rPr lang="en-US" smtClean="0"/>
              <a:t>5/26/2021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D083B-FAF2-5643-A9FC-521FAB15583B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8360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1B092-AA50-0940-A1DC-B65882C09C68}" type="datetimeFigureOut">
              <a:rPr lang="en-US" smtClean="0"/>
              <a:t>5/26/2021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D083B-FAF2-5643-A9FC-521FAB15583B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8292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1B092-AA50-0940-A1DC-B65882C09C68}" type="datetimeFigureOut">
              <a:rPr lang="en-US" smtClean="0"/>
              <a:t>5/26/2021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D083B-FAF2-5643-A9FC-521FAB15583B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5673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1B092-AA50-0940-A1DC-B65882C09C68}" type="datetimeFigureOut">
              <a:rPr lang="en-US" smtClean="0"/>
              <a:t>5/26/2021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D083B-FAF2-5643-A9FC-521FAB15583B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8222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81B092-AA50-0940-A1DC-B65882C09C68}" type="datetimeFigureOut">
              <a:rPr lang="en-US" smtClean="0"/>
              <a:t>5/26/2021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D083B-FAF2-5643-A9FC-521FAB15583B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2577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hildebrand@izes.d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4.svg"/><Relationship Id="rId3" Type="http://schemas.openxmlformats.org/officeDocument/2006/relationships/image" Target="../media/image2.jpg"/><Relationship Id="rId25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24" Type="http://schemas.openxmlformats.org/officeDocument/2006/relationships/image" Target="../media/image52.sv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wmf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:Sample_project-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" y="0"/>
            <a:ext cx="914257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58714" y="1848853"/>
            <a:ext cx="3754582" cy="53860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034DA2"/>
                </a:solidFill>
                <a:latin typeface="Open Sans"/>
                <a:cs typeface="Open Sans"/>
              </a:rPr>
              <a:t>GenComm </a:t>
            </a:r>
            <a:r>
              <a:rPr lang="en-GB" sz="2400" b="1" dirty="0">
                <a:solidFill>
                  <a:srgbClr val="034DA2"/>
                </a:solidFill>
                <a:latin typeface="Open Sans"/>
                <a:cs typeface="Open Sans"/>
              </a:rPr>
              <a:t>Spring Series of H₂ Webinars</a:t>
            </a:r>
          </a:p>
          <a:p>
            <a:pPr algn="ctr"/>
            <a:endParaRPr lang="en-GB" sz="2800" b="1" dirty="0" smtClean="0">
              <a:latin typeface="Open Sans"/>
              <a:cs typeface="Open Sans"/>
            </a:endParaRPr>
          </a:p>
          <a:p>
            <a:pPr algn="ctr"/>
            <a:r>
              <a:rPr lang="en-GB" sz="4000" b="1" dirty="0" smtClean="0">
                <a:solidFill>
                  <a:srgbClr val="00B050"/>
                </a:solidFill>
                <a:latin typeface="Open Sans"/>
                <a:cs typeface="Open Sans"/>
              </a:rPr>
              <a:t>SMARTH2</a:t>
            </a:r>
          </a:p>
          <a:p>
            <a:pPr algn="ctr"/>
            <a:endParaRPr lang="en-GB" sz="2800" b="1" dirty="0">
              <a:latin typeface="Open Sans"/>
              <a:cs typeface="Open Sans"/>
            </a:endParaRPr>
          </a:p>
          <a:p>
            <a:pPr algn="ctr"/>
            <a:r>
              <a:rPr lang="en-GB" sz="2400" b="1" dirty="0">
                <a:solidFill>
                  <a:srgbClr val="019562"/>
                </a:solidFill>
                <a:latin typeface="Open Sans"/>
                <a:cs typeface="Open Sans"/>
              </a:rPr>
              <a:t>Webinar </a:t>
            </a:r>
            <a:r>
              <a:rPr lang="en-GB" sz="2400" b="1" dirty="0" smtClean="0">
                <a:solidFill>
                  <a:srgbClr val="019562"/>
                </a:solidFill>
                <a:latin typeface="Open Sans"/>
                <a:cs typeface="Open Sans"/>
              </a:rPr>
              <a:t>5:</a:t>
            </a:r>
          </a:p>
          <a:p>
            <a:pPr algn="ctr"/>
            <a:endParaRPr lang="en-GB" sz="2400" b="1" spc="40" dirty="0">
              <a:solidFill>
                <a:srgbClr val="019562"/>
              </a:solidFill>
              <a:latin typeface="Open Sans"/>
              <a:ea typeface="Open Sans" panose="020B0606030504020204" pitchFamily="34" charset="0"/>
              <a:cs typeface="Open Sans"/>
            </a:endParaRPr>
          </a:p>
          <a:p>
            <a:pPr algn="ctr"/>
            <a:r>
              <a:rPr lang="en-GB" sz="2400" b="1" spc="40" dirty="0" smtClean="0">
                <a:solidFill>
                  <a:srgbClr val="019562"/>
                </a:solidFill>
                <a:latin typeface="Open Sans"/>
                <a:ea typeface="Open Sans" panose="020B0606030504020204" pitchFamily="34" charset="0"/>
                <a:cs typeface="Open Sans"/>
              </a:rPr>
              <a:t>Stakeholder  </a:t>
            </a:r>
            <a:r>
              <a:rPr lang="en-GB" sz="2400" b="1" spc="40" dirty="0" err="1" smtClean="0">
                <a:solidFill>
                  <a:srgbClr val="019562"/>
                </a:solidFill>
                <a:latin typeface="Open Sans"/>
                <a:ea typeface="Open Sans" panose="020B0606030504020204" pitchFamily="34" charset="0"/>
                <a:cs typeface="Open Sans"/>
              </a:rPr>
              <a:t>Engagment</a:t>
            </a:r>
            <a:endParaRPr lang="en-GB" sz="2400" b="1" spc="40" dirty="0" smtClean="0">
              <a:solidFill>
                <a:srgbClr val="019562"/>
              </a:solidFill>
              <a:latin typeface="Open Sans"/>
              <a:ea typeface="Open Sans" panose="020B0606030504020204" pitchFamily="34" charset="0"/>
              <a:cs typeface="Open Sans"/>
            </a:endParaRPr>
          </a:p>
          <a:p>
            <a:pPr algn="ctr"/>
            <a:endParaRPr lang="en-US" sz="2000" b="1" dirty="0" smtClean="0">
              <a:latin typeface="Open Sans"/>
              <a:cs typeface="Open Sans"/>
            </a:endParaRPr>
          </a:p>
          <a:p>
            <a:pPr algn="ctr"/>
            <a:endParaRPr lang="en-US" sz="2000" b="1" dirty="0" smtClean="0">
              <a:latin typeface="Open Sans"/>
              <a:cs typeface="Open Sans"/>
            </a:endParaRPr>
          </a:p>
          <a:p>
            <a:pPr algn="ctr"/>
            <a:r>
              <a:rPr lang="en-US" sz="2400" b="1" dirty="0" smtClean="0">
                <a:solidFill>
                  <a:srgbClr val="034DA2"/>
                </a:solidFill>
                <a:latin typeface="Open Sans"/>
                <a:cs typeface="Open Sans"/>
              </a:rPr>
              <a:t>27</a:t>
            </a:r>
            <a:r>
              <a:rPr lang="en-US" sz="2400" b="1" baseline="30000" dirty="0" smtClean="0">
                <a:solidFill>
                  <a:srgbClr val="034DA2"/>
                </a:solidFill>
                <a:latin typeface="Open Sans"/>
                <a:cs typeface="Open Sans"/>
              </a:rPr>
              <a:t>th</a:t>
            </a:r>
            <a:r>
              <a:rPr lang="en-US" sz="2400" b="1" dirty="0" smtClean="0">
                <a:solidFill>
                  <a:srgbClr val="034DA2"/>
                </a:solidFill>
                <a:latin typeface="Open Sans"/>
                <a:cs typeface="Open Sans"/>
              </a:rPr>
              <a:t> May 2021</a:t>
            </a:r>
          </a:p>
          <a:p>
            <a:pPr algn="ctr"/>
            <a:endParaRPr lang="en-US" sz="2000" dirty="0">
              <a:solidFill>
                <a:srgbClr val="034DA2"/>
              </a:solidFill>
              <a:latin typeface="Open Sans"/>
              <a:cs typeface="Open Sans"/>
            </a:endParaRPr>
          </a:p>
          <a:p>
            <a:pPr algn="r"/>
            <a:r>
              <a:rPr lang="en-US" sz="2000" dirty="0" smtClean="0">
                <a:solidFill>
                  <a:srgbClr val="034DA2"/>
                </a:solidFill>
                <a:latin typeface="Open Sans"/>
                <a:cs typeface="Open Sans"/>
              </a:rPr>
              <a:t> </a:t>
            </a:r>
            <a:endParaRPr lang="en-US" sz="2000" dirty="0">
              <a:solidFill>
                <a:srgbClr val="034DA2"/>
              </a:solidFill>
              <a:latin typeface="Open Sans"/>
              <a:cs typeface="Open San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5730149" cy="6858000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695461" y="2664081"/>
            <a:ext cx="2314591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2"/>
                </a:solidFill>
                <a:latin typeface="Open Sans"/>
                <a:cs typeface="Open Sans"/>
              </a:rPr>
              <a:t>Place image in this area.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6959" r="7305" b="11622"/>
          <a:stretch/>
        </p:blipFill>
        <p:spPr>
          <a:xfrm>
            <a:off x="6034215" y="578026"/>
            <a:ext cx="2254616" cy="9889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3" r="40544"/>
          <a:stretch/>
        </p:blipFill>
        <p:spPr>
          <a:xfrm>
            <a:off x="0" y="0"/>
            <a:ext cx="57322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49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39807" y="2324388"/>
            <a:ext cx="744902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222428" y="6580577"/>
            <a:ext cx="95734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Open Sans"/>
              </a:rPr>
              <a:t>GenComm Spring Series of H₂ </a:t>
            </a:r>
            <a:r>
              <a:rPr kumimoji="0" lang="en-GB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Open Sans"/>
              </a:rPr>
              <a:t>Webinars - </a:t>
            </a:r>
            <a:r>
              <a:rPr lang="en-GB" sz="1200" b="1" dirty="0">
                <a:solidFill>
                  <a:srgbClr val="034DA2"/>
                </a:solidFill>
                <a:cs typeface="Open Sans"/>
              </a:rPr>
              <a:t>Webinar 5: H₂ Stakeholder Engagement 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034DA2"/>
              </a:solidFill>
              <a:effectLst/>
              <a:uLnTx/>
              <a:uFillTx/>
              <a:latin typeface="Calibri" panose="020F0502020204030204"/>
              <a:ea typeface="+mn-ea"/>
              <a:cs typeface="Open San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6959" r="7305" b="11622"/>
          <a:stretch/>
        </p:blipFill>
        <p:spPr>
          <a:xfrm>
            <a:off x="277091" y="247996"/>
            <a:ext cx="2254616" cy="98891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65416" y="365126"/>
            <a:ext cx="4014653" cy="1325563"/>
          </a:xfrm>
        </p:spPr>
        <p:txBody>
          <a:bodyPr>
            <a:normAutofit fontScale="90000"/>
          </a:bodyPr>
          <a:lstStyle/>
          <a:p>
            <a:r>
              <a:rPr lang="de-DE" dirty="0" err="1" smtClean="0"/>
              <a:t>Planning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engagement</a:t>
            </a:r>
            <a:r>
              <a:rPr lang="de-DE" dirty="0" smtClean="0"/>
              <a:t> – </a:t>
            </a:r>
            <a:r>
              <a:rPr lang="de-DE" dirty="0" err="1" smtClean="0"/>
              <a:t>system</a:t>
            </a:r>
            <a:r>
              <a:rPr lang="de-DE" dirty="0" smtClean="0"/>
              <a:t> </a:t>
            </a:r>
            <a:r>
              <a:rPr lang="de-DE" dirty="0" err="1" smtClean="0"/>
              <a:t>analysis</a:t>
            </a:r>
            <a:endParaRPr lang="de-DE" sz="2400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6324" y="156941"/>
            <a:ext cx="1792379" cy="101812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696686" y="476358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9" name="Inhaltsplatzhalt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5725" indent="0">
              <a:buClr>
                <a:srgbClr val="23AA9B"/>
              </a:buClr>
              <a:buNone/>
              <a:tabLst>
                <a:tab pos="571500" algn="l"/>
                <a:tab pos="4314825" algn="r"/>
              </a:tabLst>
              <a:defRPr/>
            </a:pPr>
            <a:r>
              <a:rPr lang="en-GB" altLang="de-DE" sz="1800" dirty="0">
                <a:solidFill>
                  <a:sysClr val="windowText" lastClr="000000"/>
                </a:solidFill>
                <a:latin typeface="Open Sans"/>
              </a:rPr>
              <a:t>CONTEXTUAL ANALYSIS/ CONTEXTUAL FACTORS</a:t>
            </a:r>
          </a:p>
          <a:p>
            <a:pPr lvl="1">
              <a:spcBef>
                <a:spcPts val="750"/>
              </a:spcBef>
              <a:spcAft>
                <a:spcPts val="0"/>
              </a:spcAft>
              <a:buClr>
                <a:srgbClr val="23AA9B"/>
              </a:buClr>
              <a:defRPr/>
            </a:pPr>
            <a:r>
              <a:rPr lang="en-GB" altLang="de-DE" dirty="0">
                <a:solidFill>
                  <a:sysClr val="windowText" lastClr="000000"/>
                </a:solidFill>
                <a:latin typeface="Open Sans"/>
              </a:rPr>
              <a:t>Community and Stakeholder analysis</a:t>
            </a:r>
          </a:p>
          <a:p>
            <a:pPr lvl="1">
              <a:spcBef>
                <a:spcPts val="750"/>
              </a:spcBef>
              <a:spcAft>
                <a:spcPts val="0"/>
              </a:spcAft>
              <a:buClr>
                <a:srgbClr val="23AA9B"/>
              </a:buClr>
              <a:defRPr/>
            </a:pPr>
            <a:r>
              <a:rPr lang="en-GB" altLang="de-DE" dirty="0">
                <a:solidFill>
                  <a:sysClr val="windowText" lastClr="000000"/>
                </a:solidFill>
                <a:latin typeface="Open Sans"/>
              </a:rPr>
              <a:t>Socio-economical context</a:t>
            </a:r>
          </a:p>
          <a:p>
            <a:pPr lvl="1">
              <a:spcBef>
                <a:spcPts val="750"/>
              </a:spcBef>
              <a:spcAft>
                <a:spcPts val="0"/>
              </a:spcAft>
              <a:buClr>
                <a:srgbClr val="23AA9B"/>
              </a:buClr>
              <a:defRPr/>
            </a:pPr>
            <a:r>
              <a:rPr lang="en-GB" altLang="de-DE" dirty="0">
                <a:solidFill>
                  <a:sysClr val="windowText" lastClr="000000"/>
                </a:solidFill>
                <a:latin typeface="Open Sans"/>
              </a:rPr>
              <a:t>Historical Context</a:t>
            </a:r>
          </a:p>
          <a:p>
            <a:pPr lvl="1">
              <a:spcBef>
                <a:spcPts val="750"/>
              </a:spcBef>
              <a:spcAft>
                <a:spcPts val="0"/>
              </a:spcAft>
              <a:buClr>
                <a:srgbClr val="23AA9B"/>
              </a:buClr>
              <a:defRPr/>
            </a:pPr>
            <a:r>
              <a:rPr lang="en-GB" altLang="de-DE" dirty="0">
                <a:solidFill>
                  <a:sysClr val="windowText" lastClr="000000"/>
                </a:solidFill>
                <a:latin typeface="Open Sans"/>
              </a:rPr>
              <a:t>Vision -&gt; renewable energy goals</a:t>
            </a:r>
          </a:p>
          <a:p>
            <a:pPr lvl="1">
              <a:spcBef>
                <a:spcPts val="750"/>
              </a:spcBef>
              <a:spcAft>
                <a:spcPts val="0"/>
              </a:spcAft>
              <a:buClr>
                <a:srgbClr val="23AA9B"/>
              </a:buClr>
              <a:defRPr/>
            </a:pPr>
            <a:r>
              <a:rPr lang="en-GB" altLang="de-DE" dirty="0">
                <a:solidFill>
                  <a:sysClr val="windowText" lastClr="000000"/>
                </a:solidFill>
                <a:latin typeface="Open Sans"/>
              </a:rPr>
              <a:t>Political Context</a:t>
            </a:r>
          </a:p>
          <a:p>
            <a:pPr lvl="1">
              <a:spcBef>
                <a:spcPts val="750"/>
              </a:spcBef>
              <a:spcAft>
                <a:spcPts val="0"/>
              </a:spcAft>
              <a:buClr>
                <a:srgbClr val="23AA9B"/>
              </a:buClr>
              <a:defRPr/>
            </a:pPr>
            <a:r>
              <a:rPr lang="en-GB" altLang="de-DE" dirty="0">
                <a:solidFill>
                  <a:sysClr val="windowText" lastClr="000000"/>
                </a:solidFill>
                <a:latin typeface="Open Sans"/>
              </a:rPr>
              <a:t>Knowledge on </a:t>
            </a:r>
            <a:r>
              <a:rPr lang="en-GB" altLang="de-DE" dirty="0" smtClean="0">
                <a:solidFill>
                  <a:sysClr val="windowText" lastClr="000000"/>
                </a:solidFill>
                <a:latin typeface="Open Sans"/>
              </a:rPr>
              <a:t>Hydrogen / energy topics</a:t>
            </a:r>
            <a:r>
              <a:rPr lang="en-GB" altLang="de-DE" dirty="0">
                <a:solidFill>
                  <a:sysClr val="windowText" lastClr="000000"/>
                </a:solidFill>
                <a:latin typeface="Open Sans"/>
              </a:rPr>
              <a:t>	</a:t>
            </a:r>
            <a:endParaRPr lang="de-DE" altLang="de-DE" dirty="0">
              <a:solidFill>
                <a:sysClr val="windowText" lastClr="000000"/>
              </a:solidFill>
              <a:latin typeface="Open Sans"/>
            </a:endParaRPr>
          </a:p>
          <a:p>
            <a:pPr marL="85725" indent="0">
              <a:buClr>
                <a:srgbClr val="23AA9B"/>
              </a:buClr>
              <a:buNone/>
              <a:tabLst>
                <a:tab pos="571500" algn="l"/>
                <a:tab pos="4314825" algn="r"/>
              </a:tabLst>
              <a:defRPr/>
            </a:pPr>
            <a:endParaRPr lang="en-GB" altLang="de-DE" sz="1800" dirty="0">
              <a:solidFill>
                <a:sysClr val="windowText" lastClr="000000"/>
              </a:solidFill>
              <a:latin typeface="Open Sans"/>
            </a:endParaRPr>
          </a:p>
          <a:p>
            <a:pPr marL="85725" indent="0">
              <a:buClr>
                <a:srgbClr val="23AA9B"/>
              </a:buClr>
              <a:buNone/>
              <a:tabLst>
                <a:tab pos="571500" algn="l"/>
                <a:tab pos="4314825" algn="r"/>
              </a:tabLst>
              <a:defRPr/>
            </a:pPr>
            <a:r>
              <a:rPr lang="en-GB" altLang="de-DE" sz="1800" dirty="0">
                <a:solidFill>
                  <a:sysClr val="windowText" lastClr="000000"/>
                </a:solidFill>
                <a:latin typeface="Open Sans"/>
              </a:rPr>
              <a:t>METHODS preparing public engagement	</a:t>
            </a:r>
            <a:endParaRPr lang="de-DE" altLang="de-DE" sz="1800" dirty="0">
              <a:solidFill>
                <a:sysClr val="windowText" lastClr="000000"/>
              </a:solidFill>
              <a:latin typeface="Open Sans"/>
            </a:endParaRPr>
          </a:p>
          <a:p>
            <a:pPr>
              <a:buClr>
                <a:srgbClr val="23AA9B"/>
              </a:buClr>
              <a:tabLst>
                <a:tab pos="571500" algn="l"/>
                <a:tab pos="4314825" algn="r"/>
              </a:tabLst>
              <a:defRPr/>
            </a:pPr>
            <a:r>
              <a:rPr lang="en-GB" altLang="de-DE" sz="1800" dirty="0">
                <a:solidFill>
                  <a:sysClr val="windowText" lastClr="000000"/>
                </a:solidFill>
                <a:latin typeface="Open Sans"/>
              </a:rPr>
              <a:t>Stakeholder map</a:t>
            </a:r>
          </a:p>
          <a:p>
            <a:pPr>
              <a:buClr>
                <a:srgbClr val="23AA9B"/>
              </a:buClr>
              <a:tabLst>
                <a:tab pos="571500" algn="l"/>
                <a:tab pos="4314825" algn="r"/>
              </a:tabLst>
              <a:defRPr/>
            </a:pPr>
            <a:r>
              <a:rPr lang="en-GB" altLang="de-DE" sz="1800" dirty="0">
                <a:solidFill>
                  <a:sysClr val="windowText" lastClr="000000"/>
                </a:solidFill>
                <a:latin typeface="Open Sans"/>
              </a:rPr>
              <a:t>Media Analysis	</a:t>
            </a:r>
          </a:p>
          <a:p>
            <a:pPr>
              <a:buClr>
                <a:srgbClr val="23AA9B"/>
              </a:buClr>
              <a:defRPr/>
            </a:pPr>
            <a:r>
              <a:rPr lang="en-GB" altLang="de-DE" sz="1800" dirty="0">
                <a:solidFill>
                  <a:sysClr val="windowText" lastClr="000000"/>
                </a:solidFill>
                <a:latin typeface="Open Sans"/>
              </a:rPr>
              <a:t>Interviews / Surveys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401560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39807" y="2324388"/>
            <a:ext cx="744902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222428" y="6580577"/>
            <a:ext cx="95734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Open Sans"/>
              </a:rPr>
              <a:t>GenComm Spring Series of H₂ </a:t>
            </a:r>
            <a:r>
              <a:rPr kumimoji="0" lang="en-GB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Open Sans"/>
              </a:rPr>
              <a:t>Webinars - </a:t>
            </a:r>
            <a:r>
              <a:rPr lang="en-GB" sz="1200" b="1" dirty="0">
                <a:solidFill>
                  <a:srgbClr val="034DA2"/>
                </a:solidFill>
                <a:cs typeface="Open Sans"/>
              </a:rPr>
              <a:t>Webinar 5: H₂ Stakeholder Engagement 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034DA2"/>
              </a:solidFill>
              <a:effectLst/>
              <a:uLnTx/>
              <a:uFillTx/>
              <a:latin typeface="Calibri" panose="020F0502020204030204"/>
              <a:ea typeface="+mn-ea"/>
              <a:cs typeface="Open San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6959" r="7305" b="11622"/>
          <a:stretch/>
        </p:blipFill>
        <p:spPr>
          <a:xfrm>
            <a:off x="277091" y="247996"/>
            <a:ext cx="2254616" cy="98891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25783" y="298255"/>
            <a:ext cx="4293326" cy="1325563"/>
          </a:xfrm>
        </p:spPr>
        <p:txBody>
          <a:bodyPr>
            <a:noAutofit/>
          </a:bodyPr>
          <a:lstStyle/>
          <a:p>
            <a:r>
              <a:rPr lang="de-DE" dirty="0" smtClean="0"/>
              <a:t>Public </a:t>
            </a:r>
            <a:r>
              <a:rPr lang="de-DE" dirty="0" err="1" smtClean="0"/>
              <a:t>acceptance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just </a:t>
            </a:r>
            <a:r>
              <a:rPr lang="de-DE" dirty="0" err="1" smtClean="0"/>
              <a:t>transition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en-GB" dirty="0" smtClean="0"/>
              <a:t>Just transition addresses distributional, procedural and interpersonal justice dimensions</a:t>
            </a:r>
          </a:p>
          <a:p>
            <a:pPr lvl="1" algn="just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b="1" dirty="0" smtClean="0"/>
              <a:t>Procedural justice</a:t>
            </a:r>
            <a:r>
              <a:rPr lang="en-US" dirty="0" smtClean="0"/>
              <a:t>: </a:t>
            </a:r>
            <a:r>
              <a:rPr lang="en-US" dirty="0"/>
              <a:t>Transparency and </a:t>
            </a:r>
            <a:r>
              <a:rPr lang="en-US" dirty="0" smtClean="0"/>
              <a:t>participative involvement</a:t>
            </a:r>
            <a:endParaRPr lang="en-US" dirty="0"/>
          </a:p>
          <a:p>
            <a:pPr lvl="1" algn="just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b="1" dirty="0" smtClean="0"/>
              <a:t>Distributional justice</a:t>
            </a:r>
            <a:r>
              <a:rPr lang="en-US" dirty="0" smtClean="0"/>
              <a:t>: fair distribution of </a:t>
            </a:r>
            <a:r>
              <a:rPr lang="en-US" dirty="0"/>
              <a:t>risks, disadvantages and </a:t>
            </a:r>
            <a:r>
              <a:rPr lang="en-US" dirty="0" smtClean="0"/>
              <a:t>costs as well as advantages and benefits</a:t>
            </a:r>
          </a:p>
          <a:p>
            <a:pPr lvl="1" algn="just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GB" b="1" dirty="0" smtClean="0"/>
              <a:t>interpersonal justice</a:t>
            </a:r>
            <a:r>
              <a:rPr lang="de-DE" dirty="0" smtClean="0"/>
              <a:t>: </a:t>
            </a:r>
            <a:r>
              <a:rPr lang="en-GB" dirty="0" smtClean="0"/>
              <a:t>Trust and distrust in institutions /companies/ authorities-&gt; </a:t>
            </a:r>
            <a:r>
              <a:rPr lang="en-GB" dirty="0" err="1" smtClean="0"/>
              <a:t>im</a:t>
            </a:r>
            <a:r>
              <a:rPr lang="en-US" dirty="0" err="1" smtClean="0"/>
              <a:t>portant</a:t>
            </a:r>
            <a:r>
              <a:rPr lang="en-US" dirty="0" smtClean="0"/>
              <a:t> </a:t>
            </a:r>
            <a:r>
              <a:rPr lang="en-US" dirty="0"/>
              <a:t>role of science</a:t>
            </a:r>
            <a:endParaRPr lang="de-DE" dirty="0"/>
          </a:p>
          <a:p>
            <a:pPr marL="171450" lvl="1" algn="just">
              <a:lnSpc>
                <a:spcPct val="100000"/>
              </a:lnSpc>
              <a:spcBef>
                <a:spcPts val="750"/>
              </a:spcBef>
            </a:pPr>
            <a:r>
              <a:rPr lang="de-DE" sz="2100" dirty="0" smtClean="0"/>
              <a:t>Not </a:t>
            </a:r>
            <a:r>
              <a:rPr lang="de-DE" sz="2100" dirty="0" err="1"/>
              <a:t>one</a:t>
            </a:r>
            <a:r>
              <a:rPr lang="de-DE" sz="2100" dirty="0"/>
              <a:t> </a:t>
            </a:r>
            <a:r>
              <a:rPr lang="de-DE" sz="2100" dirty="0" err="1"/>
              <a:t>size</a:t>
            </a:r>
            <a:r>
              <a:rPr lang="de-DE" sz="2100" dirty="0"/>
              <a:t> </a:t>
            </a:r>
            <a:r>
              <a:rPr lang="de-DE" sz="2100" dirty="0" err="1"/>
              <a:t>fits</a:t>
            </a:r>
            <a:r>
              <a:rPr lang="de-DE" sz="2100" dirty="0"/>
              <a:t> all: </a:t>
            </a:r>
            <a:r>
              <a:rPr lang="en-US" sz="2100" dirty="0"/>
              <a:t>communication </a:t>
            </a:r>
            <a:r>
              <a:rPr lang="en-US" sz="2100" dirty="0" smtClean="0"/>
              <a:t>and engagement strategies based </a:t>
            </a:r>
            <a:r>
              <a:rPr lang="en-US" sz="2100" dirty="0"/>
              <a:t>on the </a:t>
            </a:r>
            <a:r>
              <a:rPr lang="en-US" sz="2100" dirty="0" smtClean="0"/>
              <a:t>requirements </a:t>
            </a:r>
            <a:r>
              <a:rPr lang="en-US" sz="2100" dirty="0"/>
              <a:t>of the public, information easily accessible, understandable and well-adjusted to the specific needs of the </a:t>
            </a:r>
            <a:r>
              <a:rPr lang="en-US" sz="2100" dirty="0" smtClean="0"/>
              <a:t>target audience</a:t>
            </a:r>
            <a:endParaRPr lang="en-US" sz="2100" dirty="0"/>
          </a:p>
          <a:p>
            <a:pPr marL="171450" lvl="1" algn="just">
              <a:lnSpc>
                <a:spcPct val="100000"/>
              </a:lnSpc>
              <a:spcBef>
                <a:spcPts val="750"/>
              </a:spcBef>
            </a:pPr>
            <a:r>
              <a:rPr lang="en-US" sz="2100" dirty="0"/>
              <a:t>Knowledge vs. beliefs: </a:t>
            </a:r>
            <a:r>
              <a:rPr lang="en-US" sz="2100" dirty="0" smtClean="0"/>
              <a:t>currently high </a:t>
            </a:r>
            <a:r>
              <a:rPr lang="en-US" sz="2100" dirty="0"/>
              <a:t>level of </a:t>
            </a:r>
            <a:r>
              <a:rPr lang="en-US" sz="2100" dirty="0" smtClean="0"/>
              <a:t>uncertainty (quantities, time, alternatives)</a:t>
            </a:r>
            <a:endParaRPr lang="en-US" sz="2100" dirty="0"/>
          </a:p>
          <a:p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6324" y="156941"/>
            <a:ext cx="1792379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11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39807" y="1811268"/>
            <a:ext cx="7449023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Poll Question II</a:t>
            </a:r>
          </a:p>
          <a:p>
            <a:pPr lvl="0" algn="ctr">
              <a:defRPr/>
            </a:pPr>
            <a:endParaRPr lang="en-US" sz="2000" b="1" dirty="0" smtClean="0">
              <a:solidFill>
                <a:prstClr val="black"/>
              </a:solidFill>
              <a:latin typeface="Open Sans"/>
              <a:cs typeface="Open Sans"/>
            </a:endParaRPr>
          </a:p>
          <a:p>
            <a:pPr lvl="0" algn="ctr">
              <a:defRPr/>
            </a:pPr>
            <a:r>
              <a:rPr lang="en-US" sz="2000" b="1" dirty="0" smtClean="0">
                <a:solidFill>
                  <a:prstClr val="black"/>
                </a:solidFill>
                <a:latin typeface="Open Sans"/>
                <a:cs typeface="Open Sans"/>
              </a:rPr>
              <a:t>Which stakeholder groups should be mainly addressed in H2 engagement activities?</a:t>
            </a:r>
          </a:p>
          <a:p>
            <a:pPr lvl="0" algn="ctr">
              <a:defRPr/>
            </a:pPr>
            <a:endParaRPr lang="en-US" sz="2000" b="1" dirty="0">
              <a:solidFill>
                <a:prstClr val="black"/>
              </a:solidFill>
              <a:latin typeface="Open Sans"/>
              <a:cs typeface="Open Sans"/>
            </a:endParaRPr>
          </a:p>
          <a:p>
            <a:pPr marL="342900" lvl="0" indent="-342900" algn="ctr">
              <a:buFont typeface="Arial" panose="020B0604020202020204" pitchFamily="34" charset="0"/>
              <a:buChar char="•"/>
              <a:defRPr/>
            </a:pPr>
            <a:r>
              <a:rPr lang="en-US" sz="2000" b="1" dirty="0" smtClean="0">
                <a:solidFill>
                  <a:prstClr val="black"/>
                </a:solidFill>
                <a:latin typeface="Open Sans"/>
                <a:cs typeface="Open Sans"/>
              </a:rPr>
              <a:t>Individuals / private persons</a:t>
            </a:r>
          </a:p>
          <a:p>
            <a:pPr marL="342900" lvl="0" indent="-342900" algn="ctr">
              <a:buFont typeface="Arial" panose="020B0604020202020204" pitchFamily="34" charset="0"/>
              <a:buChar char="•"/>
              <a:defRPr/>
            </a:pPr>
            <a:r>
              <a:rPr lang="en-US" sz="2000" b="1" dirty="0" smtClean="0">
                <a:solidFill>
                  <a:prstClr val="black"/>
                </a:solidFill>
                <a:latin typeface="Open Sans"/>
                <a:cs typeface="Open Sans"/>
              </a:rPr>
              <a:t>NGOs</a:t>
            </a:r>
          </a:p>
          <a:p>
            <a:pPr marL="342900" lvl="0" indent="-342900" algn="ctr">
              <a:buFont typeface="Arial" panose="020B0604020202020204" pitchFamily="34" charset="0"/>
              <a:buChar char="•"/>
              <a:defRPr/>
            </a:pPr>
            <a:r>
              <a:rPr lang="en-US" sz="2000" b="1" dirty="0" smtClean="0">
                <a:solidFill>
                  <a:prstClr val="black"/>
                </a:solidFill>
                <a:latin typeface="Open Sans"/>
                <a:cs typeface="Open Sans"/>
              </a:rPr>
              <a:t>Municipalities</a:t>
            </a:r>
            <a:endParaRPr lang="en-US" sz="2000" b="1" dirty="0">
              <a:solidFill>
                <a:prstClr val="black"/>
              </a:solidFill>
              <a:latin typeface="Open Sans"/>
              <a:cs typeface="Open Sans"/>
            </a:endParaRPr>
          </a:p>
          <a:p>
            <a:pPr marL="342900" lvl="0" indent="-342900" algn="ctr">
              <a:buFont typeface="Arial" panose="020B0604020202020204" pitchFamily="34" charset="0"/>
              <a:buChar char="•"/>
              <a:defRPr/>
            </a:pPr>
            <a:r>
              <a:rPr lang="en-US" sz="2000" b="1" dirty="0" smtClean="0">
                <a:solidFill>
                  <a:prstClr val="black"/>
                </a:solidFill>
                <a:latin typeface="Open Sans"/>
                <a:cs typeface="Open Sans"/>
              </a:rPr>
              <a:t>Economic / industry </a:t>
            </a:r>
            <a:r>
              <a:rPr lang="en-US" sz="2000" b="1" dirty="0" smtClean="0">
                <a:solidFill>
                  <a:prstClr val="black"/>
                </a:solidFill>
                <a:latin typeface="Open Sans"/>
                <a:cs typeface="Open Sans"/>
              </a:rPr>
              <a:t>stakeholders</a:t>
            </a:r>
          </a:p>
          <a:p>
            <a:pPr marL="342900" lvl="0" indent="-342900" algn="ctr">
              <a:buFont typeface="Arial" panose="020B0604020202020204" pitchFamily="34" charset="0"/>
              <a:buChar char="•"/>
              <a:defRPr/>
            </a:pPr>
            <a:r>
              <a:rPr lang="en-US" sz="2000" b="1" dirty="0" smtClean="0">
                <a:solidFill>
                  <a:prstClr val="black"/>
                </a:solidFill>
                <a:latin typeface="Open Sans"/>
                <a:cs typeface="Open Sans"/>
              </a:rPr>
              <a:t>Political level</a:t>
            </a:r>
            <a:endParaRPr lang="en-US" sz="2000" b="1" dirty="0">
              <a:solidFill>
                <a:prstClr val="black"/>
              </a:solidFill>
              <a:latin typeface="Open Sans"/>
              <a:cs typeface="Open Sans"/>
            </a:endParaRPr>
          </a:p>
          <a:p>
            <a:pPr marL="342900" lvl="0" indent="-342900" algn="ctr">
              <a:buFont typeface="Arial" panose="020B0604020202020204" pitchFamily="34" charset="0"/>
              <a:buChar char="•"/>
              <a:defRPr/>
            </a:pPr>
            <a:r>
              <a:rPr lang="en-US" sz="2000" b="1" dirty="0" smtClean="0">
                <a:solidFill>
                  <a:prstClr val="black"/>
                </a:solidFill>
                <a:latin typeface="Open Sans"/>
                <a:cs typeface="Open Sans"/>
              </a:rPr>
              <a:t>Nationwide discourse</a:t>
            </a:r>
            <a:endParaRPr lang="en-US" sz="2000" b="1" dirty="0">
              <a:solidFill>
                <a:prstClr val="black"/>
              </a:solidFill>
              <a:latin typeface="Open Sans"/>
              <a:cs typeface="Open Sans"/>
            </a:endParaRPr>
          </a:p>
          <a:p>
            <a:pPr marL="342900" lvl="0" indent="-342900" algn="ctr"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prstClr val="black"/>
                </a:solidFill>
                <a:latin typeface="Open Sans"/>
                <a:cs typeface="Open Sans"/>
              </a:rPr>
              <a:t>all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222428" y="6580577"/>
            <a:ext cx="95734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Open Sans"/>
              </a:rPr>
              <a:t>GenComm Spring Series of H₂ </a:t>
            </a:r>
            <a:r>
              <a:rPr kumimoji="0" lang="en-GB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Open Sans"/>
              </a:rPr>
              <a:t>Webinars - </a:t>
            </a:r>
            <a:r>
              <a:rPr lang="en-GB" sz="1200" b="1" dirty="0">
                <a:solidFill>
                  <a:srgbClr val="034DA2"/>
                </a:solidFill>
                <a:cs typeface="Open Sans"/>
              </a:rPr>
              <a:t>Webinar 5: H₂ Stakeholder Engagement 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034DA2"/>
              </a:solidFill>
              <a:effectLst/>
              <a:uLnTx/>
              <a:uFillTx/>
              <a:latin typeface="Calibri" panose="020F0502020204030204"/>
              <a:ea typeface="+mn-ea"/>
              <a:cs typeface="Open San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6959" r="7305" b="11622"/>
          <a:stretch/>
        </p:blipFill>
        <p:spPr>
          <a:xfrm>
            <a:off x="277091" y="247996"/>
            <a:ext cx="2254616" cy="98891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79963" y="233420"/>
            <a:ext cx="5449933" cy="1325563"/>
          </a:xfrm>
        </p:spPr>
        <p:txBody>
          <a:bodyPr>
            <a:normAutofit/>
          </a:bodyPr>
          <a:lstStyle/>
          <a:p>
            <a:r>
              <a:rPr lang="de-DE" sz="3000" dirty="0"/>
              <a:t>Hydrogen </a:t>
            </a:r>
            <a:r>
              <a:rPr lang="de-DE" sz="3000" dirty="0" err="1"/>
              <a:t>as</a:t>
            </a:r>
            <a:r>
              <a:rPr lang="de-DE" sz="3000" dirty="0"/>
              <a:t> </a:t>
            </a:r>
            <a:r>
              <a:rPr lang="de-DE" sz="3000" dirty="0" err="1"/>
              <a:t>part</a:t>
            </a:r>
            <a:r>
              <a:rPr lang="de-DE" sz="3000" dirty="0"/>
              <a:t> </a:t>
            </a:r>
            <a:r>
              <a:rPr lang="de-DE" sz="3000" dirty="0" err="1"/>
              <a:t>of</a:t>
            </a:r>
            <a:r>
              <a:rPr lang="de-DE" sz="3000" dirty="0"/>
              <a:t> a </a:t>
            </a:r>
            <a:r>
              <a:rPr lang="de-DE" sz="3000" dirty="0" smtClean="0"/>
              <a:t/>
            </a:r>
            <a:br>
              <a:rPr lang="de-DE" sz="3000" dirty="0" smtClean="0"/>
            </a:br>
            <a:r>
              <a:rPr lang="de-DE" sz="3000" dirty="0" err="1" smtClean="0"/>
              <a:t>socio-technical</a:t>
            </a:r>
            <a:r>
              <a:rPr lang="de-DE" sz="3000" dirty="0" smtClean="0"/>
              <a:t> </a:t>
            </a:r>
            <a:r>
              <a:rPr lang="de-DE" sz="3000" dirty="0" err="1"/>
              <a:t>system</a:t>
            </a:r>
            <a:endParaRPr lang="de-DE" sz="3000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6324" y="156941"/>
            <a:ext cx="1792379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04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39807" y="2324388"/>
            <a:ext cx="744902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222428" y="6580577"/>
            <a:ext cx="95734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Open Sans"/>
              </a:rPr>
              <a:t>GenComm Spring Series of H₂ </a:t>
            </a:r>
            <a:r>
              <a:rPr kumimoji="0" lang="en-GB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Open Sans"/>
              </a:rPr>
              <a:t>Webinars - </a:t>
            </a:r>
            <a:r>
              <a:rPr lang="en-GB" sz="1200" b="1" dirty="0">
                <a:solidFill>
                  <a:srgbClr val="034DA2"/>
                </a:solidFill>
                <a:cs typeface="Open Sans"/>
              </a:rPr>
              <a:t>Webinar 5: H₂ Stakeholder Engagement 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034DA2"/>
              </a:solidFill>
              <a:effectLst/>
              <a:uLnTx/>
              <a:uFillTx/>
              <a:latin typeface="Calibri" panose="020F0502020204030204"/>
              <a:ea typeface="+mn-ea"/>
              <a:cs typeface="Open San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6959" r="7305" b="11622"/>
          <a:stretch/>
        </p:blipFill>
        <p:spPr>
          <a:xfrm>
            <a:off x="277091" y="247996"/>
            <a:ext cx="2254616" cy="98891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25783" y="298255"/>
            <a:ext cx="4293326" cy="1325563"/>
          </a:xfrm>
        </p:spPr>
        <p:txBody>
          <a:bodyPr>
            <a:noAutofit/>
          </a:bodyPr>
          <a:lstStyle/>
          <a:p>
            <a:r>
              <a:rPr lang="de-DE" dirty="0" err="1" smtClean="0"/>
              <a:t>Conclusion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GB" dirty="0" smtClean="0"/>
              <a:t>Current </a:t>
            </a:r>
            <a:r>
              <a:rPr lang="en-GB" dirty="0" smtClean="0"/>
              <a:t>public perception</a:t>
            </a:r>
            <a:r>
              <a:rPr lang="en-GB" dirty="0" smtClean="0"/>
              <a:t>: Hydrogen as a silver bullet for energy </a:t>
            </a:r>
            <a:r>
              <a:rPr lang="en-GB" dirty="0" smtClean="0"/>
              <a:t>transition -&gt; differentiated public discourse about potentials and limitations needed</a:t>
            </a:r>
            <a:endParaRPr lang="en-GB" dirty="0" smtClean="0"/>
          </a:p>
          <a:p>
            <a:pPr algn="just"/>
            <a:r>
              <a:rPr lang="en-GB" dirty="0" smtClean="0"/>
              <a:t>Stakeholder engagement is one approach for making this transition socially acceptable, just and sustainable</a:t>
            </a:r>
          </a:p>
          <a:p>
            <a:pPr algn="just"/>
            <a:r>
              <a:rPr lang="en-GB" dirty="0" smtClean="0"/>
              <a:t>The planning and reflection phase of engagement is as relevant as the choice of concrete engagement tools</a:t>
            </a:r>
          </a:p>
          <a:p>
            <a:pPr algn="just"/>
            <a:r>
              <a:rPr lang="en-GB" dirty="0" smtClean="0"/>
              <a:t>Overall goal should be engagement not only on single projects but a structural empowerment for energy transition</a:t>
            </a:r>
            <a:endParaRPr lang="en-GB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6324" y="156941"/>
            <a:ext cx="1792379" cy="1018120"/>
          </a:xfrm>
          <a:prstGeom prst="rect">
            <a:avLst/>
          </a:prstGeom>
        </p:spPr>
      </p:pic>
      <p:pic>
        <p:nvPicPr>
          <p:cNvPr id="10" name="Bild 5" descr="kleinmachnow_mreuss__DSF3576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546" y="4586314"/>
            <a:ext cx="2724895" cy="1792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18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39807" y="2324388"/>
            <a:ext cx="744902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222428" y="6580577"/>
            <a:ext cx="95734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1200" b="1" dirty="0" err="1">
                <a:solidFill>
                  <a:srgbClr val="034DA2"/>
                </a:solidFill>
                <a:cs typeface="Open Sans"/>
              </a:rPr>
              <a:t>GenComm</a:t>
            </a:r>
            <a:r>
              <a:rPr lang="en-GB" sz="1200" b="1" dirty="0">
                <a:solidFill>
                  <a:srgbClr val="034DA2"/>
                </a:solidFill>
                <a:cs typeface="Open Sans"/>
              </a:rPr>
              <a:t> Spring Series of H₂ Webinars - Webinar 5: H₂ Stakeholder Engagement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6959" r="7305" b="11622"/>
          <a:stretch/>
        </p:blipFill>
        <p:spPr>
          <a:xfrm>
            <a:off x="277091" y="247996"/>
            <a:ext cx="2254616" cy="988915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6324" y="156941"/>
            <a:ext cx="1792379" cy="101812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 smtClean="0"/>
              <a:t>Thank</a:t>
            </a:r>
            <a:r>
              <a:rPr lang="de-DE" dirty="0" smtClean="0"/>
              <a:t> </a:t>
            </a:r>
            <a:r>
              <a:rPr lang="de-DE" dirty="0" err="1" smtClean="0"/>
              <a:t>you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your</a:t>
            </a:r>
            <a:r>
              <a:rPr lang="de-DE" dirty="0" smtClean="0"/>
              <a:t> </a:t>
            </a:r>
            <a:r>
              <a:rPr lang="de-DE" dirty="0" err="1" smtClean="0"/>
              <a:t>attention</a:t>
            </a:r>
            <a:r>
              <a:rPr lang="de-DE" dirty="0" smtClean="0"/>
              <a:t>!</a:t>
            </a:r>
            <a:endParaRPr lang="de-DE" dirty="0"/>
          </a:p>
        </p:txBody>
      </p:sp>
      <p:sp>
        <p:nvSpPr>
          <p:cNvPr id="4" name="Untertitel 3"/>
          <p:cNvSpPr>
            <a:spLocks noGrp="1"/>
          </p:cNvSpPr>
          <p:nvPr>
            <p:ph type="subTitle" idx="1"/>
          </p:nvPr>
        </p:nvSpPr>
        <p:spPr>
          <a:xfrm>
            <a:off x="1143000" y="4066902"/>
            <a:ext cx="6858000" cy="1741715"/>
          </a:xfrm>
        </p:spPr>
        <p:txBody>
          <a:bodyPr>
            <a:normAutofit/>
          </a:bodyPr>
          <a:lstStyle/>
          <a:p>
            <a:r>
              <a:rPr lang="de-DE" dirty="0"/>
              <a:t>IZES gGmbH</a:t>
            </a:r>
          </a:p>
          <a:p>
            <a:r>
              <a:rPr lang="de-DE" dirty="0" smtClean="0"/>
              <a:t>Jan </a:t>
            </a:r>
            <a:r>
              <a:rPr lang="de-DE" dirty="0"/>
              <a:t>Hildebrand</a:t>
            </a:r>
          </a:p>
          <a:p>
            <a:r>
              <a:rPr lang="de-DE" dirty="0" smtClean="0"/>
              <a:t>Department </a:t>
            </a:r>
            <a:r>
              <a:rPr lang="de-DE" dirty="0"/>
              <a:t>Environmental </a:t>
            </a:r>
            <a:r>
              <a:rPr lang="de-DE" dirty="0" err="1"/>
              <a:t>Psychology</a:t>
            </a:r>
            <a:endParaRPr lang="de-DE" dirty="0"/>
          </a:p>
          <a:p>
            <a:r>
              <a:rPr lang="de-DE" dirty="0" smtClean="0"/>
              <a:t>E-Mail</a:t>
            </a:r>
            <a:r>
              <a:rPr lang="de-DE" dirty="0"/>
              <a:t>: </a:t>
            </a:r>
            <a:r>
              <a:rPr lang="de-DE" u="sng" dirty="0">
                <a:hlinkClick r:id="rId4"/>
              </a:rPr>
              <a:t>hildebrand@izes.de</a:t>
            </a:r>
            <a:endParaRPr lang="de-DE" dirty="0"/>
          </a:p>
          <a:p>
            <a:r>
              <a:rPr lang="de-DE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8255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222428" y="6580577"/>
            <a:ext cx="95734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034DA2"/>
                </a:solidFill>
                <a:cs typeface="Open Sans"/>
              </a:rPr>
              <a:t>GenComm Spring Series of H₂ </a:t>
            </a:r>
            <a:r>
              <a:rPr lang="en-GB" sz="1200" b="1" dirty="0" smtClean="0">
                <a:solidFill>
                  <a:srgbClr val="034DA2"/>
                </a:solidFill>
                <a:cs typeface="Open Sans"/>
              </a:rPr>
              <a:t>Webinars - </a:t>
            </a:r>
            <a:r>
              <a:rPr lang="en-GB" sz="1200" b="1" dirty="0">
                <a:solidFill>
                  <a:srgbClr val="034DA2"/>
                </a:solidFill>
                <a:cs typeface="Open Sans"/>
              </a:rPr>
              <a:t>Webinar 5: H₂ Stakeholder Engagement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6959" r="7305" b="11622"/>
          <a:stretch/>
        </p:blipFill>
        <p:spPr>
          <a:xfrm>
            <a:off x="277091" y="247996"/>
            <a:ext cx="2254616" cy="988915"/>
          </a:xfrm>
          <a:prstGeom prst="rect">
            <a:avLst/>
          </a:prstGeom>
        </p:spPr>
      </p:pic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1284513" y="1644877"/>
            <a:ext cx="6858000" cy="2387600"/>
          </a:xfrm>
        </p:spPr>
        <p:txBody>
          <a:bodyPr/>
          <a:lstStyle/>
          <a:p>
            <a:r>
              <a:rPr lang="en-GB" dirty="0" smtClean="0"/>
              <a:t>Stakeholder engagement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6324" y="156941"/>
            <a:ext cx="1792379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28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222428" y="6580577"/>
            <a:ext cx="95734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Open Sans"/>
              </a:rPr>
              <a:t>GenComm Spring Series of H₂ </a:t>
            </a:r>
            <a:r>
              <a:rPr kumimoji="0" lang="en-GB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Open Sans"/>
              </a:rPr>
              <a:t>Webinars - </a:t>
            </a:r>
            <a:r>
              <a:rPr lang="en-GB" sz="1200" b="1" dirty="0">
                <a:solidFill>
                  <a:srgbClr val="034DA2"/>
                </a:solidFill>
                <a:cs typeface="Open Sans"/>
              </a:rPr>
              <a:t>Webinar 5: H₂ Stakeholder Engagement 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034DA2"/>
              </a:solidFill>
              <a:effectLst/>
              <a:uLnTx/>
              <a:uFillTx/>
              <a:latin typeface="Calibri" panose="020F0502020204030204"/>
              <a:ea typeface="+mn-ea"/>
              <a:cs typeface="Open San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6959" r="7305" b="11622"/>
          <a:stretch/>
        </p:blipFill>
        <p:spPr>
          <a:xfrm>
            <a:off x="277091" y="247996"/>
            <a:ext cx="2254616" cy="98891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31707" y="365126"/>
            <a:ext cx="4931540" cy="1325563"/>
          </a:xfrm>
        </p:spPr>
        <p:txBody>
          <a:bodyPr>
            <a:normAutofit/>
          </a:bodyPr>
          <a:lstStyle/>
          <a:p>
            <a:r>
              <a:rPr lang="de-DE" sz="3000" dirty="0" err="1" smtClean="0"/>
              <a:t>Meaning</a:t>
            </a:r>
            <a:r>
              <a:rPr lang="de-DE" sz="3000" dirty="0" smtClean="0"/>
              <a:t> </a:t>
            </a:r>
            <a:r>
              <a:rPr lang="de-DE" sz="3000" dirty="0" err="1" smtClean="0"/>
              <a:t>of</a:t>
            </a:r>
            <a:r>
              <a:rPr lang="de-DE" sz="3000" dirty="0" smtClean="0"/>
              <a:t> </a:t>
            </a:r>
            <a:r>
              <a:rPr lang="de-DE" sz="3000" dirty="0" err="1" smtClean="0"/>
              <a:t>participation</a:t>
            </a:r>
            <a:r>
              <a:rPr lang="de-DE" sz="3000" dirty="0" smtClean="0"/>
              <a:t> </a:t>
            </a:r>
            <a:r>
              <a:rPr lang="de-DE" sz="3000" dirty="0" err="1" smtClean="0"/>
              <a:t>and</a:t>
            </a:r>
            <a:r>
              <a:rPr lang="de-DE" sz="3000" dirty="0" smtClean="0"/>
              <a:t> </a:t>
            </a:r>
            <a:r>
              <a:rPr lang="de-DE" sz="3000" dirty="0" err="1" smtClean="0"/>
              <a:t>stakeholder</a:t>
            </a:r>
            <a:r>
              <a:rPr lang="de-DE" sz="3000" dirty="0" smtClean="0"/>
              <a:t> </a:t>
            </a:r>
            <a:r>
              <a:rPr lang="de-DE" sz="3000" dirty="0" err="1" smtClean="0"/>
              <a:t>engagement</a:t>
            </a:r>
            <a:endParaRPr lang="de-DE" sz="3000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Participation is an important influencing factor, but not a guarantee of acceptance</a:t>
            </a:r>
          </a:p>
          <a:p>
            <a:endParaRPr lang="en-US" dirty="0"/>
          </a:p>
          <a:p>
            <a:r>
              <a:rPr lang="en-US" dirty="0"/>
              <a:t>Good participation can increase procedural justice and make local potential visible and usable.</a:t>
            </a:r>
          </a:p>
          <a:p>
            <a:endParaRPr lang="en-US" dirty="0"/>
          </a:p>
          <a:p>
            <a:r>
              <a:rPr lang="en-US" dirty="0"/>
              <a:t>Central criteria are transparency and opportunities for participation (through the stages of information, consultation and cooperation).</a:t>
            </a:r>
          </a:p>
          <a:p>
            <a:endParaRPr lang="en-US" dirty="0"/>
          </a:p>
          <a:p>
            <a:r>
              <a:rPr lang="en-US" dirty="0"/>
              <a:t>Careful planning reduces the risk of poor participation </a:t>
            </a:r>
            <a:r>
              <a:rPr lang="en-US" dirty="0" smtClean="0"/>
              <a:t>which may lead to disappointment and conflict</a:t>
            </a:r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6324" y="156941"/>
            <a:ext cx="1792379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96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39807" y="2324388"/>
            <a:ext cx="744902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222428" y="6580577"/>
            <a:ext cx="95734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Open Sans"/>
              </a:rPr>
              <a:t>GenComm Spring Series of H₂ </a:t>
            </a:r>
            <a:r>
              <a:rPr kumimoji="0" lang="en-GB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Open Sans"/>
              </a:rPr>
              <a:t>Webinars - </a:t>
            </a:r>
            <a:r>
              <a:rPr lang="en-GB" sz="1200" b="1" dirty="0">
                <a:solidFill>
                  <a:srgbClr val="034DA2"/>
                </a:solidFill>
                <a:cs typeface="Open Sans"/>
              </a:rPr>
              <a:t>Webinar 5: H₂ Stakeholder Engagement 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034DA2"/>
              </a:solidFill>
              <a:effectLst/>
              <a:uLnTx/>
              <a:uFillTx/>
              <a:latin typeface="Calibri" panose="020F0502020204030204"/>
              <a:ea typeface="+mn-ea"/>
              <a:cs typeface="Open San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6959" r="7305" b="11622"/>
          <a:stretch/>
        </p:blipFill>
        <p:spPr>
          <a:xfrm>
            <a:off x="277091" y="247996"/>
            <a:ext cx="2254616" cy="98891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88770" y="365126"/>
            <a:ext cx="5449933" cy="1325563"/>
          </a:xfrm>
        </p:spPr>
        <p:txBody>
          <a:bodyPr/>
          <a:lstStyle/>
          <a:p>
            <a:r>
              <a:rPr lang="de-DE" dirty="0" err="1" smtClean="0"/>
              <a:t>Participation</a:t>
            </a:r>
            <a:r>
              <a:rPr lang="de-DE" dirty="0" smtClean="0"/>
              <a:t> in </a:t>
            </a:r>
            <a:br>
              <a:rPr lang="de-DE" dirty="0" smtClean="0"/>
            </a:br>
            <a:r>
              <a:rPr lang="de-DE" dirty="0" smtClean="0"/>
              <a:t>hydrogen  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628649" y="1825625"/>
            <a:ext cx="8271511" cy="4351338"/>
          </a:xfrm>
        </p:spPr>
        <p:txBody>
          <a:bodyPr>
            <a:normAutofit/>
          </a:bodyPr>
          <a:lstStyle/>
          <a:p>
            <a:endParaRPr lang="de-DE" dirty="0" smtClean="0"/>
          </a:p>
          <a:p>
            <a:r>
              <a:rPr lang="en-GB" sz="2000" dirty="0" smtClean="0"/>
              <a:t>Transition requires an active role on all levels of society and changes in different sectors (energy infrastructure, mobility, industry, etc.)</a:t>
            </a:r>
          </a:p>
          <a:p>
            <a:r>
              <a:rPr lang="en-GB" sz="2000" dirty="0" smtClean="0"/>
              <a:t>Municipalities and regions are the level where the changes become visible -&gt; </a:t>
            </a:r>
            <a:r>
              <a:rPr lang="en-GB" sz="2000" dirty="0"/>
              <a:t>Capacity building and </a:t>
            </a:r>
            <a:r>
              <a:rPr lang="en-GB" sz="2000" dirty="0" smtClean="0"/>
              <a:t>empowerment, competence, personal and financial resources are needed</a:t>
            </a:r>
          </a:p>
          <a:p>
            <a:pPr marL="171450" lvl="1">
              <a:spcBef>
                <a:spcPts val="750"/>
              </a:spcBef>
            </a:pPr>
            <a:r>
              <a:rPr lang="en-GB" sz="2000" dirty="0"/>
              <a:t>-&gt; transfer of knowledge, good practices and success stories from renewable energy sector like 100% </a:t>
            </a:r>
            <a:r>
              <a:rPr lang="en-GB" sz="2000" dirty="0" smtClean="0"/>
              <a:t>RES regions</a:t>
            </a:r>
            <a:r>
              <a:rPr lang="en-GB" sz="2000" dirty="0"/>
              <a:t>, sustainable communities, energy </a:t>
            </a:r>
            <a:r>
              <a:rPr lang="en-GB" sz="2000" dirty="0" smtClean="0"/>
              <a:t>cooperatives -&gt; Tools </a:t>
            </a:r>
            <a:r>
              <a:rPr lang="en-GB" sz="2000" dirty="0"/>
              <a:t>that help in planning and </a:t>
            </a:r>
            <a:r>
              <a:rPr lang="en-GB" sz="2000" dirty="0" smtClean="0"/>
              <a:t>decision-making etc</a:t>
            </a:r>
            <a:r>
              <a:rPr lang="en-GB" sz="2100" dirty="0" smtClean="0"/>
              <a:t>. </a:t>
            </a:r>
            <a:endParaRPr lang="en-GB" sz="2100" dirty="0"/>
          </a:p>
          <a:p>
            <a:pPr marL="342900" lvl="1" indent="0">
              <a:buNone/>
            </a:pPr>
            <a:endParaRPr lang="en-GB" dirty="0"/>
          </a:p>
          <a:p>
            <a:endParaRPr lang="en-GB" dirty="0" smtClean="0"/>
          </a:p>
          <a:p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6324" y="156941"/>
            <a:ext cx="1792379" cy="10181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4994" y="4977515"/>
            <a:ext cx="1995363" cy="1334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094" y="4977515"/>
            <a:ext cx="2116183" cy="133436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3278" y="4993180"/>
            <a:ext cx="1791716" cy="1318695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9200" y="4977515"/>
            <a:ext cx="1754188" cy="133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37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39807" y="2324388"/>
            <a:ext cx="744902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222428" y="6580577"/>
            <a:ext cx="95734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Open Sans"/>
              </a:rPr>
              <a:t>GenComm Spring Series of H₂ </a:t>
            </a:r>
            <a:r>
              <a:rPr kumimoji="0" lang="en-GB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Open Sans"/>
              </a:rPr>
              <a:t>Webinars - </a:t>
            </a:r>
            <a:r>
              <a:rPr lang="en-GB" sz="1200" b="1" dirty="0">
                <a:solidFill>
                  <a:srgbClr val="034DA2"/>
                </a:solidFill>
                <a:cs typeface="Open Sans"/>
              </a:rPr>
              <a:t>Webinar 5: H₂ Stakeholder Engagement 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034DA2"/>
              </a:solidFill>
              <a:effectLst/>
              <a:uLnTx/>
              <a:uFillTx/>
              <a:latin typeface="Calibri" panose="020F0502020204030204"/>
              <a:ea typeface="+mn-ea"/>
              <a:cs typeface="Open San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6959" r="7305" b="11622"/>
          <a:stretch/>
        </p:blipFill>
        <p:spPr>
          <a:xfrm>
            <a:off x="277091" y="247996"/>
            <a:ext cx="2254616" cy="98891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79963" y="233420"/>
            <a:ext cx="5449933" cy="1325563"/>
          </a:xfrm>
        </p:spPr>
        <p:txBody>
          <a:bodyPr>
            <a:normAutofit/>
          </a:bodyPr>
          <a:lstStyle/>
          <a:p>
            <a:r>
              <a:rPr lang="de-DE" sz="3000" dirty="0"/>
              <a:t>Hydrogen </a:t>
            </a:r>
            <a:r>
              <a:rPr lang="de-DE" sz="3000" dirty="0" err="1"/>
              <a:t>as</a:t>
            </a:r>
            <a:r>
              <a:rPr lang="de-DE" sz="3000" dirty="0"/>
              <a:t> </a:t>
            </a:r>
            <a:r>
              <a:rPr lang="de-DE" sz="3000" dirty="0" err="1"/>
              <a:t>part</a:t>
            </a:r>
            <a:r>
              <a:rPr lang="de-DE" sz="3000" dirty="0"/>
              <a:t> </a:t>
            </a:r>
            <a:r>
              <a:rPr lang="de-DE" sz="3000" dirty="0" err="1"/>
              <a:t>of</a:t>
            </a:r>
            <a:r>
              <a:rPr lang="de-DE" sz="3000" dirty="0"/>
              <a:t> a </a:t>
            </a:r>
            <a:r>
              <a:rPr lang="de-DE" sz="3000" dirty="0" smtClean="0"/>
              <a:t/>
            </a:r>
            <a:br>
              <a:rPr lang="de-DE" sz="3000" dirty="0" smtClean="0"/>
            </a:br>
            <a:r>
              <a:rPr lang="de-DE" sz="3000" dirty="0" err="1" smtClean="0"/>
              <a:t>socio-technical</a:t>
            </a:r>
            <a:r>
              <a:rPr lang="de-DE" sz="3000" dirty="0" smtClean="0"/>
              <a:t> </a:t>
            </a:r>
            <a:r>
              <a:rPr lang="de-DE" sz="3000" dirty="0" err="1"/>
              <a:t>system</a:t>
            </a:r>
            <a:endParaRPr lang="de-DE" sz="3000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6324" y="156941"/>
            <a:ext cx="1792379" cy="1018120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="" xmlns:a16="http://schemas.microsoft.com/office/drawing/2014/main" id="{C9C3E3CC-E65E-42C7-A01E-54C6FA0083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156" y="1747347"/>
            <a:ext cx="8610033" cy="407868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Textfeld 8"/>
          <p:cNvSpPr txBox="1"/>
          <p:nvPr/>
        </p:nvSpPr>
        <p:spPr>
          <a:xfrm>
            <a:off x="365760" y="5327860"/>
            <a:ext cx="249065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i="1" dirty="0" err="1" smtClean="0"/>
              <a:t>Energy</a:t>
            </a:r>
            <a:r>
              <a:rPr lang="de-DE" i="1" dirty="0" smtClean="0"/>
              <a:t> </a:t>
            </a:r>
            <a:r>
              <a:rPr lang="de-DE" i="1" dirty="0" err="1" smtClean="0"/>
              <a:t>production</a:t>
            </a:r>
            <a:endParaRPr lang="de-DE" i="1" dirty="0" smtClean="0"/>
          </a:p>
          <a:p>
            <a:endParaRPr lang="de-DE" dirty="0"/>
          </a:p>
        </p:txBody>
      </p:sp>
      <p:sp>
        <p:nvSpPr>
          <p:cNvPr id="34" name="Textfeld 33"/>
          <p:cNvSpPr txBox="1"/>
          <p:nvPr/>
        </p:nvSpPr>
        <p:spPr>
          <a:xfrm>
            <a:off x="3169921" y="5327859"/>
            <a:ext cx="263972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i="1" dirty="0" err="1" smtClean="0"/>
              <a:t>Electrolysis</a:t>
            </a:r>
            <a:r>
              <a:rPr lang="de-DE" i="1" dirty="0" smtClean="0"/>
              <a:t> </a:t>
            </a:r>
          </a:p>
          <a:p>
            <a:endParaRPr lang="de-DE" dirty="0"/>
          </a:p>
        </p:txBody>
      </p:sp>
      <p:sp>
        <p:nvSpPr>
          <p:cNvPr id="35" name="Textfeld 34"/>
          <p:cNvSpPr txBox="1"/>
          <p:nvPr/>
        </p:nvSpPr>
        <p:spPr>
          <a:xfrm>
            <a:off x="6392089" y="5327860"/>
            <a:ext cx="249065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i="1" dirty="0" err="1" smtClean="0"/>
              <a:t>Utilisation</a:t>
            </a:r>
            <a:r>
              <a:rPr lang="de-DE" i="1" dirty="0" smtClean="0"/>
              <a:t> </a:t>
            </a:r>
            <a:r>
              <a:rPr lang="de-DE" i="1" dirty="0" err="1" smtClean="0"/>
              <a:t>of</a:t>
            </a:r>
            <a:r>
              <a:rPr lang="de-DE" i="1" dirty="0" smtClean="0"/>
              <a:t> </a:t>
            </a:r>
            <a:r>
              <a:rPr lang="de-DE" i="1" dirty="0" err="1" smtClean="0"/>
              <a:t>products</a:t>
            </a:r>
            <a:endParaRPr lang="de-DE" i="1" dirty="0" smtClean="0"/>
          </a:p>
          <a:p>
            <a:endParaRPr lang="de-DE" dirty="0"/>
          </a:p>
        </p:txBody>
      </p:sp>
      <p:sp>
        <p:nvSpPr>
          <p:cNvPr id="36" name="Textfeld 35"/>
          <p:cNvSpPr txBox="1"/>
          <p:nvPr/>
        </p:nvSpPr>
        <p:spPr>
          <a:xfrm>
            <a:off x="1286381" y="5944561"/>
            <a:ext cx="330303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Technology </a:t>
            </a:r>
            <a:r>
              <a:rPr lang="de-DE" sz="2000" dirty="0" err="1" smtClean="0"/>
              <a:t>Acceptance</a:t>
            </a:r>
            <a:endParaRPr lang="de-DE" sz="2000" dirty="0"/>
          </a:p>
        </p:txBody>
      </p:sp>
      <p:sp>
        <p:nvSpPr>
          <p:cNvPr id="37" name="Textfeld 36"/>
          <p:cNvSpPr txBox="1"/>
          <p:nvPr/>
        </p:nvSpPr>
        <p:spPr>
          <a:xfrm>
            <a:off x="6188995" y="5957825"/>
            <a:ext cx="289684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Consumer </a:t>
            </a:r>
            <a:r>
              <a:rPr lang="de-DE" sz="2000" dirty="0" err="1" smtClean="0"/>
              <a:t>Acceptance</a:t>
            </a:r>
            <a:endParaRPr lang="de-DE" sz="2000" dirty="0"/>
          </a:p>
        </p:txBody>
      </p:sp>
      <p:sp>
        <p:nvSpPr>
          <p:cNvPr id="38" name="Textfeld 37"/>
          <p:cNvSpPr txBox="1"/>
          <p:nvPr/>
        </p:nvSpPr>
        <p:spPr>
          <a:xfrm>
            <a:off x="4489782" y="2709684"/>
            <a:ext cx="90983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sz="2000" dirty="0" smtClean="0"/>
          </a:p>
          <a:p>
            <a:endParaRPr lang="de-DE" sz="2000" dirty="0"/>
          </a:p>
        </p:txBody>
      </p:sp>
      <p:sp>
        <p:nvSpPr>
          <p:cNvPr id="39" name="Geschweifte Klammer rechts 38"/>
          <p:cNvSpPr/>
          <p:nvPr/>
        </p:nvSpPr>
        <p:spPr>
          <a:xfrm rot="5400000">
            <a:off x="2141714" y="3886258"/>
            <a:ext cx="493901" cy="383301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Geschweifte Klammer rechts 39"/>
          <p:cNvSpPr/>
          <p:nvPr/>
        </p:nvSpPr>
        <p:spPr>
          <a:xfrm rot="5400000">
            <a:off x="7228938" y="4731191"/>
            <a:ext cx="493901" cy="216759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6" name="Grafik 15" descr="Flugzeug">
            <a:extLst>
              <a:ext uri="{FF2B5EF4-FFF2-40B4-BE49-F238E27FC236}">
                <a16:creationId xmlns="" xmlns:a16="http://schemas.microsoft.com/office/drawing/2014/main" id="{22F4EBC8-3620-2541-8551-FB38DCA2F8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 rot="5400000">
            <a:off x="8355654" y="3476574"/>
            <a:ext cx="543216" cy="543216"/>
          </a:xfrm>
          <a:prstGeom prst="rect">
            <a:avLst/>
          </a:prstGeom>
        </p:spPr>
      </p:pic>
      <p:pic>
        <p:nvPicPr>
          <p:cNvPr id="17" name="Grafik 16" descr="Kreuzfahrtschiff">
            <a:extLst>
              <a:ext uri="{FF2B5EF4-FFF2-40B4-BE49-F238E27FC236}">
                <a16:creationId xmlns="" xmlns:a16="http://schemas.microsoft.com/office/drawing/2014/main" id="{D24729AB-49F8-B04B-AE47-12E0B1D009D3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7739500" y="3167188"/>
            <a:ext cx="607448" cy="60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71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39807" y="2324388"/>
            <a:ext cx="7449023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Poll Question I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800" b="1" dirty="0">
              <a:solidFill>
                <a:prstClr val="black"/>
              </a:solidFill>
              <a:latin typeface="Open Sans"/>
              <a:cs typeface="Open San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In which areas do you see the main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 need for stakeholder engagement and activation towards a H2-transition?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 baseline="0" dirty="0" smtClean="0">
                <a:solidFill>
                  <a:prstClr val="black"/>
                </a:solidFill>
                <a:latin typeface="Open Sans"/>
                <a:cs typeface="Open Sans"/>
              </a:rPr>
              <a:t>Mobility</a:t>
            </a: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Chemistry</a:t>
            </a: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 baseline="0" dirty="0" smtClean="0">
                <a:solidFill>
                  <a:prstClr val="black"/>
                </a:solidFill>
                <a:latin typeface="Open Sans"/>
                <a:cs typeface="Open Sans"/>
              </a:rPr>
              <a:t>Industry (steel, glass)</a:t>
            </a: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all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222428" y="6580577"/>
            <a:ext cx="95734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Open Sans"/>
              </a:rPr>
              <a:t>GenComm Spring Series of H₂ </a:t>
            </a:r>
            <a:r>
              <a:rPr kumimoji="0" lang="en-GB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Open Sans"/>
              </a:rPr>
              <a:t>Webinars - </a:t>
            </a:r>
            <a:r>
              <a:rPr lang="en-GB" sz="1200" b="1" dirty="0">
                <a:solidFill>
                  <a:srgbClr val="034DA2"/>
                </a:solidFill>
                <a:cs typeface="Open Sans"/>
              </a:rPr>
              <a:t>Webinar 5: H₂ Stakeholder Engagement 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034DA2"/>
              </a:solidFill>
              <a:effectLst/>
              <a:uLnTx/>
              <a:uFillTx/>
              <a:latin typeface="Calibri" panose="020F0502020204030204"/>
              <a:ea typeface="+mn-ea"/>
              <a:cs typeface="Open San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6959" r="7305" b="11622"/>
          <a:stretch/>
        </p:blipFill>
        <p:spPr>
          <a:xfrm>
            <a:off x="277091" y="247996"/>
            <a:ext cx="2254616" cy="98891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79963" y="233420"/>
            <a:ext cx="5449933" cy="1325563"/>
          </a:xfrm>
        </p:spPr>
        <p:txBody>
          <a:bodyPr>
            <a:normAutofit/>
          </a:bodyPr>
          <a:lstStyle/>
          <a:p>
            <a:r>
              <a:rPr lang="de-DE" sz="3000" dirty="0"/>
              <a:t>Hydrogen </a:t>
            </a:r>
            <a:r>
              <a:rPr lang="de-DE" sz="3000" dirty="0" err="1"/>
              <a:t>as</a:t>
            </a:r>
            <a:r>
              <a:rPr lang="de-DE" sz="3000" dirty="0"/>
              <a:t> </a:t>
            </a:r>
            <a:r>
              <a:rPr lang="de-DE" sz="3000" dirty="0" err="1"/>
              <a:t>part</a:t>
            </a:r>
            <a:r>
              <a:rPr lang="de-DE" sz="3000" dirty="0"/>
              <a:t> </a:t>
            </a:r>
            <a:r>
              <a:rPr lang="de-DE" sz="3000" dirty="0" err="1"/>
              <a:t>of</a:t>
            </a:r>
            <a:r>
              <a:rPr lang="de-DE" sz="3000" dirty="0"/>
              <a:t> a </a:t>
            </a:r>
            <a:r>
              <a:rPr lang="de-DE" sz="3000" dirty="0" smtClean="0"/>
              <a:t/>
            </a:r>
            <a:br>
              <a:rPr lang="de-DE" sz="3000" dirty="0" smtClean="0"/>
            </a:br>
            <a:r>
              <a:rPr lang="de-DE" sz="3000" dirty="0" err="1" smtClean="0"/>
              <a:t>socio-technical</a:t>
            </a:r>
            <a:r>
              <a:rPr lang="de-DE" sz="3000" dirty="0" smtClean="0"/>
              <a:t> </a:t>
            </a:r>
            <a:r>
              <a:rPr lang="de-DE" sz="3000" dirty="0" err="1"/>
              <a:t>system</a:t>
            </a:r>
            <a:endParaRPr lang="de-DE" sz="3000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6324" y="156941"/>
            <a:ext cx="1792379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39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39807" y="2324388"/>
            <a:ext cx="7449023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cs typeface="Open Sa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Political participation on planning and decision making (permitting procedures)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Challenges: Often too late, local needs not part of the formal procedure, lack of transparency and knowledge on procedures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Financial participation (-&gt; value creation): individual vs. collective, direct vs. indirect approaches, singular vs. continuously during project phases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Recent research indicates correlation between participation and acceptance, but the concrete relation has not be shown yet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222428" y="6580577"/>
            <a:ext cx="95734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Open Sans"/>
              </a:rPr>
              <a:t>GenComm Spring Series of H₂ </a:t>
            </a:r>
            <a:r>
              <a:rPr kumimoji="0" lang="en-GB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Open Sans"/>
              </a:rPr>
              <a:t>Webinars - </a:t>
            </a:r>
            <a:r>
              <a:rPr lang="en-GB" sz="1200" b="1" dirty="0">
                <a:solidFill>
                  <a:srgbClr val="034DA2"/>
                </a:solidFill>
                <a:cs typeface="Open Sans"/>
              </a:rPr>
              <a:t>Webinar 5: H₂ Stakeholder Engagement 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034DA2"/>
              </a:solidFill>
              <a:effectLst/>
              <a:uLnTx/>
              <a:uFillTx/>
              <a:latin typeface="Calibri" panose="020F0502020204030204"/>
              <a:ea typeface="+mn-ea"/>
              <a:cs typeface="Open San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6959" r="7305" b="11622"/>
          <a:stretch/>
        </p:blipFill>
        <p:spPr>
          <a:xfrm>
            <a:off x="277091" y="247996"/>
            <a:ext cx="2254616" cy="98891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79963" y="233420"/>
            <a:ext cx="5449933" cy="1325563"/>
          </a:xfrm>
        </p:spPr>
        <p:txBody>
          <a:bodyPr>
            <a:normAutofit/>
          </a:bodyPr>
          <a:lstStyle/>
          <a:p>
            <a:r>
              <a:rPr lang="de-DE" sz="3200" dirty="0"/>
              <a:t>Engagement </a:t>
            </a:r>
            <a:r>
              <a:rPr lang="de-DE" sz="3200" dirty="0" err="1"/>
              <a:t>levels</a:t>
            </a:r>
            <a:endParaRPr lang="de-DE" sz="3000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6324" y="156941"/>
            <a:ext cx="1792379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62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39807" y="2324388"/>
            <a:ext cx="744902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222428" y="6580577"/>
            <a:ext cx="95734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Open Sans"/>
              </a:rPr>
              <a:t>GenComm Spring Series of H₂ </a:t>
            </a:r>
            <a:r>
              <a:rPr kumimoji="0" lang="en-GB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Open Sans"/>
              </a:rPr>
              <a:t>Webinars - </a:t>
            </a:r>
            <a:r>
              <a:rPr lang="en-GB" sz="1200" b="1" dirty="0">
                <a:solidFill>
                  <a:srgbClr val="034DA2"/>
                </a:solidFill>
                <a:cs typeface="Open Sans"/>
              </a:rPr>
              <a:t>Webinar 5: H₂ Stakeholder Engagement 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034DA2"/>
              </a:solidFill>
              <a:effectLst/>
              <a:uLnTx/>
              <a:uFillTx/>
              <a:latin typeface="Calibri" panose="020F0502020204030204"/>
              <a:ea typeface="+mn-ea"/>
              <a:cs typeface="Open San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6959" r="7305" b="11622"/>
          <a:stretch/>
        </p:blipFill>
        <p:spPr>
          <a:xfrm>
            <a:off x="277091" y="247996"/>
            <a:ext cx="2254616" cy="98891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25783" y="298255"/>
            <a:ext cx="4293326" cy="1325563"/>
          </a:xfrm>
        </p:spPr>
        <p:txBody>
          <a:bodyPr>
            <a:noAutofit/>
          </a:bodyPr>
          <a:lstStyle/>
          <a:p>
            <a:r>
              <a:rPr lang="de-DE" dirty="0" smtClean="0"/>
              <a:t>Engagement </a:t>
            </a:r>
            <a:r>
              <a:rPr lang="de-DE" dirty="0" err="1" smtClean="0"/>
              <a:t>levels</a:t>
            </a:r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6324" y="156941"/>
            <a:ext cx="1792379" cy="1018120"/>
          </a:xfrm>
          <a:prstGeom prst="rect">
            <a:avLst/>
          </a:prstGeom>
        </p:spPr>
      </p:pic>
      <p:pic>
        <p:nvPicPr>
          <p:cNvPr id="9" name="Grafik 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2226468"/>
            <a:ext cx="5995552" cy="349464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feld 9"/>
          <p:cNvSpPr txBox="1"/>
          <p:nvPr/>
        </p:nvSpPr>
        <p:spPr>
          <a:xfrm>
            <a:off x="604328" y="5721116"/>
            <a:ext cx="79090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Pyramid of Participation, inspired by 'Ladder of participation' from </a:t>
            </a:r>
            <a:r>
              <a:rPr lang="en-GB" sz="1200" dirty="0" err="1"/>
              <a:t>Arnstein</a:t>
            </a:r>
            <a:r>
              <a:rPr lang="en-GB" sz="1200" dirty="0"/>
              <a:t>, 1969 (</a:t>
            </a:r>
            <a:r>
              <a:rPr lang="en-US" sz="1200" dirty="0"/>
              <a:t>Rau, Schweizer-Ries, &amp; Hildebrand, 2012</a:t>
            </a:r>
            <a:r>
              <a:rPr lang="en-GB" sz="1200" dirty="0"/>
              <a:t>)</a:t>
            </a:r>
            <a:endParaRPr lang="de-DE" sz="1200" dirty="0"/>
          </a:p>
        </p:txBody>
      </p:sp>
      <p:sp>
        <p:nvSpPr>
          <p:cNvPr id="11" name="Pfeil nach rechts 10"/>
          <p:cNvSpPr/>
          <p:nvPr/>
        </p:nvSpPr>
        <p:spPr>
          <a:xfrm rot="16200000">
            <a:off x="5333937" y="3720256"/>
            <a:ext cx="2995876" cy="10058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2" name="Textfeld 11"/>
          <p:cNvSpPr txBox="1"/>
          <p:nvPr/>
        </p:nvSpPr>
        <p:spPr>
          <a:xfrm>
            <a:off x="7242245" y="4742768"/>
            <a:ext cx="14911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Financial </a:t>
            </a:r>
          </a:p>
          <a:p>
            <a:r>
              <a:rPr lang="de-DE" dirty="0" err="1"/>
              <a:t>Participation</a:t>
            </a:r>
            <a:endParaRPr lang="de-DE" dirty="0"/>
          </a:p>
          <a:p>
            <a:r>
              <a:rPr lang="de-DE" dirty="0" err="1"/>
              <a:t>Opportunities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6144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39807" y="2324388"/>
            <a:ext cx="744902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222428" y="6580577"/>
            <a:ext cx="95734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Open Sans"/>
              </a:rPr>
              <a:t>GenComm Spring Series of H₂ </a:t>
            </a:r>
            <a:r>
              <a:rPr kumimoji="0" lang="en-GB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Open Sans"/>
              </a:rPr>
              <a:t>Webinars - </a:t>
            </a:r>
            <a:r>
              <a:rPr lang="en-GB" sz="1200" b="1" dirty="0">
                <a:solidFill>
                  <a:srgbClr val="034DA2"/>
                </a:solidFill>
                <a:cs typeface="Open Sans"/>
              </a:rPr>
              <a:t>Webinar 5: H₂ Stakeholder Engagement 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034DA2"/>
              </a:solidFill>
              <a:effectLst/>
              <a:uLnTx/>
              <a:uFillTx/>
              <a:latin typeface="Calibri" panose="020F0502020204030204"/>
              <a:ea typeface="+mn-ea"/>
              <a:cs typeface="Open San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6959" r="7305" b="11622"/>
          <a:stretch/>
        </p:blipFill>
        <p:spPr>
          <a:xfrm>
            <a:off x="277091" y="247996"/>
            <a:ext cx="2254616" cy="98891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92580" y="359140"/>
            <a:ext cx="5449933" cy="1325563"/>
          </a:xfrm>
        </p:spPr>
        <p:txBody>
          <a:bodyPr/>
          <a:lstStyle/>
          <a:p>
            <a:r>
              <a:rPr lang="de-DE" dirty="0" err="1" smtClean="0"/>
              <a:t>Planning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engagement</a:t>
            </a:r>
            <a:endParaRPr lang="de-DE" sz="2400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628649" y="1825625"/>
            <a:ext cx="7862207" cy="4351338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US" sz="2000" dirty="0" smtClean="0"/>
              <a:t>What exactly is topic of the engagement process?</a:t>
            </a:r>
          </a:p>
          <a:p>
            <a:pPr algn="just"/>
            <a:r>
              <a:rPr lang="en-US" sz="2000" dirty="0" smtClean="0"/>
              <a:t>What </a:t>
            </a:r>
            <a:r>
              <a:rPr lang="en-US" sz="2000" dirty="0"/>
              <a:t>is the goal of the planned participation? </a:t>
            </a:r>
            <a:r>
              <a:rPr lang="en-US" sz="2000" dirty="0" smtClean="0"/>
              <a:t>E.G</a:t>
            </a:r>
          </a:p>
          <a:p>
            <a:pPr algn="just"/>
            <a:r>
              <a:rPr lang="en-US" sz="2000" dirty="0" smtClean="0"/>
              <a:t>....</a:t>
            </a:r>
            <a:r>
              <a:rPr lang="en-US" sz="2000" dirty="0"/>
              <a:t>is acceptance to be achieved </a:t>
            </a:r>
            <a:r>
              <a:rPr lang="en-US" sz="2000" dirty="0" smtClean="0"/>
              <a:t>(from </a:t>
            </a:r>
            <a:r>
              <a:rPr lang="en-US" sz="2000" dirty="0"/>
              <a:t>whom exactly</a:t>
            </a:r>
            <a:r>
              <a:rPr lang="en-US" sz="2000" dirty="0" smtClean="0"/>
              <a:t>?)?</a:t>
            </a:r>
          </a:p>
          <a:p>
            <a:pPr algn="just"/>
            <a:r>
              <a:rPr lang="en-US" sz="2000" dirty="0" smtClean="0"/>
              <a:t>...</a:t>
            </a:r>
            <a:r>
              <a:rPr lang="en-US" sz="2000" dirty="0"/>
              <a:t>should citizens be activated for the project and further climate protection actions? </a:t>
            </a:r>
            <a:endParaRPr lang="en-US" sz="2000" dirty="0" smtClean="0"/>
          </a:p>
          <a:p>
            <a:pPr algn="just"/>
            <a:r>
              <a:rPr lang="en-US" sz="2000" dirty="0" smtClean="0"/>
              <a:t>...</a:t>
            </a:r>
            <a:r>
              <a:rPr lang="en-US" sz="2000" dirty="0"/>
              <a:t>should financial participation be encouraged</a:t>
            </a:r>
            <a:r>
              <a:rPr lang="en-US" sz="2000" dirty="0" smtClean="0"/>
              <a:t>?</a:t>
            </a:r>
          </a:p>
          <a:p>
            <a:pPr algn="just"/>
            <a:r>
              <a:rPr lang="en-US" sz="2000" dirty="0" smtClean="0"/>
              <a:t>...</a:t>
            </a:r>
            <a:r>
              <a:rPr lang="en-US" sz="2000" dirty="0"/>
              <a:t>should conflicts be reduced</a:t>
            </a:r>
            <a:r>
              <a:rPr lang="en-US" sz="2000" dirty="0" smtClean="0"/>
              <a:t>?</a:t>
            </a:r>
          </a:p>
          <a:p>
            <a:pPr algn="just"/>
            <a:r>
              <a:rPr lang="en-US" sz="2000" dirty="0" smtClean="0"/>
              <a:t>...</a:t>
            </a:r>
            <a:r>
              <a:rPr lang="en-US" sz="2000" dirty="0"/>
              <a:t>should a procedure gain legitimacy or be secured in this respect</a:t>
            </a:r>
            <a:r>
              <a:rPr lang="en-US" sz="2000" dirty="0" smtClean="0"/>
              <a:t>?</a:t>
            </a:r>
          </a:p>
          <a:p>
            <a:pPr algn="just"/>
            <a:endParaRPr lang="en-US" sz="2000" dirty="0" smtClean="0"/>
          </a:p>
          <a:p>
            <a:pPr algn="just"/>
            <a:r>
              <a:rPr lang="en-US" sz="2000" dirty="0" smtClean="0"/>
              <a:t>-&gt; </a:t>
            </a:r>
            <a:r>
              <a:rPr lang="en-US" sz="2000" dirty="0"/>
              <a:t>How do possible individual steps help to achieve the goal? </a:t>
            </a:r>
            <a:r>
              <a:rPr lang="en-US" sz="2000" dirty="0" smtClean="0"/>
              <a:t>Which stakeholders need to be addressed?</a:t>
            </a:r>
          </a:p>
          <a:p>
            <a:pPr lvl="1" algn="just"/>
            <a:r>
              <a:rPr lang="en-US" sz="1700" dirty="0" smtClean="0"/>
              <a:t>In </a:t>
            </a:r>
            <a:r>
              <a:rPr lang="en-US" sz="1700" dirty="0"/>
              <a:t>the case of a population survey: what happens to the results? In the case of a yes/no vote, how strongly does one feel bound to the sentiment</a:t>
            </a:r>
            <a:r>
              <a:rPr lang="en-US" sz="1700" dirty="0" smtClean="0"/>
              <a:t>?</a:t>
            </a:r>
          </a:p>
          <a:p>
            <a:pPr algn="just"/>
            <a:r>
              <a:rPr lang="en-US" sz="2000" dirty="0" smtClean="0"/>
              <a:t>-&gt; </a:t>
            </a:r>
            <a:r>
              <a:rPr lang="en-US" sz="2000" dirty="0"/>
              <a:t>What resources are available for the participation process</a:t>
            </a:r>
            <a:r>
              <a:rPr lang="en-US" sz="2000" dirty="0" smtClean="0"/>
              <a:t>?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6324" y="156941"/>
            <a:ext cx="1792379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59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BDEDAF7F04CB44808FB66BD2494817" ma:contentTypeVersion="11" ma:contentTypeDescription="Create a new document." ma:contentTypeScope="" ma:versionID="6a068b5fd3f63db731c9c27eced203ce">
  <xsd:schema xmlns:xsd="http://www.w3.org/2001/XMLSchema" xmlns:xs="http://www.w3.org/2001/XMLSchema" xmlns:p="http://schemas.microsoft.com/office/2006/metadata/properties" xmlns:ns2="ef0b0bf8-9b2d-4537-a09e-480623a224ba" targetNamespace="http://schemas.microsoft.com/office/2006/metadata/properties" ma:root="true" ma:fieldsID="fcbddaea3b5216f3fbfa636ef13e2f13" ns2:_="">
    <xsd:import namespace="ef0b0bf8-9b2d-4537-a09e-480623a224b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0b0bf8-9b2d-4537-a09e-480623a224b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FF061A6-647A-4D80-AF67-E7BEFD2314BE}"/>
</file>

<file path=customXml/itemProps2.xml><?xml version="1.0" encoding="utf-8"?>
<ds:datastoreItem xmlns:ds="http://schemas.openxmlformats.org/officeDocument/2006/customXml" ds:itemID="{B11D5477-7E2C-4224-8787-75F3460CF023}"/>
</file>

<file path=customXml/itemProps3.xml><?xml version="1.0" encoding="utf-8"?>
<ds:datastoreItem xmlns:ds="http://schemas.openxmlformats.org/officeDocument/2006/customXml" ds:itemID="{C5A9DDD0-E0E8-4A58-85EE-D4386B0AE36D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932</Words>
  <Application>Microsoft Office PowerPoint</Application>
  <PresentationFormat>Bildschirmpräsentation (4:3)</PresentationFormat>
  <Paragraphs>133</Paragraphs>
  <Slides>14</Slides>
  <Notes>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Courier New</vt:lpstr>
      <vt:lpstr>Open Sans</vt:lpstr>
      <vt:lpstr>Office Theme</vt:lpstr>
      <vt:lpstr>PowerPoint-Präsentation</vt:lpstr>
      <vt:lpstr>Stakeholder engagement</vt:lpstr>
      <vt:lpstr>Meaning of participation and stakeholder engagement</vt:lpstr>
      <vt:lpstr>Participation in  hydrogen  </vt:lpstr>
      <vt:lpstr>Hydrogen as part of a  socio-technical system</vt:lpstr>
      <vt:lpstr>Hydrogen as part of a  socio-technical system</vt:lpstr>
      <vt:lpstr>Engagement levels</vt:lpstr>
      <vt:lpstr>Engagement levels</vt:lpstr>
      <vt:lpstr>Planning of engagement</vt:lpstr>
      <vt:lpstr>Planning of engagement – system analysis</vt:lpstr>
      <vt:lpstr>Public acceptance and just transition</vt:lpstr>
      <vt:lpstr>Hydrogen as part of a  socio-technical system</vt:lpstr>
      <vt:lpstr>Conclusion</vt:lpstr>
      <vt:lpstr>Thank you for your attention!</vt:lpstr>
    </vt:vector>
  </TitlesOfParts>
  <Company>...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...</dc:creator>
  <cp:lastModifiedBy>Hildebrand, Jan</cp:lastModifiedBy>
  <cp:revision>140</cp:revision>
  <dcterms:created xsi:type="dcterms:W3CDTF">2015-03-06T10:50:13Z</dcterms:created>
  <dcterms:modified xsi:type="dcterms:W3CDTF">2021-05-26T14:58:28Z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0x010100E4BDEDAF7F04CB44808FB66BD2494817</vt:lpwstr>
  </property>
</Properties>
</file>