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9" r:id="rId3"/>
    <p:sldId id="274" r:id="rId4"/>
    <p:sldId id="272" r:id="rId5"/>
    <p:sldId id="275" r:id="rId6"/>
    <p:sldId id="277" r:id="rId7"/>
    <p:sldId id="270" r:id="rId8"/>
    <p:sldId id="279" r:id="rId9"/>
    <p:sldId id="273" r:id="rId10"/>
    <p:sldId id="268" r:id="rId11"/>
    <p:sldId id="280" r:id="rId12"/>
    <p:sldId id="278" r:id="rId13"/>
    <p:sldId id="276"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249" autoAdjust="0"/>
  </p:normalViewPr>
  <p:slideViewPr>
    <p:cSldViewPr snapToGrid="0">
      <p:cViewPr varScale="1">
        <p:scale>
          <a:sx n="68" d="100"/>
          <a:sy n="68"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Wilson (JWilson)" userId="c465db23-b75d-4b47-91f7-fb5c120a041b" providerId="ADAL" clId="{160BC9D3-D97D-47D0-8C8E-9F0F26A764A4}"/>
    <pc:docChg chg="undo custSel modSld">
      <pc:chgData name="Joanna Wilson (JWilson)" userId="c465db23-b75d-4b47-91f7-fb5c120a041b" providerId="ADAL" clId="{160BC9D3-D97D-47D0-8C8E-9F0F26A764A4}" dt="2021-05-27T07:35:21.356" v="6" actId="14100"/>
      <pc:docMkLst>
        <pc:docMk/>
      </pc:docMkLst>
      <pc:sldChg chg="modSp mod">
        <pc:chgData name="Joanna Wilson (JWilson)" userId="c465db23-b75d-4b47-91f7-fb5c120a041b" providerId="ADAL" clId="{160BC9D3-D97D-47D0-8C8E-9F0F26A764A4}" dt="2021-05-27T07:35:00.777" v="5" actId="14100"/>
        <pc:sldMkLst>
          <pc:docMk/>
          <pc:sldMk cId="2464547208" sldId="270"/>
        </pc:sldMkLst>
        <pc:picChg chg="mod">
          <ac:chgData name="Joanna Wilson (JWilson)" userId="c465db23-b75d-4b47-91f7-fb5c120a041b" providerId="ADAL" clId="{160BC9D3-D97D-47D0-8C8E-9F0F26A764A4}" dt="2021-05-27T07:35:00.777" v="5" actId="14100"/>
          <ac:picMkLst>
            <pc:docMk/>
            <pc:sldMk cId="2464547208" sldId="270"/>
            <ac:picMk id="9" creationId="{D66488F0-1455-1B40-A67E-2254A2FCA7B3}"/>
          </ac:picMkLst>
        </pc:picChg>
      </pc:sldChg>
      <pc:sldChg chg="modSp mod">
        <pc:chgData name="Joanna Wilson (JWilson)" userId="c465db23-b75d-4b47-91f7-fb5c120a041b" providerId="ADAL" clId="{160BC9D3-D97D-47D0-8C8E-9F0F26A764A4}" dt="2021-05-27T07:34:44.421" v="3" actId="20577"/>
        <pc:sldMkLst>
          <pc:docMk/>
          <pc:sldMk cId="3387821213" sldId="275"/>
        </pc:sldMkLst>
        <pc:spChg chg="mod">
          <ac:chgData name="Joanna Wilson (JWilson)" userId="c465db23-b75d-4b47-91f7-fb5c120a041b" providerId="ADAL" clId="{160BC9D3-D97D-47D0-8C8E-9F0F26A764A4}" dt="2021-05-27T07:34:44.421" v="3" actId="20577"/>
          <ac:spMkLst>
            <pc:docMk/>
            <pc:sldMk cId="3387821213" sldId="275"/>
            <ac:spMk id="3" creationId="{311EBC5F-1EE7-4487-9765-80D5C6016A2F}"/>
          </ac:spMkLst>
        </pc:spChg>
      </pc:sldChg>
      <pc:sldChg chg="modSp mod">
        <pc:chgData name="Joanna Wilson (JWilson)" userId="c465db23-b75d-4b47-91f7-fb5c120a041b" providerId="ADAL" clId="{160BC9D3-D97D-47D0-8C8E-9F0F26A764A4}" dt="2021-05-27T07:35:21.356" v="6" actId="14100"/>
        <pc:sldMkLst>
          <pc:docMk/>
          <pc:sldMk cId="2603218826" sldId="278"/>
        </pc:sldMkLst>
        <pc:picChg chg="mod">
          <ac:chgData name="Joanna Wilson (JWilson)" userId="c465db23-b75d-4b47-91f7-fb5c120a041b" providerId="ADAL" clId="{160BC9D3-D97D-47D0-8C8E-9F0F26A764A4}" dt="2021-05-27T07:35:21.356" v="6" actId="14100"/>
          <ac:picMkLst>
            <pc:docMk/>
            <pc:sldMk cId="2603218826" sldId="278"/>
            <ac:picMk id="7" creationId="{0769947B-2D2D-D240-8517-D95204BCE20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C40A9-FCFB-4FB3-A14E-8E465E7A39B1}"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86161637-8E92-4B1A-AABF-0D877C016B00}">
      <dgm:prSet/>
      <dgm:spPr/>
      <dgm:t>
        <a:bodyPr/>
        <a:lstStyle/>
        <a:p>
          <a:pPr>
            <a:defRPr b="1"/>
          </a:pPr>
          <a:r>
            <a:rPr lang="en-US"/>
            <a:t>2018</a:t>
          </a:r>
        </a:p>
      </dgm:t>
    </dgm:pt>
    <dgm:pt modelId="{421087E6-327E-49A6-B77A-048F022CA007}" type="parTrans" cxnId="{F628ECE9-675E-4103-AC1B-B894D4B51179}">
      <dgm:prSet/>
      <dgm:spPr/>
      <dgm:t>
        <a:bodyPr/>
        <a:lstStyle/>
        <a:p>
          <a:endParaRPr lang="en-US"/>
        </a:p>
      </dgm:t>
    </dgm:pt>
    <dgm:pt modelId="{D6E11865-4C0F-4345-B6E9-FBEC2F562D78}" type="sibTrans" cxnId="{F628ECE9-675E-4103-AC1B-B894D4B51179}">
      <dgm:prSet/>
      <dgm:spPr/>
      <dgm:t>
        <a:bodyPr/>
        <a:lstStyle/>
        <a:p>
          <a:endParaRPr lang="en-US"/>
        </a:p>
      </dgm:t>
    </dgm:pt>
    <dgm:pt modelId="{BC847884-63A6-416B-9369-098715696B7E}">
      <dgm:prSet/>
      <dgm:spPr/>
      <dgm:t>
        <a:bodyPr/>
        <a:lstStyle/>
        <a:p>
          <a:r>
            <a:rPr lang="en-US"/>
            <a:t>Ireland is a world leader at incorporating large amounts of wind-generated electricity onto the network. 358 MW of additional wind-generation capacity was installed in 2018</a:t>
          </a:r>
        </a:p>
      </dgm:t>
    </dgm:pt>
    <dgm:pt modelId="{2DF98F3A-CDA8-4769-9EFD-EEBD1B2FBF41}" type="parTrans" cxnId="{FDC7B95E-F7AB-4186-B8B3-E2112D6FBE7D}">
      <dgm:prSet/>
      <dgm:spPr/>
      <dgm:t>
        <a:bodyPr/>
        <a:lstStyle/>
        <a:p>
          <a:endParaRPr lang="en-US"/>
        </a:p>
      </dgm:t>
    </dgm:pt>
    <dgm:pt modelId="{7F0F43C4-8D13-4ABF-A2F1-0D895496B066}" type="sibTrans" cxnId="{FDC7B95E-F7AB-4186-B8B3-E2112D6FBE7D}">
      <dgm:prSet/>
      <dgm:spPr/>
      <dgm:t>
        <a:bodyPr/>
        <a:lstStyle/>
        <a:p>
          <a:endParaRPr lang="en-US"/>
        </a:p>
      </dgm:t>
    </dgm:pt>
    <dgm:pt modelId="{82E6DDE0-026E-44EE-BAD0-C165723C81CD}">
      <dgm:prSet/>
      <dgm:spPr/>
      <dgm:t>
        <a:bodyPr/>
        <a:lstStyle/>
        <a:p>
          <a:pPr>
            <a:defRPr b="1"/>
          </a:pPr>
          <a:r>
            <a:rPr lang="en-US"/>
            <a:t>2020</a:t>
          </a:r>
        </a:p>
      </dgm:t>
    </dgm:pt>
    <dgm:pt modelId="{69030D92-03B0-430D-AEFD-76FF580E03CE}" type="parTrans" cxnId="{B6775A2F-BCED-4BAC-8A75-06325DE30B82}">
      <dgm:prSet/>
      <dgm:spPr/>
      <dgm:t>
        <a:bodyPr/>
        <a:lstStyle/>
        <a:p>
          <a:endParaRPr lang="en-US"/>
        </a:p>
      </dgm:t>
    </dgm:pt>
    <dgm:pt modelId="{DC9FF996-B007-474E-BEE7-3349936DFFEB}" type="sibTrans" cxnId="{B6775A2F-BCED-4BAC-8A75-06325DE30B82}">
      <dgm:prSet/>
      <dgm:spPr/>
      <dgm:t>
        <a:bodyPr/>
        <a:lstStyle/>
        <a:p>
          <a:endParaRPr lang="en-US"/>
        </a:p>
      </dgm:t>
    </dgm:pt>
    <dgm:pt modelId="{6FA30254-EEDC-43E6-B9A0-6E512CC76B1C}">
      <dgm:prSet/>
      <dgm:spPr/>
      <dgm:t>
        <a:bodyPr/>
        <a:lstStyle/>
        <a:p>
          <a:r>
            <a:rPr lang="en-US"/>
            <a:t>The total capacity from renewable sources in Ireland has been increasing steadily since 2008. By 2020, the capacity had increased to 4,685 megawatts.</a:t>
          </a:r>
          <a:br>
            <a:rPr lang="en-US"/>
          </a:br>
          <a:br>
            <a:rPr lang="en-US"/>
          </a:br>
          <a:endParaRPr lang="en-US"/>
        </a:p>
      </dgm:t>
    </dgm:pt>
    <dgm:pt modelId="{BFE865B7-5E6F-49B7-9B1E-BBEC533EB27C}" type="parTrans" cxnId="{40CACC92-F727-4F47-9D1B-AB3A2189AA8D}">
      <dgm:prSet/>
      <dgm:spPr/>
      <dgm:t>
        <a:bodyPr/>
        <a:lstStyle/>
        <a:p>
          <a:endParaRPr lang="en-US"/>
        </a:p>
      </dgm:t>
    </dgm:pt>
    <dgm:pt modelId="{A8E80704-8604-4DCA-AE7A-BA875BC0ACE4}" type="sibTrans" cxnId="{40CACC92-F727-4F47-9D1B-AB3A2189AA8D}">
      <dgm:prSet/>
      <dgm:spPr/>
      <dgm:t>
        <a:bodyPr/>
        <a:lstStyle/>
        <a:p>
          <a:endParaRPr lang="en-US"/>
        </a:p>
      </dgm:t>
    </dgm:pt>
    <dgm:pt modelId="{3CCE9667-E3D8-4442-8AFA-87FD7788EC0A}" type="pres">
      <dgm:prSet presAssocID="{B84C40A9-FCFB-4FB3-A14E-8E465E7A39B1}" presName="root" presStyleCnt="0">
        <dgm:presLayoutVars>
          <dgm:chMax/>
          <dgm:chPref/>
          <dgm:animLvl val="lvl"/>
        </dgm:presLayoutVars>
      </dgm:prSet>
      <dgm:spPr/>
    </dgm:pt>
    <dgm:pt modelId="{DBFE2D03-D89C-E044-B679-CBA4C8A3328A}" type="pres">
      <dgm:prSet presAssocID="{B84C40A9-FCFB-4FB3-A14E-8E465E7A39B1}" presName="divider" presStyleLbl="node1" presStyleIdx="0" presStyleCnt="1"/>
      <dgm:spPr/>
    </dgm:pt>
    <dgm:pt modelId="{B5FB5443-9F67-3D43-8374-234CDC860A76}" type="pres">
      <dgm:prSet presAssocID="{B84C40A9-FCFB-4FB3-A14E-8E465E7A39B1}" presName="nodes" presStyleCnt="0">
        <dgm:presLayoutVars>
          <dgm:chMax/>
          <dgm:chPref/>
          <dgm:animLvl val="lvl"/>
        </dgm:presLayoutVars>
      </dgm:prSet>
      <dgm:spPr/>
    </dgm:pt>
    <dgm:pt modelId="{67BD3EAB-0247-664A-A344-31F9FC322A6F}" type="pres">
      <dgm:prSet presAssocID="{86161637-8E92-4B1A-AABF-0D877C016B00}" presName="composite" presStyleCnt="0"/>
      <dgm:spPr/>
    </dgm:pt>
    <dgm:pt modelId="{25AE3772-869B-8340-83F8-8C0317001464}" type="pres">
      <dgm:prSet presAssocID="{86161637-8E92-4B1A-AABF-0D877C016B00}" presName="L1TextContainer" presStyleLbl="revTx" presStyleIdx="0" presStyleCnt="2">
        <dgm:presLayoutVars>
          <dgm:chMax val="1"/>
          <dgm:chPref val="1"/>
          <dgm:bulletEnabled val="1"/>
        </dgm:presLayoutVars>
      </dgm:prSet>
      <dgm:spPr/>
    </dgm:pt>
    <dgm:pt modelId="{1173C09C-E379-FE4D-AA77-9C09708EC900}" type="pres">
      <dgm:prSet presAssocID="{86161637-8E92-4B1A-AABF-0D877C016B00}" presName="L2TextContainerWrapper" presStyleCnt="0">
        <dgm:presLayoutVars>
          <dgm:chMax val="0"/>
          <dgm:chPref val="0"/>
          <dgm:bulletEnabled val="1"/>
        </dgm:presLayoutVars>
      </dgm:prSet>
      <dgm:spPr/>
    </dgm:pt>
    <dgm:pt modelId="{BB75A440-2A59-D242-8CC3-8773D0DEA3B4}" type="pres">
      <dgm:prSet presAssocID="{86161637-8E92-4B1A-AABF-0D877C016B00}" presName="L2TextContainer" presStyleLbl="bgAccFollowNode1" presStyleIdx="0" presStyleCnt="2"/>
      <dgm:spPr/>
    </dgm:pt>
    <dgm:pt modelId="{54DCA7CF-235B-6D47-9E65-CC2238CFDE84}" type="pres">
      <dgm:prSet presAssocID="{86161637-8E92-4B1A-AABF-0D877C016B00}" presName="FlexibleEmptyPlaceHolder" presStyleCnt="0"/>
      <dgm:spPr/>
    </dgm:pt>
    <dgm:pt modelId="{6C490953-B880-FA4B-9FD3-77F63035851F}" type="pres">
      <dgm:prSet presAssocID="{86161637-8E92-4B1A-AABF-0D877C016B00}" presName="ConnectLine" presStyleLbl="alignNode1" presStyleIdx="0" presStyleCnt="2"/>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F064D7EE-F85C-1E42-A733-F3B56D4A99D4}" type="pres">
      <dgm:prSet presAssocID="{86161637-8E92-4B1A-AABF-0D877C016B00}" presName="ConnectorPoint" presStyleLbl="fgAcc1" presStyleIdx="0" presStyleCnt="2"/>
      <dgm:spPr>
        <a:solidFill>
          <a:schemeClr val="lt1">
            <a:alpha val="90000"/>
            <a:hueOff val="0"/>
            <a:satOff val="0"/>
            <a:lumOff val="0"/>
            <a:alphaOff val="0"/>
          </a:schemeClr>
        </a:solidFill>
        <a:ln w="12700" cap="flat" cmpd="sng" algn="ctr">
          <a:noFill/>
          <a:prstDash val="solid"/>
          <a:miter lim="800000"/>
        </a:ln>
        <a:effectLst/>
      </dgm:spPr>
    </dgm:pt>
    <dgm:pt modelId="{0C80025C-6BAB-CB45-8C6E-1A33762DC8C3}" type="pres">
      <dgm:prSet presAssocID="{86161637-8E92-4B1A-AABF-0D877C016B00}" presName="EmptyPlaceHolder" presStyleCnt="0"/>
      <dgm:spPr/>
    </dgm:pt>
    <dgm:pt modelId="{0BCD262E-17B7-BD4C-B21B-B51967FD4776}" type="pres">
      <dgm:prSet presAssocID="{D6E11865-4C0F-4345-B6E9-FBEC2F562D78}" presName="spaceBetweenRectangles" presStyleCnt="0"/>
      <dgm:spPr/>
    </dgm:pt>
    <dgm:pt modelId="{5026C20E-5F06-BA40-81C2-C7F2FDC0E9B3}" type="pres">
      <dgm:prSet presAssocID="{82E6DDE0-026E-44EE-BAD0-C165723C81CD}" presName="composite" presStyleCnt="0"/>
      <dgm:spPr/>
    </dgm:pt>
    <dgm:pt modelId="{E91743EA-3CF3-0A47-AB9E-C4D225C829F5}" type="pres">
      <dgm:prSet presAssocID="{82E6DDE0-026E-44EE-BAD0-C165723C81CD}" presName="L1TextContainer" presStyleLbl="revTx" presStyleIdx="1" presStyleCnt="2">
        <dgm:presLayoutVars>
          <dgm:chMax val="1"/>
          <dgm:chPref val="1"/>
          <dgm:bulletEnabled val="1"/>
        </dgm:presLayoutVars>
      </dgm:prSet>
      <dgm:spPr/>
    </dgm:pt>
    <dgm:pt modelId="{A799A99D-0C5C-4C40-AD9A-B77B1717A8AC}" type="pres">
      <dgm:prSet presAssocID="{82E6DDE0-026E-44EE-BAD0-C165723C81CD}" presName="L2TextContainerWrapper" presStyleCnt="0">
        <dgm:presLayoutVars>
          <dgm:chMax val="0"/>
          <dgm:chPref val="0"/>
          <dgm:bulletEnabled val="1"/>
        </dgm:presLayoutVars>
      </dgm:prSet>
      <dgm:spPr/>
    </dgm:pt>
    <dgm:pt modelId="{DB9F7C03-9A64-F545-A6A0-3DB4A0B6BCFB}" type="pres">
      <dgm:prSet presAssocID="{82E6DDE0-026E-44EE-BAD0-C165723C81CD}" presName="L2TextContainer" presStyleLbl="bgAccFollowNode1" presStyleIdx="1" presStyleCnt="2"/>
      <dgm:spPr/>
    </dgm:pt>
    <dgm:pt modelId="{6B06561D-B8E4-3745-8F50-4276206CFFD5}" type="pres">
      <dgm:prSet presAssocID="{82E6DDE0-026E-44EE-BAD0-C165723C81CD}" presName="FlexibleEmptyPlaceHolder" presStyleCnt="0"/>
      <dgm:spPr/>
    </dgm:pt>
    <dgm:pt modelId="{C33A3547-A94C-C14C-A2BC-16F5891B3485}" type="pres">
      <dgm:prSet presAssocID="{82E6DDE0-026E-44EE-BAD0-C165723C81CD}" presName="ConnectLine" presStyleLbl="alignNode1" presStyleIdx="1" presStyleCnt="2"/>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288110C1-5D3C-124B-82C3-769BFB1D11DA}" type="pres">
      <dgm:prSet presAssocID="{82E6DDE0-026E-44EE-BAD0-C165723C81CD}" presName="ConnectorPoint" presStyleLbl="fgAcc1" presStyleIdx="1" presStyleCnt="2"/>
      <dgm:spPr>
        <a:solidFill>
          <a:schemeClr val="lt1">
            <a:alpha val="90000"/>
            <a:hueOff val="0"/>
            <a:satOff val="0"/>
            <a:lumOff val="0"/>
            <a:alphaOff val="0"/>
          </a:schemeClr>
        </a:solidFill>
        <a:ln w="12700" cap="flat" cmpd="sng" algn="ctr">
          <a:noFill/>
          <a:prstDash val="solid"/>
          <a:miter lim="800000"/>
        </a:ln>
        <a:effectLst/>
      </dgm:spPr>
    </dgm:pt>
    <dgm:pt modelId="{B51B55A6-4BD9-7046-944E-AEFE34A6055A}" type="pres">
      <dgm:prSet presAssocID="{82E6DDE0-026E-44EE-BAD0-C165723C81CD}" presName="EmptyPlaceHolder" presStyleCnt="0"/>
      <dgm:spPr/>
    </dgm:pt>
  </dgm:ptLst>
  <dgm:cxnLst>
    <dgm:cxn modelId="{0822AE19-DA9A-014C-A5F8-AEFBBF3B3EE5}" type="presOf" srcId="{6FA30254-EEDC-43E6-B9A0-6E512CC76B1C}" destId="{DB9F7C03-9A64-F545-A6A0-3DB4A0B6BCFB}" srcOrd="0" destOrd="0" presId="urn:microsoft.com/office/officeart/2017/3/layout/HorizontalPathTimeline"/>
    <dgm:cxn modelId="{6EE51724-5E43-B24C-BCEE-5046DA55FF3F}" type="presOf" srcId="{82E6DDE0-026E-44EE-BAD0-C165723C81CD}" destId="{E91743EA-3CF3-0A47-AB9E-C4D225C829F5}" srcOrd="0" destOrd="0" presId="urn:microsoft.com/office/officeart/2017/3/layout/HorizontalPathTimeline"/>
    <dgm:cxn modelId="{B6775A2F-BCED-4BAC-8A75-06325DE30B82}" srcId="{B84C40A9-FCFB-4FB3-A14E-8E465E7A39B1}" destId="{82E6DDE0-026E-44EE-BAD0-C165723C81CD}" srcOrd="1" destOrd="0" parTransId="{69030D92-03B0-430D-AEFD-76FF580E03CE}" sibTransId="{DC9FF996-B007-474E-BEE7-3349936DFFEB}"/>
    <dgm:cxn modelId="{FDC7B95E-F7AB-4186-B8B3-E2112D6FBE7D}" srcId="{86161637-8E92-4B1A-AABF-0D877C016B00}" destId="{BC847884-63A6-416B-9369-098715696B7E}" srcOrd="0" destOrd="0" parTransId="{2DF98F3A-CDA8-4769-9EFD-EEBD1B2FBF41}" sibTransId="{7F0F43C4-8D13-4ABF-A2F1-0D895496B066}"/>
    <dgm:cxn modelId="{40CACC92-F727-4F47-9D1B-AB3A2189AA8D}" srcId="{82E6DDE0-026E-44EE-BAD0-C165723C81CD}" destId="{6FA30254-EEDC-43E6-B9A0-6E512CC76B1C}" srcOrd="0" destOrd="0" parTransId="{BFE865B7-5E6F-49B7-9B1E-BBEC533EB27C}" sibTransId="{A8E80704-8604-4DCA-AE7A-BA875BC0ACE4}"/>
    <dgm:cxn modelId="{B5050F9E-E57E-2242-9CCE-D01CFC8B5E49}" type="presOf" srcId="{86161637-8E92-4B1A-AABF-0D877C016B00}" destId="{25AE3772-869B-8340-83F8-8C0317001464}" srcOrd="0" destOrd="0" presId="urn:microsoft.com/office/officeart/2017/3/layout/HorizontalPathTimeline"/>
    <dgm:cxn modelId="{BAEF07B4-0E56-F949-AF02-51B69DF7EA9F}" type="presOf" srcId="{BC847884-63A6-416B-9369-098715696B7E}" destId="{BB75A440-2A59-D242-8CC3-8773D0DEA3B4}" srcOrd="0" destOrd="0" presId="urn:microsoft.com/office/officeart/2017/3/layout/HorizontalPathTimeline"/>
    <dgm:cxn modelId="{F628ECE9-675E-4103-AC1B-B894D4B51179}" srcId="{B84C40A9-FCFB-4FB3-A14E-8E465E7A39B1}" destId="{86161637-8E92-4B1A-AABF-0D877C016B00}" srcOrd="0" destOrd="0" parTransId="{421087E6-327E-49A6-B77A-048F022CA007}" sibTransId="{D6E11865-4C0F-4345-B6E9-FBEC2F562D78}"/>
    <dgm:cxn modelId="{A7D8E0F3-0F8B-FB44-9BA6-C952582E624E}" type="presOf" srcId="{B84C40A9-FCFB-4FB3-A14E-8E465E7A39B1}" destId="{3CCE9667-E3D8-4442-8AFA-87FD7788EC0A}" srcOrd="0" destOrd="0" presId="urn:microsoft.com/office/officeart/2017/3/layout/HorizontalPathTimeline"/>
    <dgm:cxn modelId="{96720AC5-9E34-AC4F-879B-40D21607A3EA}" type="presParOf" srcId="{3CCE9667-E3D8-4442-8AFA-87FD7788EC0A}" destId="{DBFE2D03-D89C-E044-B679-CBA4C8A3328A}" srcOrd="0" destOrd="0" presId="urn:microsoft.com/office/officeart/2017/3/layout/HorizontalPathTimeline"/>
    <dgm:cxn modelId="{0DB50B5B-D767-4944-8087-FA490643281D}" type="presParOf" srcId="{3CCE9667-E3D8-4442-8AFA-87FD7788EC0A}" destId="{B5FB5443-9F67-3D43-8374-234CDC860A76}" srcOrd="1" destOrd="0" presId="urn:microsoft.com/office/officeart/2017/3/layout/HorizontalPathTimeline"/>
    <dgm:cxn modelId="{195A4917-9D4A-F140-975F-258DB0F343D5}" type="presParOf" srcId="{B5FB5443-9F67-3D43-8374-234CDC860A76}" destId="{67BD3EAB-0247-664A-A344-31F9FC322A6F}" srcOrd="0" destOrd="0" presId="urn:microsoft.com/office/officeart/2017/3/layout/HorizontalPathTimeline"/>
    <dgm:cxn modelId="{86971F8F-45E1-2D48-94B8-8A48A995F8E3}" type="presParOf" srcId="{67BD3EAB-0247-664A-A344-31F9FC322A6F}" destId="{25AE3772-869B-8340-83F8-8C0317001464}" srcOrd="0" destOrd="0" presId="urn:microsoft.com/office/officeart/2017/3/layout/HorizontalPathTimeline"/>
    <dgm:cxn modelId="{19A0E76C-9585-DD4E-8775-3571A8077AF3}" type="presParOf" srcId="{67BD3EAB-0247-664A-A344-31F9FC322A6F}" destId="{1173C09C-E379-FE4D-AA77-9C09708EC900}" srcOrd="1" destOrd="0" presId="urn:microsoft.com/office/officeart/2017/3/layout/HorizontalPathTimeline"/>
    <dgm:cxn modelId="{BB44F764-757D-E44D-B74C-52B8C8C2317B}" type="presParOf" srcId="{1173C09C-E379-FE4D-AA77-9C09708EC900}" destId="{BB75A440-2A59-D242-8CC3-8773D0DEA3B4}" srcOrd="0" destOrd="0" presId="urn:microsoft.com/office/officeart/2017/3/layout/HorizontalPathTimeline"/>
    <dgm:cxn modelId="{6D977932-A0D5-0E45-B78B-E3DAE5E6BD34}" type="presParOf" srcId="{1173C09C-E379-FE4D-AA77-9C09708EC900}" destId="{54DCA7CF-235B-6D47-9E65-CC2238CFDE84}" srcOrd="1" destOrd="0" presId="urn:microsoft.com/office/officeart/2017/3/layout/HorizontalPathTimeline"/>
    <dgm:cxn modelId="{55FD1F55-F8C7-744D-B00F-59795B5B52AE}" type="presParOf" srcId="{67BD3EAB-0247-664A-A344-31F9FC322A6F}" destId="{6C490953-B880-FA4B-9FD3-77F63035851F}" srcOrd="2" destOrd="0" presId="urn:microsoft.com/office/officeart/2017/3/layout/HorizontalPathTimeline"/>
    <dgm:cxn modelId="{230D20F4-8E35-6D46-B32F-ECA1DB2A0878}" type="presParOf" srcId="{67BD3EAB-0247-664A-A344-31F9FC322A6F}" destId="{F064D7EE-F85C-1E42-A733-F3B56D4A99D4}" srcOrd="3" destOrd="0" presId="urn:microsoft.com/office/officeart/2017/3/layout/HorizontalPathTimeline"/>
    <dgm:cxn modelId="{ABA3C7AF-686E-714D-82CA-3CF65A50A5D7}" type="presParOf" srcId="{67BD3EAB-0247-664A-A344-31F9FC322A6F}" destId="{0C80025C-6BAB-CB45-8C6E-1A33762DC8C3}" srcOrd="4" destOrd="0" presId="urn:microsoft.com/office/officeart/2017/3/layout/HorizontalPathTimeline"/>
    <dgm:cxn modelId="{41A42090-BE46-E74A-9D7E-70095A3B8299}" type="presParOf" srcId="{B5FB5443-9F67-3D43-8374-234CDC860A76}" destId="{0BCD262E-17B7-BD4C-B21B-B51967FD4776}" srcOrd="1" destOrd="0" presId="urn:microsoft.com/office/officeart/2017/3/layout/HorizontalPathTimeline"/>
    <dgm:cxn modelId="{6C53E847-AE4E-B146-9EA7-1A83B410ED3C}" type="presParOf" srcId="{B5FB5443-9F67-3D43-8374-234CDC860A76}" destId="{5026C20E-5F06-BA40-81C2-C7F2FDC0E9B3}" srcOrd="2" destOrd="0" presId="urn:microsoft.com/office/officeart/2017/3/layout/HorizontalPathTimeline"/>
    <dgm:cxn modelId="{41C9D177-40C0-4C4A-8C7F-81E96DE09E15}" type="presParOf" srcId="{5026C20E-5F06-BA40-81C2-C7F2FDC0E9B3}" destId="{E91743EA-3CF3-0A47-AB9E-C4D225C829F5}" srcOrd="0" destOrd="0" presId="urn:microsoft.com/office/officeart/2017/3/layout/HorizontalPathTimeline"/>
    <dgm:cxn modelId="{0607425D-883D-D545-A077-4270774057B8}" type="presParOf" srcId="{5026C20E-5F06-BA40-81C2-C7F2FDC0E9B3}" destId="{A799A99D-0C5C-4C40-AD9A-B77B1717A8AC}" srcOrd="1" destOrd="0" presId="urn:microsoft.com/office/officeart/2017/3/layout/HorizontalPathTimeline"/>
    <dgm:cxn modelId="{D947F3D7-2FE6-CC41-8849-B99C87C50E4F}" type="presParOf" srcId="{A799A99D-0C5C-4C40-AD9A-B77B1717A8AC}" destId="{DB9F7C03-9A64-F545-A6A0-3DB4A0B6BCFB}" srcOrd="0" destOrd="0" presId="urn:microsoft.com/office/officeart/2017/3/layout/HorizontalPathTimeline"/>
    <dgm:cxn modelId="{21CF4D2A-C339-DE41-B379-E723189AA4F8}" type="presParOf" srcId="{A799A99D-0C5C-4C40-AD9A-B77B1717A8AC}" destId="{6B06561D-B8E4-3745-8F50-4276206CFFD5}" srcOrd="1" destOrd="0" presId="urn:microsoft.com/office/officeart/2017/3/layout/HorizontalPathTimeline"/>
    <dgm:cxn modelId="{85B6400C-50D6-4D49-AF6A-16EB83777419}" type="presParOf" srcId="{5026C20E-5F06-BA40-81C2-C7F2FDC0E9B3}" destId="{C33A3547-A94C-C14C-A2BC-16F5891B3485}" srcOrd="2" destOrd="0" presId="urn:microsoft.com/office/officeart/2017/3/layout/HorizontalPathTimeline"/>
    <dgm:cxn modelId="{07B2D6D5-396B-DD4D-9711-897D37904CB3}" type="presParOf" srcId="{5026C20E-5F06-BA40-81C2-C7F2FDC0E9B3}" destId="{288110C1-5D3C-124B-82C3-769BFB1D11DA}" srcOrd="3" destOrd="0" presId="urn:microsoft.com/office/officeart/2017/3/layout/HorizontalPathTimeline"/>
    <dgm:cxn modelId="{6AC13B1F-095F-0043-91A6-A7345835FCB1}" type="presParOf" srcId="{5026C20E-5F06-BA40-81C2-C7F2FDC0E9B3}" destId="{B51B55A6-4BD9-7046-944E-AEFE34A6055A}"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E3772-869B-8340-83F8-8C0317001464}">
      <dsp:nvSpPr>
        <dsp:cNvPr id="0" name=""/>
        <dsp:cNvSpPr/>
      </dsp:nvSpPr>
      <dsp:spPr>
        <a:xfrm>
          <a:off x="344728" y="1870834"/>
          <a:ext cx="2757830" cy="39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2018</a:t>
          </a:r>
        </a:p>
      </dsp:txBody>
      <dsp:txXfrm>
        <a:off x="344728" y="1870834"/>
        <a:ext cx="2757830" cy="393676"/>
      </dsp:txXfrm>
    </dsp:sp>
    <dsp:sp modelId="{DBFE2D03-D89C-E044-B679-CBA4C8A3328A}">
      <dsp:nvSpPr>
        <dsp:cNvPr id="0" name=""/>
        <dsp:cNvSpPr/>
      </dsp:nvSpPr>
      <dsp:spPr>
        <a:xfrm>
          <a:off x="0" y="1672254"/>
          <a:ext cx="6894575" cy="139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5A440-2A59-D242-8CC3-8773D0DEA3B4}">
      <dsp:nvSpPr>
        <dsp:cNvPr id="0" name=""/>
        <dsp:cNvSpPr/>
      </dsp:nvSpPr>
      <dsp:spPr>
        <a:xfrm>
          <a:off x="206837" y="244687"/>
          <a:ext cx="3033613" cy="8353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Ireland is a world leader at incorporating large amounts of wind-generated electricity onto the network. 358 MW of additional wind-generation capacity was installed in 2018</a:t>
          </a:r>
        </a:p>
      </dsp:txBody>
      <dsp:txXfrm>
        <a:off x="206837" y="244687"/>
        <a:ext cx="3033613" cy="835310"/>
      </dsp:txXfrm>
    </dsp:sp>
    <dsp:sp modelId="{6C490953-B880-FA4B-9FD3-77F63035851F}">
      <dsp:nvSpPr>
        <dsp:cNvPr id="0" name=""/>
        <dsp:cNvSpPr/>
      </dsp:nvSpPr>
      <dsp:spPr>
        <a:xfrm>
          <a:off x="1723643" y="1079997"/>
          <a:ext cx="0" cy="59225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91743EA-3CF3-0A47-AB9E-C4D225C829F5}">
      <dsp:nvSpPr>
        <dsp:cNvPr id="0" name=""/>
        <dsp:cNvSpPr/>
      </dsp:nvSpPr>
      <dsp:spPr>
        <a:xfrm>
          <a:off x="3792016" y="1219352"/>
          <a:ext cx="2757830" cy="39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2020</a:t>
          </a:r>
        </a:p>
      </dsp:txBody>
      <dsp:txXfrm>
        <a:off x="3792016" y="1219352"/>
        <a:ext cx="2757830" cy="393676"/>
      </dsp:txXfrm>
    </dsp:sp>
    <dsp:sp modelId="{DB9F7C03-9A64-F545-A6A0-3DB4A0B6BCFB}">
      <dsp:nvSpPr>
        <dsp:cNvPr id="0" name=""/>
        <dsp:cNvSpPr/>
      </dsp:nvSpPr>
      <dsp:spPr>
        <a:xfrm>
          <a:off x="3654125" y="2403866"/>
          <a:ext cx="3033613" cy="10799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The total capacity from renewable sources in Ireland has been increasing steadily since 2008. By 2020, the capacity had increased to 4,685 megawatts.</a:t>
          </a:r>
          <a:br>
            <a:rPr lang="en-US" sz="1100" kern="1200"/>
          </a:br>
          <a:br>
            <a:rPr lang="en-US" sz="1100" kern="1200"/>
          </a:br>
          <a:endParaRPr lang="en-US" sz="1100" kern="1200"/>
        </a:p>
      </dsp:txBody>
      <dsp:txXfrm>
        <a:off x="3654125" y="2403866"/>
        <a:ext cx="3033613" cy="1079997"/>
      </dsp:txXfrm>
    </dsp:sp>
    <dsp:sp modelId="{C33A3547-A94C-C14C-A2BC-16F5891B3485}">
      <dsp:nvSpPr>
        <dsp:cNvPr id="0" name=""/>
        <dsp:cNvSpPr/>
      </dsp:nvSpPr>
      <dsp:spPr>
        <a:xfrm>
          <a:off x="5170932" y="1811609"/>
          <a:ext cx="0" cy="59225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064D7EE-F85C-1E42-A733-F3B56D4A99D4}">
      <dsp:nvSpPr>
        <dsp:cNvPr id="0" name=""/>
        <dsp:cNvSpPr/>
      </dsp:nvSpPr>
      <dsp:spPr>
        <a:xfrm>
          <a:off x="1680095" y="1698383"/>
          <a:ext cx="87096" cy="870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88110C1-5D3C-124B-82C3-769BFB1D11DA}">
      <dsp:nvSpPr>
        <dsp:cNvPr id="0" name=""/>
        <dsp:cNvSpPr/>
      </dsp:nvSpPr>
      <dsp:spPr>
        <a:xfrm>
          <a:off x="5127383" y="1698383"/>
          <a:ext cx="87096" cy="870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3B31-B1CE-46FB-9194-DB1B82FFF7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C60E7E-0BAB-47F0-902E-CD6AD2162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CAC6CE-15CD-4D34-BDCB-9C48E12C1652}"/>
              </a:ext>
            </a:extLst>
          </p:cNvPr>
          <p:cNvSpPr>
            <a:spLocks noGrp="1"/>
          </p:cNvSpPr>
          <p:nvPr>
            <p:ph type="dt" sz="half" idx="10"/>
          </p:nvPr>
        </p:nvSpPr>
        <p:spPr/>
        <p:txBody>
          <a:bodyPr/>
          <a:lstStyle/>
          <a:p>
            <a:fld id="{D46AC88F-462B-4A55-83C3-2029434243B3}" type="datetimeFigureOut">
              <a:rPr lang="en-GB" smtClean="0"/>
              <a:t>27/05/2021</a:t>
            </a:fld>
            <a:endParaRPr lang="en-GB"/>
          </a:p>
        </p:txBody>
      </p:sp>
      <p:sp>
        <p:nvSpPr>
          <p:cNvPr id="5" name="Footer Placeholder 4">
            <a:extLst>
              <a:ext uri="{FF2B5EF4-FFF2-40B4-BE49-F238E27FC236}">
                <a16:creationId xmlns:a16="http://schemas.microsoft.com/office/drawing/2014/main" id="{72FB5D14-F079-47CD-8F16-A41CF825DB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E0BB8-D645-419E-9429-AA1229E16F19}"/>
              </a:ext>
            </a:extLst>
          </p:cNvPr>
          <p:cNvSpPr>
            <a:spLocks noGrp="1"/>
          </p:cNvSpPr>
          <p:nvPr>
            <p:ph type="sldNum" sz="quarter" idx="12"/>
          </p:nvPr>
        </p:nvSpPr>
        <p:spPr/>
        <p:txBody>
          <a:bodyPr/>
          <a:lstStyle/>
          <a:p>
            <a:fld id="{7DADD1D5-81D3-454F-8563-B779A9C6D1A6}" type="slidenum">
              <a:rPr lang="en-GB" smtClean="0"/>
              <a:t>‹#›</a:t>
            </a:fld>
            <a:endParaRPr lang="en-GB"/>
          </a:p>
        </p:txBody>
      </p:sp>
    </p:spTree>
    <p:extLst>
      <p:ext uri="{BB962C8B-B14F-4D97-AF65-F5344CB8AC3E}">
        <p14:creationId xmlns:p14="http://schemas.microsoft.com/office/powerpoint/2010/main" val="183401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C1165-2340-44CA-98E0-58D7A85EEC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2C822C-7B6C-439C-A7D4-D98ABB4EF8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AF0217-959B-4F8C-A764-CBFD3A2AD81A}"/>
              </a:ext>
            </a:extLst>
          </p:cNvPr>
          <p:cNvSpPr>
            <a:spLocks noGrp="1"/>
          </p:cNvSpPr>
          <p:nvPr>
            <p:ph type="dt" sz="half" idx="10"/>
          </p:nvPr>
        </p:nvSpPr>
        <p:spPr/>
        <p:txBody>
          <a:bodyPr/>
          <a:lstStyle/>
          <a:p>
            <a:fld id="{D46AC88F-462B-4A55-83C3-2029434243B3}" type="datetimeFigureOut">
              <a:rPr lang="en-GB" smtClean="0"/>
              <a:t>27/05/2021</a:t>
            </a:fld>
            <a:endParaRPr lang="en-GB"/>
          </a:p>
        </p:txBody>
      </p:sp>
      <p:sp>
        <p:nvSpPr>
          <p:cNvPr id="5" name="Footer Placeholder 4">
            <a:extLst>
              <a:ext uri="{FF2B5EF4-FFF2-40B4-BE49-F238E27FC236}">
                <a16:creationId xmlns:a16="http://schemas.microsoft.com/office/drawing/2014/main" id="{7F79E5B6-FB28-4138-B2A5-DF8E62A1A3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AA2D4E-9EEC-49E7-B34F-41090195A13C}"/>
              </a:ext>
            </a:extLst>
          </p:cNvPr>
          <p:cNvSpPr>
            <a:spLocks noGrp="1"/>
          </p:cNvSpPr>
          <p:nvPr>
            <p:ph type="sldNum" sz="quarter" idx="12"/>
          </p:nvPr>
        </p:nvSpPr>
        <p:spPr/>
        <p:txBody>
          <a:bodyPr/>
          <a:lstStyle/>
          <a:p>
            <a:fld id="{7DADD1D5-81D3-454F-8563-B779A9C6D1A6}" type="slidenum">
              <a:rPr lang="en-GB" smtClean="0"/>
              <a:t>‹#›</a:t>
            </a:fld>
            <a:endParaRPr lang="en-GB"/>
          </a:p>
        </p:txBody>
      </p:sp>
    </p:spTree>
    <p:extLst>
      <p:ext uri="{BB962C8B-B14F-4D97-AF65-F5344CB8AC3E}">
        <p14:creationId xmlns:p14="http://schemas.microsoft.com/office/powerpoint/2010/main" val="188627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AE52C5-C12A-4D66-9B83-40BB947900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602090-797A-4AB0-806A-7BC19A6E9E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DECFDA-D180-4805-9B97-4968C7C48832}"/>
              </a:ext>
            </a:extLst>
          </p:cNvPr>
          <p:cNvSpPr>
            <a:spLocks noGrp="1"/>
          </p:cNvSpPr>
          <p:nvPr>
            <p:ph type="dt" sz="half" idx="10"/>
          </p:nvPr>
        </p:nvSpPr>
        <p:spPr/>
        <p:txBody>
          <a:bodyPr/>
          <a:lstStyle/>
          <a:p>
            <a:fld id="{D46AC88F-462B-4A55-83C3-2029434243B3}" type="datetimeFigureOut">
              <a:rPr lang="en-GB" smtClean="0"/>
              <a:t>27/05/2021</a:t>
            </a:fld>
            <a:endParaRPr lang="en-GB"/>
          </a:p>
        </p:txBody>
      </p:sp>
      <p:sp>
        <p:nvSpPr>
          <p:cNvPr id="5" name="Footer Placeholder 4">
            <a:extLst>
              <a:ext uri="{FF2B5EF4-FFF2-40B4-BE49-F238E27FC236}">
                <a16:creationId xmlns:a16="http://schemas.microsoft.com/office/drawing/2014/main" id="{8707DAA2-56E3-4057-930B-EB73B47AB7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8FC72E-0438-4002-8802-BC8B6C0D3786}"/>
              </a:ext>
            </a:extLst>
          </p:cNvPr>
          <p:cNvSpPr>
            <a:spLocks noGrp="1"/>
          </p:cNvSpPr>
          <p:nvPr>
            <p:ph type="sldNum" sz="quarter" idx="12"/>
          </p:nvPr>
        </p:nvSpPr>
        <p:spPr/>
        <p:txBody>
          <a:bodyPr/>
          <a:lstStyle/>
          <a:p>
            <a:fld id="{7DADD1D5-81D3-454F-8563-B779A9C6D1A6}" type="slidenum">
              <a:rPr lang="en-GB" smtClean="0"/>
              <a:t>‹#›</a:t>
            </a:fld>
            <a:endParaRPr lang="en-GB"/>
          </a:p>
        </p:txBody>
      </p:sp>
    </p:spTree>
    <p:extLst>
      <p:ext uri="{BB962C8B-B14F-4D97-AF65-F5344CB8AC3E}">
        <p14:creationId xmlns:p14="http://schemas.microsoft.com/office/powerpoint/2010/main" val="284958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6D6D-1C31-47BB-847E-C87FBCB6DF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DE879A-6593-43DA-A5B8-BC91E2F69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80EA6E-C0C9-402A-88EE-4F82A677E41A}"/>
              </a:ext>
            </a:extLst>
          </p:cNvPr>
          <p:cNvSpPr>
            <a:spLocks noGrp="1"/>
          </p:cNvSpPr>
          <p:nvPr>
            <p:ph type="dt" sz="half" idx="10"/>
          </p:nvPr>
        </p:nvSpPr>
        <p:spPr/>
        <p:txBody>
          <a:bodyPr/>
          <a:lstStyle/>
          <a:p>
            <a:fld id="{D46AC88F-462B-4A55-83C3-2029434243B3}" type="datetimeFigureOut">
              <a:rPr lang="en-GB" smtClean="0"/>
              <a:t>27/05/2021</a:t>
            </a:fld>
            <a:endParaRPr lang="en-GB"/>
          </a:p>
        </p:txBody>
      </p:sp>
      <p:sp>
        <p:nvSpPr>
          <p:cNvPr id="5" name="Footer Placeholder 4">
            <a:extLst>
              <a:ext uri="{FF2B5EF4-FFF2-40B4-BE49-F238E27FC236}">
                <a16:creationId xmlns:a16="http://schemas.microsoft.com/office/drawing/2014/main" id="{DAF81F4E-9D33-41AB-BF25-4B778F82AB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D83221-FB06-471A-8D1E-5C989DDE66EE}"/>
              </a:ext>
            </a:extLst>
          </p:cNvPr>
          <p:cNvSpPr>
            <a:spLocks noGrp="1"/>
          </p:cNvSpPr>
          <p:nvPr>
            <p:ph type="sldNum" sz="quarter" idx="12"/>
          </p:nvPr>
        </p:nvSpPr>
        <p:spPr/>
        <p:txBody>
          <a:bodyPr/>
          <a:lstStyle/>
          <a:p>
            <a:fld id="{7DADD1D5-81D3-454F-8563-B779A9C6D1A6}" type="slidenum">
              <a:rPr lang="en-GB" smtClean="0"/>
              <a:t>‹#›</a:t>
            </a:fld>
            <a:endParaRPr lang="en-GB"/>
          </a:p>
        </p:txBody>
      </p:sp>
    </p:spTree>
    <p:extLst>
      <p:ext uri="{BB962C8B-B14F-4D97-AF65-F5344CB8AC3E}">
        <p14:creationId xmlns:p14="http://schemas.microsoft.com/office/powerpoint/2010/main" val="61521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59B4-6353-46A1-A631-059861DA1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3E5C1C-6358-45B9-852E-4EAFD6EE74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0AB7CA-AE7B-4D79-8E31-43DA47A6D722}"/>
              </a:ext>
            </a:extLst>
          </p:cNvPr>
          <p:cNvSpPr>
            <a:spLocks noGrp="1"/>
          </p:cNvSpPr>
          <p:nvPr>
            <p:ph type="dt" sz="half" idx="10"/>
          </p:nvPr>
        </p:nvSpPr>
        <p:spPr/>
        <p:txBody>
          <a:bodyPr/>
          <a:lstStyle/>
          <a:p>
            <a:fld id="{D46AC88F-462B-4A55-83C3-2029434243B3}" type="datetimeFigureOut">
              <a:rPr lang="en-GB" smtClean="0"/>
              <a:t>27/05/2021</a:t>
            </a:fld>
            <a:endParaRPr lang="en-GB"/>
          </a:p>
        </p:txBody>
      </p:sp>
      <p:sp>
        <p:nvSpPr>
          <p:cNvPr id="5" name="Footer Placeholder 4">
            <a:extLst>
              <a:ext uri="{FF2B5EF4-FFF2-40B4-BE49-F238E27FC236}">
                <a16:creationId xmlns:a16="http://schemas.microsoft.com/office/drawing/2014/main" id="{54459E52-644C-4852-9AD5-5BE13971B5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7A38C5-C153-42A8-8FAE-C0D0769B0967}"/>
              </a:ext>
            </a:extLst>
          </p:cNvPr>
          <p:cNvSpPr>
            <a:spLocks noGrp="1"/>
          </p:cNvSpPr>
          <p:nvPr>
            <p:ph type="sldNum" sz="quarter" idx="12"/>
          </p:nvPr>
        </p:nvSpPr>
        <p:spPr/>
        <p:txBody>
          <a:bodyPr/>
          <a:lstStyle/>
          <a:p>
            <a:fld id="{7DADD1D5-81D3-454F-8563-B779A9C6D1A6}" type="slidenum">
              <a:rPr lang="en-GB" smtClean="0"/>
              <a:t>‹#›</a:t>
            </a:fld>
            <a:endParaRPr lang="en-GB"/>
          </a:p>
        </p:txBody>
      </p:sp>
    </p:spTree>
    <p:extLst>
      <p:ext uri="{BB962C8B-B14F-4D97-AF65-F5344CB8AC3E}">
        <p14:creationId xmlns:p14="http://schemas.microsoft.com/office/powerpoint/2010/main" val="105223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BAD3-0DE0-4E2E-9BB4-DB336F5BF2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7AEB31-4353-471E-A053-BA74129635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E8A6A3-A397-4DA6-94E9-351FE7A232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75E323-1C88-45F0-95D7-56160ED0340B}"/>
              </a:ext>
            </a:extLst>
          </p:cNvPr>
          <p:cNvSpPr>
            <a:spLocks noGrp="1"/>
          </p:cNvSpPr>
          <p:nvPr>
            <p:ph type="dt" sz="half" idx="10"/>
          </p:nvPr>
        </p:nvSpPr>
        <p:spPr/>
        <p:txBody>
          <a:bodyPr/>
          <a:lstStyle/>
          <a:p>
            <a:fld id="{D46AC88F-462B-4A55-83C3-2029434243B3}" type="datetimeFigureOut">
              <a:rPr lang="en-GB" smtClean="0"/>
              <a:t>27/05/2021</a:t>
            </a:fld>
            <a:endParaRPr lang="en-GB"/>
          </a:p>
        </p:txBody>
      </p:sp>
      <p:sp>
        <p:nvSpPr>
          <p:cNvPr id="6" name="Footer Placeholder 5">
            <a:extLst>
              <a:ext uri="{FF2B5EF4-FFF2-40B4-BE49-F238E27FC236}">
                <a16:creationId xmlns:a16="http://schemas.microsoft.com/office/drawing/2014/main" id="{43FCB640-E5A1-492B-9489-A61E642CFE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D596C7-C0D7-4B0F-8952-88BB36BD01B1}"/>
              </a:ext>
            </a:extLst>
          </p:cNvPr>
          <p:cNvSpPr>
            <a:spLocks noGrp="1"/>
          </p:cNvSpPr>
          <p:nvPr>
            <p:ph type="sldNum" sz="quarter" idx="12"/>
          </p:nvPr>
        </p:nvSpPr>
        <p:spPr/>
        <p:txBody>
          <a:bodyPr/>
          <a:lstStyle/>
          <a:p>
            <a:fld id="{7DADD1D5-81D3-454F-8563-B779A9C6D1A6}" type="slidenum">
              <a:rPr lang="en-GB" smtClean="0"/>
              <a:t>‹#›</a:t>
            </a:fld>
            <a:endParaRPr lang="en-GB"/>
          </a:p>
        </p:txBody>
      </p:sp>
    </p:spTree>
    <p:extLst>
      <p:ext uri="{BB962C8B-B14F-4D97-AF65-F5344CB8AC3E}">
        <p14:creationId xmlns:p14="http://schemas.microsoft.com/office/powerpoint/2010/main" val="253466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8E03-A17B-4606-B6E3-CC712C723D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93D94B-FD62-41CE-BF61-F65B09057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319815-B7A2-470C-B0DC-9A9E56509A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475B29-DDFB-4502-8627-0BD70090C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29C094-EFC5-4074-909C-08A3B33BC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C6C01F-F256-49BF-BBC6-78F271B8A6A7}"/>
              </a:ext>
            </a:extLst>
          </p:cNvPr>
          <p:cNvSpPr>
            <a:spLocks noGrp="1"/>
          </p:cNvSpPr>
          <p:nvPr>
            <p:ph type="dt" sz="half" idx="10"/>
          </p:nvPr>
        </p:nvSpPr>
        <p:spPr/>
        <p:txBody>
          <a:bodyPr/>
          <a:lstStyle/>
          <a:p>
            <a:fld id="{D46AC88F-462B-4A55-83C3-2029434243B3}" type="datetimeFigureOut">
              <a:rPr lang="en-GB" smtClean="0"/>
              <a:t>27/05/2021</a:t>
            </a:fld>
            <a:endParaRPr lang="en-GB"/>
          </a:p>
        </p:txBody>
      </p:sp>
      <p:sp>
        <p:nvSpPr>
          <p:cNvPr id="8" name="Footer Placeholder 7">
            <a:extLst>
              <a:ext uri="{FF2B5EF4-FFF2-40B4-BE49-F238E27FC236}">
                <a16:creationId xmlns:a16="http://schemas.microsoft.com/office/drawing/2014/main" id="{78A2B3FF-3399-4152-B26D-DBE7D04A84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5EF227-61EF-420C-9C76-6A7E5E4476FA}"/>
              </a:ext>
            </a:extLst>
          </p:cNvPr>
          <p:cNvSpPr>
            <a:spLocks noGrp="1"/>
          </p:cNvSpPr>
          <p:nvPr>
            <p:ph type="sldNum" sz="quarter" idx="12"/>
          </p:nvPr>
        </p:nvSpPr>
        <p:spPr/>
        <p:txBody>
          <a:bodyPr/>
          <a:lstStyle/>
          <a:p>
            <a:fld id="{7DADD1D5-81D3-454F-8563-B779A9C6D1A6}" type="slidenum">
              <a:rPr lang="en-GB" smtClean="0"/>
              <a:t>‹#›</a:t>
            </a:fld>
            <a:endParaRPr lang="en-GB"/>
          </a:p>
        </p:txBody>
      </p:sp>
    </p:spTree>
    <p:extLst>
      <p:ext uri="{BB962C8B-B14F-4D97-AF65-F5344CB8AC3E}">
        <p14:creationId xmlns:p14="http://schemas.microsoft.com/office/powerpoint/2010/main" val="298845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4C50-4784-45DC-A266-9CF7C25C8A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C1786F-3C84-4912-9BFB-0B90453050E9}"/>
              </a:ext>
            </a:extLst>
          </p:cNvPr>
          <p:cNvSpPr>
            <a:spLocks noGrp="1"/>
          </p:cNvSpPr>
          <p:nvPr>
            <p:ph type="dt" sz="half" idx="10"/>
          </p:nvPr>
        </p:nvSpPr>
        <p:spPr/>
        <p:txBody>
          <a:bodyPr/>
          <a:lstStyle/>
          <a:p>
            <a:fld id="{D46AC88F-462B-4A55-83C3-2029434243B3}" type="datetimeFigureOut">
              <a:rPr lang="en-GB" smtClean="0"/>
              <a:t>27/05/2021</a:t>
            </a:fld>
            <a:endParaRPr lang="en-GB"/>
          </a:p>
        </p:txBody>
      </p:sp>
      <p:sp>
        <p:nvSpPr>
          <p:cNvPr id="4" name="Footer Placeholder 3">
            <a:extLst>
              <a:ext uri="{FF2B5EF4-FFF2-40B4-BE49-F238E27FC236}">
                <a16:creationId xmlns:a16="http://schemas.microsoft.com/office/drawing/2014/main" id="{B244DF8E-CB0D-4A12-BF64-5E3F3BCDF7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FC3FFF-BAE6-47E4-B2C7-C6393222C8E4}"/>
              </a:ext>
            </a:extLst>
          </p:cNvPr>
          <p:cNvSpPr>
            <a:spLocks noGrp="1"/>
          </p:cNvSpPr>
          <p:nvPr>
            <p:ph type="sldNum" sz="quarter" idx="12"/>
          </p:nvPr>
        </p:nvSpPr>
        <p:spPr/>
        <p:txBody>
          <a:bodyPr/>
          <a:lstStyle/>
          <a:p>
            <a:fld id="{7DADD1D5-81D3-454F-8563-B779A9C6D1A6}" type="slidenum">
              <a:rPr lang="en-GB" smtClean="0"/>
              <a:t>‹#›</a:t>
            </a:fld>
            <a:endParaRPr lang="en-GB"/>
          </a:p>
        </p:txBody>
      </p:sp>
    </p:spTree>
    <p:extLst>
      <p:ext uri="{BB962C8B-B14F-4D97-AF65-F5344CB8AC3E}">
        <p14:creationId xmlns:p14="http://schemas.microsoft.com/office/powerpoint/2010/main" val="288009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2F626-E9BF-40E4-928B-6C851131623C}"/>
              </a:ext>
            </a:extLst>
          </p:cNvPr>
          <p:cNvSpPr>
            <a:spLocks noGrp="1"/>
          </p:cNvSpPr>
          <p:nvPr>
            <p:ph type="dt" sz="half" idx="10"/>
          </p:nvPr>
        </p:nvSpPr>
        <p:spPr/>
        <p:txBody>
          <a:bodyPr/>
          <a:lstStyle/>
          <a:p>
            <a:fld id="{D46AC88F-462B-4A55-83C3-2029434243B3}" type="datetimeFigureOut">
              <a:rPr lang="en-GB" smtClean="0"/>
              <a:t>27/05/2021</a:t>
            </a:fld>
            <a:endParaRPr lang="en-GB"/>
          </a:p>
        </p:txBody>
      </p:sp>
      <p:sp>
        <p:nvSpPr>
          <p:cNvPr id="3" name="Footer Placeholder 2">
            <a:extLst>
              <a:ext uri="{FF2B5EF4-FFF2-40B4-BE49-F238E27FC236}">
                <a16:creationId xmlns:a16="http://schemas.microsoft.com/office/drawing/2014/main" id="{E31C5233-0FE3-4208-A6C5-328CAC53A9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4FF0DF-28EF-4A5A-B978-53729A6487E2}"/>
              </a:ext>
            </a:extLst>
          </p:cNvPr>
          <p:cNvSpPr>
            <a:spLocks noGrp="1"/>
          </p:cNvSpPr>
          <p:nvPr>
            <p:ph type="sldNum" sz="quarter" idx="12"/>
          </p:nvPr>
        </p:nvSpPr>
        <p:spPr/>
        <p:txBody>
          <a:bodyPr/>
          <a:lstStyle/>
          <a:p>
            <a:fld id="{7DADD1D5-81D3-454F-8563-B779A9C6D1A6}" type="slidenum">
              <a:rPr lang="en-GB" smtClean="0"/>
              <a:t>‹#›</a:t>
            </a:fld>
            <a:endParaRPr lang="en-GB"/>
          </a:p>
        </p:txBody>
      </p:sp>
    </p:spTree>
    <p:extLst>
      <p:ext uri="{BB962C8B-B14F-4D97-AF65-F5344CB8AC3E}">
        <p14:creationId xmlns:p14="http://schemas.microsoft.com/office/powerpoint/2010/main" val="360932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36BD-7271-4B6C-BDDB-4432A8297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0A47EC-3CA0-41EB-80AD-56468A31A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2B5A99-07A4-4D0D-8CC2-4062987DE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0052F-6820-47DD-A25B-32A457DD0421}"/>
              </a:ext>
            </a:extLst>
          </p:cNvPr>
          <p:cNvSpPr>
            <a:spLocks noGrp="1"/>
          </p:cNvSpPr>
          <p:nvPr>
            <p:ph type="dt" sz="half" idx="10"/>
          </p:nvPr>
        </p:nvSpPr>
        <p:spPr/>
        <p:txBody>
          <a:bodyPr/>
          <a:lstStyle/>
          <a:p>
            <a:fld id="{D46AC88F-462B-4A55-83C3-2029434243B3}" type="datetimeFigureOut">
              <a:rPr lang="en-GB" smtClean="0"/>
              <a:t>27/05/2021</a:t>
            </a:fld>
            <a:endParaRPr lang="en-GB"/>
          </a:p>
        </p:txBody>
      </p:sp>
      <p:sp>
        <p:nvSpPr>
          <p:cNvPr id="6" name="Footer Placeholder 5">
            <a:extLst>
              <a:ext uri="{FF2B5EF4-FFF2-40B4-BE49-F238E27FC236}">
                <a16:creationId xmlns:a16="http://schemas.microsoft.com/office/drawing/2014/main" id="{B53F86B4-A396-47DD-9052-9711B4C7D3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57C471-6D22-4EE3-8A87-B85AFDE1FF3D}"/>
              </a:ext>
            </a:extLst>
          </p:cNvPr>
          <p:cNvSpPr>
            <a:spLocks noGrp="1"/>
          </p:cNvSpPr>
          <p:nvPr>
            <p:ph type="sldNum" sz="quarter" idx="12"/>
          </p:nvPr>
        </p:nvSpPr>
        <p:spPr/>
        <p:txBody>
          <a:bodyPr/>
          <a:lstStyle/>
          <a:p>
            <a:fld id="{7DADD1D5-81D3-454F-8563-B779A9C6D1A6}" type="slidenum">
              <a:rPr lang="en-GB" smtClean="0"/>
              <a:t>‹#›</a:t>
            </a:fld>
            <a:endParaRPr lang="en-GB"/>
          </a:p>
        </p:txBody>
      </p:sp>
    </p:spTree>
    <p:extLst>
      <p:ext uri="{BB962C8B-B14F-4D97-AF65-F5344CB8AC3E}">
        <p14:creationId xmlns:p14="http://schemas.microsoft.com/office/powerpoint/2010/main" val="146279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5BB3-8EC2-4902-93AB-C678946D1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DC681C-B261-4A18-ACAE-82A6686FA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FB7AA4-D9C4-4968-BB75-C8B320039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69F3C-50EB-428D-BFAE-5D113F07002C}"/>
              </a:ext>
            </a:extLst>
          </p:cNvPr>
          <p:cNvSpPr>
            <a:spLocks noGrp="1"/>
          </p:cNvSpPr>
          <p:nvPr>
            <p:ph type="dt" sz="half" idx="10"/>
          </p:nvPr>
        </p:nvSpPr>
        <p:spPr/>
        <p:txBody>
          <a:bodyPr/>
          <a:lstStyle/>
          <a:p>
            <a:fld id="{D46AC88F-462B-4A55-83C3-2029434243B3}" type="datetimeFigureOut">
              <a:rPr lang="en-GB" smtClean="0"/>
              <a:t>27/05/2021</a:t>
            </a:fld>
            <a:endParaRPr lang="en-GB"/>
          </a:p>
        </p:txBody>
      </p:sp>
      <p:sp>
        <p:nvSpPr>
          <p:cNvPr id="6" name="Footer Placeholder 5">
            <a:extLst>
              <a:ext uri="{FF2B5EF4-FFF2-40B4-BE49-F238E27FC236}">
                <a16:creationId xmlns:a16="http://schemas.microsoft.com/office/drawing/2014/main" id="{C5F615A2-27BF-45D0-AEDD-A352F1C09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BE8860-D832-4F15-A270-04F29B563F0C}"/>
              </a:ext>
            </a:extLst>
          </p:cNvPr>
          <p:cNvSpPr>
            <a:spLocks noGrp="1"/>
          </p:cNvSpPr>
          <p:nvPr>
            <p:ph type="sldNum" sz="quarter" idx="12"/>
          </p:nvPr>
        </p:nvSpPr>
        <p:spPr/>
        <p:txBody>
          <a:bodyPr/>
          <a:lstStyle/>
          <a:p>
            <a:fld id="{7DADD1D5-81D3-454F-8563-B779A9C6D1A6}" type="slidenum">
              <a:rPr lang="en-GB" smtClean="0"/>
              <a:t>‹#›</a:t>
            </a:fld>
            <a:endParaRPr lang="en-GB"/>
          </a:p>
        </p:txBody>
      </p:sp>
    </p:spTree>
    <p:extLst>
      <p:ext uri="{BB962C8B-B14F-4D97-AF65-F5344CB8AC3E}">
        <p14:creationId xmlns:p14="http://schemas.microsoft.com/office/powerpoint/2010/main" val="424670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31BC8-9C4D-4EE0-B916-64178A29E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AFA228-E00F-4F73-B85B-9328CA74BF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F4D3B-ED9D-4B66-9009-3F94B9099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AC88F-462B-4A55-83C3-2029434243B3}" type="datetimeFigureOut">
              <a:rPr lang="en-GB" smtClean="0"/>
              <a:t>27/05/2021</a:t>
            </a:fld>
            <a:endParaRPr lang="en-GB"/>
          </a:p>
        </p:txBody>
      </p:sp>
      <p:sp>
        <p:nvSpPr>
          <p:cNvPr id="5" name="Footer Placeholder 4">
            <a:extLst>
              <a:ext uri="{FF2B5EF4-FFF2-40B4-BE49-F238E27FC236}">
                <a16:creationId xmlns:a16="http://schemas.microsoft.com/office/drawing/2014/main" id="{91DC2E16-F2A7-4251-9576-F26BE106B2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4F2AA7-01A7-43A4-AF67-41C101A5F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DD1D5-81D3-454F-8563-B779A9C6D1A6}" type="slidenum">
              <a:rPr lang="en-GB" smtClean="0"/>
              <a:t>‹#›</a:t>
            </a:fld>
            <a:endParaRPr lang="en-GB"/>
          </a:p>
        </p:txBody>
      </p:sp>
    </p:spTree>
    <p:extLst>
      <p:ext uri="{BB962C8B-B14F-4D97-AF65-F5344CB8AC3E}">
        <p14:creationId xmlns:p14="http://schemas.microsoft.com/office/powerpoint/2010/main" val="1218105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6E7B32-3CBC-414E-B29F-C5DCB8947BBC}"/>
              </a:ext>
            </a:extLst>
          </p:cNvPr>
          <p:cNvSpPr txBox="1"/>
          <p:nvPr/>
        </p:nvSpPr>
        <p:spPr>
          <a:xfrm>
            <a:off x="841249" y="539578"/>
            <a:ext cx="5981278" cy="168463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a:latin typeface="+mj-lt"/>
                <a:ea typeface="+mj-ea"/>
                <a:cs typeface="+mj-cs"/>
              </a:rPr>
              <a:t>H2Irl - Driving the Hydrogen Revolution across the Island (NI/ROI)</a:t>
            </a:r>
          </a:p>
        </p:txBody>
      </p:sp>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201" y="2409568"/>
            <a:ext cx="5981278" cy="3690551"/>
          </a:xfrm>
        </p:spPr>
        <p:txBody>
          <a:bodyPr vert="horz" lIns="91440" tIns="45720" rIns="91440" bIns="45720" rtlCol="0">
            <a:normAutofit/>
          </a:bodyPr>
          <a:lstStyle/>
          <a:p>
            <a:pPr fontAlgn="base"/>
            <a:r>
              <a:rPr lang="en-US" sz="1400"/>
              <a:t>HydrogenIreland (H2IRL) is a new national association that will act as a forum for the hydrogen community on the island of Ireland, both North and South.</a:t>
            </a:r>
          </a:p>
          <a:p>
            <a:pPr fontAlgn="base"/>
            <a:r>
              <a:rPr lang="en-US" sz="1400"/>
              <a:t>H2IRL will bring together industry, universities, research institutes and policy-makers to create a voice and forum for the hydrogen community. It will provide a focal point for hydrogen expertise on the island, support commercialisation and position hydrogen technology as a sustainable energy medium for the future. Connecting this new community to existing energy solutions and sustainable energy resources will increase the penetration of renewables, and offer enhanced commercial opportunities. </a:t>
            </a:r>
          </a:p>
          <a:p>
            <a:pPr fontAlgn="base"/>
            <a:r>
              <a:rPr lang="en-US" sz="1400"/>
              <a:t>Under the overarching umbrella of the European Hydrogen Association and Hydrogen Europe, H2IRL will raise the profile of hydrogen and drive policy change, helping to secure clean sustainable energy for the island of Ireland.</a:t>
            </a:r>
          </a:p>
          <a:p>
            <a:br>
              <a:rPr lang="en-US" sz="1400"/>
            </a:br>
            <a:endParaRPr lang="en-US" sz="1400"/>
          </a:p>
          <a:p>
            <a:endParaRPr lang="en-US" sz="1400"/>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7187524" y="431679"/>
            <a:ext cx="4810874" cy="2106383"/>
          </a:xfrm>
          <a:prstGeom prst="rect">
            <a:avLst/>
          </a:prstGeom>
        </p:spPr>
      </p:pic>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666" y="2961503"/>
            <a:ext cx="3430580" cy="3138616"/>
          </a:xfrm>
          <a:prstGeom prst="rect">
            <a:avLst/>
          </a:prstGeom>
        </p:spPr>
      </p:pic>
      <p:sp>
        <p:nvSpPr>
          <p:cNvPr id="20" name="TextBox 19">
            <a:extLst>
              <a:ext uri="{FF2B5EF4-FFF2-40B4-BE49-F238E27FC236}">
                <a16:creationId xmlns:a16="http://schemas.microsoft.com/office/drawing/2014/main" id="{A2C011A4-0E7C-A143-A8FD-909F15A31B27}"/>
              </a:ext>
            </a:extLst>
          </p:cNvPr>
          <p:cNvSpPr txBox="1"/>
          <p:nvPr/>
        </p:nvSpPr>
        <p:spPr>
          <a:xfrm>
            <a:off x="-837063" y="6439949"/>
            <a:ext cx="13866125" cy="538609"/>
          </a:xfrm>
          <a:prstGeom prst="rect">
            <a:avLst/>
          </a:prstGeom>
          <a:noFill/>
        </p:spPr>
        <p:txBody>
          <a:bodyPr wrap="square" rtlCol="0">
            <a:spAutoFit/>
          </a:bodyPr>
          <a:lstStyle/>
          <a:p>
            <a:pPr algn="ctr" defTabSz="457200">
              <a:spcAft>
                <a:spcPts val="600"/>
              </a:spcAft>
            </a:pPr>
            <a:r>
              <a:rPr lang="en-GB" sz="1200" b="1">
                <a:solidFill>
                  <a:srgbClr val="034DA2"/>
                </a:solidFill>
                <a:cs typeface="Open Sans"/>
              </a:rPr>
              <a:t>GenComm Spring ‘21 Series of H₂ Webinars - Webinar 5: H₂ Stakeholder Engagement  </a:t>
            </a:r>
          </a:p>
          <a:p>
            <a:pPr algn="ctr" defTabSz="457200">
              <a:spcAft>
                <a:spcPts val="600"/>
              </a:spcAft>
            </a:pPr>
            <a:r>
              <a:rPr lang="en-GB" sz="1200" b="1">
                <a:solidFill>
                  <a:srgbClr val="034DA2"/>
                </a:solidFill>
                <a:cs typeface="Open Sans"/>
              </a:rPr>
              <a:t> </a:t>
            </a:r>
          </a:p>
        </p:txBody>
      </p:sp>
    </p:spTree>
    <p:extLst>
      <p:ext uri="{BB962C8B-B14F-4D97-AF65-F5344CB8AC3E}">
        <p14:creationId xmlns:p14="http://schemas.microsoft.com/office/powerpoint/2010/main" val="655215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6E7B32-3CBC-414E-B29F-C5DCB8947BBC}"/>
              </a:ext>
            </a:extLst>
          </p:cNvPr>
          <p:cNvSpPr txBox="1"/>
          <p:nvPr/>
        </p:nvSpPr>
        <p:spPr>
          <a:xfrm>
            <a:off x="640080" y="329184"/>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b="1">
                <a:latin typeface="+mj-lt"/>
                <a:ea typeface="+mj-ea"/>
                <a:cs typeface="+mj-cs"/>
              </a:rPr>
              <a:t>Hydrogen Economy </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640080" y="2706624"/>
            <a:ext cx="6894576" cy="3483864"/>
          </a:xfrm>
        </p:spPr>
        <p:txBody>
          <a:bodyPr vert="horz" lIns="91440" tIns="45720" rIns="91440" bIns="45720" rtlCol="0">
            <a:normAutofit/>
          </a:bodyPr>
          <a:lstStyle/>
          <a:p>
            <a:r>
              <a:rPr lang="en-GB"/>
              <a:t>Green </a:t>
            </a:r>
            <a:r>
              <a:rPr lang="en-GB" b="1"/>
              <a:t>hydrogen could</a:t>
            </a:r>
            <a:r>
              <a:rPr lang="en-GB"/>
              <a:t> help cut emissions by a third. Thereby providing $11 Trillion worth of infrastructure </a:t>
            </a:r>
            <a:r>
              <a:rPr lang="en-GB" b="1"/>
              <a:t>investment</a:t>
            </a:r>
            <a:r>
              <a:rPr lang="en-GB"/>
              <a:t> opportunities over the next thirty years.</a:t>
            </a:r>
            <a:endParaRPr lang="en-US" sz="1200"/>
          </a:p>
        </p:txBody>
      </p:sp>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30" y="329183"/>
            <a:ext cx="3749036" cy="3429969"/>
          </a:xfrm>
          <a:prstGeom prst="rect">
            <a:avLst/>
          </a:prstGeo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7863840" y="4292545"/>
            <a:ext cx="3995928" cy="1749568"/>
          </a:xfrm>
          <a:prstGeom prst="rect">
            <a:avLst/>
          </a:prstGeom>
        </p:spPr>
      </p:pic>
      <p:sp>
        <p:nvSpPr>
          <p:cNvPr id="8" name="TextBox 7">
            <a:extLst>
              <a:ext uri="{FF2B5EF4-FFF2-40B4-BE49-F238E27FC236}">
                <a16:creationId xmlns:a16="http://schemas.microsoft.com/office/drawing/2014/main" id="{41F659A3-1387-5C41-BB24-28E494CFEFAB}"/>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spTree>
    <p:extLst>
      <p:ext uri="{BB962C8B-B14F-4D97-AF65-F5344CB8AC3E}">
        <p14:creationId xmlns:p14="http://schemas.microsoft.com/office/powerpoint/2010/main" val="137664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6E7B32-3CBC-414E-B29F-C5DCB8947BBC}"/>
              </a:ext>
            </a:extLst>
          </p:cNvPr>
          <p:cNvSpPr txBox="1"/>
          <p:nvPr/>
        </p:nvSpPr>
        <p:spPr>
          <a:xfrm>
            <a:off x="190436" y="329183"/>
            <a:ext cx="9494520" cy="474081"/>
          </a:xfrm>
          <a:prstGeom prst="rect">
            <a:avLst/>
          </a:prstGeom>
        </p:spPr>
        <p:txBody>
          <a:bodyPr vert="horz" lIns="91440" tIns="45720" rIns="91440" bIns="45720" rtlCol="0" anchor="b">
            <a:normAutofit fontScale="47500" lnSpcReduction="20000"/>
          </a:bodyPr>
          <a:lstStyle/>
          <a:p>
            <a:r>
              <a:rPr lang="en-GB" sz="3200" dirty="0"/>
              <a:t>Green </a:t>
            </a:r>
            <a:r>
              <a:rPr lang="en-GB" sz="3200" b="1" dirty="0"/>
              <a:t>hydrogen could</a:t>
            </a:r>
            <a:r>
              <a:rPr lang="en-GB" sz="3200" dirty="0"/>
              <a:t> help cut emissions by a third. Thereby providing $11 Trillion worth of infrastructure </a:t>
            </a:r>
            <a:r>
              <a:rPr lang="en-GB" sz="3200" b="1" dirty="0"/>
              <a:t>investment</a:t>
            </a:r>
            <a:r>
              <a:rPr lang="en-GB" sz="3200" dirty="0"/>
              <a:t> opportunities over the next thirty years.</a:t>
            </a:r>
            <a:endParaRPr lang="en-US" sz="1400" dirty="0"/>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640080" y="2706624"/>
            <a:ext cx="6894576" cy="3483864"/>
          </a:xfrm>
        </p:spPr>
        <p:txBody>
          <a:bodyPr vert="horz" lIns="91440" tIns="45720" rIns="91440" bIns="45720" rtlCol="0">
            <a:normAutofit/>
          </a:bodyPr>
          <a:lstStyle/>
          <a:p>
            <a:r>
              <a:rPr lang="en-GB" dirty="0"/>
              <a:t>.</a:t>
            </a:r>
            <a:endParaRPr lang="en-US" sz="1200" dirty="0"/>
          </a:p>
        </p:txBody>
      </p:sp>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30" y="329183"/>
            <a:ext cx="3749036" cy="3429969"/>
          </a:xfrm>
          <a:prstGeom prst="rect">
            <a:avLst/>
          </a:prstGeo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8919790" y="4754879"/>
            <a:ext cx="2939977" cy="1287233"/>
          </a:xfrm>
          <a:prstGeom prst="rect">
            <a:avLst/>
          </a:prstGeom>
        </p:spPr>
      </p:pic>
      <p:sp>
        <p:nvSpPr>
          <p:cNvPr id="8" name="TextBox 7">
            <a:extLst>
              <a:ext uri="{FF2B5EF4-FFF2-40B4-BE49-F238E27FC236}">
                <a16:creationId xmlns:a16="http://schemas.microsoft.com/office/drawing/2014/main" id="{41F659A3-1387-5C41-BB24-28E494CFEFAB}"/>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pic>
        <p:nvPicPr>
          <p:cNvPr id="7" name="Picture 6" descr="Chart, bar chart&#10;&#10;Description automatically generated">
            <a:extLst>
              <a:ext uri="{FF2B5EF4-FFF2-40B4-BE49-F238E27FC236}">
                <a16:creationId xmlns:a16="http://schemas.microsoft.com/office/drawing/2014/main" id="{EAD8C3AB-4584-754E-9B7B-F084715713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36" y="754731"/>
            <a:ext cx="8137638" cy="5584454"/>
          </a:xfrm>
          <a:prstGeom prst="rect">
            <a:avLst/>
          </a:prstGeom>
        </p:spPr>
      </p:pic>
    </p:spTree>
    <p:extLst>
      <p:ext uri="{BB962C8B-B14F-4D97-AF65-F5344CB8AC3E}">
        <p14:creationId xmlns:p14="http://schemas.microsoft.com/office/powerpoint/2010/main" val="10388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30" y="329183"/>
            <a:ext cx="3749036" cy="3429969"/>
          </a:xfrm>
          <a:prstGeom prst="rect">
            <a:avLst/>
          </a:prstGeo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8178890" y="4430485"/>
            <a:ext cx="3680877" cy="1611627"/>
          </a:xfrm>
          <a:prstGeom prst="rect">
            <a:avLst/>
          </a:prstGeom>
        </p:spPr>
      </p:pic>
      <p:sp>
        <p:nvSpPr>
          <p:cNvPr id="8" name="TextBox 7">
            <a:extLst>
              <a:ext uri="{FF2B5EF4-FFF2-40B4-BE49-F238E27FC236}">
                <a16:creationId xmlns:a16="http://schemas.microsoft.com/office/drawing/2014/main" id="{5FB71353-C9BB-3043-B0C3-6D406637FC5B}"/>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pic>
        <p:nvPicPr>
          <p:cNvPr id="7" name="Picture 6" descr="Chart&#10;&#10;Description automatically generated">
            <a:extLst>
              <a:ext uri="{FF2B5EF4-FFF2-40B4-BE49-F238E27FC236}">
                <a16:creationId xmlns:a16="http://schemas.microsoft.com/office/drawing/2014/main" id="{0769947B-2D2D-D240-8517-D95204BCE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61" y="544286"/>
            <a:ext cx="6678838" cy="5786176"/>
          </a:xfrm>
          <a:prstGeom prst="rect">
            <a:avLst/>
          </a:prstGeom>
        </p:spPr>
      </p:pic>
    </p:spTree>
    <p:extLst>
      <p:ext uri="{BB962C8B-B14F-4D97-AF65-F5344CB8AC3E}">
        <p14:creationId xmlns:p14="http://schemas.microsoft.com/office/powerpoint/2010/main" val="260321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6E7B32-3CBC-414E-B29F-C5DCB8947BBC}"/>
              </a:ext>
            </a:extLst>
          </p:cNvPr>
          <p:cNvSpPr txBox="1"/>
          <p:nvPr/>
        </p:nvSpPr>
        <p:spPr>
          <a:xfrm>
            <a:off x="640080" y="329184"/>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dirty="0">
                <a:latin typeface="+mj-lt"/>
                <a:ea typeface="+mj-ea"/>
                <a:cs typeface="+mj-cs"/>
              </a:rPr>
              <a:t>Infrastructure is Critical</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640080" y="2706624"/>
            <a:ext cx="6894576" cy="3483864"/>
          </a:xfrm>
        </p:spPr>
        <p:txBody>
          <a:bodyPr vert="horz" lIns="91440" tIns="45720" rIns="91440" bIns="45720" rtlCol="0">
            <a:normAutofit fontScale="92500" lnSpcReduction="10000"/>
          </a:bodyPr>
          <a:lstStyle/>
          <a:p>
            <a:r>
              <a:rPr lang="en-GB" dirty="0"/>
              <a:t>553 </a:t>
            </a:r>
            <a:r>
              <a:rPr lang="en-GB" b="1" dirty="0"/>
              <a:t>hydrogen</a:t>
            </a:r>
            <a:r>
              <a:rPr lang="en-GB" dirty="0"/>
              <a:t> refuelling </a:t>
            </a:r>
            <a:r>
              <a:rPr lang="en-GB" b="1" dirty="0"/>
              <a:t>stations </a:t>
            </a:r>
            <a:r>
              <a:rPr lang="en-GB" dirty="0"/>
              <a:t>were in operation </a:t>
            </a:r>
            <a:r>
              <a:rPr lang="en-GB" b="1" dirty="0"/>
              <a:t>worldwide</a:t>
            </a:r>
            <a:r>
              <a:rPr lang="en-GB" dirty="0"/>
              <a:t>. </a:t>
            </a:r>
          </a:p>
          <a:p>
            <a:r>
              <a:rPr lang="en-GB" dirty="0"/>
              <a:t>7 additional </a:t>
            </a:r>
            <a:r>
              <a:rPr lang="en-GB" b="1" dirty="0"/>
              <a:t>stations</a:t>
            </a:r>
            <a:r>
              <a:rPr lang="en-GB" dirty="0"/>
              <a:t> were added in the first few weeks of 2021 and concrete plans are already in place for 225 additional refuelling </a:t>
            </a:r>
            <a:r>
              <a:rPr lang="en-GB" b="1" dirty="0"/>
              <a:t>station</a:t>
            </a:r>
            <a:r>
              <a:rPr lang="en-GB" dirty="0"/>
              <a:t> locations.</a:t>
            </a:r>
          </a:p>
          <a:p>
            <a:endParaRPr lang="en-GB" dirty="0"/>
          </a:p>
          <a:p>
            <a:r>
              <a:rPr lang="en-GB" dirty="0"/>
              <a:t>Plans for 80 hydrogen fuel stations for Ireland by 2030</a:t>
            </a:r>
          </a:p>
        </p:txBody>
      </p:sp>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30" y="329183"/>
            <a:ext cx="3749036" cy="3429969"/>
          </a:xfrm>
          <a:prstGeom prst="rect">
            <a:avLst/>
          </a:prstGeo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7863840" y="4292545"/>
            <a:ext cx="3995928" cy="1749568"/>
          </a:xfrm>
          <a:prstGeom prst="rect">
            <a:avLst/>
          </a:prstGeom>
        </p:spPr>
      </p:pic>
      <p:sp>
        <p:nvSpPr>
          <p:cNvPr id="8" name="TextBox 7">
            <a:extLst>
              <a:ext uri="{FF2B5EF4-FFF2-40B4-BE49-F238E27FC236}">
                <a16:creationId xmlns:a16="http://schemas.microsoft.com/office/drawing/2014/main" id="{5FB71353-C9BB-3043-B0C3-6D406637FC5B}"/>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spTree>
    <p:extLst>
      <p:ext uri="{BB962C8B-B14F-4D97-AF65-F5344CB8AC3E}">
        <p14:creationId xmlns:p14="http://schemas.microsoft.com/office/powerpoint/2010/main" val="394651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370950" y="2241751"/>
            <a:ext cx="9665677" cy="3411992"/>
          </a:xfrm>
        </p:spPr>
        <p:txBody>
          <a:bodyPr>
            <a:normAutofit fontScale="92500" lnSpcReduction="10000"/>
          </a:bodyPr>
          <a:lstStyle/>
          <a:p>
            <a:r>
              <a:rPr lang="en-GB" dirty="0"/>
              <a:t>€120m Green Hydrogen Plant – Planned for Cork</a:t>
            </a:r>
          </a:p>
          <a:p>
            <a:r>
              <a:rPr lang="en-GB" dirty="0"/>
              <a:t>Microsoft Claims a First in Hydrogen-</a:t>
            </a:r>
            <a:r>
              <a:rPr lang="en-GB" dirty="0" err="1"/>
              <a:t>Fueled</a:t>
            </a:r>
            <a:r>
              <a:rPr lang="en-GB" dirty="0"/>
              <a:t> Data </a:t>
            </a:r>
            <a:r>
              <a:rPr lang="en-GB" dirty="0" err="1"/>
              <a:t>Center</a:t>
            </a:r>
            <a:r>
              <a:rPr lang="en-GB" dirty="0"/>
              <a:t> Test</a:t>
            </a:r>
          </a:p>
          <a:p>
            <a:r>
              <a:rPr lang="en-GB" dirty="0"/>
              <a:t>Mayo company’s floating renewable energy system demonstrates power of Green hydrogen</a:t>
            </a:r>
          </a:p>
          <a:p>
            <a:r>
              <a:rPr lang="en-GB" dirty="0"/>
              <a:t>CIÉ Group partners in hydrogen fuel cell bus trial</a:t>
            </a:r>
          </a:p>
          <a:p>
            <a:r>
              <a:rPr lang="en-GB" dirty="0"/>
              <a:t>Hydrogen as energy supply is tested by Gas Networks Ireland </a:t>
            </a:r>
          </a:p>
          <a:p>
            <a:r>
              <a:rPr lang="en-GB" dirty="0" err="1"/>
              <a:t>Wrightbus</a:t>
            </a:r>
            <a:r>
              <a:rPr lang="en-GB" dirty="0"/>
              <a:t> to get £11.2m for hydrogen-fuel technology</a:t>
            </a:r>
          </a:p>
          <a:p>
            <a:r>
              <a:rPr lang="en-GB" dirty="0"/>
              <a:t>Translink invest €66m into Hydrogen Powered Buses</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pic>
        <p:nvPicPr>
          <p:cNvPr id="6" name="Picture 5" descr="Logo, company name&#10;&#10;Description automatically generated">
            <a:extLst>
              <a:ext uri="{FF2B5EF4-FFF2-40B4-BE49-F238E27FC236}">
                <a16:creationId xmlns:a16="http://schemas.microsoft.com/office/drawing/2014/main" id="{4A013D7C-E777-5646-A47B-43E3A4911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300" y="55832"/>
            <a:ext cx="1790700" cy="1638300"/>
          </a:xfrm>
          <a:prstGeom prst="rect">
            <a:avLst/>
          </a:prstGeom>
        </p:spPr>
      </p:pic>
      <p:sp>
        <p:nvSpPr>
          <p:cNvPr id="2" name="TextBox 1">
            <a:extLst>
              <a:ext uri="{FF2B5EF4-FFF2-40B4-BE49-F238E27FC236}">
                <a16:creationId xmlns:a16="http://schemas.microsoft.com/office/drawing/2014/main" id="{AFD86877-9C15-8749-9F5D-B7FA8EFC7FBA}"/>
              </a:ext>
            </a:extLst>
          </p:cNvPr>
          <p:cNvSpPr txBox="1"/>
          <p:nvPr/>
        </p:nvSpPr>
        <p:spPr>
          <a:xfrm>
            <a:off x="370950" y="1437842"/>
            <a:ext cx="9306449" cy="523220"/>
          </a:xfrm>
          <a:prstGeom prst="rect">
            <a:avLst/>
          </a:prstGeom>
          <a:noFill/>
        </p:spPr>
        <p:txBody>
          <a:bodyPr wrap="square" rtlCol="0">
            <a:spAutoFit/>
          </a:bodyPr>
          <a:lstStyle/>
          <a:p>
            <a:r>
              <a:rPr lang="en-US" sz="2800" b="1" dirty="0"/>
              <a:t>Latest Hydrogen Investment across NI/ROI</a:t>
            </a:r>
          </a:p>
        </p:txBody>
      </p:sp>
    </p:spTree>
    <p:extLst>
      <p:ext uri="{BB962C8B-B14F-4D97-AF65-F5344CB8AC3E}">
        <p14:creationId xmlns:p14="http://schemas.microsoft.com/office/powerpoint/2010/main" val="53762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1899138" y="3110803"/>
            <a:ext cx="9454662" cy="3926132"/>
          </a:xfrm>
        </p:spPr>
        <p:txBody>
          <a:bodyPr/>
          <a:lstStyle/>
          <a:p>
            <a:r>
              <a:rPr lang="en-GB" dirty="0"/>
              <a:t>UK Low Carbon Hydrogen Supply 2 Competition (£166.5m) opens June 2021</a:t>
            </a:r>
          </a:p>
          <a:p>
            <a:r>
              <a:rPr lang="en-GB" dirty="0"/>
              <a:t>Horizon Europe: Cluster 5</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pic>
        <p:nvPicPr>
          <p:cNvPr id="6" name="Picture 5" descr="Logo, company name&#10;&#10;Description automatically generated">
            <a:extLst>
              <a:ext uri="{FF2B5EF4-FFF2-40B4-BE49-F238E27FC236}">
                <a16:creationId xmlns:a16="http://schemas.microsoft.com/office/drawing/2014/main" id="{10E6EF80-8368-C74E-82F8-BD3F7B120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300" y="55832"/>
            <a:ext cx="1790700" cy="1638300"/>
          </a:xfrm>
          <a:prstGeom prst="rect">
            <a:avLst/>
          </a:prstGeom>
        </p:spPr>
      </p:pic>
      <p:sp>
        <p:nvSpPr>
          <p:cNvPr id="2" name="TextBox 1">
            <a:extLst>
              <a:ext uri="{FF2B5EF4-FFF2-40B4-BE49-F238E27FC236}">
                <a16:creationId xmlns:a16="http://schemas.microsoft.com/office/drawing/2014/main" id="{96CE457B-01BF-8F4A-A8D8-1E6D9D02701C}"/>
              </a:ext>
            </a:extLst>
          </p:cNvPr>
          <p:cNvSpPr txBox="1"/>
          <p:nvPr/>
        </p:nvSpPr>
        <p:spPr>
          <a:xfrm>
            <a:off x="581967" y="2068307"/>
            <a:ext cx="5950634" cy="523220"/>
          </a:xfrm>
          <a:prstGeom prst="rect">
            <a:avLst/>
          </a:prstGeom>
          <a:noFill/>
        </p:spPr>
        <p:txBody>
          <a:bodyPr wrap="square" rtlCol="0">
            <a:spAutoFit/>
          </a:bodyPr>
          <a:lstStyle/>
          <a:p>
            <a:r>
              <a:rPr lang="en-US" sz="2800" b="1" dirty="0"/>
              <a:t>Funding Ireland and Northern Ireland</a:t>
            </a:r>
          </a:p>
        </p:txBody>
      </p:sp>
    </p:spTree>
    <p:extLst>
      <p:ext uri="{BB962C8B-B14F-4D97-AF65-F5344CB8AC3E}">
        <p14:creationId xmlns:p14="http://schemas.microsoft.com/office/powerpoint/2010/main" val="355652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6E7B32-3CBC-414E-B29F-C5DCB8947BBC}"/>
              </a:ext>
            </a:extLst>
          </p:cNvPr>
          <p:cNvSpPr txBox="1"/>
          <p:nvPr/>
        </p:nvSpPr>
        <p:spPr>
          <a:xfrm>
            <a:off x="717953" y="427423"/>
            <a:ext cx="2975317" cy="10220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dirty="0">
                <a:latin typeface="+mj-lt"/>
                <a:ea typeface="+mj-ea"/>
                <a:cs typeface="+mj-cs"/>
              </a:rPr>
              <a:t>Our Members</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9658139" y="390498"/>
            <a:ext cx="2114544" cy="925827"/>
          </a:xfrm>
          <a:prstGeom prst="rect">
            <a:avLst/>
          </a:prstGeom>
        </p:spPr>
      </p:pic>
      <p:sp>
        <p:nvSpPr>
          <p:cNvPr id="8" name="TextBox 7">
            <a:extLst>
              <a:ext uri="{FF2B5EF4-FFF2-40B4-BE49-F238E27FC236}">
                <a16:creationId xmlns:a16="http://schemas.microsoft.com/office/drawing/2014/main" id="{5FB71353-C9BB-3043-B0C3-6D406637FC5B}"/>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pic>
        <p:nvPicPr>
          <p:cNvPr id="7" name="Picture 6" descr="Logo&#10;&#10;Description automatically generated">
            <a:extLst>
              <a:ext uri="{FF2B5EF4-FFF2-40B4-BE49-F238E27FC236}">
                <a16:creationId xmlns:a16="http://schemas.microsoft.com/office/drawing/2014/main" id="{7523A204-2F34-4846-9AD8-678169299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423" y="2775471"/>
            <a:ext cx="2667000" cy="1307057"/>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F6595C03-7BB8-6448-9C00-B2608E01C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143" y="4443983"/>
            <a:ext cx="1783857" cy="1242200"/>
          </a:xfrm>
          <a:prstGeom prst="rect">
            <a:avLst/>
          </a:prstGeom>
        </p:spPr>
      </p:pic>
      <p:pic>
        <p:nvPicPr>
          <p:cNvPr id="12" name="Picture 11" descr="Logo, company name&#10;&#10;Description automatically generated">
            <a:extLst>
              <a:ext uri="{FF2B5EF4-FFF2-40B4-BE49-F238E27FC236}">
                <a16:creationId xmlns:a16="http://schemas.microsoft.com/office/drawing/2014/main" id="{4D1D9968-6E84-B748-90B6-5419E6D66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5947" y="1977775"/>
            <a:ext cx="1817101" cy="1242199"/>
          </a:xfrm>
          <a:prstGeom prst="rect">
            <a:avLst/>
          </a:prstGeom>
        </p:spPr>
      </p:pic>
      <p:pic>
        <p:nvPicPr>
          <p:cNvPr id="14" name="Picture 13" descr="Logo, company name&#10;&#10;Description automatically generated">
            <a:extLst>
              <a:ext uri="{FF2B5EF4-FFF2-40B4-BE49-F238E27FC236}">
                <a16:creationId xmlns:a16="http://schemas.microsoft.com/office/drawing/2014/main" id="{AA5F9DA3-1914-8545-8A6A-4D626E97B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5350" y="561701"/>
            <a:ext cx="2743920" cy="1380126"/>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A3C1DA5C-818A-B44A-A0B0-07852C2F1B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1150" y="3629046"/>
            <a:ext cx="2898993" cy="813913"/>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614C6437-9D18-6C48-ABEE-4AB44EBB4C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1236" y="4329217"/>
            <a:ext cx="2667000" cy="939800"/>
          </a:xfrm>
          <a:prstGeom prst="rect">
            <a:avLst/>
          </a:prstGeom>
        </p:spPr>
      </p:pic>
      <p:pic>
        <p:nvPicPr>
          <p:cNvPr id="20" name="Picture 19" descr="Logo, company name&#10;&#10;Description automatically generated">
            <a:extLst>
              <a:ext uri="{FF2B5EF4-FFF2-40B4-BE49-F238E27FC236}">
                <a16:creationId xmlns:a16="http://schemas.microsoft.com/office/drawing/2014/main" id="{1D7C24D8-1E15-E245-A0C5-AA6202B9F3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1742" y="2696922"/>
            <a:ext cx="2667000" cy="1370428"/>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id="{F189FFF6-4E9C-9F4C-8BC7-63666EA8D3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2449" y="5450508"/>
            <a:ext cx="2744107" cy="884907"/>
          </a:xfrm>
          <a:prstGeom prst="rect">
            <a:avLst/>
          </a:prstGeom>
        </p:spPr>
      </p:pic>
    </p:spTree>
    <p:extLst>
      <p:ext uri="{BB962C8B-B14F-4D97-AF65-F5344CB8AC3E}">
        <p14:creationId xmlns:p14="http://schemas.microsoft.com/office/powerpoint/2010/main" val="3630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6E7B32-3CBC-414E-B29F-C5DCB8947BBC}"/>
              </a:ext>
            </a:extLst>
          </p:cNvPr>
          <p:cNvSpPr txBox="1"/>
          <p:nvPr/>
        </p:nvSpPr>
        <p:spPr>
          <a:xfrm>
            <a:off x="640080" y="329184"/>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b="1" dirty="0">
                <a:latin typeface="+mj-lt"/>
                <a:ea typeface="+mj-ea"/>
                <a:cs typeface="+mj-cs"/>
              </a:rPr>
              <a:t>Why Ireland?</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640080" y="2706624"/>
            <a:ext cx="6894576" cy="3483864"/>
          </a:xfrm>
        </p:spPr>
        <p:txBody>
          <a:bodyPr vert="horz" lIns="91440" tIns="45720" rIns="91440" bIns="45720" rtlCol="0">
            <a:normAutofit/>
          </a:bodyPr>
          <a:lstStyle/>
          <a:p>
            <a:r>
              <a:rPr lang="en-GB" dirty="0"/>
              <a:t>Ireland has one of the highest technical potentials of intermittent renewable electricity production in the European Union, both in absolute values and also as a ratio compared to its forecasted electricity demand in 2030. </a:t>
            </a:r>
          </a:p>
        </p:txBody>
      </p:sp>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30" y="329183"/>
            <a:ext cx="3749036" cy="3429969"/>
          </a:xfrm>
          <a:prstGeom prst="rect">
            <a:avLst/>
          </a:prstGeo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7863840" y="4292545"/>
            <a:ext cx="3995928" cy="1749568"/>
          </a:xfrm>
          <a:prstGeom prst="rect">
            <a:avLst/>
          </a:prstGeom>
        </p:spPr>
      </p:pic>
      <p:sp>
        <p:nvSpPr>
          <p:cNvPr id="20" name="TextBox 19">
            <a:extLst>
              <a:ext uri="{FF2B5EF4-FFF2-40B4-BE49-F238E27FC236}">
                <a16:creationId xmlns:a16="http://schemas.microsoft.com/office/drawing/2014/main" id="{A2C011A4-0E7C-A143-A8FD-909F15A31B27}"/>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spTree>
    <p:extLst>
      <p:ext uri="{BB962C8B-B14F-4D97-AF65-F5344CB8AC3E}">
        <p14:creationId xmlns:p14="http://schemas.microsoft.com/office/powerpoint/2010/main" val="815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6E7B32-3CBC-414E-B29F-C5DCB8947BBC}"/>
              </a:ext>
            </a:extLst>
          </p:cNvPr>
          <p:cNvSpPr txBox="1"/>
          <p:nvPr/>
        </p:nvSpPr>
        <p:spPr>
          <a:xfrm>
            <a:off x="640080" y="329184"/>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b="1">
                <a:latin typeface="+mj-lt"/>
                <a:ea typeface="+mj-ea"/>
                <a:cs typeface="+mj-cs"/>
              </a:rPr>
              <a:t>H2Irl Driving the Hydrogen Revolution across the Island</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2">
            <a:extLst>
              <a:ext uri="{FF2B5EF4-FFF2-40B4-BE49-F238E27FC236}">
                <a16:creationId xmlns:a16="http://schemas.microsoft.com/office/drawing/2014/main" id="{C351CE40-4FD4-4B8D-852C-AEC70762676B}"/>
              </a:ext>
            </a:extLst>
          </p:cNvPr>
          <p:cNvGraphicFramePr>
            <a:graphicFrameLocks noGrp="1"/>
          </p:cNvGraphicFramePr>
          <p:nvPr>
            <p:ph idx="1"/>
          </p:nvPr>
        </p:nvGraphicFramePr>
        <p:xfrm>
          <a:off x="640080" y="2706624"/>
          <a:ext cx="6894576" cy="348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6430" y="329183"/>
            <a:ext cx="3749036" cy="3429969"/>
          </a:xfrm>
          <a:prstGeom prst="rect">
            <a:avLst/>
          </a:prstGeo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8"/>
          <a:stretch>
            <a:fillRect/>
          </a:stretch>
        </p:blipFill>
        <p:spPr>
          <a:xfrm>
            <a:off x="7863840" y="4292545"/>
            <a:ext cx="3995928" cy="1749568"/>
          </a:xfrm>
          <a:prstGeom prst="rect">
            <a:avLst/>
          </a:prstGeom>
        </p:spPr>
      </p:pic>
      <p:sp>
        <p:nvSpPr>
          <p:cNvPr id="20" name="TextBox 19">
            <a:extLst>
              <a:ext uri="{FF2B5EF4-FFF2-40B4-BE49-F238E27FC236}">
                <a16:creationId xmlns:a16="http://schemas.microsoft.com/office/drawing/2014/main" id="{A2C011A4-0E7C-A143-A8FD-909F15A31B27}"/>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spTree>
    <p:extLst>
      <p:ext uri="{BB962C8B-B14F-4D97-AF65-F5344CB8AC3E}">
        <p14:creationId xmlns:p14="http://schemas.microsoft.com/office/powerpoint/2010/main" val="239470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6E7B32-3CBC-414E-B29F-C5DCB8947BBC}"/>
              </a:ext>
            </a:extLst>
          </p:cNvPr>
          <p:cNvSpPr txBox="1"/>
          <p:nvPr/>
        </p:nvSpPr>
        <p:spPr>
          <a:xfrm>
            <a:off x="640080" y="822608"/>
            <a:ext cx="6894576" cy="750512"/>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3000" b="1" dirty="0">
                <a:latin typeface="+mj-lt"/>
                <a:ea typeface="+mj-ea"/>
                <a:cs typeface="+mj-cs"/>
              </a:rPr>
              <a:t>H2Irl Fostering Innovation and greater adaption</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640080" y="2706624"/>
            <a:ext cx="6894576" cy="3483864"/>
          </a:xfrm>
        </p:spPr>
        <p:txBody>
          <a:bodyPr vert="horz" lIns="91440" tIns="45720" rIns="91440" bIns="45720" rtlCol="0">
            <a:normAutofit fontScale="77500" lnSpcReduction="20000"/>
          </a:bodyPr>
          <a:lstStyle/>
          <a:p>
            <a:r>
              <a:rPr lang="en-GB" dirty="0"/>
              <a:t>Globally, 228 hydrogen projects have been announced to be developed between 2021 and 2030, of which 17 are giga-scale green hydrogen projects. </a:t>
            </a:r>
          </a:p>
          <a:p>
            <a:pPr marL="0" indent="0">
              <a:buNone/>
            </a:pPr>
            <a:endParaRPr lang="en-GB" dirty="0"/>
          </a:p>
          <a:p>
            <a:r>
              <a:rPr lang="en-GB" dirty="0"/>
              <a:t>The majority of hydrogen activity will be located in Europe, at 126 hydrogen projects. </a:t>
            </a:r>
          </a:p>
          <a:p>
            <a:r>
              <a:rPr lang="en-GB" dirty="0"/>
              <a:t>Many European countries have been invested in finding non-carbon intensive alternatives for industrial and transportation usage in line with the European Unions Green Deal and an effort to strengthen the local value chain.</a:t>
            </a:r>
          </a:p>
          <a:p>
            <a:endParaRPr lang="en-GB" dirty="0"/>
          </a:p>
        </p:txBody>
      </p:sp>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30" y="329183"/>
            <a:ext cx="3749036" cy="3429969"/>
          </a:xfrm>
          <a:prstGeom prst="rect">
            <a:avLst/>
          </a:prstGeo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7863840" y="4292545"/>
            <a:ext cx="3995928" cy="1749568"/>
          </a:xfrm>
          <a:prstGeom prst="rect">
            <a:avLst/>
          </a:prstGeom>
        </p:spPr>
      </p:pic>
      <p:sp>
        <p:nvSpPr>
          <p:cNvPr id="20" name="TextBox 19">
            <a:extLst>
              <a:ext uri="{FF2B5EF4-FFF2-40B4-BE49-F238E27FC236}">
                <a16:creationId xmlns:a16="http://schemas.microsoft.com/office/drawing/2014/main" id="{A2C011A4-0E7C-A143-A8FD-909F15A31B27}"/>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spTree>
    <p:extLst>
      <p:ext uri="{BB962C8B-B14F-4D97-AF65-F5344CB8AC3E}">
        <p14:creationId xmlns:p14="http://schemas.microsoft.com/office/powerpoint/2010/main" val="338782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6E7B32-3CBC-414E-B29F-C5DCB8947BBC}"/>
              </a:ext>
            </a:extLst>
          </p:cNvPr>
          <p:cNvSpPr txBox="1"/>
          <p:nvPr/>
        </p:nvSpPr>
        <p:spPr>
          <a:xfrm>
            <a:off x="640080" y="822608"/>
            <a:ext cx="6894576" cy="750512"/>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3000" b="1" dirty="0">
                <a:latin typeface="+mj-lt"/>
                <a:ea typeface="+mj-ea"/>
                <a:cs typeface="+mj-cs"/>
              </a:rPr>
              <a:t>H2Irl Fostering Innovation and greater adaption</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640080" y="2706624"/>
            <a:ext cx="6894576" cy="3483864"/>
          </a:xfrm>
        </p:spPr>
        <p:txBody>
          <a:bodyPr vert="horz" lIns="91440" tIns="45720" rIns="91440" bIns="45720" rtlCol="0">
            <a:normAutofit fontScale="77500" lnSpcReduction="20000"/>
          </a:bodyPr>
          <a:lstStyle/>
          <a:p>
            <a:r>
              <a:rPr lang="en-GB" dirty="0"/>
              <a:t>Globally, 228 hydrogen projects have been announced to be developed between 2021 and 2030, of which 17 are giga-scale green hydrogen projects. </a:t>
            </a:r>
          </a:p>
          <a:p>
            <a:endParaRPr lang="en-GB" dirty="0"/>
          </a:p>
          <a:p>
            <a:r>
              <a:rPr lang="en-GB" dirty="0"/>
              <a:t>The majority of hydrogen activity will be located in Europe, at 126 hydrogen projects. </a:t>
            </a:r>
          </a:p>
          <a:p>
            <a:r>
              <a:rPr lang="en-GB" dirty="0"/>
              <a:t>Many European countries have been invested in finding non-carbon intensive alternatives for industrial and transportation usage in line with the European Unions Green Deal and an effort to strengthen the local value chain.</a:t>
            </a:r>
          </a:p>
          <a:p>
            <a:endParaRPr lang="en-GB" dirty="0"/>
          </a:p>
        </p:txBody>
      </p:sp>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30" y="329183"/>
            <a:ext cx="3749036" cy="3429969"/>
          </a:xfrm>
          <a:prstGeom prst="rect">
            <a:avLst/>
          </a:prstGeo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7863840" y="4292545"/>
            <a:ext cx="3995928" cy="1749568"/>
          </a:xfrm>
          <a:prstGeom prst="rect">
            <a:avLst/>
          </a:prstGeom>
        </p:spPr>
      </p:pic>
      <p:sp>
        <p:nvSpPr>
          <p:cNvPr id="20" name="TextBox 19">
            <a:extLst>
              <a:ext uri="{FF2B5EF4-FFF2-40B4-BE49-F238E27FC236}">
                <a16:creationId xmlns:a16="http://schemas.microsoft.com/office/drawing/2014/main" id="{A2C011A4-0E7C-A143-A8FD-909F15A31B27}"/>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spTree>
    <p:extLst>
      <p:ext uri="{BB962C8B-B14F-4D97-AF65-F5344CB8AC3E}">
        <p14:creationId xmlns:p14="http://schemas.microsoft.com/office/powerpoint/2010/main" val="58069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640080" y="2706624"/>
            <a:ext cx="6894576" cy="3483864"/>
          </a:xfrm>
        </p:spPr>
        <p:txBody>
          <a:bodyPr vert="horz" lIns="91440" tIns="45720" rIns="91440" bIns="45720" rtlCol="0">
            <a:normAutofit/>
          </a:bodyPr>
          <a:lstStyle/>
          <a:p>
            <a:br>
              <a:rPr lang="en-US" sz="1200" dirty="0"/>
            </a:br>
            <a:endParaRPr lang="en-US" sz="1200" dirty="0"/>
          </a:p>
          <a:p>
            <a:endParaRPr lang="en-US" sz="1200" dirty="0"/>
          </a:p>
        </p:txBody>
      </p:sp>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994" y="32197"/>
            <a:ext cx="1733086" cy="1585589"/>
          </a:xfrm>
          <a:prstGeom prst="rect">
            <a:avLst/>
          </a:prstGeom>
        </p:spPr>
      </p:pic>
      <p:sp>
        <p:nvSpPr>
          <p:cNvPr id="20" name="TextBox 19">
            <a:extLst>
              <a:ext uri="{FF2B5EF4-FFF2-40B4-BE49-F238E27FC236}">
                <a16:creationId xmlns:a16="http://schemas.microsoft.com/office/drawing/2014/main" id="{A2C011A4-0E7C-A143-A8FD-909F15A31B27}"/>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pic>
        <p:nvPicPr>
          <p:cNvPr id="9" name="Picture 8" descr="Chart, line chart&#10;&#10;Description automatically generated">
            <a:extLst>
              <a:ext uri="{FF2B5EF4-FFF2-40B4-BE49-F238E27FC236}">
                <a16:creationId xmlns:a16="http://schemas.microsoft.com/office/drawing/2014/main" id="{D66488F0-1455-1B40-A67E-2254A2FCA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172278"/>
            <a:ext cx="9156560" cy="6533322"/>
          </a:xfrm>
          <a:prstGeom prst="rect">
            <a:avLst/>
          </a:prstGeom>
        </p:spPr>
      </p:pic>
    </p:spTree>
    <p:extLst>
      <p:ext uri="{BB962C8B-B14F-4D97-AF65-F5344CB8AC3E}">
        <p14:creationId xmlns:p14="http://schemas.microsoft.com/office/powerpoint/2010/main" val="246454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640080" y="2706624"/>
            <a:ext cx="6894576" cy="3483864"/>
          </a:xfrm>
        </p:spPr>
        <p:txBody>
          <a:bodyPr vert="horz" lIns="91440" tIns="45720" rIns="91440" bIns="45720" rtlCol="0">
            <a:normAutofit/>
          </a:bodyPr>
          <a:lstStyle/>
          <a:p>
            <a:br>
              <a:rPr lang="en-US" sz="1200" dirty="0"/>
            </a:br>
            <a:endParaRPr lang="en-US" sz="1200" dirty="0"/>
          </a:p>
          <a:p>
            <a:endParaRPr lang="en-US" sz="1200" dirty="0"/>
          </a:p>
        </p:txBody>
      </p:sp>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8405" y="22025"/>
            <a:ext cx="1390547" cy="1272203"/>
          </a:xfrm>
          <a:prstGeom prst="rect">
            <a:avLst/>
          </a:prstGeom>
        </p:spPr>
      </p:pic>
      <p:sp>
        <p:nvSpPr>
          <p:cNvPr id="20" name="TextBox 19">
            <a:extLst>
              <a:ext uri="{FF2B5EF4-FFF2-40B4-BE49-F238E27FC236}">
                <a16:creationId xmlns:a16="http://schemas.microsoft.com/office/drawing/2014/main" id="{A2C011A4-0E7C-A143-A8FD-909F15A31B27}"/>
              </a:ext>
            </a:extLst>
          </p:cNvPr>
          <p:cNvSpPr txBox="1"/>
          <p:nvPr/>
        </p:nvSpPr>
        <p:spPr>
          <a:xfrm>
            <a:off x="-837063" y="6439949"/>
            <a:ext cx="13866125" cy="461665"/>
          </a:xfrm>
          <a:prstGeom prst="rect">
            <a:avLst/>
          </a:prstGeom>
          <a:noFill/>
        </p:spPr>
        <p:txBody>
          <a:bodyPr wrap="square" rtlCol="0">
            <a:spAutoFit/>
          </a:bodyPr>
          <a:lstStyle/>
          <a:p>
            <a:pPr algn="ctr" defTabSz="457200"/>
            <a:r>
              <a:rPr lang="en-GB" sz="1200" b="1">
                <a:solidFill>
                  <a:srgbClr val="034DA2"/>
                </a:solidFill>
                <a:cs typeface="Open Sans"/>
              </a:rPr>
              <a:t>GenComm Spring ‘21 Series of H₂ Webinars - Webinar 5: H₂ Stakeholder Engagement  </a:t>
            </a:r>
          </a:p>
          <a:p>
            <a:pPr algn="ctr" defTabSz="457200"/>
            <a:r>
              <a:rPr lang="en-GB" sz="1200" b="1">
                <a:solidFill>
                  <a:srgbClr val="034DA2"/>
                </a:solidFill>
                <a:cs typeface="Open Sans"/>
              </a:rPr>
              <a:t> </a:t>
            </a:r>
          </a:p>
        </p:txBody>
      </p:sp>
      <p:pic>
        <p:nvPicPr>
          <p:cNvPr id="7" name="Picture 6" descr="Chart, timeline&#10;&#10;Description automatically generated">
            <a:extLst>
              <a:ext uri="{FF2B5EF4-FFF2-40B4-BE49-F238E27FC236}">
                <a16:creationId xmlns:a16="http://schemas.microsoft.com/office/drawing/2014/main" id="{191846C4-60C4-2842-8935-D6BAB0DAC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73" y="204249"/>
            <a:ext cx="10388600" cy="6235700"/>
          </a:xfrm>
          <a:prstGeom prst="rect">
            <a:avLst/>
          </a:prstGeom>
        </p:spPr>
      </p:pic>
    </p:spTree>
    <p:extLst>
      <p:ext uri="{BB962C8B-B14F-4D97-AF65-F5344CB8AC3E}">
        <p14:creationId xmlns:p14="http://schemas.microsoft.com/office/powerpoint/2010/main" val="142233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EA67D43-24F9-4F86-9147-C4C979316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50B084A-1B10-4A29-87DA-9179481E7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6E7B32-3CBC-414E-B29F-C5DCB8947BBC}"/>
              </a:ext>
            </a:extLst>
          </p:cNvPr>
          <p:cNvSpPr txBox="1"/>
          <p:nvPr/>
        </p:nvSpPr>
        <p:spPr>
          <a:xfrm>
            <a:off x="804672" y="4334274"/>
            <a:ext cx="5011473" cy="1773936"/>
          </a:xfrm>
          <a:prstGeom prst="rect">
            <a:avLst/>
          </a:prstGeom>
        </p:spPr>
        <p:txBody>
          <a:bodyPr vert="horz" lIns="91440" tIns="45720" rIns="91440" bIns="45720" rtlCol="0" anchor="ctr">
            <a:normAutofit/>
          </a:bodyPr>
          <a:lstStyle/>
          <a:p>
            <a:pPr algn="r">
              <a:lnSpc>
                <a:spcPct val="90000"/>
              </a:lnSpc>
              <a:spcBef>
                <a:spcPct val="0"/>
              </a:spcBef>
            </a:pPr>
            <a:r>
              <a:rPr lang="en-US" sz="2800" b="1" dirty="0">
                <a:solidFill>
                  <a:schemeClr val="tx2"/>
                </a:solidFill>
                <a:latin typeface="+mj-lt"/>
                <a:ea typeface="+mj-ea"/>
                <a:cs typeface="+mj-cs"/>
              </a:rPr>
              <a:t>Governments will support hydrogen as they did with </a:t>
            </a:r>
            <a:endParaRPr lang="en-US" sz="2800" dirty="0">
              <a:solidFill>
                <a:schemeClr val="tx2"/>
              </a:solidFill>
              <a:latin typeface="+mj-lt"/>
              <a:ea typeface="+mj-ea"/>
              <a:cs typeface="+mj-cs"/>
            </a:endParaRPr>
          </a:p>
          <a:p>
            <a:pPr algn="r">
              <a:lnSpc>
                <a:spcPct val="90000"/>
              </a:lnSpc>
              <a:spcBef>
                <a:spcPct val="0"/>
              </a:spcBef>
            </a:pPr>
            <a:r>
              <a:rPr lang="en-US" sz="2800" b="1" dirty="0">
                <a:solidFill>
                  <a:schemeClr val="tx2"/>
                </a:solidFill>
                <a:latin typeface="+mj-lt"/>
                <a:ea typeface="+mj-ea"/>
                <a:cs typeface="+mj-cs"/>
              </a:rPr>
              <a:t>renewables to drive down costs. </a:t>
            </a:r>
            <a:endParaRPr lang="en-US" sz="2800" dirty="0">
              <a:solidFill>
                <a:schemeClr val="tx2"/>
              </a:solidFill>
              <a:latin typeface="+mj-lt"/>
              <a:ea typeface="+mj-ea"/>
              <a:cs typeface="+mj-cs"/>
            </a:endParaRPr>
          </a:p>
          <a:p>
            <a:pPr algn="r">
              <a:lnSpc>
                <a:spcPct val="90000"/>
              </a:lnSpc>
              <a:spcBef>
                <a:spcPct val="0"/>
              </a:spcBef>
              <a:spcAft>
                <a:spcPts val="600"/>
              </a:spcAft>
            </a:pPr>
            <a:r>
              <a:rPr lang="en-US" sz="2800" b="1" dirty="0">
                <a:solidFill>
                  <a:schemeClr val="tx2"/>
                </a:solidFill>
                <a:latin typeface="+mj-lt"/>
                <a:ea typeface="+mj-ea"/>
                <a:cs typeface="+mj-cs"/>
              </a:rPr>
              <a:t> </a:t>
            </a:r>
          </a:p>
        </p:txBody>
      </p:sp>
      <p:pic>
        <p:nvPicPr>
          <p:cNvPr id="6" name="Picture 5" descr="Logo, company name&#10;&#10;Description automatically generated">
            <a:extLst>
              <a:ext uri="{FF2B5EF4-FFF2-40B4-BE49-F238E27FC236}">
                <a16:creationId xmlns:a16="http://schemas.microsoft.com/office/drawing/2014/main" id="{A1562503-2886-E845-A8BA-8B1925C6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447" y="462230"/>
            <a:ext cx="2687463" cy="2458743"/>
          </a:xfrm>
          <a:prstGeom prst="rect">
            <a:avLst/>
          </a:prstGeo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6355641" y="560587"/>
            <a:ext cx="5166360" cy="2262028"/>
          </a:xfrm>
          <a:prstGeom prst="rect">
            <a:avLst/>
          </a:prstGeom>
        </p:spPr>
      </p:pic>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6355641" y="4331839"/>
            <a:ext cx="5029200" cy="1773936"/>
          </a:xfrm>
        </p:spPr>
        <p:txBody>
          <a:bodyPr vert="horz" lIns="91440" tIns="45720" rIns="91440" bIns="45720" rtlCol="0" anchor="ctr">
            <a:normAutofit fontScale="85000" lnSpcReduction="10000"/>
          </a:bodyPr>
          <a:lstStyle/>
          <a:p>
            <a:br>
              <a:rPr lang="en-US" sz="1800" dirty="0">
                <a:solidFill>
                  <a:schemeClr val="tx2"/>
                </a:solidFill>
              </a:rPr>
            </a:br>
            <a:r>
              <a:rPr lang="en-US" sz="1800" dirty="0">
                <a:solidFill>
                  <a:schemeClr val="tx2"/>
                </a:solidFill>
              </a:rPr>
              <a:t>In its draft NECP, Ireland estimates an installed capacity in 2030 of 8.5 GW in wind energy and 1.5 GW in solar PV, generating almost 22 </a:t>
            </a:r>
            <a:r>
              <a:rPr lang="en-US" sz="1800" dirty="0" err="1">
                <a:solidFill>
                  <a:schemeClr val="tx2"/>
                </a:solidFill>
              </a:rPr>
              <a:t>TWh</a:t>
            </a:r>
            <a:r>
              <a:rPr lang="en-US" sz="1800" dirty="0">
                <a:solidFill>
                  <a:schemeClr val="tx2"/>
                </a:solidFill>
              </a:rPr>
              <a:t> of renewable electricity in 2030 </a:t>
            </a:r>
          </a:p>
          <a:p>
            <a:r>
              <a:rPr lang="en-US" sz="1800" dirty="0">
                <a:solidFill>
                  <a:schemeClr val="tx2"/>
                </a:solidFill>
              </a:rPr>
              <a:t>UK Government has just announced £166.5m available for new Hydrogen Projects</a:t>
            </a:r>
          </a:p>
          <a:p>
            <a:r>
              <a:rPr lang="en-US" sz="1800" dirty="0">
                <a:solidFill>
                  <a:schemeClr val="tx2"/>
                </a:solidFill>
              </a:rPr>
              <a:t>Irish Government still set to release targets and budget</a:t>
            </a:r>
          </a:p>
          <a:p>
            <a:endParaRPr lang="en-US" sz="1800" dirty="0">
              <a:solidFill>
                <a:schemeClr val="tx2"/>
              </a:solidFill>
            </a:endParaRPr>
          </a:p>
        </p:txBody>
      </p:sp>
      <p:grpSp>
        <p:nvGrpSpPr>
          <p:cNvPr id="33" name="Group 32">
            <a:extLst>
              <a:ext uri="{FF2B5EF4-FFF2-40B4-BE49-F238E27FC236}">
                <a16:creationId xmlns:a16="http://schemas.microsoft.com/office/drawing/2014/main" id="{87B1703D-C777-44F3-9BF9-F646BB5249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9611" y="4683666"/>
            <a:ext cx="2514948" cy="2174333"/>
            <a:chOff x="-305" y="-4155"/>
            <a:chExt cx="2514948" cy="2174333"/>
          </a:xfrm>
        </p:grpSpPr>
        <p:sp>
          <p:nvSpPr>
            <p:cNvPr id="34" name="Freeform: Shape 33">
              <a:extLst>
                <a:ext uri="{FF2B5EF4-FFF2-40B4-BE49-F238E27FC236}">
                  <a16:creationId xmlns:a16="http://schemas.microsoft.com/office/drawing/2014/main" id="{BD2B2847-E73C-47D5-9B74-357C4F813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1F33014-1EB8-434D-8153-8774545E3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F141D89-EBBE-452D-B6B8-BA042256B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7" name="Freeform: Shape 36">
              <a:extLst>
                <a:ext uri="{FF2B5EF4-FFF2-40B4-BE49-F238E27FC236}">
                  <a16:creationId xmlns:a16="http://schemas.microsoft.com/office/drawing/2014/main" id="{81D2A05E-7D47-46D2-AC04-9C35336F5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A2C011A4-0E7C-A143-A8FD-909F15A31B27}"/>
              </a:ext>
            </a:extLst>
          </p:cNvPr>
          <p:cNvSpPr txBox="1"/>
          <p:nvPr/>
        </p:nvSpPr>
        <p:spPr>
          <a:xfrm>
            <a:off x="-837063" y="6439949"/>
            <a:ext cx="13866125" cy="538609"/>
          </a:xfrm>
          <a:prstGeom prst="rect">
            <a:avLst/>
          </a:prstGeom>
          <a:noFill/>
        </p:spPr>
        <p:txBody>
          <a:bodyPr wrap="square" rtlCol="0">
            <a:spAutoFit/>
          </a:bodyPr>
          <a:lstStyle/>
          <a:p>
            <a:pPr algn="ctr" defTabSz="457200">
              <a:spcAft>
                <a:spcPts val="600"/>
              </a:spcAft>
            </a:pPr>
            <a:r>
              <a:rPr lang="en-GB" sz="1200" b="1">
                <a:solidFill>
                  <a:srgbClr val="034DA2"/>
                </a:solidFill>
                <a:cs typeface="Open Sans"/>
              </a:rPr>
              <a:t>GenComm Spring ‘21 Series of H₂ Webinars - Webinar 5: H₂ Stakeholder Engagement  </a:t>
            </a:r>
          </a:p>
          <a:p>
            <a:pPr algn="ctr" defTabSz="457200">
              <a:spcAft>
                <a:spcPts val="600"/>
              </a:spcAft>
            </a:pPr>
            <a:r>
              <a:rPr lang="en-GB" sz="1200" b="1">
                <a:solidFill>
                  <a:srgbClr val="034DA2"/>
                </a:solidFill>
                <a:cs typeface="Open Sans"/>
              </a:rPr>
              <a:t> </a:t>
            </a:r>
          </a:p>
        </p:txBody>
      </p:sp>
    </p:spTree>
    <p:extLst>
      <p:ext uri="{BB962C8B-B14F-4D97-AF65-F5344CB8AC3E}">
        <p14:creationId xmlns:p14="http://schemas.microsoft.com/office/powerpoint/2010/main" val="627953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DEDAF7F04CB44808FB66BD2494817" ma:contentTypeVersion="11" ma:contentTypeDescription="Create a new document." ma:contentTypeScope="" ma:versionID="6a068b5fd3f63db731c9c27eced203ce">
  <xsd:schema xmlns:xsd="http://www.w3.org/2001/XMLSchema" xmlns:xs="http://www.w3.org/2001/XMLSchema" xmlns:p="http://schemas.microsoft.com/office/2006/metadata/properties" xmlns:ns2="ef0b0bf8-9b2d-4537-a09e-480623a224ba" targetNamespace="http://schemas.microsoft.com/office/2006/metadata/properties" ma:root="true" ma:fieldsID="fcbddaea3b5216f3fbfa636ef13e2f13" ns2:_="">
    <xsd:import namespace="ef0b0bf8-9b2d-4537-a09e-480623a224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0bf8-9b2d-4537-a09e-480623a22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39B7A7-C056-41D4-9282-3F4202A9E730}"/>
</file>

<file path=customXml/itemProps2.xml><?xml version="1.0" encoding="utf-8"?>
<ds:datastoreItem xmlns:ds="http://schemas.openxmlformats.org/officeDocument/2006/customXml" ds:itemID="{CB09BB41-45B7-4145-9A26-68B51F5A2FA1}"/>
</file>

<file path=customXml/itemProps3.xml><?xml version="1.0" encoding="utf-8"?>
<ds:datastoreItem xmlns:ds="http://schemas.openxmlformats.org/officeDocument/2006/customXml" ds:itemID="{0083A6FC-7DD0-4554-A187-970829358019}"/>
</file>

<file path=docProps/app.xml><?xml version="1.0" encoding="utf-8"?>
<Properties xmlns="http://schemas.openxmlformats.org/officeDocument/2006/extended-properties" xmlns:vt="http://schemas.openxmlformats.org/officeDocument/2006/docPropsVTypes">
  <TotalTime>456</TotalTime>
  <Words>965</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Wilson (JWilson)</dc:creator>
  <cp:lastModifiedBy>Joanna Wilson (JWilson)</cp:lastModifiedBy>
  <cp:revision>19</cp:revision>
  <dcterms:created xsi:type="dcterms:W3CDTF">2021-05-04T11:57:27Z</dcterms:created>
  <dcterms:modified xsi:type="dcterms:W3CDTF">2021-05-27T07:35:30Z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ies>
</file>