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05" r:id="rId2"/>
    <p:sldId id="308" r:id="rId3"/>
    <p:sldId id="301" r:id="rId4"/>
    <p:sldId id="303" r:id="rId5"/>
    <p:sldId id="302" r:id="rId6"/>
    <p:sldId id="306" r:id="rId7"/>
    <p:sldId id="271" r:id="rId8"/>
    <p:sldId id="272" r:id="rId9"/>
    <p:sldId id="273" r:id="rId10"/>
    <p:sldId id="274" r:id="rId11"/>
    <p:sldId id="282" r:id="rId12"/>
    <p:sldId id="311" r:id="rId13"/>
    <p:sldId id="299" r:id="rId14"/>
    <p:sldId id="300" r:id="rId15"/>
    <p:sldId id="445" r:id="rId16"/>
    <p:sldId id="307" r:id="rId17"/>
    <p:sldId id="258" r:id="rId18"/>
    <p:sldId id="269" r:id="rId19"/>
    <p:sldId id="256" r:id="rId20"/>
    <p:sldId id="263" r:id="rId21"/>
    <p:sldId id="262" r:id="rId22"/>
    <p:sldId id="264" r:id="rId23"/>
    <p:sldId id="310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6A7"/>
    <a:srgbClr val="E9EBF5"/>
    <a:srgbClr val="CFD5EA"/>
    <a:srgbClr val="034DA2"/>
    <a:srgbClr val="4472C4"/>
    <a:srgbClr val="019562"/>
    <a:srgbClr val="3366FF"/>
    <a:srgbClr val="97C03C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B2D74-8FB3-46D1-BB6D-66CD759033C5}" v="40" dt="2022-02-23T10:19:16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885" autoAdjust="0"/>
  </p:normalViewPr>
  <p:slideViewPr>
    <p:cSldViewPr snapToGrid="0" snapToObjects="1">
      <p:cViewPr varScale="1">
        <p:scale>
          <a:sx n="68" d="100"/>
          <a:sy n="68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BAC66-A78A-468B-AAB2-C2F4DBF1347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282D21F-189D-41F7-B44F-86BB99B33854}">
      <dgm:prSet phldrT="[Text]"/>
      <dgm:spPr/>
      <dgm:t>
        <a:bodyPr/>
        <a:lstStyle/>
        <a:p>
          <a:r>
            <a:rPr lang="en-IE" dirty="0"/>
            <a:t>1</a:t>
          </a:r>
        </a:p>
      </dgm:t>
    </dgm:pt>
    <dgm:pt modelId="{C69043CD-46C8-4AC4-9979-509A604FACB1}" type="parTrans" cxnId="{C2737358-5E35-42E5-AA50-0DBA89C7320D}">
      <dgm:prSet/>
      <dgm:spPr/>
      <dgm:t>
        <a:bodyPr/>
        <a:lstStyle/>
        <a:p>
          <a:endParaRPr lang="en-IE"/>
        </a:p>
      </dgm:t>
    </dgm:pt>
    <dgm:pt modelId="{F72126E2-B65B-421D-8A02-71CE96C52325}" type="sibTrans" cxnId="{C2737358-5E35-42E5-AA50-0DBA89C7320D}">
      <dgm:prSet/>
      <dgm:spPr/>
      <dgm:t>
        <a:bodyPr/>
        <a:lstStyle/>
        <a:p>
          <a:endParaRPr lang="en-IE"/>
        </a:p>
      </dgm:t>
    </dgm:pt>
    <dgm:pt modelId="{4BD92931-3ECB-45C9-A61D-3A3B055E43C3}">
      <dgm:prSet phldrT="[Text]"/>
      <dgm:spPr/>
      <dgm:t>
        <a:bodyPr/>
        <a:lstStyle/>
        <a:p>
          <a:r>
            <a:rPr lang="en-IE" dirty="0"/>
            <a:t>How many buses in the fleet?</a:t>
          </a:r>
        </a:p>
      </dgm:t>
    </dgm:pt>
    <dgm:pt modelId="{830E9C2C-68D8-47A7-8886-ADB99DECABA7}" type="parTrans" cxnId="{8281ACDE-902C-48BB-9AED-9FE16D9415A0}">
      <dgm:prSet/>
      <dgm:spPr/>
      <dgm:t>
        <a:bodyPr/>
        <a:lstStyle/>
        <a:p>
          <a:endParaRPr lang="en-IE"/>
        </a:p>
      </dgm:t>
    </dgm:pt>
    <dgm:pt modelId="{D6373783-1321-4133-AAE4-459C7FD1FAB5}" type="sibTrans" cxnId="{8281ACDE-902C-48BB-9AED-9FE16D9415A0}">
      <dgm:prSet/>
      <dgm:spPr/>
      <dgm:t>
        <a:bodyPr/>
        <a:lstStyle/>
        <a:p>
          <a:endParaRPr lang="en-IE"/>
        </a:p>
      </dgm:t>
    </dgm:pt>
    <dgm:pt modelId="{7AB544D0-DB09-4DE5-9764-49B7F2FF7107}">
      <dgm:prSet phldrT="[Text]"/>
      <dgm:spPr/>
      <dgm:t>
        <a:bodyPr/>
        <a:lstStyle/>
        <a:p>
          <a:r>
            <a:rPr lang="en-IE" dirty="0"/>
            <a:t>2</a:t>
          </a:r>
        </a:p>
      </dgm:t>
    </dgm:pt>
    <dgm:pt modelId="{94A64CFC-BC40-4BCA-8DCB-ECAA7E661094}" type="parTrans" cxnId="{B6721873-B573-48F1-86E4-804B7DC64C8C}">
      <dgm:prSet/>
      <dgm:spPr/>
      <dgm:t>
        <a:bodyPr/>
        <a:lstStyle/>
        <a:p>
          <a:endParaRPr lang="en-IE"/>
        </a:p>
      </dgm:t>
    </dgm:pt>
    <dgm:pt modelId="{842D2AAC-BB2F-4ADB-91D2-DB6922A53AEB}" type="sibTrans" cxnId="{B6721873-B573-48F1-86E4-804B7DC64C8C}">
      <dgm:prSet/>
      <dgm:spPr/>
      <dgm:t>
        <a:bodyPr/>
        <a:lstStyle/>
        <a:p>
          <a:endParaRPr lang="en-IE"/>
        </a:p>
      </dgm:t>
    </dgm:pt>
    <dgm:pt modelId="{6E56A5DE-E2CC-42BC-BD23-AA012FA7AFCE}">
      <dgm:prSet phldrT="[Text]"/>
      <dgm:spPr/>
      <dgm:t>
        <a:bodyPr/>
        <a:lstStyle/>
        <a:p>
          <a:r>
            <a:rPr lang="en-IE" i="1" dirty="0"/>
            <a:t>HVAC energy consumption reduces the range of BEBs</a:t>
          </a:r>
          <a:r>
            <a:rPr lang="en-IE" dirty="0"/>
            <a:t>:</a:t>
          </a:r>
        </a:p>
      </dgm:t>
    </dgm:pt>
    <dgm:pt modelId="{22B7409D-0631-4217-AC97-E9D906C9D33A}" type="parTrans" cxnId="{BE965FB7-0160-46BB-B416-3CA69791E432}">
      <dgm:prSet/>
      <dgm:spPr/>
      <dgm:t>
        <a:bodyPr/>
        <a:lstStyle/>
        <a:p>
          <a:endParaRPr lang="en-IE"/>
        </a:p>
      </dgm:t>
    </dgm:pt>
    <dgm:pt modelId="{2B34B9FF-6179-48B6-BB7C-4290C9E322A9}" type="sibTrans" cxnId="{BE965FB7-0160-46BB-B416-3CA69791E432}">
      <dgm:prSet/>
      <dgm:spPr/>
      <dgm:t>
        <a:bodyPr/>
        <a:lstStyle/>
        <a:p>
          <a:endParaRPr lang="en-IE"/>
        </a:p>
      </dgm:t>
    </dgm:pt>
    <dgm:pt modelId="{D1D309B5-DC1E-46A9-9D4F-5A015C2CF1CE}">
      <dgm:prSet phldrT="[Text]"/>
      <dgm:spPr/>
      <dgm:t>
        <a:bodyPr/>
        <a:lstStyle/>
        <a:p>
          <a:r>
            <a:rPr lang="en-IE" b="0" dirty="0"/>
            <a:t>Input degree days of heating and cooling</a:t>
          </a:r>
        </a:p>
      </dgm:t>
    </dgm:pt>
    <dgm:pt modelId="{5C64B8BA-092F-4E84-8FEB-627EAEA0A958}" type="parTrans" cxnId="{6F8D66BC-413C-42BB-864E-96DE77806CFD}">
      <dgm:prSet/>
      <dgm:spPr/>
      <dgm:t>
        <a:bodyPr/>
        <a:lstStyle/>
        <a:p>
          <a:endParaRPr lang="en-IE"/>
        </a:p>
      </dgm:t>
    </dgm:pt>
    <dgm:pt modelId="{5D244613-168E-4932-BC51-6EA10E66F184}" type="sibTrans" cxnId="{6F8D66BC-413C-42BB-864E-96DE77806CFD}">
      <dgm:prSet/>
      <dgm:spPr/>
      <dgm:t>
        <a:bodyPr/>
        <a:lstStyle/>
        <a:p>
          <a:endParaRPr lang="en-IE"/>
        </a:p>
      </dgm:t>
    </dgm:pt>
    <dgm:pt modelId="{945D5EAB-86FC-4BF3-88F8-30C9D75E9466}">
      <dgm:prSet phldrT="[Text]"/>
      <dgm:spPr/>
      <dgm:t>
        <a:bodyPr/>
        <a:lstStyle/>
        <a:p>
          <a:r>
            <a:rPr lang="en-IE" dirty="0"/>
            <a:t>3</a:t>
          </a:r>
        </a:p>
      </dgm:t>
    </dgm:pt>
    <dgm:pt modelId="{B7EF4BB8-6F72-438A-B5B8-010699CE45D3}" type="parTrans" cxnId="{A573C0CD-2218-46D6-8097-6C35B5EF29D4}">
      <dgm:prSet/>
      <dgm:spPr/>
      <dgm:t>
        <a:bodyPr/>
        <a:lstStyle/>
        <a:p>
          <a:endParaRPr lang="en-IE"/>
        </a:p>
      </dgm:t>
    </dgm:pt>
    <dgm:pt modelId="{A20BA1E8-1921-45B0-A1C6-2ADD9691F63A}" type="sibTrans" cxnId="{A573C0CD-2218-46D6-8097-6C35B5EF29D4}">
      <dgm:prSet/>
      <dgm:spPr/>
      <dgm:t>
        <a:bodyPr/>
        <a:lstStyle/>
        <a:p>
          <a:endParaRPr lang="en-IE"/>
        </a:p>
      </dgm:t>
    </dgm:pt>
    <dgm:pt modelId="{07AA7880-CDC4-4E16-92FC-70479202D100}">
      <dgm:prSet phldrT="[Text]"/>
      <dgm:spPr/>
      <dgm:t>
        <a:bodyPr/>
        <a:lstStyle/>
        <a:p>
          <a:r>
            <a:rPr lang="en-IE" i="1" dirty="0"/>
            <a:t>Steep roads can reduce the range of BEBs:</a:t>
          </a:r>
        </a:p>
      </dgm:t>
    </dgm:pt>
    <dgm:pt modelId="{3C500A32-ADEC-401A-95DA-0FE220FC2B5E}" type="parTrans" cxnId="{5066B0F1-49F1-49BE-B789-193CCB2C78D8}">
      <dgm:prSet/>
      <dgm:spPr/>
      <dgm:t>
        <a:bodyPr/>
        <a:lstStyle/>
        <a:p>
          <a:endParaRPr lang="en-IE"/>
        </a:p>
      </dgm:t>
    </dgm:pt>
    <dgm:pt modelId="{7023F655-E6B8-44EE-9603-40D0C6206CE9}" type="sibTrans" cxnId="{5066B0F1-49F1-49BE-B789-193CCB2C78D8}">
      <dgm:prSet/>
      <dgm:spPr/>
      <dgm:t>
        <a:bodyPr/>
        <a:lstStyle/>
        <a:p>
          <a:endParaRPr lang="en-IE"/>
        </a:p>
      </dgm:t>
    </dgm:pt>
    <dgm:pt modelId="{B17FB33E-8B7C-488F-9E17-9B6B98E61F67}">
      <dgm:prSet phldrT="[Text]"/>
      <dgm:spPr/>
      <dgm:t>
        <a:bodyPr/>
        <a:lstStyle/>
        <a:p>
          <a:r>
            <a:rPr lang="en-IE" dirty="0"/>
            <a:t>Input gradient info for all steep routes</a:t>
          </a:r>
        </a:p>
      </dgm:t>
    </dgm:pt>
    <dgm:pt modelId="{9E6E55B0-A465-47CB-BC5C-9A3597D20E8D}" type="parTrans" cxnId="{BDED5394-F2BB-479C-97C1-263A847917FC}">
      <dgm:prSet/>
      <dgm:spPr/>
      <dgm:t>
        <a:bodyPr/>
        <a:lstStyle/>
        <a:p>
          <a:endParaRPr lang="en-IE"/>
        </a:p>
      </dgm:t>
    </dgm:pt>
    <dgm:pt modelId="{00FF5A95-B359-48B4-975A-98952C51753E}" type="sibTrans" cxnId="{BDED5394-F2BB-479C-97C1-263A847917FC}">
      <dgm:prSet/>
      <dgm:spPr/>
      <dgm:t>
        <a:bodyPr/>
        <a:lstStyle/>
        <a:p>
          <a:endParaRPr lang="en-IE"/>
        </a:p>
      </dgm:t>
    </dgm:pt>
    <dgm:pt modelId="{8B0893A3-B8FC-4EFE-9F03-0DC7506989A8}">
      <dgm:prSet/>
      <dgm:spPr/>
      <dgm:t>
        <a:bodyPr/>
        <a:lstStyle/>
        <a:p>
          <a:r>
            <a:rPr lang="en-IE" dirty="0"/>
            <a:t>4</a:t>
          </a:r>
        </a:p>
      </dgm:t>
    </dgm:pt>
    <dgm:pt modelId="{44C223AD-4797-4900-A372-CD42063EE22B}" type="parTrans" cxnId="{23E75ED1-D428-48C7-AD56-5D6914A46914}">
      <dgm:prSet/>
      <dgm:spPr/>
      <dgm:t>
        <a:bodyPr/>
        <a:lstStyle/>
        <a:p>
          <a:endParaRPr lang="en-IE"/>
        </a:p>
      </dgm:t>
    </dgm:pt>
    <dgm:pt modelId="{98EEB9F1-C63D-4D06-993A-3458CE42AEEC}" type="sibTrans" cxnId="{23E75ED1-D428-48C7-AD56-5D6914A46914}">
      <dgm:prSet/>
      <dgm:spPr/>
      <dgm:t>
        <a:bodyPr/>
        <a:lstStyle/>
        <a:p>
          <a:endParaRPr lang="en-IE"/>
        </a:p>
      </dgm:t>
    </dgm:pt>
    <dgm:pt modelId="{5285634E-DC52-4961-BCBC-F929E3897EA8}">
      <dgm:prSet/>
      <dgm:spPr/>
      <dgm:t>
        <a:bodyPr/>
        <a:lstStyle/>
        <a:p>
          <a:r>
            <a:rPr lang="en-IE" dirty="0"/>
            <a:t>5</a:t>
          </a:r>
        </a:p>
      </dgm:t>
    </dgm:pt>
    <dgm:pt modelId="{AEA6E622-EFAB-4EF7-BBC4-577B75F0E9FE}" type="parTrans" cxnId="{FFE95406-C812-4876-9195-E9010D350537}">
      <dgm:prSet/>
      <dgm:spPr/>
      <dgm:t>
        <a:bodyPr/>
        <a:lstStyle/>
        <a:p>
          <a:endParaRPr lang="en-IE"/>
        </a:p>
      </dgm:t>
    </dgm:pt>
    <dgm:pt modelId="{2B7201A3-C001-4B8B-BCF3-BC1034EFD72A}" type="sibTrans" cxnId="{FFE95406-C812-4876-9195-E9010D350537}">
      <dgm:prSet/>
      <dgm:spPr/>
      <dgm:t>
        <a:bodyPr/>
        <a:lstStyle/>
        <a:p>
          <a:endParaRPr lang="en-IE"/>
        </a:p>
      </dgm:t>
    </dgm:pt>
    <dgm:pt modelId="{2D7B1C93-2DA9-4859-BF17-3B3F7F4E669A}">
      <dgm:prSet/>
      <dgm:spPr/>
      <dgm:t>
        <a:bodyPr/>
        <a:lstStyle/>
        <a:p>
          <a:r>
            <a:rPr lang="en-IE" dirty="0"/>
            <a:t>6</a:t>
          </a:r>
        </a:p>
      </dgm:t>
    </dgm:pt>
    <dgm:pt modelId="{79D619CA-8DE6-448E-8438-80C855E50512}" type="parTrans" cxnId="{B34C595A-0F19-4E0E-A7EA-EAA03CD0180E}">
      <dgm:prSet/>
      <dgm:spPr/>
      <dgm:t>
        <a:bodyPr/>
        <a:lstStyle/>
        <a:p>
          <a:endParaRPr lang="en-IE"/>
        </a:p>
      </dgm:t>
    </dgm:pt>
    <dgm:pt modelId="{8D16E982-95A9-422A-9CC6-3C0F41C9B32B}" type="sibTrans" cxnId="{B34C595A-0F19-4E0E-A7EA-EAA03CD0180E}">
      <dgm:prSet/>
      <dgm:spPr/>
      <dgm:t>
        <a:bodyPr/>
        <a:lstStyle/>
        <a:p>
          <a:endParaRPr lang="en-IE"/>
        </a:p>
      </dgm:t>
    </dgm:pt>
    <dgm:pt modelId="{D2B41FFC-F97D-4AF2-B27D-DAC29E6ECC23}">
      <dgm:prSet/>
      <dgm:spPr/>
      <dgm:t>
        <a:bodyPr/>
        <a:lstStyle/>
        <a:p>
          <a:r>
            <a:rPr lang="en-IE" dirty="0"/>
            <a:t>Divide buses based on Utilisation Rate</a:t>
          </a:r>
        </a:p>
      </dgm:t>
    </dgm:pt>
    <dgm:pt modelId="{EB42E213-716E-46C1-BAC2-CB7CCC534D8E}" type="parTrans" cxnId="{273D8ED7-EF6D-44BD-A262-359154D9F0D4}">
      <dgm:prSet/>
      <dgm:spPr/>
      <dgm:t>
        <a:bodyPr/>
        <a:lstStyle/>
        <a:p>
          <a:endParaRPr lang="en-IE"/>
        </a:p>
      </dgm:t>
    </dgm:pt>
    <dgm:pt modelId="{1A9631AF-F1BD-46A2-96ED-66D9A74452DF}" type="sibTrans" cxnId="{273D8ED7-EF6D-44BD-A262-359154D9F0D4}">
      <dgm:prSet/>
      <dgm:spPr/>
      <dgm:t>
        <a:bodyPr/>
        <a:lstStyle/>
        <a:p>
          <a:endParaRPr lang="en-IE"/>
        </a:p>
      </dgm:t>
    </dgm:pt>
    <dgm:pt modelId="{B5F5D939-A382-4D18-87C0-083DB436973C}">
      <dgm:prSet/>
      <dgm:spPr/>
      <dgm:t>
        <a:bodyPr/>
        <a:lstStyle/>
        <a:p>
          <a:r>
            <a:rPr lang="en-IE" dirty="0"/>
            <a:t>For each steep route:</a:t>
          </a:r>
        </a:p>
      </dgm:t>
    </dgm:pt>
    <dgm:pt modelId="{CFAB0E96-5D92-4585-A4CA-B99934BEE8D1}" type="parTrans" cxnId="{CE06955E-5A23-490E-8252-391A613E1940}">
      <dgm:prSet/>
      <dgm:spPr/>
      <dgm:t>
        <a:bodyPr/>
        <a:lstStyle/>
        <a:p>
          <a:endParaRPr lang="en-IE"/>
        </a:p>
      </dgm:t>
    </dgm:pt>
    <dgm:pt modelId="{C30D9880-7ABC-4110-BC77-EE10350ED298}" type="sibTrans" cxnId="{CE06955E-5A23-490E-8252-391A613E1940}">
      <dgm:prSet/>
      <dgm:spPr/>
      <dgm:t>
        <a:bodyPr/>
        <a:lstStyle/>
        <a:p>
          <a:endParaRPr lang="en-IE"/>
        </a:p>
      </dgm:t>
    </dgm:pt>
    <dgm:pt modelId="{9C10457B-0997-45FD-9A16-738BA84B8745}">
      <dgm:prSet/>
      <dgm:spPr/>
      <dgm:t>
        <a:bodyPr/>
        <a:lstStyle/>
        <a:p>
          <a:r>
            <a:rPr lang="en-IE" dirty="0"/>
            <a:t>Divide the rest of the fleet based on Utilisation Rate</a:t>
          </a:r>
        </a:p>
      </dgm:t>
    </dgm:pt>
    <dgm:pt modelId="{EBCA9E76-6306-43DF-8392-E35E1F761999}" type="parTrans" cxnId="{7AD8886E-ADDC-448F-BCFE-42ECAC5E39FF}">
      <dgm:prSet/>
      <dgm:spPr/>
      <dgm:t>
        <a:bodyPr/>
        <a:lstStyle/>
        <a:p>
          <a:endParaRPr lang="en-IE"/>
        </a:p>
      </dgm:t>
    </dgm:pt>
    <dgm:pt modelId="{60454281-3FF1-41A8-83A3-031ECF35E92A}" type="sibTrans" cxnId="{7AD8886E-ADDC-448F-BCFE-42ECAC5E39FF}">
      <dgm:prSet/>
      <dgm:spPr/>
      <dgm:t>
        <a:bodyPr/>
        <a:lstStyle/>
        <a:p>
          <a:endParaRPr lang="en-IE"/>
        </a:p>
      </dgm:t>
    </dgm:pt>
    <dgm:pt modelId="{9995B1C8-0DBF-4045-B09E-7FDC450A2BF1}">
      <dgm:prSet/>
      <dgm:spPr/>
      <dgm:t>
        <a:bodyPr/>
        <a:lstStyle/>
        <a:p>
          <a:r>
            <a:rPr lang="en-IE" dirty="0"/>
            <a:t>Input average Utilisation Rate for each fleet division</a:t>
          </a:r>
        </a:p>
      </dgm:t>
    </dgm:pt>
    <dgm:pt modelId="{4084034A-296D-40A0-86EA-2E2837123AFE}" type="parTrans" cxnId="{09F87DCC-9E9F-426C-B117-D69A55F143CF}">
      <dgm:prSet/>
      <dgm:spPr/>
      <dgm:t>
        <a:bodyPr/>
        <a:lstStyle/>
        <a:p>
          <a:endParaRPr lang="en-IE"/>
        </a:p>
      </dgm:t>
    </dgm:pt>
    <dgm:pt modelId="{4D299372-67D9-43AC-95D4-AEA212800A89}" type="sibTrans" cxnId="{09F87DCC-9E9F-426C-B117-D69A55F143CF}">
      <dgm:prSet/>
      <dgm:spPr/>
      <dgm:t>
        <a:bodyPr/>
        <a:lstStyle/>
        <a:p>
          <a:endParaRPr lang="en-IE"/>
        </a:p>
      </dgm:t>
    </dgm:pt>
    <dgm:pt modelId="{DE0C3CD9-065C-42E2-990F-0CD9B76D04E2}" type="pres">
      <dgm:prSet presAssocID="{9C1BAC66-A78A-468B-AAB2-C2F4DBF13479}" presName="linearFlow" presStyleCnt="0">
        <dgm:presLayoutVars>
          <dgm:dir/>
          <dgm:animLvl val="lvl"/>
          <dgm:resizeHandles val="exact"/>
        </dgm:presLayoutVars>
      </dgm:prSet>
      <dgm:spPr/>
    </dgm:pt>
    <dgm:pt modelId="{6131E44F-0A38-4569-8C72-DD3604A874BB}" type="pres">
      <dgm:prSet presAssocID="{E282D21F-189D-41F7-B44F-86BB99B33854}" presName="composite" presStyleCnt="0"/>
      <dgm:spPr/>
    </dgm:pt>
    <dgm:pt modelId="{0EAA9CEA-8C83-4BBA-8463-D6FA2460FB35}" type="pres">
      <dgm:prSet presAssocID="{E282D21F-189D-41F7-B44F-86BB99B33854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BC4DB64-BAFD-441E-A694-E80B9D125F89}" type="pres">
      <dgm:prSet presAssocID="{E282D21F-189D-41F7-B44F-86BB99B33854}" presName="descendantText" presStyleLbl="alignAcc1" presStyleIdx="0" presStyleCnt="6">
        <dgm:presLayoutVars>
          <dgm:bulletEnabled val="1"/>
        </dgm:presLayoutVars>
      </dgm:prSet>
      <dgm:spPr/>
    </dgm:pt>
    <dgm:pt modelId="{1FB404E1-2E9B-4603-8280-C40F32BB0238}" type="pres">
      <dgm:prSet presAssocID="{F72126E2-B65B-421D-8A02-71CE96C52325}" presName="sp" presStyleCnt="0"/>
      <dgm:spPr/>
    </dgm:pt>
    <dgm:pt modelId="{D52EAAC0-3D6F-46A2-8E1C-E04555E4529E}" type="pres">
      <dgm:prSet presAssocID="{7AB544D0-DB09-4DE5-9764-49B7F2FF7107}" presName="composite" presStyleCnt="0"/>
      <dgm:spPr/>
    </dgm:pt>
    <dgm:pt modelId="{B113E6B3-F6D2-4A6A-AF99-0C72198B192B}" type="pres">
      <dgm:prSet presAssocID="{7AB544D0-DB09-4DE5-9764-49B7F2FF710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905D552-A610-4A1C-9AB0-7F57E84A15C9}" type="pres">
      <dgm:prSet presAssocID="{7AB544D0-DB09-4DE5-9764-49B7F2FF7107}" presName="descendantText" presStyleLbl="alignAcc1" presStyleIdx="1" presStyleCnt="6">
        <dgm:presLayoutVars>
          <dgm:bulletEnabled val="1"/>
        </dgm:presLayoutVars>
      </dgm:prSet>
      <dgm:spPr/>
    </dgm:pt>
    <dgm:pt modelId="{FC13BDA9-BFE6-4858-AEF0-67CAA9FE84E2}" type="pres">
      <dgm:prSet presAssocID="{842D2AAC-BB2F-4ADB-91D2-DB6922A53AEB}" presName="sp" presStyleCnt="0"/>
      <dgm:spPr/>
    </dgm:pt>
    <dgm:pt modelId="{B7FA1C6D-1C81-4015-9AB1-565C56E7E365}" type="pres">
      <dgm:prSet presAssocID="{945D5EAB-86FC-4BF3-88F8-30C9D75E9466}" presName="composite" presStyleCnt="0"/>
      <dgm:spPr/>
    </dgm:pt>
    <dgm:pt modelId="{54E801A6-7424-4C61-8E19-A03182D10CEC}" type="pres">
      <dgm:prSet presAssocID="{945D5EAB-86FC-4BF3-88F8-30C9D75E946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ACF7F611-C910-4B5E-9765-62F6D0EDFE26}" type="pres">
      <dgm:prSet presAssocID="{945D5EAB-86FC-4BF3-88F8-30C9D75E9466}" presName="descendantText" presStyleLbl="alignAcc1" presStyleIdx="2" presStyleCnt="6">
        <dgm:presLayoutVars>
          <dgm:bulletEnabled val="1"/>
        </dgm:presLayoutVars>
      </dgm:prSet>
      <dgm:spPr/>
    </dgm:pt>
    <dgm:pt modelId="{22097514-42F5-4DF5-87C5-C7FD928B9530}" type="pres">
      <dgm:prSet presAssocID="{A20BA1E8-1921-45B0-A1C6-2ADD9691F63A}" presName="sp" presStyleCnt="0"/>
      <dgm:spPr/>
    </dgm:pt>
    <dgm:pt modelId="{4AA7C074-1B48-4773-8447-C880ED14BA36}" type="pres">
      <dgm:prSet presAssocID="{8B0893A3-B8FC-4EFE-9F03-0DC7506989A8}" presName="composite" presStyleCnt="0"/>
      <dgm:spPr/>
    </dgm:pt>
    <dgm:pt modelId="{16A1967B-0D63-4F54-AFCA-40A093F3FB78}" type="pres">
      <dgm:prSet presAssocID="{8B0893A3-B8FC-4EFE-9F03-0DC7506989A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4883085-A3A6-404F-948C-E127D11744BA}" type="pres">
      <dgm:prSet presAssocID="{8B0893A3-B8FC-4EFE-9F03-0DC7506989A8}" presName="descendantText" presStyleLbl="alignAcc1" presStyleIdx="3" presStyleCnt="6">
        <dgm:presLayoutVars>
          <dgm:bulletEnabled val="1"/>
        </dgm:presLayoutVars>
      </dgm:prSet>
      <dgm:spPr/>
    </dgm:pt>
    <dgm:pt modelId="{A00BB66F-A31C-4DCA-B639-96D36AEEBB8C}" type="pres">
      <dgm:prSet presAssocID="{98EEB9F1-C63D-4D06-993A-3458CE42AEEC}" presName="sp" presStyleCnt="0"/>
      <dgm:spPr/>
    </dgm:pt>
    <dgm:pt modelId="{AE3AD211-1BDF-47B3-A7C1-8D020D5FECF8}" type="pres">
      <dgm:prSet presAssocID="{5285634E-DC52-4961-BCBC-F929E3897EA8}" presName="composite" presStyleCnt="0"/>
      <dgm:spPr/>
    </dgm:pt>
    <dgm:pt modelId="{86E55118-0EAA-4EAF-B776-B9F909DCCA0E}" type="pres">
      <dgm:prSet presAssocID="{5285634E-DC52-4961-BCBC-F929E3897EA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D9386CF-E528-4F55-B382-A44BF7775D04}" type="pres">
      <dgm:prSet presAssocID="{5285634E-DC52-4961-BCBC-F929E3897EA8}" presName="descendantText" presStyleLbl="alignAcc1" presStyleIdx="4" presStyleCnt="6">
        <dgm:presLayoutVars>
          <dgm:bulletEnabled val="1"/>
        </dgm:presLayoutVars>
      </dgm:prSet>
      <dgm:spPr/>
    </dgm:pt>
    <dgm:pt modelId="{2B727D67-FC3F-481A-966F-A151591599C4}" type="pres">
      <dgm:prSet presAssocID="{2B7201A3-C001-4B8B-BCF3-BC1034EFD72A}" presName="sp" presStyleCnt="0"/>
      <dgm:spPr/>
    </dgm:pt>
    <dgm:pt modelId="{C7F4B289-46FF-4278-8732-87A7760861E1}" type="pres">
      <dgm:prSet presAssocID="{2D7B1C93-2DA9-4859-BF17-3B3F7F4E669A}" presName="composite" presStyleCnt="0"/>
      <dgm:spPr/>
    </dgm:pt>
    <dgm:pt modelId="{9BC8A63F-D5BF-452A-9945-C714242C9C19}" type="pres">
      <dgm:prSet presAssocID="{2D7B1C93-2DA9-4859-BF17-3B3F7F4E669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D9BF199D-F0E4-43AD-862D-B745893CA997}" type="pres">
      <dgm:prSet presAssocID="{2D7B1C93-2DA9-4859-BF17-3B3F7F4E669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ECFA2001-978C-40F9-AFB2-E7AE1EDF1AEB}" type="presOf" srcId="{D1D309B5-DC1E-46A9-9D4F-5A015C2CF1CE}" destId="{2905D552-A610-4A1C-9AB0-7F57E84A15C9}" srcOrd="0" destOrd="1" presId="urn:microsoft.com/office/officeart/2005/8/layout/chevron2"/>
    <dgm:cxn modelId="{FFE95406-C812-4876-9195-E9010D350537}" srcId="{9C1BAC66-A78A-468B-AAB2-C2F4DBF13479}" destId="{5285634E-DC52-4961-BCBC-F929E3897EA8}" srcOrd="4" destOrd="0" parTransId="{AEA6E622-EFAB-4EF7-BBC4-577B75F0E9FE}" sibTransId="{2B7201A3-C001-4B8B-BCF3-BC1034EFD72A}"/>
    <dgm:cxn modelId="{1FF8D628-60D1-432A-B087-AC90D18EF629}" type="presOf" srcId="{5285634E-DC52-4961-BCBC-F929E3897EA8}" destId="{86E55118-0EAA-4EAF-B776-B9F909DCCA0E}" srcOrd="0" destOrd="0" presId="urn:microsoft.com/office/officeart/2005/8/layout/chevron2"/>
    <dgm:cxn modelId="{AECDBF35-0307-4BDB-952F-F68228CAAE5E}" type="presOf" srcId="{9C1BAC66-A78A-468B-AAB2-C2F4DBF13479}" destId="{DE0C3CD9-065C-42E2-990F-0CD9B76D04E2}" srcOrd="0" destOrd="0" presId="urn:microsoft.com/office/officeart/2005/8/layout/chevron2"/>
    <dgm:cxn modelId="{5D7BE63F-34B8-4BF2-96A1-FA3CB6FA2E20}" type="presOf" srcId="{9995B1C8-0DBF-4045-B09E-7FDC450A2BF1}" destId="{D9BF199D-F0E4-43AD-862D-B745893CA997}" srcOrd="0" destOrd="0" presId="urn:microsoft.com/office/officeart/2005/8/layout/chevron2"/>
    <dgm:cxn modelId="{CE06955E-5A23-490E-8252-391A613E1940}" srcId="{8B0893A3-B8FC-4EFE-9F03-0DC7506989A8}" destId="{B5F5D939-A382-4D18-87C0-083DB436973C}" srcOrd="0" destOrd="0" parTransId="{CFAB0E96-5D92-4585-A4CA-B99934BEE8D1}" sibTransId="{C30D9880-7ABC-4110-BC77-EE10350ED298}"/>
    <dgm:cxn modelId="{6B480546-C1BF-4EB0-BDF3-866F229FFAA2}" type="presOf" srcId="{6E56A5DE-E2CC-42BC-BD23-AA012FA7AFCE}" destId="{2905D552-A610-4A1C-9AB0-7F57E84A15C9}" srcOrd="0" destOrd="0" presId="urn:microsoft.com/office/officeart/2005/8/layout/chevron2"/>
    <dgm:cxn modelId="{D1A4FA4D-D0FB-40D9-A0FC-08BCCDB9C194}" type="presOf" srcId="{8B0893A3-B8FC-4EFE-9F03-0DC7506989A8}" destId="{16A1967B-0D63-4F54-AFCA-40A093F3FB78}" srcOrd="0" destOrd="0" presId="urn:microsoft.com/office/officeart/2005/8/layout/chevron2"/>
    <dgm:cxn modelId="{7AD8886E-ADDC-448F-BCFE-42ECAC5E39FF}" srcId="{5285634E-DC52-4961-BCBC-F929E3897EA8}" destId="{9C10457B-0997-45FD-9A16-738BA84B8745}" srcOrd="0" destOrd="0" parTransId="{EBCA9E76-6306-43DF-8392-E35E1F761999}" sibTransId="{60454281-3FF1-41A8-83A3-031ECF35E92A}"/>
    <dgm:cxn modelId="{B6721873-B573-48F1-86E4-804B7DC64C8C}" srcId="{9C1BAC66-A78A-468B-AAB2-C2F4DBF13479}" destId="{7AB544D0-DB09-4DE5-9764-49B7F2FF7107}" srcOrd="1" destOrd="0" parTransId="{94A64CFC-BC40-4BCA-8DCB-ECAA7E661094}" sibTransId="{842D2AAC-BB2F-4ADB-91D2-DB6922A53AEB}"/>
    <dgm:cxn modelId="{C2737358-5E35-42E5-AA50-0DBA89C7320D}" srcId="{9C1BAC66-A78A-468B-AAB2-C2F4DBF13479}" destId="{E282D21F-189D-41F7-B44F-86BB99B33854}" srcOrd="0" destOrd="0" parTransId="{C69043CD-46C8-4AC4-9979-509A604FACB1}" sibTransId="{F72126E2-B65B-421D-8A02-71CE96C52325}"/>
    <dgm:cxn modelId="{B34C595A-0F19-4E0E-A7EA-EAA03CD0180E}" srcId="{9C1BAC66-A78A-468B-AAB2-C2F4DBF13479}" destId="{2D7B1C93-2DA9-4859-BF17-3B3F7F4E669A}" srcOrd="5" destOrd="0" parTransId="{79D619CA-8DE6-448E-8438-80C855E50512}" sibTransId="{8D16E982-95A9-422A-9CC6-3C0F41C9B32B}"/>
    <dgm:cxn modelId="{C5D0908E-D400-4837-B3B6-0A58E4ADCD8C}" type="presOf" srcId="{9C10457B-0997-45FD-9A16-738BA84B8745}" destId="{7D9386CF-E528-4F55-B382-A44BF7775D04}" srcOrd="0" destOrd="0" presId="urn:microsoft.com/office/officeart/2005/8/layout/chevron2"/>
    <dgm:cxn modelId="{4FAD9D8F-4952-48DE-9F23-4296DCF46765}" type="presOf" srcId="{7AB544D0-DB09-4DE5-9764-49B7F2FF7107}" destId="{B113E6B3-F6D2-4A6A-AF99-0C72198B192B}" srcOrd="0" destOrd="0" presId="urn:microsoft.com/office/officeart/2005/8/layout/chevron2"/>
    <dgm:cxn modelId="{BDED5394-F2BB-479C-97C1-263A847917FC}" srcId="{945D5EAB-86FC-4BF3-88F8-30C9D75E9466}" destId="{B17FB33E-8B7C-488F-9E17-9B6B98E61F67}" srcOrd="1" destOrd="0" parTransId="{9E6E55B0-A465-47CB-BC5C-9A3597D20E8D}" sibTransId="{00FF5A95-B359-48B4-975A-98952C51753E}"/>
    <dgm:cxn modelId="{9E9B769B-08EA-430B-9EAA-61C84AA28F46}" type="presOf" srcId="{4BD92931-3ECB-45C9-A61D-3A3B055E43C3}" destId="{BBC4DB64-BAFD-441E-A694-E80B9D125F89}" srcOrd="0" destOrd="0" presId="urn:microsoft.com/office/officeart/2005/8/layout/chevron2"/>
    <dgm:cxn modelId="{BE965FB7-0160-46BB-B416-3CA69791E432}" srcId="{7AB544D0-DB09-4DE5-9764-49B7F2FF7107}" destId="{6E56A5DE-E2CC-42BC-BD23-AA012FA7AFCE}" srcOrd="0" destOrd="0" parTransId="{22B7409D-0631-4217-AC97-E9D906C9D33A}" sibTransId="{2B34B9FF-6179-48B6-BB7C-4290C9E322A9}"/>
    <dgm:cxn modelId="{6F8D66BC-413C-42BB-864E-96DE77806CFD}" srcId="{7AB544D0-DB09-4DE5-9764-49B7F2FF7107}" destId="{D1D309B5-DC1E-46A9-9D4F-5A015C2CF1CE}" srcOrd="1" destOrd="0" parTransId="{5C64B8BA-092F-4E84-8FEB-627EAEA0A958}" sibTransId="{5D244613-168E-4932-BC51-6EA10E66F184}"/>
    <dgm:cxn modelId="{09F87DCC-9E9F-426C-B117-D69A55F143CF}" srcId="{2D7B1C93-2DA9-4859-BF17-3B3F7F4E669A}" destId="{9995B1C8-0DBF-4045-B09E-7FDC450A2BF1}" srcOrd="0" destOrd="0" parTransId="{4084034A-296D-40A0-86EA-2E2837123AFE}" sibTransId="{4D299372-67D9-43AC-95D4-AEA212800A89}"/>
    <dgm:cxn modelId="{A573C0CD-2218-46D6-8097-6C35B5EF29D4}" srcId="{9C1BAC66-A78A-468B-AAB2-C2F4DBF13479}" destId="{945D5EAB-86FC-4BF3-88F8-30C9D75E9466}" srcOrd="2" destOrd="0" parTransId="{B7EF4BB8-6F72-438A-B5B8-010699CE45D3}" sibTransId="{A20BA1E8-1921-45B0-A1C6-2ADD9691F63A}"/>
    <dgm:cxn modelId="{4AC75ECE-E7F6-4730-9BB7-5E04EB7984E1}" type="presOf" srcId="{2D7B1C93-2DA9-4859-BF17-3B3F7F4E669A}" destId="{9BC8A63F-D5BF-452A-9945-C714242C9C19}" srcOrd="0" destOrd="0" presId="urn:microsoft.com/office/officeart/2005/8/layout/chevron2"/>
    <dgm:cxn modelId="{524BB7CF-87B1-40A2-851D-128367707380}" type="presOf" srcId="{B5F5D939-A382-4D18-87C0-083DB436973C}" destId="{94883085-A3A6-404F-948C-E127D11744BA}" srcOrd="0" destOrd="0" presId="urn:microsoft.com/office/officeart/2005/8/layout/chevron2"/>
    <dgm:cxn modelId="{23E75ED1-D428-48C7-AD56-5D6914A46914}" srcId="{9C1BAC66-A78A-468B-AAB2-C2F4DBF13479}" destId="{8B0893A3-B8FC-4EFE-9F03-0DC7506989A8}" srcOrd="3" destOrd="0" parTransId="{44C223AD-4797-4900-A372-CD42063EE22B}" sibTransId="{98EEB9F1-C63D-4D06-993A-3458CE42AEEC}"/>
    <dgm:cxn modelId="{273D8ED7-EF6D-44BD-A262-359154D9F0D4}" srcId="{8B0893A3-B8FC-4EFE-9F03-0DC7506989A8}" destId="{D2B41FFC-F97D-4AF2-B27D-DAC29E6ECC23}" srcOrd="1" destOrd="0" parTransId="{EB42E213-716E-46C1-BAC2-CB7CCC534D8E}" sibTransId="{1A9631AF-F1BD-46A2-96ED-66D9A74452DF}"/>
    <dgm:cxn modelId="{3BFF54D8-B21C-4D7E-9035-760ADDA5539B}" type="presOf" srcId="{E282D21F-189D-41F7-B44F-86BB99B33854}" destId="{0EAA9CEA-8C83-4BBA-8463-D6FA2460FB35}" srcOrd="0" destOrd="0" presId="urn:microsoft.com/office/officeart/2005/8/layout/chevron2"/>
    <dgm:cxn modelId="{9C1E9CDC-09E4-47EF-A84B-659473C99019}" type="presOf" srcId="{07AA7880-CDC4-4E16-92FC-70479202D100}" destId="{ACF7F611-C910-4B5E-9765-62F6D0EDFE26}" srcOrd="0" destOrd="0" presId="urn:microsoft.com/office/officeart/2005/8/layout/chevron2"/>
    <dgm:cxn modelId="{4C8DBDDD-9121-4083-A96A-94EE98357662}" type="presOf" srcId="{D2B41FFC-F97D-4AF2-B27D-DAC29E6ECC23}" destId="{94883085-A3A6-404F-948C-E127D11744BA}" srcOrd="0" destOrd="1" presId="urn:microsoft.com/office/officeart/2005/8/layout/chevron2"/>
    <dgm:cxn modelId="{8281ACDE-902C-48BB-9AED-9FE16D9415A0}" srcId="{E282D21F-189D-41F7-B44F-86BB99B33854}" destId="{4BD92931-3ECB-45C9-A61D-3A3B055E43C3}" srcOrd="0" destOrd="0" parTransId="{830E9C2C-68D8-47A7-8886-ADB99DECABA7}" sibTransId="{D6373783-1321-4133-AAE4-459C7FD1FAB5}"/>
    <dgm:cxn modelId="{A98117E0-1AE8-4121-AF03-E4CD0F186759}" type="presOf" srcId="{945D5EAB-86FC-4BF3-88F8-30C9D75E9466}" destId="{54E801A6-7424-4C61-8E19-A03182D10CEC}" srcOrd="0" destOrd="0" presId="urn:microsoft.com/office/officeart/2005/8/layout/chevron2"/>
    <dgm:cxn modelId="{50AE8BEA-B06F-41BD-A969-C51F68FA14F7}" type="presOf" srcId="{B17FB33E-8B7C-488F-9E17-9B6B98E61F67}" destId="{ACF7F611-C910-4B5E-9765-62F6D0EDFE26}" srcOrd="0" destOrd="1" presId="urn:microsoft.com/office/officeart/2005/8/layout/chevron2"/>
    <dgm:cxn modelId="{5066B0F1-49F1-49BE-B789-193CCB2C78D8}" srcId="{945D5EAB-86FC-4BF3-88F8-30C9D75E9466}" destId="{07AA7880-CDC4-4E16-92FC-70479202D100}" srcOrd="0" destOrd="0" parTransId="{3C500A32-ADEC-401A-95DA-0FE220FC2B5E}" sibTransId="{7023F655-E6B8-44EE-9603-40D0C6206CE9}"/>
    <dgm:cxn modelId="{AA38BC70-18FA-4DB6-8AB2-3765B8089CDB}" type="presParOf" srcId="{DE0C3CD9-065C-42E2-990F-0CD9B76D04E2}" destId="{6131E44F-0A38-4569-8C72-DD3604A874BB}" srcOrd="0" destOrd="0" presId="urn:microsoft.com/office/officeart/2005/8/layout/chevron2"/>
    <dgm:cxn modelId="{81F355B4-09CE-4A42-8DE8-5E8E6B28EABE}" type="presParOf" srcId="{6131E44F-0A38-4569-8C72-DD3604A874BB}" destId="{0EAA9CEA-8C83-4BBA-8463-D6FA2460FB35}" srcOrd="0" destOrd="0" presId="urn:microsoft.com/office/officeart/2005/8/layout/chevron2"/>
    <dgm:cxn modelId="{BA226125-85D7-4BA3-912F-5F3B8AD8B400}" type="presParOf" srcId="{6131E44F-0A38-4569-8C72-DD3604A874BB}" destId="{BBC4DB64-BAFD-441E-A694-E80B9D125F89}" srcOrd="1" destOrd="0" presId="urn:microsoft.com/office/officeart/2005/8/layout/chevron2"/>
    <dgm:cxn modelId="{5F97502A-2DA0-405E-A883-F9574C3EB616}" type="presParOf" srcId="{DE0C3CD9-065C-42E2-990F-0CD9B76D04E2}" destId="{1FB404E1-2E9B-4603-8280-C40F32BB0238}" srcOrd="1" destOrd="0" presId="urn:microsoft.com/office/officeart/2005/8/layout/chevron2"/>
    <dgm:cxn modelId="{AC9A9A6C-6C18-4E26-8764-35442439F561}" type="presParOf" srcId="{DE0C3CD9-065C-42E2-990F-0CD9B76D04E2}" destId="{D52EAAC0-3D6F-46A2-8E1C-E04555E4529E}" srcOrd="2" destOrd="0" presId="urn:microsoft.com/office/officeart/2005/8/layout/chevron2"/>
    <dgm:cxn modelId="{7308118D-49D7-4A6A-B06E-387C4C1F1512}" type="presParOf" srcId="{D52EAAC0-3D6F-46A2-8E1C-E04555E4529E}" destId="{B113E6B3-F6D2-4A6A-AF99-0C72198B192B}" srcOrd="0" destOrd="0" presId="urn:microsoft.com/office/officeart/2005/8/layout/chevron2"/>
    <dgm:cxn modelId="{6F9252DF-6BDF-4978-8841-F29046568541}" type="presParOf" srcId="{D52EAAC0-3D6F-46A2-8E1C-E04555E4529E}" destId="{2905D552-A610-4A1C-9AB0-7F57E84A15C9}" srcOrd="1" destOrd="0" presId="urn:microsoft.com/office/officeart/2005/8/layout/chevron2"/>
    <dgm:cxn modelId="{E0C6E6D5-7E67-4AFB-B245-A98613EDE3EE}" type="presParOf" srcId="{DE0C3CD9-065C-42E2-990F-0CD9B76D04E2}" destId="{FC13BDA9-BFE6-4858-AEF0-67CAA9FE84E2}" srcOrd="3" destOrd="0" presId="urn:microsoft.com/office/officeart/2005/8/layout/chevron2"/>
    <dgm:cxn modelId="{8C281C2E-80D6-44BD-BD88-A0C1B7F66F5A}" type="presParOf" srcId="{DE0C3CD9-065C-42E2-990F-0CD9B76D04E2}" destId="{B7FA1C6D-1C81-4015-9AB1-565C56E7E365}" srcOrd="4" destOrd="0" presId="urn:microsoft.com/office/officeart/2005/8/layout/chevron2"/>
    <dgm:cxn modelId="{6255388E-A7B9-42AF-9B01-6ACC967758F6}" type="presParOf" srcId="{B7FA1C6D-1C81-4015-9AB1-565C56E7E365}" destId="{54E801A6-7424-4C61-8E19-A03182D10CEC}" srcOrd="0" destOrd="0" presId="urn:microsoft.com/office/officeart/2005/8/layout/chevron2"/>
    <dgm:cxn modelId="{C807D6B7-F698-4C30-BA90-A3850C10C9DB}" type="presParOf" srcId="{B7FA1C6D-1C81-4015-9AB1-565C56E7E365}" destId="{ACF7F611-C910-4B5E-9765-62F6D0EDFE26}" srcOrd="1" destOrd="0" presId="urn:microsoft.com/office/officeart/2005/8/layout/chevron2"/>
    <dgm:cxn modelId="{922F3FA3-C9C6-4FFB-9851-39B21F631D61}" type="presParOf" srcId="{DE0C3CD9-065C-42E2-990F-0CD9B76D04E2}" destId="{22097514-42F5-4DF5-87C5-C7FD928B9530}" srcOrd="5" destOrd="0" presId="urn:microsoft.com/office/officeart/2005/8/layout/chevron2"/>
    <dgm:cxn modelId="{CEE30E3F-F8CF-454A-8E2B-73940D1BFA32}" type="presParOf" srcId="{DE0C3CD9-065C-42E2-990F-0CD9B76D04E2}" destId="{4AA7C074-1B48-4773-8447-C880ED14BA36}" srcOrd="6" destOrd="0" presId="urn:microsoft.com/office/officeart/2005/8/layout/chevron2"/>
    <dgm:cxn modelId="{04F93807-F3E4-4BF4-9F60-C0600C1E554C}" type="presParOf" srcId="{4AA7C074-1B48-4773-8447-C880ED14BA36}" destId="{16A1967B-0D63-4F54-AFCA-40A093F3FB78}" srcOrd="0" destOrd="0" presId="urn:microsoft.com/office/officeart/2005/8/layout/chevron2"/>
    <dgm:cxn modelId="{287E3F10-B432-4190-B6AC-C6AA59CFB9CC}" type="presParOf" srcId="{4AA7C074-1B48-4773-8447-C880ED14BA36}" destId="{94883085-A3A6-404F-948C-E127D11744BA}" srcOrd="1" destOrd="0" presId="urn:microsoft.com/office/officeart/2005/8/layout/chevron2"/>
    <dgm:cxn modelId="{CBF70B18-BFFF-42C7-A698-15701E834136}" type="presParOf" srcId="{DE0C3CD9-065C-42E2-990F-0CD9B76D04E2}" destId="{A00BB66F-A31C-4DCA-B639-96D36AEEBB8C}" srcOrd="7" destOrd="0" presId="urn:microsoft.com/office/officeart/2005/8/layout/chevron2"/>
    <dgm:cxn modelId="{C44A0B49-1BCA-438F-B637-62B1AE73917B}" type="presParOf" srcId="{DE0C3CD9-065C-42E2-990F-0CD9B76D04E2}" destId="{AE3AD211-1BDF-47B3-A7C1-8D020D5FECF8}" srcOrd="8" destOrd="0" presId="urn:microsoft.com/office/officeart/2005/8/layout/chevron2"/>
    <dgm:cxn modelId="{7576F0FC-22B0-41B7-BF96-D5C574E7A0FB}" type="presParOf" srcId="{AE3AD211-1BDF-47B3-A7C1-8D020D5FECF8}" destId="{86E55118-0EAA-4EAF-B776-B9F909DCCA0E}" srcOrd="0" destOrd="0" presId="urn:microsoft.com/office/officeart/2005/8/layout/chevron2"/>
    <dgm:cxn modelId="{34A5324E-2B54-411E-8E1B-2D4DE0F4121E}" type="presParOf" srcId="{AE3AD211-1BDF-47B3-A7C1-8D020D5FECF8}" destId="{7D9386CF-E528-4F55-B382-A44BF7775D04}" srcOrd="1" destOrd="0" presId="urn:microsoft.com/office/officeart/2005/8/layout/chevron2"/>
    <dgm:cxn modelId="{53693343-FF0D-452E-8A83-A60D77A7ACE6}" type="presParOf" srcId="{DE0C3CD9-065C-42E2-990F-0CD9B76D04E2}" destId="{2B727D67-FC3F-481A-966F-A151591599C4}" srcOrd="9" destOrd="0" presId="urn:microsoft.com/office/officeart/2005/8/layout/chevron2"/>
    <dgm:cxn modelId="{B3432978-1F53-42EB-9DFD-F7A5DC17AA20}" type="presParOf" srcId="{DE0C3CD9-065C-42E2-990F-0CD9B76D04E2}" destId="{C7F4B289-46FF-4278-8732-87A7760861E1}" srcOrd="10" destOrd="0" presId="urn:microsoft.com/office/officeart/2005/8/layout/chevron2"/>
    <dgm:cxn modelId="{CB837DF4-6771-43D6-BDB9-26BC38388EDA}" type="presParOf" srcId="{C7F4B289-46FF-4278-8732-87A7760861E1}" destId="{9BC8A63F-D5BF-452A-9945-C714242C9C19}" srcOrd="0" destOrd="0" presId="urn:microsoft.com/office/officeart/2005/8/layout/chevron2"/>
    <dgm:cxn modelId="{8166E3A3-8C68-4ABF-AC71-B60B75022E33}" type="presParOf" srcId="{C7F4B289-46FF-4278-8732-87A7760861E1}" destId="{D9BF199D-F0E4-43AD-862D-B745893CA9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A9CEA-8C83-4BBA-8463-D6FA2460FB35}">
      <dsp:nvSpPr>
        <dsp:cNvPr id="0" name=""/>
        <dsp:cNvSpPr/>
      </dsp:nvSpPr>
      <dsp:spPr>
        <a:xfrm rot="5400000">
          <a:off x="-124241" y="125118"/>
          <a:ext cx="828276" cy="579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</a:t>
          </a:r>
        </a:p>
      </dsp:txBody>
      <dsp:txXfrm rot="-5400000">
        <a:off x="1" y="290774"/>
        <a:ext cx="579793" cy="248483"/>
      </dsp:txXfrm>
    </dsp:sp>
    <dsp:sp modelId="{BBC4DB64-BAFD-441E-A694-E80B9D125F89}">
      <dsp:nvSpPr>
        <dsp:cNvPr id="0" name=""/>
        <dsp:cNvSpPr/>
      </dsp:nvSpPr>
      <dsp:spPr>
        <a:xfrm rot="5400000">
          <a:off x="2547112" y="-1966442"/>
          <a:ext cx="538379" cy="4473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How many buses in the fleet?</a:t>
          </a:r>
        </a:p>
      </dsp:txBody>
      <dsp:txXfrm rot="-5400000">
        <a:off x="579793" y="27158"/>
        <a:ext cx="4446737" cy="485817"/>
      </dsp:txXfrm>
    </dsp:sp>
    <dsp:sp modelId="{B113E6B3-F6D2-4A6A-AF99-0C72198B192B}">
      <dsp:nvSpPr>
        <dsp:cNvPr id="0" name=""/>
        <dsp:cNvSpPr/>
      </dsp:nvSpPr>
      <dsp:spPr>
        <a:xfrm rot="5400000">
          <a:off x="-124241" y="854262"/>
          <a:ext cx="828276" cy="579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2</a:t>
          </a:r>
        </a:p>
      </dsp:txBody>
      <dsp:txXfrm rot="-5400000">
        <a:off x="1" y="1019918"/>
        <a:ext cx="579793" cy="248483"/>
      </dsp:txXfrm>
    </dsp:sp>
    <dsp:sp modelId="{2905D552-A610-4A1C-9AB0-7F57E84A15C9}">
      <dsp:nvSpPr>
        <dsp:cNvPr id="0" name=""/>
        <dsp:cNvSpPr/>
      </dsp:nvSpPr>
      <dsp:spPr>
        <a:xfrm rot="5400000">
          <a:off x="2547112" y="-1237298"/>
          <a:ext cx="538379" cy="4473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i="1" kern="1200" dirty="0"/>
            <a:t>HVAC energy consumption reduces the range of BEBs</a:t>
          </a:r>
          <a:r>
            <a:rPr lang="en-IE" sz="1500" kern="1200" dirty="0"/>
            <a:t>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0" kern="1200" dirty="0"/>
            <a:t>Input degree days of heating and cooling</a:t>
          </a:r>
        </a:p>
      </dsp:txBody>
      <dsp:txXfrm rot="-5400000">
        <a:off x="579793" y="756302"/>
        <a:ext cx="4446737" cy="485817"/>
      </dsp:txXfrm>
    </dsp:sp>
    <dsp:sp modelId="{54E801A6-7424-4C61-8E19-A03182D10CEC}">
      <dsp:nvSpPr>
        <dsp:cNvPr id="0" name=""/>
        <dsp:cNvSpPr/>
      </dsp:nvSpPr>
      <dsp:spPr>
        <a:xfrm rot="5400000">
          <a:off x="-124241" y="1583406"/>
          <a:ext cx="828276" cy="579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3</a:t>
          </a:r>
        </a:p>
      </dsp:txBody>
      <dsp:txXfrm rot="-5400000">
        <a:off x="1" y="1749062"/>
        <a:ext cx="579793" cy="248483"/>
      </dsp:txXfrm>
    </dsp:sp>
    <dsp:sp modelId="{ACF7F611-C910-4B5E-9765-62F6D0EDFE26}">
      <dsp:nvSpPr>
        <dsp:cNvPr id="0" name=""/>
        <dsp:cNvSpPr/>
      </dsp:nvSpPr>
      <dsp:spPr>
        <a:xfrm rot="5400000">
          <a:off x="2547112" y="-508154"/>
          <a:ext cx="538379" cy="4473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i="1" kern="1200" dirty="0"/>
            <a:t>Steep roads can reduce the range of BEBs: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Input gradient info for all steep routes</a:t>
          </a:r>
        </a:p>
      </dsp:txBody>
      <dsp:txXfrm rot="-5400000">
        <a:off x="579793" y="1485446"/>
        <a:ext cx="4446737" cy="485817"/>
      </dsp:txXfrm>
    </dsp:sp>
    <dsp:sp modelId="{16A1967B-0D63-4F54-AFCA-40A093F3FB78}">
      <dsp:nvSpPr>
        <dsp:cNvPr id="0" name=""/>
        <dsp:cNvSpPr/>
      </dsp:nvSpPr>
      <dsp:spPr>
        <a:xfrm rot="5400000">
          <a:off x="-124241" y="2312550"/>
          <a:ext cx="828276" cy="579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4</a:t>
          </a:r>
        </a:p>
      </dsp:txBody>
      <dsp:txXfrm rot="-5400000">
        <a:off x="1" y="2478206"/>
        <a:ext cx="579793" cy="248483"/>
      </dsp:txXfrm>
    </dsp:sp>
    <dsp:sp modelId="{94883085-A3A6-404F-948C-E127D11744BA}">
      <dsp:nvSpPr>
        <dsp:cNvPr id="0" name=""/>
        <dsp:cNvSpPr/>
      </dsp:nvSpPr>
      <dsp:spPr>
        <a:xfrm rot="5400000">
          <a:off x="2547112" y="220989"/>
          <a:ext cx="538379" cy="4473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For each steep route: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Divide buses based on Utilisation Rate</a:t>
          </a:r>
        </a:p>
      </dsp:txBody>
      <dsp:txXfrm rot="-5400000">
        <a:off x="579793" y="2214590"/>
        <a:ext cx="4446737" cy="485817"/>
      </dsp:txXfrm>
    </dsp:sp>
    <dsp:sp modelId="{86E55118-0EAA-4EAF-B776-B9F909DCCA0E}">
      <dsp:nvSpPr>
        <dsp:cNvPr id="0" name=""/>
        <dsp:cNvSpPr/>
      </dsp:nvSpPr>
      <dsp:spPr>
        <a:xfrm rot="5400000">
          <a:off x="-124241" y="3041694"/>
          <a:ext cx="828276" cy="579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5</a:t>
          </a:r>
        </a:p>
      </dsp:txBody>
      <dsp:txXfrm rot="-5400000">
        <a:off x="1" y="3207350"/>
        <a:ext cx="579793" cy="248483"/>
      </dsp:txXfrm>
    </dsp:sp>
    <dsp:sp modelId="{7D9386CF-E528-4F55-B382-A44BF7775D04}">
      <dsp:nvSpPr>
        <dsp:cNvPr id="0" name=""/>
        <dsp:cNvSpPr/>
      </dsp:nvSpPr>
      <dsp:spPr>
        <a:xfrm rot="5400000">
          <a:off x="2547112" y="950133"/>
          <a:ext cx="538379" cy="4473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Divide the rest of the fleet based on Utilisation Rate</a:t>
          </a:r>
        </a:p>
      </dsp:txBody>
      <dsp:txXfrm rot="-5400000">
        <a:off x="579793" y="2943734"/>
        <a:ext cx="4446737" cy="485817"/>
      </dsp:txXfrm>
    </dsp:sp>
    <dsp:sp modelId="{9BC8A63F-D5BF-452A-9945-C714242C9C19}">
      <dsp:nvSpPr>
        <dsp:cNvPr id="0" name=""/>
        <dsp:cNvSpPr/>
      </dsp:nvSpPr>
      <dsp:spPr>
        <a:xfrm rot="5400000">
          <a:off x="-124241" y="3770837"/>
          <a:ext cx="828276" cy="579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6</a:t>
          </a:r>
        </a:p>
      </dsp:txBody>
      <dsp:txXfrm rot="-5400000">
        <a:off x="1" y="3936493"/>
        <a:ext cx="579793" cy="248483"/>
      </dsp:txXfrm>
    </dsp:sp>
    <dsp:sp modelId="{D9BF199D-F0E4-43AD-862D-B745893CA997}">
      <dsp:nvSpPr>
        <dsp:cNvPr id="0" name=""/>
        <dsp:cNvSpPr/>
      </dsp:nvSpPr>
      <dsp:spPr>
        <a:xfrm rot="5400000">
          <a:off x="2547112" y="1679276"/>
          <a:ext cx="538379" cy="4473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Input average Utilisation Rate for each fleet division</a:t>
          </a:r>
        </a:p>
      </dsp:txBody>
      <dsp:txXfrm rot="-5400000">
        <a:off x="579793" y="3672877"/>
        <a:ext cx="4446737" cy="48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2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64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shown in UI over next slides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45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0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rossi@izes.de" TargetMode="External"/><Relationship Id="rId7" Type="http://schemas.openxmlformats.org/officeDocument/2006/relationships/image" Target="../media/image2.jpg"/><Relationship Id="rId2" Type="http://schemas.openxmlformats.org/officeDocument/2006/relationships/hyperlink" Target="mailto:t.cummins@nuiggalway.i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im.Williamson@hy-energy.co.uk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ian.Williamson@hy-energy.co.uk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branca.delmonte@uni.lu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551" y="1857829"/>
            <a:ext cx="264361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The Enabling Support Tool (EST) </a:t>
            </a:r>
          </a:p>
          <a:p>
            <a:pPr algn="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&amp; European Engagement</a:t>
            </a:r>
          </a:p>
          <a:p>
            <a:pPr algn="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Tadgh Cummins</a:t>
            </a: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Marianna Rossi</a:t>
            </a: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Branca </a:t>
            </a:r>
            <a:r>
              <a:rPr lang="en-US" sz="2000" dirty="0" err="1">
                <a:solidFill>
                  <a:srgbClr val="034DA2"/>
                </a:solidFill>
                <a:latin typeface="Open Sans"/>
                <a:cs typeface="Open Sans"/>
              </a:rPr>
              <a:t>Delmonte</a:t>
            </a:r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Ian Williamson</a:t>
            </a:r>
          </a:p>
          <a:p>
            <a:pPr algn="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61453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17905-E678-4290-86C1-63AB2EC81FAA}"/>
              </a:ext>
            </a:extLst>
          </p:cNvPr>
          <p:cNvSpPr txBox="1"/>
          <p:nvPr/>
        </p:nvSpPr>
        <p:spPr>
          <a:xfrm>
            <a:off x="5745045" y="6352580"/>
            <a:ext cx="3398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  <p:pic>
        <p:nvPicPr>
          <p:cNvPr id="11" name="Picture 2" descr="National University of Ireland, Galway - Nephstrom">
            <a:extLst>
              <a:ext uri="{FF2B5EF4-FFF2-40B4-BE49-F238E27FC236}">
                <a16:creationId xmlns:a16="http://schemas.microsoft.com/office/drawing/2014/main" id="{E6612379-C25D-473F-8295-E2BACB1A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33" y="4943256"/>
            <a:ext cx="1310422" cy="4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ZES | INSPIRE-Grid Project">
            <a:extLst>
              <a:ext uri="{FF2B5EF4-FFF2-40B4-BE49-F238E27FC236}">
                <a16:creationId xmlns:a16="http://schemas.microsoft.com/office/drawing/2014/main" id="{05D2B787-BF8E-4221-AE16-DEFEEB07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35" y="4887147"/>
            <a:ext cx="1050244" cy="4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0E6CD56-4AA1-432A-984D-EC9CFCF8D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900" y="5533764"/>
            <a:ext cx="787842" cy="705789"/>
          </a:xfrm>
          <a:prstGeom prst="rect">
            <a:avLst/>
          </a:prstGeom>
        </p:spPr>
      </p:pic>
      <p:pic>
        <p:nvPicPr>
          <p:cNvPr id="14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42F7FEA8-1A29-45CD-9F4B-75CA6564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46" y="5533584"/>
            <a:ext cx="787842" cy="7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8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045028" y="1397000"/>
          <a:ext cx="7243802" cy="4485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dirty="0"/>
                        <a:t>INTERVIEW</a:t>
                      </a:r>
                      <a:r>
                        <a:rPr lang="de-DE" sz="1600" baseline="0" dirty="0"/>
                        <a:t> TYPE 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dirty="0"/>
                        <a:t>INTERVIEW 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Relevant, local stakeholders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Administration and politics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Transportation and bus companies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Project-related industries and companies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Influential individuals</a:t>
                      </a:r>
                      <a:endParaRPr lang="de-DE" sz="1200" dirty="0">
                        <a:solidFill>
                          <a:srgbClr val="034DA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Participants of successful comparative projects</a:t>
                      </a:r>
                      <a:endParaRPr lang="de-DE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Companies accompanying the project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Stakeholder involved in the project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Analysis of the current situation in counties of interest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34DA2"/>
                          </a:solidFill>
                        </a:rPr>
                        <a:t>Project</a:t>
                      </a:r>
                      <a:r>
                        <a:rPr lang="en-US" sz="1200" b="0" u="none" baseline="0" dirty="0">
                          <a:solidFill>
                            <a:srgbClr val="034DA2"/>
                          </a:solidFill>
                        </a:rPr>
                        <a:t> Evaluation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none" baseline="0" dirty="0">
                          <a:solidFill>
                            <a:srgbClr val="034DA2"/>
                          </a:solidFill>
                        </a:rPr>
                        <a:t>Project Expectations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Expected</a:t>
                      </a:r>
                      <a:r>
                        <a:rPr lang="en-US" sz="1200" u="none" dirty="0">
                          <a:solidFill>
                            <a:srgbClr val="034DA2"/>
                          </a:solidFill>
                        </a:rPr>
                        <a:t> project-inhibiting factors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rgbClr val="034DA2"/>
                          </a:solidFill>
                        </a:rPr>
                        <a:t>Potential project-beneficial factors</a:t>
                      </a:r>
                      <a:endParaRPr lang="en-US" sz="1200" dirty="0">
                        <a:solidFill>
                          <a:srgbClr val="034DA2"/>
                        </a:solidFill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34DA2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Analysis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of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EST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user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needs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(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Prospective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)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Information the EST should ideally provide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Factors the EST should take into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Supplementing local analysis with real experiences</a:t>
                      </a:r>
                      <a:endParaRPr lang="de-DE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Lessons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Learned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Experienced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project-inhibiting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factors</a:t>
                      </a: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Ways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to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overcome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project-inhibiting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factors</a:t>
                      </a: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Experienced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project-beneficial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factors</a:t>
                      </a: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Analysis of EST user needs (Retrospective)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rgbClr val="034DA2"/>
                          </a:solidFill>
                        </a:rPr>
                        <a:t>Information</a:t>
                      </a:r>
                      <a:r>
                        <a:rPr lang="en-US" sz="1200" b="0" baseline="0" dirty="0">
                          <a:solidFill>
                            <a:srgbClr val="034DA2"/>
                          </a:solidFill>
                        </a:rPr>
                        <a:t> the</a:t>
                      </a:r>
                      <a:r>
                        <a:rPr lang="en-US" sz="1200" b="0" dirty="0">
                          <a:solidFill>
                            <a:srgbClr val="034DA2"/>
                          </a:solidFill>
                        </a:rPr>
                        <a:t> EST should ideally provide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rgbClr val="034DA2"/>
                          </a:solidFill>
                        </a:rPr>
                        <a:t>Factors the EST should take into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Recommendations for further action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Regulate expectations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Formulate common goals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Remove</a:t>
                      </a:r>
                      <a:r>
                        <a:rPr lang="en-US" sz="120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barriers early on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Activate potential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34DA2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Recommendations for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Recommendations</a:t>
                      </a:r>
                      <a:r>
                        <a:rPr lang="de-DE" sz="1200" b="1" baseline="0" dirty="0">
                          <a:solidFill>
                            <a:srgbClr val="034DA2"/>
                          </a:solidFill>
                        </a:rPr>
                        <a:t> on Best-Practice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rgbClr val="034DA2"/>
                          </a:solidFill>
                        </a:rPr>
                        <a:t>Remove barriers early on 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rgbClr val="034DA2"/>
                          </a:solidFill>
                        </a:rPr>
                        <a:t>Activate potential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200" b="0" baseline="0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Network</a:t>
                      </a:r>
                      <a:r>
                        <a:rPr lang="en-US" sz="1200" b="1" baseline="0" dirty="0">
                          <a:solidFill>
                            <a:srgbClr val="034DA2"/>
                          </a:solidFill>
                        </a:rPr>
                        <a:t> between</a:t>
                      </a: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 local and experienced Stakeholder</a:t>
                      </a:r>
                      <a:endParaRPr lang="de-DE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Recommendations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for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27017" y="1785257"/>
            <a:ext cx="369332" cy="988423"/>
          </a:xfrm>
          <a:prstGeom prst="rect">
            <a:avLst/>
          </a:prstGeom>
          <a:solidFill>
            <a:srgbClr val="CFD5E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34DA2"/>
                </a:solidFill>
              </a:rPr>
              <a:t>PARTNERS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017" y="2773680"/>
            <a:ext cx="369332" cy="1737360"/>
          </a:xfrm>
          <a:prstGeom prst="rect">
            <a:avLst/>
          </a:prstGeom>
          <a:solidFill>
            <a:srgbClr val="E9EBF5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34DA2"/>
                </a:solidFill>
              </a:rPr>
              <a:t>PURPOSE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7017" y="4511040"/>
            <a:ext cx="369332" cy="1371600"/>
          </a:xfrm>
          <a:prstGeom prst="rect">
            <a:avLst/>
          </a:prstGeom>
          <a:solidFill>
            <a:srgbClr val="CFD5E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34DA2"/>
                </a:solidFill>
              </a:rPr>
              <a:t>RESULTS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99245" y="370148"/>
            <a:ext cx="52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056A7"/>
                </a:solidFill>
              </a:rPr>
              <a:t>INTERVIEW RESULTS</a:t>
            </a:r>
          </a:p>
        </p:txBody>
      </p:sp>
      <p:pic>
        <p:nvPicPr>
          <p:cNvPr id="13" name="Picture 2" descr="IZES | INSPIRE-Grid Project">
            <a:extLst>
              <a:ext uri="{FF2B5EF4-FFF2-40B4-BE49-F238E27FC236}">
                <a16:creationId xmlns:a16="http://schemas.microsoft.com/office/drawing/2014/main" id="{59D38F5D-C2CD-46DE-ACFD-E46C29A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6214175"/>
            <a:ext cx="1050244" cy="4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0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9" y="2130425"/>
            <a:ext cx="255654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34DA2"/>
                </a:solidFill>
                <a:latin typeface="Open Sans"/>
                <a:cs typeface="Open Sans"/>
              </a:rPr>
              <a:t>Luxembourg</a:t>
            </a:r>
          </a:p>
          <a:p>
            <a:pPr algn="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Branca </a:t>
            </a:r>
            <a:r>
              <a:rPr lang="en-US" sz="2000" dirty="0" err="1">
                <a:solidFill>
                  <a:srgbClr val="034DA2"/>
                </a:solidFill>
                <a:latin typeface="Open Sans"/>
                <a:cs typeface="Open Sans"/>
              </a:rPr>
              <a:t>Delmonte</a:t>
            </a:r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Feb/22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61453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FB42F-AA7E-41CA-8026-A9E0667F40ED}"/>
              </a:ext>
            </a:extLst>
          </p:cNvPr>
          <p:cNvSpPr txBox="1"/>
          <p:nvPr/>
        </p:nvSpPr>
        <p:spPr>
          <a:xfrm>
            <a:off x="5745045" y="6295997"/>
            <a:ext cx="3398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  <p:pic>
        <p:nvPicPr>
          <p:cNvPr id="2050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0D91C113-A4E4-4B99-9ECB-86E3CB46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18" y="3874457"/>
            <a:ext cx="2045513" cy="18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8759AC-745D-422B-9EF7-A42E65531704}"/>
              </a:ext>
            </a:extLst>
          </p:cNvPr>
          <p:cNvSpPr txBox="1"/>
          <p:nvPr/>
        </p:nvSpPr>
        <p:spPr>
          <a:xfrm>
            <a:off x="931464" y="303069"/>
            <a:ext cx="49585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/>
                <a:cs typeface="Open Sans"/>
              </a:rPr>
              <a:t>Luxembourg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BD812-767E-4958-95D4-D7F37FA45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6" t="4677" r="8763" b="2687"/>
          <a:stretch/>
        </p:blipFill>
        <p:spPr>
          <a:xfrm>
            <a:off x="4590918" y="1410051"/>
            <a:ext cx="3870600" cy="4443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BE5F4-C307-4552-85B9-FE24E9EA69FB}"/>
              </a:ext>
            </a:extLst>
          </p:cNvPr>
          <p:cNvSpPr txBox="1"/>
          <p:nvPr/>
        </p:nvSpPr>
        <p:spPr>
          <a:xfrm>
            <a:off x="931464" y="3527970"/>
            <a:ext cx="365945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/>
                <a:cs typeface="Open Sans"/>
              </a:rPr>
              <a:t>Size 2.586 </a:t>
            </a:r>
            <a:r>
              <a:rPr lang="en-GB" sz="2400" dirty="0"/>
              <a:t>km</a:t>
            </a:r>
            <a:r>
              <a:rPr lang="en-GB" sz="2400" baseline="30000" dirty="0"/>
              <a:t>2</a:t>
            </a:r>
            <a:endParaRPr lang="en-US" sz="2400" dirty="0">
              <a:latin typeface="Open Sans"/>
              <a:cs typeface="Open Sans"/>
            </a:endParaRPr>
          </a:p>
          <a:p>
            <a:pPr marL="914400" lvl="1" indent="-457200">
              <a:buFontTx/>
              <a:buChar char="-"/>
            </a:pPr>
            <a:r>
              <a:rPr lang="en-US" sz="2000" dirty="0">
                <a:latin typeface="Open Sans"/>
                <a:cs typeface="Open Sans"/>
              </a:rPr>
              <a:t>82 km long</a:t>
            </a:r>
          </a:p>
          <a:p>
            <a:pPr marL="914400" lvl="1" indent="-457200">
              <a:buFontTx/>
              <a:buChar char="-"/>
            </a:pPr>
            <a:r>
              <a:rPr lang="en-US" sz="2000" dirty="0">
                <a:latin typeface="Open Sans"/>
                <a:cs typeface="Open Sans"/>
              </a:rPr>
              <a:t>57 km wide</a:t>
            </a:r>
          </a:p>
          <a:p>
            <a:pPr lvl="1"/>
            <a:endParaRPr lang="en-US" sz="2000" dirty="0">
              <a:latin typeface="Open Sans"/>
              <a:cs typeface="Open Sans"/>
            </a:endParaRPr>
          </a:p>
          <a:p>
            <a:r>
              <a:rPr lang="en-US" sz="2400" dirty="0">
                <a:latin typeface="Open Sans"/>
                <a:cs typeface="Open Sans"/>
              </a:rPr>
              <a:t>Population 602.005</a:t>
            </a:r>
          </a:p>
          <a:p>
            <a:r>
              <a:rPr lang="en-US" sz="2400" dirty="0">
                <a:latin typeface="Open Sans"/>
                <a:cs typeface="Open Sans"/>
              </a:rPr>
              <a:t>Cross-border 192.766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7C98B-BE70-45F1-A4C7-E19816287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" t="52460" r="36641" b="13551"/>
          <a:stretch/>
        </p:blipFill>
        <p:spPr>
          <a:xfrm>
            <a:off x="931464" y="1410051"/>
            <a:ext cx="3659454" cy="1916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768CB-7B24-4818-91D2-63822E80C7D0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27634-FC15-4C4B-8988-D15AB335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9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AE1BAE73-70A4-4D5B-927D-BBFE7441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18" y="5957747"/>
            <a:ext cx="913065" cy="8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1BE5F4-C307-4552-85B9-FE24E9EA69FB}"/>
              </a:ext>
            </a:extLst>
          </p:cNvPr>
          <p:cNvSpPr txBox="1"/>
          <p:nvPr/>
        </p:nvSpPr>
        <p:spPr>
          <a:xfrm>
            <a:off x="931464" y="1431074"/>
            <a:ext cx="29083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cs typeface="Open Sans"/>
              </a:rPr>
              <a:t>Mobility &gt;50% of energy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cs typeface="Open Sans"/>
              </a:rPr>
              <a:t>Highly dependent on fossil fuels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A42FD3-7D5D-40F7-B15B-9D5982290600}"/>
              </a:ext>
            </a:extLst>
          </p:cNvPr>
          <p:cNvGrpSpPr/>
          <p:nvPr/>
        </p:nvGrpSpPr>
        <p:grpSpPr>
          <a:xfrm>
            <a:off x="3938364" y="2214607"/>
            <a:ext cx="4823081" cy="3387513"/>
            <a:chOff x="3649115" y="2926137"/>
            <a:chExt cx="5127223" cy="3601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3126B-F9FE-4769-AEEE-5AB50637B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00" t="17083" r="17750" b="23611"/>
            <a:stretch/>
          </p:blipFill>
          <p:spPr>
            <a:xfrm>
              <a:off x="5575245" y="2926137"/>
              <a:ext cx="3201093" cy="31861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C6DDCF-A039-45AE-B67A-A2AAD4496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00" t="17083" r="17750" b="23611"/>
            <a:stretch/>
          </p:blipFill>
          <p:spPr>
            <a:xfrm>
              <a:off x="3649115" y="4610114"/>
              <a:ext cx="1926130" cy="19171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FB989A-2011-4B4F-90EC-2E736FF2A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00" t="17083" r="17750" b="23611"/>
            <a:stretch/>
          </p:blipFill>
          <p:spPr>
            <a:xfrm>
              <a:off x="4305300" y="3259846"/>
              <a:ext cx="1165170" cy="11597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21B335-EC30-4976-8E4B-789C867A9A47}"/>
              </a:ext>
            </a:extLst>
          </p:cNvPr>
          <p:cNvSpPr txBox="1"/>
          <p:nvPr/>
        </p:nvSpPr>
        <p:spPr>
          <a:xfrm>
            <a:off x="931464" y="303069"/>
            <a:ext cx="49585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/>
                <a:cs typeface="Open Sans"/>
              </a:rPr>
              <a:t>Luxembourg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DCE44-1219-453A-AFF0-CFFCF028B8B0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79CD1-70E4-4D67-B769-E7B5E990C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11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FBB6E3E8-23DC-4BE0-9746-BD733B57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18" y="5957747"/>
            <a:ext cx="913065" cy="8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0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1BE5F4-C307-4552-85B9-FE24E9EA69FB}"/>
              </a:ext>
            </a:extLst>
          </p:cNvPr>
          <p:cNvSpPr txBox="1"/>
          <p:nvPr/>
        </p:nvSpPr>
        <p:spPr>
          <a:xfrm>
            <a:off x="931464" y="1422081"/>
            <a:ext cx="49585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cs typeface="Open Sans"/>
              </a:rPr>
              <a:t>Free public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cs typeface="Open Sans"/>
              </a:rPr>
              <a:t>Electrification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cs typeface="Open Sans"/>
              </a:rPr>
              <a:t>Hydrogen</a:t>
            </a:r>
          </a:p>
        </p:txBody>
      </p:sp>
      <p:pic>
        <p:nvPicPr>
          <p:cNvPr id="1026" name="Picture 2" descr="https://www.mobiliteit.lu/wp-content/uploads/2020/01/Transports-publics_square-1024x1024.png">
            <a:extLst>
              <a:ext uri="{FF2B5EF4-FFF2-40B4-BE49-F238E27FC236}">
                <a16:creationId xmlns:a16="http://schemas.microsoft.com/office/drawing/2014/main" id="{8AB18248-B9CC-4368-BCC8-30FC681D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5" y="2390796"/>
            <a:ext cx="3776262" cy="37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51583E-DC99-4BFB-93FF-C77ED365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64" y="5249067"/>
            <a:ext cx="2000250" cy="780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0E3048-49DB-4AD2-B505-9413AA1AB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1" t="20834" r="17000" b="28057"/>
          <a:stretch/>
        </p:blipFill>
        <p:spPr>
          <a:xfrm>
            <a:off x="4707727" y="3079616"/>
            <a:ext cx="3590577" cy="3044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45FF27-CC4D-43BA-BDBE-F56D46F316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829"/>
          <a:stretch/>
        </p:blipFill>
        <p:spPr>
          <a:xfrm>
            <a:off x="6229373" y="1401015"/>
            <a:ext cx="2254616" cy="1678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0FD5A-8DD9-4A99-996F-D624020A1874}"/>
              </a:ext>
            </a:extLst>
          </p:cNvPr>
          <p:cNvSpPr txBox="1"/>
          <p:nvPr/>
        </p:nvSpPr>
        <p:spPr>
          <a:xfrm>
            <a:off x="931464" y="303069"/>
            <a:ext cx="49585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/>
                <a:cs typeface="Open Sans"/>
              </a:rPr>
              <a:t>Mobility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FC1E6-39EC-423F-A121-E252D0FFBE8D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7929DB-3123-48AF-9494-1B59820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12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B67D1CEA-E9D4-4DB7-B232-BC75048B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18" y="5957747"/>
            <a:ext cx="913065" cy="8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6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73334-8C96-4D58-A81D-B4FE0F74B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8" r="1958"/>
          <a:stretch/>
        </p:blipFill>
        <p:spPr>
          <a:xfrm>
            <a:off x="667019" y="1410051"/>
            <a:ext cx="3923900" cy="4740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BE5F4-C307-4552-85B9-FE24E9EA69FB}"/>
              </a:ext>
            </a:extLst>
          </p:cNvPr>
          <p:cNvSpPr txBox="1"/>
          <p:nvPr/>
        </p:nvSpPr>
        <p:spPr>
          <a:xfrm>
            <a:off x="4590919" y="1489953"/>
            <a:ext cx="3993787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cs typeface="Open Sans"/>
              </a:rPr>
              <a:t>Identify suitable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cs typeface="Open Sans"/>
              </a:rPr>
              <a:t>TCO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cs typeface="Open Sans"/>
              </a:rPr>
              <a:t>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cs typeface="Open Sans"/>
              </a:rPr>
              <a:t>Supply chain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cs typeface="Open Sans"/>
              </a:rPr>
              <a:t>Technical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cs typeface="Open Sans"/>
              </a:rPr>
              <a:t>Safety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D74495-2449-41F8-BA9E-DEC18EBF0636}"/>
              </a:ext>
            </a:extLst>
          </p:cNvPr>
          <p:cNvGrpSpPr/>
          <p:nvPr/>
        </p:nvGrpSpPr>
        <p:grpSpPr>
          <a:xfrm>
            <a:off x="4590919" y="4579456"/>
            <a:ext cx="3798516" cy="1571467"/>
            <a:chOff x="4490315" y="4677076"/>
            <a:chExt cx="3798516" cy="1571467"/>
          </a:xfrm>
        </p:grpSpPr>
        <p:pic>
          <p:nvPicPr>
            <p:cNvPr id="2050" name="Picture 2" descr="Bus_Sarrebruck_2019__644-x-430.jpg">
              <a:extLst>
                <a:ext uri="{FF2B5EF4-FFF2-40B4-BE49-F238E27FC236}">
                  <a16:creationId xmlns:a16="http://schemas.microsoft.com/office/drawing/2014/main" id="{83F2C89E-8F6C-46B7-9F5F-BCD69CCDD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99" r="38820" b="22094"/>
            <a:stretch/>
          </p:blipFill>
          <p:spPr bwMode="auto">
            <a:xfrm>
              <a:off x="4490315" y="4677076"/>
              <a:ext cx="3798516" cy="157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us_Sarrebruck_2019__644-x-430.jpg">
              <a:extLst>
                <a:ext uri="{FF2B5EF4-FFF2-40B4-BE49-F238E27FC236}">
                  <a16:creationId xmlns:a16="http://schemas.microsoft.com/office/drawing/2014/main" id="{F92C2A33-945E-4B70-BBDE-800F9347D6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7" t="72330" r="35230" b="24842"/>
            <a:stretch/>
          </p:blipFill>
          <p:spPr bwMode="auto">
            <a:xfrm>
              <a:off x="7730489" y="6131322"/>
              <a:ext cx="558341" cy="11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4DF931-7825-4144-B4A6-937E61E19775}"/>
              </a:ext>
            </a:extLst>
          </p:cNvPr>
          <p:cNvSpPr txBox="1"/>
          <p:nvPr/>
        </p:nvSpPr>
        <p:spPr>
          <a:xfrm>
            <a:off x="931464" y="303069"/>
            <a:ext cx="49585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/>
                <a:cs typeface="Open Sans"/>
              </a:rPr>
              <a:t>H2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22F3B-8EE7-45A0-B809-CE46C1DA3C1E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AA7D26-CCA6-4C2E-A844-926DA823E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11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E4E88D66-E27F-42AF-80A5-B5444EB5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73" y="946680"/>
            <a:ext cx="913065" cy="8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4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9" y="2130425"/>
            <a:ext cx="25565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EST UI and Website Implementation</a:t>
            </a:r>
          </a:p>
          <a:p>
            <a:pPr algn="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Ian Williamson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61453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5D51254-C9F4-4B6E-9261-12CE5F212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4084722"/>
            <a:ext cx="1550463" cy="1388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F405E9-5B89-4755-994C-414281395AAF}"/>
              </a:ext>
            </a:extLst>
          </p:cNvPr>
          <p:cNvSpPr txBox="1"/>
          <p:nvPr/>
        </p:nvSpPr>
        <p:spPr>
          <a:xfrm>
            <a:off x="5745045" y="6295997"/>
            <a:ext cx="3398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</p:spTree>
    <p:extLst>
      <p:ext uri="{BB962C8B-B14F-4D97-AF65-F5344CB8AC3E}">
        <p14:creationId xmlns:p14="http://schemas.microsoft.com/office/powerpoint/2010/main" val="80561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9245" y="370148"/>
            <a:ext cx="523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1056A7"/>
                </a:solidFill>
              </a:rPr>
              <a:t>Deliverables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224D4-5A34-41BE-8980-7C07A4669398}"/>
              </a:ext>
            </a:extLst>
          </p:cNvPr>
          <p:cNvSpPr txBox="1"/>
          <p:nvPr/>
        </p:nvSpPr>
        <p:spPr>
          <a:xfrm>
            <a:off x="499244" y="1158844"/>
            <a:ext cx="7395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Set of input questions for the EST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Develop functional EST from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Design user interface of 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Connect Model to user interface for Functional 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34DDF-C3F5-4DC8-BDC8-CB6EAB19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52" y="3739916"/>
            <a:ext cx="4889979" cy="240499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5056407-CEC8-45C6-BBA0-0D12C841B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5893198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9245" y="370148"/>
            <a:ext cx="523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1056A7"/>
                </a:solidFill>
              </a:rPr>
              <a:t>Where are we?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C34FDCC-B4BA-4370-8B7F-F0331BF56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75925"/>
              </p:ext>
            </p:extLst>
          </p:nvPr>
        </p:nvGraphicFramePr>
        <p:xfrm>
          <a:off x="1024166" y="1676484"/>
          <a:ext cx="7095667" cy="265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02">
                  <a:extLst>
                    <a:ext uri="{9D8B030D-6E8A-4147-A177-3AD203B41FA5}">
                      <a16:colId xmlns:a16="http://schemas.microsoft.com/office/drawing/2014/main" val="8410818"/>
                    </a:ext>
                  </a:extLst>
                </a:gridCol>
                <a:gridCol w="2660865">
                  <a:extLst>
                    <a:ext uri="{9D8B030D-6E8A-4147-A177-3AD203B41FA5}">
                      <a16:colId xmlns:a16="http://schemas.microsoft.com/office/drawing/2014/main" val="3907047357"/>
                    </a:ext>
                  </a:extLst>
                </a:gridCol>
              </a:tblGrid>
              <a:tr h="3880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30027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 err="1"/>
                        <a:t>Finalise</a:t>
                      </a:r>
                      <a:r>
                        <a:rPr lang="en-US" dirty="0"/>
                        <a:t> input questions for 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26223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/>
                        <a:t>Create initial draft format of EST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39398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/>
                        <a:t>Create intro page of 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95518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/>
                        <a:t>Tailor NUIG EST Model for online use, using test inputs of model as drop down menus for inputs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80423"/>
                  </a:ext>
                </a:extLst>
              </a:tr>
              <a:tr h="604417">
                <a:tc>
                  <a:txBody>
                    <a:bodyPr/>
                    <a:lstStyle/>
                    <a:p>
                      <a:r>
                        <a:rPr lang="en-US" dirty="0"/>
                        <a:t>Integrate online form with simplified model and create output page where results are shown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194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B5D339-4477-45C8-8B63-8838F1C38F97}"/>
              </a:ext>
            </a:extLst>
          </p:cNvPr>
          <p:cNvSpPr txBox="1"/>
          <p:nvPr/>
        </p:nvSpPr>
        <p:spPr>
          <a:xfrm>
            <a:off x="1410510" y="4519271"/>
            <a:ext cx="670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Actions beyond this will be reliant on the completion of the EST before commencing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8B7EDD4-4272-4C2C-A4C8-6374F686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5893198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3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9245" y="370148"/>
            <a:ext cx="523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056A7"/>
                </a:solidFill>
              </a:rPr>
              <a:t>Develop input questions for the EST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E36F6-C534-4C5C-80F5-3B4F85688C93}"/>
              </a:ext>
            </a:extLst>
          </p:cNvPr>
          <p:cNvSpPr txBox="1"/>
          <p:nvPr/>
        </p:nvSpPr>
        <p:spPr>
          <a:xfrm>
            <a:off x="499244" y="1697453"/>
            <a:ext cx="8496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Questions set alongside NUIG modelling and Luxembourg/Saarland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EST Flow chart from NUIG set the framework for the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5A639C-3071-4ABD-9CFE-9DDAC47DD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795" y="3082232"/>
            <a:ext cx="5690731" cy="319884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D41EF7F-B0F4-4836-92E6-AB3C013F3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087" y="908757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9" y="2130425"/>
            <a:ext cx="25565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The Enabling Support Tool</a:t>
            </a:r>
          </a:p>
          <a:p>
            <a:pPr algn="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Tadgh Cummins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61453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61313-8F37-4535-8B95-266112883AF4}"/>
              </a:ext>
            </a:extLst>
          </p:cNvPr>
          <p:cNvSpPr txBox="1"/>
          <p:nvPr/>
        </p:nvSpPr>
        <p:spPr>
          <a:xfrm>
            <a:off x="5745045" y="6295997"/>
            <a:ext cx="3398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  <p:pic>
        <p:nvPicPr>
          <p:cNvPr id="3074" name="Picture 2" descr="National University of Ireland, Galway - Nephstrom">
            <a:extLst>
              <a:ext uri="{FF2B5EF4-FFF2-40B4-BE49-F238E27FC236}">
                <a16:creationId xmlns:a16="http://schemas.microsoft.com/office/drawing/2014/main" id="{A7E3883F-480D-4610-9923-0F0211B6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97" y="3777337"/>
            <a:ext cx="2990850" cy="9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27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8" name="Textfeld 5">
            <a:extLst>
              <a:ext uri="{FF2B5EF4-FFF2-40B4-BE49-F238E27FC236}">
                <a16:creationId xmlns:a16="http://schemas.microsoft.com/office/drawing/2014/main" id="{AD0757BA-C9F4-4427-A703-78CC33CDC291}"/>
              </a:ext>
            </a:extLst>
          </p:cNvPr>
          <p:cNvSpPr txBox="1"/>
          <p:nvPr/>
        </p:nvSpPr>
        <p:spPr>
          <a:xfrm>
            <a:off x="499245" y="370148"/>
            <a:ext cx="523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056A7"/>
                </a:solidFill>
              </a:rPr>
              <a:t>Design User Interface for EST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0EFE80-013E-4A52-B303-8FDB9E83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58" y="1007309"/>
            <a:ext cx="7042437" cy="537713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9B5789-5A5A-4592-BCE1-35C75D678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5893198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8" name="Textfeld 5">
            <a:extLst>
              <a:ext uri="{FF2B5EF4-FFF2-40B4-BE49-F238E27FC236}">
                <a16:creationId xmlns:a16="http://schemas.microsoft.com/office/drawing/2014/main" id="{AD0757BA-C9F4-4427-A703-78CC33CDC291}"/>
              </a:ext>
            </a:extLst>
          </p:cNvPr>
          <p:cNvSpPr txBox="1"/>
          <p:nvPr/>
        </p:nvSpPr>
        <p:spPr>
          <a:xfrm>
            <a:off x="499245" y="370148"/>
            <a:ext cx="523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056A7"/>
                </a:solidFill>
              </a:rPr>
              <a:t>Design User Interface for EST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E7A99D-1C64-48E4-9F5E-AB881400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97" y="910445"/>
            <a:ext cx="6045441" cy="532463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F08704E-AB9F-4FFA-A9D5-5A485DCA5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5893198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9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8" name="Textfeld 5">
            <a:extLst>
              <a:ext uri="{FF2B5EF4-FFF2-40B4-BE49-F238E27FC236}">
                <a16:creationId xmlns:a16="http://schemas.microsoft.com/office/drawing/2014/main" id="{AD0757BA-C9F4-4427-A703-78CC33CDC291}"/>
              </a:ext>
            </a:extLst>
          </p:cNvPr>
          <p:cNvSpPr txBox="1"/>
          <p:nvPr/>
        </p:nvSpPr>
        <p:spPr>
          <a:xfrm>
            <a:off x="499245" y="370148"/>
            <a:ext cx="523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056A7"/>
                </a:solidFill>
              </a:rPr>
              <a:t>Design User Interface for EST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834EE6-DA2C-47FF-8564-86AD1B792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45" y="897002"/>
            <a:ext cx="6515524" cy="560236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73322FE-1974-453C-BD79-B3D35528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5893198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9245" y="370148"/>
            <a:ext cx="523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1056A7"/>
                </a:solidFill>
              </a:rPr>
              <a:t>To recap – Next Steps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C34FDCC-B4BA-4370-8B7F-F0331BF56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44433"/>
              </p:ext>
            </p:extLst>
          </p:nvPr>
        </p:nvGraphicFramePr>
        <p:xfrm>
          <a:off x="1024166" y="1847934"/>
          <a:ext cx="7095667" cy="265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02">
                  <a:extLst>
                    <a:ext uri="{9D8B030D-6E8A-4147-A177-3AD203B41FA5}">
                      <a16:colId xmlns:a16="http://schemas.microsoft.com/office/drawing/2014/main" val="8410818"/>
                    </a:ext>
                  </a:extLst>
                </a:gridCol>
                <a:gridCol w="2660865">
                  <a:extLst>
                    <a:ext uri="{9D8B030D-6E8A-4147-A177-3AD203B41FA5}">
                      <a16:colId xmlns:a16="http://schemas.microsoft.com/office/drawing/2014/main" val="3907047357"/>
                    </a:ext>
                  </a:extLst>
                </a:gridCol>
              </a:tblGrid>
              <a:tr h="3880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30027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 err="1"/>
                        <a:t>Finalise</a:t>
                      </a:r>
                      <a:r>
                        <a:rPr lang="en-US" dirty="0"/>
                        <a:t> input questions for 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26223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/>
                        <a:t>Create initial draft format of EST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39398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dirty="0"/>
                        <a:t>Create </a:t>
                      </a:r>
                      <a:r>
                        <a:rPr lang="en-US" b="1" dirty="0"/>
                        <a:t>intro page</a:t>
                      </a:r>
                      <a:r>
                        <a:rPr lang="en-US" dirty="0"/>
                        <a:t> of 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95518"/>
                  </a:ext>
                </a:extLst>
              </a:tr>
              <a:tr h="388081">
                <a:tc>
                  <a:txBody>
                    <a:bodyPr/>
                    <a:lstStyle/>
                    <a:p>
                      <a:r>
                        <a:rPr lang="en-US" b="1" dirty="0"/>
                        <a:t>Tailor NUIG EST Model </a:t>
                      </a:r>
                      <a:r>
                        <a:rPr lang="en-US" dirty="0"/>
                        <a:t>for online use, using test inputs of model as drop down menus for inputs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80423"/>
                  </a:ext>
                </a:extLst>
              </a:tr>
              <a:tr h="604417">
                <a:tc>
                  <a:txBody>
                    <a:bodyPr/>
                    <a:lstStyle/>
                    <a:p>
                      <a:r>
                        <a:rPr lang="en-US" b="1" dirty="0"/>
                        <a:t>Integrate online form </a:t>
                      </a:r>
                      <a:r>
                        <a:rPr lang="en-US" dirty="0"/>
                        <a:t>with simplified model and </a:t>
                      </a:r>
                      <a:r>
                        <a:rPr lang="en-US" b="1" dirty="0"/>
                        <a:t>create output page </a:t>
                      </a:r>
                      <a:r>
                        <a:rPr lang="en-US" dirty="0"/>
                        <a:t>where results are shown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19475"/>
                  </a:ext>
                </a:extLst>
              </a:tr>
            </a:tbl>
          </a:graphicData>
        </a:graphic>
      </p:graphicFrame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412F9E-E734-49E9-98E4-0C0C4FA4A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5893198"/>
            <a:ext cx="950388" cy="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4E17A1-645F-4573-AD9C-7BCA09D7C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31" y="3874317"/>
            <a:ext cx="6858000" cy="221054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Tadgh Cummins – </a:t>
            </a:r>
            <a:r>
              <a:rPr lang="en-GB" dirty="0">
                <a:hlinkClick r:id="rId2"/>
              </a:rPr>
              <a:t>t.cummins@nuiggalway.ie</a:t>
            </a:r>
            <a:endParaRPr lang="en-GB" dirty="0"/>
          </a:p>
          <a:p>
            <a:r>
              <a:rPr lang="en-GB" dirty="0"/>
              <a:t>Marianna Rossi – </a:t>
            </a:r>
            <a:r>
              <a:rPr lang="en-GB" dirty="0">
                <a:hlinkClick r:id="rId3"/>
              </a:rPr>
              <a:t>rossi@izes.de</a:t>
            </a:r>
            <a:endParaRPr lang="en-GB" dirty="0"/>
          </a:p>
          <a:p>
            <a:r>
              <a:rPr lang="en-GB" dirty="0"/>
              <a:t>Branca </a:t>
            </a:r>
            <a:r>
              <a:rPr lang="en-GB" dirty="0" err="1"/>
              <a:t>Delmonte</a:t>
            </a:r>
            <a:r>
              <a:rPr lang="en-GB" dirty="0"/>
              <a:t> – </a:t>
            </a:r>
            <a:r>
              <a:rPr lang="en-GB" dirty="0">
                <a:hlinkClick r:id="rId4"/>
              </a:rPr>
              <a:t>branca.delmonte@uni.lu</a:t>
            </a:r>
            <a:endParaRPr lang="en-GB" dirty="0"/>
          </a:p>
          <a:p>
            <a:r>
              <a:rPr lang="en-GB" dirty="0"/>
              <a:t>Ian Williamson – </a:t>
            </a:r>
            <a:r>
              <a:rPr lang="en-GB" dirty="0">
                <a:hlinkClick r:id="rId5"/>
              </a:rPr>
              <a:t>ian.Williamson@hy-energy.co.uk</a:t>
            </a:r>
            <a:endParaRPr lang="en-GB" dirty="0"/>
          </a:p>
          <a:p>
            <a:endParaRPr lang="en-GB" dirty="0"/>
          </a:p>
          <a:p>
            <a:r>
              <a:rPr lang="en-GB" sz="1500" dirty="0"/>
              <a:t>For questions regarding the UI Design/Function email</a:t>
            </a:r>
          </a:p>
          <a:p>
            <a:r>
              <a:rPr lang="en-GB" sz="1500" dirty="0">
                <a:hlinkClick r:id="rId6"/>
              </a:rPr>
              <a:t>Tim.Williamson@hy-energy.co.uk</a:t>
            </a:r>
            <a:endParaRPr lang="en-GB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4C4D8-C7A9-4DD7-86B8-C298ED70A4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024943" y="511215"/>
            <a:ext cx="5039791" cy="2210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26680-9EDA-40B6-82AE-707CE9A913C0}"/>
              </a:ext>
            </a:extLst>
          </p:cNvPr>
          <p:cNvSpPr txBox="1"/>
          <p:nvPr/>
        </p:nvSpPr>
        <p:spPr>
          <a:xfrm>
            <a:off x="1363109" y="6488668"/>
            <a:ext cx="6417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FC9EAA42-F491-446A-A62B-5F9EFD8F9F8D}"/>
              </a:ext>
            </a:extLst>
          </p:cNvPr>
          <p:cNvSpPr txBox="1"/>
          <p:nvPr/>
        </p:nvSpPr>
        <p:spPr>
          <a:xfrm>
            <a:off x="2454844" y="2967692"/>
            <a:ext cx="285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056A7"/>
                </a:solidFill>
              </a:rPr>
              <a:t>Any Questions?</a:t>
            </a:r>
          </a:p>
        </p:txBody>
      </p:sp>
      <p:pic>
        <p:nvPicPr>
          <p:cNvPr id="10" name="Picture 2" descr="National University of Ireland, Galway - Nephstrom">
            <a:extLst>
              <a:ext uri="{FF2B5EF4-FFF2-40B4-BE49-F238E27FC236}">
                <a16:creationId xmlns:a16="http://schemas.microsoft.com/office/drawing/2014/main" id="{4203E0CD-2A2D-4F9B-AFBE-89532046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25" y="2234206"/>
            <a:ext cx="1795098" cy="5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ZES | INSPIRE-Grid Project">
            <a:extLst>
              <a:ext uri="{FF2B5EF4-FFF2-40B4-BE49-F238E27FC236}">
                <a16:creationId xmlns:a16="http://schemas.microsoft.com/office/drawing/2014/main" id="{0D22E3A2-345C-4158-AB1D-A5FE52B2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33" y="2987729"/>
            <a:ext cx="1517990" cy="6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E8F93BE-D3E1-46DB-94EE-656035468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03" y="5106255"/>
            <a:ext cx="1317752" cy="1180509"/>
          </a:xfrm>
          <a:prstGeom prst="rect">
            <a:avLst/>
          </a:prstGeom>
        </p:spPr>
      </p:pic>
      <p:pic>
        <p:nvPicPr>
          <p:cNvPr id="13" name="Picture 2" descr="Postdoctoral researcher in Digitalisation of the Law, University of  Luxembourg - Luxembourg City, Luxembourg | EURAXESS">
            <a:extLst>
              <a:ext uri="{FF2B5EF4-FFF2-40B4-BE49-F238E27FC236}">
                <a16:creationId xmlns:a16="http://schemas.microsoft.com/office/drawing/2014/main" id="{07750355-1D43-45A6-A7F1-AC60CA75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33" y="3734779"/>
            <a:ext cx="1417871" cy="12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4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9245" y="216064"/>
            <a:ext cx="5230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56A7"/>
                </a:solidFill>
              </a:rPr>
              <a:t>The Enabling Support Tool (EST)</a:t>
            </a:r>
            <a:br>
              <a:rPr lang="en-GB" sz="2800" b="1" dirty="0">
                <a:solidFill>
                  <a:srgbClr val="1056A7"/>
                </a:solidFill>
              </a:rPr>
            </a:br>
            <a:r>
              <a:rPr lang="en-GB" sz="2400" b="1" dirty="0">
                <a:solidFill>
                  <a:srgbClr val="1056A7"/>
                </a:solidFill>
              </a:rPr>
              <a:t>How will it work?</a:t>
            </a:r>
            <a:endParaRPr lang="de-DE" sz="2400" b="1" dirty="0">
              <a:solidFill>
                <a:srgbClr val="1056A7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3044B-AD01-4F39-A766-D45E90F2C1E4}"/>
              </a:ext>
            </a:extLst>
          </p:cNvPr>
          <p:cNvSpPr txBox="1">
            <a:spLocks/>
          </p:cNvSpPr>
          <p:nvPr/>
        </p:nvSpPr>
        <p:spPr>
          <a:xfrm>
            <a:off x="103221" y="1660036"/>
            <a:ext cx="46795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b="1" dirty="0"/>
              <a:t>Inform </a:t>
            </a:r>
            <a:r>
              <a:rPr lang="en-IE" sz="2400" dirty="0"/>
              <a:t>user on H</a:t>
            </a:r>
            <a:r>
              <a:rPr lang="en-IE" sz="2400" baseline="-25000" dirty="0"/>
              <a:t>2</a:t>
            </a:r>
            <a:r>
              <a:rPr lang="en-IE" sz="2400" dirty="0"/>
              <a:t> potential for fleet decarbonisation</a:t>
            </a:r>
            <a:endParaRPr lang="en-IE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b="1" dirty="0"/>
              <a:t>Enter inputs</a:t>
            </a:r>
            <a:r>
              <a:rPr lang="en-IE" sz="2400" dirty="0"/>
              <a:t> </a:t>
            </a:r>
            <a:r>
              <a:rPr lang="en-IE" sz="2400"/>
              <a:t>in easy-to-use online </a:t>
            </a:r>
            <a:r>
              <a:rPr lang="en-IE" sz="2400" dirty="0"/>
              <a:t>interface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b="1" dirty="0"/>
              <a:t>View results</a:t>
            </a:r>
            <a:r>
              <a:rPr lang="en-IE" sz="2400" dirty="0"/>
              <a:t> – graphs of Total Cost of Ownership (TCO) &amp; Total Carbon Abatement Cost (TCA) for different fleet compositions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dirty="0"/>
              <a:t>Access to TCO &amp; TCA Excel model for more in-depth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C048-8C5B-417D-8359-4EB3FCEA7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737973" y="1411968"/>
            <a:ext cx="4361203" cy="3990694"/>
          </a:xfrm>
          <a:prstGeom prst="rect">
            <a:avLst/>
          </a:prstGeom>
        </p:spPr>
      </p:pic>
      <p:pic>
        <p:nvPicPr>
          <p:cNvPr id="8" name="Picture 2" descr="National University of Ireland, Galway - Nephstrom">
            <a:extLst>
              <a:ext uri="{FF2B5EF4-FFF2-40B4-BE49-F238E27FC236}">
                <a16:creationId xmlns:a16="http://schemas.microsoft.com/office/drawing/2014/main" id="{6B3F014A-AECB-44EE-91C3-FA6D6497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31" y="6210380"/>
            <a:ext cx="1473816" cy="4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3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68717" y="6512038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73330DB-C561-49CF-ABEB-7529AB8561F1}"/>
              </a:ext>
            </a:extLst>
          </p:cNvPr>
          <p:cNvSpPr txBox="1"/>
          <p:nvPr/>
        </p:nvSpPr>
        <p:spPr>
          <a:xfrm>
            <a:off x="648982" y="1263498"/>
            <a:ext cx="5618989" cy="830997"/>
          </a:xfrm>
          <a:prstGeom prst="rect">
            <a:avLst/>
          </a:prstGeom>
          <a:solidFill>
            <a:srgbClr val="E8EBF5"/>
          </a:solidFill>
        </p:spPr>
        <p:txBody>
          <a:bodyPr wrap="square" rtlCol="0">
            <a:spAutoFit/>
          </a:bodyPr>
          <a:lstStyle/>
          <a:p>
            <a:r>
              <a:rPr lang="en-IE" sz="1600" dirty="0"/>
              <a:t>In order to optimise a mixed fleet of FCEBs and BEBs, the EST needs to collect information about factors affecting the </a:t>
            </a:r>
            <a:r>
              <a:rPr lang="en-IE" sz="1600" b="1" dirty="0"/>
              <a:t>range of a BEB</a:t>
            </a:r>
          </a:p>
        </p:txBody>
      </p:sp>
      <p:graphicFrame>
        <p:nvGraphicFramePr>
          <p:cNvPr id="72" name="Diagram 71">
            <a:extLst>
              <a:ext uri="{FF2B5EF4-FFF2-40B4-BE49-F238E27FC236}">
                <a16:creationId xmlns:a16="http://schemas.microsoft.com/office/drawing/2014/main" id="{812B2CED-38E4-4C57-9B64-9704AF576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130532"/>
              </p:ext>
            </p:extLst>
          </p:nvPr>
        </p:nvGraphicFramePr>
        <p:xfrm>
          <a:off x="444006" y="2250242"/>
          <a:ext cx="5052812" cy="44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3" name="Group 72">
            <a:extLst>
              <a:ext uri="{FF2B5EF4-FFF2-40B4-BE49-F238E27FC236}">
                <a16:creationId xmlns:a16="http://schemas.microsoft.com/office/drawing/2014/main" id="{3E1C077B-579D-493A-8293-E59131BB5C27}"/>
              </a:ext>
            </a:extLst>
          </p:cNvPr>
          <p:cNvGrpSpPr/>
          <p:nvPr/>
        </p:nvGrpSpPr>
        <p:grpSpPr>
          <a:xfrm>
            <a:off x="5622596" y="3680398"/>
            <a:ext cx="756117" cy="562315"/>
            <a:chOff x="9859287" y="2023823"/>
            <a:chExt cx="1079184" cy="722596"/>
          </a:xfrm>
        </p:grpSpPr>
        <p:pic>
          <p:nvPicPr>
            <p:cNvPr id="74" name="Graphic 73" descr="Bus with solid fill">
              <a:extLst>
                <a:ext uri="{FF2B5EF4-FFF2-40B4-BE49-F238E27FC236}">
                  <a16:creationId xmlns:a16="http://schemas.microsoft.com/office/drawing/2014/main" id="{E208A3E4-38F6-47FD-A843-61596CF1B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56118">
              <a:off x="9955389" y="2023823"/>
              <a:ext cx="714943" cy="714943"/>
            </a:xfrm>
            <a:prstGeom prst="rect">
              <a:avLst/>
            </a:prstGeom>
          </p:spPr>
        </p:pic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9EF00C6D-7E2E-4F4C-A63A-144CCBFA7023}"/>
                </a:ext>
              </a:extLst>
            </p:cNvPr>
            <p:cNvSpPr/>
            <p:nvPr/>
          </p:nvSpPr>
          <p:spPr>
            <a:xfrm flipH="1">
              <a:off x="9859287" y="2381294"/>
              <a:ext cx="1079184" cy="36512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76" name="Graphic 75" descr="Thermometer with solid fill">
            <a:extLst>
              <a:ext uri="{FF2B5EF4-FFF2-40B4-BE49-F238E27FC236}">
                <a16:creationId xmlns:a16="http://schemas.microsoft.com/office/drawing/2014/main" id="{D4A88B42-C4BD-4733-9CC8-AB26904BDB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48992" y="2981440"/>
            <a:ext cx="587176" cy="587176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4ADB7CA-E569-4820-9DB5-96BF744C19F9}"/>
              </a:ext>
            </a:extLst>
          </p:cNvPr>
          <p:cNvGrpSpPr/>
          <p:nvPr/>
        </p:nvGrpSpPr>
        <p:grpSpPr>
          <a:xfrm>
            <a:off x="5703714" y="5589104"/>
            <a:ext cx="994096" cy="883339"/>
            <a:chOff x="9285817" y="4414989"/>
            <a:chExt cx="2025755" cy="18540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72A3B2F-E181-4A8C-B7D5-53D030DEA819}"/>
                </a:ext>
              </a:extLst>
            </p:cNvPr>
            <p:cNvGrpSpPr/>
            <p:nvPr/>
          </p:nvGrpSpPr>
          <p:grpSpPr>
            <a:xfrm>
              <a:off x="9324649" y="4414989"/>
              <a:ext cx="1852340" cy="1854000"/>
              <a:chOff x="9324649" y="4414989"/>
              <a:chExt cx="1852340" cy="1854000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06A14B0-8DE0-416D-BBDB-29AF0858591D}"/>
                  </a:ext>
                </a:extLst>
              </p:cNvPr>
              <p:cNvGrpSpPr/>
              <p:nvPr/>
            </p:nvGrpSpPr>
            <p:grpSpPr>
              <a:xfrm>
                <a:off x="9324649" y="4414989"/>
                <a:ext cx="1852340" cy="1854000"/>
                <a:chOff x="8799988" y="1755754"/>
                <a:chExt cx="1296000" cy="1294242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5D4A6FA6-2734-4388-940B-E91A52A3945C}"/>
                    </a:ext>
                  </a:extLst>
                </p:cNvPr>
                <p:cNvSpPr/>
                <p:nvPr/>
              </p:nvSpPr>
              <p:spPr>
                <a:xfrm>
                  <a:off x="8799988" y="1755754"/>
                  <a:ext cx="1296000" cy="12942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F7F7F">
                        <a:tint val="66000"/>
                        <a:satMod val="160000"/>
                      </a:srgbClr>
                    </a:gs>
                    <a:gs pos="50000">
                      <a:srgbClr val="7F7F7F">
                        <a:tint val="44500"/>
                        <a:satMod val="160000"/>
                      </a:srgbClr>
                    </a:gs>
                    <a:gs pos="100000">
                      <a:srgbClr val="7F7F7F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759D12FF-41F0-4069-BE9A-804624AD3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446838" y="1755754"/>
                  <a:ext cx="768" cy="6471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1DC9D41-A481-4260-AD7B-1573C95563DB}"/>
                    </a:ext>
                  </a:extLst>
                </p:cNvPr>
                <p:cNvSpPr txBox="1"/>
                <p:nvPr/>
              </p:nvSpPr>
              <p:spPr>
                <a:xfrm>
                  <a:off x="9389639" y="1755754"/>
                  <a:ext cx="46479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IE" sz="1100" dirty="0"/>
                </a:p>
              </p:txBody>
            </p: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98CDF5B-ACE3-4723-88CE-ABC7C74D0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9722" y="5338122"/>
                <a:ext cx="494015" cy="772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7A9466F-E649-4B1A-A7A4-830B10A7AA64}"/>
                </a:ext>
              </a:extLst>
            </p:cNvPr>
            <p:cNvSpPr txBox="1"/>
            <p:nvPr/>
          </p:nvSpPr>
          <p:spPr>
            <a:xfrm>
              <a:off x="10167422" y="4964412"/>
              <a:ext cx="1144150" cy="491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dirty="0"/>
                <a:t>UR &gt; X</a:t>
              </a:r>
              <a:endParaRPr lang="en-IE" sz="800" baseline="-250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6DAAF5-AA37-4EFD-B7C6-0860E3CB130E}"/>
                </a:ext>
              </a:extLst>
            </p:cNvPr>
            <p:cNvSpPr txBox="1"/>
            <p:nvPr/>
          </p:nvSpPr>
          <p:spPr>
            <a:xfrm>
              <a:off x="9285817" y="5334718"/>
              <a:ext cx="1293716" cy="491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dirty="0"/>
                <a:t>UR &lt; X</a:t>
              </a:r>
              <a:endParaRPr lang="en-IE" sz="800" baseline="-250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9B7F32-C13D-48D9-B268-8D25F3161DE4}"/>
              </a:ext>
            </a:extLst>
          </p:cNvPr>
          <p:cNvGrpSpPr/>
          <p:nvPr/>
        </p:nvGrpSpPr>
        <p:grpSpPr>
          <a:xfrm>
            <a:off x="7180606" y="5608301"/>
            <a:ext cx="1112422" cy="883339"/>
            <a:chOff x="4209193" y="4325237"/>
            <a:chExt cx="2274929" cy="186075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229959-0A93-4618-A546-A373D0D5504B}"/>
                </a:ext>
              </a:extLst>
            </p:cNvPr>
            <p:cNvGrpSpPr/>
            <p:nvPr/>
          </p:nvGrpSpPr>
          <p:grpSpPr>
            <a:xfrm>
              <a:off x="4224839" y="4325237"/>
              <a:ext cx="2259283" cy="1860756"/>
              <a:chOff x="4224839" y="4325237"/>
              <a:chExt cx="2259283" cy="1860756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CDD3B1E-B4D1-4BFF-BE89-A5E9A7F0D2FB}"/>
                  </a:ext>
                </a:extLst>
              </p:cNvPr>
              <p:cNvGrpSpPr/>
              <p:nvPr/>
            </p:nvGrpSpPr>
            <p:grpSpPr>
              <a:xfrm>
                <a:off x="4230316" y="4325237"/>
                <a:ext cx="2253806" cy="1854000"/>
                <a:chOff x="9324649" y="4414989"/>
                <a:chExt cx="2253806" cy="1854000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41728761-E8F4-4FD2-9282-6947C8A266D4}"/>
                    </a:ext>
                  </a:extLst>
                </p:cNvPr>
                <p:cNvGrpSpPr/>
                <p:nvPr/>
              </p:nvGrpSpPr>
              <p:grpSpPr>
                <a:xfrm>
                  <a:off x="9324649" y="4414989"/>
                  <a:ext cx="1852340" cy="1854000"/>
                  <a:chOff x="9324649" y="4414989"/>
                  <a:chExt cx="1852340" cy="1854000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79BD731-BD0A-4AA8-8FD5-FD7A92B354C9}"/>
                      </a:ext>
                    </a:extLst>
                  </p:cNvPr>
                  <p:cNvGrpSpPr/>
                  <p:nvPr/>
                </p:nvGrpSpPr>
                <p:grpSpPr>
                  <a:xfrm>
                    <a:off x="9324649" y="4414989"/>
                    <a:ext cx="1852340" cy="1854000"/>
                    <a:chOff x="8799988" y="1755754"/>
                    <a:chExt cx="1296000" cy="1294242"/>
                  </a:xfrm>
                </p:grpSpPr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41F80137-3533-44D3-BC29-2534500BA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9988" y="1755754"/>
                      <a:ext cx="1296000" cy="1294242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D6EC27C9-8F92-4464-8126-583D04CB60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446838" y="1755754"/>
                      <a:ext cx="768" cy="64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A43C79FD-7374-40E1-9389-D3F56D71F5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89639" y="1755754"/>
                      <a:ext cx="464790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E" sz="1100" dirty="0"/>
                    </a:p>
                  </p:txBody>
                </p:sp>
              </p:grp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D3F60640-5204-4702-B314-CEC537A0D0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49723" y="5338123"/>
                    <a:ext cx="464056" cy="82063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1382494-16D1-4768-A7D1-1B6C21521A9F}"/>
                    </a:ext>
                  </a:extLst>
                </p:cNvPr>
                <p:cNvSpPr txBox="1"/>
                <p:nvPr/>
              </p:nvSpPr>
              <p:spPr>
                <a:xfrm>
                  <a:off x="10164960" y="4938463"/>
                  <a:ext cx="1413495" cy="56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E" sz="1000" dirty="0"/>
                    <a:t>FCEB</a:t>
                  </a:r>
                  <a:endParaRPr lang="en-IE" sz="1000" baseline="-25000" dirty="0"/>
                </a:p>
              </p:txBody>
            </p:sp>
          </p:grpSp>
          <p:sp>
            <p:nvSpPr>
              <p:cNvPr id="90" name="Partial Circle 89">
                <a:extLst>
                  <a:ext uri="{FF2B5EF4-FFF2-40B4-BE49-F238E27FC236}">
                    <a16:creationId xmlns:a16="http://schemas.microsoft.com/office/drawing/2014/main" id="{5E34AF70-81CB-44E8-9C91-4B7C33919EE0}"/>
                  </a:ext>
                </a:extLst>
              </p:cNvPr>
              <p:cNvSpPr/>
              <p:nvPr/>
            </p:nvSpPr>
            <p:spPr>
              <a:xfrm>
                <a:off x="4224839" y="4331994"/>
                <a:ext cx="1852340" cy="1853999"/>
              </a:xfrm>
              <a:prstGeom prst="pie">
                <a:avLst>
                  <a:gd name="adj1" fmla="val 3399628"/>
                  <a:gd name="adj2" fmla="val 1620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04D03B9-49E6-41B6-94D7-25F9AF8463BE}"/>
                </a:ext>
              </a:extLst>
            </p:cNvPr>
            <p:cNvSpPr txBox="1"/>
            <p:nvPr/>
          </p:nvSpPr>
          <p:spPr>
            <a:xfrm>
              <a:off x="4209193" y="5130700"/>
              <a:ext cx="1354289" cy="5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/>
                <a:t>BEB</a:t>
              </a:r>
              <a:endParaRPr lang="en-IE" sz="1000" baseline="-25000" dirty="0"/>
            </a:p>
          </p:txBody>
        </p:sp>
      </p:grp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A3BFEB21-3CC8-41EA-8563-89E856B02283}"/>
              </a:ext>
            </a:extLst>
          </p:cNvPr>
          <p:cNvSpPr/>
          <p:nvPr/>
        </p:nvSpPr>
        <p:spPr>
          <a:xfrm>
            <a:off x="6737023" y="5919652"/>
            <a:ext cx="353843" cy="2179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EC28D58-BBA3-4720-B359-56150948CC7C}"/>
              </a:ext>
            </a:extLst>
          </p:cNvPr>
          <p:cNvGrpSpPr/>
          <p:nvPr/>
        </p:nvGrpSpPr>
        <p:grpSpPr>
          <a:xfrm>
            <a:off x="5674082" y="2231753"/>
            <a:ext cx="664098" cy="549682"/>
            <a:chOff x="7456793" y="2055363"/>
            <a:chExt cx="1793014" cy="1937853"/>
          </a:xfrm>
          <a:solidFill>
            <a:schemeClr val="tx1"/>
          </a:solidFill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EE2B2FB-37C0-41FF-A351-2AAFA6BED7C0}"/>
                </a:ext>
              </a:extLst>
            </p:cNvPr>
            <p:cNvGrpSpPr/>
            <p:nvPr/>
          </p:nvGrpSpPr>
          <p:grpSpPr>
            <a:xfrm>
              <a:off x="7456793" y="2055363"/>
              <a:ext cx="1183414" cy="1928683"/>
              <a:chOff x="1100355" y="2093058"/>
              <a:chExt cx="1183414" cy="1928683"/>
            </a:xfrm>
            <a:grpFill/>
          </p:grpSpPr>
          <p:pic>
            <p:nvPicPr>
              <p:cNvPr id="106" name="Graphic 105" descr="Bus with solid fill">
                <a:extLst>
                  <a:ext uri="{FF2B5EF4-FFF2-40B4-BE49-F238E27FC236}">
                    <a16:creationId xmlns:a16="http://schemas.microsoft.com/office/drawing/2014/main" id="{903D2678-A71C-4B8E-95A0-40E482BCA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2093058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07" name="Graphic 106" descr="Bus with solid fill">
                <a:extLst>
                  <a:ext uri="{FF2B5EF4-FFF2-40B4-BE49-F238E27FC236}">
                    <a16:creationId xmlns:a16="http://schemas.microsoft.com/office/drawing/2014/main" id="{2716FF01-4A5F-48BD-B7F6-20925450A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39521" y="2093058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08" name="Graphic 107" descr="Bus with solid fill">
                <a:extLst>
                  <a:ext uri="{FF2B5EF4-FFF2-40B4-BE49-F238E27FC236}">
                    <a16:creationId xmlns:a16="http://schemas.microsoft.com/office/drawing/2014/main" id="{43414E51-0847-408C-8A40-84CA9E108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2539155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09" name="Graphic 108" descr="Bus with solid fill">
                <a:extLst>
                  <a:ext uri="{FF2B5EF4-FFF2-40B4-BE49-F238E27FC236}">
                    <a16:creationId xmlns:a16="http://schemas.microsoft.com/office/drawing/2014/main" id="{32CC04FA-AE3D-4E40-9143-8429FF4A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2991965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10" name="Graphic 109" descr="Bus with solid fill">
                <a:extLst>
                  <a:ext uri="{FF2B5EF4-FFF2-40B4-BE49-F238E27FC236}">
                    <a16:creationId xmlns:a16="http://schemas.microsoft.com/office/drawing/2014/main" id="{28A241DE-0C68-4943-9DB7-A69E10E7F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09955" y="3002871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11" name="Graphic 110" descr="Bus with solid fill">
                <a:extLst>
                  <a:ext uri="{FF2B5EF4-FFF2-40B4-BE49-F238E27FC236}">
                    <a16:creationId xmlns:a16="http://schemas.microsoft.com/office/drawing/2014/main" id="{DDF990D9-31D5-4B99-96D1-93BA2EEAD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09955" y="2539155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12" name="Graphic 111" descr="Bus with solid fill">
                <a:extLst>
                  <a:ext uri="{FF2B5EF4-FFF2-40B4-BE49-F238E27FC236}">
                    <a16:creationId xmlns:a16="http://schemas.microsoft.com/office/drawing/2014/main" id="{282EF34D-8720-4D4E-B996-7DA75A705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3466587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13" name="Graphic 112" descr="Bus with solid fill">
                <a:extLst>
                  <a:ext uri="{FF2B5EF4-FFF2-40B4-BE49-F238E27FC236}">
                    <a16:creationId xmlns:a16="http://schemas.microsoft.com/office/drawing/2014/main" id="{A7D66B14-ADB7-49ED-BC20-3C214A220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09955" y="3477493"/>
                <a:ext cx="544248" cy="544248"/>
              </a:xfrm>
              <a:prstGeom prst="rect">
                <a:avLst/>
              </a:pr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92C06BD-935B-4A3C-8DB8-1FFE0C6BBB26}"/>
                </a:ext>
              </a:extLst>
            </p:cNvPr>
            <p:cNvGrpSpPr/>
            <p:nvPr/>
          </p:nvGrpSpPr>
          <p:grpSpPr>
            <a:xfrm>
              <a:off x="8705559" y="2075439"/>
              <a:ext cx="544248" cy="1917777"/>
              <a:chOff x="1100355" y="2093058"/>
              <a:chExt cx="544248" cy="1917777"/>
            </a:xfrm>
            <a:grpFill/>
          </p:grpSpPr>
          <p:pic>
            <p:nvPicPr>
              <p:cNvPr id="102" name="Graphic 101" descr="Bus with solid fill">
                <a:extLst>
                  <a:ext uri="{FF2B5EF4-FFF2-40B4-BE49-F238E27FC236}">
                    <a16:creationId xmlns:a16="http://schemas.microsoft.com/office/drawing/2014/main" id="{06029239-4631-4058-AC30-0CB373975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2093058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03" name="Graphic 102" descr="Bus with solid fill">
                <a:extLst>
                  <a:ext uri="{FF2B5EF4-FFF2-40B4-BE49-F238E27FC236}">
                    <a16:creationId xmlns:a16="http://schemas.microsoft.com/office/drawing/2014/main" id="{69C6F76B-D579-47D1-B21F-D68C41529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2539155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04" name="Graphic 103" descr="Bus with solid fill">
                <a:extLst>
                  <a:ext uri="{FF2B5EF4-FFF2-40B4-BE49-F238E27FC236}">
                    <a16:creationId xmlns:a16="http://schemas.microsoft.com/office/drawing/2014/main" id="{A2E83999-EB1D-4F62-AE3B-79AE4F471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2991965"/>
                <a:ext cx="544248" cy="544248"/>
              </a:xfrm>
              <a:prstGeom prst="rect">
                <a:avLst/>
              </a:prstGeom>
            </p:spPr>
          </p:pic>
          <p:pic>
            <p:nvPicPr>
              <p:cNvPr id="105" name="Graphic 104" descr="Bus with solid fill">
                <a:extLst>
                  <a:ext uri="{FF2B5EF4-FFF2-40B4-BE49-F238E27FC236}">
                    <a16:creationId xmlns:a16="http://schemas.microsoft.com/office/drawing/2014/main" id="{77C85B9B-A278-4A7D-90D2-3AF8F9374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00355" y="3466587"/>
                <a:ext cx="544248" cy="544248"/>
              </a:xfrm>
              <a:prstGeom prst="rect">
                <a:avLst/>
              </a:prstGeom>
            </p:spPr>
          </p:pic>
        </p:grpSp>
      </p:grpSp>
      <p:sp>
        <p:nvSpPr>
          <p:cNvPr id="47" name="Textfeld 5">
            <a:extLst>
              <a:ext uri="{FF2B5EF4-FFF2-40B4-BE49-F238E27FC236}">
                <a16:creationId xmlns:a16="http://schemas.microsoft.com/office/drawing/2014/main" id="{248E3C11-E31E-40B0-8A34-A2A9D5031344}"/>
              </a:ext>
            </a:extLst>
          </p:cNvPr>
          <p:cNvSpPr txBox="1"/>
          <p:nvPr/>
        </p:nvSpPr>
        <p:spPr>
          <a:xfrm>
            <a:off x="499245" y="216064"/>
            <a:ext cx="5230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56A7"/>
                </a:solidFill>
              </a:rPr>
              <a:t>The Enabling Support Tool (EST)</a:t>
            </a:r>
            <a:br>
              <a:rPr lang="en-GB" sz="2800" b="1" dirty="0">
                <a:solidFill>
                  <a:srgbClr val="1056A7"/>
                </a:solidFill>
              </a:rPr>
            </a:br>
            <a:r>
              <a:rPr lang="en-GB" sz="2400" b="1" dirty="0">
                <a:solidFill>
                  <a:srgbClr val="1056A7"/>
                </a:solidFill>
              </a:rPr>
              <a:t>How will it work?</a:t>
            </a:r>
            <a:endParaRPr lang="de-DE" sz="2400" b="1" dirty="0">
              <a:solidFill>
                <a:srgbClr val="1056A7"/>
              </a:solidFill>
            </a:endParaRPr>
          </a:p>
        </p:txBody>
      </p:sp>
      <p:pic>
        <p:nvPicPr>
          <p:cNvPr id="48" name="Picture 2" descr="National University of Ireland, Galway - Nephstrom">
            <a:extLst>
              <a:ext uri="{FF2B5EF4-FFF2-40B4-BE49-F238E27FC236}">
                <a16:creationId xmlns:a16="http://schemas.microsoft.com/office/drawing/2014/main" id="{9C8B45D9-193C-4746-9CF1-F17EBA32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06" y="965679"/>
            <a:ext cx="1473816" cy="4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4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FA2F3DC1-06BA-45AD-9224-C7C258375A48}"/>
              </a:ext>
            </a:extLst>
          </p:cNvPr>
          <p:cNvSpPr txBox="1"/>
          <p:nvPr/>
        </p:nvSpPr>
        <p:spPr>
          <a:xfrm>
            <a:off x="454285" y="4236559"/>
            <a:ext cx="6125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How do these different fleet combinations compare? (CAPEX, OPEX, TCO &amp; TCA of fleet)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Economy of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Roll-out now vs 2030 – increased availability of 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Effect of carbon tax &amp; electricity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Fleet operators can use this insight to make better decisions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51CDDD7-FB36-4C3C-AA60-08364C84511E}"/>
              </a:ext>
            </a:extLst>
          </p:cNvPr>
          <p:cNvSpPr txBox="1"/>
          <p:nvPr/>
        </p:nvSpPr>
        <p:spPr>
          <a:xfrm>
            <a:off x="7636494" y="1490660"/>
            <a:ext cx="4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00B0F0"/>
                </a:solidFill>
                <a:latin typeface="Open Sans"/>
                <a:cs typeface="Open Sans"/>
              </a:rPr>
              <a:t>+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8F802AC-B7BF-4AD9-BD94-09CE8FDE10EF}"/>
              </a:ext>
            </a:extLst>
          </p:cNvPr>
          <p:cNvSpPr txBox="1"/>
          <p:nvPr/>
        </p:nvSpPr>
        <p:spPr>
          <a:xfrm>
            <a:off x="7857351" y="1314898"/>
            <a:ext cx="134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rgbClr val="00B0F0"/>
                </a:solidFill>
                <a:latin typeface="Open Sans"/>
                <a:cs typeface="Open Sans"/>
              </a:rPr>
              <a:t>Additional buses &amp; chargers to meet range requirements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B28889F-EA2C-4933-A7E9-E410488AEDCD}"/>
              </a:ext>
            </a:extLst>
          </p:cNvPr>
          <p:cNvSpPr txBox="1"/>
          <p:nvPr/>
        </p:nvSpPr>
        <p:spPr>
          <a:xfrm>
            <a:off x="454285" y="153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1056A7"/>
                </a:solidFill>
              </a:rPr>
              <a:t>EST Outputs &amp; Insight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F2BCD40-10EC-4178-B2D1-A3D21D8604BD}"/>
              </a:ext>
            </a:extLst>
          </p:cNvPr>
          <p:cNvGrpSpPr/>
          <p:nvPr/>
        </p:nvGrpSpPr>
        <p:grpSpPr>
          <a:xfrm>
            <a:off x="186803" y="838763"/>
            <a:ext cx="3447772" cy="1556728"/>
            <a:chOff x="186803" y="838763"/>
            <a:chExt cx="3447772" cy="155672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FAC5D21-3513-4A2C-ACB2-0D6F12E77C38}"/>
                </a:ext>
              </a:extLst>
            </p:cNvPr>
            <p:cNvGrpSpPr/>
            <p:nvPr/>
          </p:nvGrpSpPr>
          <p:grpSpPr>
            <a:xfrm>
              <a:off x="186803" y="838763"/>
              <a:ext cx="3447772" cy="1556728"/>
              <a:chOff x="419222" y="4053429"/>
              <a:chExt cx="4597029" cy="205624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8384071-AA45-460B-B871-667BA32F8216}"/>
                  </a:ext>
                </a:extLst>
              </p:cNvPr>
              <p:cNvGrpSpPr/>
              <p:nvPr/>
            </p:nvGrpSpPr>
            <p:grpSpPr>
              <a:xfrm>
                <a:off x="419222" y="4359704"/>
                <a:ext cx="4597029" cy="1749974"/>
                <a:chOff x="588733" y="4023483"/>
                <a:chExt cx="4597029" cy="1749974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338BE9E-E266-4950-8756-949BBABDA269}"/>
                    </a:ext>
                  </a:extLst>
                </p:cNvPr>
                <p:cNvGrpSpPr/>
                <p:nvPr/>
              </p:nvGrpSpPr>
              <p:grpSpPr>
                <a:xfrm>
                  <a:off x="588733" y="4023483"/>
                  <a:ext cx="2282637" cy="1741133"/>
                  <a:chOff x="7456793" y="2055363"/>
                  <a:chExt cx="2432180" cy="1948759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9CA8EA2-6335-4606-AD41-DEBA65E7E537}"/>
                      </a:ext>
                    </a:extLst>
                  </p:cNvPr>
                  <p:cNvGrpSpPr/>
                  <p:nvPr/>
                </p:nvGrpSpPr>
                <p:grpSpPr>
                  <a:xfrm>
                    <a:off x="7456793" y="2055363"/>
                    <a:ext cx="1183414" cy="1928683"/>
                    <a:chOff x="1100355" y="2093058"/>
                    <a:chExt cx="1183414" cy="1928683"/>
                  </a:xfrm>
                </p:grpSpPr>
                <p:pic>
                  <p:nvPicPr>
                    <p:cNvPr id="80" name="Graphic 79" descr="Bus with solid fill">
                      <a:extLst>
                        <a:ext uri="{FF2B5EF4-FFF2-40B4-BE49-F238E27FC236}">
                          <a16:creationId xmlns:a16="http://schemas.microsoft.com/office/drawing/2014/main" id="{668B7112-C49B-4774-8BB3-91C3A99D77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Graphic 80" descr="Bus with solid fill">
                      <a:extLst>
                        <a:ext uri="{FF2B5EF4-FFF2-40B4-BE49-F238E27FC236}">
                          <a16:creationId xmlns:a16="http://schemas.microsoft.com/office/drawing/2014/main" id="{CDB4513A-F5BC-4F10-B7F5-B3ADA9CE34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39521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2" name="Graphic 81" descr="Bus with solid fill">
                      <a:extLst>
                        <a:ext uri="{FF2B5EF4-FFF2-40B4-BE49-F238E27FC236}">
                          <a16:creationId xmlns:a16="http://schemas.microsoft.com/office/drawing/2014/main" id="{8D27A660-EDA9-4255-8567-781749F371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3" name="Graphic 82" descr="Bus with solid fill">
                      <a:extLst>
                        <a:ext uri="{FF2B5EF4-FFF2-40B4-BE49-F238E27FC236}">
                          <a16:creationId xmlns:a16="http://schemas.microsoft.com/office/drawing/2014/main" id="{070F7B2E-E2C8-4BBB-BE06-A686E61E33A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99196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Graphic 83" descr="Bus with solid fill">
                      <a:extLst>
                        <a:ext uri="{FF2B5EF4-FFF2-40B4-BE49-F238E27FC236}">
                          <a16:creationId xmlns:a16="http://schemas.microsoft.com/office/drawing/2014/main" id="{D70E6D3D-92CA-4BE9-AC4F-F112F31C8A4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00287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Graphic 84" descr="Bus with solid fill">
                      <a:extLst>
                        <a:ext uri="{FF2B5EF4-FFF2-40B4-BE49-F238E27FC236}">
                          <a16:creationId xmlns:a16="http://schemas.microsoft.com/office/drawing/2014/main" id="{7C7FADF7-0B59-44CE-9754-27CAB05B20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Graphic 85" descr="Bus with solid fill">
                      <a:extLst>
                        <a:ext uri="{FF2B5EF4-FFF2-40B4-BE49-F238E27FC236}">
                          <a16:creationId xmlns:a16="http://schemas.microsoft.com/office/drawing/2014/main" id="{02D6161C-7035-4F9C-A2FF-E258450CBF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3466587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Graphic 86" descr="Bus with solid fill">
                      <a:extLst>
                        <a:ext uri="{FF2B5EF4-FFF2-40B4-BE49-F238E27FC236}">
                          <a16:creationId xmlns:a16="http://schemas.microsoft.com/office/drawing/2014/main" id="{6D92B150-0D51-464A-948B-58DDB4187D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47749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6AE53256-11DD-4910-ADC8-FC027DE1AF50}"/>
                      </a:ext>
                    </a:extLst>
                  </p:cNvPr>
                  <p:cNvGrpSpPr/>
                  <p:nvPr/>
                </p:nvGrpSpPr>
                <p:grpSpPr>
                  <a:xfrm>
                    <a:off x="8705559" y="2075439"/>
                    <a:ext cx="1183414" cy="1928683"/>
                    <a:chOff x="1100355" y="2093058"/>
                    <a:chExt cx="1183414" cy="1928683"/>
                  </a:xfrm>
                </p:grpSpPr>
                <p:pic>
                  <p:nvPicPr>
                    <p:cNvPr id="72" name="Graphic 71" descr="Bus with solid fill">
                      <a:extLst>
                        <a:ext uri="{FF2B5EF4-FFF2-40B4-BE49-F238E27FC236}">
                          <a16:creationId xmlns:a16="http://schemas.microsoft.com/office/drawing/2014/main" id="{F55EA0DE-E2C6-4626-A16A-D8303D2C801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Graphic 72" descr="Bus with solid fill">
                      <a:extLst>
                        <a:ext uri="{FF2B5EF4-FFF2-40B4-BE49-F238E27FC236}">
                          <a16:creationId xmlns:a16="http://schemas.microsoft.com/office/drawing/2014/main" id="{C2C8B2E4-B3D4-486F-8430-035EBCE9F6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39521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" name="Graphic 73" descr="Bus with solid fill">
                      <a:extLst>
                        <a:ext uri="{FF2B5EF4-FFF2-40B4-BE49-F238E27FC236}">
                          <a16:creationId xmlns:a16="http://schemas.microsoft.com/office/drawing/2014/main" id="{F619CF53-8F99-41C5-996A-B0886680A5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Graphic 74" descr="Bus with solid fill">
                      <a:extLst>
                        <a:ext uri="{FF2B5EF4-FFF2-40B4-BE49-F238E27FC236}">
                          <a16:creationId xmlns:a16="http://schemas.microsoft.com/office/drawing/2014/main" id="{BD88187A-6BC4-4878-9E2A-50773910F6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99196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Graphic 75" descr="Bus with solid fill">
                      <a:extLst>
                        <a:ext uri="{FF2B5EF4-FFF2-40B4-BE49-F238E27FC236}">
                          <a16:creationId xmlns:a16="http://schemas.microsoft.com/office/drawing/2014/main" id="{868474B2-46A2-4646-ACF8-39CECFB028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00287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Graphic 76" descr="Bus with solid fill">
                      <a:extLst>
                        <a:ext uri="{FF2B5EF4-FFF2-40B4-BE49-F238E27FC236}">
                          <a16:creationId xmlns:a16="http://schemas.microsoft.com/office/drawing/2014/main" id="{F323201C-AEB0-4E5A-B88B-ADA2633E51A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8" name="Graphic 77" descr="Bus with solid fill">
                      <a:extLst>
                        <a:ext uri="{FF2B5EF4-FFF2-40B4-BE49-F238E27FC236}">
                          <a16:creationId xmlns:a16="http://schemas.microsoft.com/office/drawing/2014/main" id="{0918E7A1-CC6A-4414-ACAA-7D2C64DAE7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3466587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Graphic 78" descr="Bus with solid fill">
                      <a:extLst>
                        <a:ext uri="{FF2B5EF4-FFF2-40B4-BE49-F238E27FC236}">
                          <a16:creationId xmlns:a16="http://schemas.microsoft.com/office/drawing/2014/main" id="{9C9479D7-664C-4F66-A324-88528A559D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47749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53E8BBF8-DFE5-44DE-AAA8-35F62F97214F}"/>
                    </a:ext>
                  </a:extLst>
                </p:cNvPr>
                <p:cNvGrpSpPr/>
                <p:nvPr/>
              </p:nvGrpSpPr>
              <p:grpSpPr>
                <a:xfrm>
                  <a:off x="2899118" y="4043170"/>
                  <a:ext cx="2286644" cy="1730287"/>
                  <a:chOff x="3803114" y="4117948"/>
                  <a:chExt cx="2436450" cy="1936619"/>
                </a:xfrm>
              </p:grpSpPr>
              <p:pic>
                <p:nvPicPr>
                  <p:cNvPr id="53" name="Graphic 52" descr="Bus with solid fill">
                    <a:extLst>
                      <a:ext uri="{FF2B5EF4-FFF2-40B4-BE49-F238E27FC236}">
                        <a16:creationId xmlns:a16="http://schemas.microsoft.com/office/drawing/2014/main" id="{967CDA61-4509-4DF7-8947-2D004FD5D3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4571981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54" name="Graphic 53" descr="Bus with solid fill">
                    <a:extLst>
                      <a:ext uri="{FF2B5EF4-FFF2-40B4-BE49-F238E27FC236}">
                        <a16:creationId xmlns:a16="http://schemas.microsoft.com/office/drawing/2014/main" id="{7646421A-DBD4-4D47-AFFD-3D11568A59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4125884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phic 54" descr="Bus with solid fill">
                    <a:extLst>
                      <a:ext uri="{FF2B5EF4-FFF2-40B4-BE49-F238E27FC236}">
                        <a16:creationId xmlns:a16="http://schemas.microsoft.com/office/drawing/2014/main" id="{04A7C806-6AC6-448F-82A3-2FB0489EF3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5046603"/>
                    <a:ext cx="544248" cy="544248"/>
                  </a:xfrm>
                  <a:prstGeom prst="rect">
                    <a:avLst/>
                  </a:prstGeom>
                </p:spPr>
              </p:pic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2B5C9B33-80A0-4584-AFCF-A8C978EAE0E9}"/>
                      </a:ext>
                    </a:extLst>
                  </p:cNvPr>
                  <p:cNvGrpSpPr/>
                  <p:nvPr/>
                </p:nvGrpSpPr>
                <p:grpSpPr>
                  <a:xfrm>
                    <a:off x="3803114" y="4117948"/>
                    <a:ext cx="573814" cy="1928683"/>
                    <a:chOff x="3803114" y="4117948"/>
                    <a:chExt cx="573814" cy="1928683"/>
                  </a:xfrm>
                </p:grpSpPr>
                <p:pic>
                  <p:nvPicPr>
                    <p:cNvPr id="66" name="Graphic 65" descr="Bus with solid fill">
                      <a:extLst>
                        <a:ext uri="{FF2B5EF4-FFF2-40B4-BE49-F238E27FC236}">
                          <a16:creationId xmlns:a16="http://schemas.microsoft.com/office/drawing/2014/main" id="{503E9888-DD94-4278-83EC-DA9A7315FF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32680" y="411794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Graphic 66" descr="Bus with solid fill">
                      <a:extLst>
                        <a:ext uri="{FF2B5EF4-FFF2-40B4-BE49-F238E27FC236}">
                          <a16:creationId xmlns:a16="http://schemas.microsoft.com/office/drawing/2014/main" id="{2F47FD44-C61B-4D3A-8C2A-5E4D9C5E52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502776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Graphic 67" descr="Bus with solid fill">
                      <a:extLst>
                        <a:ext uri="{FF2B5EF4-FFF2-40B4-BE49-F238E27FC236}">
                          <a16:creationId xmlns:a16="http://schemas.microsoft.com/office/drawing/2014/main" id="{31626C20-2B05-4015-A44A-C957D4AA94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456404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Graphic 68" descr="Bus with solid fill">
                      <a:extLst>
                        <a:ext uri="{FF2B5EF4-FFF2-40B4-BE49-F238E27FC236}">
                          <a16:creationId xmlns:a16="http://schemas.microsoft.com/office/drawing/2014/main" id="{17BC89A9-7D19-49E0-A44F-D835EC4263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550238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7735AA50-CBB2-4C9E-BEE3-D304FABCDD91}"/>
                      </a:ext>
                    </a:extLst>
                  </p:cNvPr>
                  <p:cNvGrpSpPr/>
                  <p:nvPr/>
                </p:nvGrpSpPr>
                <p:grpSpPr>
                  <a:xfrm>
                    <a:off x="4421773" y="4117948"/>
                    <a:ext cx="573814" cy="1928683"/>
                    <a:chOff x="4421773" y="4117948"/>
                    <a:chExt cx="573814" cy="1928683"/>
                  </a:xfrm>
                </p:grpSpPr>
                <p:pic>
                  <p:nvPicPr>
                    <p:cNvPr id="62" name="Graphic 61" descr="Bus with solid fill">
                      <a:extLst>
                        <a:ext uri="{FF2B5EF4-FFF2-40B4-BE49-F238E27FC236}">
                          <a16:creationId xmlns:a16="http://schemas.microsoft.com/office/drawing/2014/main" id="{2736AC9D-7585-4A4D-9D17-6B1755DF378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51339" y="411794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Graphic 62" descr="Bus with solid fill">
                      <a:extLst>
                        <a:ext uri="{FF2B5EF4-FFF2-40B4-BE49-F238E27FC236}">
                          <a16:creationId xmlns:a16="http://schemas.microsoft.com/office/drawing/2014/main" id="{120B62E7-BED3-4E72-A5FF-BA7570962F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502776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Graphic 63" descr="Bus with solid fill">
                      <a:extLst>
                        <a:ext uri="{FF2B5EF4-FFF2-40B4-BE49-F238E27FC236}">
                          <a16:creationId xmlns:a16="http://schemas.microsoft.com/office/drawing/2014/main" id="{03671772-4922-440B-AA4F-16044A0C127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456404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Graphic 64" descr="Bus with solid fill">
                      <a:extLst>
                        <a:ext uri="{FF2B5EF4-FFF2-40B4-BE49-F238E27FC236}">
                          <a16:creationId xmlns:a16="http://schemas.microsoft.com/office/drawing/2014/main" id="{F6EC58DD-2DD3-4FCE-9545-1D7729A91A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550238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8" name="Graphic 57" descr="Bus with solid fill">
                    <a:extLst>
                      <a:ext uri="{FF2B5EF4-FFF2-40B4-BE49-F238E27FC236}">
                        <a16:creationId xmlns:a16="http://schemas.microsoft.com/office/drawing/2014/main" id="{67620582-1FBF-41CF-BCFF-F41610C682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76657" y="4125884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59" name="Graphic 58" descr="Bus with solid fill">
                    <a:extLst>
                      <a:ext uri="{FF2B5EF4-FFF2-40B4-BE49-F238E27FC236}">
                        <a16:creationId xmlns:a16="http://schemas.microsoft.com/office/drawing/2014/main" id="{001F1D25-902A-4381-B2C8-CCAA9CE813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5035697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60" name="Graphic 59" descr="Bus with solid fill">
                    <a:extLst>
                      <a:ext uri="{FF2B5EF4-FFF2-40B4-BE49-F238E27FC236}">
                        <a16:creationId xmlns:a16="http://schemas.microsoft.com/office/drawing/2014/main" id="{7386D9B6-8759-4FEB-A54D-9E2CD7FAE0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4571981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phic 60" descr="Bus with solid fill">
                    <a:extLst>
                      <a:ext uri="{FF2B5EF4-FFF2-40B4-BE49-F238E27FC236}">
                        <a16:creationId xmlns:a16="http://schemas.microsoft.com/office/drawing/2014/main" id="{BC376620-9B3A-4CEB-97CB-3BB0F0AABE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5510319"/>
                    <a:ext cx="544248" cy="54424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35B67E-AB1A-4062-8112-EC7216CC8FA5}"/>
                  </a:ext>
                </a:extLst>
              </p:cNvPr>
              <p:cNvSpPr txBox="1"/>
              <p:nvPr/>
            </p:nvSpPr>
            <p:spPr>
              <a:xfrm>
                <a:off x="930007" y="4053429"/>
                <a:ext cx="3311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dirty="0">
                    <a:solidFill>
                      <a:srgbClr val="034DA2"/>
                    </a:solidFill>
                    <a:latin typeface="Open Sans"/>
                    <a:cs typeface="Open Sans"/>
                  </a:rPr>
                  <a:t>All FCEB Fleet</a:t>
                </a:r>
              </a:p>
            </p:txBody>
          </p:sp>
        </p:grpSp>
        <p:pic>
          <p:nvPicPr>
            <p:cNvPr id="132" name="Graphic 131" descr="Bus with solid fill">
              <a:extLst>
                <a:ext uri="{FF2B5EF4-FFF2-40B4-BE49-F238E27FC236}">
                  <a16:creationId xmlns:a16="http://schemas.microsoft.com/office/drawing/2014/main" id="{583783E3-6E49-4EE9-BB25-D6122D7FC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1486" y="2018993"/>
              <a:ext cx="383089" cy="368136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AAC0B21-F8A6-4044-8ACF-0B0E1FBE2E09}"/>
              </a:ext>
            </a:extLst>
          </p:cNvPr>
          <p:cNvGrpSpPr/>
          <p:nvPr/>
        </p:nvGrpSpPr>
        <p:grpSpPr>
          <a:xfrm>
            <a:off x="4232481" y="900245"/>
            <a:ext cx="3447772" cy="1563880"/>
            <a:chOff x="4232481" y="900245"/>
            <a:chExt cx="3447772" cy="156388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50FE3DD-CF0B-41F4-B30A-85EFD1F445B8}"/>
                </a:ext>
              </a:extLst>
            </p:cNvPr>
            <p:cNvGrpSpPr/>
            <p:nvPr/>
          </p:nvGrpSpPr>
          <p:grpSpPr>
            <a:xfrm>
              <a:off x="4232481" y="900245"/>
              <a:ext cx="3447772" cy="1563880"/>
              <a:chOff x="419222" y="4043983"/>
              <a:chExt cx="4597029" cy="206569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F4A33367-DFA3-4639-9CCD-2209601C3786}"/>
                  </a:ext>
                </a:extLst>
              </p:cNvPr>
              <p:cNvGrpSpPr/>
              <p:nvPr/>
            </p:nvGrpSpPr>
            <p:grpSpPr>
              <a:xfrm>
                <a:off x="419222" y="4359704"/>
                <a:ext cx="4597029" cy="1749974"/>
                <a:chOff x="588733" y="4023483"/>
                <a:chExt cx="4597029" cy="1749974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A231A31-9F1A-4863-A76E-95B26EE12B85}"/>
                    </a:ext>
                  </a:extLst>
                </p:cNvPr>
                <p:cNvGrpSpPr/>
                <p:nvPr/>
              </p:nvGrpSpPr>
              <p:grpSpPr>
                <a:xfrm>
                  <a:off x="588733" y="4023483"/>
                  <a:ext cx="2282637" cy="1741133"/>
                  <a:chOff x="7456793" y="2055363"/>
                  <a:chExt cx="2432180" cy="1948759"/>
                </a:xfrm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216B5610-E727-4133-A928-B6C7A8C94AEC}"/>
                      </a:ext>
                    </a:extLst>
                  </p:cNvPr>
                  <p:cNvGrpSpPr/>
                  <p:nvPr/>
                </p:nvGrpSpPr>
                <p:grpSpPr>
                  <a:xfrm>
                    <a:off x="7456793" y="2055363"/>
                    <a:ext cx="1183414" cy="1928683"/>
                    <a:chOff x="1100355" y="2093058"/>
                    <a:chExt cx="1183414" cy="1928683"/>
                  </a:xfrm>
                </p:grpSpPr>
                <p:pic>
                  <p:nvPicPr>
                    <p:cNvPr id="120" name="Graphic 119" descr="Bus with solid fill">
                      <a:extLst>
                        <a:ext uri="{FF2B5EF4-FFF2-40B4-BE49-F238E27FC236}">
                          <a16:creationId xmlns:a16="http://schemas.microsoft.com/office/drawing/2014/main" id="{DF24D6BD-ABC2-4661-8D49-3835FC7147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Graphic 120" descr="Bus with solid fill">
                      <a:extLst>
                        <a:ext uri="{FF2B5EF4-FFF2-40B4-BE49-F238E27FC236}">
                          <a16:creationId xmlns:a16="http://schemas.microsoft.com/office/drawing/2014/main" id="{89B49E2E-A43E-4697-9E04-07BB609CE2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39521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2" name="Graphic 121" descr="Bus with solid fill">
                      <a:extLst>
                        <a:ext uri="{FF2B5EF4-FFF2-40B4-BE49-F238E27FC236}">
                          <a16:creationId xmlns:a16="http://schemas.microsoft.com/office/drawing/2014/main" id="{874CD07A-B116-4C31-AF28-933F67FF4B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3" name="Graphic 122" descr="Bus with solid fill">
                      <a:extLst>
                        <a:ext uri="{FF2B5EF4-FFF2-40B4-BE49-F238E27FC236}">
                          <a16:creationId xmlns:a16="http://schemas.microsoft.com/office/drawing/2014/main" id="{52130DFB-936B-4307-8DB9-A972EDFF99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99196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4" name="Graphic 123" descr="Bus with solid fill">
                      <a:extLst>
                        <a:ext uri="{FF2B5EF4-FFF2-40B4-BE49-F238E27FC236}">
                          <a16:creationId xmlns:a16="http://schemas.microsoft.com/office/drawing/2014/main" id="{46695CD9-8A8B-4028-9F40-FC96823C4A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00287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Graphic 124" descr="Bus with solid fill">
                      <a:extLst>
                        <a:ext uri="{FF2B5EF4-FFF2-40B4-BE49-F238E27FC236}">
                          <a16:creationId xmlns:a16="http://schemas.microsoft.com/office/drawing/2014/main" id="{F1A86887-7BAA-496B-B3F2-2487DB7238C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6" name="Graphic 125" descr="Bus with solid fill">
                      <a:extLst>
                        <a:ext uri="{FF2B5EF4-FFF2-40B4-BE49-F238E27FC236}">
                          <a16:creationId xmlns:a16="http://schemas.microsoft.com/office/drawing/2014/main" id="{031E13CA-B13E-402B-8031-871CCBD9862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3466587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7" name="Graphic 126" descr="Bus with solid fill">
                      <a:extLst>
                        <a:ext uri="{FF2B5EF4-FFF2-40B4-BE49-F238E27FC236}">
                          <a16:creationId xmlns:a16="http://schemas.microsoft.com/office/drawing/2014/main" id="{9A41CD2A-83D7-4FA5-AE73-90C986D48C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47749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8870059-7D09-4589-B6D1-0F9AA967F205}"/>
                      </a:ext>
                    </a:extLst>
                  </p:cNvPr>
                  <p:cNvGrpSpPr/>
                  <p:nvPr/>
                </p:nvGrpSpPr>
                <p:grpSpPr>
                  <a:xfrm>
                    <a:off x="8705559" y="2075439"/>
                    <a:ext cx="1183414" cy="1928683"/>
                    <a:chOff x="1100355" y="2093058"/>
                    <a:chExt cx="1183414" cy="1928683"/>
                  </a:xfrm>
                </p:grpSpPr>
                <p:pic>
                  <p:nvPicPr>
                    <p:cNvPr id="112" name="Graphic 111" descr="Bus with solid fill">
                      <a:extLst>
                        <a:ext uri="{FF2B5EF4-FFF2-40B4-BE49-F238E27FC236}">
                          <a16:creationId xmlns:a16="http://schemas.microsoft.com/office/drawing/2014/main" id="{A536E467-0244-4C05-8058-E9DBDDD6DA0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Graphic 112" descr="Bus with solid fill">
                      <a:extLst>
                        <a:ext uri="{FF2B5EF4-FFF2-40B4-BE49-F238E27FC236}">
                          <a16:creationId xmlns:a16="http://schemas.microsoft.com/office/drawing/2014/main" id="{F9A6E587-E587-494F-A1CF-2E8B036203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39521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4" name="Graphic 113" descr="Bus with solid fill">
                      <a:extLst>
                        <a:ext uri="{FF2B5EF4-FFF2-40B4-BE49-F238E27FC236}">
                          <a16:creationId xmlns:a16="http://schemas.microsoft.com/office/drawing/2014/main" id="{8794EF02-D7EC-4BFD-A99E-01781E6A592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5" name="Graphic 114" descr="Bus with solid fill">
                      <a:extLst>
                        <a:ext uri="{FF2B5EF4-FFF2-40B4-BE49-F238E27FC236}">
                          <a16:creationId xmlns:a16="http://schemas.microsoft.com/office/drawing/2014/main" id="{CC490F0E-78E2-4A6F-A6C9-00F073E1CC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99196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6" name="Graphic 115" descr="Bus with solid fill">
                      <a:extLst>
                        <a:ext uri="{FF2B5EF4-FFF2-40B4-BE49-F238E27FC236}">
                          <a16:creationId xmlns:a16="http://schemas.microsoft.com/office/drawing/2014/main" id="{756D2545-F3D1-42E4-B685-E9D2928089B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00287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Graphic 116" descr="Bus with solid fill">
                      <a:extLst>
                        <a:ext uri="{FF2B5EF4-FFF2-40B4-BE49-F238E27FC236}">
                          <a16:creationId xmlns:a16="http://schemas.microsoft.com/office/drawing/2014/main" id="{3F4C4B2D-17FE-4173-9F9A-47540CBF27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Graphic 117" descr="Bus with solid fill">
                      <a:extLst>
                        <a:ext uri="{FF2B5EF4-FFF2-40B4-BE49-F238E27FC236}">
                          <a16:creationId xmlns:a16="http://schemas.microsoft.com/office/drawing/2014/main" id="{B95DF0AF-A1D6-47F6-89B2-1031C4DB96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3466587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9" name="Graphic 118" descr="Bus with solid fill">
                      <a:extLst>
                        <a:ext uri="{FF2B5EF4-FFF2-40B4-BE49-F238E27FC236}">
                          <a16:creationId xmlns:a16="http://schemas.microsoft.com/office/drawing/2014/main" id="{70142B02-20D6-4966-BBA5-2DFEDD6017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47749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2802B90B-77B2-4B7C-8506-58651E01F5F7}"/>
                    </a:ext>
                  </a:extLst>
                </p:cNvPr>
                <p:cNvGrpSpPr/>
                <p:nvPr/>
              </p:nvGrpSpPr>
              <p:grpSpPr>
                <a:xfrm>
                  <a:off x="2899118" y="4043170"/>
                  <a:ext cx="2286644" cy="1730287"/>
                  <a:chOff x="3803114" y="4117948"/>
                  <a:chExt cx="2436450" cy="1936619"/>
                </a:xfrm>
              </p:grpSpPr>
              <p:pic>
                <p:nvPicPr>
                  <p:cNvPr id="93" name="Graphic 92" descr="Bus with solid fill">
                    <a:extLst>
                      <a:ext uri="{FF2B5EF4-FFF2-40B4-BE49-F238E27FC236}">
                        <a16:creationId xmlns:a16="http://schemas.microsoft.com/office/drawing/2014/main" id="{EEA7CDC9-F686-4C28-BDD5-F8991765F7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4571981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94" name="Graphic 93" descr="Bus with solid fill">
                    <a:extLst>
                      <a:ext uri="{FF2B5EF4-FFF2-40B4-BE49-F238E27FC236}">
                        <a16:creationId xmlns:a16="http://schemas.microsoft.com/office/drawing/2014/main" id="{1EF82090-EAFA-47AE-BF40-07F54EC478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4125884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95" name="Graphic 94" descr="Bus with solid fill">
                    <a:extLst>
                      <a:ext uri="{FF2B5EF4-FFF2-40B4-BE49-F238E27FC236}">
                        <a16:creationId xmlns:a16="http://schemas.microsoft.com/office/drawing/2014/main" id="{72421302-7602-41AB-BC62-663B1855E4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5046603"/>
                    <a:ext cx="544248" cy="544248"/>
                  </a:xfrm>
                  <a:prstGeom prst="rect">
                    <a:avLst/>
                  </a:prstGeom>
                </p:spPr>
              </p:pic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2F064585-97C8-4E84-92FC-CFD37FBAD245}"/>
                      </a:ext>
                    </a:extLst>
                  </p:cNvPr>
                  <p:cNvGrpSpPr/>
                  <p:nvPr/>
                </p:nvGrpSpPr>
                <p:grpSpPr>
                  <a:xfrm>
                    <a:off x="3803114" y="4117948"/>
                    <a:ext cx="573814" cy="1928683"/>
                    <a:chOff x="3803114" y="4117948"/>
                    <a:chExt cx="573814" cy="1928683"/>
                  </a:xfrm>
                </p:grpSpPr>
                <p:pic>
                  <p:nvPicPr>
                    <p:cNvPr id="106" name="Graphic 105" descr="Bus with solid fill">
                      <a:extLst>
                        <a:ext uri="{FF2B5EF4-FFF2-40B4-BE49-F238E27FC236}">
                          <a16:creationId xmlns:a16="http://schemas.microsoft.com/office/drawing/2014/main" id="{9788555E-0846-40A1-8526-80C222D356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32680" y="411794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7" name="Graphic 106" descr="Bus with solid fill">
                      <a:extLst>
                        <a:ext uri="{FF2B5EF4-FFF2-40B4-BE49-F238E27FC236}">
                          <a16:creationId xmlns:a16="http://schemas.microsoft.com/office/drawing/2014/main" id="{659E859F-05D3-45B1-B581-3D07B6B9B4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502776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8" name="Graphic 107" descr="Bus with solid fill">
                      <a:extLst>
                        <a:ext uri="{FF2B5EF4-FFF2-40B4-BE49-F238E27FC236}">
                          <a16:creationId xmlns:a16="http://schemas.microsoft.com/office/drawing/2014/main" id="{45226272-AD12-4928-B783-49B523F380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456404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Graphic 108" descr="Bus with solid fill">
                      <a:extLst>
                        <a:ext uri="{FF2B5EF4-FFF2-40B4-BE49-F238E27FC236}">
                          <a16:creationId xmlns:a16="http://schemas.microsoft.com/office/drawing/2014/main" id="{17B38F58-3420-44AF-8CB9-C4086A73E8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550238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9C238FD2-C592-4A68-90BD-30EE32938C77}"/>
                      </a:ext>
                    </a:extLst>
                  </p:cNvPr>
                  <p:cNvGrpSpPr/>
                  <p:nvPr/>
                </p:nvGrpSpPr>
                <p:grpSpPr>
                  <a:xfrm>
                    <a:off x="4421773" y="4117948"/>
                    <a:ext cx="573814" cy="1928683"/>
                    <a:chOff x="4421773" y="4117948"/>
                    <a:chExt cx="573814" cy="1928683"/>
                  </a:xfrm>
                </p:grpSpPr>
                <p:pic>
                  <p:nvPicPr>
                    <p:cNvPr id="102" name="Graphic 101" descr="Bus with solid fill">
                      <a:extLst>
                        <a:ext uri="{FF2B5EF4-FFF2-40B4-BE49-F238E27FC236}">
                          <a16:creationId xmlns:a16="http://schemas.microsoft.com/office/drawing/2014/main" id="{E52A25DD-779D-40EA-865A-E9F76F1DAD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51339" y="411794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Graphic 102" descr="Bus with solid fill">
                      <a:extLst>
                        <a:ext uri="{FF2B5EF4-FFF2-40B4-BE49-F238E27FC236}">
                          <a16:creationId xmlns:a16="http://schemas.microsoft.com/office/drawing/2014/main" id="{4F6C5413-FF9F-475C-B7D5-1E9512A6D2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502776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Graphic 103" descr="Bus with solid fill">
                      <a:extLst>
                        <a:ext uri="{FF2B5EF4-FFF2-40B4-BE49-F238E27FC236}">
                          <a16:creationId xmlns:a16="http://schemas.microsoft.com/office/drawing/2014/main" id="{617ED4E7-F033-437A-A008-40038D57A0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456404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Graphic 104" descr="Bus with solid fill">
                      <a:extLst>
                        <a:ext uri="{FF2B5EF4-FFF2-40B4-BE49-F238E27FC236}">
                          <a16:creationId xmlns:a16="http://schemas.microsoft.com/office/drawing/2014/main" id="{93DF3AEA-B454-4F32-AA44-4F274F8816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550238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8" name="Graphic 97" descr="Bus with solid fill">
                    <a:extLst>
                      <a:ext uri="{FF2B5EF4-FFF2-40B4-BE49-F238E27FC236}">
                        <a16:creationId xmlns:a16="http://schemas.microsoft.com/office/drawing/2014/main" id="{94F9C037-F90D-4CFB-A575-A71E6C74C4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76657" y="4125884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99" name="Graphic 98" descr="Bus with solid fill">
                    <a:extLst>
                      <a:ext uri="{FF2B5EF4-FFF2-40B4-BE49-F238E27FC236}">
                        <a16:creationId xmlns:a16="http://schemas.microsoft.com/office/drawing/2014/main" id="{FACAF9F6-FE95-4361-BFDC-51185F32C9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5035697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100" name="Graphic 99" descr="Bus with solid fill">
                    <a:extLst>
                      <a:ext uri="{FF2B5EF4-FFF2-40B4-BE49-F238E27FC236}">
                        <a16:creationId xmlns:a16="http://schemas.microsoft.com/office/drawing/2014/main" id="{6032A0C2-EC86-4B9D-A722-4EBE00F68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4571981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101" name="Graphic 100" descr="Bus with solid fill">
                    <a:extLst>
                      <a:ext uri="{FF2B5EF4-FFF2-40B4-BE49-F238E27FC236}">
                        <a16:creationId xmlns:a16="http://schemas.microsoft.com/office/drawing/2014/main" id="{4F93137F-6D9B-4E19-9F16-B9ED639827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5510319"/>
                    <a:ext cx="544248" cy="54424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9C144D-2B35-48D5-AA1C-7AEC2C5BF2F6}"/>
                  </a:ext>
                </a:extLst>
              </p:cNvPr>
              <p:cNvSpPr txBox="1"/>
              <p:nvPr/>
            </p:nvSpPr>
            <p:spPr>
              <a:xfrm>
                <a:off x="1183430" y="4043983"/>
                <a:ext cx="3311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dirty="0">
                    <a:solidFill>
                      <a:srgbClr val="034DA2"/>
                    </a:solidFill>
                    <a:latin typeface="Open Sans"/>
                    <a:cs typeface="Open Sans"/>
                  </a:rPr>
                  <a:t>All BEB Fleet</a:t>
                </a:r>
              </a:p>
            </p:txBody>
          </p:sp>
        </p:grpSp>
        <p:pic>
          <p:nvPicPr>
            <p:cNvPr id="133" name="Graphic 132" descr="Bus with solid fill">
              <a:extLst>
                <a:ext uri="{FF2B5EF4-FFF2-40B4-BE49-F238E27FC236}">
                  <a16:creationId xmlns:a16="http://schemas.microsoft.com/office/drawing/2014/main" id="{0E1076AB-E94E-4CD6-A2D0-03D903B4C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78094" y="2095989"/>
              <a:ext cx="383089" cy="368136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14496D5-4C12-4C26-B381-2C672033AD8E}"/>
              </a:ext>
            </a:extLst>
          </p:cNvPr>
          <p:cNvGrpSpPr/>
          <p:nvPr/>
        </p:nvGrpSpPr>
        <p:grpSpPr>
          <a:xfrm>
            <a:off x="2319589" y="2397870"/>
            <a:ext cx="3447772" cy="1558054"/>
            <a:chOff x="2319589" y="2397870"/>
            <a:chExt cx="3447772" cy="15580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C3EFFC-0F6D-463D-A9A2-A42A4DA03010}"/>
                </a:ext>
              </a:extLst>
            </p:cNvPr>
            <p:cNvGrpSpPr/>
            <p:nvPr/>
          </p:nvGrpSpPr>
          <p:grpSpPr>
            <a:xfrm>
              <a:off x="2319589" y="2397870"/>
              <a:ext cx="3447772" cy="1558054"/>
              <a:chOff x="419222" y="4051677"/>
              <a:chExt cx="4597029" cy="205800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D8C8B4E-5961-4C94-855A-A5C5753ABF18}"/>
                  </a:ext>
                </a:extLst>
              </p:cNvPr>
              <p:cNvGrpSpPr/>
              <p:nvPr/>
            </p:nvGrpSpPr>
            <p:grpSpPr>
              <a:xfrm>
                <a:off x="419222" y="4359704"/>
                <a:ext cx="4597029" cy="1749974"/>
                <a:chOff x="588733" y="4023483"/>
                <a:chExt cx="4597029" cy="174997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BD47B37-7301-482A-A126-859F73BBDF27}"/>
                    </a:ext>
                  </a:extLst>
                </p:cNvPr>
                <p:cNvGrpSpPr/>
                <p:nvPr/>
              </p:nvGrpSpPr>
              <p:grpSpPr>
                <a:xfrm>
                  <a:off x="588733" y="4023483"/>
                  <a:ext cx="2282637" cy="1741133"/>
                  <a:chOff x="7456793" y="2055363"/>
                  <a:chExt cx="2432180" cy="1948759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07F1A527-FFF5-4CD1-9A11-26FB5B1A18BB}"/>
                      </a:ext>
                    </a:extLst>
                  </p:cNvPr>
                  <p:cNvGrpSpPr/>
                  <p:nvPr/>
                </p:nvGrpSpPr>
                <p:grpSpPr>
                  <a:xfrm>
                    <a:off x="7456793" y="2055363"/>
                    <a:ext cx="1183414" cy="1928683"/>
                    <a:chOff x="1100355" y="2093058"/>
                    <a:chExt cx="1183414" cy="1928683"/>
                  </a:xfrm>
                </p:grpSpPr>
                <p:pic>
                  <p:nvPicPr>
                    <p:cNvPr id="40" name="Graphic 39" descr="Bus with solid fill">
                      <a:extLst>
                        <a:ext uri="{FF2B5EF4-FFF2-40B4-BE49-F238E27FC236}">
                          <a16:creationId xmlns:a16="http://schemas.microsoft.com/office/drawing/2014/main" id="{341C8A12-D03B-4376-A7A3-D53C4CA2AE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Graphic 40" descr="Bus with solid fill">
                      <a:extLst>
                        <a:ext uri="{FF2B5EF4-FFF2-40B4-BE49-F238E27FC236}">
                          <a16:creationId xmlns:a16="http://schemas.microsoft.com/office/drawing/2014/main" id="{968CF16B-BEDC-4BC6-9F3F-B8F246A15E6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39521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Graphic 41" descr="Bus with solid fill">
                      <a:extLst>
                        <a:ext uri="{FF2B5EF4-FFF2-40B4-BE49-F238E27FC236}">
                          <a16:creationId xmlns:a16="http://schemas.microsoft.com/office/drawing/2014/main" id="{7C8708D9-D585-450D-9455-9ABF6EBBD8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Graphic 42" descr="Bus with solid fill">
                      <a:extLst>
                        <a:ext uri="{FF2B5EF4-FFF2-40B4-BE49-F238E27FC236}">
                          <a16:creationId xmlns:a16="http://schemas.microsoft.com/office/drawing/2014/main" id="{3227B4E7-81F8-4CF2-A602-1BDACA1756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99196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Graphic 43" descr="Bus with solid fill">
                      <a:extLst>
                        <a:ext uri="{FF2B5EF4-FFF2-40B4-BE49-F238E27FC236}">
                          <a16:creationId xmlns:a16="http://schemas.microsoft.com/office/drawing/2014/main" id="{91E5E98F-2259-4F6C-9601-E3431531C4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00287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Graphic 44" descr="Bus with solid fill">
                      <a:extLst>
                        <a:ext uri="{FF2B5EF4-FFF2-40B4-BE49-F238E27FC236}">
                          <a16:creationId xmlns:a16="http://schemas.microsoft.com/office/drawing/2014/main" id="{59160CE1-7093-474D-B4C7-315AA8C9BF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Graphic 45" descr="Bus with solid fill">
                      <a:extLst>
                        <a:ext uri="{FF2B5EF4-FFF2-40B4-BE49-F238E27FC236}">
                          <a16:creationId xmlns:a16="http://schemas.microsoft.com/office/drawing/2014/main" id="{3058D408-1119-448B-B2B3-08780326A46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3466587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Graphic 46" descr="Bus with solid fill">
                      <a:extLst>
                        <a:ext uri="{FF2B5EF4-FFF2-40B4-BE49-F238E27FC236}">
                          <a16:creationId xmlns:a16="http://schemas.microsoft.com/office/drawing/2014/main" id="{78848588-CE20-4473-ACCB-4332C86C62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47749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FE7CFC23-947E-4D38-B8C9-1D0B77D25B26}"/>
                      </a:ext>
                    </a:extLst>
                  </p:cNvPr>
                  <p:cNvGrpSpPr/>
                  <p:nvPr/>
                </p:nvGrpSpPr>
                <p:grpSpPr>
                  <a:xfrm>
                    <a:off x="8705559" y="2075439"/>
                    <a:ext cx="1183414" cy="1928683"/>
                    <a:chOff x="1100355" y="2093058"/>
                    <a:chExt cx="1183414" cy="1928683"/>
                  </a:xfrm>
                </p:grpSpPr>
                <p:pic>
                  <p:nvPicPr>
                    <p:cNvPr id="32" name="Graphic 31" descr="Bus with solid fill">
                      <a:extLst>
                        <a:ext uri="{FF2B5EF4-FFF2-40B4-BE49-F238E27FC236}">
                          <a16:creationId xmlns:a16="http://schemas.microsoft.com/office/drawing/2014/main" id="{755FB651-E7F8-4669-AB93-736A4BF00C4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Graphic 32" descr="Bus with solid fill">
                      <a:extLst>
                        <a:ext uri="{FF2B5EF4-FFF2-40B4-BE49-F238E27FC236}">
                          <a16:creationId xmlns:a16="http://schemas.microsoft.com/office/drawing/2014/main" id="{6944EAFB-12FE-436E-9E83-0FBBD6A573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39521" y="209305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Graphic 33" descr="Bus with solid fill">
                      <a:extLst>
                        <a:ext uri="{FF2B5EF4-FFF2-40B4-BE49-F238E27FC236}">
                          <a16:creationId xmlns:a16="http://schemas.microsoft.com/office/drawing/2014/main" id="{709928CB-AAD5-45C8-99F5-5D56E568B1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Graphic 34" descr="Bus with solid fill">
                      <a:extLst>
                        <a:ext uri="{FF2B5EF4-FFF2-40B4-BE49-F238E27FC236}">
                          <a16:creationId xmlns:a16="http://schemas.microsoft.com/office/drawing/2014/main" id="{D43E3206-64F7-46F8-815E-9019E97371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299196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Graphic 35" descr="Bus with solid fill">
                      <a:extLst>
                        <a:ext uri="{FF2B5EF4-FFF2-40B4-BE49-F238E27FC236}">
                          <a16:creationId xmlns:a16="http://schemas.microsoft.com/office/drawing/2014/main" id="{AC5B224C-C7AA-48E0-9E4B-2B61631DF5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00287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Graphic 36" descr="Bus with solid fill">
                      <a:extLst>
                        <a:ext uri="{FF2B5EF4-FFF2-40B4-BE49-F238E27FC236}">
                          <a16:creationId xmlns:a16="http://schemas.microsoft.com/office/drawing/2014/main" id="{C2CAE2D6-FDBA-4570-BA2F-2A0CA146C8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253915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aphic 37" descr="Bus with solid fill">
                      <a:extLst>
                        <a:ext uri="{FF2B5EF4-FFF2-40B4-BE49-F238E27FC236}">
                          <a16:creationId xmlns:a16="http://schemas.microsoft.com/office/drawing/2014/main" id="{FAF537A2-9178-4459-8FDB-F5AA9B286E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00355" y="3466587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aphic 38" descr="Bus with solid fill">
                      <a:extLst>
                        <a:ext uri="{FF2B5EF4-FFF2-40B4-BE49-F238E27FC236}">
                          <a16:creationId xmlns:a16="http://schemas.microsoft.com/office/drawing/2014/main" id="{5CB9F30C-9712-4C1D-9760-9FA976916A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09955" y="347749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8107C8C-3447-4A6F-AA44-F4AEF02DEBAD}"/>
                    </a:ext>
                  </a:extLst>
                </p:cNvPr>
                <p:cNvGrpSpPr/>
                <p:nvPr/>
              </p:nvGrpSpPr>
              <p:grpSpPr>
                <a:xfrm>
                  <a:off x="2899118" y="4043170"/>
                  <a:ext cx="2286644" cy="1730287"/>
                  <a:chOff x="3803114" y="4117948"/>
                  <a:chExt cx="2436450" cy="1936619"/>
                </a:xfrm>
              </p:grpSpPr>
              <p:pic>
                <p:nvPicPr>
                  <p:cNvPr id="13" name="Graphic 12" descr="Bus with solid fill">
                    <a:extLst>
                      <a:ext uri="{FF2B5EF4-FFF2-40B4-BE49-F238E27FC236}">
                        <a16:creationId xmlns:a16="http://schemas.microsoft.com/office/drawing/2014/main" id="{42557672-ADDB-42DF-B9CD-7965AAFF35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4571981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phic 13" descr="Bus with solid fill">
                    <a:extLst>
                      <a:ext uri="{FF2B5EF4-FFF2-40B4-BE49-F238E27FC236}">
                        <a16:creationId xmlns:a16="http://schemas.microsoft.com/office/drawing/2014/main" id="{C8E51A2D-A1D7-45FC-8DBF-728B8090FF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4125884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15" name="Graphic 14" descr="Bus with solid fill">
                    <a:extLst>
                      <a:ext uri="{FF2B5EF4-FFF2-40B4-BE49-F238E27FC236}">
                        <a16:creationId xmlns:a16="http://schemas.microsoft.com/office/drawing/2014/main" id="{F9CE6CCF-1F4E-4102-8093-CD2A712F5A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5316" y="5046603"/>
                    <a:ext cx="544248" cy="544248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8BBF316F-13C2-4829-A3C3-AD6A0FF4F933}"/>
                      </a:ext>
                    </a:extLst>
                  </p:cNvPr>
                  <p:cNvGrpSpPr/>
                  <p:nvPr/>
                </p:nvGrpSpPr>
                <p:grpSpPr>
                  <a:xfrm>
                    <a:off x="3803114" y="4117948"/>
                    <a:ext cx="573814" cy="1928683"/>
                    <a:chOff x="3803114" y="4117948"/>
                    <a:chExt cx="573814" cy="1928683"/>
                  </a:xfrm>
                </p:grpSpPr>
                <p:pic>
                  <p:nvPicPr>
                    <p:cNvPr id="26" name="Graphic 25" descr="Bus with solid fill">
                      <a:extLst>
                        <a:ext uri="{FF2B5EF4-FFF2-40B4-BE49-F238E27FC236}">
                          <a16:creationId xmlns:a16="http://schemas.microsoft.com/office/drawing/2014/main" id="{95F87705-758A-4DAE-AD3E-7745706501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32680" y="411794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Graphic 26" descr="Bus with solid fill">
                      <a:extLst>
                        <a:ext uri="{FF2B5EF4-FFF2-40B4-BE49-F238E27FC236}">
                          <a16:creationId xmlns:a16="http://schemas.microsoft.com/office/drawing/2014/main" id="{36B89F3F-9F0B-4134-9FC3-7E404C8328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502776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Graphic 27" descr="Bus with solid fill">
                      <a:extLst>
                        <a:ext uri="{FF2B5EF4-FFF2-40B4-BE49-F238E27FC236}">
                          <a16:creationId xmlns:a16="http://schemas.microsoft.com/office/drawing/2014/main" id="{EB9E19EE-488F-4D7A-94DF-8DA22A0B3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456404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Graphic 28" descr="Bus with solid fill">
                      <a:extLst>
                        <a:ext uri="{FF2B5EF4-FFF2-40B4-BE49-F238E27FC236}">
                          <a16:creationId xmlns:a16="http://schemas.microsoft.com/office/drawing/2014/main" id="{BC2A2E6D-ABD5-4A63-98B4-878BB0BA683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03114" y="550238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B12B6050-EA0B-4442-AAE9-8AAA637623E0}"/>
                      </a:ext>
                    </a:extLst>
                  </p:cNvPr>
                  <p:cNvGrpSpPr/>
                  <p:nvPr/>
                </p:nvGrpSpPr>
                <p:grpSpPr>
                  <a:xfrm>
                    <a:off x="4421773" y="4117948"/>
                    <a:ext cx="573814" cy="1928683"/>
                    <a:chOff x="4421773" y="4117948"/>
                    <a:chExt cx="573814" cy="1928683"/>
                  </a:xfrm>
                </p:grpSpPr>
                <p:pic>
                  <p:nvPicPr>
                    <p:cNvPr id="22" name="Graphic 21" descr="Bus with solid fill">
                      <a:extLst>
                        <a:ext uri="{FF2B5EF4-FFF2-40B4-BE49-F238E27FC236}">
                          <a16:creationId xmlns:a16="http://schemas.microsoft.com/office/drawing/2014/main" id="{62B4CC37-C67D-45A0-80B4-17CA8AC9B5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51339" y="4117948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Graphic 22" descr="Bus with solid fill">
                      <a:extLst>
                        <a:ext uri="{FF2B5EF4-FFF2-40B4-BE49-F238E27FC236}">
                          <a16:creationId xmlns:a16="http://schemas.microsoft.com/office/drawing/2014/main" id="{D4A563A8-525D-4BFE-AEE4-B44EAB0BB4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5027761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Graphic 23" descr="Bus with solid fill">
                      <a:extLst>
                        <a:ext uri="{FF2B5EF4-FFF2-40B4-BE49-F238E27FC236}">
                          <a16:creationId xmlns:a16="http://schemas.microsoft.com/office/drawing/2014/main" id="{542C5FB3-3DB0-4D7B-BC06-B0A4C3C9229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4564045"/>
                      <a:ext cx="544248" cy="5442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Graphic 24" descr="Bus with solid fill">
                      <a:extLst>
                        <a:ext uri="{FF2B5EF4-FFF2-40B4-BE49-F238E27FC236}">
                          <a16:creationId xmlns:a16="http://schemas.microsoft.com/office/drawing/2014/main" id="{054E2B75-6ECF-45B5-BB1B-5325542881C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21773" y="5502383"/>
                      <a:ext cx="544248" cy="54424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Graphic 17" descr="Bus with solid fill">
                    <a:extLst>
                      <a:ext uri="{FF2B5EF4-FFF2-40B4-BE49-F238E27FC236}">
                        <a16:creationId xmlns:a16="http://schemas.microsoft.com/office/drawing/2014/main" id="{E72FCE18-0B2C-4D34-9272-0E8847DB9B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76657" y="4125884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phic 18" descr="Bus with solid fill">
                    <a:extLst>
                      <a:ext uri="{FF2B5EF4-FFF2-40B4-BE49-F238E27FC236}">
                        <a16:creationId xmlns:a16="http://schemas.microsoft.com/office/drawing/2014/main" id="{3CA0532E-DA0F-4DEA-ABB0-04E4989090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5035697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20" name="Graphic 19" descr="Bus with solid fill">
                    <a:extLst>
                      <a:ext uri="{FF2B5EF4-FFF2-40B4-BE49-F238E27FC236}">
                        <a16:creationId xmlns:a16="http://schemas.microsoft.com/office/drawing/2014/main" id="{628C3046-2F79-4976-9D98-BD5B8D0F95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4571981"/>
                    <a:ext cx="544248" cy="5442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c 20" descr="Bus with solid fill">
                    <a:extLst>
                      <a:ext uri="{FF2B5EF4-FFF2-40B4-BE49-F238E27FC236}">
                        <a16:creationId xmlns:a16="http://schemas.microsoft.com/office/drawing/2014/main" id="{F12650EE-D2C8-4DBC-ABDD-3551758854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7091" y="5510319"/>
                    <a:ext cx="544248" cy="54424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60B71A-4B63-4E2E-8267-E4F13B866CAE}"/>
                  </a:ext>
                </a:extLst>
              </p:cNvPr>
              <p:cNvSpPr txBox="1"/>
              <p:nvPr/>
            </p:nvSpPr>
            <p:spPr>
              <a:xfrm>
                <a:off x="999842" y="4051677"/>
                <a:ext cx="3311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dirty="0">
                    <a:solidFill>
                      <a:srgbClr val="034DA2"/>
                    </a:solidFill>
                    <a:latin typeface="Open Sans"/>
                    <a:cs typeface="Open Sans"/>
                  </a:rPr>
                  <a:t>Mixed Fleet</a:t>
                </a:r>
              </a:p>
            </p:txBody>
          </p:sp>
        </p:grpSp>
        <p:pic>
          <p:nvPicPr>
            <p:cNvPr id="137" name="Graphic 136" descr="Bus with solid fill">
              <a:extLst>
                <a:ext uri="{FF2B5EF4-FFF2-40B4-BE49-F238E27FC236}">
                  <a16:creationId xmlns:a16="http://schemas.microsoft.com/office/drawing/2014/main" id="{C392612D-B82F-47D1-AA6A-698F4446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84272" y="3579181"/>
              <a:ext cx="383089" cy="368136"/>
            </a:xfrm>
            <a:prstGeom prst="rect">
              <a:avLst/>
            </a:prstGeom>
          </p:spPr>
        </p:pic>
      </p:grpSp>
      <p:pic>
        <p:nvPicPr>
          <p:cNvPr id="135" name="Picture 2" descr="National University of Ireland, Galway - Nephstrom">
            <a:extLst>
              <a:ext uri="{FF2B5EF4-FFF2-40B4-BE49-F238E27FC236}">
                <a16:creationId xmlns:a16="http://schemas.microsoft.com/office/drawing/2014/main" id="{6C0B8CED-AF79-4CBF-AEF2-149D4A79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06" y="6291712"/>
            <a:ext cx="1473816" cy="4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4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9" y="2130425"/>
            <a:ext cx="255654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34DA2"/>
                </a:solidFill>
                <a:latin typeface="Open Sans"/>
                <a:cs typeface="Open Sans"/>
              </a:rPr>
              <a:t>Saarland</a:t>
            </a:r>
          </a:p>
          <a:p>
            <a:pPr algn="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Marianna Rossi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61453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0C67F-869D-42CA-8E92-7A109A04403C}"/>
              </a:ext>
            </a:extLst>
          </p:cNvPr>
          <p:cNvSpPr txBox="1"/>
          <p:nvPr/>
        </p:nvSpPr>
        <p:spPr>
          <a:xfrm>
            <a:off x="5745045" y="6295997"/>
            <a:ext cx="3398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  <p:pic>
        <p:nvPicPr>
          <p:cNvPr id="1026" name="Picture 2" descr="IZES | INSPIRE-Grid Project">
            <a:extLst>
              <a:ext uri="{FF2B5EF4-FFF2-40B4-BE49-F238E27FC236}">
                <a16:creationId xmlns:a16="http://schemas.microsoft.com/office/drawing/2014/main" id="{FDE86A54-4161-42CA-8509-69154B5F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770954"/>
            <a:ext cx="2486759" cy="10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7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9052" y="1811852"/>
            <a:ext cx="3586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1056A7"/>
                </a:solidFill>
                <a:latin typeface="Open Sans"/>
                <a:cs typeface="Open Sans"/>
              </a:rPr>
              <a:t>Primary Goal</a:t>
            </a:r>
          </a:p>
          <a:p>
            <a:r>
              <a:rPr lang="en-US" sz="1600" dirty="0">
                <a:solidFill>
                  <a:srgbClr val="1056A7"/>
                </a:solidFill>
                <a:latin typeface="Open Sans"/>
                <a:cs typeface="Open Sans"/>
              </a:rPr>
              <a:t>Concept development for the use of hydrogen in local public transport focusing on the regions </a:t>
            </a:r>
            <a:r>
              <a:rPr lang="en-US" sz="1600" dirty="0" err="1">
                <a:solidFill>
                  <a:srgbClr val="1056A7"/>
                </a:solidFill>
                <a:latin typeface="Open Sans"/>
                <a:cs typeface="Open Sans"/>
              </a:rPr>
              <a:t>Merzig-Wadern</a:t>
            </a:r>
            <a:r>
              <a:rPr lang="en-US" sz="1600" dirty="0">
                <a:solidFill>
                  <a:srgbClr val="1056A7"/>
                </a:solidFill>
                <a:latin typeface="Open Sans"/>
                <a:cs typeface="Open Sans"/>
              </a:rPr>
              <a:t> and </a:t>
            </a:r>
            <a:r>
              <a:rPr lang="en-US" sz="1600" dirty="0" err="1">
                <a:solidFill>
                  <a:srgbClr val="1056A7"/>
                </a:solidFill>
                <a:latin typeface="Open Sans"/>
                <a:cs typeface="Open Sans"/>
              </a:rPr>
              <a:t>Saarpfalz</a:t>
            </a:r>
            <a:r>
              <a:rPr lang="en-US" sz="1600" dirty="0">
                <a:solidFill>
                  <a:srgbClr val="1056A7"/>
                </a:solidFill>
                <a:latin typeface="Open Sans"/>
                <a:cs typeface="Open Sans"/>
              </a:rPr>
              <a:t>.</a:t>
            </a:r>
          </a:p>
          <a:p>
            <a:endParaRPr lang="en-US" sz="1600" dirty="0">
              <a:solidFill>
                <a:srgbClr val="1056A7"/>
              </a:solidFill>
              <a:latin typeface="Open Sans"/>
              <a:cs typeface="Open Sans"/>
            </a:endParaRPr>
          </a:p>
          <a:p>
            <a:endParaRPr lang="en-US" sz="1600" dirty="0">
              <a:solidFill>
                <a:srgbClr val="1056A7"/>
              </a:solidFill>
              <a:latin typeface="Open Sans"/>
              <a:cs typeface="Open Sans"/>
            </a:endParaRPr>
          </a:p>
          <a:p>
            <a:r>
              <a:rPr lang="en-US" sz="1600" b="1" u="sng" dirty="0">
                <a:solidFill>
                  <a:srgbClr val="1056A7"/>
                </a:solidFill>
                <a:latin typeface="Open Sans"/>
                <a:cs typeface="Open Sans"/>
              </a:rPr>
              <a:t>Current Actions: </a:t>
            </a:r>
          </a:p>
          <a:p>
            <a:r>
              <a:rPr lang="en-US" sz="1600" dirty="0">
                <a:solidFill>
                  <a:srgbClr val="1056A7"/>
                </a:solidFill>
                <a:latin typeface="Open Sans"/>
                <a:cs typeface="Open Sans"/>
              </a:rPr>
              <a:t>Conduction of Interviews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5" y="1114620"/>
            <a:ext cx="4299177" cy="4564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836023" y="4005942"/>
            <a:ext cx="766355" cy="7663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99245" y="370148"/>
            <a:ext cx="52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1056A7"/>
                </a:solidFill>
              </a:rPr>
              <a:t>Contribution</a:t>
            </a:r>
            <a:r>
              <a:rPr lang="de-DE" sz="2400" b="1" dirty="0">
                <a:solidFill>
                  <a:srgbClr val="1056A7"/>
                </a:solidFill>
              </a:rPr>
              <a:t> </a:t>
            </a:r>
            <a:r>
              <a:rPr lang="de-DE" sz="2400" b="1" dirty="0" err="1">
                <a:solidFill>
                  <a:srgbClr val="1056A7"/>
                </a:solidFill>
              </a:rPr>
              <a:t>of</a:t>
            </a:r>
            <a:r>
              <a:rPr lang="de-DE" sz="2400" b="1" dirty="0">
                <a:solidFill>
                  <a:srgbClr val="1056A7"/>
                </a:solidFill>
              </a:rPr>
              <a:t> </a:t>
            </a:r>
            <a:r>
              <a:rPr lang="de-DE" sz="2400" b="1" dirty="0" err="1">
                <a:solidFill>
                  <a:srgbClr val="1056A7"/>
                </a:solidFill>
              </a:rPr>
              <a:t>the</a:t>
            </a:r>
            <a:r>
              <a:rPr lang="de-DE" sz="2400" b="1" dirty="0">
                <a:solidFill>
                  <a:srgbClr val="1056A7"/>
                </a:solidFill>
              </a:rPr>
              <a:t> IZES </a:t>
            </a:r>
            <a:r>
              <a:rPr lang="de-DE" sz="2400" b="1" dirty="0" err="1">
                <a:solidFill>
                  <a:srgbClr val="1056A7"/>
                </a:solidFill>
              </a:rPr>
              <a:t>to</a:t>
            </a:r>
            <a:r>
              <a:rPr lang="de-DE" sz="2400" b="1" dirty="0">
                <a:solidFill>
                  <a:srgbClr val="1056A7"/>
                </a:solidFill>
              </a:rPr>
              <a:t> </a:t>
            </a:r>
            <a:r>
              <a:rPr lang="de-DE" sz="2400" b="1" dirty="0" err="1">
                <a:solidFill>
                  <a:srgbClr val="1056A7"/>
                </a:solidFill>
              </a:rPr>
              <a:t>the</a:t>
            </a:r>
            <a:r>
              <a:rPr lang="de-DE" sz="2400" b="1" dirty="0">
                <a:solidFill>
                  <a:srgbClr val="1056A7"/>
                </a:solidFill>
              </a:rPr>
              <a:t> EST</a:t>
            </a:r>
          </a:p>
        </p:txBody>
      </p:sp>
      <p:pic>
        <p:nvPicPr>
          <p:cNvPr id="8" name="Picture 2" descr="IZES | INSPIRE-Grid Project">
            <a:extLst>
              <a:ext uri="{FF2B5EF4-FFF2-40B4-BE49-F238E27FC236}">
                <a16:creationId xmlns:a16="http://schemas.microsoft.com/office/drawing/2014/main" id="{16009119-B9EA-4406-95D0-2712BEF8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6214175"/>
            <a:ext cx="1050244" cy="4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0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045028" y="1397000"/>
          <a:ext cx="7243802" cy="137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dirty="0"/>
                        <a:t>INTERVIEW</a:t>
                      </a:r>
                      <a:r>
                        <a:rPr lang="de-DE" sz="1600" baseline="0" dirty="0"/>
                        <a:t> TYPE 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dirty="0"/>
                        <a:t>INTERVIEW 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Relevant, local stakeholders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Administration and politics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Transportation and bus companies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Project-related industries and companies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Influential individuals</a:t>
                      </a:r>
                      <a:endParaRPr lang="de-DE" sz="1200" dirty="0">
                        <a:solidFill>
                          <a:srgbClr val="034DA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Participants of successful comparative projects</a:t>
                      </a:r>
                      <a:endParaRPr lang="de-DE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Companies </a:t>
                      </a:r>
                      <a:r>
                        <a:rPr lang="de-DE" sz="1200" dirty="0" err="1">
                          <a:solidFill>
                            <a:srgbClr val="034DA2"/>
                          </a:solidFill>
                        </a:rPr>
                        <a:t>accompanying</a:t>
                      </a: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34DA2"/>
                          </a:solidFill>
                        </a:rPr>
                        <a:t>the</a:t>
                      </a: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34DA2"/>
                          </a:solidFill>
                        </a:rPr>
                        <a:t>project</a:t>
                      </a:r>
                      <a:endParaRPr lang="de-DE" sz="1200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Stakeholder </a:t>
                      </a:r>
                      <a:r>
                        <a:rPr lang="de-DE" sz="1200" dirty="0" err="1">
                          <a:solidFill>
                            <a:srgbClr val="034DA2"/>
                          </a:solidFill>
                        </a:rPr>
                        <a:t>involved</a:t>
                      </a: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 in </a:t>
                      </a:r>
                      <a:r>
                        <a:rPr lang="de-DE" sz="1200" dirty="0" err="1">
                          <a:solidFill>
                            <a:srgbClr val="034DA2"/>
                          </a:solidFill>
                        </a:rPr>
                        <a:t>the</a:t>
                      </a: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34DA2"/>
                          </a:solidFill>
                        </a:rPr>
                        <a:t>project</a:t>
                      </a:r>
                      <a:r>
                        <a:rPr lang="de-DE" sz="1200" dirty="0">
                          <a:solidFill>
                            <a:srgbClr val="034DA2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27017" y="1785257"/>
            <a:ext cx="369332" cy="988423"/>
          </a:xfrm>
          <a:prstGeom prst="rect">
            <a:avLst/>
          </a:prstGeom>
          <a:solidFill>
            <a:srgbClr val="CFD5E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34DA2"/>
                </a:solidFill>
              </a:rPr>
              <a:t>PARTNERS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99245" y="370148"/>
            <a:ext cx="52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056A7"/>
                </a:solidFill>
              </a:rPr>
              <a:t>INTERVIEW PARTNERS</a:t>
            </a:r>
          </a:p>
        </p:txBody>
      </p:sp>
      <p:pic>
        <p:nvPicPr>
          <p:cNvPr id="10" name="Picture 2" descr="IZES | INSPIRE-Grid Project">
            <a:extLst>
              <a:ext uri="{FF2B5EF4-FFF2-40B4-BE49-F238E27FC236}">
                <a16:creationId xmlns:a16="http://schemas.microsoft.com/office/drawing/2014/main" id="{6F9F092A-156B-47F3-9C12-4C351983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6223700"/>
            <a:ext cx="1050244" cy="4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4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F8FE9-F25C-445C-8A97-F5D20E6A9A26}"/>
              </a:ext>
            </a:extLst>
          </p:cNvPr>
          <p:cNvSpPr txBox="1"/>
          <p:nvPr/>
        </p:nvSpPr>
        <p:spPr>
          <a:xfrm>
            <a:off x="1953209" y="6436826"/>
            <a:ext cx="52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#19 - 24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045028" y="1397000"/>
          <a:ext cx="7243802" cy="3114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dirty="0"/>
                        <a:t>INTERVIEW</a:t>
                      </a:r>
                      <a:r>
                        <a:rPr lang="de-DE" sz="1600" baseline="0" dirty="0"/>
                        <a:t> TYPE 1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dirty="0"/>
                        <a:t>INTERVIEW 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Relevant, local stakeholders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Administration and politics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Transportation and bus companies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Project-related industries and companies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Influential individuals</a:t>
                      </a:r>
                      <a:endParaRPr lang="de-DE" sz="1200" dirty="0">
                        <a:solidFill>
                          <a:srgbClr val="034DA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Participants of successful comparative projects</a:t>
                      </a:r>
                      <a:endParaRPr lang="de-DE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Companies accompanying the project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Stakeholder involved in the project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Analysis of the current situation in counties of interest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34DA2"/>
                          </a:solidFill>
                        </a:rPr>
                        <a:t>Project</a:t>
                      </a:r>
                      <a:r>
                        <a:rPr lang="en-US" sz="1200" b="0" u="none" baseline="0" dirty="0">
                          <a:solidFill>
                            <a:srgbClr val="034DA2"/>
                          </a:solidFill>
                        </a:rPr>
                        <a:t> Evaluation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none" baseline="0" dirty="0">
                          <a:solidFill>
                            <a:srgbClr val="034DA2"/>
                          </a:solidFill>
                        </a:rPr>
                        <a:t>Project Expectations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Expected</a:t>
                      </a:r>
                      <a:r>
                        <a:rPr lang="en-US" sz="1200" u="none" dirty="0">
                          <a:solidFill>
                            <a:srgbClr val="034DA2"/>
                          </a:solidFill>
                        </a:rPr>
                        <a:t> project-inhibiting factors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rgbClr val="034DA2"/>
                          </a:solidFill>
                        </a:rPr>
                        <a:t>Potential project-beneficial factors</a:t>
                      </a:r>
                      <a:endParaRPr lang="en-US" sz="1200" dirty="0">
                        <a:solidFill>
                          <a:srgbClr val="034DA2"/>
                        </a:solidFill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34DA2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Analysis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of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EST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user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needs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 (</a:t>
                      </a:r>
                      <a:r>
                        <a:rPr lang="de-DE" sz="1200" b="1" dirty="0" err="1">
                          <a:solidFill>
                            <a:srgbClr val="034DA2"/>
                          </a:solidFill>
                        </a:rPr>
                        <a:t>Prospective</a:t>
                      </a:r>
                      <a:r>
                        <a:rPr lang="de-DE" sz="1200" b="1" dirty="0">
                          <a:solidFill>
                            <a:srgbClr val="034DA2"/>
                          </a:solidFill>
                        </a:rPr>
                        <a:t>)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Information the EST should ideally provide </a:t>
                      </a:r>
                    </a:p>
                    <a:p>
                      <a:pPr marL="514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34DA2"/>
                          </a:solidFill>
                        </a:rPr>
                        <a:t>Factors the EST should take into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Supplementing local analysis with real experiences</a:t>
                      </a:r>
                      <a:endParaRPr lang="de-DE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Lessons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Learned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Experienced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project-inhibiting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factors</a:t>
                      </a: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Ways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to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overcome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project-inhibiting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factors</a:t>
                      </a: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Experienced</a:t>
                      </a:r>
                      <a:r>
                        <a:rPr lang="de-DE" sz="1200" b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rgbClr val="034DA2"/>
                          </a:solidFill>
                        </a:rPr>
                        <a:t>project-beneficial</a:t>
                      </a:r>
                      <a:r>
                        <a:rPr lang="de-DE" sz="1200" b="0" baseline="0" dirty="0">
                          <a:solidFill>
                            <a:srgbClr val="034DA2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34DA2"/>
                          </a:solidFill>
                        </a:rPr>
                        <a:t>factors</a:t>
                      </a:r>
                      <a:endParaRPr lang="de-DE" sz="1200" b="0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b="1" dirty="0">
                        <a:solidFill>
                          <a:srgbClr val="034DA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034DA2"/>
                          </a:solidFill>
                        </a:rPr>
                        <a:t>Analysis of EST user needs (Retrospective)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rgbClr val="034DA2"/>
                          </a:solidFill>
                        </a:rPr>
                        <a:t>Information</a:t>
                      </a:r>
                      <a:r>
                        <a:rPr lang="en-US" sz="1200" b="0" baseline="0" dirty="0">
                          <a:solidFill>
                            <a:srgbClr val="034DA2"/>
                          </a:solidFill>
                        </a:rPr>
                        <a:t> the</a:t>
                      </a:r>
                      <a:r>
                        <a:rPr lang="en-US" sz="1200" b="0" dirty="0">
                          <a:solidFill>
                            <a:srgbClr val="034DA2"/>
                          </a:solidFill>
                        </a:rPr>
                        <a:t> EST should ideally provide</a:t>
                      </a:r>
                    </a:p>
                    <a:p>
                      <a:pPr marL="5143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rgbClr val="034DA2"/>
                          </a:solidFill>
                        </a:rPr>
                        <a:t>Factors the EST should take into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27017" y="1785257"/>
            <a:ext cx="369332" cy="988423"/>
          </a:xfrm>
          <a:prstGeom prst="rect">
            <a:avLst/>
          </a:prstGeom>
          <a:solidFill>
            <a:srgbClr val="CFD5E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34DA2"/>
                </a:solidFill>
              </a:rPr>
              <a:t>PARTNERS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017" y="2773680"/>
            <a:ext cx="369332" cy="1737360"/>
          </a:xfrm>
          <a:prstGeom prst="rect">
            <a:avLst/>
          </a:prstGeom>
          <a:solidFill>
            <a:srgbClr val="E9EBF5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34DA2"/>
                </a:solidFill>
              </a:rPr>
              <a:t>PURPOSE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99245" y="370148"/>
            <a:ext cx="52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056A7"/>
                </a:solidFill>
              </a:rPr>
              <a:t>INTERVIEW PURPOSE</a:t>
            </a:r>
          </a:p>
        </p:txBody>
      </p:sp>
      <p:pic>
        <p:nvPicPr>
          <p:cNvPr id="12" name="Picture 2" descr="IZES | INSPIRE-Grid Project">
            <a:extLst>
              <a:ext uri="{FF2B5EF4-FFF2-40B4-BE49-F238E27FC236}">
                <a16:creationId xmlns:a16="http://schemas.microsoft.com/office/drawing/2014/main" id="{8515F61F-9D41-41A0-BF25-566AD1B3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6214175"/>
            <a:ext cx="1050244" cy="4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2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1306</Words>
  <Application>Microsoft Office PowerPoint</Application>
  <PresentationFormat>On-screen Show (4:3)</PresentationFormat>
  <Paragraphs>259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Eugene McCusker (EMcCusker)</cp:lastModifiedBy>
  <cp:revision>99</cp:revision>
  <dcterms:created xsi:type="dcterms:W3CDTF">2015-03-06T10:50:13Z</dcterms:created>
  <dcterms:modified xsi:type="dcterms:W3CDTF">2022-03-02T13:20:56Z</dcterms:modified>
</cp:coreProperties>
</file>