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8" r:id="rId2"/>
    <p:sldId id="257" r:id="rId3"/>
    <p:sldId id="259" r:id="rId4"/>
    <p:sldId id="281" r:id="rId5"/>
    <p:sldId id="260" r:id="rId6"/>
    <p:sldId id="261" r:id="rId7"/>
    <p:sldId id="262" r:id="rId8"/>
    <p:sldId id="258" r:id="rId9"/>
    <p:sldId id="292" r:id="rId10"/>
    <p:sldId id="293" r:id="rId11"/>
    <p:sldId id="274" r:id="rId12"/>
    <p:sldId id="275" r:id="rId13"/>
    <p:sldId id="277" r:id="rId14"/>
    <p:sldId id="295" r:id="rId15"/>
    <p:sldId id="285" r:id="rId16"/>
    <p:sldId id="288" r:id="rId17"/>
    <p:sldId id="289" r:id="rId18"/>
    <p:sldId id="296" r:id="rId19"/>
    <p:sldId id="297" r:id="rId20"/>
    <p:sldId id="671" r:id="rId21"/>
    <p:sldId id="670" r:id="rId22"/>
    <p:sldId id="667" r:id="rId23"/>
    <p:sldId id="672" r:id="rId24"/>
    <p:sldId id="6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DE51"/>
    <a:srgbClr val="99D951"/>
    <a:srgbClr val="64BC43"/>
    <a:srgbClr val="A3F268"/>
    <a:srgbClr val="BDFFC3"/>
    <a:srgbClr val="9DFD93"/>
    <a:srgbClr val="00CC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A791A4-C362-47FD-8932-22D70A9A704F}" v="25" dt="2022-02-23T10:39:19.131"/>
    <p1510:client id="{950827AF-71F5-4876-BDCE-45F5F8C8AC72}" v="341" dt="2022-02-24T00:06:29.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72" d="100"/>
          <a:sy n="72" d="100"/>
        </p:scale>
        <p:origin x="6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AD4601-7020-435A-B076-B4E7B6035BD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277417C-78E0-4FE8-A35E-8BBE08465CDD}">
      <dgm:prSet phldrT="[Text]" custT="1"/>
      <dgm:spPr/>
      <dgm:t>
        <a:bodyPr/>
        <a:lstStyle/>
        <a:p>
          <a:r>
            <a:rPr lang="en-US" sz="1800" dirty="0"/>
            <a:t>Hydrogen Tools</a:t>
          </a:r>
        </a:p>
      </dgm:t>
    </dgm:pt>
    <dgm:pt modelId="{C5089BAA-185E-48AC-939E-6CFAD3D2CCC3}" type="parTrans" cxnId="{D1F32950-4731-48B4-BDD7-E3928D5442B7}">
      <dgm:prSet/>
      <dgm:spPr/>
      <dgm:t>
        <a:bodyPr/>
        <a:lstStyle/>
        <a:p>
          <a:endParaRPr lang="en-US" sz="1800"/>
        </a:p>
      </dgm:t>
    </dgm:pt>
    <dgm:pt modelId="{E6040C8F-B917-4388-9569-7F8C22539C4F}" type="sibTrans" cxnId="{D1F32950-4731-48B4-BDD7-E3928D5442B7}">
      <dgm:prSet/>
      <dgm:spPr/>
      <dgm:t>
        <a:bodyPr/>
        <a:lstStyle/>
        <a:p>
          <a:endParaRPr lang="en-US" sz="1800"/>
        </a:p>
      </dgm:t>
    </dgm:pt>
    <dgm:pt modelId="{B3375083-4FAD-4062-BC39-F0666110B5ED}">
      <dgm:prSet phldrT="[Text]" custT="1"/>
      <dgm:spPr/>
      <dgm:t>
        <a:bodyPr/>
        <a:lstStyle/>
        <a:p>
          <a:pPr>
            <a:lnSpc>
              <a:spcPct val="100000"/>
            </a:lnSpc>
          </a:pPr>
          <a:r>
            <a:rPr lang="en-US" sz="1800" dirty="0"/>
            <a:t>Decision Support Tool (DST)</a:t>
          </a:r>
        </a:p>
        <a:p>
          <a:pPr>
            <a:lnSpc>
              <a:spcPct val="90000"/>
            </a:lnSpc>
          </a:pPr>
          <a:r>
            <a:rPr lang="en-US" sz="1800" dirty="0"/>
            <a:t>(National/City)</a:t>
          </a:r>
        </a:p>
      </dgm:t>
    </dgm:pt>
    <dgm:pt modelId="{F7638EEB-E03C-49A5-89BE-801BD375E19A}" type="parTrans" cxnId="{49E5BFA3-5D15-43FA-A24F-CBDCA9BD185D}">
      <dgm:prSet/>
      <dgm:spPr/>
      <dgm:t>
        <a:bodyPr/>
        <a:lstStyle/>
        <a:p>
          <a:endParaRPr lang="en-US" sz="1800"/>
        </a:p>
      </dgm:t>
    </dgm:pt>
    <dgm:pt modelId="{CA346BF4-DD27-4546-BE12-B222B64C9A4A}" type="sibTrans" cxnId="{49E5BFA3-5D15-43FA-A24F-CBDCA9BD185D}">
      <dgm:prSet/>
      <dgm:spPr/>
      <dgm:t>
        <a:bodyPr/>
        <a:lstStyle/>
        <a:p>
          <a:endParaRPr lang="en-US" sz="1800"/>
        </a:p>
      </dgm:t>
    </dgm:pt>
    <dgm:pt modelId="{99A42C16-0A4E-4B42-BFED-3378F985A465}">
      <dgm:prSet phldrT="[Text]" custT="1"/>
      <dgm:spPr/>
      <dgm:t>
        <a:bodyPr/>
        <a:lstStyle/>
        <a:p>
          <a:r>
            <a:rPr lang="en-US" sz="1800" dirty="0"/>
            <a:t>Biomass-derived Hydrogen</a:t>
          </a:r>
        </a:p>
        <a:p>
          <a:r>
            <a:rPr lang="en-US" sz="1800" dirty="0"/>
            <a:t>(National)</a:t>
          </a:r>
        </a:p>
      </dgm:t>
    </dgm:pt>
    <dgm:pt modelId="{F4225CC0-CDE8-43BC-8501-611A2A9FA8BB}" type="parTrans" cxnId="{8F61FC68-DF8F-4CFD-AB53-0808BB5688E8}">
      <dgm:prSet/>
      <dgm:spPr/>
      <dgm:t>
        <a:bodyPr/>
        <a:lstStyle/>
        <a:p>
          <a:endParaRPr lang="en-US" sz="1800"/>
        </a:p>
      </dgm:t>
    </dgm:pt>
    <dgm:pt modelId="{5778DCDE-65FB-4EEF-8A68-B757502D0B5C}" type="sibTrans" cxnId="{8F61FC68-DF8F-4CFD-AB53-0808BB5688E8}">
      <dgm:prSet/>
      <dgm:spPr/>
      <dgm:t>
        <a:bodyPr/>
        <a:lstStyle/>
        <a:p>
          <a:endParaRPr lang="en-US" sz="1800"/>
        </a:p>
      </dgm:t>
    </dgm:pt>
    <dgm:pt modelId="{D15BAEBB-F675-414F-8653-EC02AF6C6E26}">
      <dgm:prSet phldrT="[Text]" custT="1"/>
      <dgm:spPr/>
      <dgm:t>
        <a:bodyPr/>
        <a:lstStyle/>
        <a:p>
          <a:r>
            <a:rPr lang="en-US" sz="1800" dirty="0"/>
            <a:t>Wind Hydrogen Bus</a:t>
          </a:r>
        </a:p>
        <a:p>
          <a:r>
            <a:rPr lang="en-US" sz="1800" dirty="0"/>
            <a:t>(City)</a:t>
          </a:r>
        </a:p>
      </dgm:t>
    </dgm:pt>
    <dgm:pt modelId="{E850561C-48D7-4605-8C08-5A6EAD24526C}" type="parTrans" cxnId="{4D14AE23-EFBA-4A85-8CC4-A5B12D0D4A9E}">
      <dgm:prSet/>
      <dgm:spPr/>
      <dgm:t>
        <a:bodyPr/>
        <a:lstStyle/>
        <a:p>
          <a:endParaRPr lang="en-US" sz="1800"/>
        </a:p>
      </dgm:t>
    </dgm:pt>
    <dgm:pt modelId="{C82A971C-43D8-45F7-88DD-37166E8955A8}" type="sibTrans" cxnId="{4D14AE23-EFBA-4A85-8CC4-A5B12D0D4A9E}">
      <dgm:prSet/>
      <dgm:spPr/>
      <dgm:t>
        <a:bodyPr/>
        <a:lstStyle/>
        <a:p>
          <a:endParaRPr lang="en-US" sz="1800"/>
        </a:p>
      </dgm:t>
    </dgm:pt>
    <dgm:pt modelId="{F50DA37B-20D6-4650-866E-008E2EB62339}">
      <dgm:prSet phldrT="[Text]" custT="1"/>
      <dgm:spPr/>
      <dgm:t>
        <a:bodyPr/>
        <a:lstStyle/>
        <a:p>
          <a:r>
            <a:rPr lang="en-US" sz="1800" dirty="0"/>
            <a:t>Simplified Decision Support Tool (SDST)</a:t>
          </a:r>
        </a:p>
        <a:p>
          <a:r>
            <a:rPr lang="en-US" sz="1800" dirty="0"/>
            <a:t>(National)</a:t>
          </a:r>
        </a:p>
      </dgm:t>
    </dgm:pt>
    <dgm:pt modelId="{27811F7D-9FB6-4440-8AF0-0166AF286DEB}" type="parTrans" cxnId="{D8AFD01C-A6FB-498E-ABB8-3284F6B9B475}">
      <dgm:prSet/>
      <dgm:spPr/>
      <dgm:t>
        <a:bodyPr/>
        <a:lstStyle/>
        <a:p>
          <a:endParaRPr lang="en-US" sz="1800"/>
        </a:p>
      </dgm:t>
    </dgm:pt>
    <dgm:pt modelId="{6A6DAB64-1CBD-4CE4-AFD0-EC32255397F1}" type="sibTrans" cxnId="{D8AFD01C-A6FB-498E-ABB8-3284F6B9B475}">
      <dgm:prSet/>
      <dgm:spPr/>
      <dgm:t>
        <a:bodyPr/>
        <a:lstStyle/>
        <a:p>
          <a:endParaRPr lang="en-US" sz="1800"/>
        </a:p>
      </dgm:t>
    </dgm:pt>
    <dgm:pt modelId="{DACB9105-EBA7-4A8F-AD66-044E1DB9FFF6}">
      <dgm:prSet phldrT="[Text]" custT="1"/>
      <dgm:spPr/>
      <dgm:t>
        <a:bodyPr/>
        <a:lstStyle/>
        <a:p>
          <a:r>
            <a:rPr lang="en-US" sz="1800" dirty="0"/>
            <a:t>Solar-Wind Hydrogen Bus</a:t>
          </a:r>
        </a:p>
        <a:p>
          <a:r>
            <a:rPr lang="en-US" sz="1800" dirty="0"/>
            <a:t>(City)</a:t>
          </a:r>
        </a:p>
      </dgm:t>
    </dgm:pt>
    <dgm:pt modelId="{8E162D99-9DDE-4C36-A41B-E3827A2CC1A9}" type="parTrans" cxnId="{B5E25C98-EFEE-43DC-BAE6-A103707613E5}">
      <dgm:prSet/>
      <dgm:spPr/>
      <dgm:t>
        <a:bodyPr/>
        <a:lstStyle/>
        <a:p>
          <a:endParaRPr lang="en-US" sz="1800"/>
        </a:p>
      </dgm:t>
    </dgm:pt>
    <dgm:pt modelId="{AE83E721-EBB9-49C1-B63D-2BE3B721AEEF}" type="sibTrans" cxnId="{B5E25C98-EFEE-43DC-BAE6-A103707613E5}">
      <dgm:prSet/>
      <dgm:spPr/>
      <dgm:t>
        <a:bodyPr/>
        <a:lstStyle/>
        <a:p>
          <a:endParaRPr lang="en-US" sz="1800"/>
        </a:p>
      </dgm:t>
    </dgm:pt>
    <dgm:pt modelId="{75CC7F85-45D1-498A-9A96-9FB774E42162}" type="pres">
      <dgm:prSet presAssocID="{4EAD4601-7020-435A-B076-B4E7B6035BD6}" presName="hierChild1" presStyleCnt="0">
        <dgm:presLayoutVars>
          <dgm:chPref val="1"/>
          <dgm:dir/>
          <dgm:animOne val="branch"/>
          <dgm:animLvl val="lvl"/>
          <dgm:resizeHandles/>
        </dgm:presLayoutVars>
      </dgm:prSet>
      <dgm:spPr/>
    </dgm:pt>
    <dgm:pt modelId="{58146A1E-0BB5-4499-9428-2C7D18089115}" type="pres">
      <dgm:prSet presAssocID="{F277417C-78E0-4FE8-A35E-8BBE08465CDD}" presName="hierRoot1" presStyleCnt="0"/>
      <dgm:spPr/>
    </dgm:pt>
    <dgm:pt modelId="{0CFF9152-A701-4B70-8EFA-EE9956E91492}" type="pres">
      <dgm:prSet presAssocID="{F277417C-78E0-4FE8-A35E-8BBE08465CDD}" presName="composite" presStyleCnt="0"/>
      <dgm:spPr/>
    </dgm:pt>
    <dgm:pt modelId="{11EF34B3-7E8F-4654-B452-A1566E6F2219}" type="pres">
      <dgm:prSet presAssocID="{F277417C-78E0-4FE8-A35E-8BBE08465CDD}" presName="background" presStyleLbl="node0" presStyleIdx="0" presStyleCnt="1"/>
      <dgm:spPr/>
    </dgm:pt>
    <dgm:pt modelId="{98DCD231-6E88-4366-B9DE-848657D41F99}" type="pres">
      <dgm:prSet presAssocID="{F277417C-78E0-4FE8-A35E-8BBE08465CDD}" presName="text" presStyleLbl="fgAcc0" presStyleIdx="0" presStyleCnt="1" custScaleX="186837" custLinFactNeighborX="-76084" custLinFactNeighborY="-65477">
        <dgm:presLayoutVars>
          <dgm:chPref val="3"/>
        </dgm:presLayoutVars>
      </dgm:prSet>
      <dgm:spPr/>
    </dgm:pt>
    <dgm:pt modelId="{A0918978-BB80-4A5F-BE06-C057F4DB7CCF}" type="pres">
      <dgm:prSet presAssocID="{F277417C-78E0-4FE8-A35E-8BBE08465CDD}" presName="hierChild2" presStyleCnt="0"/>
      <dgm:spPr/>
    </dgm:pt>
    <dgm:pt modelId="{0098F705-2A17-4726-86F7-040ACAA7C12D}" type="pres">
      <dgm:prSet presAssocID="{F7638EEB-E03C-49A5-89BE-801BD375E19A}" presName="Name10" presStyleLbl="parChTrans1D2" presStyleIdx="0" presStyleCnt="2"/>
      <dgm:spPr/>
    </dgm:pt>
    <dgm:pt modelId="{7045F559-C4BE-4C7E-B8CD-4D447A4907CA}" type="pres">
      <dgm:prSet presAssocID="{B3375083-4FAD-4062-BC39-F0666110B5ED}" presName="hierRoot2" presStyleCnt="0"/>
      <dgm:spPr/>
    </dgm:pt>
    <dgm:pt modelId="{41ED1423-BF3D-4DD6-82DE-B20E3D60995A}" type="pres">
      <dgm:prSet presAssocID="{B3375083-4FAD-4062-BC39-F0666110B5ED}" presName="composite2" presStyleCnt="0"/>
      <dgm:spPr/>
    </dgm:pt>
    <dgm:pt modelId="{0E08BC73-187F-4901-B1A0-4295F3DBC782}" type="pres">
      <dgm:prSet presAssocID="{B3375083-4FAD-4062-BC39-F0666110B5ED}" presName="background2" presStyleLbl="node2" presStyleIdx="0" presStyleCnt="2"/>
      <dgm:spPr/>
    </dgm:pt>
    <dgm:pt modelId="{FAA86B14-CE54-43E6-A18A-65D2201D2C45}" type="pres">
      <dgm:prSet presAssocID="{B3375083-4FAD-4062-BC39-F0666110B5ED}" presName="text2" presStyleLbl="fgAcc2" presStyleIdx="0" presStyleCnt="2" custScaleX="278610" custLinFactX="100000" custLinFactNeighborX="194146" custLinFactNeighborY="-27334">
        <dgm:presLayoutVars>
          <dgm:chPref val="3"/>
        </dgm:presLayoutVars>
      </dgm:prSet>
      <dgm:spPr/>
    </dgm:pt>
    <dgm:pt modelId="{84D3D9FA-BFB6-43C0-B9A5-0E4C4D27A976}" type="pres">
      <dgm:prSet presAssocID="{B3375083-4FAD-4062-BC39-F0666110B5ED}" presName="hierChild3" presStyleCnt="0"/>
      <dgm:spPr/>
    </dgm:pt>
    <dgm:pt modelId="{F58DC811-946C-4BB0-A72E-00B428F1DFA4}" type="pres">
      <dgm:prSet presAssocID="{F4225CC0-CDE8-43BC-8501-611A2A9FA8BB}" presName="Name17" presStyleLbl="parChTrans1D3" presStyleIdx="0" presStyleCnt="3"/>
      <dgm:spPr/>
    </dgm:pt>
    <dgm:pt modelId="{8EB4B75E-4BDE-4369-93DB-6DA7B4C78508}" type="pres">
      <dgm:prSet presAssocID="{99A42C16-0A4E-4B42-BFED-3378F985A465}" presName="hierRoot3" presStyleCnt="0"/>
      <dgm:spPr/>
    </dgm:pt>
    <dgm:pt modelId="{E923776C-BEBE-42CA-95E0-2299D1EC6C1C}" type="pres">
      <dgm:prSet presAssocID="{99A42C16-0A4E-4B42-BFED-3378F985A465}" presName="composite3" presStyleCnt="0"/>
      <dgm:spPr/>
    </dgm:pt>
    <dgm:pt modelId="{FC41BB07-F4C4-4264-B63C-96184C10ADE1}" type="pres">
      <dgm:prSet presAssocID="{99A42C16-0A4E-4B42-BFED-3378F985A465}" presName="background3" presStyleLbl="node3" presStyleIdx="0" presStyleCnt="3"/>
      <dgm:spPr/>
    </dgm:pt>
    <dgm:pt modelId="{2E9B9C2D-8604-46A4-A719-AF9CD54EAB86}" type="pres">
      <dgm:prSet presAssocID="{99A42C16-0A4E-4B42-BFED-3378F985A465}" presName="text3" presStyleLbl="fgAcc3" presStyleIdx="0" presStyleCnt="3" custScaleX="259958" custLinFactX="425" custLinFactNeighborX="100000" custLinFactNeighborY="21610">
        <dgm:presLayoutVars>
          <dgm:chPref val="3"/>
        </dgm:presLayoutVars>
      </dgm:prSet>
      <dgm:spPr/>
    </dgm:pt>
    <dgm:pt modelId="{BFCC3848-4DDA-4E28-81CF-3FBA25A80489}" type="pres">
      <dgm:prSet presAssocID="{99A42C16-0A4E-4B42-BFED-3378F985A465}" presName="hierChild4" presStyleCnt="0"/>
      <dgm:spPr/>
    </dgm:pt>
    <dgm:pt modelId="{A781F94C-2D5A-4953-8204-A91995DA3427}" type="pres">
      <dgm:prSet presAssocID="{E850561C-48D7-4605-8C08-5A6EAD24526C}" presName="Name17" presStyleLbl="parChTrans1D3" presStyleIdx="1" presStyleCnt="3"/>
      <dgm:spPr/>
    </dgm:pt>
    <dgm:pt modelId="{51EA4329-EB85-490C-ACEB-A9992E744EE3}" type="pres">
      <dgm:prSet presAssocID="{D15BAEBB-F675-414F-8653-EC02AF6C6E26}" presName="hierRoot3" presStyleCnt="0"/>
      <dgm:spPr/>
    </dgm:pt>
    <dgm:pt modelId="{FCAE92B8-6129-4819-917F-F27BF74F39A4}" type="pres">
      <dgm:prSet presAssocID="{D15BAEBB-F675-414F-8653-EC02AF6C6E26}" presName="composite3" presStyleCnt="0"/>
      <dgm:spPr/>
    </dgm:pt>
    <dgm:pt modelId="{919CC784-D454-45E1-921D-44807FA379A2}" type="pres">
      <dgm:prSet presAssocID="{D15BAEBB-F675-414F-8653-EC02AF6C6E26}" presName="background3" presStyleLbl="node3" presStyleIdx="1" presStyleCnt="3"/>
      <dgm:spPr/>
    </dgm:pt>
    <dgm:pt modelId="{3514402E-4F3B-48B6-846A-A5CE53F23E64}" type="pres">
      <dgm:prSet presAssocID="{D15BAEBB-F675-414F-8653-EC02AF6C6E26}" presName="text3" presStyleLbl="fgAcc3" presStyleIdx="1" presStyleCnt="3" custScaleX="214322" custLinFactX="14633" custLinFactNeighborX="100000" custLinFactNeighborY="21401">
        <dgm:presLayoutVars>
          <dgm:chPref val="3"/>
        </dgm:presLayoutVars>
      </dgm:prSet>
      <dgm:spPr/>
    </dgm:pt>
    <dgm:pt modelId="{3FD6124C-1204-43BE-9EC5-150A59C1EAA3}" type="pres">
      <dgm:prSet presAssocID="{D15BAEBB-F675-414F-8653-EC02AF6C6E26}" presName="hierChild4" presStyleCnt="0"/>
      <dgm:spPr/>
    </dgm:pt>
    <dgm:pt modelId="{F17D6584-20A4-4074-92CF-BE4C14AE10C4}" type="pres">
      <dgm:prSet presAssocID="{8E162D99-9DDE-4C36-A41B-E3827A2CC1A9}" presName="Name17" presStyleLbl="parChTrans1D3" presStyleIdx="2" presStyleCnt="3"/>
      <dgm:spPr/>
    </dgm:pt>
    <dgm:pt modelId="{82EBA9CD-EC19-4B31-96CA-DA94E451F215}" type="pres">
      <dgm:prSet presAssocID="{DACB9105-EBA7-4A8F-AD66-044E1DB9FFF6}" presName="hierRoot3" presStyleCnt="0"/>
      <dgm:spPr/>
    </dgm:pt>
    <dgm:pt modelId="{D33B2A35-5A9F-48E9-9B6B-181BD77B24C0}" type="pres">
      <dgm:prSet presAssocID="{DACB9105-EBA7-4A8F-AD66-044E1DB9FFF6}" presName="composite3" presStyleCnt="0"/>
      <dgm:spPr/>
    </dgm:pt>
    <dgm:pt modelId="{4790CCAB-2F1C-4DCC-A76D-35454FCFDE82}" type="pres">
      <dgm:prSet presAssocID="{DACB9105-EBA7-4A8F-AD66-044E1DB9FFF6}" presName="background3" presStyleLbl="node3" presStyleIdx="2" presStyleCnt="3"/>
      <dgm:spPr/>
    </dgm:pt>
    <dgm:pt modelId="{E9ACA5C4-6974-4694-9435-B4130E8CCDB3}" type="pres">
      <dgm:prSet presAssocID="{DACB9105-EBA7-4A8F-AD66-044E1DB9FFF6}" presName="text3" presStyleLbl="fgAcc3" presStyleIdx="2" presStyleCnt="3" custScaleX="241251" custLinFactX="40008" custLinFactNeighborX="100000" custLinFactNeighborY="22162">
        <dgm:presLayoutVars>
          <dgm:chPref val="3"/>
        </dgm:presLayoutVars>
      </dgm:prSet>
      <dgm:spPr/>
    </dgm:pt>
    <dgm:pt modelId="{F490A02D-8018-4B55-B993-4EE895306242}" type="pres">
      <dgm:prSet presAssocID="{DACB9105-EBA7-4A8F-AD66-044E1DB9FFF6}" presName="hierChild4" presStyleCnt="0"/>
      <dgm:spPr/>
    </dgm:pt>
    <dgm:pt modelId="{D9A4535D-7439-4100-9951-230EFA899284}" type="pres">
      <dgm:prSet presAssocID="{27811F7D-9FB6-4440-8AF0-0166AF286DEB}" presName="Name10" presStyleLbl="parChTrans1D2" presStyleIdx="1" presStyleCnt="2"/>
      <dgm:spPr/>
    </dgm:pt>
    <dgm:pt modelId="{D5EB67A0-1B70-4D79-86F1-8C140A2183CD}" type="pres">
      <dgm:prSet presAssocID="{F50DA37B-20D6-4650-866E-008E2EB62339}" presName="hierRoot2" presStyleCnt="0"/>
      <dgm:spPr/>
    </dgm:pt>
    <dgm:pt modelId="{664C687F-70EC-4321-94AE-D3AF0E3C3087}" type="pres">
      <dgm:prSet presAssocID="{F50DA37B-20D6-4650-866E-008E2EB62339}" presName="composite2" presStyleCnt="0"/>
      <dgm:spPr/>
    </dgm:pt>
    <dgm:pt modelId="{95862C10-19A5-44BF-952E-ABCF786029AF}" type="pres">
      <dgm:prSet presAssocID="{F50DA37B-20D6-4650-866E-008E2EB62339}" presName="background2" presStyleLbl="node2" presStyleIdx="1" presStyleCnt="2"/>
      <dgm:spPr/>
    </dgm:pt>
    <dgm:pt modelId="{3176D893-1C9E-482F-BDAC-857F62CF1825}" type="pres">
      <dgm:prSet presAssocID="{F50DA37B-20D6-4650-866E-008E2EB62339}" presName="text2" presStyleLbl="fgAcc2" presStyleIdx="1" presStyleCnt="2" custScaleX="358430" custLinFactX="-200000" custLinFactNeighborX="-249305" custLinFactNeighborY="-27336">
        <dgm:presLayoutVars>
          <dgm:chPref val="3"/>
        </dgm:presLayoutVars>
      </dgm:prSet>
      <dgm:spPr/>
    </dgm:pt>
    <dgm:pt modelId="{EF64CBC9-0950-4D29-9416-32DFA9361EEC}" type="pres">
      <dgm:prSet presAssocID="{F50DA37B-20D6-4650-866E-008E2EB62339}" presName="hierChild3" presStyleCnt="0"/>
      <dgm:spPr/>
    </dgm:pt>
  </dgm:ptLst>
  <dgm:cxnLst>
    <dgm:cxn modelId="{D8AFD01C-A6FB-498E-ABB8-3284F6B9B475}" srcId="{F277417C-78E0-4FE8-A35E-8BBE08465CDD}" destId="{F50DA37B-20D6-4650-866E-008E2EB62339}" srcOrd="1" destOrd="0" parTransId="{27811F7D-9FB6-4440-8AF0-0166AF286DEB}" sibTransId="{6A6DAB64-1CBD-4CE4-AFD0-EC32255397F1}"/>
    <dgm:cxn modelId="{4D14AE23-EFBA-4A85-8CC4-A5B12D0D4A9E}" srcId="{B3375083-4FAD-4062-BC39-F0666110B5ED}" destId="{D15BAEBB-F675-414F-8653-EC02AF6C6E26}" srcOrd="1" destOrd="0" parTransId="{E850561C-48D7-4605-8C08-5A6EAD24526C}" sibTransId="{C82A971C-43D8-45F7-88DD-37166E8955A8}"/>
    <dgm:cxn modelId="{200CC537-2818-41F4-B1AF-97AAB29E3545}" type="presOf" srcId="{E850561C-48D7-4605-8C08-5A6EAD24526C}" destId="{A781F94C-2D5A-4953-8204-A91995DA3427}" srcOrd="0" destOrd="0" presId="urn:microsoft.com/office/officeart/2005/8/layout/hierarchy1"/>
    <dgm:cxn modelId="{A88B813A-8CB0-43DA-937C-97FEB603899B}" type="presOf" srcId="{99A42C16-0A4E-4B42-BFED-3378F985A465}" destId="{2E9B9C2D-8604-46A4-A719-AF9CD54EAB86}" srcOrd="0" destOrd="0" presId="urn:microsoft.com/office/officeart/2005/8/layout/hierarchy1"/>
    <dgm:cxn modelId="{B0F31A3B-1DCD-4C70-9963-571AA9BEFE01}" type="presOf" srcId="{F4225CC0-CDE8-43BC-8501-611A2A9FA8BB}" destId="{F58DC811-946C-4BB0-A72E-00B428F1DFA4}" srcOrd="0" destOrd="0" presId="urn:microsoft.com/office/officeart/2005/8/layout/hierarchy1"/>
    <dgm:cxn modelId="{FA652E40-1428-4071-A689-4EAA14048314}" type="presOf" srcId="{4EAD4601-7020-435A-B076-B4E7B6035BD6}" destId="{75CC7F85-45D1-498A-9A96-9FB774E42162}" srcOrd="0" destOrd="0" presId="urn:microsoft.com/office/officeart/2005/8/layout/hierarchy1"/>
    <dgm:cxn modelId="{53B53543-D8E6-4FD7-BD69-AA01B70EBDFF}" type="presOf" srcId="{F7638EEB-E03C-49A5-89BE-801BD375E19A}" destId="{0098F705-2A17-4726-86F7-040ACAA7C12D}" srcOrd="0" destOrd="0" presId="urn:microsoft.com/office/officeart/2005/8/layout/hierarchy1"/>
    <dgm:cxn modelId="{878F7C43-F64E-4C64-B68A-66561CEA826F}" type="presOf" srcId="{27811F7D-9FB6-4440-8AF0-0166AF286DEB}" destId="{D9A4535D-7439-4100-9951-230EFA899284}" srcOrd="0" destOrd="0" presId="urn:microsoft.com/office/officeart/2005/8/layout/hierarchy1"/>
    <dgm:cxn modelId="{D2716E64-0D93-4FB8-93C5-57190FBAE4E6}" type="presOf" srcId="{D15BAEBB-F675-414F-8653-EC02AF6C6E26}" destId="{3514402E-4F3B-48B6-846A-A5CE53F23E64}" srcOrd="0" destOrd="0" presId="urn:microsoft.com/office/officeart/2005/8/layout/hierarchy1"/>
    <dgm:cxn modelId="{810F5647-6F9C-4453-8431-C94D24B9EECA}" type="presOf" srcId="{F50DA37B-20D6-4650-866E-008E2EB62339}" destId="{3176D893-1C9E-482F-BDAC-857F62CF1825}" srcOrd="0" destOrd="0" presId="urn:microsoft.com/office/officeart/2005/8/layout/hierarchy1"/>
    <dgm:cxn modelId="{8F61FC68-DF8F-4CFD-AB53-0808BB5688E8}" srcId="{B3375083-4FAD-4062-BC39-F0666110B5ED}" destId="{99A42C16-0A4E-4B42-BFED-3378F985A465}" srcOrd="0" destOrd="0" parTransId="{F4225CC0-CDE8-43BC-8501-611A2A9FA8BB}" sibTransId="{5778DCDE-65FB-4EEF-8A68-B757502D0B5C}"/>
    <dgm:cxn modelId="{D1F32950-4731-48B4-BDD7-E3928D5442B7}" srcId="{4EAD4601-7020-435A-B076-B4E7B6035BD6}" destId="{F277417C-78E0-4FE8-A35E-8BBE08465CDD}" srcOrd="0" destOrd="0" parTransId="{C5089BAA-185E-48AC-939E-6CFAD3D2CCC3}" sibTransId="{E6040C8F-B917-4388-9569-7F8C22539C4F}"/>
    <dgm:cxn modelId="{A87CB695-19DA-4F64-8730-FB54EB2E03C9}" type="presOf" srcId="{F277417C-78E0-4FE8-A35E-8BBE08465CDD}" destId="{98DCD231-6E88-4366-B9DE-848657D41F99}" srcOrd="0" destOrd="0" presId="urn:microsoft.com/office/officeart/2005/8/layout/hierarchy1"/>
    <dgm:cxn modelId="{B5E25C98-EFEE-43DC-BAE6-A103707613E5}" srcId="{B3375083-4FAD-4062-BC39-F0666110B5ED}" destId="{DACB9105-EBA7-4A8F-AD66-044E1DB9FFF6}" srcOrd="2" destOrd="0" parTransId="{8E162D99-9DDE-4C36-A41B-E3827A2CC1A9}" sibTransId="{AE83E721-EBB9-49C1-B63D-2BE3B721AEEF}"/>
    <dgm:cxn modelId="{93D159A1-D56B-4177-8401-D6BA0A7090B2}" type="presOf" srcId="{8E162D99-9DDE-4C36-A41B-E3827A2CC1A9}" destId="{F17D6584-20A4-4074-92CF-BE4C14AE10C4}" srcOrd="0" destOrd="0" presId="urn:microsoft.com/office/officeart/2005/8/layout/hierarchy1"/>
    <dgm:cxn modelId="{49E5BFA3-5D15-43FA-A24F-CBDCA9BD185D}" srcId="{F277417C-78E0-4FE8-A35E-8BBE08465CDD}" destId="{B3375083-4FAD-4062-BC39-F0666110B5ED}" srcOrd="0" destOrd="0" parTransId="{F7638EEB-E03C-49A5-89BE-801BD375E19A}" sibTransId="{CA346BF4-DD27-4546-BE12-B222B64C9A4A}"/>
    <dgm:cxn modelId="{6214BCEF-49BB-4286-8137-10330D0FD69C}" type="presOf" srcId="{B3375083-4FAD-4062-BC39-F0666110B5ED}" destId="{FAA86B14-CE54-43E6-A18A-65D2201D2C45}" srcOrd="0" destOrd="0" presId="urn:microsoft.com/office/officeart/2005/8/layout/hierarchy1"/>
    <dgm:cxn modelId="{674ECFF0-B04B-444D-AD82-CD171A1CBC74}" type="presOf" srcId="{DACB9105-EBA7-4A8F-AD66-044E1DB9FFF6}" destId="{E9ACA5C4-6974-4694-9435-B4130E8CCDB3}" srcOrd="0" destOrd="0" presId="urn:microsoft.com/office/officeart/2005/8/layout/hierarchy1"/>
    <dgm:cxn modelId="{7D5F05E6-9C33-4DD6-B7DF-C1A63978A65D}" type="presParOf" srcId="{75CC7F85-45D1-498A-9A96-9FB774E42162}" destId="{58146A1E-0BB5-4499-9428-2C7D18089115}" srcOrd="0" destOrd="0" presId="urn:microsoft.com/office/officeart/2005/8/layout/hierarchy1"/>
    <dgm:cxn modelId="{F8413714-C59C-4218-8C51-3940897B03AA}" type="presParOf" srcId="{58146A1E-0BB5-4499-9428-2C7D18089115}" destId="{0CFF9152-A701-4B70-8EFA-EE9956E91492}" srcOrd="0" destOrd="0" presId="urn:microsoft.com/office/officeart/2005/8/layout/hierarchy1"/>
    <dgm:cxn modelId="{1D2474CD-366A-46FB-857B-57890DDF1F1A}" type="presParOf" srcId="{0CFF9152-A701-4B70-8EFA-EE9956E91492}" destId="{11EF34B3-7E8F-4654-B452-A1566E6F2219}" srcOrd="0" destOrd="0" presId="urn:microsoft.com/office/officeart/2005/8/layout/hierarchy1"/>
    <dgm:cxn modelId="{67529A80-5135-40CB-8A43-C6BB861D7BB3}" type="presParOf" srcId="{0CFF9152-A701-4B70-8EFA-EE9956E91492}" destId="{98DCD231-6E88-4366-B9DE-848657D41F99}" srcOrd="1" destOrd="0" presId="urn:microsoft.com/office/officeart/2005/8/layout/hierarchy1"/>
    <dgm:cxn modelId="{0BDF9B6B-CA73-4FCD-B852-F2CC68F5A2EC}" type="presParOf" srcId="{58146A1E-0BB5-4499-9428-2C7D18089115}" destId="{A0918978-BB80-4A5F-BE06-C057F4DB7CCF}" srcOrd="1" destOrd="0" presId="urn:microsoft.com/office/officeart/2005/8/layout/hierarchy1"/>
    <dgm:cxn modelId="{135844F6-3CB9-402C-A43E-8464343DD665}" type="presParOf" srcId="{A0918978-BB80-4A5F-BE06-C057F4DB7CCF}" destId="{0098F705-2A17-4726-86F7-040ACAA7C12D}" srcOrd="0" destOrd="0" presId="urn:microsoft.com/office/officeart/2005/8/layout/hierarchy1"/>
    <dgm:cxn modelId="{408A78F8-D906-46FD-85B6-AE922C3C0BC4}" type="presParOf" srcId="{A0918978-BB80-4A5F-BE06-C057F4DB7CCF}" destId="{7045F559-C4BE-4C7E-B8CD-4D447A4907CA}" srcOrd="1" destOrd="0" presId="urn:microsoft.com/office/officeart/2005/8/layout/hierarchy1"/>
    <dgm:cxn modelId="{77004CF1-6811-4981-B39E-D6BBA24479F7}" type="presParOf" srcId="{7045F559-C4BE-4C7E-B8CD-4D447A4907CA}" destId="{41ED1423-BF3D-4DD6-82DE-B20E3D60995A}" srcOrd="0" destOrd="0" presId="urn:microsoft.com/office/officeart/2005/8/layout/hierarchy1"/>
    <dgm:cxn modelId="{0A63F849-19C0-454E-8F48-CD505E208C63}" type="presParOf" srcId="{41ED1423-BF3D-4DD6-82DE-B20E3D60995A}" destId="{0E08BC73-187F-4901-B1A0-4295F3DBC782}" srcOrd="0" destOrd="0" presId="urn:microsoft.com/office/officeart/2005/8/layout/hierarchy1"/>
    <dgm:cxn modelId="{FFD91F96-8B48-44C6-A435-E1271AC36FDD}" type="presParOf" srcId="{41ED1423-BF3D-4DD6-82DE-B20E3D60995A}" destId="{FAA86B14-CE54-43E6-A18A-65D2201D2C45}" srcOrd="1" destOrd="0" presId="urn:microsoft.com/office/officeart/2005/8/layout/hierarchy1"/>
    <dgm:cxn modelId="{5EF88E48-77FC-4039-B233-E447AA86778F}" type="presParOf" srcId="{7045F559-C4BE-4C7E-B8CD-4D447A4907CA}" destId="{84D3D9FA-BFB6-43C0-B9A5-0E4C4D27A976}" srcOrd="1" destOrd="0" presId="urn:microsoft.com/office/officeart/2005/8/layout/hierarchy1"/>
    <dgm:cxn modelId="{6CFC66F2-4EB7-4B1F-9DA5-2E0282EB06FA}" type="presParOf" srcId="{84D3D9FA-BFB6-43C0-B9A5-0E4C4D27A976}" destId="{F58DC811-946C-4BB0-A72E-00B428F1DFA4}" srcOrd="0" destOrd="0" presId="urn:microsoft.com/office/officeart/2005/8/layout/hierarchy1"/>
    <dgm:cxn modelId="{F50FEC7C-2F25-4163-B1B1-3255DC68AF6E}" type="presParOf" srcId="{84D3D9FA-BFB6-43C0-B9A5-0E4C4D27A976}" destId="{8EB4B75E-4BDE-4369-93DB-6DA7B4C78508}" srcOrd="1" destOrd="0" presId="urn:microsoft.com/office/officeart/2005/8/layout/hierarchy1"/>
    <dgm:cxn modelId="{7BE91522-D02D-4949-9F45-48254EEAF311}" type="presParOf" srcId="{8EB4B75E-4BDE-4369-93DB-6DA7B4C78508}" destId="{E923776C-BEBE-42CA-95E0-2299D1EC6C1C}" srcOrd="0" destOrd="0" presId="urn:microsoft.com/office/officeart/2005/8/layout/hierarchy1"/>
    <dgm:cxn modelId="{F8BF6F9E-8DD1-4CF8-9F0C-926A8E9BC91A}" type="presParOf" srcId="{E923776C-BEBE-42CA-95E0-2299D1EC6C1C}" destId="{FC41BB07-F4C4-4264-B63C-96184C10ADE1}" srcOrd="0" destOrd="0" presId="urn:microsoft.com/office/officeart/2005/8/layout/hierarchy1"/>
    <dgm:cxn modelId="{D4DB5D8C-6E6E-4955-8B6E-110B68C552F9}" type="presParOf" srcId="{E923776C-BEBE-42CA-95E0-2299D1EC6C1C}" destId="{2E9B9C2D-8604-46A4-A719-AF9CD54EAB86}" srcOrd="1" destOrd="0" presId="urn:microsoft.com/office/officeart/2005/8/layout/hierarchy1"/>
    <dgm:cxn modelId="{4B455411-52F4-4798-BDB4-914E1A53F178}" type="presParOf" srcId="{8EB4B75E-4BDE-4369-93DB-6DA7B4C78508}" destId="{BFCC3848-4DDA-4E28-81CF-3FBA25A80489}" srcOrd="1" destOrd="0" presId="urn:microsoft.com/office/officeart/2005/8/layout/hierarchy1"/>
    <dgm:cxn modelId="{42643917-1475-40C0-ACD5-BB013350AE2A}" type="presParOf" srcId="{84D3D9FA-BFB6-43C0-B9A5-0E4C4D27A976}" destId="{A781F94C-2D5A-4953-8204-A91995DA3427}" srcOrd="2" destOrd="0" presId="urn:microsoft.com/office/officeart/2005/8/layout/hierarchy1"/>
    <dgm:cxn modelId="{F6AA3B3B-8287-4532-81CB-886E21AE677F}" type="presParOf" srcId="{84D3D9FA-BFB6-43C0-B9A5-0E4C4D27A976}" destId="{51EA4329-EB85-490C-ACEB-A9992E744EE3}" srcOrd="3" destOrd="0" presId="urn:microsoft.com/office/officeart/2005/8/layout/hierarchy1"/>
    <dgm:cxn modelId="{C8E0FDAF-3D0C-4963-BDB1-8CCD615768D0}" type="presParOf" srcId="{51EA4329-EB85-490C-ACEB-A9992E744EE3}" destId="{FCAE92B8-6129-4819-917F-F27BF74F39A4}" srcOrd="0" destOrd="0" presId="urn:microsoft.com/office/officeart/2005/8/layout/hierarchy1"/>
    <dgm:cxn modelId="{98E14173-81D9-4449-A6A6-CD5772224F6D}" type="presParOf" srcId="{FCAE92B8-6129-4819-917F-F27BF74F39A4}" destId="{919CC784-D454-45E1-921D-44807FA379A2}" srcOrd="0" destOrd="0" presId="urn:microsoft.com/office/officeart/2005/8/layout/hierarchy1"/>
    <dgm:cxn modelId="{1A285635-A8F3-4243-84A4-9E2C4B2A8FE6}" type="presParOf" srcId="{FCAE92B8-6129-4819-917F-F27BF74F39A4}" destId="{3514402E-4F3B-48B6-846A-A5CE53F23E64}" srcOrd="1" destOrd="0" presId="urn:microsoft.com/office/officeart/2005/8/layout/hierarchy1"/>
    <dgm:cxn modelId="{241C5FEE-91A5-4FA5-9700-8FD0744188B8}" type="presParOf" srcId="{51EA4329-EB85-490C-ACEB-A9992E744EE3}" destId="{3FD6124C-1204-43BE-9EC5-150A59C1EAA3}" srcOrd="1" destOrd="0" presId="urn:microsoft.com/office/officeart/2005/8/layout/hierarchy1"/>
    <dgm:cxn modelId="{DB17F8FC-B23D-422F-995A-194E86469C14}" type="presParOf" srcId="{84D3D9FA-BFB6-43C0-B9A5-0E4C4D27A976}" destId="{F17D6584-20A4-4074-92CF-BE4C14AE10C4}" srcOrd="4" destOrd="0" presId="urn:microsoft.com/office/officeart/2005/8/layout/hierarchy1"/>
    <dgm:cxn modelId="{7002E73F-FF16-4E7D-8B59-B55CD1EDB481}" type="presParOf" srcId="{84D3D9FA-BFB6-43C0-B9A5-0E4C4D27A976}" destId="{82EBA9CD-EC19-4B31-96CA-DA94E451F215}" srcOrd="5" destOrd="0" presId="urn:microsoft.com/office/officeart/2005/8/layout/hierarchy1"/>
    <dgm:cxn modelId="{6756A38F-8A75-441F-83EF-4B37A7530C55}" type="presParOf" srcId="{82EBA9CD-EC19-4B31-96CA-DA94E451F215}" destId="{D33B2A35-5A9F-48E9-9B6B-181BD77B24C0}" srcOrd="0" destOrd="0" presId="urn:microsoft.com/office/officeart/2005/8/layout/hierarchy1"/>
    <dgm:cxn modelId="{37B96F6B-364B-4FDD-8F25-1B1113284E82}" type="presParOf" srcId="{D33B2A35-5A9F-48E9-9B6B-181BD77B24C0}" destId="{4790CCAB-2F1C-4DCC-A76D-35454FCFDE82}" srcOrd="0" destOrd="0" presId="urn:microsoft.com/office/officeart/2005/8/layout/hierarchy1"/>
    <dgm:cxn modelId="{47AEBEAE-10CD-4C94-98FF-9CF1A9BD82AE}" type="presParOf" srcId="{D33B2A35-5A9F-48E9-9B6B-181BD77B24C0}" destId="{E9ACA5C4-6974-4694-9435-B4130E8CCDB3}" srcOrd="1" destOrd="0" presId="urn:microsoft.com/office/officeart/2005/8/layout/hierarchy1"/>
    <dgm:cxn modelId="{93477F7E-7A4E-4A25-9034-477C269AC5FB}" type="presParOf" srcId="{82EBA9CD-EC19-4B31-96CA-DA94E451F215}" destId="{F490A02D-8018-4B55-B993-4EE895306242}" srcOrd="1" destOrd="0" presId="urn:microsoft.com/office/officeart/2005/8/layout/hierarchy1"/>
    <dgm:cxn modelId="{E1174305-0E7C-46EA-9F73-E606C86C0E0C}" type="presParOf" srcId="{A0918978-BB80-4A5F-BE06-C057F4DB7CCF}" destId="{D9A4535D-7439-4100-9951-230EFA899284}" srcOrd="2" destOrd="0" presId="urn:microsoft.com/office/officeart/2005/8/layout/hierarchy1"/>
    <dgm:cxn modelId="{675C6413-9829-4043-B85A-AA8DFCDE4D44}" type="presParOf" srcId="{A0918978-BB80-4A5F-BE06-C057F4DB7CCF}" destId="{D5EB67A0-1B70-4D79-86F1-8C140A2183CD}" srcOrd="3" destOrd="0" presId="urn:microsoft.com/office/officeart/2005/8/layout/hierarchy1"/>
    <dgm:cxn modelId="{A6C6C653-8EBD-472F-B0EC-33D8B3063105}" type="presParOf" srcId="{D5EB67A0-1B70-4D79-86F1-8C140A2183CD}" destId="{664C687F-70EC-4321-94AE-D3AF0E3C3087}" srcOrd="0" destOrd="0" presId="urn:microsoft.com/office/officeart/2005/8/layout/hierarchy1"/>
    <dgm:cxn modelId="{A8C99CF0-6594-4945-ABCF-7B937D210B5A}" type="presParOf" srcId="{664C687F-70EC-4321-94AE-D3AF0E3C3087}" destId="{95862C10-19A5-44BF-952E-ABCF786029AF}" srcOrd="0" destOrd="0" presId="urn:microsoft.com/office/officeart/2005/8/layout/hierarchy1"/>
    <dgm:cxn modelId="{47FFA04D-2822-4A0A-ADC1-FFA3EBB83CCB}" type="presParOf" srcId="{664C687F-70EC-4321-94AE-D3AF0E3C3087}" destId="{3176D893-1C9E-482F-BDAC-857F62CF1825}" srcOrd="1" destOrd="0" presId="urn:microsoft.com/office/officeart/2005/8/layout/hierarchy1"/>
    <dgm:cxn modelId="{21A1A488-40B1-42C2-938F-A3C1D0A82002}" type="presParOf" srcId="{D5EB67A0-1B70-4D79-86F1-8C140A2183CD}" destId="{EF64CBC9-0950-4D29-9416-32DFA9361EE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5D7890-D323-4756-B981-C16053F36AB2}"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35F32F54-395C-4532-84E5-A5EDAFC1AF2C}">
      <dgm:prSet custT="1"/>
      <dgm:spPr/>
      <dgm:t>
        <a:bodyPr/>
        <a:lstStyle/>
        <a:p>
          <a:pPr>
            <a:lnSpc>
              <a:spcPct val="100000"/>
            </a:lnSpc>
            <a:defRPr cap="all"/>
          </a:pPr>
          <a:r>
            <a:rPr lang="en-IE" sz="1600" b="0" i="0" kern="1200" cap="none" baseline="0" dirty="0">
              <a:solidFill>
                <a:srgbClr val="000000">
                  <a:hueOff val="0"/>
                  <a:satOff val="0"/>
                  <a:lumOff val="0"/>
                  <a:alphaOff val="0"/>
                </a:srgbClr>
              </a:solidFill>
              <a:latin typeface="Arial"/>
              <a:ea typeface="+mn-ea"/>
              <a:cs typeface="+mn-cs"/>
            </a:rPr>
            <a:t>BEBs suffer from range limitations</a:t>
          </a:r>
          <a:endParaRPr lang="en-US" sz="1600" b="0" i="0" kern="1200" cap="none" baseline="0" dirty="0">
            <a:solidFill>
              <a:srgbClr val="000000">
                <a:hueOff val="0"/>
                <a:satOff val="0"/>
                <a:lumOff val="0"/>
                <a:alphaOff val="0"/>
              </a:srgbClr>
            </a:solidFill>
            <a:latin typeface="Arial"/>
            <a:ea typeface="+mn-ea"/>
            <a:cs typeface="+mn-cs"/>
          </a:endParaRPr>
        </a:p>
      </dgm:t>
    </dgm:pt>
    <dgm:pt modelId="{6A9D8BCF-EF32-4C53-B887-2AAEED8C26AE}" type="parTrans" cxnId="{7442B1F5-845B-4D95-8D64-0ED748A6B17E}">
      <dgm:prSet/>
      <dgm:spPr/>
      <dgm:t>
        <a:bodyPr/>
        <a:lstStyle/>
        <a:p>
          <a:endParaRPr lang="en-US"/>
        </a:p>
      </dgm:t>
    </dgm:pt>
    <dgm:pt modelId="{EB434CC5-6439-4BF7-AB8C-F80D22A2BDC5}" type="sibTrans" cxnId="{7442B1F5-845B-4D95-8D64-0ED748A6B17E}">
      <dgm:prSet/>
      <dgm:spPr/>
      <dgm:t>
        <a:bodyPr/>
        <a:lstStyle/>
        <a:p>
          <a:pPr>
            <a:lnSpc>
              <a:spcPct val="100000"/>
            </a:lnSpc>
          </a:pPr>
          <a:endParaRPr lang="en-US"/>
        </a:p>
      </dgm:t>
    </dgm:pt>
    <dgm:pt modelId="{B3743CC5-3B7E-4465-A7BD-5C2C7B89912D}">
      <dgm:prSet custT="1"/>
      <dgm:spPr/>
      <dgm:t>
        <a:bodyPr/>
        <a:lstStyle/>
        <a:p>
          <a:pPr>
            <a:lnSpc>
              <a:spcPct val="100000"/>
            </a:lnSpc>
            <a:defRPr cap="all"/>
          </a:pPr>
          <a:r>
            <a:rPr lang="en-US" sz="1600" b="0" i="0" kern="1200" cap="none" baseline="0" dirty="0">
              <a:solidFill>
                <a:srgbClr val="000000">
                  <a:hueOff val="0"/>
                  <a:satOff val="0"/>
                  <a:lumOff val="0"/>
                  <a:alphaOff val="0"/>
                </a:srgbClr>
              </a:solidFill>
              <a:latin typeface="Arial"/>
              <a:ea typeface="+mn-ea"/>
              <a:cs typeface="+mn-cs"/>
            </a:rPr>
            <a:t>Additional BEBs and/or more expensive infrastructure required</a:t>
          </a:r>
        </a:p>
      </dgm:t>
    </dgm:pt>
    <dgm:pt modelId="{0A5821CE-F376-456A-AA09-46CBBCCEEFA5}" type="parTrans" cxnId="{BE3F51A5-B009-49F8-A0F1-03841298176F}">
      <dgm:prSet/>
      <dgm:spPr/>
      <dgm:t>
        <a:bodyPr/>
        <a:lstStyle/>
        <a:p>
          <a:endParaRPr lang="en-US"/>
        </a:p>
      </dgm:t>
    </dgm:pt>
    <dgm:pt modelId="{15BD9730-F158-46D3-9FED-BAD7FF8555C4}" type="sibTrans" cxnId="{BE3F51A5-B009-49F8-A0F1-03841298176F}">
      <dgm:prSet/>
      <dgm:spPr/>
      <dgm:t>
        <a:bodyPr/>
        <a:lstStyle/>
        <a:p>
          <a:pPr>
            <a:lnSpc>
              <a:spcPct val="100000"/>
            </a:lnSpc>
          </a:pPr>
          <a:endParaRPr lang="en-US"/>
        </a:p>
      </dgm:t>
    </dgm:pt>
    <dgm:pt modelId="{B6D06DA2-0125-45F9-A491-B39ACE3FB3FA}">
      <dgm:prSet custT="1"/>
      <dgm:spPr/>
      <dgm:t>
        <a:bodyPr/>
        <a:lstStyle/>
        <a:p>
          <a:pPr>
            <a:lnSpc>
              <a:spcPct val="100000"/>
            </a:lnSpc>
            <a:defRPr cap="all"/>
          </a:pPr>
          <a:r>
            <a:rPr lang="en-IE" sz="1600" b="0" i="0" kern="1200" cap="none" baseline="0" dirty="0">
              <a:solidFill>
                <a:srgbClr val="000000">
                  <a:hueOff val="0"/>
                  <a:satOff val="0"/>
                  <a:lumOff val="0"/>
                  <a:alphaOff val="0"/>
                </a:srgbClr>
              </a:solidFill>
              <a:latin typeface="Arial"/>
              <a:ea typeface="+mn-ea"/>
              <a:cs typeface="+mn-cs"/>
            </a:rPr>
            <a:t>FCEBs have comparable range to ICEBs: can deal with more energy intensive routes</a:t>
          </a:r>
          <a:endParaRPr lang="en-US" sz="1600" b="0" i="0" kern="1200" cap="none" baseline="0" dirty="0">
            <a:solidFill>
              <a:srgbClr val="000000">
                <a:hueOff val="0"/>
                <a:satOff val="0"/>
                <a:lumOff val="0"/>
                <a:alphaOff val="0"/>
              </a:srgbClr>
            </a:solidFill>
            <a:latin typeface="Arial"/>
            <a:ea typeface="+mn-ea"/>
            <a:cs typeface="+mn-cs"/>
          </a:endParaRPr>
        </a:p>
      </dgm:t>
    </dgm:pt>
    <dgm:pt modelId="{5C7D3EBA-690E-4BA7-8AC1-F08F8BB5010C}" type="parTrans" cxnId="{D785E66A-9BB0-40A9-BE18-BE3D966F377A}">
      <dgm:prSet/>
      <dgm:spPr/>
      <dgm:t>
        <a:bodyPr/>
        <a:lstStyle/>
        <a:p>
          <a:endParaRPr lang="en-US"/>
        </a:p>
      </dgm:t>
    </dgm:pt>
    <dgm:pt modelId="{0A7FC289-EFFF-4B63-8BEE-08BD7AF85099}" type="sibTrans" cxnId="{D785E66A-9BB0-40A9-BE18-BE3D966F377A}">
      <dgm:prSet/>
      <dgm:spPr/>
      <dgm:t>
        <a:bodyPr/>
        <a:lstStyle/>
        <a:p>
          <a:endParaRPr lang="en-US"/>
        </a:p>
      </dgm:t>
    </dgm:pt>
    <dgm:pt modelId="{59DBE39B-F966-449C-910D-6E2F299EA2C8}">
      <dgm:prSet custT="1"/>
      <dgm:spPr/>
      <dgm:t>
        <a:bodyPr/>
        <a:lstStyle/>
        <a:p>
          <a:pPr>
            <a:lnSpc>
              <a:spcPct val="100000"/>
            </a:lnSpc>
            <a:defRPr cap="all"/>
          </a:pPr>
          <a:r>
            <a:rPr lang="en-IE" sz="1600" b="0" i="0" kern="1200" cap="none" baseline="0" dirty="0">
              <a:solidFill>
                <a:srgbClr val="000000">
                  <a:hueOff val="0"/>
                  <a:satOff val="0"/>
                  <a:lumOff val="0"/>
                  <a:alphaOff val="0"/>
                </a:srgbClr>
              </a:solidFill>
              <a:latin typeface="Arial"/>
              <a:ea typeface="+mn-ea"/>
              <a:cs typeface="+mn-cs"/>
            </a:rPr>
            <a:t>Improvements in battery capacity will reach a plateau </a:t>
          </a:r>
        </a:p>
      </dgm:t>
    </dgm:pt>
    <dgm:pt modelId="{C4594D44-6437-4EAE-A6C6-A35AD7ADB609}" type="parTrans" cxnId="{381ACD9D-CB7A-4987-A024-00647C028B1E}">
      <dgm:prSet/>
      <dgm:spPr/>
      <dgm:t>
        <a:bodyPr/>
        <a:lstStyle/>
        <a:p>
          <a:endParaRPr lang="en-IE"/>
        </a:p>
      </dgm:t>
    </dgm:pt>
    <dgm:pt modelId="{B4B47848-CEAA-4FC4-B8EB-D12BC91BAAC0}" type="sibTrans" cxnId="{381ACD9D-CB7A-4987-A024-00647C028B1E}">
      <dgm:prSet/>
      <dgm:spPr/>
      <dgm:t>
        <a:bodyPr/>
        <a:lstStyle/>
        <a:p>
          <a:endParaRPr lang="en-IE"/>
        </a:p>
      </dgm:t>
    </dgm:pt>
    <dgm:pt modelId="{7AF60101-A4CF-463A-92D4-00B63333F8D9}" type="pres">
      <dgm:prSet presAssocID="{B05D7890-D323-4756-B981-C16053F36AB2}" presName="root" presStyleCnt="0">
        <dgm:presLayoutVars>
          <dgm:dir/>
          <dgm:resizeHandles val="exact"/>
        </dgm:presLayoutVars>
      </dgm:prSet>
      <dgm:spPr/>
    </dgm:pt>
    <dgm:pt modelId="{7BEA4918-3F1A-4D22-8C59-8D4E0ED57A3F}" type="pres">
      <dgm:prSet presAssocID="{35F32F54-395C-4532-84E5-A5EDAFC1AF2C}" presName="compNode" presStyleCnt="0"/>
      <dgm:spPr/>
    </dgm:pt>
    <dgm:pt modelId="{D13EBC8E-D2D1-4E7C-89EF-A3F70DA54CEC}" type="pres">
      <dgm:prSet presAssocID="{35F32F54-395C-4532-84E5-A5EDAFC1AF2C}" presName="iconBgRect" presStyleLbl="bgShp" presStyleIdx="0" presStyleCnt="4"/>
      <dgm:spPr/>
    </dgm:pt>
    <dgm:pt modelId="{1495AD3E-AC53-41C7-ADAB-6EE9AF016573}" type="pres">
      <dgm:prSet presAssocID="{35F32F54-395C-4532-84E5-A5EDAFC1AF2C}"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us"/>
        </a:ext>
      </dgm:extLst>
    </dgm:pt>
    <dgm:pt modelId="{01974905-3F4D-4100-A9EC-2EA7493C6195}" type="pres">
      <dgm:prSet presAssocID="{35F32F54-395C-4532-84E5-A5EDAFC1AF2C}" presName="spaceRect" presStyleCnt="0"/>
      <dgm:spPr/>
    </dgm:pt>
    <dgm:pt modelId="{A7728FDC-0A5E-4252-9C89-FEEB1D99F291}" type="pres">
      <dgm:prSet presAssocID="{35F32F54-395C-4532-84E5-A5EDAFC1AF2C}" presName="textRect" presStyleLbl="revTx" presStyleIdx="0" presStyleCnt="4">
        <dgm:presLayoutVars>
          <dgm:chMax val="1"/>
          <dgm:chPref val="1"/>
        </dgm:presLayoutVars>
      </dgm:prSet>
      <dgm:spPr/>
    </dgm:pt>
    <dgm:pt modelId="{3C942002-C0DC-4812-A1A2-C7C07EC01F4C}" type="pres">
      <dgm:prSet presAssocID="{EB434CC5-6439-4BF7-AB8C-F80D22A2BDC5}" presName="sibTrans" presStyleCnt="0"/>
      <dgm:spPr/>
    </dgm:pt>
    <dgm:pt modelId="{BF991B83-0133-4BEF-99FD-1F01C37B942D}" type="pres">
      <dgm:prSet presAssocID="{B3743CC5-3B7E-4465-A7BD-5C2C7B89912D}" presName="compNode" presStyleCnt="0"/>
      <dgm:spPr/>
    </dgm:pt>
    <dgm:pt modelId="{EFD7A272-9E90-40EB-A61C-B26E537972D9}" type="pres">
      <dgm:prSet presAssocID="{B3743CC5-3B7E-4465-A7BD-5C2C7B89912D}" presName="iconBgRect" presStyleLbl="bgShp" presStyleIdx="1" presStyleCnt="4"/>
      <dgm:spPr/>
    </dgm:pt>
    <dgm:pt modelId="{183D6250-2AC9-42F8-A688-3FCFF23E76A9}" type="pres">
      <dgm:prSet presAssocID="{B3743CC5-3B7E-4465-A7BD-5C2C7B89912D}" presName="iconRect" presStyleLbl="nod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s with solid fill"/>
        </a:ext>
      </dgm:extLst>
    </dgm:pt>
    <dgm:pt modelId="{4B68A85A-76FD-40DD-90E5-7CC4DB302429}" type="pres">
      <dgm:prSet presAssocID="{B3743CC5-3B7E-4465-A7BD-5C2C7B89912D}" presName="spaceRect" presStyleCnt="0"/>
      <dgm:spPr/>
    </dgm:pt>
    <dgm:pt modelId="{2A9C03F7-735B-442D-856E-21A6785C06E7}" type="pres">
      <dgm:prSet presAssocID="{B3743CC5-3B7E-4465-A7BD-5C2C7B89912D}" presName="textRect" presStyleLbl="revTx" presStyleIdx="1" presStyleCnt="4">
        <dgm:presLayoutVars>
          <dgm:chMax val="1"/>
          <dgm:chPref val="1"/>
        </dgm:presLayoutVars>
      </dgm:prSet>
      <dgm:spPr/>
    </dgm:pt>
    <dgm:pt modelId="{E4AE3D29-732B-4EA2-900F-051CF8E8348E}" type="pres">
      <dgm:prSet presAssocID="{15BD9730-F158-46D3-9FED-BAD7FF8555C4}" presName="sibTrans" presStyleCnt="0"/>
      <dgm:spPr/>
    </dgm:pt>
    <dgm:pt modelId="{3B39CA5A-25CA-4C15-92BD-9053E210440E}" type="pres">
      <dgm:prSet presAssocID="{B6D06DA2-0125-45F9-A491-B39ACE3FB3FA}" presName="compNode" presStyleCnt="0"/>
      <dgm:spPr/>
    </dgm:pt>
    <dgm:pt modelId="{84A466F5-8E40-410E-887F-2D0AD97EAB69}" type="pres">
      <dgm:prSet presAssocID="{B6D06DA2-0125-45F9-A491-B39ACE3FB3FA}" presName="iconBgRect" presStyleLbl="bgShp" presStyleIdx="2" presStyleCnt="4"/>
      <dgm:spPr/>
    </dgm:pt>
    <dgm:pt modelId="{B854EBCB-74F3-43D3-A698-36A73148ADBA}" type="pres">
      <dgm:prSet presAssocID="{B6D06DA2-0125-45F9-A491-B39ACE3FB3FA}" presName="iconRect" presStyleLbl="nod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us outline"/>
        </a:ext>
      </dgm:extLst>
    </dgm:pt>
    <dgm:pt modelId="{C8E436AF-94CE-408E-A2E2-B68AAE6F8416}" type="pres">
      <dgm:prSet presAssocID="{B6D06DA2-0125-45F9-A491-B39ACE3FB3FA}" presName="spaceRect" presStyleCnt="0"/>
      <dgm:spPr/>
    </dgm:pt>
    <dgm:pt modelId="{BF63C95F-D251-4BB6-B5FA-10B699B3B1CE}" type="pres">
      <dgm:prSet presAssocID="{B6D06DA2-0125-45F9-A491-B39ACE3FB3FA}" presName="textRect" presStyleLbl="revTx" presStyleIdx="2" presStyleCnt="4">
        <dgm:presLayoutVars>
          <dgm:chMax val="1"/>
          <dgm:chPref val="1"/>
        </dgm:presLayoutVars>
      </dgm:prSet>
      <dgm:spPr/>
    </dgm:pt>
    <dgm:pt modelId="{F42FA154-9672-4934-92E8-4F2A0DD69AAD}" type="pres">
      <dgm:prSet presAssocID="{0A7FC289-EFFF-4B63-8BEE-08BD7AF85099}" presName="sibTrans" presStyleCnt="0"/>
      <dgm:spPr/>
    </dgm:pt>
    <dgm:pt modelId="{8649E4DE-F24F-491E-B3C6-65878FBD727B}" type="pres">
      <dgm:prSet presAssocID="{59DBE39B-F966-449C-910D-6E2F299EA2C8}" presName="compNode" presStyleCnt="0"/>
      <dgm:spPr/>
    </dgm:pt>
    <dgm:pt modelId="{F8744420-42BF-44FB-96F9-2017D83B1E23}" type="pres">
      <dgm:prSet presAssocID="{59DBE39B-F966-449C-910D-6E2F299EA2C8}" presName="iconBgRect" presStyleLbl="bgShp" presStyleIdx="3" presStyleCnt="4"/>
      <dgm:spPr/>
    </dgm:pt>
    <dgm:pt modelId="{BB3FDE3F-180F-47FC-83A7-39B3CCD12358}" type="pres">
      <dgm:prSet presAssocID="{59DBE39B-F966-449C-910D-6E2F299EA2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Logarithmic Graph with solid fill"/>
        </a:ext>
      </dgm:extLst>
    </dgm:pt>
    <dgm:pt modelId="{41518AA8-4105-4566-AAE5-B4D331AC0E9A}" type="pres">
      <dgm:prSet presAssocID="{59DBE39B-F966-449C-910D-6E2F299EA2C8}" presName="spaceRect" presStyleCnt="0"/>
      <dgm:spPr/>
    </dgm:pt>
    <dgm:pt modelId="{E6FDC4DC-C3B8-491D-BB55-46EB8064B8A4}" type="pres">
      <dgm:prSet presAssocID="{59DBE39B-F966-449C-910D-6E2F299EA2C8}" presName="textRect" presStyleLbl="revTx" presStyleIdx="3" presStyleCnt="4" custScaleX="119069">
        <dgm:presLayoutVars>
          <dgm:chMax val="1"/>
          <dgm:chPref val="1"/>
        </dgm:presLayoutVars>
      </dgm:prSet>
      <dgm:spPr/>
    </dgm:pt>
  </dgm:ptLst>
  <dgm:cxnLst>
    <dgm:cxn modelId="{1B4BA71B-5E3E-4421-8A75-8E52373EC2D8}" type="presOf" srcId="{B6D06DA2-0125-45F9-A491-B39ACE3FB3FA}" destId="{BF63C95F-D251-4BB6-B5FA-10B699B3B1CE}" srcOrd="0" destOrd="0" presId="urn:microsoft.com/office/officeart/2018/5/layout/IconCircleLabelList"/>
    <dgm:cxn modelId="{E5E4962F-E3B7-48DC-9DB7-A18C382C0BAB}" type="presOf" srcId="{35F32F54-395C-4532-84E5-A5EDAFC1AF2C}" destId="{A7728FDC-0A5E-4252-9C89-FEEB1D99F291}" srcOrd="0" destOrd="0" presId="urn:microsoft.com/office/officeart/2018/5/layout/IconCircleLabelList"/>
    <dgm:cxn modelId="{3CB80660-5C7A-474D-975B-7E7751BE0B4C}" type="presOf" srcId="{B05D7890-D323-4756-B981-C16053F36AB2}" destId="{7AF60101-A4CF-463A-92D4-00B63333F8D9}" srcOrd="0" destOrd="0" presId="urn:microsoft.com/office/officeart/2018/5/layout/IconCircleLabelList"/>
    <dgm:cxn modelId="{D785E66A-9BB0-40A9-BE18-BE3D966F377A}" srcId="{B05D7890-D323-4756-B981-C16053F36AB2}" destId="{B6D06DA2-0125-45F9-A491-B39ACE3FB3FA}" srcOrd="2" destOrd="0" parTransId="{5C7D3EBA-690E-4BA7-8AC1-F08F8BB5010C}" sibTransId="{0A7FC289-EFFF-4B63-8BEE-08BD7AF85099}"/>
    <dgm:cxn modelId="{B0842854-41BA-4997-85B9-C10F0EF661A9}" type="presOf" srcId="{59DBE39B-F966-449C-910D-6E2F299EA2C8}" destId="{E6FDC4DC-C3B8-491D-BB55-46EB8064B8A4}" srcOrd="0" destOrd="0" presId="urn:microsoft.com/office/officeart/2018/5/layout/IconCircleLabelList"/>
    <dgm:cxn modelId="{381ACD9D-CB7A-4987-A024-00647C028B1E}" srcId="{B05D7890-D323-4756-B981-C16053F36AB2}" destId="{59DBE39B-F966-449C-910D-6E2F299EA2C8}" srcOrd="3" destOrd="0" parTransId="{C4594D44-6437-4EAE-A6C6-A35AD7ADB609}" sibTransId="{B4B47848-CEAA-4FC4-B8EB-D12BC91BAAC0}"/>
    <dgm:cxn modelId="{BE3F51A5-B009-49F8-A0F1-03841298176F}" srcId="{B05D7890-D323-4756-B981-C16053F36AB2}" destId="{B3743CC5-3B7E-4465-A7BD-5C2C7B89912D}" srcOrd="1" destOrd="0" parTransId="{0A5821CE-F376-456A-AA09-46CBBCCEEFA5}" sibTransId="{15BD9730-F158-46D3-9FED-BAD7FF8555C4}"/>
    <dgm:cxn modelId="{D2B240EE-C4C5-4438-A42B-5B79E145C1E2}" type="presOf" srcId="{B3743CC5-3B7E-4465-A7BD-5C2C7B89912D}" destId="{2A9C03F7-735B-442D-856E-21A6785C06E7}" srcOrd="0" destOrd="0" presId="urn:microsoft.com/office/officeart/2018/5/layout/IconCircleLabelList"/>
    <dgm:cxn modelId="{7442B1F5-845B-4D95-8D64-0ED748A6B17E}" srcId="{B05D7890-D323-4756-B981-C16053F36AB2}" destId="{35F32F54-395C-4532-84E5-A5EDAFC1AF2C}" srcOrd="0" destOrd="0" parTransId="{6A9D8BCF-EF32-4C53-B887-2AAEED8C26AE}" sibTransId="{EB434CC5-6439-4BF7-AB8C-F80D22A2BDC5}"/>
    <dgm:cxn modelId="{F7C82D7B-79FF-446E-831C-C04C895CFE95}" type="presParOf" srcId="{7AF60101-A4CF-463A-92D4-00B63333F8D9}" destId="{7BEA4918-3F1A-4D22-8C59-8D4E0ED57A3F}" srcOrd="0" destOrd="0" presId="urn:microsoft.com/office/officeart/2018/5/layout/IconCircleLabelList"/>
    <dgm:cxn modelId="{2A0CA682-5593-42F3-A326-DDEE4E90FC3C}" type="presParOf" srcId="{7BEA4918-3F1A-4D22-8C59-8D4E0ED57A3F}" destId="{D13EBC8E-D2D1-4E7C-89EF-A3F70DA54CEC}" srcOrd="0" destOrd="0" presId="urn:microsoft.com/office/officeart/2018/5/layout/IconCircleLabelList"/>
    <dgm:cxn modelId="{FBF394A1-F3CF-4120-BAD9-16A39BD01957}" type="presParOf" srcId="{7BEA4918-3F1A-4D22-8C59-8D4E0ED57A3F}" destId="{1495AD3E-AC53-41C7-ADAB-6EE9AF016573}" srcOrd="1" destOrd="0" presId="urn:microsoft.com/office/officeart/2018/5/layout/IconCircleLabelList"/>
    <dgm:cxn modelId="{B063AADE-2813-45B4-B5A6-FFD09A8F8AC2}" type="presParOf" srcId="{7BEA4918-3F1A-4D22-8C59-8D4E0ED57A3F}" destId="{01974905-3F4D-4100-A9EC-2EA7493C6195}" srcOrd="2" destOrd="0" presId="urn:microsoft.com/office/officeart/2018/5/layout/IconCircleLabelList"/>
    <dgm:cxn modelId="{77DE24AE-703D-4C37-8189-7A9E39A5AAEB}" type="presParOf" srcId="{7BEA4918-3F1A-4D22-8C59-8D4E0ED57A3F}" destId="{A7728FDC-0A5E-4252-9C89-FEEB1D99F291}" srcOrd="3" destOrd="0" presId="urn:microsoft.com/office/officeart/2018/5/layout/IconCircleLabelList"/>
    <dgm:cxn modelId="{0BBB1CF0-0C2E-48DA-8644-6A22C077FCC3}" type="presParOf" srcId="{7AF60101-A4CF-463A-92D4-00B63333F8D9}" destId="{3C942002-C0DC-4812-A1A2-C7C07EC01F4C}" srcOrd="1" destOrd="0" presId="urn:microsoft.com/office/officeart/2018/5/layout/IconCircleLabelList"/>
    <dgm:cxn modelId="{961F7C03-7C2B-4E97-898F-51D5D639CFB0}" type="presParOf" srcId="{7AF60101-A4CF-463A-92D4-00B63333F8D9}" destId="{BF991B83-0133-4BEF-99FD-1F01C37B942D}" srcOrd="2" destOrd="0" presId="urn:microsoft.com/office/officeart/2018/5/layout/IconCircleLabelList"/>
    <dgm:cxn modelId="{586C2518-0F75-4BF5-B262-97BB7C3B8BE1}" type="presParOf" srcId="{BF991B83-0133-4BEF-99FD-1F01C37B942D}" destId="{EFD7A272-9E90-40EB-A61C-B26E537972D9}" srcOrd="0" destOrd="0" presId="urn:microsoft.com/office/officeart/2018/5/layout/IconCircleLabelList"/>
    <dgm:cxn modelId="{14337FD9-2BAF-4F75-9AA9-2FDCBC0DC2D4}" type="presParOf" srcId="{BF991B83-0133-4BEF-99FD-1F01C37B942D}" destId="{183D6250-2AC9-42F8-A688-3FCFF23E76A9}" srcOrd="1" destOrd="0" presId="urn:microsoft.com/office/officeart/2018/5/layout/IconCircleLabelList"/>
    <dgm:cxn modelId="{E7E6FE01-6C01-4BE0-B82D-3E40C6A8EF23}" type="presParOf" srcId="{BF991B83-0133-4BEF-99FD-1F01C37B942D}" destId="{4B68A85A-76FD-40DD-90E5-7CC4DB302429}" srcOrd="2" destOrd="0" presId="urn:microsoft.com/office/officeart/2018/5/layout/IconCircleLabelList"/>
    <dgm:cxn modelId="{E2D1FDE3-6898-4A7C-A86B-EFC71199AC53}" type="presParOf" srcId="{BF991B83-0133-4BEF-99FD-1F01C37B942D}" destId="{2A9C03F7-735B-442D-856E-21A6785C06E7}" srcOrd="3" destOrd="0" presId="urn:microsoft.com/office/officeart/2018/5/layout/IconCircleLabelList"/>
    <dgm:cxn modelId="{999D3B05-1A47-4F93-9F25-862EEF3691BB}" type="presParOf" srcId="{7AF60101-A4CF-463A-92D4-00B63333F8D9}" destId="{E4AE3D29-732B-4EA2-900F-051CF8E8348E}" srcOrd="3" destOrd="0" presId="urn:microsoft.com/office/officeart/2018/5/layout/IconCircleLabelList"/>
    <dgm:cxn modelId="{DF0D685D-8619-42D4-9C20-7CC813AB0F1B}" type="presParOf" srcId="{7AF60101-A4CF-463A-92D4-00B63333F8D9}" destId="{3B39CA5A-25CA-4C15-92BD-9053E210440E}" srcOrd="4" destOrd="0" presId="urn:microsoft.com/office/officeart/2018/5/layout/IconCircleLabelList"/>
    <dgm:cxn modelId="{EA1F92BD-8A64-40AD-B336-921ED5871D78}" type="presParOf" srcId="{3B39CA5A-25CA-4C15-92BD-9053E210440E}" destId="{84A466F5-8E40-410E-887F-2D0AD97EAB69}" srcOrd="0" destOrd="0" presId="urn:microsoft.com/office/officeart/2018/5/layout/IconCircleLabelList"/>
    <dgm:cxn modelId="{C10E008C-3DB0-4DAE-9E23-CE70DC21FBD4}" type="presParOf" srcId="{3B39CA5A-25CA-4C15-92BD-9053E210440E}" destId="{B854EBCB-74F3-43D3-A698-36A73148ADBA}" srcOrd="1" destOrd="0" presId="urn:microsoft.com/office/officeart/2018/5/layout/IconCircleLabelList"/>
    <dgm:cxn modelId="{1B0856CC-7A7B-4FDF-BBCA-D9828D356934}" type="presParOf" srcId="{3B39CA5A-25CA-4C15-92BD-9053E210440E}" destId="{C8E436AF-94CE-408E-A2E2-B68AAE6F8416}" srcOrd="2" destOrd="0" presId="urn:microsoft.com/office/officeart/2018/5/layout/IconCircleLabelList"/>
    <dgm:cxn modelId="{4AC97959-AC1A-4D6B-96C0-42D0AFB1B34D}" type="presParOf" srcId="{3B39CA5A-25CA-4C15-92BD-9053E210440E}" destId="{BF63C95F-D251-4BB6-B5FA-10B699B3B1CE}" srcOrd="3" destOrd="0" presId="urn:microsoft.com/office/officeart/2018/5/layout/IconCircleLabelList"/>
    <dgm:cxn modelId="{EAC61358-B6C2-4C1B-8442-1FA4986E98EC}" type="presParOf" srcId="{7AF60101-A4CF-463A-92D4-00B63333F8D9}" destId="{F42FA154-9672-4934-92E8-4F2A0DD69AAD}" srcOrd="5" destOrd="0" presId="urn:microsoft.com/office/officeart/2018/5/layout/IconCircleLabelList"/>
    <dgm:cxn modelId="{6D4610EE-3B51-44E4-9852-48FEDD119FCB}" type="presParOf" srcId="{7AF60101-A4CF-463A-92D4-00B63333F8D9}" destId="{8649E4DE-F24F-491E-B3C6-65878FBD727B}" srcOrd="6" destOrd="0" presId="urn:microsoft.com/office/officeart/2018/5/layout/IconCircleLabelList"/>
    <dgm:cxn modelId="{59EB0CEF-C3DA-40F2-B38A-62327FAFD89B}" type="presParOf" srcId="{8649E4DE-F24F-491E-B3C6-65878FBD727B}" destId="{F8744420-42BF-44FB-96F9-2017D83B1E23}" srcOrd="0" destOrd="0" presId="urn:microsoft.com/office/officeart/2018/5/layout/IconCircleLabelList"/>
    <dgm:cxn modelId="{A29A620F-16D8-485B-A298-DA587A1CA352}" type="presParOf" srcId="{8649E4DE-F24F-491E-B3C6-65878FBD727B}" destId="{BB3FDE3F-180F-47FC-83A7-39B3CCD12358}" srcOrd="1" destOrd="0" presId="urn:microsoft.com/office/officeart/2018/5/layout/IconCircleLabelList"/>
    <dgm:cxn modelId="{AA327486-1B12-47EC-B7BE-609C5564BB37}" type="presParOf" srcId="{8649E4DE-F24F-491E-B3C6-65878FBD727B}" destId="{41518AA8-4105-4566-AAE5-B4D331AC0E9A}" srcOrd="2" destOrd="0" presId="urn:microsoft.com/office/officeart/2018/5/layout/IconCircleLabelList"/>
    <dgm:cxn modelId="{E75D21F5-656D-4C6A-9DAB-AED1676A099B}" type="presParOf" srcId="{8649E4DE-F24F-491E-B3C6-65878FBD727B}" destId="{E6FDC4DC-C3B8-491D-BB55-46EB8064B8A4}" srcOrd="3" destOrd="0" presId="urn:microsoft.com/office/officeart/2018/5/layout/IconCircle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4535D-7439-4100-9951-230EFA899284}">
      <dsp:nvSpPr>
        <dsp:cNvPr id="0" name=""/>
        <dsp:cNvSpPr/>
      </dsp:nvSpPr>
      <dsp:spPr>
        <a:xfrm>
          <a:off x="2958998" y="978464"/>
          <a:ext cx="2428610" cy="581010"/>
        </a:xfrm>
        <a:custGeom>
          <a:avLst/>
          <a:gdLst/>
          <a:ahLst/>
          <a:cxnLst/>
          <a:rect l="0" t="0" r="0" b="0"/>
          <a:pathLst>
            <a:path>
              <a:moveTo>
                <a:pt x="2428610" y="0"/>
              </a:moveTo>
              <a:lnTo>
                <a:pt x="2428610" y="480032"/>
              </a:lnTo>
              <a:lnTo>
                <a:pt x="0" y="480032"/>
              </a:lnTo>
              <a:lnTo>
                <a:pt x="0" y="5810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7D6584-20A4-4074-92CF-BE4C14AE10C4}">
      <dsp:nvSpPr>
        <dsp:cNvPr id="0" name=""/>
        <dsp:cNvSpPr/>
      </dsp:nvSpPr>
      <dsp:spPr>
        <a:xfrm>
          <a:off x="7348590" y="2251648"/>
          <a:ext cx="1146961" cy="659604"/>
        </a:xfrm>
        <a:custGeom>
          <a:avLst/>
          <a:gdLst/>
          <a:ahLst/>
          <a:cxnLst/>
          <a:rect l="0" t="0" r="0" b="0"/>
          <a:pathLst>
            <a:path>
              <a:moveTo>
                <a:pt x="0" y="0"/>
              </a:moveTo>
              <a:lnTo>
                <a:pt x="0" y="558627"/>
              </a:lnTo>
              <a:lnTo>
                <a:pt x="1146961" y="558627"/>
              </a:lnTo>
              <a:lnTo>
                <a:pt x="1146961" y="6596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81F94C-2D5A-4953-8204-A91995DA3427}">
      <dsp:nvSpPr>
        <dsp:cNvPr id="0" name=""/>
        <dsp:cNvSpPr/>
      </dsp:nvSpPr>
      <dsp:spPr>
        <a:xfrm>
          <a:off x="5493824" y="2251648"/>
          <a:ext cx="1854766" cy="654337"/>
        </a:xfrm>
        <a:custGeom>
          <a:avLst/>
          <a:gdLst/>
          <a:ahLst/>
          <a:cxnLst/>
          <a:rect l="0" t="0" r="0" b="0"/>
          <a:pathLst>
            <a:path>
              <a:moveTo>
                <a:pt x="1854766" y="0"/>
              </a:moveTo>
              <a:lnTo>
                <a:pt x="1854766" y="553359"/>
              </a:lnTo>
              <a:lnTo>
                <a:pt x="0" y="553359"/>
              </a:lnTo>
              <a:lnTo>
                <a:pt x="0" y="654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8DC811-946C-4BB0-A72E-00B428F1DFA4}">
      <dsp:nvSpPr>
        <dsp:cNvPr id="0" name=""/>
        <dsp:cNvSpPr/>
      </dsp:nvSpPr>
      <dsp:spPr>
        <a:xfrm>
          <a:off x="2511863" y="2251648"/>
          <a:ext cx="4836727" cy="655784"/>
        </a:xfrm>
        <a:custGeom>
          <a:avLst/>
          <a:gdLst/>
          <a:ahLst/>
          <a:cxnLst/>
          <a:rect l="0" t="0" r="0" b="0"/>
          <a:pathLst>
            <a:path>
              <a:moveTo>
                <a:pt x="4836727" y="0"/>
              </a:moveTo>
              <a:lnTo>
                <a:pt x="4836727" y="554806"/>
              </a:lnTo>
              <a:lnTo>
                <a:pt x="0" y="554806"/>
              </a:lnTo>
              <a:lnTo>
                <a:pt x="0" y="6557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98F705-2A17-4726-86F7-040ACAA7C12D}">
      <dsp:nvSpPr>
        <dsp:cNvPr id="0" name=""/>
        <dsp:cNvSpPr/>
      </dsp:nvSpPr>
      <dsp:spPr>
        <a:xfrm>
          <a:off x="5387608" y="978464"/>
          <a:ext cx="1960982" cy="581023"/>
        </a:xfrm>
        <a:custGeom>
          <a:avLst/>
          <a:gdLst/>
          <a:ahLst/>
          <a:cxnLst/>
          <a:rect l="0" t="0" r="0" b="0"/>
          <a:pathLst>
            <a:path>
              <a:moveTo>
                <a:pt x="0" y="0"/>
              </a:moveTo>
              <a:lnTo>
                <a:pt x="0" y="480046"/>
              </a:lnTo>
              <a:lnTo>
                <a:pt x="1960982" y="480046"/>
              </a:lnTo>
              <a:lnTo>
                <a:pt x="1960982" y="5810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EF34B3-7E8F-4654-B452-A1566E6F2219}">
      <dsp:nvSpPr>
        <dsp:cNvPr id="0" name=""/>
        <dsp:cNvSpPr/>
      </dsp:nvSpPr>
      <dsp:spPr>
        <a:xfrm>
          <a:off x="4369331" y="286303"/>
          <a:ext cx="2036554" cy="692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CD231-6E88-4366-B9DE-848657D41F99}">
      <dsp:nvSpPr>
        <dsp:cNvPr id="0" name=""/>
        <dsp:cNvSpPr/>
      </dsp:nvSpPr>
      <dsp:spPr>
        <a:xfrm>
          <a:off x="4490444" y="401361"/>
          <a:ext cx="2036554" cy="6921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Hydrogen Tools</a:t>
          </a:r>
        </a:p>
      </dsp:txBody>
      <dsp:txXfrm>
        <a:off x="4510717" y="421634"/>
        <a:ext cx="1996008" cy="651614"/>
      </dsp:txXfrm>
    </dsp:sp>
    <dsp:sp modelId="{0E08BC73-187F-4901-B1A0-4295F3DBC782}">
      <dsp:nvSpPr>
        <dsp:cNvPr id="0" name=""/>
        <dsp:cNvSpPr/>
      </dsp:nvSpPr>
      <dsp:spPr>
        <a:xfrm>
          <a:off x="5830143" y="1559488"/>
          <a:ext cx="3036895" cy="692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86B14-CE54-43E6-A18A-65D2201D2C45}">
      <dsp:nvSpPr>
        <dsp:cNvPr id="0" name=""/>
        <dsp:cNvSpPr/>
      </dsp:nvSpPr>
      <dsp:spPr>
        <a:xfrm>
          <a:off x="5951256" y="1674545"/>
          <a:ext cx="3036895" cy="6921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t>Decision Support Tool (DST)</a:t>
          </a:r>
        </a:p>
        <a:p>
          <a:pPr marL="0" lvl="0" indent="0" algn="ctr" defTabSz="800100">
            <a:lnSpc>
              <a:spcPct val="90000"/>
            </a:lnSpc>
            <a:spcBef>
              <a:spcPct val="0"/>
            </a:spcBef>
            <a:spcAft>
              <a:spcPct val="35000"/>
            </a:spcAft>
            <a:buNone/>
          </a:pPr>
          <a:r>
            <a:rPr lang="en-US" sz="1800" kern="1200" dirty="0"/>
            <a:t>(National/City)</a:t>
          </a:r>
        </a:p>
      </dsp:txBody>
      <dsp:txXfrm>
        <a:off x="5971529" y="1694818"/>
        <a:ext cx="2996349" cy="651614"/>
      </dsp:txXfrm>
    </dsp:sp>
    <dsp:sp modelId="{FC41BB07-F4C4-4264-B63C-96184C10ADE1}">
      <dsp:nvSpPr>
        <dsp:cNvPr id="0" name=""/>
        <dsp:cNvSpPr/>
      </dsp:nvSpPr>
      <dsp:spPr>
        <a:xfrm>
          <a:off x="1095070" y="2907433"/>
          <a:ext cx="2833585" cy="692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9B9C2D-8604-46A4-A719-AF9CD54EAB86}">
      <dsp:nvSpPr>
        <dsp:cNvPr id="0" name=""/>
        <dsp:cNvSpPr/>
      </dsp:nvSpPr>
      <dsp:spPr>
        <a:xfrm>
          <a:off x="1216183" y="3022490"/>
          <a:ext cx="2833585" cy="6921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Biomass-derived Hydrogen</a:t>
          </a:r>
        </a:p>
        <a:p>
          <a:pPr marL="0" lvl="0" indent="0" algn="ctr" defTabSz="800100">
            <a:lnSpc>
              <a:spcPct val="90000"/>
            </a:lnSpc>
            <a:spcBef>
              <a:spcPct val="0"/>
            </a:spcBef>
            <a:spcAft>
              <a:spcPct val="35000"/>
            </a:spcAft>
            <a:buNone/>
          </a:pPr>
          <a:r>
            <a:rPr lang="en-US" sz="1800" kern="1200" dirty="0"/>
            <a:t>(National)</a:t>
          </a:r>
        </a:p>
      </dsp:txBody>
      <dsp:txXfrm>
        <a:off x="1236456" y="3042763"/>
        <a:ext cx="2793039" cy="651614"/>
      </dsp:txXfrm>
    </dsp:sp>
    <dsp:sp modelId="{919CC784-D454-45E1-921D-44807FA379A2}">
      <dsp:nvSpPr>
        <dsp:cNvPr id="0" name=""/>
        <dsp:cNvSpPr/>
      </dsp:nvSpPr>
      <dsp:spPr>
        <a:xfrm>
          <a:off x="4325751" y="2905986"/>
          <a:ext cx="2336145" cy="692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4402E-4F3B-48B6-846A-A5CE53F23E64}">
      <dsp:nvSpPr>
        <dsp:cNvPr id="0" name=""/>
        <dsp:cNvSpPr/>
      </dsp:nvSpPr>
      <dsp:spPr>
        <a:xfrm>
          <a:off x="4446864" y="3021043"/>
          <a:ext cx="2336145" cy="6921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Wind Hydrogen Bus</a:t>
          </a:r>
        </a:p>
        <a:p>
          <a:pPr marL="0" lvl="0" indent="0" algn="ctr" defTabSz="800100">
            <a:lnSpc>
              <a:spcPct val="90000"/>
            </a:lnSpc>
            <a:spcBef>
              <a:spcPct val="0"/>
            </a:spcBef>
            <a:spcAft>
              <a:spcPct val="35000"/>
            </a:spcAft>
            <a:buNone/>
          </a:pPr>
          <a:r>
            <a:rPr lang="en-US" sz="1800" kern="1200" dirty="0"/>
            <a:t>(City)</a:t>
          </a:r>
        </a:p>
      </dsp:txBody>
      <dsp:txXfrm>
        <a:off x="4467137" y="3041316"/>
        <a:ext cx="2295599" cy="651614"/>
      </dsp:txXfrm>
    </dsp:sp>
    <dsp:sp modelId="{4790CCAB-2F1C-4DCC-A76D-35454FCFDE82}">
      <dsp:nvSpPr>
        <dsp:cNvPr id="0" name=""/>
        <dsp:cNvSpPr/>
      </dsp:nvSpPr>
      <dsp:spPr>
        <a:xfrm>
          <a:off x="7180714" y="2911253"/>
          <a:ext cx="2629675" cy="692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CA5C4-6974-4694-9435-B4130E8CCDB3}">
      <dsp:nvSpPr>
        <dsp:cNvPr id="0" name=""/>
        <dsp:cNvSpPr/>
      </dsp:nvSpPr>
      <dsp:spPr>
        <a:xfrm>
          <a:off x="7301827" y="3026311"/>
          <a:ext cx="2629675" cy="6921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Solar-Wind Hydrogen Bus</a:t>
          </a:r>
        </a:p>
        <a:p>
          <a:pPr marL="0" lvl="0" indent="0" algn="ctr" defTabSz="800100">
            <a:lnSpc>
              <a:spcPct val="90000"/>
            </a:lnSpc>
            <a:spcBef>
              <a:spcPct val="0"/>
            </a:spcBef>
            <a:spcAft>
              <a:spcPct val="35000"/>
            </a:spcAft>
            <a:buNone/>
          </a:pPr>
          <a:r>
            <a:rPr lang="en-US" sz="1800" kern="1200" dirty="0"/>
            <a:t>(City)</a:t>
          </a:r>
        </a:p>
      </dsp:txBody>
      <dsp:txXfrm>
        <a:off x="7322100" y="3046584"/>
        <a:ext cx="2589129" cy="651614"/>
      </dsp:txXfrm>
    </dsp:sp>
    <dsp:sp modelId="{95862C10-19A5-44BF-952E-ABCF786029AF}">
      <dsp:nvSpPr>
        <dsp:cNvPr id="0" name=""/>
        <dsp:cNvSpPr/>
      </dsp:nvSpPr>
      <dsp:spPr>
        <a:xfrm>
          <a:off x="1005525" y="1559474"/>
          <a:ext cx="3906946" cy="692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76D893-1C9E-482F-BDAC-857F62CF1825}">
      <dsp:nvSpPr>
        <dsp:cNvPr id="0" name=""/>
        <dsp:cNvSpPr/>
      </dsp:nvSpPr>
      <dsp:spPr>
        <a:xfrm>
          <a:off x="1126637" y="1674531"/>
          <a:ext cx="3906946" cy="6921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Simplified Decision Support Tool (SDST)</a:t>
          </a:r>
        </a:p>
        <a:p>
          <a:pPr marL="0" lvl="0" indent="0" algn="ctr" defTabSz="800100">
            <a:lnSpc>
              <a:spcPct val="90000"/>
            </a:lnSpc>
            <a:spcBef>
              <a:spcPct val="0"/>
            </a:spcBef>
            <a:spcAft>
              <a:spcPct val="35000"/>
            </a:spcAft>
            <a:buNone/>
          </a:pPr>
          <a:r>
            <a:rPr lang="en-US" sz="1800" kern="1200" dirty="0"/>
            <a:t>(National)</a:t>
          </a:r>
        </a:p>
      </dsp:txBody>
      <dsp:txXfrm>
        <a:off x="1146910" y="1694804"/>
        <a:ext cx="3866400" cy="651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EBC8E-D2D1-4E7C-89EF-A3F70DA54CEC}">
      <dsp:nvSpPr>
        <dsp:cNvPr id="0" name=""/>
        <dsp:cNvSpPr/>
      </dsp:nvSpPr>
      <dsp:spPr>
        <a:xfrm>
          <a:off x="576795" y="979408"/>
          <a:ext cx="1471066" cy="14710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95AD3E-AC53-41C7-ADAB-6EE9AF016573}">
      <dsp:nvSpPr>
        <dsp:cNvPr id="0" name=""/>
        <dsp:cNvSpPr/>
      </dsp:nvSpPr>
      <dsp:spPr>
        <a:xfrm>
          <a:off x="890301" y="1292914"/>
          <a:ext cx="844054" cy="84405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728FDC-0A5E-4252-9C89-FEEB1D99F291}">
      <dsp:nvSpPr>
        <dsp:cNvPr id="0" name=""/>
        <dsp:cNvSpPr/>
      </dsp:nvSpPr>
      <dsp:spPr>
        <a:xfrm>
          <a:off x="106536" y="2908676"/>
          <a:ext cx="2411584"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IE" sz="1600" b="0" i="0" kern="1200" cap="none" baseline="0" dirty="0">
              <a:solidFill>
                <a:srgbClr val="000000">
                  <a:hueOff val="0"/>
                  <a:satOff val="0"/>
                  <a:lumOff val="0"/>
                  <a:alphaOff val="0"/>
                </a:srgbClr>
              </a:solidFill>
              <a:latin typeface="Arial"/>
              <a:ea typeface="+mn-ea"/>
              <a:cs typeface="+mn-cs"/>
            </a:rPr>
            <a:t>BEBs suffer from range limitations</a:t>
          </a:r>
          <a:endParaRPr lang="en-US" sz="1600" b="0" i="0" kern="1200" cap="none" baseline="0" dirty="0">
            <a:solidFill>
              <a:srgbClr val="000000">
                <a:hueOff val="0"/>
                <a:satOff val="0"/>
                <a:lumOff val="0"/>
                <a:alphaOff val="0"/>
              </a:srgbClr>
            </a:solidFill>
            <a:latin typeface="Arial"/>
            <a:ea typeface="+mn-ea"/>
            <a:cs typeface="+mn-cs"/>
          </a:endParaRPr>
        </a:p>
      </dsp:txBody>
      <dsp:txXfrm>
        <a:off x="106536" y="2908676"/>
        <a:ext cx="2411584" cy="945000"/>
      </dsp:txXfrm>
    </dsp:sp>
    <dsp:sp modelId="{EFD7A272-9E90-40EB-A61C-B26E537972D9}">
      <dsp:nvSpPr>
        <dsp:cNvPr id="0" name=""/>
        <dsp:cNvSpPr/>
      </dsp:nvSpPr>
      <dsp:spPr>
        <a:xfrm>
          <a:off x="3410407" y="979408"/>
          <a:ext cx="1471066" cy="14710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3D6250-2AC9-42F8-A688-3FCFF23E76A9}">
      <dsp:nvSpPr>
        <dsp:cNvPr id="0" name=""/>
        <dsp:cNvSpPr/>
      </dsp:nvSpPr>
      <dsp:spPr>
        <a:xfrm>
          <a:off x="3723913" y="1292914"/>
          <a:ext cx="844054" cy="84405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9C03F7-735B-442D-856E-21A6785C06E7}">
      <dsp:nvSpPr>
        <dsp:cNvPr id="0" name=""/>
        <dsp:cNvSpPr/>
      </dsp:nvSpPr>
      <dsp:spPr>
        <a:xfrm>
          <a:off x="2940148" y="2908676"/>
          <a:ext cx="2411584"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i="0" kern="1200" cap="none" baseline="0" dirty="0">
              <a:solidFill>
                <a:srgbClr val="000000">
                  <a:hueOff val="0"/>
                  <a:satOff val="0"/>
                  <a:lumOff val="0"/>
                  <a:alphaOff val="0"/>
                </a:srgbClr>
              </a:solidFill>
              <a:latin typeface="Arial"/>
              <a:ea typeface="+mn-ea"/>
              <a:cs typeface="+mn-cs"/>
            </a:rPr>
            <a:t>Additional BEBs and/or more expensive infrastructure required</a:t>
          </a:r>
        </a:p>
      </dsp:txBody>
      <dsp:txXfrm>
        <a:off x="2940148" y="2908676"/>
        <a:ext cx="2411584" cy="945000"/>
      </dsp:txXfrm>
    </dsp:sp>
    <dsp:sp modelId="{84A466F5-8E40-410E-887F-2D0AD97EAB69}">
      <dsp:nvSpPr>
        <dsp:cNvPr id="0" name=""/>
        <dsp:cNvSpPr/>
      </dsp:nvSpPr>
      <dsp:spPr>
        <a:xfrm>
          <a:off x="6244020" y="979408"/>
          <a:ext cx="1471066" cy="14710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54EBCB-74F3-43D3-A698-36A73148ADBA}">
      <dsp:nvSpPr>
        <dsp:cNvPr id="0" name=""/>
        <dsp:cNvSpPr/>
      </dsp:nvSpPr>
      <dsp:spPr>
        <a:xfrm>
          <a:off x="6557526" y="1292914"/>
          <a:ext cx="844054" cy="844054"/>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63C95F-D251-4BB6-B5FA-10B699B3B1CE}">
      <dsp:nvSpPr>
        <dsp:cNvPr id="0" name=""/>
        <dsp:cNvSpPr/>
      </dsp:nvSpPr>
      <dsp:spPr>
        <a:xfrm>
          <a:off x="5773761" y="2908676"/>
          <a:ext cx="2411584"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IE" sz="1600" b="0" i="0" kern="1200" cap="none" baseline="0" dirty="0">
              <a:solidFill>
                <a:srgbClr val="000000">
                  <a:hueOff val="0"/>
                  <a:satOff val="0"/>
                  <a:lumOff val="0"/>
                  <a:alphaOff val="0"/>
                </a:srgbClr>
              </a:solidFill>
              <a:latin typeface="Arial"/>
              <a:ea typeface="+mn-ea"/>
              <a:cs typeface="+mn-cs"/>
            </a:rPr>
            <a:t>FCEBs have comparable range to ICEBs: can deal with more energy intensive routes</a:t>
          </a:r>
          <a:endParaRPr lang="en-US" sz="1600" b="0" i="0" kern="1200" cap="none" baseline="0" dirty="0">
            <a:solidFill>
              <a:srgbClr val="000000">
                <a:hueOff val="0"/>
                <a:satOff val="0"/>
                <a:lumOff val="0"/>
                <a:alphaOff val="0"/>
              </a:srgbClr>
            </a:solidFill>
            <a:latin typeface="Arial"/>
            <a:ea typeface="+mn-ea"/>
            <a:cs typeface="+mn-cs"/>
          </a:endParaRPr>
        </a:p>
      </dsp:txBody>
      <dsp:txXfrm>
        <a:off x="5773761" y="2908676"/>
        <a:ext cx="2411584" cy="945000"/>
      </dsp:txXfrm>
    </dsp:sp>
    <dsp:sp modelId="{F8744420-42BF-44FB-96F9-2017D83B1E23}">
      <dsp:nvSpPr>
        <dsp:cNvPr id="0" name=""/>
        <dsp:cNvSpPr/>
      </dsp:nvSpPr>
      <dsp:spPr>
        <a:xfrm>
          <a:off x="9307565" y="979408"/>
          <a:ext cx="1471066" cy="14710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3FDE3F-180F-47FC-83A7-39B3CCD12358}">
      <dsp:nvSpPr>
        <dsp:cNvPr id="0" name=""/>
        <dsp:cNvSpPr/>
      </dsp:nvSpPr>
      <dsp:spPr>
        <a:xfrm>
          <a:off x="9621071" y="1292914"/>
          <a:ext cx="844054" cy="8440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FDC4DC-C3B8-491D-BB55-46EB8064B8A4}">
      <dsp:nvSpPr>
        <dsp:cNvPr id="0" name=""/>
        <dsp:cNvSpPr/>
      </dsp:nvSpPr>
      <dsp:spPr>
        <a:xfrm>
          <a:off x="8607373" y="2908676"/>
          <a:ext cx="28714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IE" sz="1600" b="0" i="0" kern="1200" cap="none" baseline="0" dirty="0">
              <a:solidFill>
                <a:srgbClr val="000000">
                  <a:hueOff val="0"/>
                  <a:satOff val="0"/>
                  <a:lumOff val="0"/>
                  <a:alphaOff val="0"/>
                </a:srgbClr>
              </a:solidFill>
              <a:latin typeface="Arial"/>
              <a:ea typeface="+mn-ea"/>
              <a:cs typeface="+mn-cs"/>
            </a:rPr>
            <a:t>Improvements in battery capacity will reach a plateau </a:t>
          </a:r>
        </a:p>
      </dsp:txBody>
      <dsp:txXfrm>
        <a:off x="8607373" y="2908676"/>
        <a:ext cx="2871450" cy="945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A8C42-52C8-4127-BFDC-D969787C204A}"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F2EB8-DBE1-4381-A5F3-4A6173D69478}" type="slidenum">
              <a:rPr lang="en-US" smtClean="0"/>
              <a:t>‹#›</a:t>
            </a:fld>
            <a:endParaRPr lang="en-US"/>
          </a:p>
        </p:txBody>
      </p:sp>
    </p:spTree>
    <p:extLst>
      <p:ext uri="{BB962C8B-B14F-4D97-AF65-F5344CB8AC3E}">
        <p14:creationId xmlns:p14="http://schemas.microsoft.com/office/powerpoint/2010/main" val="130630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alpha val="1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10C99B0-9B90-43C8-A4CF-9C8B2280B7DA}"/>
              </a:ext>
            </a:extLst>
          </p:cNvPr>
          <p:cNvSpPr/>
          <p:nvPr userDrawn="1"/>
        </p:nvSpPr>
        <p:spPr>
          <a:xfrm>
            <a:off x="0" y="0"/>
            <a:ext cx="12263919" cy="6858000"/>
          </a:xfrm>
          <a:prstGeom prst="rect">
            <a:avLst/>
          </a:prstGeom>
          <a:gradFill flip="none" rotWithShape="1">
            <a:gsLst>
              <a:gs pos="66000">
                <a:schemeClr val="bg1"/>
              </a:gs>
              <a:gs pos="82000">
                <a:schemeClr val="accent1">
                  <a:lumMod val="45000"/>
                  <a:lumOff val="55000"/>
                </a:schemeClr>
              </a:gs>
              <a:gs pos="92000">
                <a:schemeClr val="accent1">
                  <a:lumMod val="45000"/>
                  <a:lumOff val="55000"/>
                </a:schemeClr>
              </a:gs>
              <a:gs pos="100000">
                <a:schemeClr val="accent1">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51BEBB2E-1793-48B2-AEDC-341389D2818C}"/>
              </a:ext>
            </a:extLst>
          </p:cNvPr>
          <p:cNvSpPr>
            <a:spLocks noGrp="1"/>
          </p:cNvSpPr>
          <p:nvPr>
            <p:ph type="ctrTitle"/>
          </p:nvPr>
        </p:nvSpPr>
        <p:spPr>
          <a:xfrm>
            <a:off x="1452562" y="2428875"/>
            <a:ext cx="9386888" cy="1173163"/>
          </a:xfrm>
        </p:spPr>
        <p:txBody>
          <a:bodyPr anchor="b"/>
          <a:lstStyle>
            <a:lvl1pPr algn="ctr">
              <a:defRPr sz="6000" b="1" i="0" baseline="0">
                <a:solidFill>
                  <a:srgbClr val="0070C0"/>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41AA6DA-2DDE-48E0-8F55-FFCCDA65CA39}"/>
              </a:ext>
            </a:extLst>
          </p:cNvPr>
          <p:cNvSpPr>
            <a:spLocks noGrp="1"/>
          </p:cNvSpPr>
          <p:nvPr>
            <p:ph type="subTitle" idx="1"/>
          </p:nvPr>
        </p:nvSpPr>
        <p:spPr>
          <a:xfrm>
            <a:off x="1524000" y="3602038"/>
            <a:ext cx="4362450" cy="846137"/>
          </a:xfrm>
        </p:spPr>
        <p:txBody>
          <a:bodyPr/>
          <a:lstStyle>
            <a:lvl1pPr marL="0" indent="0" algn="ctr">
              <a:buNone/>
              <a:defRPr sz="2400" baseline="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a:extLst>
              <a:ext uri="{FF2B5EF4-FFF2-40B4-BE49-F238E27FC236}">
                <a16:creationId xmlns:a16="http://schemas.microsoft.com/office/drawing/2014/main" id="{25D4451C-B9E3-4BD5-9892-0C7AB4B10A03}"/>
              </a:ext>
            </a:extLst>
          </p:cNvPr>
          <p:cNvSpPr>
            <a:spLocks noGrp="1"/>
          </p:cNvSpPr>
          <p:nvPr>
            <p:ph type="sldNum" sz="quarter" idx="12"/>
          </p:nvPr>
        </p:nvSpPr>
        <p:spPr/>
        <p:txBody>
          <a:bodyPr/>
          <a:lstStyle/>
          <a:p>
            <a:fld id="{D93B58F5-6EA1-41B9-AC5E-56C24B37131B}" type="slidenum">
              <a:rPr lang="en-GB" smtClean="0"/>
              <a:t>‹#›</a:t>
            </a:fld>
            <a:endParaRPr lang="en-GB"/>
          </a:p>
        </p:txBody>
      </p:sp>
      <p:cxnSp>
        <p:nvCxnSpPr>
          <p:cNvPr id="13" name="Straight Connector 12">
            <a:extLst>
              <a:ext uri="{FF2B5EF4-FFF2-40B4-BE49-F238E27FC236}">
                <a16:creationId xmlns:a16="http://schemas.microsoft.com/office/drawing/2014/main" id="{976BB3A3-28CC-4356-899B-DDD807F48F51}"/>
              </a:ext>
            </a:extLst>
          </p:cNvPr>
          <p:cNvCxnSpPr/>
          <p:nvPr userDrawn="1"/>
        </p:nvCxnSpPr>
        <p:spPr>
          <a:xfrm>
            <a:off x="1931542" y="2137025"/>
            <a:ext cx="10260458" cy="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sp>
        <p:nvSpPr>
          <p:cNvPr id="16" name="Date Placeholder 2">
            <a:extLst>
              <a:ext uri="{FF2B5EF4-FFF2-40B4-BE49-F238E27FC236}">
                <a16:creationId xmlns:a16="http://schemas.microsoft.com/office/drawing/2014/main" id="{AA8613A5-3C76-4B24-8DF4-703821D2BB03}"/>
              </a:ext>
            </a:extLst>
          </p:cNvPr>
          <p:cNvSpPr>
            <a:spLocks noGrp="1"/>
          </p:cNvSpPr>
          <p:nvPr>
            <p:ph type="dt" sz="half" idx="10"/>
          </p:nvPr>
        </p:nvSpPr>
        <p:spPr>
          <a:xfrm>
            <a:off x="1524000" y="4441825"/>
            <a:ext cx="2743200" cy="365125"/>
          </a:xfrm>
          <a:prstGeom prst="rect">
            <a:avLst/>
          </a:prstGeom>
        </p:spPr>
        <p:txBody>
          <a:bodyPr/>
          <a:lstStyle>
            <a:lvl1pPr>
              <a:defRPr>
                <a:solidFill>
                  <a:srgbClr val="0070C0"/>
                </a:solidFill>
              </a:defRPr>
            </a:lvl1pPr>
          </a:lstStyle>
          <a:p>
            <a:r>
              <a:rPr lang="en-GB" dirty="0"/>
              <a:t>&lt;date&gt;</a:t>
            </a:r>
          </a:p>
        </p:txBody>
      </p:sp>
      <p:pic>
        <p:nvPicPr>
          <p:cNvPr id="9" name="Picture 8">
            <a:extLst>
              <a:ext uri="{FF2B5EF4-FFF2-40B4-BE49-F238E27FC236}">
                <a16:creationId xmlns:a16="http://schemas.microsoft.com/office/drawing/2014/main" id="{38746057-0257-4FA4-836F-D54750291A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08" t="16959" r="7305" b="11622"/>
          <a:stretch/>
        </p:blipFill>
        <p:spPr>
          <a:xfrm>
            <a:off x="8622381" y="5232291"/>
            <a:ext cx="3641538" cy="1597244"/>
          </a:xfrm>
          <a:prstGeom prst="rect">
            <a:avLst/>
          </a:prstGeom>
        </p:spPr>
      </p:pic>
    </p:spTree>
    <p:extLst>
      <p:ext uri="{BB962C8B-B14F-4D97-AF65-F5344CB8AC3E}">
        <p14:creationId xmlns:p14="http://schemas.microsoft.com/office/powerpoint/2010/main" val="236689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8E0F81E-68F3-4E15-8B49-3C209FB8B135}"/>
              </a:ext>
            </a:extLst>
          </p:cNvPr>
          <p:cNvSpPr/>
          <p:nvPr userDrawn="1"/>
        </p:nvSpPr>
        <p:spPr>
          <a:xfrm>
            <a:off x="0" y="6060367"/>
            <a:ext cx="12192000" cy="794592"/>
          </a:xfrm>
          <a:prstGeom prst="rect">
            <a:avLst/>
          </a:prstGeom>
          <a:gradFill flip="none" rotWithShape="1">
            <a:gsLst>
              <a:gs pos="64000">
                <a:schemeClr val="bg1"/>
              </a:gs>
              <a:gs pos="82000">
                <a:schemeClr val="accent1">
                  <a:lumMod val="45000"/>
                  <a:lumOff val="55000"/>
                </a:schemeClr>
              </a:gs>
              <a:gs pos="92000">
                <a:schemeClr val="accent1">
                  <a:lumMod val="45000"/>
                  <a:lumOff val="55000"/>
                </a:schemeClr>
              </a:gs>
              <a:gs pos="100000">
                <a:schemeClr val="accent1">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C15FEAD-E6A3-4599-818D-7038E80AEB6D}"/>
              </a:ext>
            </a:extLst>
          </p:cNvPr>
          <p:cNvSpPr>
            <a:spLocks noGrp="1"/>
          </p:cNvSpPr>
          <p:nvPr>
            <p:ph type="title"/>
          </p:nvPr>
        </p:nvSpPr>
        <p:spPr/>
        <p:txBody>
          <a:bodyPr/>
          <a:lstStyle>
            <a:lvl1pPr>
              <a:defRPr b="1">
                <a:solidFill>
                  <a:srgbClr val="0070C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0E91F4B-FE14-43E0-B81A-12BE37FCD164}"/>
              </a:ext>
            </a:extLst>
          </p:cNvPr>
          <p:cNvSpPr>
            <a:spLocks noGrp="1"/>
          </p:cNvSpPr>
          <p:nvPr>
            <p:ph idx="1"/>
          </p:nvPr>
        </p:nvSpPr>
        <p:spPr>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5585AD7A-5DBA-48D6-83DC-499CC48AD0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A703C1-F85E-4C61-8B59-C8545EF516B4}"/>
              </a:ext>
            </a:extLst>
          </p:cNvPr>
          <p:cNvSpPr>
            <a:spLocks noGrp="1"/>
          </p:cNvSpPr>
          <p:nvPr>
            <p:ph type="sldNum" sz="quarter" idx="12"/>
          </p:nvPr>
        </p:nvSpPr>
        <p:spPr/>
        <p:txBody>
          <a:bodyPr/>
          <a:lstStyle/>
          <a:p>
            <a:fld id="{D93B58F5-6EA1-41B9-AC5E-56C24B37131B}" type="slidenum">
              <a:rPr lang="en-GB" smtClean="0"/>
              <a:t>‹#›</a:t>
            </a:fld>
            <a:endParaRPr lang="en-GB" dirty="0"/>
          </a:p>
        </p:txBody>
      </p:sp>
    </p:spTree>
    <p:extLst>
      <p:ext uri="{BB962C8B-B14F-4D97-AF65-F5344CB8AC3E}">
        <p14:creationId xmlns:p14="http://schemas.microsoft.com/office/powerpoint/2010/main" val="335632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58C5-20E5-4988-AE31-25CE22581414}"/>
              </a:ext>
            </a:extLst>
          </p:cNvPr>
          <p:cNvSpPr>
            <a:spLocks noGrp="1"/>
          </p:cNvSpPr>
          <p:nvPr>
            <p:ph type="title"/>
          </p:nvPr>
        </p:nvSpPr>
        <p:spPr>
          <a:xfrm>
            <a:off x="831850" y="1709738"/>
            <a:ext cx="10515600" cy="2852737"/>
          </a:xfrm>
        </p:spPr>
        <p:txBody>
          <a:bodyPr anchor="b"/>
          <a:lstStyle>
            <a:lvl1pPr>
              <a:defRPr sz="6000" b="1">
                <a:solidFill>
                  <a:srgbClr val="0070C0"/>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14E2BCA-3F3B-49E3-B5A3-DFBB747CF577}"/>
              </a:ext>
            </a:extLst>
          </p:cNvPr>
          <p:cNvSpPr>
            <a:spLocks noGrp="1"/>
          </p:cNvSpPr>
          <p:nvPr>
            <p:ph type="body" idx="1"/>
          </p:nvPr>
        </p:nvSpPr>
        <p:spPr>
          <a:xfrm>
            <a:off x="831850" y="4589463"/>
            <a:ext cx="10515600" cy="1500187"/>
          </a:xfrm>
        </p:spPr>
        <p:txBody>
          <a:bodyPr/>
          <a:lstStyle>
            <a:lvl1pPr marL="0" indent="0">
              <a:buNone/>
              <a:defRPr sz="2400">
                <a:solidFill>
                  <a:srgbClr val="0070C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C2C6452F-D94A-4A9B-9F25-A100519F4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0EE766-B0CA-4E80-BEAB-139E9CDEE878}"/>
              </a:ext>
            </a:extLst>
          </p:cNvPr>
          <p:cNvSpPr>
            <a:spLocks noGrp="1"/>
          </p:cNvSpPr>
          <p:nvPr>
            <p:ph type="sldNum" sz="quarter" idx="12"/>
          </p:nvPr>
        </p:nvSpPr>
        <p:spPr/>
        <p:txBody>
          <a:bodyPr/>
          <a:lstStyle/>
          <a:p>
            <a:fld id="{D93B58F5-6EA1-41B9-AC5E-56C24B37131B}" type="slidenum">
              <a:rPr lang="en-GB" smtClean="0"/>
              <a:t>‹#›</a:t>
            </a:fld>
            <a:endParaRPr lang="en-GB"/>
          </a:p>
        </p:txBody>
      </p:sp>
    </p:spTree>
    <p:extLst>
      <p:ext uri="{BB962C8B-B14F-4D97-AF65-F5344CB8AC3E}">
        <p14:creationId xmlns:p14="http://schemas.microsoft.com/office/powerpoint/2010/main" val="153838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9B42-E765-44D3-8D6E-68876C34EBC6}"/>
              </a:ext>
            </a:extLst>
          </p:cNvPr>
          <p:cNvSpPr>
            <a:spLocks noGrp="1"/>
          </p:cNvSpPr>
          <p:nvPr>
            <p:ph type="title"/>
          </p:nvPr>
        </p:nvSpPr>
        <p:spPr/>
        <p:txBody>
          <a:bodyPr/>
          <a:lstStyle>
            <a:lvl1pPr>
              <a:defRPr b="1">
                <a:solidFill>
                  <a:srgbClr val="0070C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A32EC2-CD12-4255-B1F8-3853B3A46C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2CDB98-B61C-4AD0-8DA4-1918F7CEAA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316EE8B6-E399-4DC1-B93B-48A415035C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33528-76A1-406A-B526-D005A56A33BA}"/>
              </a:ext>
            </a:extLst>
          </p:cNvPr>
          <p:cNvSpPr>
            <a:spLocks noGrp="1"/>
          </p:cNvSpPr>
          <p:nvPr>
            <p:ph type="sldNum" sz="quarter" idx="12"/>
          </p:nvPr>
        </p:nvSpPr>
        <p:spPr/>
        <p:txBody>
          <a:bodyPr/>
          <a:lstStyle/>
          <a:p>
            <a:fld id="{D93B58F5-6EA1-41B9-AC5E-56C24B37131B}" type="slidenum">
              <a:rPr lang="en-GB" smtClean="0"/>
              <a:t>‹#›</a:t>
            </a:fld>
            <a:endParaRPr lang="en-GB"/>
          </a:p>
        </p:txBody>
      </p:sp>
    </p:spTree>
    <p:extLst>
      <p:ext uri="{BB962C8B-B14F-4D97-AF65-F5344CB8AC3E}">
        <p14:creationId xmlns:p14="http://schemas.microsoft.com/office/powerpoint/2010/main" val="368590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56A6-13E8-46F4-87BE-0638B3B5374C}"/>
              </a:ext>
            </a:extLst>
          </p:cNvPr>
          <p:cNvSpPr>
            <a:spLocks noGrp="1"/>
          </p:cNvSpPr>
          <p:nvPr>
            <p:ph type="title"/>
          </p:nvPr>
        </p:nvSpPr>
        <p:spPr>
          <a:xfrm>
            <a:off x="839788" y="365125"/>
            <a:ext cx="10515600" cy="1325563"/>
          </a:xfrm>
        </p:spPr>
        <p:txBody>
          <a:bodyPr/>
          <a:lstStyle>
            <a:lvl1pPr>
              <a:defRPr b="1">
                <a:solidFill>
                  <a:srgbClr val="0070C0"/>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FA106D-3553-45BF-938C-615531C9D35A}"/>
              </a:ext>
            </a:extLst>
          </p:cNvPr>
          <p:cNvSpPr>
            <a:spLocks noGrp="1"/>
          </p:cNvSpPr>
          <p:nvPr>
            <p:ph type="body" idx="1"/>
          </p:nvPr>
        </p:nvSpPr>
        <p:spPr>
          <a:xfrm>
            <a:off x="839788" y="1681163"/>
            <a:ext cx="5157787" cy="82391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3CB4C6D-5491-40F9-B846-B98280B2CF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EDA720-4F59-4622-808D-8DA48930D4C1}"/>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656274-1F6A-452C-8030-12940BE47A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2D31BE8A-A718-424F-A56F-30C21DCDED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027B8B-B1A7-4AE1-998C-06BD73911E1D}"/>
              </a:ext>
            </a:extLst>
          </p:cNvPr>
          <p:cNvSpPr>
            <a:spLocks noGrp="1"/>
          </p:cNvSpPr>
          <p:nvPr>
            <p:ph type="sldNum" sz="quarter" idx="12"/>
          </p:nvPr>
        </p:nvSpPr>
        <p:spPr/>
        <p:txBody>
          <a:bodyPr/>
          <a:lstStyle/>
          <a:p>
            <a:fld id="{D93B58F5-6EA1-41B9-AC5E-56C24B37131B}" type="slidenum">
              <a:rPr lang="en-GB" smtClean="0"/>
              <a:t>‹#›</a:t>
            </a:fld>
            <a:endParaRPr lang="en-GB"/>
          </a:p>
        </p:txBody>
      </p:sp>
    </p:spTree>
    <p:extLst>
      <p:ext uri="{BB962C8B-B14F-4D97-AF65-F5344CB8AC3E}">
        <p14:creationId xmlns:p14="http://schemas.microsoft.com/office/powerpoint/2010/main" val="91734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D885-0057-4A31-A0E5-8E4B4C4D7F5E}"/>
              </a:ext>
            </a:extLst>
          </p:cNvPr>
          <p:cNvSpPr>
            <a:spLocks noGrp="1"/>
          </p:cNvSpPr>
          <p:nvPr>
            <p:ph type="title"/>
          </p:nvPr>
        </p:nvSpPr>
        <p:spPr/>
        <p:txBody>
          <a:bodyPr/>
          <a:lstStyle>
            <a:lvl1pPr>
              <a:defRPr b="1">
                <a:solidFill>
                  <a:srgbClr val="0070C0"/>
                </a:solidFill>
              </a:defRPr>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833F1C09-B0E4-4D55-84A5-EED28EDB29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281A01-69D5-4087-9834-C3794A8FB7CC}"/>
              </a:ext>
            </a:extLst>
          </p:cNvPr>
          <p:cNvSpPr>
            <a:spLocks noGrp="1"/>
          </p:cNvSpPr>
          <p:nvPr>
            <p:ph type="sldNum" sz="quarter" idx="12"/>
          </p:nvPr>
        </p:nvSpPr>
        <p:spPr/>
        <p:txBody>
          <a:bodyPr/>
          <a:lstStyle/>
          <a:p>
            <a:fld id="{D93B58F5-6EA1-41B9-AC5E-56C24B37131B}" type="slidenum">
              <a:rPr lang="en-GB" smtClean="0"/>
              <a:t>‹#›</a:t>
            </a:fld>
            <a:endParaRPr lang="en-GB"/>
          </a:p>
        </p:txBody>
      </p:sp>
    </p:spTree>
    <p:extLst>
      <p:ext uri="{BB962C8B-B14F-4D97-AF65-F5344CB8AC3E}">
        <p14:creationId xmlns:p14="http://schemas.microsoft.com/office/powerpoint/2010/main" val="1836261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a:effectLst/>
      </p:grpSpPr>
      <p:sp>
        <p:nvSpPr>
          <p:cNvPr id="3" name="Rectangle 2">
            <a:extLst>
              <a:ext uri="{FF2B5EF4-FFF2-40B4-BE49-F238E27FC236}">
                <a16:creationId xmlns:a16="http://schemas.microsoft.com/office/drawing/2014/main" id="{D7ED19E0-80CC-4E5D-AFEB-B05556CDC29F}"/>
              </a:ext>
            </a:extLst>
          </p:cNvPr>
          <p:cNvSpPr/>
          <p:nvPr userDrawn="1"/>
        </p:nvSpPr>
        <p:spPr>
          <a:xfrm>
            <a:off x="-689348" y="0"/>
            <a:ext cx="13229690" cy="6858000"/>
          </a:xfrm>
          <a:prstGeom prst="rect">
            <a:avLst/>
          </a:prstGeom>
          <a:gradFill flip="none" rotWithShape="1">
            <a:gsLst>
              <a:gs pos="67000">
                <a:schemeClr val="bg1"/>
              </a:gs>
              <a:gs pos="87000">
                <a:srgbClr val="9DDE51"/>
              </a:gs>
              <a:gs pos="92000">
                <a:srgbClr val="9DDE51"/>
              </a:gs>
              <a:gs pos="100000">
                <a:srgbClr val="9DDE5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189B33F7-7E41-4150-B528-4A24B9608AE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4112" y="223285"/>
            <a:ext cx="4543777" cy="2555875"/>
          </a:xfrm>
          <a:prstGeom prst="rect">
            <a:avLst/>
          </a:prstGeom>
        </p:spPr>
      </p:pic>
      <p:sp>
        <p:nvSpPr>
          <p:cNvPr id="2" name="TextBox 1">
            <a:extLst>
              <a:ext uri="{FF2B5EF4-FFF2-40B4-BE49-F238E27FC236}">
                <a16:creationId xmlns:a16="http://schemas.microsoft.com/office/drawing/2014/main" id="{6250401C-9088-914E-B9F9-F9CE64DB86F5}"/>
              </a:ext>
            </a:extLst>
          </p:cNvPr>
          <p:cNvSpPr txBox="1"/>
          <p:nvPr userDrawn="1"/>
        </p:nvSpPr>
        <p:spPr>
          <a:xfrm>
            <a:off x="693097" y="4218415"/>
            <a:ext cx="6128617" cy="2031325"/>
          </a:xfrm>
          <a:prstGeom prst="rect">
            <a:avLst/>
          </a:prstGeom>
          <a:noFill/>
        </p:spPr>
        <p:txBody>
          <a:bodyPr wrap="square" rtlCol="0">
            <a:spAutoFit/>
          </a:bodyPr>
          <a:lstStyle/>
          <a:p>
            <a:r>
              <a:rPr lang="en-GB" sz="1800" i="1" kern="1200" dirty="0">
                <a:solidFill>
                  <a:schemeClr val="tx1"/>
                </a:solidFill>
                <a:effectLst/>
                <a:latin typeface="+mn-lt"/>
                <a:ea typeface="+mn-ea"/>
                <a:cs typeface="+mn-cs"/>
              </a:rPr>
              <a:t>The Community Hydrogen Forum as part of the </a:t>
            </a:r>
            <a:r>
              <a:rPr lang="en-GB" sz="1800" i="1" kern="1200" dirty="0" err="1">
                <a:solidFill>
                  <a:schemeClr val="tx1"/>
                </a:solidFill>
                <a:effectLst/>
                <a:latin typeface="+mn-lt"/>
                <a:ea typeface="+mn-ea"/>
                <a:cs typeface="+mn-cs"/>
              </a:rPr>
              <a:t>GenCOMM</a:t>
            </a:r>
            <a:r>
              <a:rPr lang="en-GB" sz="1800" i="1" kern="1200" dirty="0">
                <a:solidFill>
                  <a:schemeClr val="tx1"/>
                </a:solidFill>
                <a:effectLst/>
                <a:latin typeface="+mn-lt"/>
                <a:ea typeface="+mn-ea"/>
                <a:cs typeface="+mn-cs"/>
              </a:rPr>
              <a:t> project has received funding from Interreg NWE. Interreg NEW is funded by the European Regional Development Fund (ERDF) in activities based on the cooperation of organisations from eight countries: Belgium, France, Germany, Ireland, Luxembourg, The Netherlands, Switzerland and the United Kingdom.</a:t>
            </a:r>
            <a:endParaRPr lang="en-GB" sz="1800" kern="1200" dirty="0">
              <a:solidFill>
                <a:schemeClr val="tx1"/>
              </a:solidFill>
              <a:effectLst/>
              <a:latin typeface="+mn-lt"/>
              <a:ea typeface="+mn-ea"/>
              <a:cs typeface="+mn-cs"/>
            </a:endParaRPr>
          </a:p>
        </p:txBody>
      </p:sp>
      <p:pic>
        <p:nvPicPr>
          <p:cNvPr id="7" name="Picture 6" descr="A picture containing bottle&#10;&#10;Description automatically generated">
            <a:extLst>
              <a:ext uri="{FF2B5EF4-FFF2-40B4-BE49-F238E27FC236}">
                <a16:creationId xmlns:a16="http://schemas.microsoft.com/office/drawing/2014/main" id="{92CE0EE2-05D4-7442-8997-5C189A9919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93123" y="4218077"/>
            <a:ext cx="2654300" cy="1016000"/>
          </a:xfrm>
          <a:prstGeom prst="rect">
            <a:avLst/>
          </a:prstGeom>
        </p:spPr>
      </p:pic>
    </p:spTree>
    <p:extLst>
      <p:ext uri="{BB962C8B-B14F-4D97-AF65-F5344CB8AC3E}">
        <p14:creationId xmlns:p14="http://schemas.microsoft.com/office/powerpoint/2010/main" val="85953657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1548B3-F512-49D7-9998-5F4214A7BE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7156A8-0144-49AF-9462-9BC8F009F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F538FA01-5234-48FB-98CF-4A08638C02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5A88BD-24CB-41BE-BFB9-18A84707D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B58F5-6EA1-41B9-AC5E-56C24B37131B}" type="slidenum">
              <a:rPr lang="en-GB" smtClean="0"/>
              <a:t>‹#›</a:t>
            </a:fld>
            <a:endParaRPr lang="en-GB"/>
          </a:p>
        </p:txBody>
      </p:sp>
      <p:cxnSp>
        <p:nvCxnSpPr>
          <p:cNvPr id="9" name="Straight Connector 8">
            <a:extLst>
              <a:ext uri="{FF2B5EF4-FFF2-40B4-BE49-F238E27FC236}">
                <a16:creationId xmlns:a16="http://schemas.microsoft.com/office/drawing/2014/main" id="{5BD6AD78-A2B5-4C4A-9F68-D98435638E0D}"/>
              </a:ext>
            </a:extLst>
          </p:cNvPr>
          <p:cNvCxnSpPr/>
          <p:nvPr userDrawn="1"/>
        </p:nvCxnSpPr>
        <p:spPr>
          <a:xfrm>
            <a:off x="1931542" y="1690688"/>
            <a:ext cx="10260458" cy="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00FA0BE9-52B9-4B15-8C2C-5F40DD4B8D20}"/>
              </a:ext>
            </a:extLst>
          </p:cNvPr>
          <p:cNvPicPr>
            <a:picLocks noChangeAspect="1"/>
          </p:cNvPicPr>
          <p:nvPr userDrawn="1"/>
        </p:nvPicPr>
        <p:blipFill>
          <a:blip r:embed="rId9"/>
          <a:stretch>
            <a:fillRect/>
          </a:stretch>
        </p:blipFill>
        <p:spPr>
          <a:xfrm>
            <a:off x="10566778" y="136525"/>
            <a:ext cx="1414395" cy="615749"/>
          </a:xfrm>
          <a:prstGeom prst="rect">
            <a:avLst/>
          </a:prstGeom>
        </p:spPr>
      </p:pic>
    </p:spTree>
    <p:extLst>
      <p:ext uri="{BB962C8B-B14F-4D97-AF65-F5344CB8AC3E}">
        <p14:creationId xmlns:p14="http://schemas.microsoft.com/office/powerpoint/2010/main" val="1585116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te.ie/news/business/2020/1111/1177483-cie-group-partners-in-hydrogen-fuel-cell-bus-trial/" TargetMode="External"/><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hyperlink" Target="https://www.belfasttelegraph.co.uk/news/northern-ireland/translinks-hydrogen-powered-buses-enter-service-in-northern-ireland-39872290.html" TargetMode="Externa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communityh2.eu/dst/"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communityh2.eu/dst-simple/"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diagramLayout" Target="../diagrams/layout2.xml"/><Relationship Id="rId7" Type="http://schemas.openxmlformats.org/officeDocument/2006/relationships/image" Target="../media/image4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38.svg"/><Relationship Id="rId4" Type="http://schemas.openxmlformats.org/officeDocument/2006/relationships/diagramQuickStyle" Target="../diagrams/quickStyle2.xml"/><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thinktheearth.net/thinkdaily/report/2010/08/rpt-53.html#page-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hyperlink" Target="http://communityh2.e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communityh2.e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ommunityh2.e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CDC042-437E-4E35-9E95-C32E47548712}"/>
              </a:ext>
            </a:extLst>
          </p:cNvPr>
          <p:cNvSpPr>
            <a:spLocks noGrp="1"/>
          </p:cNvSpPr>
          <p:nvPr>
            <p:ph type="ctrTitle"/>
          </p:nvPr>
        </p:nvSpPr>
        <p:spPr>
          <a:xfrm>
            <a:off x="5824728" y="1161289"/>
            <a:ext cx="6450330" cy="2459038"/>
          </a:xfrm>
        </p:spPr>
        <p:txBody>
          <a:bodyPr>
            <a:normAutofit fontScale="90000"/>
          </a:bodyPr>
          <a:lstStyle/>
          <a:p>
            <a:r>
              <a:rPr lang="en-IE" sz="5300" dirty="0"/>
              <a:t>The Hydrogen Enabling Support Tool</a:t>
            </a:r>
            <a:br>
              <a:rPr lang="en-IE" sz="5300" dirty="0"/>
            </a:br>
            <a:br>
              <a:rPr lang="en-IE" dirty="0"/>
            </a:br>
            <a:r>
              <a:rPr lang="en-IE" sz="4000" dirty="0"/>
              <a:t>Improving Decision-making for hydrogen bus fleets</a:t>
            </a:r>
          </a:p>
        </p:txBody>
      </p:sp>
      <p:sp>
        <p:nvSpPr>
          <p:cNvPr id="5" name="Subtitle 4">
            <a:extLst>
              <a:ext uri="{FF2B5EF4-FFF2-40B4-BE49-F238E27FC236}">
                <a16:creationId xmlns:a16="http://schemas.microsoft.com/office/drawing/2014/main" id="{FF0FA83A-664A-4A1D-AFC5-C9F42C422B01}"/>
              </a:ext>
            </a:extLst>
          </p:cNvPr>
          <p:cNvSpPr>
            <a:spLocks noGrp="1"/>
          </p:cNvSpPr>
          <p:nvPr>
            <p:ph type="subTitle" idx="1"/>
          </p:nvPr>
        </p:nvSpPr>
        <p:spPr>
          <a:xfrm>
            <a:off x="6868668" y="3894646"/>
            <a:ext cx="4362450" cy="846137"/>
          </a:xfrm>
        </p:spPr>
        <p:txBody>
          <a:bodyPr>
            <a:normAutofit fontScale="92500"/>
          </a:bodyPr>
          <a:lstStyle/>
          <a:p>
            <a:r>
              <a:rPr lang="en-IE" dirty="0"/>
              <a:t>Rory Monaghan &amp; Tadgh Cummins</a:t>
            </a:r>
          </a:p>
          <a:p>
            <a:r>
              <a:rPr lang="en-IE" dirty="0"/>
              <a:t>NUI Galway</a:t>
            </a:r>
          </a:p>
        </p:txBody>
      </p:sp>
      <p:pic>
        <p:nvPicPr>
          <p:cNvPr id="6" name="Picture 5">
            <a:extLst>
              <a:ext uri="{FF2B5EF4-FFF2-40B4-BE49-F238E27FC236}">
                <a16:creationId xmlns:a16="http://schemas.microsoft.com/office/drawing/2014/main" id="{38EE6425-8969-49E7-A8F9-D15BE5F4A467}"/>
              </a:ext>
            </a:extLst>
          </p:cNvPr>
          <p:cNvPicPr>
            <a:picLocks noChangeAspect="1"/>
          </p:cNvPicPr>
          <p:nvPr/>
        </p:nvPicPr>
        <p:blipFill rotWithShape="1">
          <a:blip r:embed="rId2">
            <a:extLst>
              <a:ext uri="{28A0092B-C50C-407E-A947-70E740481C1C}">
                <a14:useLocalDpi xmlns:a14="http://schemas.microsoft.com/office/drawing/2010/main" val="0"/>
              </a:ext>
            </a:extLst>
          </a:blip>
          <a:srcRect l="11513" r="40544"/>
          <a:stretch/>
        </p:blipFill>
        <p:spPr>
          <a:xfrm>
            <a:off x="0" y="0"/>
            <a:ext cx="5732289" cy="6858000"/>
          </a:xfrm>
          <a:prstGeom prst="rect">
            <a:avLst/>
          </a:prstGeom>
        </p:spPr>
      </p:pic>
    </p:spTree>
    <p:extLst>
      <p:ext uri="{BB962C8B-B14F-4D97-AF65-F5344CB8AC3E}">
        <p14:creationId xmlns:p14="http://schemas.microsoft.com/office/powerpoint/2010/main" val="352358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68BC19BF-1DF3-4E10-9A52-6F280721FE82}"/>
              </a:ext>
            </a:extLst>
          </p:cNvPr>
          <p:cNvSpPr/>
          <p:nvPr/>
        </p:nvSpPr>
        <p:spPr>
          <a:xfrm>
            <a:off x="82062" y="1863969"/>
            <a:ext cx="12027876" cy="41030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Rounded Corners 40">
            <a:extLst>
              <a:ext uri="{FF2B5EF4-FFF2-40B4-BE49-F238E27FC236}">
                <a16:creationId xmlns:a16="http://schemas.microsoft.com/office/drawing/2014/main" id="{5C3C6A02-420B-4C45-AE00-F63AC01522D2}"/>
              </a:ext>
            </a:extLst>
          </p:cNvPr>
          <p:cNvSpPr/>
          <p:nvPr/>
        </p:nvSpPr>
        <p:spPr>
          <a:xfrm>
            <a:off x="2966847" y="2167692"/>
            <a:ext cx="6117385" cy="36575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FB4ADD89-C879-459F-BEF2-28590EDBDCF9}"/>
              </a:ext>
            </a:extLst>
          </p:cNvPr>
          <p:cNvSpPr>
            <a:spLocks noGrp="1"/>
          </p:cNvSpPr>
          <p:nvPr>
            <p:ph type="title"/>
          </p:nvPr>
        </p:nvSpPr>
        <p:spPr>
          <a:xfrm>
            <a:off x="838200" y="365125"/>
            <a:ext cx="10978662" cy="1325563"/>
          </a:xfrm>
        </p:spPr>
        <p:txBody>
          <a:bodyPr>
            <a:normAutofit/>
          </a:bodyPr>
          <a:lstStyle/>
          <a:p>
            <a:r>
              <a:rPr lang="en-IE" dirty="0"/>
              <a:t>Decision Support Tool</a:t>
            </a:r>
          </a:p>
        </p:txBody>
      </p:sp>
      <p:pic>
        <p:nvPicPr>
          <p:cNvPr id="4" name="Grafik 115">
            <a:extLst>
              <a:ext uri="{FF2B5EF4-FFF2-40B4-BE49-F238E27FC236}">
                <a16:creationId xmlns:a16="http://schemas.microsoft.com/office/drawing/2014/main" id="{6DFC7476-CE7D-487C-874E-F406686FCD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6204" y="3970666"/>
            <a:ext cx="488926" cy="492668"/>
          </a:xfrm>
          <a:prstGeom prst="rect">
            <a:avLst/>
          </a:prstGeom>
        </p:spPr>
      </p:pic>
      <p:sp>
        <p:nvSpPr>
          <p:cNvPr id="5" name="Ellipse 22">
            <a:extLst>
              <a:ext uri="{FF2B5EF4-FFF2-40B4-BE49-F238E27FC236}">
                <a16:creationId xmlns:a16="http://schemas.microsoft.com/office/drawing/2014/main" id="{90D4FF51-0034-447E-8156-86E22DAFD4A5}"/>
              </a:ext>
            </a:extLst>
          </p:cNvPr>
          <p:cNvSpPr/>
          <p:nvPr/>
        </p:nvSpPr>
        <p:spPr>
          <a:xfrm>
            <a:off x="3263675" y="3031140"/>
            <a:ext cx="607500" cy="6075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Ellipse 23">
            <a:extLst>
              <a:ext uri="{FF2B5EF4-FFF2-40B4-BE49-F238E27FC236}">
                <a16:creationId xmlns:a16="http://schemas.microsoft.com/office/drawing/2014/main" id="{0120F097-D418-4161-AC78-2A39978F3C7B}"/>
              </a:ext>
            </a:extLst>
          </p:cNvPr>
          <p:cNvSpPr/>
          <p:nvPr/>
        </p:nvSpPr>
        <p:spPr>
          <a:xfrm>
            <a:off x="3263675" y="3910401"/>
            <a:ext cx="607500" cy="6075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Ellipse 24">
            <a:extLst>
              <a:ext uri="{FF2B5EF4-FFF2-40B4-BE49-F238E27FC236}">
                <a16:creationId xmlns:a16="http://schemas.microsoft.com/office/drawing/2014/main" id="{EEAF2754-EBDA-43A4-9930-E56602D2E21B}"/>
              </a:ext>
            </a:extLst>
          </p:cNvPr>
          <p:cNvSpPr/>
          <p:nvPr/>
        </p:nvSpPr>
        <p:spPr>
          <a:xfrm>
            <a:off x="3263675" y="4769986"/>
            <a:ext cx="607500" cy="60750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Abgerundetes Rechteck 45">
            <a:extLst>
              <a:ext uri="{FF2B5EF4-FFF2-40B4-BE49-F238E27FC236}">
                <a16:creationId xmlns:a16="http://schemas.microsoft.com/office/drawing/2014/main" id="{70447E04-D995-41CC-AE2F-898C3BD4C084}"/>
              </a:ext>
            </a:extLst>
          </p:cNvPr>
          <p:cNvSpPr/>
          <p:nvPr/>
        </p:nvSpPr>
        <p:spPr>
          <a:xfrm>
            <a:off x="3234274" y="3673857"/>
            <a:ext cx="716127" cy="203066"/>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9" name="Abgerundetes Rechteck 47">
            <a:extLst>
              <a:ext uri="{FF2B5EF4-FFF2-40B4-BE49-F238E27FC236}">
                <a16:creationId xmlns:a16="http://schemas.microsoft.com/office/drawing/2014/main" id="{018519C1-903F-4848-868D-33BDBFC248B6}"/>
              </a:ext>
            </a:extLst>
          </p:cNvPr>
          <p:cNvSpPr/>
          <p:nvPr/>
        </p:nvSpPr>
        <p:spPr>
          <a:xfrm>
            <a:off x="3226592" y="5401997"/>
            <a:ext cx="716127" cy="203066"/>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0" name="Grafik 49">
            <a:extLst>
              <a:ext uri="{FF2B5EF4-FFF2-40B4-BE49-F238E27FC236}">
                <a16:creationId xmlns:a16="http://schemas.microsoft.com/office/drawing/2014/main" id="{D9433C69-22A8-434E-BE8A-B7C127C532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0453" y="3157623"/>
            <a:ext cx="366581" cy="366581"/>
          </a:xfrm>
          <a:prstGeom prst="rect">
            <a:avLst/>
          </a:prstGeom>
          <a:solidFill>
            <a:schemeClr val="bg1"/>
          </a:solidFill>
          <a:ln>
            <a:noFill/>
          </a:ln>
        </p:spPr>
      </p:pic>
      <p:sp>
        <p:nvSpPr>
          <p:cNvPr id="11" name="Rechteck 17">
            <a:extLst>
              <a:ext uri="{FF2B5EF4-FFF2-40B4-BE49-F238E27FC236}">
                <a16:creationId xmlns:a16="http://schemas.microsoft.com/office/drawing/2014/main" id="{4B48CF57-08FB-4203-8194-6A5A5F440CBF}"/>
              </a:ext>
            </a:extLst>
          </p:cNvPr>
          <p:cNvSpPr/>
          <p:nvPr/>
        </p:nvSpPr>
        <p:spPr>
          <a:xfrm>
            <a:off x="3202917" y="3686619"/>
            <a:ext cx="793064" cy="213585"/>
          </a:xfrm>
          <a:prstGeom prst="rect">
            <a:avLst/>
          </a:prstGeom>
        </p:spPr>
        <p:txBody>
          <a:bodyPr wrap="square">
            <a:spAutoFit/>
          </a:bodyPr>
          <a:lstStyle/>
          <a:p>
            <a:pPr lvl="0" algn="ctr"/>
            <a:r>
              <a:rPr lang="en-US" sz="788" u="sng" dirty="0">
                <a:solidFill>
                  <a:schemeClr val="bg2">
                    <a:lumMod val="25000"/>
                  </a:schemeClr>
                </a:solidFill>
                <a:latin typeface="Futura Std Book" panose="020B0502020204020303" pitchFamily="34" charset="0"/>
              </a:rPr>
              <a:t>Wind Energy</a:t>
            </a:r>
            <a:endParaRPr lang="en-US" sz="788" dirty="0">
              <a:solidFill>
                <a:schemeClr val="bg2">
                  <a:lumMod val="25000"/>
                </a:schemeClr>
              </a:solidFill>
              <a:latin typeface="Futura Std Light" panose="020B0402020204020303" pitchFamily="34" charset="0"/>
            </a:endParaRPr>
          </a:p>
        </p:txBody>
      </p:sp>
      <p:pic>
        <p:nvPicPr>
          <p:cNvPr id="12" name="Picture 2" descr="Bildergebnis für PV panel Icon grey png">
            <a:extLst>
              <a:ext uri="{FF2B5EF4-FFF2-40B4-BE49-F238E27FC236}">
                <a16:creationId xmlns:a16="http://schemas.microsoft.com/office/drawing/2014/main" id="{EE77C2F1-6DF7-4E0A-B466-3664FD46D2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3581" y="4009803"/>
            <a:ext cx="407690" cy="407690"/>
          </a:xfrm>
          <a:prstGeom prst="rect">
            <a:avLst/>
          </a:prstGeom>
          <a:solidFill>
            <a:schemeClr val="bg1"/>
          </a:solidFill>
          <a:ln>
            <a:noFill/>
          </a:ln>
        </p:spPr>
      </p:pic>
      <p:sp>
        <p:nvSpPr>
          <p:cNvPr id="13" name="Abgerundetes Rechteck 53">
            <a:extLst>
              <a:ext uri="{FF2B5EF4-FFF2-40B4-BE49-F238E27FC236}">
                <a16:creationId xmlns:a16="http://schemas.microsoft.com/office/drawing/2014/main" id="{7AB6C050-7A68-434E-BF6C-995C7A652D7C}"/>
              </a:ext>
            </a:extLst>
          </p:cNvPr>
          <p:cNvSpPr/>
          <p:nvPr/>
        </p:nvSpPr>
        <p:spPr>
          <a:xfrm>
            <a:off x="3235187" y="4542411"/>
            <a:ext cx="716127" cy="203066"/>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4" name="Rechteck 54">
            <a:extLst>
              <a:ext uri="{FF2B5EF4-FFF2-40B4-BE49-F238E27FC236}">
                <a16:creationId xmlns:a16="http://schemas.microsoft.com/office/drawing/2014/main" id="{C60DC0DA-0270-43D6-BE28-C8BAADA42DA4}"/>
              </a:ext>
            </a:extLst>
          </p:cNvPr>
          <p:cNvSpPr/>
          <p:nvPr/>
        </p:nvSpPr>
        <p:spPr>
          <a:xfrm>
            <a:off x="3202916" y="4555173"/>
            <a:ext cx="776392" cy="213585"/>
          </a:xfrm>
          <a:prstGeom prst="rect">
            <a:avLst/>
          </a:prstGeom>
        </p:spPr>
        <p:txBody>
          <a:bodyPr wrap="square">
            <a:spAutoFit/>
          </a:bodyPr>
          <a:lstStyle/>
          <a:p>
            <a:pPr lvl="0" algn="ctr"/>
            <a:r>
              <a:rPr lang="en-US" sz="788" u="sng" dirty="0">
                <a:solidFill>
                  <a:schemeClr val="bg2">
                    <a:lumMod val="25000"/>
                  </a:schemeClr>
                </a:solidFill>
                <a:latin typeface="Futura Std Book" panose="020B0502020204020303" pitchFamily="34" charset="0"/>
              </a:rPr>
              <a:t>Solar Energy</a:t>
            </a:r>
            <a:endParaRPr lang="en-US" sz="788" dirty="0">
              <a:solidFill>
                <a:schemeClr val="bg2">
                  <a:lumMod val="25000"/>
                </a:schemeClr>
              </a:solidFill>
              <a:latin typeface="Futura Std Light" panose="020B0402020204020303" pitchFamily="34" charset="0"/>
            </a:endParaRPr>
          </a:p>
        </p:txBody>
      </p:sp>
      <p:sp>
        <p:nvSpPr>
          <p:cNvPr id="15" name="Rechteck 55">
            <a:extLst>
              <a:ext uri="{FF2B5EF4-FFF2-40B4-BE49-F238E27FC236}">
                <a16:creationId xmlns:a16="http://schemas.microsoft.com/office/drawing/2014/main" id="{0EC687EF-50E9-492D-9BEB-4CB7A914B7BF}"/>
              </a:ext>
            </a:extLst>
          </p:cNvPr>
          <p:cNvSpPr/>
          <p:nvPr/>
        </p:nvSpPr>
        <p:spPr>
          <a:xfrm>
            <a:off x="3234459" y="5416967"/>
            <a:ext cx="724721" cy="213585"/>
          </a:xfrm>
          <a:prstGeom prst="rect">
            <a:avLst/>
          </a:prstGeom>
        </p:spPr>
        <p:txBody>
          <a:bodyPr wrap="square">
            <a:spAutoFit/>
          </a:bodyPr>
          <a:lstStyle/>
          <a:p>
            <a:pPr lvl="0" algn="ctr"/>
            <a:r>
              <a:rPr lang="en-US" sz="788" u="sng" dirty="0">
                <a:solidFill>
                  <a:schemeClr val="bg2">
                    <a:lumMod val="25000"/>
                  </a:schemeClr>
                </a:solidFill>
                <a:latin typeface="Futura Std Book" panose="020B0502020204020303" pitchFamily="34" charset="0"/>
              </a:rPr>
              <a:t>AD Plant</a:t>
            </a:r>
            <a:endParaRPr lang="en-US" sz="788" dirty="0">
              <a:solidFill>
                <a:schemeClr val="bg2">
                  <a:lumMod val="25000"/>
                </a:schemeClr>
              </a:solidFill>
              <a:latin typeface="Futura Std Light" panose="020B0402020204020303" pitchFamily="34" charset="0"/>
            </a:endParaRPr>
          </a:p>
        </p:txBody>
      </p:sp>
      <p:pic>
        <p:nvPicPr>
          <p:cNvPr id="16" name="Grafik 56">
            <a:extLst>
              <a:ext uri="{FF2B5EF4-FFF2-40B4-BE49-F238E27FC236}">
                <a16:creationId xmlns:a16="http://schemas.microsoft.com/office/drawing/2014/main" id="{8FE0DDC3-3559-48A9-B212-17B072EB8B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0453" y="4891921"/>
            <a:ext cx="363630" cy="363630"/>
          </a:xfrm>
          <a:prstGeom prst="rect">
            <a:avLst/>
          </a:prstGeom>
        </p:spPr>
      </p:pic>
      <p:sp>
        <p:nvSpPr>
          <p:cNvPr id="17" name="Ellipse 100">
            <a:extLst>
              <a:ext uri="{FF2B5EF4-FFF2-40B4-BE49-F238E27FC236}">
                <a16:creationId xmlns:a16="http://schemas.microsoft.com/office/drawing/2014/main" id="{F0072CB3-8D40-41C3-AB45-61F65D1B2882}"/>
              </a:ext>
            </a:extLst>
          </p:cNvPr>
          <p:cNvSpPr/>
          <p:nvPr/>
        </p:nvSpPr>
        <p:spPr>
          <a:xfrm>
            <a:off x="8118696" y="2770183"/>
            <a:ext cx="607500" cy="607500"/>
          </a:xfrm>
          <a:prstGeom prst="ellipse">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8" name="Ellipse 101">
            <a:extLst>
              <a:ext uri="{FF2B5EF4-FFF2-40B4-BE49-F238E27FC236}">
                <a16:creationId xmlns:a16="http://schemas.microsoft.com/office/drawing/2014/main" id="{B7A93903-25E2-4B41-B27C-64F13AD74782}"/>
              </a:ext>
            </a:extLst>
          </p:cNvPr>
          <p:cNvSpPr/>
          <p:nvPr/>
        </p:nvSpPr>
        <p:spPr>
          <a:xfrm>
            <a:off x="8118696" y="3914742"/>
            <a:ext cx="607500" cy="607500"/>
          </a:xfrm>
          <a:prstGeom prst="ellipse">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9" name="Ellipse 102">
            <a:extLst>
              <a:ext uri="{FF2B5EF4-FFF2-40B4-BE49-F238E27FC236}">
                <a16:creationId xmlns:a16="http://schemas.microsoft.com/office/drawing/2014/main" id="{FFAD9A56-7658-4974-A9B1-355863FA6E71}"/>
              </a:ext>
            </a:extLst>
          </p:cNvPr>
          <p:cNvSpPr/>
          <p:nvPr/>
        </p:nvSpPr>
        <p:spPr>
          <a:xfrm>
            <a:off x="8118696" y="4703941"/>
            <a:ext cx="607500" cy="6075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0" name="Abgerundetes Rechteck 103">
            <a:extLst>
              <a:ext uri="{FF2B5EF4-FFF2-40B4-BE49-F238E27FC236}">
                <a16:creationId xmlns:a16="http://schemas.microsoft.com/office/drawing/2014/main" id="{271F4589-21D1-4180-9D53-BD05C9EE6F81}"/>
              </a:ext>
            </a:extLst>
          </p:cNvPr>
          <p:cNvSpPr/>
          <p:nvPr/>
        </p:nvSpPr>
        <p:spPr>
          <a:xfrm>
            <a:off x="8067639" y="3412900"/>
            <a:ext cx="716127" cy="203066"/>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1" name="Abgerundetes Rechteck 104">
            <a:extLst>
              <a:ext uri="{FF2B5EF4-FFF2-40B4-BE49-F238E27FC236}">
                <a16:creationId xmlns:a16="http://schemas.microsoft.com/office/drawing/2014/main" id="{931F5672-B1B3-4464-9FAB-1B55BB6B4C7D}"/>
              </a:ext>
            </a:extLst>
          </p:cNvPr>
          <p:cNvSpPr/>
          <p:nvPr/>
        </p:nvSpPr>
        <p:spPr>
          <a:xfrm>
            <a:off x="8009703" y="5335952"/>
            <a:ext cx="887930" cy="20306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 name="Rechteck 106">
            <a:extLst>
              <a:ext uri="{FF2B5EF4-FFF2-40B4-BE49-F238E27FC236}">
                <a16:creationId xmlns:a16="http://schemas.microsoft.com/office/drawing/2014/main" id="{DCB11B8D-255D-49D5-A837-9726D8FCFAEA}"/>
              </a:ext>
            </a:extLst>
          </p:cNvPr>
          <p:cNvSpPr/>
          <p:nvPr/>
        </p:nvSpPr>
        <p:spPr>
          <a:xfrm>
            <a:off x="8068552" y="3425661"/>
            <a:ext cx="715214" cy="213585"/>
          </a:xfrm>
          <a:prstGeom prst="rect">
            <a:avLst/>
          </a:prstGeom>
        </p:spPr>
        <p:txBody>
          <a:bodyPr wrap="square">
            <a:spAutoFit/>
          </a:bodyPr>
          <a:lstStyle/>
          <a:p>
            <a:pPr lvl="0" algn="ctr"/>
            <a:r>
              <a:rPr lang="en-US" sz="788" u="sng" dirty="0">
                <a:solidFill>
                  <a:schemeClr val="bg2">
                    <a:lumMod val="25000"/>
                  </a:schemeClr>
                </a:solidFill>
                <a:latin typeface="Futura Std Book" panose="020B0502020204020303" pitchFamily="34" charset="0"/>
              </a:rPr>
              <a:t>Industry</a:t>
            </a:r>
            <a:endParaRPr lang="en-US" sz="788" dirty="0">
              <a:solidFill>
                <a:schemeClr val="bg2">
                  <a:lumMod val="25000"/>
                </a:schemeClr>
              </a:solidFill>
              <a:latin typeface="Futura Std Light" panose="020B0402020204020303" pitchFamily="34" charset="0"/>
            </a:endParaRPr>
          </a:p>
        </p:txBody>
      </p:sp>
      <p:sp>
        <p:nvSpPr>
          <p:cNvPr id="23" name="Abgerundetes Rechteck 108">
            <a:extLst>
              <a:ext uri="{FF2B5EF4-FFF2-40B4-BE49-F238E27FC236}">
                <a16:creationId xmlns:a16="http://schemas.microsoft.com/office/drawing/2014/main" id="{22E82429-37C3-44F4-BF80-341C4A4FE6E4}"/>
              </a:ext>
            </a:extLst>
          </p:cNvPr>
          <p:cNvSpPr/>
          <p:nvPr/>
        </p:nvSpPr>
        <p:spPr>
          <a:xfrm>
            <a:off x="8068552" y="3674970"/>
            <a:ext cx="716127" cy="203066"/>
          </a:xfrm>
          <a:prstGeom prst="roundRect">
            <a:avLst/>
          </a:prstGeom>
          <a:solidFill>
            <a:schemeClr val="bg1"/>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 name="Rechteck 109">
            <a:extLst>
              <a:ext uri="{FF2B5EF4-FFF2-40B4-BE49-F238E27FC236}">
                <a16:creationId xmlns:a16="http://schemas.microsoft.com/office/drawing/2014/main" id="{CEF70F89-FA41-4F07-9141-14B82B20FE19}"/>
              </a:ext>
            </a:extLst>
          </p:cNvPr>
          <p:cNvSpPr/>
          <p:nvPr/>
        </p:nvSpPr>
        <p:spPr>
          <a:xfrm>
            <a:off x="8059959" y="3687731"/>
            <a:ext cx="724721" cy="213585"/>
          </a:xfrm>
          <a:prstGeom prst="rect">
            <a:avLst/>
          </a:prstGeom>
        </p:spPr>
        <p:txBody>
          <a:bodyPr wrap="square">
            <a:spAutoFit/>
          </a:bodyPr>
          <a:lstStyle/>
          <a:p>
            <a:pPr lvl="0" algn="ctr"/>
            <a:r>
              <a:rPr lang="en-US" sz="788" u="sng" dirty="0">
                <a:solidFill>
                  <a:schemeClr val="bg2">
                    <a:lumMod val="25000"/>
                  </a:schemeClr>
                </a:solidFill>
                <a:latin typeface="Futura Std Book" panose="020B0502020204020303" pitchFamily="34" charset="0"/>
              </a:rPr>
              <a:t>Mobility</a:t>
            </a:r>
            <a:endParaRPr lang="en-US" sz="788" dirty="0">
              <a:solidFill>
                <a:schemeClr val="bg2">
                  <a:lumMod val="25000"/>
                </a:schemeClr>
              </a:solidFill>
              <a:latin typeface="Futura Std Light" panose="020B0402020204020303" pitchFamily="34" charset="0"/>
            </a:endParaRPr>
          </a:p>
        </p:txBody>
      </p:sp>
      <p:sp>
        <p:nvSpPr>
          <p:cNvPr id="25" name="Rechteck 110">
            <a:extLst>
              <a:ext uri="{FF2B5EF4-FFF2-40B4-BE49-F238E27FC236}">
                <a16:creationId xmlns:a16="http://schemas.microsoft.com/office/drawing/2014/main" id="{E869953B-42E8-4571-B078-C726FC861A76}"/>
              </a:ext>
            </a:extLst>
          </p:cNvPr>
          <p:cNvSpPr/>
          <p:nvPr/>
        </p:nvSpPr>
        <p:spPr>
          <a:xfrm>
            <a:off x="7926537" y="5350922"/>
            <a:ext cx="1035698" cy="213585"/>
          </a:xfrm>
          <a:prstGeom prst="rect">
            <a:avLst/>
          </a:prstGeom>
        </p:spPr>
        <p:txBody>
          <a:bodyPr wrap="square">
            <a:spAutoFit/>
          </a:bodyPr>
          <a:lstStyle/>
          <a:p>
            <a:pPr lvl="0" algn="ctr"/>
            <a:r>
              <a:rPr lang="en-US" sz="788" u="sng" dirty="0">
                <a:solidFill>
                  <a:schemeClr val="bg2">
                    <a:lumMod val="25000"/>
                  </a:schemeClr>
                </a:solidFill>
                <a:latin typeface="Futura Std Book" panose="020B0502020204020303" pitchFamily="34" charset="0"/>
              </a:rPr>
              <a:t>Stationary Energy</a:t>
            </a:r>
            <a:endParaRPr lang="en-US" sz="788" dirty="0">
              <a:solidFill>
                <a:schemeClr val="bg2">
                  <a:lumMod val="25000"/>
                </a:schemeClr>
              </a:solidFill>
              <a:latin typeface="Futura Std Light" panose="020B0402020204020303" pitchFamily="34" charset="0"/>
            </a:endParaRPr>
          </a:p>
        </p:txBody>
      </p:sp>
      <p:pic>
        <p:nvPicPr>
          <p:cNvPr id="26" name="Picture 4" descr="Bildergebnis für building png icon">
            <a:extLst>
              <a:ext uri="{FF2B5EF4-FFF2-40B4-BE49-F238E27FC236}">
                <a16:creationId xmlns:a16="http://schemas.microsoft.com/office/drawing/2014/main" id="{44C3843F-6C7C-442A-BDC5-0972E252C7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6905" y="4830085"/>
            <a:ext cx="350828" cy="350828"/>
          </a:xfrm>
          <a:prstGeom prst="rect">
            <a:avLst/>
          </a:prstGeom>
          <a:noFill/>
          <a:extLst>
            <a:ext uri="{909E8E84-426E-40DD-AFC4-6F175D3DCCD1}">
              <a14:hiddenFill xmlns:a14="http://schemas.microsoft.com/office/drawing/2010/main">
                <a:solidFill>
                  <a:srgbClr val="FFFFFF"/>
                </a:solidFill>
              </a14:hiddenFill>
            </a:ext>
          </a:extLst>
        </p:spPr>
      </p:pic>
      <p:pic>
        <p:nvPicPr>
          <p:cNvPr id="27" name="Grafik 1028">
            <a:extLst>
              <a:ext uri="{FF2B5EF4-FFF2-40B4-BE49-F238E27FC236}">
                <a16:creationId xmlns:a16="http://schemas.microsoft.com/office/drawing/2014/main" id="{F0B84F95-FA4A-4BDD-BC0C-3E7E02D3F1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15506" y="2873849"/>
            <a:ext cx="413626" cy="413626"/>
          </a:xfrm>
          <a:prstGeom prst="rect">
            <a:avLst/>
          </a:prstGeom>
        </p:spPr>
      </p:pic>
      <p:sp>
        <p:nvSpPr>
          <p:cNvPr id="28" name="TextBox 27">
            <a:extLst>
              <a:ext uri="{FF2B5EF4-FFF2-40B4-BE49-F238E27FC236}">
                <a16:creationId xmlns:a16="http://schemas.microsoft.com/office/drawing/2014/main" id="{47435AB3-354D-4ACB-A3FC-932D19811BC5}"/>
              </a:ext>
            </a:extLst>
          </p:cNvPr>
          <p:cNvSpPr txBox="1"/>
          <p:nvPr/>
        </p:nvSpPr>
        <p:spPr>
          <a:xfrm>
            <a:off x="2975127" y="2330120"/>
            <a:ext cx="1231970" cy="715581"/>
          </a:xfrm>
          <a:prstGeom prst="rect">
            <a:avLst/>
          </a:prstGeom>
          <a:noFill/>
        </p:spPr>
        <p:txBody>
          <a:bodyPr wrap="square" rtlCol="0">
            <a:spAutoFit/>
          </a:bodyPr>
          <a:lstStyle/>
          <a:p>
            <a:pPr algn="ctr"/>
            <a:r>
              <a:rPr lang="en-IE" sz="1350" dirty="0"/>
              <a:t>Curtailed renewable energy sources</a:t>
            </a:r>
          </a:p>
        </p:txBody>
      </p:sp>
      <p:sp>
        <p:nvSpPr>
          <p:cNvPr id="29" name="TextBox 28">
            <a:extLst>
              <a:ext uri="{FF2B5EF4-FFF2-40B4-BE49-F238E27FC236}">
                <a16:creationId xmlns:a16="http://schemas.microsoft.com/office/drawing/2014/main" id="{143C947A-2A55-47EB-9401-BA99B6AEEF44}"/>
              </a:ext>
            </a:extLst>
          </p:cNvPr>
          <p:cNvSpPr txBox="1"/>
          <p:nvPr/>
        </p:nvSpPr>
        <p:spPr>
          <a:xfrm>
            <a:off x="7738929" y="2472056"/>
            <a:ext cx="1366779" cy="300082"/>
          </a:xfrm>
          <a:prstGeom prst="rect">
            <a:avLst/>
          </a:prstGeom>
          <a:noFill/>
        </p:spPr>
        <p:txBody>
          <a:bodyPr wrap="square" rtlCol="0">
            <a:spAutoFit/>
          </a:bodyPr>
          <a:lstStyle/>
          <a:p>
            <a:r>
              <a:rPr lang="en-IE" sz="1350" dirty="0"/>
              <a:t>Energy demands</a:t>
            </a:r>
          </a:p>
        </p:txBody>
      </p:sp>
      <p:sp>
        <p:nvSpPr>
          <p:cNvPr id="30" name="Oval 29">
            <a:extLst>
              <a:ext uri="{FF2B5EF4-FFF2-40B4-BE49-F238E27FC236}">
                <a16:creationId xmlns:a16="http://schemas.microsoft.com/office/drawing/2014/main" id="{D49FD565-0156-4BE4-8F69-7348347709FB}"/>
              </a:ext>
            </a:extLst>
          </p:cNvPr>
          <p:cNvSpPr/>
          <p:nvPr/>
        </p:nvSpPr>
        <p:spPr>
          <a:xfrm>
            <a:off x="4334808" y="2519737"/>
            <a:ext cx="3535971" cy="32234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Hydrogen could make sense for my community, organisation or company.</a:t>
            </a:r>
          </a:p>
          <a:p>
            <a:pPr algn="ctr"/>
            <a:endParaRPr lang="en-IE" sz="1600" dirty="0"/>
          </a:p>
          <a:p>
            <a:pPr algn="ctr"/>
            <a:r>
              <a:rPr lang="en-IE" sz="1600" dirty="0"/>
              <a:t>But how do I make it happen?</a:t>
            </a:r>
          </a:p>
          <a:p>
            <a:pPr algn="ctr"/>
            <a:endParaRPr lang="en-IE" sz="1600" dirty="0"/>
          </a:p>
          <a:p>
            <a:pPr algn="ctr"/>
            <a:r>
              <a:rPr lang="en-IE" sz="1600" dirty="0"/>
              <a:t>How do I find a hydrogen source or market?</a:t>
            </a:r>
            <a:endParaRPr lang="en-US" sz="1600" dirty="0"/>
          </a:p>
        </p:txBody>
      </p:sp>
      <p:sp>
        <p:nvSpPr>
          <p:cNvPr id="32" name="Down Arrow 71">
            <a:extLst>
              <a:ext uri="{FF2B5EF4-FFF2-40B4-BE49-F238E27FC236}">
                <a16:creationId xmlns:a16="http://schemas.microsoft.com/office/drawing/2014/main" id="{F5C4EB17-57D6-4F8E-9166-72BE8BBB1A48}"/>
              </a:ext>
            </a:extLst>
          </p:cNvPr>
          <p:cNvSpPr/>
          <p:nvPr/>
        </p:nvSpPr>
        <p:spPr>
          <a:xfrm rot="16200000">
            <a:off x="9225410" y="3663224"/>
            <a:ext cx="484632" cy="3901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CC798A0-779E-4FB6-8176-3AA681D39976}"/>
              </a:ext>
            </a:extLst>
          </p:cNvPr>
          <p:cNvSpPr txBox="1"/>
          <p:nvPr/>
        </p:nvSpPr>
        <p:spPr>
          <a:xfrm>
            <a:off x="4031459" y="2167692"/>
            <a:ext cx="4128706" cy="369332"/>
          </a:xfrm>
          <a:prstGeom prst="rect">
            <a:avLst/>
          </a:prstGeom>
          <a:noFill/>
        </p:spPr>
        <p:txBody>
          <a:bodyPr wrap="square" rtlCol="0">
            <a:spAutoFit/>
          </a:bodyPr>
          <a:lstStyle/>
          <a:p>
            <a:pPr algn="ctr"/>
            <a:r>
              <a:rPr lang="en-IE" b="1" dirty="0"/>
              <a:t>Decision Support Tool</a:t>
            </a:r>
            <a:endParaRPr lang="en-US" b="1" dirty="0"/>
          </a:p>
        </p:txBody>
      </p:sp>
      <p:sp>
        <p:nvSpPr>
          <p:cNvPr id="37" name="TextBox 36">
            <a:extLst>
              <a:ext uri="{FF2B5EF4-FFF2-40B4-BE49-F238E27FC236}">
                <a16:creationId xmlns:a16="http://schemas.microsoft.com/office/drawing/2014/main" id="{BCB1A7DC-7F89-41E9-9E38-8A1FD5947F7F}"/>
              </a:ext>
            </a:extLst>
          </p:cNvPr>
          <p:cNvSpPr txBox="1"/>
          <p:nvPr/>
        </p:nvSpPr>
        <p:spPr>
          <a:xfrm>
            <a:off x="218047" y="3206207"/>
            <a:ext cx="2061857" cy="1325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IE" dirty="0"/>
              <a:t>Where can I learn about hydrogen opportunities?</a:t>
            </a:r>
            <a:endParaRPr lang="en-US" dirty="0"/>
          </a:p>
        </p:txBody>
      </p:sp>
      <p:sp>
        <p:nvSpPr>
          <p:cNvPr id="38" name="TextBox 37">
            <a:extLst>
              <a:ext uri="{FF2B5EF4-FFF2-40B4-BE49-F238E27FC236}">
                <a16:creationId xmlns:a16="http://schemas.microsoft.com/office/drawing/2014/main" id="{F808FB6F-A1DE-4708-A6B0-81FFCED25470}"/>
              </a:ext>
            </a:extLst>
          </p:cNvPr>
          <p:cNvSpPr txBox="1"/>
          <p:nvPr/>
        </p:nvSpPr>
        <p:spPr>
          <a:xfrm>
            <a:off x="9909951" y="3202795"/>
            <a:ext cx="2061857" cy="1325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IE" dirty="0"/>
              <a:t>How do I take the next steps?</a:t>
            </a:r>
          </a:p>
          <a:p>
            <a:r>
              <a:rPr lang="en-IE" dirty="0"/>
              <a:t>How do I connect with others across Europe?</a:t>
            </a:r>
            <a:endParaRPr lang="en-US" dirty="0"/>
          </a:p>
        </p:txBody>
      </p:sp>
      <p:sp>
        <p:nvSpPr>
          <p:cNvPr id="39" name="Down Arrow 71">
            <a:extLst>
              <a:ext uri="{FF2B5EF4-FFF2-40B4-BE49-F238E27FC236}">
                <a16:creationId xmlns:a16="http://schemas.microsoft.com/office/drawing/2014/main" id="{F40662FF-7DED-4420-9362-7B23DF03178A}"/>
              </a:ext>
            </a:extLst>
          </p:cNvPr>
          <p:cNvSpPr/>
          <p:nvPr/>
        </p:nvSpPr>
        <p:spPr>
          <a:xfrm rot="16200000">
            <a:off x="2422073" y="3670518"/>
            <a:ext cx="484632" cy="3901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B2242791-8414-4E9B-9D20-1F8A658B26F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8429" y="1729160"/>
            <a:ext cx="2810940" cy="1581154"/>
          </a:xfrm>
          <a:prstGeom prst="rect">
            <a:avLst/>
          </a:prstGeom>
        </p:spPr>
      </p:pic>
      <p:sp>
        <p:nvSpPr>
          <p:cNvPr id="40" name="TextBox 39">
            <a:extLst>
              <a:ext uri="{FF2B5EF4-FFF2-40B4-BE49-F238E27FC236}">
                <a16:creationId xmlns:a16="http://schemas.microsoft.com/office/drawing/2014/main" id="{33D87D33-1072-432B-8652-D5DB0F16F686}"/>
              </a:ext>
            </a:extLst>
          </p:cNvPr>
          <p:cNvSpPr txBox="1"/>
          <p:nvPr/>
        </p:nvSpPr>
        <p:spPr>
          <a:xfrm>
            <a:off x="3484891" y="6492875"/>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3086905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Decision Support Tool</a:t>
            </a:r>
            <a:br>
              <a:rPr lang="en-IE" dirty="0"/>
            </a:br>
            <a:r>
              <a:rPr lang="en-IE" dirty="0"/>
              <a:t>What is it?</a:t>
            </a:r>
            <a:endParaRPr lang="en-US" dirty="0"/>
          </a:p>
        </p:txBody>
      </p:sp>
      <p:sp>
        <p:nvSpPr>
          <p:cNvPr id="3" name="Content Placeholder 2"/>
          <p:cNvSpPr>
            <a:spLocks noGrp="1"/>
          </p:cNvSpPr>
          <p:nvPr>
            <p:ph idx="1"/>
          </p:nvPr>
        </p:nvSpPr>
        <p:spPr/>
        <p:txBody>
          <a:bodyPr/>
          <a:lstStyle/>
          <a:p>
            <a:r>
              <a:rPr lang="en-IE" dirty="0"/>
              <a:t>Supports stakeholders to evaluate the potential of hydrogen in:</a:t>
            </a:r>
          </a:p>
          <a:p>
            <a:pPr lvl="1"/>
            <a:r>
              <a:rPr lang="en-IE" dirty="0"/>
              <a:t>sustainable community development</a:t>
            </a:r>
          </a:p>
          <a:p>
            <a:pPr lvl="1"/>
            <a:r>
              <a:rPr lang="en-IE" dirty="0"/>
              <a:t>Decarbonisation</a:t>
            </a:r>
          </a:p>
          <a:p>
            <a:pPr lvl="1"/>
            <a:r>
              <a:rPr lang="en-IE" dirty="0"/>
              <a:t>energy security</a:t>
            </a:r>
          </a:p>
          <a:p>
            <a:r>
              <a:rPr lang="en-IE" dirty="0"/>
              <a:t>Achieves this by demonstrating the role of hydrogen produced at onshore wind farms (and also with battery storage and PV arrays) in decarbonising public bus fleets in large cities across the region</a:t>
            </a:r>
          </a:p>
          <a:p>
            <a:r>
              <a:rPr lang="en-IE" dirty="0"/>
              <a:t>Visualised in an online interactive map of Europe</a:t>
            </a:r>
            <a:endParaRPr lang="en-US" dirty="0"/>
          </a:p>
        </p:txBody>
      </p:sp>
      <p:sp>
        <p:nvSpPr>
          <p:cNvPr id="4" name="TextBox 3">
            <a:extLst>
              <a:ext uri="{FF2B5EF4-FFF2-40B4-BE49-F238E27FC236}">
                <a16:creationId xmlns:a16="http://schemas.microsoft.com/office/drawing/2014/main" id="{BDE85FE4-F57A-4D8A-A634-0435BC61A47C}"/>
              </a:ext>
            </a:extLst>
          </p:cNvPr>
          <p:cNvSpPr txBox="1"/>
          <p:nvPr/>
        </p:nvSpPr>
        <p:spPr>
          <a:xfrm>
            <a:off x="3484891" y="6492875"/>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1146192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Decision Support Tool</a:t>
            </a:r>
            <a:br>
              <a:rPr lang="en-IE" dirty="0"/>
            </a:br>
            <a:r>
              <a:rPr lang="en-IE" dirty="0"/>
              <a:t>Why city buses?</a:t>
            </a:r>
            <a:endParaRPr lang="en-US" dirty="0"/>
          </a:p>
        </p:txBody>
      </p:sp>
      <p:sp>
        <p:nvSpPr>
          <p:cNvPr id="4" name="Content Placeholder 3"/>
          <p:cNvSpPr>
            <a:spLocks noGrp="1"/>
          </p:cNvSpPr>
          <p:nvPr>
            <p:ph sz="half" idx="1"/>
          </p:nvPr>
        </p:nvSpPr>
        <p:spPr/>
        <p:txBody>
          <a:bodyPr>
            <a:normAutofit lnSpcReduction="10000"/>
          </a:bodyPr>
          <a:lstStyle/>
          <a:p>
            <a:r>
              <a:rPr lang="en-IE" dirty="0"/>
              <a:t>Hydrogen fuel cell city buses are now on sale commercially</a:t>
            </a:r>
          </a:p>
          <a:p>
            <a:r>
              <a:rPr lang="en-IE" dirty="0"/>
              <a:t>They provide a large, predictable, centralised hydrogen demand</a:t>
            </a:r>
          </a:p>
          <a:p>
            <a:r>
              <a:rPr lang="en-IE" dirty="0"/>
              <a:t>Fuel cell electric buses (FCEBs) or fleets operate in Aberdeen, Belfast, Dublin, London, Seoul, Tokyo, and many other cities</a:t>
            </a:r>
          </a:p>
          <a:p>
            <a:r>
              <a:rPr lang="en-IE" dirty="0" err="1"/>
              <a:t>CaetanoBus</a:t>
            </a:r>
            <a:r>
              <a:rPr lang="en-IE" dirty="0"/>
              <a:t> &amp; </a:t>
            </a:r>
            <a:r>
              <a:rPr lang="en-IE" dirty="0" err="1"/>
              <a:t>WrightBus</a:t>
            </a:r>
            <a:r>
              <a:rPr lang="en-IE" dirty="0"/>
              <a:t> offer single-and double-decker FCEBs</a:t>
            </a:r>
          </a:p>
        </p:txBody>
      </p:sp>
      <p:pic>
        <p:nvPicPr>
          <p:cNvPr id="1026" name="Picture 2" descr="Image result for dublin bus hydrogen">
            <a:extLst>
              <a:ext uri="{FF2B5EF4-FFF2-40B4-BE49-F238E27FC236}">
                <a16:creationId xmlns:a16="http://schemas.microsoft.com/office/drawing/2014/main" id="{D83F0E40-C91E-4C6E-B959-C51BBDF8F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4032" y="64008"/>
            <a:ext cx="4974336" cy="27980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E278D7A-486E-4454-BBDE-315CE3A906D9}"/>
              </a:ext>
            </a:extLst>
          </p:cNvPr>
          <p:cNvSpPr txBox="1"/>
          <p:nvPr/>
        </p:nvSpPr>
        <p:spPr>
          <a:xfrm>
            <a:off x="7100527" y="2879725"/>
            <a:ext cx="4987842" cy="646331"/>
          </a:xfrm>
          <a:prstGeom prst="rect">
            <a:avLst/>
          </a:prstGeom>
          <a:noFill/>
        </p:spPr>
        <p:txBody>
          <a:bodyPr wrap="square">
            <a:spAutoFit/>
          </a:bodyPr>
          <a:lstStyle/>
          <a:p>
            <a:pPr algn="ctr"/>
            <a:r>
              <a:rPr lang="en-IE" sz="1200" dirty="0"/>
              <a:t>Dublin Caetano FCEV bus trial, Nov 2020</a:t>
            </a:r>
          </a:p>
          <a:p>
            <a:pPr algn="ctr"/>
            <a:r>
              <a:rPr lang="en-IE" sz="1200" dirty="0">
                <a:hlinkClick r:id="rId3"/>
              </a:rPr>
              <a:t>https://www.rte.ie/news/business/2020/1111/1177483-cie-group-partners-in-hydrogen-fuel-cell-bus-trial/</a:t>
            </a:r>
            <a:r>
              <a:rPr lang="en-IE" sz="1200" dirty="0"/>
              <a:t>  </a:t>
            </a:r>
          </a:p>
        </p:txBody>
      </p:sp>
      <p:pic>
        <p:nvPicPr>
          <p:cNvPr id="1028" name="Picture 4" descr="Image result for belfast bus hydrogen">
            <a:extLst>
              <a:ext uri="{FF2B5EF4-FFF2-40B4-BE49-F238E27FC236}">
                <a16:creationId xmlns:a16="http://schemas.microsoft.com/office/drawing/2014/main" id="{5640FB92-EE65-4FBA-A7DA-FE0B55A96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0527" y="3886199"/>
            <a:ext cx="4987841" cy="281571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C23C132-E7B9-49F9-8005-4F53AF18F2D8}"/>
              </a:ext>
            </a:extLst>
          </p:cNvPr>
          <p:cNvSpPr txBox="1"/>
          <p:nvPr/>
        </p:nvSpPr>
        <p:spPr>
          <a:xfrm>
            <a:off x="2112685" y="6055585"/>
            <a:ext cx="4987842" cy="646331"/>
          </a:xfrm>
          <a:prstGeom prst="rect">
            <a:avLst/>
          </a:prstGeom>
          <a:noFill/>
        </p:spPr>
        <p:txBody>
          <a:bodyPr wrap="square">
            <a:spAutoFit/>
          </a:bodyPr>
          <a:lstStyle/>
          <a:p>
            <a:pPr algn="r"/>
            <a:r>
              <a:rPr lang="en-IE" sz="1200" dirty="0"/>
              <a:t>Belfast </a:t>
            </a:r>
            <a:r>
              <a:rPr lang="en-IE" sz="1200" dirty="0" err="1"/>
              <a:t>WrightBus</a:t>
            </a:r>
            <a:r>
              <a:rPr lang="en-IE" sz="1200" dirty="0"/>
              <a:t> FCEV bus deployment, Dec 2020</a:t>
            </a:r>
          </a:p>
          <a:p>
            <a:pPr algn="r"/>
            <a:r>
              <a:rPr lang="en-IE" sz="1200" dirty="0">
                <a:hlinkClick r:id="rId5"/>
              </a:rPr>
              <a:t>https://www.belfasttelegraph.co.uk/news/northern-ireland/translinks-hydrogen-powered-buses-enter-service-in-northern-ireland-39872290.html</a:t>
            </a:r>
            <a:r>
              <a:rPr lang="en-IE" sz="1200" dirty="0"/>
              <a:t> </a:t>
            </a:r>
          </a:p>
        </p:txBody>
      </p:sp>
    </p:spTree>
    <p:extLst>
      <p:ext uri="{BB962C8B-B14F-4D97-AF65-F5344CB8AC3E}">
        <p14:creationId xmlns:p14="http://schemas.microsoft.com/office/powerpoint/2010/main" val="1342731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Hydrogen Tools in the Community Hydrogen Forum</a:t>
            </a:r>
            <a:endParaRPr lang="en-US" dirty="0"/>
          </a:p>
        </p:txBody>
      </p:sp>
      <p:sp>
        <p:nvSpPr>
          <p:cNvPr id="6" name="Rectangle 5">
            <a:extLst>
              <a:ext uri="{FF2B5EF4-FFF2-40B4-BE49-F238E27FC236}">
                <a16:creationId xmlns:a16="http://schemas.microsoft.com/office/drawing/2014/main" id="{2EF04190-DB43-45B8-B528-A25D88F112EA}"/>
              </a:ext>
            </a:extLst>
          </p:cNvPr>
          <p:cNvSpPr/>
          <p:nvPr/>
        </p:nvSpPr>
        <p:spPr>
          <a:xfrm>
            <a:off x="7085612" y="5884574"/>
            <a:ext cx="3764557" cy="461665"/>
          </a:xfrm>
          <a:prstGeom prst="rect">
            <a:avLst/>
          </a:prstGeom>
        </p:spPr>
        <p:txBody>
          <a:bodyPr wrap="none">
            <a:spAutoFit/>
          </a:bodyPr>
          <a:lstStyle/>
          <a:p>
            <a:pPr algn="ctr"/>
            <a:r>
              <a:rPr lang="en-US" sz="2400" dirty="0">
                <a:hlinkClick r:id="rId2"/>
              </a:rPr>
              <a:t>http://communityh2.eu/dst/</a:t>
            </a:r>
            <a:endParaRPr lang="en-IE" sz="2400" dirty="0"/>
          </a:p>
        </p:txBody>
      </p:sp>
      <p:pic>
        <p:nvPicPr>
          <p:cNvPr id="4" name="Picture 3"/>
          <p:cNvPicPr>
            <a:picLocks noChangeAspect="1"/>
          </p:cNvPicPr>
          <p:nvPr/>
        </p:nvPicPr>
        <p:blipFill rotWithShape="1">
          <a:blip r:embed="rId3"/>
          <a:srcRect l="16875" t="16296" r="33195" b="21235"/>
          <a:stretch/>
        </p:blipFill>
        <p:spPr>
          <a:xfrm>
            <a:off x="6480383" y="2173875"/>
            <a:ext cx="5089726" cy="3581922"/>
          </a:xfrm>
          <a:prstGeom prst="rect">
            <a:avLst/>
          </a:prstGeom>
        </p:spPr>
      </p:pic>
      <p:sp>
        <p:nvSpPr>
          <p:cNvPr id="8" name="Rectangle 7">
            <a:extLst>
              <a:ext uri="{FF2B5EF4-FFF2-40B4-BE49-F238E27FC236}">
                <a16:creationId xmlns:a16="http://schemas.microsoft.com/office/drawing/2014/main" id="{2EF04190-DB43-45B8-B528-A25D88F112EA}"/>
              </a:ext>
            </a:extLst>
          </p:cNvPr>
          <p:cNvSpPr/>
          <p:nvPr/>
        </p:nvSpPr>
        <p:spPr>
          <a:xfrm>
            <a:off x="1729979" y="5884573"/>
            <a:ext cx="4750404" cy="461665"/>
          </a:xfrm>
          <a:prstGeom prst="rect">
            <a:avLst/>
          </a:prstGeom>
        </p:spPr>
        <p:txBody>
          <a:bodyPr wrap="none">
            <a:spAutoFit/>
          </a:bodyPr>
          <a:lstStyle/>
          <a:p>
            <a:pPr algn="ctr"/>
            <a:r>
              <a:rPr lang="en-US" sz="2400" dirty="0">
                <a:hlinkClick r:id="rId4"/>
              </a:rPr>
              <a:t>http://communityh2.eu/dst-simple/</a:t>
            </a:r>
            <a:r>
              <a:rPr lang="en-US" sz="2400" dirty="0"/>
              <a:t> </a:t>
            </a:r>
            <a:endParaRPr lang="en-IE" sz="2400" dirty="0"/>
          </a:p>
        </p:txBody>
      </p:sp>
      <p:pic>
        <p:nvPicPr>
          <p:cNvPr id="9" name="Picture 8"/>
          <p:cNvPicPr>
            <a:picLocks noChangeAspect="1"/>
          </p:cNvPicPr>
          <p:nvPr/>
        </p:nvPicPr>
        <p:blipFill rotWithShape="1">
          <a:blip r:embed="rId5"/>
          <a:srcRect l="28610" t="40617" r="35695" b="12099"/>
          <a:stretch/>
        </p:blipFill>
        <p:spPr>
          <a:xfrm>
            <a:off x="1309558" y="2221924"/>
            <a:ext cx="4786442" cy="3566553"/>
          </a:xfrm>
          <a:prstGeom prst="rect">
            <a:avLst/>
          </a:prstGeom>
        </p:spPr>
      </p:pic>
      <p:sp>
        <p:nvSpPr>
          <p:cNvPr id="7" name="TextBox 6">
            <a:extLst>
              <a:ext uri="{FF2B5EF4-FFF2-40B4-BE49-F238E27FC236}">
                <a16:creationId xmlns:a16="http://schemas.microsoft.com/office/drawing/2014/main" id="{A716300E-ECF9-418C-90E5-8D991397217E}"/>
              </a:ext>
            </a:extLst>
          </p:cNvPr>
          <p:cNvSpPr txBox="1"/>
          <p:nvPr/>
        </p:nvSpPr>
        <p:spPr>
          <a:xfrm>
            <a:off x="3484891" y="6492875"/>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44896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Hydrogen Tools in the Community Hydrogen Forum</a:t>
            </a:r>
            <a:endParaRPr lang="en-US" dirty="0"/>
          </a:p>
        </p:txBody>
      </p:sp>
      <p:graphicFrame>
        <p:nvGraphicFramePr>
          <p:cNvPr id="47" name="Diagram 46"/>
          <p:cNvGraphicFramePr/>
          <p:nvPr/>
        </p:nvGraphicFramePr>
        <p:xfrm>
          <a:off x="1033130" y="1843121"/>
          <a:ext cx="9931505" cy="4304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F228E24B-3375-4884-A420-221AC9E7F30E}"/>
              </a:ext>
            </a:extLst>
          </p:cNvPr>
          <p:cNvSpPr/>
          <p:nvPr/>
        </p:nvSpPr>
        <p:spPr>
          <a:xfrm>
            <a:off x="5303520" y="4462272"/>
            <a:ext cx="5742432" cy="12527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AD845DB2-BD42-4770-A029-8E1607CEA4A7}"/>
              </a:ext>
            </a:extLst>
          </p:cNvPr>
          <p:cNvSpPr txBox="1"/>
          <p:nvPr/>
        </p:nvSpPr>
        <p:spPr>
          <a:xfrm>
            <a:off x="3484891" y="6492875"/>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2586968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normAutofit/>
          </a:bodyPr>
          <a:lstStyle/>
          <a:p>
            <a:r>
              <a:rPr lang="en-IE" dirty="0"/>
              <a:t>The Decision Support Tool - Wind/Solar-based H</a:t>
            </a:r>
            <a:r>
              <a:rPr lang="en-IE" baseline="-25000" dirty="0"/>
              <a:t>2</a:t>
            </a:r>
            <a:r>
              <a:rPr lang="en-IE" dirty="0"/>
              <a:t> </a:t>
            </a:r>
            <a:br>
              <a:rPr lang="en-IE" dirty="0"/>
            </a:br>
            <a:r>
              <a:rPr lang="en-IE" dirty="0"/>
              <a:t>How it works</a:t>
            </a:r>
            <a:endParaRPr lang="en-US" dirty="0"/>
          </a:p>
        </p:txBody>
      </p:sp>
      <p:sp>
        <p:nvSpPr>
          <p:cNvPr id="47" name="Rectangle 46"/>
          <p:cNvSpPr/>
          <p:nvPr/>
        </p:nvSpPr>
        <p:spPr>
          <a:xfrm>
            <a:off x="4422507" y="3153819"/>
            <a:ext cx="3634127" cy="17911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696578" y="2548383"/>
            <a:ext cx="4856448" cy="369332"/>
          </a:xfrm>
          <a:prstGeom prst="rect">
            <a:avLst/>
          </a:prstGeom>
          <a:solidFill>
            <a:srgbClr val="9DC3E6"/>
          </a:solidFill>
          <a:ln>
            <a:noFill/>
          </a:ln>
        </p:spPr>
        <p:txBody>
          <a:bodyPr wrap="square" rtlCol="0">
            <a:spAutoFit/>
          </a:bodyPr>
          <a:lstStyle/>
          <a:p>
            <a:pPr algn="ctr"/>
            <a:r>
              <a:rPr lang="en-IE" dirty="0"/>
              <a:t>Hydrogen energy equivalent</a:t>
            </a:r>
            <a:endParaRPr lang="en-US" dirty="0"/>
          </a:p>
        </p:txBody>
      </p:sp>
      <p:sp>
        <p:nvSpPr>
          <p:cNvPr id="49" name="TextBox 48"/>
          <p:cNvSpPr txBox="1"/>
          <p:nvPr/>
        </p:nvSpPr>
        <p:spPr>
          <a:xfrm>
            <a:off x="4796804" y="3408640"/>
            <a:ext cx="2655137" cy="369332"/>
          </a:xfrm>
          <a:prstGeom prst="rect">
            <a:avLst/>
          </a:prstGeom>
          <a:solidFill>
            <a:schemeClr val="accent1">
              <a:lumMod val="60000"/>
              <a:lumOff val="40000"/>
            </a:schemeClr>
          </a:solidFill>
          <a:ln>
            <a:noFill/>
          </a:ln>
        </p:spPr>
        <p:txBody>
          <a:bodyPr wrap="square" rtlCol="0">
            <a:spAutoFit/>
          </a:bodyPr>
          <a:lstStyle/>
          <a:p>
            <a:pPr algn="ctr"/>
            <a:r>
              <a:rPr lang="en-IE" dirty="0"/>
              <a:t>Total hydrogen demand</a:t>
            </a:r>
            <a:endParaRPr lang="en-US" dirty="0"/>
          </a:p>
        </p:txBody>
      </p:sp>
      <p:sp>
        <p:nvSpPr>
          <p:cNvPr id="50" name="TextBox 49"/>
          <p:cNvSpPr txBox="1"/>
          <p:nvPr/>
        </p:nvSpPr>
        <p:spPr>
          <a:xfrm>
            <a:off x="3696578" y="2004345"/>
            <a:ext cx="4856445" cy="369332"/>
          </a:xfrm>
          <a:prstGeom prst="rect">
            <a:avLst/>
          </a:prstGeom>
          <a:solidFill>
            <a:srgbClr val="9DC3E6"/>
          </a:solidFill>
          <a:ln>
            <a:noFill/>
          </a:ln>
        </p:spPr>
        <p:txBody>
          <a:bodyPr wrap="square" rtlCol="0">
            <a:spAutoFit/>
          </a:bodyPr>
          <a:lstStyle/>
          <a:p>
            <a:pPr algn="ctr"/>
            <a:r>
              <a:rPr lang="en-IE" dirty="0"/>
              <a:t>Annual energy demands for big city bus fleets</a:t>
            </a:r>
            <a:endParaRPr lang="en-US" dirty="0"/>
          </a:p>
        </p:txBody>
      </p:sp>
      <p:sp>
        <p:nvSpPr>
          <p:cNvPr id="51" name="TextBox 50"/>
          <p:cNvSpPr txBox="1"/>
          <p:nvPr/>
        </p:nvSpPr>
        <p:spPr>
          <a:xfrm>
            <a:off x="303957" y="5729846"/>
            <a:ext cx="3364057" cy="646331"/>
          </a:xfrm>
          <a:prstGeom prst="rect">
            <a:avLst/>
          </a:prstGeom>
          <a:solidFill>
            <a:srgbClr val="9DC3E6"/>
          </a:solidFill>
          <a:ln>
            <a:noFill/>
          </a:ln>
        </p:spPr>
        <p:txBody>
          <a:bodyPr wrap="square" rtlCol="0">
            <a:spAutoFit/>
          </a:bodyPr>
          <a:lstStyle/>
          <a:p>
            <a:pPr algn="ctr"/>
            <a:r>
              <a:rPr lang="en-IE" dirty="0"/>
              <a:t>Available &amp; curtailed </a:t>
            </a:r>
            <a:br>
              <a:rPr lang="en-IE" dirty="0"/>
            </a:br>
            <a:r>
              <a:rPr lang="en-IE" dirty="0"/>
              <a:t>wind at wind farms</a:t>
            </a:r>
            <a:endParaRPr lang="en-US" dirty="0"/>
          </a:p>
        </p:txBody>
      </p:sp>
      <p:sp>
        <p:nvSpPr>
          <p:cNvPr id="52" name="TextBox 51"/>
          <p:cNvSpPr txBox="1"/>
          <p:nvPr/>
        </p:nvSpPr>
        <p:spPr>
          <a:xfrm>
            <a:off x="8837257" y="3853537"/>
            <a:ext cx="2255925" cy="369332"/>
          </a:xfrm>
          <a:prstGeom prst="rect">
            <a:avLst/>
          </a:prstGeom>
          <a:solidFill>
            <a:srgbClr val="9DC3E6"/>
          </a:solidFill>
          <a:ln>
            <a:noFill/>
          </a:ln>
        </p:spPr>
        <p:txBody>
          <a:bodyPr wrap="square" rtlCol="0">
            <a:spAutoFit/>
          </a:bodyPr>
          <a:lstStyle/>
          <a:p>
            <a:pPr algn="ctr"/>
            <a:r>
              <a:rPr lang="en-IE" dirty="0"/>
              <a:t>Wind farm locations</a:t>
            </a:r>
            <a:endParaRPr lang="en-US" dirty="0"/>
          </a:p>
        </p:txBody>
      </p:sp>
      <p:sp>
        <p:nvSpPr>
          <p:cNvPr id="53" name="TextBox 52"/>
          <p:cNvSpPr txBox="1"/>
          <p:nvPr/>
        </p:nvSpPr>
        <p:spPr>
          <a:xfrm>
            <a:off x="4851930" y="4391460"/>
            <a:ext cx="2494943" cy="369332"/>
          </a:xfrm>
          <a:prstGeom prst="rect">
            <a:avLst/>
          </a:prstGeom>
          <a:solidFill>
            <a:schemeClr val="accent1">
              <a:lumMod val="60000"/>
              <a:lumOff val="40000"/>
            </a:schemeClr>
          </a:solidFill>
          <a:ln>
            <a:noFill/>
          </a:ln>
        </p:spPr>
        <p:txBody>
          <a:bodyPr wrap="square" rtlCol="0">
            <a:spAutoFit/>
          </a:bodyPr>
          <a:lstStyle/>
          <a:p>
            <a:pPr algn="ctr"/>
            <a:r>
              <a:rPr lang="en-IE" dirty="0"/>
              <a:t>Total hydrogen supply</a:t>
            </a:r>
            <a:endParaRPr lang="en-US" dirty="0"/>
          </a:p>
        </p:txBody>
      </p:sp>
      <p:sp>
        <p:nvSpPr>
          <p:cNvPr id="54" name="TextBox 53"/>
          <p:cNvSpPr txBox="1"/>
          <p:nvPr/>
        </p:nvSpPr>
        <p:spPr>
          <a:xfrm>
            <a:off x="4829868" y="3900050"/>
            <a:ext cx="2571227" cy="369332"/>
          </a:xfrm>
          <a:prstGeom prst="rect">
            <a:avLst/>
          </a:prstGeom>
          <a:noFill/>
          <a:ln>
            <a:noFill/>
          </a:ln>
        </p:spPr>
        <p:txBody>
          <a:bodyPr wrap="square" rtlCol="0">
            <a:spAutoFit/>
          </a:bodyPr>
          <a:lstStyle/>
          <a:p>
            <a:pPr algn="ctr"/>
            <a:r>
              <a:rPr lang="en-IE" dirty="0"/>
              <a:t>Hydrogen supply chain</a:t>
            </a:r>
            <a:endParaRPr lang="en-US" dirty="0"/>
          </a:p>
        </p:txBody>
      </p:sp>
      <p:sp>
        <p:nvSpPr>
          <p:cNvPr id="55" name="TextBox 54"/>
          <p:cNvSpPr txBox="1"/>
          <p:nvPr/>
        </p:nvSpPr>
        <p:spPr>
          <a:xfrm>
            <a:off x="1515669" y="3874624"/>
            <a:ext cx="1960967" cy="369332"/>
          </a:xfrm>
          <a:prstGeom prst="rect">
            <a:avLst/>
          </a:prstGeom>
          <a:solidFill>
            <a:srgbClr val="9DC3E6"/>
          </a:solidFill>
          <a:ln>
            <a:noFill/>
          </a:ln>
        </p:spPr>
        <p:txBody>
          <a:bodyPr wrap="square" rtlCol="0">
            <a:spAutoFit/>
          </a:bodyPr>
          <a:lstStyle/>
          <a:p>
            <a:pPr algn="ctr"/>
            <a:r>
              <a:rPr lang="en-IE" dirty="0"/>
              <a:t>Big city locations</a:t>
            </a:r>
            <a:endParaRPr lang="en-US" dirty="0"/>
          </a:p>
        </p:txBody>
      </p:sp>
      <p:cxnSp>
        <p:nvCxnSpPr>
          <p:cNvPr id="56" name="Straight Arrow Connector 55"/>
          <p:cNvCxnSpPr>
            <a:stCxn id="50" idx="2"/>
            <a:endCxn id="48" idx="0"/>
          </p:cNvCxnSpPr>
          <p:nvPr/>
        </p:nvCxnSpPr>
        <p:spPr>
          <a:xfrm>
            <a:off x="6124801" y="2373677"/>
            <a:ext cx="1" cy="174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8" idx="2"/>
            <a:endCxn id="49" idx="0"/>
          </p:cNvCxnSpPr>
          <p:nvPr/>
        </p:nvCxnSpPr>
        <p:spPr>
          <a:xfrm flipH="1">
            <a:off x="6124373" y="2917715"/>
            <a:ext cx="429" cy="490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64" idx="0"/>
            <a:endCxn id="53" idx="2"/>
          </p:cNvCxnSpPr>
          <p:nvPr/>
        </p:nvCxnSpPr>
        <p:spPr>
          <a:xfrm flipH="1" flipV="1">
            <a:off x="6099402" y="4760792"/>
            <a:ext cx="13313" cy="404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5" idx="3"/>
            <a:endCxn id="47" idx="1"/>
          </p:cNvCxnSpPr>
          <p:nvPr/>
        </p:nvCxnSpPr>
        <p:spPr>
          <a:xfrm flipV="1">
            <a:off x="3476636" y="4049396"/>
            <a:ext cx="945871" cy="9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2" idx="1"/>
            <a:endCxn id="47" idx="3"/>
          </p:cNvCxnSpPr>
          <p:nvPr/>
        </p:nvCxnSpPr>
        <p:spPr>
          <a:xfrm flipH="1">
            <a:off x="8056634" y="4038203"/>
            <a:ext cx="780623" cy="11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72020" y="4234062"/>
            <a:ext cx="2957538" cy="307777"/>
          </a:xfrm>
          <a:prstGeom prst="rect">
            <a:avLst/>
          </a:prstGeom>
          <a:noFill/>
        </p:spPr>
        <p:txBody>
          <a:bodyPr wrap="square" rtlCol="0">
            <a:spAutoFit/>
          </a:bodyPr>
          <a:lstStyle/>
          <a:p>
            <a:r>
              <a:rPr lang="en-IE" sz="1400" i="1" dirty="0"/>
              <a:t>37 cities across North West Europe</a:t>
            </a:r>
          </a:p>
        </p:txBody>
      </p:sp>
      <p:sp>
        <p:nvSpPr>
          <p:cNvPr id="62" name="TextBox 61"/>
          <p:cNvSpPr txBox="1"/>
          <p:nvPr/>
        </p:nvSpPr>
        <p:spPr>
          <a:xfrm>
            <a:off x="8837257" y="4189533"/>
            <a:ext cx="3436383" cy="307777"/>
          </a:xfrm>
          <a:prstGeom prst="rect">
            <a:avLst/>
          </a:prstGeom>
          <a:noFill/>
        </p:spPr>
        <p:txBody>
          <a:bodyPr wrap="square" rtlCol="0">
            <a:spAutoFit/>
          </a:bodyPr>
          <a:lstStyle/>
          <a:p>
            <a:r>
              <a:rPr lang="en-IE" sz="1400" i="1" dirty="0"/>
              <a:t>4,252 wind farms across North West Europe</a:t>
            </a:r>
          </a:p>
        </p:txBody>
      </p:sp>
      <p:sp>
        <p:nvSpPr>
          <p:cNvPr id="63" name="TextBox 62"/>
          <p:cNvSpPr txBox="1"/>
          <p:nvPr/>
        </p:nvSpPr>
        <p:spPr>
          <a:xfrm>
            <a:off x="4429558" y="5729846"/>
            <a:ext cx="3353000" cy="369332"/>
          </a:xfrm>
          <a:prstGeom prst="rect">
            <a:avLst/>
          </a:prstGeom>
          <a:solidFill>
            <a:srgbClr val="9DC3E6"/>
          </a:solidFill>
          <a:ln>
            <a:noFill/>
          </a:ln>
        </p:spPr>
        <p:txBody>
          <a:bodyPr wrap="square" rtlCol="0">
            <a:spAutoFit/>
          </a:bodyPr>
          <a:lstStyle/>
          <a:p>
            <a:pPr algn="ctr"/>
            <a:r>
              <a:rPr lang="en-IE" dirty="0"/>
              <a:t>“Topped up” with grid electricity</a:t>
            </a:r>
            <a:endParaRPr lang="en-US" dirty="0"/>
          </a:p>
        </p:txBody>
      </p:sp>
      <p:sp>
        <p:nvSpPr>
          <p:cNvPr id="64" name="TextBox 63"/>
          <p:cNvSpPr txBox="1"/>
          <p:nvPr/>
        </p:nvSpPr>
        <p:spPr>
          <a:xfrm>
            <a:off x="3778484" y="5164959"/>
            <a:ext cx="4668461" cy="369332"/>
          </a:xfrm>
          <a:prstGeom prst="rect">
            <a:avLst/>
          </a:prstGeom>
          <a:solidFill>
            <a:srgbClr val="9DC3E6"/>
          </a:solidFill>
          <a:ln>
            <a:noFill/>
          </a:ln>
        </p:spPr>
        <p:txBody>
          <a:bodyPr wrap="square" rtlCol="0">
            <a:spAutoFit/>
          </a:bodyPr>
          <a:lstStyle/>
          <a:p>
            <a:pPr algn="ctr"/>
            <a:r>
              <a:rPr lang="en-IE" dirty="0"/>
              <a:t>Optimal electrolyser size at every wind farm</a:t>
            </a:r>
            <a:endParaRPr lang="en-US" dirty="0"/>
          </a:p>
        </p:txBody>
      </p:sp>
      <p:cxnSp>
        <p:nvCxnSpPr>
          <p:cNvPr id="65" name="Straight Arrow Connector 64"/>
          <p:cNvCxnSpPr>
            <a:stCxn id="63" idx="0"/>
            <a:endCxn id="64" idx="2"/>
          </p:cNvCxnSpPr>
          <p:nvPr/>
        </p:nvCxnSpPr>
        <p:spPr>
          <a:xfrm flipV="1">
            <a:off x="6106058" y="5534291"/>
            <a:ext cx="6657" cy="195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67" idx="0"/>
            <a:endCxn id="64" idx="3"/>
          </p:cNvCxnSpPr>
          <p:nvPr/>
        </p:nvCxnSpPr>
        <p:spPr>
          <a:xfrm rot="16200000" flipV="1">
            <a:off x="9097849" y="4698722"/>
            <a:ext cx="380221" cy="16820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446945" y="5729846"/>
            <a:ext cx="3364055" cy="646331"/>
          </a:xfrm>
          <a:prstGeom prst="rect">
            <a:avLst/>
          </a:prstGeom>
          <a:solidFill>
            <a:srgbClr val="9DC3E6"/>
          </a:solidFill>
          <a:ln>
            <a:noFill/>
          </a:ln>
        </p:spPr>
        <p:txBody>
          <a:bodyPr wrap="square" rtlCol="0">
            <a:spAutoFit/>
          </a:bodyPr>
          <a:lstStyle/>
          <a:p>
            <a:pPr algn="ctr"/>
            <a:r>
              <a:rPr lang="en-IE" dirty="0"/>
              <a:t>Additional hypothetical solar power &amp; battery at wind farm</a:t>
            </a:r>
            <a:endParaRPr lang="en-US" dirty="0"/>
          </a:p>
        </p:txBody>
      </p:sp>
      <p:cxnSp>
        <p:nvCxnSpPr>
          <p:cNvPr id="68" name="Elbow Connector 67"/>
          <p:cNvCxnSpPr>
            <a:stCxn id="51" idx="0"/>
            <a:endCxn id="64" idx="1"/>
          </p:cNvCxnSpPr>
          <p:nvPr/>
        </p:nvCxnSpPr>
        <p:spPr>
          <a:xfrm rot="5400000" flipH="1" flipV="1">
            <a:off x="2692125" y="4643487"/>
            <a:ext cx="380221" cy="17924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92D2800-DFD6-4F4A-AF34-7949F7E7510D}"/>
              </a:ext>
            </a:extLst>
          </p:cNvPr>
          <p:cNvSpPr txBox="1"/>
          <p:nvPr/>
        </p:nvSpPr>
        <p:spPr>
          <a:xfrm>
            <a:off x="3484891" y="6492875"/>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289945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p:bldP spid="55" grpId="0" animBg="1"/>
      <p:bldP spid="61" grpId="0"/>
      <p:bldP spid="62" grpId="0"/>
      <p:bldP spid="63" grpId="0" animBg="1"/>
      <p:bldP spid="64" grpId="0" animBg="1"/>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normAutofit/>
          </a:bodyPr>
          <a:lstStyle/>
          <a:p>
            <a:r>
              <a:rPr lang="en-IE" dirty="0"/>
              <a:t>The Decision Support Tool – Wind-based H</a:t>
            </a:r>
            <a:r>
              <a:rPr lang="en-IE" baseline="-25000" dirty="0"/>
              <a:t>2</a:t>
            </a:r>
            <a:r>
              <a:rPr lang="en-IE" dirty="0"/>
              <a:t> </a:t>
            </a:r>
            <a:br>
              <a:rPr lang="en-IE" dirty="0"/>
            </a:br>
            <a:r>
              <a:rPr lang="en-IE" dirty="0"/>
              <a:t>How it works</a:t>
            </a:r>
            <a:endParaRPr lang="en-US" dirty="0"/>
          </a:p>
        </p:txBody>
      </p:sp>
      <p:sp>
        <p:nvSpPr>
          <p:cNvPr id="80" name="Rounded Rectangle 79"/>
          <p:cNvSpPr/>
          <p:nvPr/>
        </p:nvSpPr>
        <p:spPr>
          <a:xfrm rot="16200000">
            <a:off x="355174" y="2041880"/>
            <a:ext cx="946506" cy="521507"/>
          </a:xfrm>
          <a:prstGeom prst="round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sz="1800" b="0" i="0" u="none" strike="noStrike" kern="1200" baseline="0">
                <a:solidFill>
                  <a:prstClr val="black"/>
                </a:solidFill>
                <a:latin typeface="Open Sans"/>
                <a:ea typeface="+mn-ea"/>
                <a:cs typeface="+mn-cs"/>
              </a:defRPr>
            </a:pPr>
            <a:r>
              <a:rPr lang="en-US" sz="1600" dirty="0">
                <a:latin typeface="Calibri" panose="020F0502020204030204" pitchFamily="34" charset="0"/>
                <a:ea typeface="Cambria Math" panose="02040503050406030204" pitchFamily="18" charset="0"/>
              </a:rPr>
              <a:t>Input </a:t>
            </a:r>
          </a:p>
        </p:txBody>
      </p:sp>
      <p:sp>
        <p:nvSpPr>
          <p:cNvPr id="81" name="Rounded Rectangle 80"/>
          <p:cNvSpPr/>
          <p:nvPr/>
        </p:nvSpPr>
        <p:spPr>
          <a:xfrm rot="16200000">
            <a:off x="4970" y="5137690"/>
            <a:ext cx="1639322" cy="513914"/>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sz="1800" b="0" i="0" u="none" strike="noStrike" kern="1200" baseline="0">
                <a:solidFill>
                  <a:prstClr val="black"/>
                </a:solidFill>
                <a:latin typeface="Open Sans"/>
                <a:ea typeface="+mn-ea"/>
                <a:cs typeface="+mn-cs"/>
              </a:defRPr>
            </a:pPr>
            <a:r>
              <a:rPr lang="en-US" sz="1600" dirty="0">
                <a:latin typeface="Calibri" panose="020F0502020204030204" pitchFamily="34" charset="0"/>
                <a:ea typeface="Cambria Math" panose="02040503050406030204" pitchFamily="18" charset="0"/>
              </a:rPr>
              <a:t>Economic model</a:t>
            </a:r>
          </a:p>
        </p:txBody>
      </p:sp>
      <p:sp>
        <p:nvSpPr>
          <p:cNvPr id="82" name="Rounded Rectangle 81"/>
          <p:cNvSpPr/>
          <p:nvPr/>
        </p:nvSpPr>
        <p:spPr>
          <a:xfrm rot="16200000">
            <a:off x="22319" y="3403543"/>
            <a:ext cx="1612219" cy="521506"/>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sz="1800" b="0" i="0" u="none" strike="noStrike" kern="1200" baseline="0">
                <a:solidFill>
                  <a:prstClr val="black"/>
                </a:solidFill>
                <a:latin typeface="Open Sans"/>
                <a:ea typeface="+mn-ea"/>
                <a:cs typeface="+mn-cs"/>
              </a:defRPr>
            </a:pPr>
            <a:r>
              <a:rPr lang="en-US" sz="1600" dirty="0">
                <a:latin typeface="Calibri" panose="020F0502020204030204" pitchFamily="34" charset="0"/>
                <a:ea typeface="Cambria Math" panose="02040503050406030204" pitchFamily="18" charset="0"/>
              </a:rPr>
              <a:t>Technical model</a:t>
            </a:r>
          </a:p>
        </p:txBody>
      </p:sp>
      <p:sp>
        <p:nvSpPr>
          <p:cNvPr id="83" name="Rounded Rectangle 82"/>
          <p:cNvSpPr/>
          <p:nvPr/>
        </p:nvSpPr>
        <p:spPr>
          <a:xfrm>
            <a:off x="1270071" y="3775397"/>
            <a:ext cx="2760001" cy="347838"/>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a:t>required water (kg/y)</a:t>
            </a:r>
          </a:p>
        </p:txBody>
      </p:sp>
      <p:sp>
        <p:nvSpPr>
          <p:cNvPr id="84" name="Rounded Rectangle 83"/>
          <p:cNvSpPr/>
          <p:nvPr/>
        </p:nvSpPr>
        <p:spPr>
          <a:xfrm>
            <a:off x="4177748" y="3217603"/>
            <a:ext cx="2755772" cy="347838"/>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a:ea typeface="Cambria Math" panose="02040503050406030204" pitchFamily="18" charset="0"/>
              </a:rPr>
              <a:t>opt. electrolyser size (MW)</a:t>
            </a:r>
          </a:p>
        </p:txBody>
      </p:sp>
      <p:sp>
        <p:nvSpPr>
          <p:cNvPr id="85" name="Rounded Rectangle 84"/>
          <p:cNvSpPr/>
          <p:nvPr/>
        </p:nvSpPr>
        <p:spPr>
          <a:xfrm>
            <a:off x="1276400" y="3211303"/>
            <a:ext cx="2760001" cy="347838"/>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sz="1800" b="0" i="0" u="none" strike="noStrike" kern="1200" baseline="0">
                <a:solidFill>
                  <a:prstClr val="black"/>
                </a:solidFill>
                <a:latin typeface="Open Sans"/>
                <a:ea typeface="+mn-ea"/>
                <a:cs typeface="+mn-cs"/>
              </a:defRPr>
            </a:pPr>
            <a:r>
              <a:rPr lang="en-IE" sz="1600" dirty="0">
                <a:latin typeface="Calibri" panose="020F0502020204030204" pitchFamily="34" charset="0"/>
                <a:ea typeface="Cambria Math" panose="02040503050406030204" pitchFamily="18" charset="0"/>
              </a:rPr>
              <a:t>hydrogen production (kg/y)</a:t>
            </a:r>
          </a:p>
        </p:txBody>
      </p:sp>
      <p:sp>
        <p:nvSpPr>
          <p:cNvPr id="86" name="Rounded Rectangle 85"/>
          <p:cNvSpPr/>
          <p:nvPr/>
        </p:nvSpPr>
        <p:spPr>
          <a:xfrm>
            <a:off x="4177748" y="3778856"/>
            <a:ext cx="2755772" cy="344379"/>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sz="1800" b="0" i="0" u="none" strike="noStrike" kern="1200" baseline="0">
                <a:solidFill>
                  <a:prstClr val="black"/>
                </a:solidFill>
                <a:latin typeface="Open Sans"/>
                <a:ea typeface="+mn-ea"/>
                <a:cs typeface="+mn-cs"/>
              </a:defRPr>
            </a:pPr>
            <a:r>
              <a:rPr lang="en-IE" sz="1600" dirty="0">
                <a:latin typeface="Calibri" panose="020F0502020204030204" pitchFamily="34" charset="0"/>
              </a:rPr>
              <a:t>required grid elect. (MWh)</a:t>
            </a:r>
          </a:p>
        </p:txBody>
      </p:sp>
      <mc:AlternateContent xmlns:mc="http://schemas.openxmlformats.org/markup-compatibility/2006" xmlns:a14="http://schemas.microsoft.com/office/drawing/2010/main">
        <mc:Choice Requires="a14">
          <p:sp>
            <p:nvSpPr>
              <p:cNvPr id="87" name="Rounded Rectangle 86"/>
              <p:cNvSpPr/>
              <p:nvPr/>
            </p:nvSpPr>
            <p:spPr>
              <a:xfrm>
                <a:off x="2056623" y="5179982"/>
                <a:ext cx="1852526" cy="344377"/>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a:t>production (</a:t>
                </a:r>
                <a14:m>
                  <m:oMath xmlns:m="http://schemas.openxmlformats.org/officeDocument/2006/math">
                    <m:r>
                      <a:rPr lang="en-IE" sz="1600" b="0" i="1">
                        <a:latin typeface="Cambria Math" panose="02040503050406030204" pitchFamily="18" charset="0"/>
                      </a:rPr>
                      <m:t>€</m:t>
                    </m:r>
                  </m:oMath>
                </a14:m>
                <a:r>
                  <a:rPr lang="en-IE" sz="1600" dirty="0"/>
                  <a:t>/kg) </a:t>
                </a:r>
              </a:p>
            </p:txBody>
          </p:sp>
        </mc:Choice>
        <mc:Fallback xmlns="">
          <p:sp>
            <p:nvSpPr>
              <p:cNvPr id="87" name="Rounded Rectangle 86"/>
              <p:cNvSpPr>
                <a:spLocks noRot="1" noChangeAspect="1" noMove="1" noResize="1" noEditPoints="1" noAdjustHandles="1" noChangeArrowheads="1" noChangeShapeType="1" noTextEdit="1"/>
              </p:cNvSpPr>
              <p:nvPr/>
            </p:nvSpPr>
            <p:spPr>
              <a:xfrm>
                <a:off x="2056623" y="5179982"/>
                <a:ext cx="1852526" cy="344377"/>
              </a:xfrm>
              <a:prstGeom prst="roundRect">
                <a:avLst/>
              </a:prstGeom>
              <a:blipFill>
                <a:blip r:embed="rId2"/>
                <a:stretch>
                  <a:fillRect t="-5357" b="-21429"/>
                </a:stretch>
              </a:blipFill>
              <a:ln>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8" name="Rounded Rectangle 87"/>
              <p:cNvSpPr/>
              <p:nvPr/>
            </p:nvSpPr>
            <p:spPr>
              <a:xfrm>
                <a:off x="3134966" y="4596548"/>
                <a:ext cx="1562088" cy="339165"/>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a:t>OPEX (</a:t>
                </a:r>
                <a14:m>
                  <m:oMath xmlns:m="http://schemas.openxmlformats.org/officeDocument/2006/math">
                    <m:r>
                      <a:rPr lang="en-IE" sz="1600" b="0" i="1">
                        <a:latin typeface="Cambria Math" panose="02040503050406030204" pitchFamily="18" charset="0"/>
                      </a:rPr>
                      <m:t>€</m:t>
                    </m:r>
                  </m:oMath>
                </a14:m>
                <a:r>
                  <a:rPr lang="en-IE" sz="1600" dirty="0"/>
                  <a:t>)</a:t>
                </a:r>
              </a:p>
            </p:txBody>
          </p:sp>
        </mc:Choice>
        <mc:Fallback xmlns="">
          <p:sp>
            <p:nvSpPr>
              <p:cNvPr id="88" name="Rounded Rectangle 87"/>
              <p:cNvSpPr>
                <a:spLocks noRot="1" noChangeAspect="1" noMove="1" noResize="1" noEditPoints="1" noAdjustHandles="1" noChangeArrowheads="1" noChangeShapeType="1" noTextEdit="1"/>
              </p:cNvSpPr>
              <p:nvPr/>
            </p:nvSpPr>
            <p:spPr>
              <a:xfrm>
                <a:off x="3134966" y="4596548"/>
                <a:ext cx="1562088" cy="339165"/>
              </a:xfrm>
              <a:prstGeom prst="roundRect">
                <a:avLst/>
              </a:prstGeom>
              <a:blipFill>
                <a:blip r:embed="rId3"/>
                <a:stretch>
                  <a:fillRect t="-5357" b="-21429"/>
                </a:stretch>
              </a:blipFill>
              <a:ln>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9" name="Rounded Rectangle 88"/>
              <p:cNvSpPr/>
              <p:nvPr/>
            </p:nvSpPr>
            <p:spPr>
              <a:xfrm>
                <a:off x="1309193" y="4587022"/>
                <a:ext cx="1561367" cy="344378"/>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a:t>CAPEX (</a:t>
                </a:r>
                <a14:m>
                  <m:oMath xmlns:m="http://schemas.openxmlformats.org/officeDocument/2006/math">
                    <m:r>
                      <a:rPr lang="en-IE" sz="1600" b="0" i="1">
                        <a:latin typeface="Cambria Math" panose="02040503050406030204" pitchFamily="18" charset="0"/>
                      </a:rPr>
                      <m:t>€</m:t>
                    </m:r>
                  </m:oMath>
                </a14:m>
                <a:r>
                  <a:rPr lang="en-IE" sz="1600" dirty="0"/>
                  <a:t>)</a:t>
                </a:r>
              </a:p>
            </p:txBody>
          </p:sp>
        </mc:Choice>
        <mc:Fallback xmlns="">
          <p:sp>
            <p:nvSpPr>
              <p:cNvPr id="89" name="Rounded Rectangle 88"/>
              <p:cNvSpPr>
                <a:spLocks noRot="1" noChangeAspect="1" noMove="1" noResize="1" noEditPoints="1" noAdjustHandles="1" noChangeArrowheads="1" noChangeShapeType="1" noTextEdit="1"/>
              </p:cNvSpPr>
              <p:nvPr/>
            </p:nvSpPr>
            <p:spPr>
              <a:xfrm>
                <a:off x="1309193" y="4587022"/>
                <a:ext cx="1561367" cy="344378"/>
              </a:xfrm>
              <a:prstGeom prst="roundRect">
                <a:avLst/>
              </a:prstGeom>
              <a:blipFill>
                <a:blip r:embed="rId4"/>
                <a:stretch>
                  <a:fillRect t="-3509" b="-21053"/>
                </a:stretch>
              </a:blipFill>
              <a:ln>
                <a:noFill/>
              </a:ln>
            </p:spPr>
            <p:txBody>
              <a:bodyPr/>
              <a:lstStyle/>
              <a:p>
                <a:r>
                  <a:rPr lang="en-IE">
                    <a:noFill/>
                  </a:rPr>
                  <a:t> </a:t>
                </a:r>
              </a:p>
            </p:txBody>
          </p:sp>
        </mc:Fallback>
      </mc:AlternateContent>
      <p:cxnSp>
        <p:nvCxnSpPr>
          <p:cNvPr id="90" name="Straight Arrow Connector 89"/>
          <p:cNvCxnSpPr>
            <a:stCxn id="85" idx="2"/>
            <a:endCxn id="83" idx="0"/>
          </p:cNvCxnSpPr>
          <p:nvPr/>
        </p:nvCxnSpPr>
        <p:spPr>
          <a:xfrm flipH="1">
            <a:off x="2650072" y="3559141"/>
            <a:ext cx="6329" cy="216256"/>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4" idx="2"/>
            <a:endCxn id="86" idx="0"/>
          </p:cNvCxnSpPr>
          <p:nvPr/>
        </p:nvCxnSpPr>
        <p:spPr>
          <a:xfrm>
            <a:off x="5555634" y="3565441"/>
            <a:ext cx="0" cy="213415"/>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89" idx="2"/>
            <a:endCxn id="87" idx="0"/>
          </p:cNvCxnSpPr>
          <p:nvPr/>
        </p:nvCxnSpPr>
        <p:spPr>
          <a:xfrm rot="16200000" flipH="1">
            <a:off x="2412090" y="4609186"/>
            <a:ext cx="248582" cy="893009"/>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88" idx="2"/>
            <a:endCxn id="87" idx="0"/>
          </p:cNvCxnSpPr>
          <p:nvPr/>
        </p:nvCxnSpPr>
        <p:spPr>
          <a:xfrm rot="5400000">
            <a:off x="3327314" y="4591285"/>
            <a:ext cx="244269" cy="933124"/>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4" name="Rounded Rectangle 93"/>
          <p:cNvSpPr/>
          <p:nvPr/>
        </p:nvSpPr>
        <p:spPr>
          <a:xfrm>
            <a:off x="3085829" y="5763672"/>
            <a:ext cx="3392657" cy="347675"/>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b="1" dirty="0">
                <a:highlight>
                  <a:srgbClr val="FFFF00"/>
                </a:highlight>
              </a:rPr>
              <a:t>FCEB fuel cost relative to diesel</a:t>
            </a:r>
          </a:p>
        </p:txBody>
      </p:sp>
      <p:sp>
        <p:nvSpPr>
          <p:cNvPr id="95" name="Rounded Rectangle 94"/>
          <p:cNvSpPr/>
          <p:nvPr/>
        </p:nvSpPr>
        <p:spPr>
          <a:xfrm>
            <a:off x="6894347" y="4587022"/>
            <a:ext cx="1562003" cy="325213"/>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a:t>distance (km)</a:t>
            </a:r>
          </a:p>
        </p:txBody>
      </p:sp>
      <mc:AlternateContent xmlns:mc="http://schemas.openxmlformats.org/markup-compatibility/2006" xmlns:a14="http://schemas.microsoft.com/office/drawing/2010/main">
        <mc:Choice Requires="a14">
          <p:sp>
            <p:nvSpPr>
              <p:cNvPr id="96" name="Rounded Rectangle 95"/>
              <p:cNvSpPr/>
              <p:nvPr/>
            </p:nvSpPr>
            <p:spPr>
              <a:xfrm>
                <a:off x="4917755" y="4593998"/>
                <a:ext cx="1560731" cy="325213"/>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a:t>travel cost (</a:t>
                </a:r>
                <a14:m>
                  <m:oMath xmlns:m="http://schemas.openxmlformats.org/officeDocument/2006/math">
                    <m:r>
                      <a:rPr lang="en-IE" sz="1600" b="0" i="1">
                        <a:latin typeface="Cambria Math" panose="02040503050406030204" pitchFamily="18" charset="0"/>
                      </a:rPr>
                      <m:t>€</m:t>
                    </m:r>
                  </m:oMath>
                </a14:m>
                <a:r>
                  <a:rPr lang="en-IE" sz="1600" dirty="0"/>
                  <a:t>)</a:t>
                </a:r>
              </a:p>
            </p:txBody>
          </p:sp>
        </mc:Choice>
        <mc:Fallback xmlns="">
          <p:sp>
            <p:nvSpPr>
              <p:cNvPr id="96" name="Rounded Rectangle 95"/>
              <p:cNvSpPr>
                <a:spLocks noRot="1" noChangeAspect="1" noMove="1" noResize="1" noEditPoints="1" noAdjustHandles="1" noChangeArrowheads="1" noChangeShapeType="1" noTextEdit="1"/>
              </p:cNvSpPr>
              <p:nvPr/>
            </p:nvSpPr>
            <p:spPr>
              <a:xfrm>
                <a:off x="4917755" y="4593998"/>
                <a:ext cx="1560731" cy="325213"/>
              </a:xfrm>
              <a:prstGeom prst="roundRect">
                <a:avLst/>
              </a:prstGeom>
              <a:blipFill>
                <a:blip r:embed="rId5"/>
                <a:stretch>
                  <a:fillRect t="-7547" b="-26415"/>
                </a:stretch>
              </a:blipFill>
              <a:ln>
                <a:noFill/>
              </a:ln>
            </p:spPr>
            <p:txBody>
              <a:bodyPr/>
              <a:lstStyle/>
              <a:p>
                <a:r>
                  <a:rPr lang="en-IE">
                    <a:noFill/>
                  </a:rPr>
                  <a:t> </a:t>
                </a:r>
              </a:p>
            </p:txBody>
          </p:sp>
        </mc:Fallback>
      </mc:AlternateContent>
      <p:cxnSp>
        <p:nvCxnSpPr>
          <p:cNvPr id="97" name="Elbow Connector 96"/>
          <p:cNvCxnSpPr>
            <a:stCxn id="96" idx="2"/>
            <a:endCxn id="106" idx="0"/>
          </p:cNvCxnSpPr>
          <p:nvPr/>
        </p:nvCxnSpPr>
        <p:spPr>
          <a:xfrm rot="16200000" flipH="1">
            <a:off x="6036018" y="4581314"/>
            <a:ext cx="260771" cy="936564"/>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95" idx="2"/>
            <a:endCxn id="106" idx="0"/>
          </p:cNvCxnSpPr>
          <p:nvPr/>
        </p:nvCxnSpPr>
        <p:spPr>
          <a:xfrm rot="5400000">
            <a:off x="7021144" y="4525776"/>
            <a:ext cx="267747" cy="1040664"/>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3311906" y="2457847"/>
            <a:ext cx="2400717" cy="359071"/>
          </a:xfrm>
          <a:prstGeom prst="round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sz="1800" b="0" i="0" u="none" strike="noStrike" kern="1200" baseline="0">
                <a:solidFill>
                  <a:prstClr val="black"/>
                </a:solidFill>
                <a:latin typeface="Open Sans"/>
                <a:ea typeface="+mn-ea"/>
                <a:cs typeface="+mn-cs"/>
              </a:defRPr>
            </a:pPr>
            <a:r>
              <a:rPr lang="en-IE" sz="1600" dirty="0">
                <a:solidFill>
                  <a:srgbClr val="000000"/>
                </a:solidFill>
                <a:latin typeface="Calibri" panose="020F0502020204030204" pitchFamily="34" charset="0"/>
                <a:cs typeface="Times New Roman"/>
              </a:rPr>
              <a:t>wind curtailment (MWh</a:t>
            </a:r>
            <a:r>
              <a:rPr lang="en-IE" sz="1600" dirty="0">
                <a:solidFill>
                  <a:srgbClr val="000000"/>
                </a:solidFill>
                <a:cs typeface="Times New Roman"/>
              </a:rPr>
              <a:t>)</a:t>
            </a:r>
          </a:p>
        </p:txBody>
      </p:sp>
      <p:sp>
        <p:nvSpPr>
          <p:cNvPr id="100" name="Rounded Rectangle 99"/>
          <p:cNvSpPr/>
          <p:nvPr/>
        </p:nvSpPr>
        <p:spPr>
          <a:xfrm>
            <a:off x="1307321" y="1867209"/>
            <a:ext cx="2058859" cy="3441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1000"/>
            </a:pPr>
            <a:r>
              <a:rPr lang="en-IE" sz="1600" dirty="0">
                <a:solidFill>
                  <a:srgbClr val="000000"/>
                </a:solidFill>
                <a:cs typeface="Times New Roman"/>
              </a:rPr>
              <a:t>wind curtailment (%)</a:t>
            </a:r>
            <a:endParaRPr lang="en-IE" sz="1600" baseline="-25000" dirty="0">
              <a:solidFill>
                <a:srgbClr val="000000"/>
              </a:solidFill>
              <a:cs typeface="Times New Roman"/>
            </a:endParaRPr>
          </a:p>
        </p:txBody>
      </p:sp>
      <p:sp>
        <p:nvSpPr>
          <p:cNvPr id="101" name="Rounded Rectangle 100"/>
          <p:cNvSpPr/>
          <p:nvPr/>
        </p:nvSpPr>
        <p:spPr>
          <a:xfrm>
            <a:off x="3487532" y="1867209"/>
            <a:ext cx="2058858" cy="3441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1000"/>
            </a:pPr>
            <a:r>
              <a:rPr lang="en-IE" sz="1600" dirty="0">
                <a:solidFill>
                  <a:srgbClr val="000000"/>
                </a:solidFill>
                <a:cs typeface="Times New Roman"/>
              </a:rPr>
              <a:t>wind cap. factor (%)</a:t>
            </a:r>
          </a:p>
        </p:txBody>
      </p:sp>
      <p:sp>
        <p:nvSpPr>
          <p:cNvPr id="102" name="Rounded Rectangle 101"/>
          <p:cNvSpPr/>
          <p:nvPr/>
        </p:nvSpPr>
        <p:spPr>
          <a:xfrm>
            <a:off x="5658399" y="1867209"/>
            <a:ext cx="2168182" cy="3441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1000"/>
            </a:pPr>
            <a:r>
              <a:rPr lang="en-IE" sz="1600" dirty="0">
                <a:solidFill>
                  <a:srgbClr val="000000"/>
                </a:solidFill>
                <a:cs typeface="Times New Roman"/>
              </a:rPr>
              <a:t>wind farm cap. (MW)</a:t>
            </a:r>
          </a:p>
        </p:txBody>
      </p:sp>
      <p:cxnSp>
        <p:nvCxnSpPr>
          <p:cNvPr id="103" name="Elbow Connector 102"/>
          <p:cNvCxnSpPr>
            <a:stCxn id="100" idx="2"/>
            <a:endCxn id="99" idx="0"/>
          </p:cNvCxnSpPr>
          <p:nvPr/>
        </p:nvCxnSpPr>
        <p:spPr>
          <a:xfrm rot="16200000" flipH="1">
            <a:off x="3301268" y="1246849"/>
            <a:ext cx="246481" cy="2175514"/>
          </a:xfrm>
          <a:prstGeom prst="bentConnector3">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102" idx="2"/>
            <a:endCxn id="99" idx="0"/>
          </p:cNvCxnSpPr>
          <p:nvPr/>
        </p:nvCxnSpPr>
        <p:spPr>
          <a:xfrm rot="5400000">
            <a:off x="5504138" y="1219494"/>
            <a:ext cx="246481" cy="2230225"/>
          </a:xfrm>
          <a:prstGeom prst="bentConnector3">
            <a:avLst>
              <a:gd name="adj1" fmla="val 50000"/>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01" idx="2"/>
            <a:endCxn id="99" idx="0"/>
          </p:cNvCxnSpPr>
          <p:nvPr/>
        </p:nvCxnSpPr>
        <p:spPr>
          <a:xfrm flipH="1">
            <a:off x="4512265" y="2211366"/>
            <a:ext cx="4696" cy="246481"/>
          </a:xfrm>
          <a:prstGeom prst="straightConnector1">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6" name="Rounded Rectangle 105"/>
              <p:cNvSpPr/>
              <p:nvPr/>
            </p:nvSpPr>
            <p:spPr>
              <a:xfrm>
                <a:off x="5708422" y="5179982"/>
                <a:ext cx="1852526" cy="344377"/>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a:t>transport (</a:t>
                </a:r>
                <a14:m>
                  <m:oMath xmlns:m="http://schemas.openxmlformats.org/officeDocument/2006/math">
                    <m:r>
                      <a:rPr lang="en-IE" sz="1600" b="0" i="1">
                        <a:latin typeface="Cambria Math" panose="02040503050406030204" pitchFamily="18" charset="0"/>
                      </a:rPr>
                      <m:t>€</m:t>
                    </m:r>
                  </m:oMath>
                </a14:m>
                <a:r>
                  <a:rPr lang="en-IE" sz="1600" dirty="0"/>
                  <a:t>/kg) </a:t>
                </a:r>
              </a:p>
            </p:txBody>
          </p:sp>
        </mc:Choice>
        <mc:Fallback xmlns="">
          <p:sp>
            <p:nvSpPr>
              <p:cNvPr id="106" name="Rounded Rectangle 105"/>
              <p:cNvSpPr>
                <a:spLocks noRot="1" noChangeAspect="1" noMove="1" noResize="1" noEditPoints="1" noAdjustHandles="1" noChangeArrowheads="1" noChangeShapeType="1" noTextEdit="1"/>
              </p:cNvSpPr>
              <p:nvPr/>
            </p:nvSpPr>
            <p:spPr>
              <a:xfrm>
                <a:off x="5708422" y="5179982"/>
                <a:ext cx="1852526" cy="344377"/>
              </a:xfrm>
              <a:prstGeom prst="roundRect">
                <a:avLst/>
              </a:prstGeom>
              <a:blipFill>
                <a:blip r:embed="rId6"/>
                <a:stretch>
                  <a:fillRect t="-5357" b="-21429"/>
                </a:stretch>
              </a:blipFill>
              <a:ln>
                <a:noFill/>
              </a:ln>
            </p:spPr>
            <p:txBody>
              <a:bodyPr/>
              <a:lstStyle/>
              <a:p>
                <a:r>
                  <a:rPr lang="en-IE">
                    <a:noFill/>
                  </a:rPr>
                  <a:t> </a:t>
                </a:r>
              </a:p>
            </p:txBody>
          </p:sp>
        </mc:Fallback>
      </mc:AlternateContent>
      <p:cxnSp>
        <p:nvCxnSpPr>
          <p:cNvPr id="107" name="Elbow Connector 106"/>
          <p:cNvCxnSpPr>
            <a:stCxn id="87" idx="2"/>
            <a:endCxn id="94" idx="0"/>
          </p:cNvCxnSpPr>
          <p:nvPr/>
        </p:nvCxnSpPr>
        <p:spPr>
          <a:xfrm rot="16200000" flipH="1">
            <a:off x="3762866" y="4744379"/>
            <a:ext cx="239313" cy="1799272"/>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106" idx="2"/>
            <a:endCxn id="94" idx="0"/>
          </p:cNvCxnSpPr>
          <p:nvPr/>
        </p:nvCxnSpPr>
        <p:spPr>
          <a:xfrm rot="5400000">
            <a:off x="5588766" y="4717752"/>
            <a:ext cx="239313" cy="1852527"/>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stCxn id="83" idx="2"/>
            <a:endCxn id="88" idx="0"/>
          </p:cNvCxnSpPr>
          <p:nvPr/>
        </p:nvCxnSpPr>
        <p:spPr>
          <a:xfrm rot="16200000" flipH="1">
            <a:off x="3046385" y="3726922"/>
            <a:ext cx="473313" cy="1265938"/>
          </a:xfrm>
          <a:prstGeom prst="bent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86" idx="2"/>
            <a:endCxn id="89" idx="0"/>
          </p:cNvCxnSpPr>
          <p:nvPr/>
        </p:nvCxnSpPr>
        <p:spPr>
          <a:xfrm rot="5400000">
            <a:off x="3590863" y="2622250"/>
            <a:ext cx="463787" cy="3465757"/>
          </a:xfrm>
          <a:prstGeom prst="bent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Elbow Connector 110"/>
          <p:cNvCxnSpPr>
            <a:stCxn id="99" idx="2"/>
            <a:endCxn id="84" idx="0"/>
          </p:cNvCxnSpPr>
          <p:nvPr/>
        </p:nvCxnSpPr>
        <p:spPr>
          <a:xfrm rot="16200000" flipH="1">
            <a:off x="4833607" y="2495575"/>
            <a:ext cx="400685" cy="1043369"/>
          </a:xfrm>
          <a:prstGeom prst="bentConnector3">
            <a:avLst>
              <a:gd name="adj1" fmla="val 50000"/>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Elbow Connector 111"/>
          <p:cNvCxnSpPr>
            <a:stCxn id="99" idx="2"/>
            <a:endCxn id="85" idx="0"/>
          </p:cNvCxnSpPr>
          <p:nvPr/>
        </p:nvCxnSpPr>
        <p:spPr>
          <a:xfrm rot="5400000">
            <a:off x="3387141" y="2086178"/>
            <a:ext cx="394385" cy="1855864"/>
          </a:xfrm>
          <a:prstGeom prst="bentConnector3">
            <a:avLst>
              <a:gd name="adj1" fmla="val 50000"/>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9656156-6A70-4435-9AEC-8C8A7F50EC92}"/>
              </a:ext>
            </a:extLst>
          </p:cNvPr>
          <p:cNvSpPr txBox="1"/>
          <p:nvPr/>
        </p:nvSpPr>
        <p:spPr>
          <a:xfrm>
            <a:off x="3484891" y="6492875"/>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2268115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normAutofit/>
          </a:bodyPr>
          <a:lstStyle/>
          <a:p>
            <a:r>
              <a:rPr lang="en-IE" dirty="0"/>
              <a:t>The Decision Support Tool – Solar-Wind-based H</a:t>
            </a:r>
            <a:r>
              <a:rPr lang="en-IE" baseline="-25000" dirty="0"/>
              <a:t>2</a:t>
            </a:r>
            <a:r>
              <a:rPr lang="en-IE" dirty="0"/>
              <a:t> </a:t>
            </a:r>
            <a:br>
              <a:rPr lang="en-IE" dirty="0"/>
            </a:br>
            <a:r>
              <a:rPr lang="en-IE" dirty="0"/>
              <a:t>How it works</a:t>
            </a:r>
            <a:endParaRPr lang="en-US" dirty="0"/>
          </a:p>
        </p:txBody>
      </p:sp>
      <p:sp>
        <p:nvSpPr>
          <p:cNvPr id="103" name="Rounded Rectangle 102"/>
          <p:cNvSpPr/>
          <p:nvPr/>
        </p:nvSpPr>
        <p:spPr>
          <a:xfrm rot="16200000">
            <a:off x="355174" y="2041880"/>
            <a:ext cx="946506" cy="521507"/>
          </a:xfrm>
          <a:prstGeom prst="round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sz="1800" b="0" i="0" u="none" strike="noStrike" kern="1200" baseline="0">
                <a:solidFill>
                  <a:prstClr val="black"/>
                </a:solidFill>
                <a:latin typeface="Open Sans"/>
                <a:ea typeface="+mn-ea"/>
                <a:cs typeface="+mn-cs"/>
              </a:defRPr>
            </a:pPr>
            <a:r>
              <a:rPr lang="en-US" sz="1600" dirty="0">
                <a:latin typeface="Calibri" panose="020F0502020204030204" pitchFamily="34" charset="0"/>
                <a:ea typeface="Cambria Math" panose="02040503050406030204" pitchFamily="18" charset="0"/>
              </a:rPr>
              <a:t>Input </a:t>
            </a:r>
          </a:p>
        </p:txBody>
      </p:sp>
      <p:sp>
        <p:nvSpPr>
          <p:cNvPr id="104" name="Rounded Rectangle 103"/>
          <p:cNvSpPr/>
          <p:nvPr/>
        </p:nvSpPr>
        <p:spPr>
          <a:xfrm rot="16200000">
            <a:off x="4970" y="5137690"/>
            <a:ext cx="1639322" cy="513914"/>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sz="1800" b="0" i="0" u="none" strike="noStrike" kern="1200" baseline="0">
                <a:solidFill>
                  <a:prstClr val="black"/>
                </a:solidFill>
                <a:latin typeface="Open Sans"/>
                <a:ea typeface="+mn-ea"/>
                <a:cs typeface="+mn-cs"/>
              </a:defRPr>
            </a:pPr>
            <a:r>
              <a:rPr lang="en-US" sz="1600" dirty="0">
                <a:latin typeface="Calibri" panose="020F0502020204030204" pitchFamily="34" charset="0"/>
                <a:ea typeface="Cambria Math" panose="02040503050406030204" pitchFamily="18" charset="0"/>
              </a:rPr>
              <a:t>Economic model</a:t>
            </a:r>
          </a:p>
        </p:txBody>
      </p:sp>
      <p:sp>
        <p:nvSpPr>
          <p:cNvPr id="105" name="Rounded Rectangle 104"/>
          <p:cNvSpPr/>
          <p:nvPr/>
        </p:nvSpPr>
        <p:spPr>
          <a:xfrm rot="16200000">
            <a:off x="22319" y="3403543"/>
            <a:ext cx="1612219" cy="521506"/>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sz="1800" b="0" i="0" u="none" strike="noStrike" kern="1200" baseline="0">
                <a:solidFill>
                  <a:prstClr val="black"/>
                </a:solidFill>
                <a:latin typeface="Open Sans"/>
                <a:ea typeface="+mn-ea"/>
                <a:cs typeface="+mn-cs"/>
              </a:defRPr>
            </a:pPr>
            <a:r>
              <a:rPr lang="en-US" sz="1600" dirty="0">
                <a:latin typeface="Calibri" panose="020F0502020204030204" pitchFamily="34" charset="0"/>
                <a:ea typeface="Cambria Math" panose="02040503050406030204" pitchFamily="18" charset="0"/>
              </a:rPr>
              <a:t>Technical model</a:t>
            </a:r>
          </a:p>
        </p:txBody>
      </p:sp>
      <p:sp>
        <p:nvSpPr>
          <p:cNvPr id="106" name="Rounded Rectangle 105"/>
          <p:cNvSpPr/>
          <p:nvPr/>
        </p:nvSpPr>
        <p:spPr>
          <a:xfrm>
            <a:off x="1270071" y="3775397"/>
            <a:ext cx="2760001" cy="347838"/>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a:t>required water (kg/y)</a:t>
            </a:r>
          </a:p>
        </p:txBody>
      </p:sp>
      <p:sp>
        <p:nvSpPr>
          <p:cNvPr id="107" name="Rounded Rectangle 106"/>
          <p:cNvSpPr/>
          <p:nvPr/>
        </p:nvSpPr>
        <p:spPr>
          <a:xfrm>
            <a:off x="4177748" y="3217603"/>
            <a:ext cx="2755772" cy="347838"/>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a:ea typeface="Cambria Math" panose="02040503050406030204" pitchFamily="18" charset="0"/>
              </a:rPr>
              <a:t>opt. electrolyser size (MW)</a:t>
            </a:r>
          </a:p>
        </p:txBody>
      </p:sp>
      <p:sp>
        <p:nvSpPr>
          <p:cNvPr id="108" name="Rounded Rectangle 107"/>
          <p:cNvSpPr/>
          <p:nvPr/>
        </p:nvSpPr>
        <p:spPr>
          <a:xfrm>
            <a:off x="1276400" y="3211303"/>
            <a:ext cx="2760001" cy="347838"/>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sz="1800" b="0" i="0" u="none" strike="noStrike" kern="1200" baseline="0">
                <a:solidFill>
                  <a:prstClr val="black"/>
                </a:solidFill>
                <a:latin typeface="Open Sans"/>
                <a:ea typeface="+mn-ea"/>
                <a:cs typeface="+mn-cs"/>
              </a:defRPr>
            </a:pPr>
            <a:r>
              <a:rPr lang="en-IE" sz="1600" dirty="0">
                <a:latin typeface="Calibri" panose="020F0502020204030204" pitchFamily="34" charset="0"/>
                <a:ea typeface="Cambria Math" panose="02040503050406030204" pitchFamily="18" charset="0"/>
              </a:rPr>
              <a:t>hydrogen production (kg/y)</a:t>
            </a:r>
          </a:p>
        </p:txBody>
      </p:sp>
      <p:sp>
        <p:nvSpPr>
          <p:cNvPr id="109" name="Rounded Rectangle 108"/>
          <p:cNvSpPr/>
          <p:nvPr/>
        </p:nvSpPr>
        <p:spPr>
          <a:xfrm>
            <a:off x="4177748" y="3778856"/>
            <a:ext cx="2755772" cy="344379"/>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sz="1800" b="0" i="0" u="none" strike="noStrike" kern="1200" baseline="0">
                <a:solidFill>
                  <a:prstClr val="black"/>
                </a:solidFill>
                <a:latin typeface="Open Sans"/>
                <a:ea typeface="+mn-ea"/>
                <a:cs typeface="+mn-cs"/>
              </a:defRPr>
            </a:pPr>
            <a:r>
              <a:rPr lang="en-IE" sz="1600" dirty="0">
                <a:latin typeface="Calibri" panose="020F0502020204030204" pitchFamily="34" charset="0"/>
              </a:rPr>
              <a:t>required grid elect. (MWh)</a:t>
            </a:r>
          </a:p>
        </p:txBody>
      </p:sp>
      <mc:AlternateContent xmlns:mc="http://schemas.openxmlformats.org/markup-compatibility/2006" xmlns:a14="http://schemas.microsoft.com/office/drawing/2010/main">
        <mc:Choice Requires="a14">
          <p:sp>
            <p:nvSpPr>
              <p:cNvPr id="110" name="Rounded Rectangle 109"/>
              <p:cNvSpPr/>
              <p:nvPr/>
            </p:nvSpPr>
            <p:spPr>
              <a:xfrm>
                <a:off x="2056623" y="5179982"/>
                <a:ext cx="1852526" cy="344377"/>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a:t>production (</a:t>
                </a:r>
                <a14:m>
                  <m:oMath xmlns:m="http://schemas.openxmlformats.org/officeDocument/2006/math">
                    <m:r>
                      <a:rPr lang="en-IE" sz="1600" b="0" i="1">
                        <a:latin typeface="Cambria Math" panose="02040503050406030204" pitchFamily="18" charset="0"/>
                      </a:rPr>
                      <m:t>€</m:t>
                    </m:r>
                  </m:oMath>
                </a14:m>
                <a:r>
                  <a:rPr lang="en-IE" sz="1600" dirty="0"/>
                  <a:t>/kg) </a:t>
                </a:r>
              </a:p>
            </p:txBody>
          </p:sp>
        </mc:Choice>
        <mc:Fallback xmlns="">
          <p:sp>
            <p:nvSpPr>
              <p:cNvPr id="110" name="Rounded Rectangle 109"/>
              <p:cNvSpPr>
                <a:spLocks noRot="1" noChangeAspect="1" noMove="1" noResize="1" noEditPoints="1" noAdjustHandles="1" noChangeArrowheads="1" noChangeShapeType="1" noTextEdit="1"/>
              </p:cNvSpPr>
              <p:nvPr/>
            </p:nvSpPr>
            <p:spPr>
              <a:xfrm>
                <a:off x="2056623" y="5179982"/>
                <a:ext cx="1852526" cy="344377"/>
              </a:xfrm>
              <a:prstGeom prst="roundRect">
                <a:avLst/>
              </a:prstGeom>
              <a:blipFill>
                <a:blip r:embed="rId2"/>
                <a:stretch>
                  <a:fillRect t="-5357" b="-21429"/>
                </a:stretch>
              </a:blipFill>
              <a:ln>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1" name="Rounded Rectangle 110"/>
              <p:cNvSpPr/>
              <p:nvPr/>
            </p:nvSpPr>
            <p:spPr>
              <a:xfrm>
                <a:off x="3134966" y="4596548"/>
                <a:ext cx="1562088" cy="339165"/>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a:t>OPEX (</a:t>
                </a:r>
                <a14:m>
                  <m:oMath xmlns:m="http://schemas.openxmlformats.org/officeDocument/2006/math">
                    <m:r>
                      <a:rPr lang="en-IE" sz="1600" b="0" i="1">
                        <a:latin typeface="Cambria Math" panose="02040503050406030204" pitchFamily="18" charset="0"/>
                      </a:rPr>
                      <m:t>€</m:t>
                    </m:r>
                  </m:oMath>
                </a14:m>
                <a:r>
                  <a:rPr lang="en-IE" sz="1600" dirty="0"/>
                  <a:t>)</a:t>
                </a:r>
              </a:p>
            </p:txBody>
          </p:sp>
        </mc:Choice>
        <mc:Fallback xmlns="">
          <p:sp>
            <p:nvSpPr>
              <p:cNvPr id="111" name="Rounded Rectangle 110"/>
              <p:cNvSpPr>
                <a:spLocks noRot="1" noChangeAspect="1" noMove="1" noResize="1" noEditPoints="1" noAdjustHandles="1" noChangeArrowheads="1" noChangeShapeType="1" noTextEdit="1"/>
              </p:cNvSpPr>
              <p:nvPr/>
            </p:nvSpPr>
            <p:spPr>
              <a:xfrm>
                <a:off x="3134966" y="4596548"/>
                <a:ext cx="1562088" cy="339165"/>
              </a:xfrm>
              <a:prstGeom prst="roundRect">
                <a:avLst/>
              </a:prstGeom>
              <a:blipFill>
                <a:blip r:embed="rId3"/>
                <a:stretch>
                  <a:fillRect t="-5357" b="-21429"/>
                </a:stretch>
              </a:blipFill>
              <a:ln>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2" name="Rounded Rectangle 111"/>
              <p:cNvSpPr/>
              <p:nvPr/>
            </p:nvSpPr>
            <p:spPr>
              <a:xfrm>
                <a:off x="1309193" y="4587022"/>
                <a:ext cx="1561367" cy="344378"/>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a:t>CAPEX (</a:t>
                </a:r>
                <a14:m>
                  <m:oMath xmlns:m="http://schemas.openxmlformats.org/officeDocument/2006/math">
                    <m:r>
                      <a:rPr lang="en-IE" sz="1600" b="0" i="1">
                        <a:latin typeface="Cambria Math" panose="02040503050406030204" pitchFamily="18" charset="0"/>
                      </a:rPr>
                      <m:t>€</m:t>
                    </m:r>
                  </m:oMath>
                </a14:m>
                <a:r>
                  <a:rPr lang="en-IE" sz="1600" dirty="0"/>
                  <a:t>)</a:t>
                </a:r>
              </a:p>
            </p:txBody>
          </p:sp>
        </mc:Choice>
        <mc:Fallback xmlns="">
          <p:sp>
            <p:nvSpPr>
              <p:cNvPr id="112" name="Rounded Rectangle 111"/>
              <p:cNvSpPr>
                <a:spLocks noRot="1" noChangeAspect="1" noMove="1" noResize="1" noEditPoints="1" noAdjustHandles="1" noChangeArrowheads="1" noChangeShapeType="1" noTextEdit="1"/>
              </p:cNvSpPr>
              <p:nvPr/>
            </p:nvSpPr>
            <p:spPr>
              <a:xfrm>
                <a:off x="1309193" y="4587022"/>
                <a:ext cx="1561367" cy="344378"/>
              </a:xfrm>
              <a:prstGeom prst="roundRect">
                <a:avLst/>
              </a:prstGeom>
              <a:blipFill>
                <a:blip r:embed="rId4"/>
                <a:stretch>
                  <a:fillRect t="-3509" b="-21053"/>
                </a:stretch>
              </a:blipFill>
              <a:ln>
                <a:noFill/>
              </a:ln>
            </p:spPr>
            <p:txBody>
              <a:bodyPr/>
              <a:lstStyle/>
              <a:p>
                <a:r>
                  <a:rPr lang="en-IE">
                    <a:noFill/>
                  </a:rPr>
                  <a:t> </a:t>
                </a:r>
              </a:p>
            </p:txBody>
          </p:sp>
        </mc:Fallback>
      </mc:AlternateContent>
      <p:cxnSp>
        <p:nvCxnSpPr>
          <p:cNvPr id="113" name="Straight Arrow Connector 112"/>
          <p:cNvCxnSpPr>
            <a:stCxn id="108" idx="2"/>
            <a:endCxn id="106" idx="0"/>
          </p:cNvCxnSpPr>
          <p:nvPr/>
        </p:nvCxnSpPr>
        <p:spPr>
          <a:xfrm flipH="1">
            <a:off x="2650072" y="3559141"/>
            <a:ext cx="6329" cy="216256"/>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07" idx="2"/>
            <a:endCxn id="109" idx="0"/>
          </p:cNvCxnSpPr>
          <p:nvPr/>
        </p:nvCxnSpPr>
        <p:spPr>
          <a:xfrm>
            <a:off x="5555634" y="3565441"/>
            <a:ext cx="0" cy="213415"/>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stCxn id="112" idx="2"/>
            <a:endCxn id="110" idx="0"/>
          </p:cNvCxnSpPr>
          <p:nvPr/>
        </p:nvCxnSpPr>
        <p:spPr>
          <a:xfrm rot="16200000" flipH="1">
            <a:off x="2412090" y="4609186"/>
            <a:ext cx="248582" cy="893009"/>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111" idx="2"/>
            <a:endCxn id="110" idx="0"/>
          </p:cNvCxnSpPr>
          <p:nvPr/>
        </p:nvCxnSpPr>
        <p:spPr>
          <a:xfrm rot="5400000">
            <a:off x="3327314" y="4591285"/>
            <a:ext cx="244269" cy="933124"/>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7" name="Rounded Rectangle 116"/>
          <p:cNvSpPr/>
          <p:nvPr/>
        </p:nvSpPr>
        <p:spPr>
          <a:xfrm>
            <a:off x="3085829" y="5763672"/>
            <a:ext cx="3392657" cy="347675"/>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b="1" dirty="0">
                <a:highlight>
                  <a:srgbClr val="FFFF00"/>
                </a:highlight>
              </a:rPr>
              <a:t>FCEB fuel cost relative to diesel</a:t>
            </a:r>
          </a:p>
        </p:txBody>
      </p:sp>
      <p:sp>
        <p:nvSpPr>
          <p:cNvPr id="118" name="Rounded Rectangle 117"/>
          <p:cNvSpPr/>
          <p:nvPr/>
        </p:nvSpPr>
        <p:spPr>
          <a:xfrm>
            <a:off x="6894347" y="4587022"/>
            <a:ext cx="1562003" cy="325213"/>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a:t>distance (km)</a:t>
            </a:r>
          </a:p>
        </p:txBody>
      </p:sp>
      <mc:AlternateContent xmlns:mc="http://schemas.openxmlformats.org/markup-compatibility/2006" xmlns:a14="http://schemas.microsoft.com/office/drawing/2010/main">
        <mc:Choice Requires="a14">
          <p:sp>
            <p:nvSpPr>
              <p:cNvPr id="119" name="Rounded Rectangle 118"/>
              <p:cNvSpPr/>
              <p:nvPr/>
            </p:nvSpPr>
            <p:spPr>
              <a:xfrm>
                <a:off x="4917755" y="4593998"/>
                <a:ext cx="1560731" cy="325213"/>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a:t>travel cost (</a:t>
                </a:r>
                <a14:m>
                  <m:oMath xmlns:m="http://schemas.openxmlformats.org/officeDocument/2006/math">
                    <m:r>
                      <a:rPr lang="en-IE" sz="1600" b="0" i="1">
                        <a:latin typeface="Cambria Math" panose="02040503050406030204" pitchFamily="18" charset="0"/>
                      </a:rPr>
                      <m:t>€</m:t>
                    </m:r>
                  </m:oMath>
                </a14:m>
                <a:r>
                  <a:rPr lang="en-IE" sz="1600" dirty="0"/>
                  <a:t>)</a:t>
                </a:r>
              </a:p>
            </p:txBody>
          </p:sp>
        </mc:Choice>
        <mc:Fallback xmlns="">
          <p:sp>
            <p:nvSpPr>
              <p:cNvPr id="119" name="Rounded Rectangle 118"/>
              <p:cNvSpPr>
                <a:spLocks noRot="1" noChangeAspect="1" noMove="1" noResize="1" noEditPoints="1" noAdjustHandles="1" noChangeArrowheads="1" noChangeShapeType="1" noTextEdit="1"/>
              </p:cNvSpPr>
              <p:nvPr/>
            </p:nvSpPr>
            <p:spPr>
              <a:xfrm>
                <a:off x="4917755" y="4593998"/>
                <a:ext cx="1560731" cy="325213"/>
              </a:xfrm>
              <a:prstGeom prst="roundRect">
                <a:avLst/>
              </a:prstGeom>
              <a:blipFill>
                <a:blip r:embed="rId5"/>
                <a:stretch>
                  <a:fillRect t="-7547" b="-26415"/>
                </a:stretch>
              </a:blipFill>
              <a:ln>
                <a:noFill/>
              </a:ln>
            </p:spPr>
            <p:txBody>
              <a:bodyPr/>
              <a:lstStyle/>
              <a:p>
                <a:r>
                  <a:rPr lang="en-IE">
                    <a:noFill/>
                  </a:rPr>
                  <a:t> </a:t>
                </a:r>
              </a:p>
            </p:txBody>
          </p:sp>
        </mc:Fallback>
      </mc:AlternateContent>
      <p:cxnSp>
        <p:nvCxnSpPr>
          <p:cNvPr id="120" name="Elbow Connector 119"/>
          <p:cNvCxnSpPr>
            <a:stCxn id="119" idx="2"/>
            <a:endCxn id="129" idx="0"/>
          </p:cNvCxnSpPr>
          <p:nvPr/>
        </p:nvCxnSpPr>
        <p:spPr>
          <a:xfrm rot="16200000" flipH="1">
            <a:off x="6036018" y="4581314"/>
            <a:ext cx="260771" cy="936564"/>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Elbow Connector 120"/>
          <p:cNvCxnSpPr>
            <a:stCxn id="118" idx="2"/>
            <a:endCxn id="129" idx="0"/>
          </p:cNvCxnSpPr>
          <p:nvPr/>
        </p:nvCxnSpPr>
        <p:spPr>
          <a:xfrm rot="5400000">
            <a:off x="7021144" y="4525776"/>
            <a:ext cx="267747" cy="1040664"/>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2" name="Rounded Rectangle 121"/>
          <p:cNvSpPr/>
          <p:nvPr/>
        </p:nvSpPr>
        <p:spPr>
          <a:xfrm>
            <a:off x="3311906" y="2457847"/>
            <a:ext cx="2400717" cy="359071"/>
          </a:xfrm>
          <a:prstGeom prst="round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sz="1800" b="0" i="0" u="none" strike="noStrike" kern="1200" baseline="0">
                <a:solidFill>
                  <a:prstClr val="black"/>
                </a:solidFill>
                <a:latin typeface="Open Sans"/>
                <a:ea typeface="+mn-ea"/>
                <a:cs typeface="+mn-cs"/>
              </a:defRPr>
            </a:pPr>
            <a:r>
              <a:rPr lang="en-IE" sz="1600" dirty="0">
                <a:solidFill>
                  <a:srgbClr val="000000"/>
                </a:solidFill>
                <a:latin typeface="Calibri" panose="020F0502020204030204" pitchFamily="34" charset="0"/>
                <a:cs typeface="Times New Roman"/>
              </a:rPr>
              <a:t>wind curtailment (MWh</a:t>
            </a:r>
            <a:r>
              <a:rPr lang="en-IE" sz="1600" dirty="0">
                <a:solidFill>
                  <a:srgbClr val="000000"/>
                </a:solidFill>
                <a:cs typeface="Times New Roman"/>
              </a:rPr>
              <a:t>)</a:t>
            </a:r>
          </a:p>
        </p:txBody>
      </p:sp>
      <p:sp>
        <p:nvSpPr>
          <p:cNvPr id="123" name="Rounded Rectangle 122"/>
          <p:cNvSpPr/>
          <p:nvPr/>
        </p:nvSpPr>
        <p:spPr>
          <a:xfrm>
            <a:off x="1307321" y="1867209"/>
            <a:ext cx="2058859" cy="3441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1000"/>
            </a:pPr>
            <a:r>
              <a:rPr lang="en-IE" sz="1600" dirty="0">
                <a:solidFill>
                  <a:srgbClr val="000000"/>
                </a:solidFill>
                <a:cs typeface="Times New Roman"/>
              </a:rPr>
              <a:t>wind curtailment (%)</a:t>
            </a:r>
            <a:endParaRPr lang="en-IE" sz="1600" baseline="-25000" dirty="0">
              <a:solidFill>
                <a:srgbClr val="000000"/>
              </a:solidFill>
              <a:cs typeface="Times New Roman"/>
            </a:endParaRPr>
          </a:p>
        </p:txBody>
      </p:sp>
      <p:sp>
        <p:nvSpPr>
          <p:cNvPr id="124" name="Rounded Rectangle 123"/>
          <p:cNvSpPr/>
          <p:nvPr/>
        </p:nvSpPr>
        <p:spPr>
          <a:xfrm>
            <a:off x="3487532" y="1867209"/>
            <a:ext cx="2058858" cy="3441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1000"/>
            </a:pPr>
            <a:r>
              <a:rPr lang="en-IE" sz="1600" dirty="0">
                <a:solidFill>
                  <a:srgbClr val="000000"/>
                </a:solidFill>
                <a:cs typeface="Times New Roman"/>
              </a:rPr>
              <a:t>wind cap. factor (%)</a:t>
            </a:r>
          </a:p>
        </p:txBody>
      </p:sp>
      <p:sp>
        <p:nvSpPr>
          <p:cNvPr id="125" name="Rounded Rectangle 124"/>
          <p:cNvSpPr/>
          <p:nvPr/>
        </p:nvSpPr>
        <p:spPr>
          <a:xfrm>
            <a:off x="5658399" y="1867209"/>
            <a:ext cx="2168182" cy="3441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1000"/>
            </a:pPr>
            <a:r>
              <a:rPr lang="en-IE" sz="1600" dirty="0">
                <a:solidFill>
                  <a:srgbClr val="000000"/>
                </a:solidFill>
                <a:cs typeface="Times New Roman"/>
              </a:rPr>
              <a:t>wind farm cap. (MW)</a:t>
            </a:r>
          </a:p>
        </p:txBody>
      </p:sp>
      <p:cxnSp>
        <p:nvCxnSpPr>
          <p:cNvPr id="126" name="Elbow Connector 125"/>
          <p:cNvCxnSpPr>
            <a:stCxn id="123" idx="2"/>
            <a:endCxn id="122" idx="0"/>
          </p:cNvCxnSpPr>
          <p:nvPr/>
        </p:nvCxnSpPr>
        <p:spPr>
          <a:xfrm rot="16200000" flipH="1">
            <a:off x="3301268" y="1246849"/>
            <a:ext cx="246481" cy="2175514"/>
          </a:xfrm>
          <a:prstGeom prst="bentConnector3">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125" idx="2"/>
            <a:endCxn id="122" idx="0"/>
          </p:cNvCxnSpPr>
          <p:nvPr/>
        </p:nvCxnSpPr>
        <p:spPr>
          <a:xfrm rot="5400000">
            <a:off x="5504138" y="1219494"/>
            <a:ext cx="246481" cy="2230225"/>
          </a:xfrm>
          <a:prstGeom prst="bentConnector3">
            <a:avLst>
              <a:gd name="adj1" fmla="val 50000"/>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24" idx="2"/>
            <a:endCxn id="122" idx="0"/>
          </p:cNvCxnSpPr>
          <p:nvPr/>
        </p:nvCxnSpPr>
        <p:spPr>
          <a:xfrm flipH="1">
            <a:off x="4512265" y="2211366"/>
            <a:ext cx="4696" cy="246481"/>
          </a:xfrm>
          <a:prstGeom prst="straightConnector1">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9" name="Rounded Rectangle 128"/>
              <p:cNvSpPr/>
              <p:nvPr/>
            </p:nvSpPr>
            <p:spPr>
              <a:xfrm>
                <a:off x="5708422" y="5179982"/>
                <a:ext cx="1852526" cy="344377"/>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a:t>transport (</a:t>
                </a:r>
                <a14:m>
                  <m:oMath xmlns:m="http://schemas.openxmlformats.org/officeDocument/2006/math">
                    <m:r>
                      <a:rPr lang="en-IE" sz="1600" b="0" i="1">
                        <a:latin typeface="Cambria Math" panose="02040503050406030204" pitchFamily="18" charset="0"/>
                      </a:rPr>
                      <m:t>€</m:t>
                    </m:r>
                  </m:oMath>
                </a14:m>
                <a:r>
                  <a:rPr lang="en-IE" sz="1600" dirty="0"/>
                  <a:t>/kg) </a:t>
                </a:r>
              </a:p>
            </p:txBody>
          </p:sp>
        </mc:Choice>
        <mc:Fallback xmlns="">
          <p:sp>
            <p:nvSpPr>
              <p:cNvPr id="129" name="Rounded Rectangle 128"/>
              <p:cNvSpPr>
                <a:spLocks noRot="1" noChangeAspect="1" noMove="1" noResize="1" noEditPoints="1" noAdjustHandles="1" noChangeArrowheads="1" noChangeShapeType="1" noTextEdit="1"/>
              </p:cNvSpPr>
              <p:nvPr/>
            </p:nvSpPr>
            <p:spPr>
              <a:xfrm>
                <a:off x="5708422" y="5179982"/>
                <a:ext cx="1852526" cy="344377"/>
              </a:xfrm>
              <a:prstGeom prst="roundRect">
                <a:avLst/>
              </a:prstGeom>
              <a:blipFill>
                <a:blip r:embed="rId6"/>
                <a:stretch>
                  <a:fillRect t="-5357" b="-21429"/>
                </a:stretch>
              </a:blipFill>
              <a:ln>
                <a:noFill/>
              </a:ln>
            </p:spPr>
            <p:txBody>
              <a:bodyPr/>
              <a:lstStyle/>
              <a:p>
                <a:r>
                  <a:rPr lang="en-IE">
                    <a:noFill/>
                  </a:rPr>
                  <a:t> </a:t>
                </a:r>
              </a:p>
            </p:txBody>
          </p:sp>
        </mc:Fallback>
      </mc:AlternateContent>
      <p:cxnSp>
        <p:nvCxnSpPr>
          <p:cNvPr id="130" name="Elbow Connector 129"/>
          <p:cNvCxnSpPr>
            <a:stCxn id="110" idx="2"/>
            <a:endCxn id="117" idx="0"/>
          </p:cNvCxnSpPr>
          <p:nvPr/>
        </p:nvCxnSpPr>
        <p:spPr>
          <a:xfrm rot="16200000" flipH="1">
            <a:off x="3762866" y="4744379"/>
            <a:ext cx="239313" cy="1799272"/>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Elbow Connector 130"/>
          <p:cNvCxnSpPr>
            <a:stCxn id="129" idx="2"/>
            <a:endCxn id="117" idx="0"/>
          </p:cNvCxnSpPr>
          <p:nvPr/>
        </p:nvCxnSpPr>
        <p:spPr>
          <a:xfrm rot="5400000">
            <a:off x="5588766" y="4717752"/>
            <a:ext cx="239313" cy="1852527"/>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Elbow Connector 131"/>
          <p:cNvCxnSpPr>
            <a:stCxn id="106" idx="2"/>
            <a:endCxn id="111" idx="0"/>
          </p:cNvCxnSpPr>
          <p:nvPr/>
        </p:nvCxnSpPr>
        <p:spPr>
          <a:xfrm rot="16200000" flipH="1">
            <a:off x="3046385" y="3726922"/>
            <a:ext cx="473313" cy="1265938"/>
          </a:xfrm>
          <a:prstGeom prst="bent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Elbow Connector 132"/>
          <p:cNvCxnSpPr>
            <a:stCxn id="109" idx="2"/>
            <a:endCxn id="112" idx="0"/>
          </p:cNvCxnSpPr>
          <p:nvPr/>
        </p:nvCxnSpPr>
        <p:spPr>
          <a:xfrm rot="5400000">
            <a:off x="3590863" y="2622250"/>
            <a:ext cx="463787" cy="3465757"/>
          </a:xfrm>
          <a:prstGeom prst="bent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stCxn id="122" idx="2"/>
            <a:endCxn id="107" idx="0"/>
          </p:cNvCxnSpPr>
          <p:nvPr/>
        </p:nvCxnSpPr>
        <p:spPr>
          <a:xfrm rot="16200000" flipH="1">
            <a:off x="4833607" y="2495575"/>
            <a:ext cx="400685" cy="1043369"/>
          </a:xfrm>
          <a:prstGeom prst="bentConnector3">
            <a:avLst>
              <a:gd name="adj1" fmla="val 50000"/>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Elbow Connector 134"/>
          <p:cNvCxnSpPr>
            <a:stCxn id="122" idx="2"/>
            <a:endCxn id="108" idx="0"/>
          </p:cNvCxnSpPr>
          <p:nvPr/>
        </p:nvCxnSpPr>
        <p:spPr>
          <a:xfrm rot="5400000">
            <a:off x="3387141" y="2086178"/>
            <a:ext cx="394385" cy="1855864"/>
          </a:xfrm>
          <a:prstGeom prst="bentConnector3">
            <a:avLst>
              <a:gd name="adj1" fmla="val 50000"/>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6" name="Rounded Rectangle 135"/>
          <p:cNvSpPr/>
          <p:nvPr/>
        </p:nvSpPr>
        <p:spPr>
          <a:xfrm>
            <a:off x="9197306" y="3205581"/>
            <a:ext cx="1828247" cy="34415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000"/>
            </a:pPr>
            <a:r>
              <a:rPr lang="en-IE" sz="1600" dirty="0">
                <a:solidFill>
                  <a:srgbClr val="000000"/>
                </a:solidFill>
                <a:cs typeface="Times New Roman"/>
              </a:rPr>
              <a:t>PV size. (MW)</a:t>
            </a:r>
          </a:p>
        </p:txBody>
      </p:sp>
      <p:sp>
        <p:nvSpPr>
          <p:cNvPr id="137" name="Rounded Rectangle 136"/>
          <p:cNvSpPr/>
          <p:nvPr/>
        </p:nvSpPr>
        <p:spPr>
          <a:xfrm>
            <a:off x="7017382" y="3213143"/>
            <a:ext cx="1964126" cy="34415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000"/>
            </a:pPr>
            <a:r>
              <a:rPr lang="en-IE" sz="1600" dirty="0">
                <a:solidFill>
                  <a:srgbClr val="000000"/>
                </a:solidFill>
                <a:cs typeface="Times New Roman"/>
              </a:rPr>
              <a:t>battery size. (MWh)</a:t>
            </a:r>
          </a:p>
        </p:txBody>
      </p:sp>
      <p:sp>
        <p:nvSpPr>
          <p:cNvPr id="138" name="Rounded Rectangle 137"/>
          <p:cNvSpPr/>
          <p:nvPr/>
        </p:nvSpPr>
        <p:spPr>
          <a:xfrm>
            <a:off x="9197304" y="1897348"/>
            <a:ext cx="2058858" cy="3441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1000"/>
            </a:pPr>
            <a:r>
              <a:rPr lang="en-IE" sz="1600" dirty="0">
                <a:solidFill>
                  <a:srgbClr val="000000"/>
                </a:solidFill>
                <a:cs typeface="Times New Roman"/>
              </a:rPr>
              <a:t>solar cap. factor (%)</a:t>
            </a:r>
          </a:p>
        </p:txBody>
      </p:sp>
      <p:cxnSp>
        <p:nvCxnSpPr>
          <p:cNvPr id="139" name="Elbow Connector 138"/>
          <p:cNvCxnSpPr>
            <a:stCxn id="122" idx="2"/>
            <a:endCxn id="136" idx="0"/>
          </p:cNvCxnSpPr>
          <p:nvPr/>
        </p:nvCxnSpPr>
        <p:spPr>
          <a:xfrm rot="16200000" flipH="1">
            <a:off x="7117516" y="211666"/>
            <a:ext cx="388663" cy="5599165"/>
          </a:xfrm>
          <a:prstGeom prst="bentConnector3">
            <a:avLst>
              <a:gd name="adj1" fmla="val 50000"/>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0" name="Rounded Rectangle 139"/>
          <p:cNvSpPr/>
          <p:nvPr/>
        </p:nvSpPr>
        <p:spPr>
          <a:xfrm>
            <a:off x="9197304" y="3778856"/>
            <a:ext cx="1828247" cy="347838"/>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a:ea typeface="Cambria Math" panose="02040503050406030204" pitchFamily="18" charset="0"/>
              </a:rPr>
              <a:t>PV elect. (MWh)</a:t>
            </a:r>
          </a:p>
        </p:txBody>
      </p:sp>
      <p:cxnSp>
        <p:nvCxnSpPr>
          <p:cNvPr id="141" name="Elbow Connector 140"/>
          <p:cNvCxnSpPr>
            <a:stCxn id="138" idx="3"/>
            <a:endCxn id="140" idx="3"/>
          </p:cNvCxnSpPr>
          <p:nvPr/>
        </p:nvCxnSpPr>
        <p:spPr>
          <a:xfrm flipH="1">
            <a:off x="11025551" y="2069427"/>
            <a:ext cx="230611" cy="1883348"/>
          </a:xfrm>
          <a:prstGeom prst="bentConnector3">
            <a:avLst>
              <a:gd name="adj1" fmla="val -99128"/>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36" idx="2"/>
            <a:endCxn id="140" idx="0"/>
          </p:cNvCxnSpPr>
          <p:nvPr/>
        </p:nvCxnSpPr>
        <p:spPr>
          <a:xfrm flipH="1">
            <a:off x="10111428" y="3549738"/>
            <a:ext cx="2" cy="229118"/>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Elbow Connector 142"/>
          <p:cNvCxnSpPr>
            <a:stCxn id="122" idx="2"/>
            <a:endCxn id="137" idx="0"/>
          </p:cNvCxnSpPr>
          <p:nvPr/>
        </p:nvCxnSpPr>
        <p:spPr>
          <a:xfrm rot="16200000" flipH="1">
            <a:off x="6057743" y="1271440"/>
            <a:ext cx="396225" cy="3487180"/>
          </a:xfrm>
          <a:prstGeom prst="bentConnector3">
            <a:avLst>
              <a:gd name="adj1" fmla="val 50000"/>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Elbow Connector 143"/>
          <p:cNvCxnSpPr>
            <a:stCxn id="140" idx="2"/>
            <a:endCxn id="112" idx="0"/>
          </p:cNvCxnSpPr>
          <p:nvPr/>
        </p:nvCxnSpPr>
        <p:spPr>
          <a:xfrm rot="5400000">
            <a:off x="5870489" y="346083"/>
            <a:ext cx="460328" cy="8021551"/>
          </a:xfrm>
          <a:prstGeom prst="bent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Rounded Rectangle 144"/>
          <p:cNvSpPr/>
          <p:nvPr/>
        </p:nvSpPr>
        <p:spPr>
          <a:xfrm>
            <a:off x="7028926" y="3777237"/>
            <a:ext cx="1949865" cy="34415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000"/>
            </a:pPr>
            <a:r>
              <a:rPr lang="en-IE" sz="1600" dirty="0">
                <a:solidFill>
                  <a:schemeClr val="tx1"/>
                </a:solidFill>
                <a:cs typeface="Times New Roman"/>
              </a:rPr>
              <a:t>batt. </a:t>
            </a:r>
            <a:r>
              <a:rPr lang="en-IE" sz="1600" dirty="0">
                <a:solidFill>
                  <a:schemeClr val="tx1"/>
                </a:solidFill>
                <a:ea typeface="Cambria Math" panose="02040503050406030204" pitchFamily="18" charset="0"/>
              </a:rPr>
              <a:t>elect.</a:t>
            </a:r>
            <a:r>
              <a:rPr lang="en-IE" sz="1600" dirty="0">
                <a:solidFill>
                  <a:schemeClr val="tx1"/>
                </a:solidFill>
                <a:cs typeface="Times New Roman"/>
              </a:rPr>
              <a:t> </a:t>
            </a:r>
            <a:r>
              <a:rPr lang="en-IE" sz="1600" dirty="0">
                <a:solidFill>
                  <a:srgbClr val="000000"/>
                </a:solidFill>
                <a:cs typeface="Times New Roman"/>
              </a:rPr>
              <a:t>(MWh)</a:t>
            </a:r>
          </a:p>
        </p:txBody>
      </p:sp>
      <p:cxnSp>
        <p:nvCxnSpPr>
          <p:cNvPr id="146" name="Straight Arrow Connector 145"/>
          <p:cNvCxnSpPr>
            <a:stCxn id="137" idx="2"/>
            <a:endCxn id="145" idx="0"/>
          </p:cNvCxnSpPr>
          <p:nvPr/>
        </p:nvCxnSpPr>
        <p:spPr>
          <a:xfrm>
            <a:off x="7999445" y="3557300"/>
            <a:ext cx="4414" cy="219937"/>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Elbow Connector 146"/>
          <p:cNvCxnSpPr>
            <a:stCxn id="145" idx="2"/>
            <a:endCxn id="111" idx="0"/>
          </p:cNvCxnSpPr>
          <p:nvPr/>
        </p:nvCxnSpPr>
        <p:spPr>
          <a:xfrm rot="5400000">
            <a:off x="5722358" y="2315047"/>
            <a:ext cx="475154" cy="4087849"/>
          </a:xfrm>
          <a:prstGeom prst="bent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21117B8-0C28-455F-98D7-B5CE78A2A790}"/>
              </a:ext>
            </a:extLst>
          </p:cNvPr>
          <p:cNvSpPr txBox="1"/>
          <p:nvPr/>
        </p:nvSpPr>
        <p:spPr>
          <a:xfrm>
            <a:off x="3484891" y="6492875"/>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4018387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The Decision Support Tool Results for Dublin</a:t>
            </a:r>
          </a:p>
        </p:txBody>
      </p:sp>
      <p:sp>
        <p:nvSpPr>
          <p:cNvPr id="10" name="Rectangle 9"/>
          <p:cNvSpPr/>
          <p:nvPr/>
        </p:nvSpPr>
        <p:spPr>
          <a:xfrm>
            <a:off x="8702123" y="3921619"/>
            <a:ext cx="3395390" cy="573298"/>
          </a:xfrm>
          <a:prstGeom prst="rect">
            <a:avLst/>
          </a:prstGeom>
        </p:spPr>
        <p:txBody>
          <a:bodyPr wrap="square">
            <a:spAutoFit/>
          </a:bodyPr>
          <a:lstStyle/>
          <a:p>
            <a:pPr algn="ctr">
              <a:lnSpc>
                <a:spcPct val="115000"/>
              </a:lnSpc>
              <a:spcAft>
                <a:spcPts val="0"/>
              </a:spcAft>
            </a:pPr>
            <a:r>
              <a:rPr lang="en-IE" sz="1400" b="1" dirty="0">
                <a:ea typeface="Calibri" panose="020F0502020204030204" pitchFamily="34" charset="0"/>
                <a:cs typeface="Times New Roman" panose="02020603050405020304" pitchFamily="18" charset="0"/>
              </a:rPr>
              <a:t>Distances from hydrogen sources to city bus fleet</a:t>
            </a:r>
            <a:endParaRPr lang="en-IE" sz="1400" dirty="0">
              <a:effectLst/>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rotWithShape="1">
          <a:blip r:embed="rId2" cstate="hqprint">
            <a:extLst>
              <a:ext uri="{28A0092B-C50C-407E-A947-70E740481C1C}">
                <a14:useLocalDpi xmlns:a14="http://schemas.microsoft.com/office/drawing/2010/main" val="0"/>
              </a:ext>
            </a:extLst>
          </a:blip>
          <a:srcRect t="6512"/>
          <a:stretch/>
        </p:blipFill>
        <p:spPr bwMode="auto">
          <a:xfrm>
            <a:off x="8721464" y="1763631"/>
            <a:ext cx="3335194" cy="2224795"/>
          </a:xfrm>
          <a:prstGeom prst="rect">
            <a:avLst/>
          </a:prstGeom>
          <a:noFill/>
        </p:spPr>
      </p:pic>
      <p:sp>
        <p:nvSpPr>
          <p:cNvPr id="13" name="Rectangle 12"/>
          <p:cNvSpPr/>
          <p:nvPr/>
        </p:nvSpPr>
        <p:spPr>
          <a:xfrm>
            <a:off x="0" y="3847507"/>
            <a:ext cx="3394740" cy="821059"/>
          </a:xfrm>
          <a:prstGeom prst="rect">
            <a:avLst/>
          </a:prstGeom>
        </p:spPr>
        <p:txBody>
          <a:bodyPr wrap="square">
            <a:spAutoFit/>
          </a:bodyPr>
          <a:lstStyle/>
          <a:p>
            <a:pPr algn="ctr">
              <a:lnSpc>
                <a:spcPct val="115000"/>
              </a:lnSpc>
              <a:spcAft>
                <a:spcPts val="0"/>
              </a:spcAft>
            </a:pPr>
            <a:r>
              <a:rPr lang="en-IE" sz="1400" b="1" dirty="0">
                <a:ea typeface="Calibri" panose="020F0502020204030204" pitchFamily="34" charset="0"/>
                <a:cs typeface="Times New Roman" panose="02020603050405020304" pitchFamily="18" charset="0"/>
              </a:rPr>
              <a:t>The percentage of city bus fuel displaceable by renewable H2 for different electrolyser operation modes</a:t>
            </a:r>
            <a:endParaRPr lang="en-IE" sz="1400" dirty="0">
              <a:effectLst/>
              <a:ea typeface="Calibri" panose="020F0502020204030204" pitchFamily="34" charset="0"/>
              <a:cs typeface="Times New Roman" panose="02020603050405020304" pitchFamily="18" charset="0"/>
            </a:endParaRPr>
          </a:p>
        </p:txBody>
      </p:sp>
      <p:sp>
        <p:nvSpPr>
          <p:cNvPr id="14" name="Rectangle 13"/>
          <p:cNvSpPr/>
          <p:nvPr/>
        </p:nvSpPr>
        <p:spPr>
          <a:xfrm>
            <a:off x="4024028" y="3825283"/>
            <a:ext cx="4068147" cy="821059"/>
          </a:xfrm>
          <a:prstGeom prst="rect">
            <a:avLst/>
          </a:prstGeom>
        </p:spPr>
        <p:txBody>
          <a:bodyPr wrap="square">
            <a:spAutoFit/>
          </a:bodyPr>
          <a:lstStyle/>
          <a:p>
            <a:pPr algn="ctr">
              <a:lnSpc>
                <a:spcPct val="115000"/>
              </a:lnSpc>
              <a:spcAft>
                <a:spcPts val="0"/>
              </a:spcAft>
            </a:pPr>
            <a:r>
              <a:rPr lang="en-IE" sz="1400" b="1" dirty="0">
                <a:ea typeface="Calibri" panose="020F0502020204030204" pitchFamily="34" charset="0"/>
                <a:cs typeface="Times New Roman" panose="02020603050405020304" pitchFamily="18" charset="0"/>
              </a:rPr>
              <a:t>The percentage of </a:t>
            </a:r>
            <a:r>
              <a:rPr lang="en-IE" sz="1400" b="1" dirty="0">
                <a:highlight>
                  <a:srgbClr val="FFFF00"/>
                </a:highlight>
                <a:ea typeface="Calibri" panose="020F0502020204030204" pitchFamily="34" charset="0"/>
                <a:cs typeface="Times New Roman" panose="02020603050405020304" pitchFamily="18" charset="0"/>
              </a:rPr>
              <a:t>operational costs </a:t>
            </a:r>
            <a:r>
              <a:rPr lang="en-IE" sz="1400" b="1" dirty="0">
                <a:ea typeface="Calibri" panose="020F0502020204030204" pitchFamily="34" charset="0"/>
                <a:cs typeface="Times New Roman" panose="02020603050405020304" pitchFamily="18" charset="0"/>
              </a:rPr>
              <a:t>for FCEBs for different electricity prices and electrolyser operation modes, relative to diesel</a:t>
            </a:r>
            <a:endParaRPr lang="en-IE" sz="1400" dirty="0">
              <a:effectLst/>
              <a:ea typeface="Calibri" panose="020F0502020204030204" pitchFamily="34" charset="0"/>
              <a:cs typeface="Times New Roman" panose="02020603050405020304" pitchFamily="18" charset="0"/>
            </a:endParaRPr>
          </a:p>
        </p:txBody>
      </p:sp>
      <p:pic>
        <p:nvPicPr>
          <p:cNvPr id="17" name="Picture 16"/>
          <p:cNvPicPr>
            <a:picLocks noChangeAspect="1"/>
          </p:cNvPicPr>
          <p:nvPr/>
        </p:nvPicPr>
        <p:blipFill rotWithShape="1">
          <a:blip r:embed="rId3" cstate="hqprint">
            <a:extLst>
              <a:ext uri="{28A0092B-C50C-407E-A947-70E740481C1C}">
                <a14:useLocalDpi xmlns:a14="http://schemas.microsoft.com/office/drawing/2010/main" val="0"/>
              </a:ext>
            </a:extLst>
          </a:blip>
          <a:srcRect t="10159"/>
          <a:stretch/>
        </p:blipFill>
        <p:spPr bwMode="auto">
          <a:xfrm>
            <a:off x="4428402" y="1740932"/>
            <a:ext cx="3335195" cy="2110491"/>
          </a:xfrm>
          <a:prstGeom prst="rect">
            <a:avLst/>
          </a:prstGeom>
          <a:noFill/>
        </p:spPr>
      </p:pic>
      <p:pic>
        <p:nvPicPr>
          <p:cNvPr id="18" name="Picture 17"/>
          <p:cNvPicPr>
            <a:picLocks noChangeAspect="1"/>
          </p:cNvPicPr>
          <p:nvPr/>
        </p:nvPicPr>
        <p:blipFill rotWithShape="1">
          <a:blip r:embed="rId4" cstate="hqprint">
            <a:extLst>
              <a:ext uri="{28A0092B-C50C-407E-A947-70E740481C1C}">
                <a14:useLocalDpi xmlns:a14="http://schemas.microsoft.com/office/drawing/2010/main" val="0"/>
              </a:ext>
            </a:extLst>
          </a:blip>
          <a:srcRect t="10681"/>
          <a:stretch/>
        </p:blipFill>
        <p:spPr bwMode="auto">
          <a:xfrm>
            <a:off x="116007" y="1763631"/>
            <a:ext cx="3278733" cy="2083876"/>
          </a:xfrm>
          <a:prstGeom prst="rect">
            <a:avLst/>
          </a:prstGeom>
          <a:noFill/>
        </p:spPr>
      </p:pic>
      <p:pic>
        <p:nvPicPr>
          <p:cNvPr id="19" name="Picture 18">
            <a:extLst>
              <a:ext uri="{FF2B5EF4-FFF2-40B4-BE49-F238E27FC236}">
                <a16:creationId xmlns:a16="http://schemas.microsoft.com/office/drawing/2014/main" id="{28EDEEE0-7DD7-4AEC-A33B-7A0F1A330D27}"/>
              </a:ext>
            </a:extLst>
          </p:cNvPr>
          <p:cNvPicPr>
            <a:picLocks noChangeAspect="1"/>
          </p:cNvPicPr>
          <p:nvPr/>
        </p:nvPicPr>
        <p:blipFill rotWithShape="1">
          <a:blip r:embed="rId5"/>
          <a:srcRect t="10180"/>
          <a:stretch/>
        </p:blipFill>
        <p:spPr>
          <a:xfrm>
            <a:off x="113827" y="4647150"/>
            <a:ext cx="3283091" cy="2098632"/>
          </a:xfrm>
          <a:prstGeom prst="rect">
            <a:avLst/>
          </a:prstGeom>
        </p:spPr>
      </p:pic>
      <p:pic>
        <p:nvPicPr>
          <p:cNvPr id="20" name="Picture 19">
            <a:extLst>
              <a:ext uri="{FF2B5EF4-FFF2-40B4-BE49-F238E27FC236}">
                <a16:creationId xmlns:a16="http://schemas.microsoft.com/office/drawing/2014/main" id="{562B3631-1EAB-46E1-8480-F30E7D0EBE79}"/>
              </a:ext>
            </a:extLst>
          </p:cNvPr>
          <p:cNvPicPr>
            <a:picLocks noChangeAspect="1"/>
          </p:cNvPicPr>
          <p:nvPr/>
        </p:nvPicPr>
        <p:blipFill rotWithShape="1">
          <a:blip r:embed="rId6"/>
          <a:srcRect t="10272"/>
          <a:stretch/>
        </p:blipFill>
        <p:spPr>
          <a:xfrm>
            <a:off x="4437415" y="4647095"/>
            <a:ext cx="3326182" cy="2098741"/>
          </a:xfrm>
          <a:prstGeom prst="rect">
            <a:avLst/>
          </a:prstGeom>
        </p:spPr>
      </p:pic>
      <p:pic>
        <p:nvPicPr>
          <p:cNvPr id="21" name="Picture 20">
            <a:extLst>
              <a:ext uri="{FF2B5EF4-FFF2-40B4-BE49-F238E27FC236}">
                <a16:creationId xmlns:a16="http://schemas.microsoft.com/office/drawing/2014/main" id="{B18CAB67-ED44-4346-ADFF-8457A6056EA1}"/>
              </a:ext>
            </a:extLst>
          </p:cNvPr>
          <p:cNvPicPr>
            <a:picLocks noChangeAspect="1"/>
          </p:cNvPicPr>
          <p:nvPr/>
        </p:nvPicPr>
        <p:blipFill rotWithShape="1">
          <a:blip r:embed="rId7"/>
          <a:srcRect t="6546"/>
          <a:stretch/>
        </p:blipFill>
        <p:spPr>
          <a:xfrm>
            <a:off x="8721464" y="4494917"/>
            <a:ext cx="3356709" cy="2250865"/>
          </a:xfrm>
          <a:prstGeom prst="rect">
            <a:avLst/>
          </a:prstGeom>
        </p:spPr>
      </p:pic>
      <p:sp>
        <p:nvSpPr>
          <p:cNvPr id="3" name="TextBox 2">
            <a:extLst>
              <a:ext uri="{FF2B5EF4-FFF2-40B4-BE49-F238E27FC236}">
                <a16:creationId xmlns:a16="http://schemas.microsoft.com/office/drawing/2014/main" id="{94ACAA81-D9F3-4BD7-8F84-05B4EC98F6DA}"/>
              </a:ext>
            </a:extLst>
          </p:cNvPr>
          <p:cNvSpPr txBox="1"/>
          <p:nvPr/>
        </p:nvSpPr>
        <p:spPr>
          <a:xfrm>
            <a:off x="472286" y="1905843"/>
            <a:ext cx="979755" cy="369332"/>
          </a:xfrm>
          <a:prstGeom prst="rect">
            <a:avLst/>
          </a:prstGeom>
          <a:noFill/>
        </p:spPr>
        <p:txBody>
          <a:bodyPr wrap="none" rtlCol="0">
            <a:spAutoFit/>
          </a:bodyPr>
          <a:lstStyle/>
          <a:p>
            <a:r>
              <a:rPr lang="en-IE" dirty="0"/>
              <a:t>Wind-H</a:t>
            </a:r>
            <a:r>
              <a:rPr lang="en-IE" baseline="-25000" dirty="0"/>
              <a:t>2</a:t>
            </a:r>
            <a:endParaRPr lang="en-IE" dirty="0"/>
          </a:p>
        </p:txBody>
      </p:sp>
      <p:sp>
        <p:nvSpPr>
          <p:cNvPr id="22" name="TextBox 21">
            <a:extLst>
              <a:ext uri="{FF2B5EF4-FFF2-40B4-BE49-F238E27FC236}">
                <a16:creationId xmlns:a16="http://schemas.microsoft.com/office/drawing/2014/main" id="{2136A076-06ED-4E5C-897D-C72BFD89E20F}"/>
              </a:ext>
            </a:extLst>
          </p:cNvPr>
          <p:cNvSpPr txBox="1"/>
          <p:nvPr/>
        </p:nvSpPr>
        <p:spPr>
          <a:xfrm>
            <a:off x="472286" y="4862305"/>
            <a:ext cx="1382558" cy="369332"/>
          </a:xfrm>
          <a:prstGeom prst="rect">
            <a:avLst/>
          </a:prstGeom>
          <a:noFill/>
        </p:spPr>
        <p:txBody>
          <a:bodyPr wrap="none" rtlCol="0">
            <a:spAutoFit/>
          </a:bodyPr>
          <a:lstStyle/>
          <a:p>
            <a:r>
              <a:rPr lang="en-IE" dirty="0"/>
              <a:t>Wind+PV-H</a:t>
            </a:r>
            <a:r>
              <a:rPr lang="en-IE" baseline="-25000" dirty="0"/>
              <a:t>2</a:t>
            </a:r>
          </a:p>
        </p:txBody>
      </p:sp>
      <p:sp>
        <p:nvSpPr>
          <p:cNvPr id="15" name="TextBox 14">
            <a:extLst>
              <a:ext uri="{FF2B5EF4-FFF2-40B4-BE49-F238E27FC236}">
                <a16:creationId xmlns:a16="http://schemas.microsoft.com/office/drawing/2014/main" id="{551EF059-5DF1-4E0E-A209-8F8CA5C7FCF7}"/>
              </a:ext>
            </a:extLst>
          </p:cNvPr>
          <p:cNvSpPr txBox="1"/>
          <p:nvPr/>
        </p:nvSpPr>
        <p:spPr>
          <a:xfrm>
            <a:off x="4870115" y="1905843"/>
            <a:ext cx="979755" cy="369332"/>
          </a:xfrm>
          <a:prstGeom prst="rect">
            <a:avLst/>
          </a:prstGeom>
          <a:noFill/>
        </p:spPr>
        <p:txBody>
          <a:bodyPr wrap="none" rtlCol="0">
            <a:spAutoFit/>
          </a:bodyPr>
          <a:lstStyle/>
          <a:p>
            <a:r>
              <a:rPr lang="en-IE" dirty="0"/>
              <a:t>Wind-H</a:t>
            </a:r>
            <a:r>
              <a:rPr lang="en-IE" baseline="-25000" dirty="0"/>
              <a:t>2</a:t>
            </a:r>
            <a:endParaRPr lang="en-IE" dirty="0"/>
          </a:p>
        </p:txBody>
      </p:sp>
      <p:sp>
        <p:nvSpPr>
          <p:cNvPr id="16" name="TextBox 15">
            <a:extLst>
              <a:ext uri="{FF2B5EF4-FFF2-40B4-BE49-F238E27FC236}">
                <a16:creationId xmlns:a16="http://schemas.microsoft.com/office/drawing/2014/main" id="{87E81AA1-7377-4923-8963-35CD9CDBED09}"/>
              </a:ext>
            </a:extLst>
          </p:cNvPr>
          <p:cNvSpPr txBox="1"/>
          <p:nvPr/>
        </p:nvSpPr>
        <p:spPr>
          <a:xfrm>
            <a:off x="9899183" y="2506696"/>
            <a:ext cx="979755" cy="369332"/>
          </a:xfrm>
          <a:prstGeom prst="rect">
            <a:avLst/>
          </a:prstGeom>
          <a:noFill/>
        </p:spPr>
        <p:txBody>
          <a:bodyPr wrap="none" rtlCol="0">
            <a:spAutoFit/>
          </a:bodyPr>
          <a:lstStyle/>
          <a:p>
            <a:r>
              <a:rPr lang="en-IE" dirty="0"/>
              <a:t>Wind-H</a:t>
            </a:r>
            <a:r>
              <a:rPr lang="en-IE" baseline="-25000" dirty="0"/>
              <a:t>2</a:t>
            </a:r>
            <a:endParaRPr lang="en-IE" dirty="0"/>
          </a:p>
        </p:txBody>
      </p:sp>
      <p:sp>
        <p:nvSpPr>
          <p:cNvPr id="23" name="TextBox 22">
            <a:extLst>
              <a:ext uri="{FF2B5EF4-FFF2-40B4-BE49-F238E27FC236}">
                <a16:creationId xmlns:a16="http://schemas.microsoft.com/office/drawing/2014/main" id="{6FE8F8FE-38BB-4636-9CCC-68E5E8C36E74}"/>
              </a:ext>
            </a:extLst>
          </p:cNvPr>
          <p:cNvSpPr txBox="1"/>
          <p:nvPr/>
        </p:nvSpPr>
        <p:spPr>
          <a:xfrm>
            <a:off x="4870115" y="4862305"/>
            <a:ext cx="1382558" cy="369332"/>
          </a:xfrm>
          <a:prstGeom prst="rect">
            <a:avLst/>
          </a:prstGeom>
          <a:noFill/>
        </p:spPr>
        <p:txBody>
          <a:bodyPr wrap="none" rtlCol="0">
            <a:spAutoFit/>
          </a:bodyPr>
          <a:lstStyle/>
          <a:p>
            <a:r>
              <a:rPr lang="en-IE" dirty="0"/>
              <a:t>Wind+PV-H</a:t>
            </a:r>
            <a:r>
              <a:rPr lang="en-IE" baseline="-25000" dirty="0"/>
              <a:t>2</a:t>
            </a:r>
          </a:p>
        </p:txBody>
      </p:sp>
      <p:sp>
        <p:nvSpPr>
          <p:cNvPr id="24" name="TextBox 23">
            <a:extLst>
              <a:ext uri="{FF2B5EF4-FFF2-40B4-BE49-F238E27FC236}">
                <a16:creationId xmlns:a16="http://schemas.microsoft.com/office/drawing/2014/main" id="{4E49C145-D192-482E-8FE3-A801B59D7256}"/>
              </a:ext>
            </a:extLst>
          </p:cNvPr>
          <p:cNvSpPr txBox="1"/>
          <p:nvPr/>
        </p:nvSpPr>
        <p:spPr>
          <a:xfrm>
            <a:off x="10014006" y="5251017"/>
            <a:ext cx="1382558" cy="369332"/>
          </a:xfrm>
          <a:prstGeom prst="rect">
            <a:avLst/>
          </a:prstGeom>
          <a:noFill/>
        </p:spPr>
        <p:txBody>
          <a:bodyPr wrap="none" rtlCol="0">
            <a:spAutoFit/>
          </a:bodyPr>
          <a:lstStyle/>
          <a:p>
            <a:r>
              <a:rPr lang="en-IE" dirty="0"/>
              <a:t>Wind+PV-H</a:t>
            </a:r>
            <a:r>
              <a:rPr lang="en-IE" baseline="-25000" dirty="0"/>
              <a:t>2</a:t>
            </a:r>
          </a:p>
        </p:txBody>
      </p:sp>
    </p:spTree>
    <p:extLst>
      <p:ext uri="{BB962C8B-B14F-4D97-AF65-F5344CB8AC3E}">
        <p14:creationId xmlns:p14="http://schemas.microsoft.com/office/powerpoint/2010/main" val="85483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22" grpId="0"/>
      <p:bldP spid="15" grpId="0"/>
      <p:bldP spid="16"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CE95-56FD-46CC-AF42-201F67305BD0}"/>
              </a:ext>
            </a:extLst>
          </p:cNvPr>
          <p:cNvSpPr>
            <a:spLocks noGrp="1"/>
          </p:cNvSpPr>
          <p:nvPr>
            <p:ph type="title"/>
          </p:nvPr>
        </p:nvSpPr>
        <p:spPr/>
        <p:txBody>
          <a:bodyPr/>
          <a:lstStyle/>
          <a:p>
            <a:r>
              <a:rPr lang="en-IE" dirty="0"/>
              <a:t>Moving Beyond the DST</a:t>
            </a:r>
          </a:p>
        </p:txBody>
      </p:sp>
      <p:sp>
        <p:nvSpPr>
          <p:cNvPr id="3" name="Content Placeholder 2">
            <a:extLst>
              <a:ext uri="{FF2B5EF4-FFF2-40B4-BE49-F238E27FC236}">
                <a16:creationId xmlns:a16="http://schemas.microsoft.com/office/drawing/2014/main" id="{DA14BDCE-4D4B-4933-8BC1-E06223D716F6}"/>
              </a:ext>
            </a:extLst>
          </p:cNvPr>
          <p:cNvSpPr>
            <a:spLocks noGrp="1"/>
          </p:cNvSpPr>
          <p:nvPr>
            <p:ph idx="1"/>
          </p:nvPr>
        </p:nvSpPr>
        <p:spPr/>
        <p:txBody>
          <a:bodyPr/>
          <a:lstStyle/>
          <a:p>
            <a:r>
              <a:rPr lang="en-IE" dirty="0"/>
              <a:t>Fuel and operational costs are important but are only part of the picture</a:t>
            </a:r>
          </a:p>
          <a:p>
            <a:r>
              <a:rPr lang="en-IE" dirty="0"/>
              <a:t>Many decarbonised fleets will have sizeable numbers of  battery electric buses (BEBs)</a:t>
            </a:r>
          </a:p>
          <a:p>
            <a:r>
              <a:rPr lang="en-IE" dirty="0"/>
              <a:t>Comparison of FCEBs with internal combustion engine buses (ICEBs) is becoming less relevant</a:t>
            </a:r>
          </a:p>
          <a:p>
            <a:r>
              <a:rPr lang="en-IE" dirty="0"/>
              <a:t>Electrolysers located at wind farms comply with existing green hydrogen standards but can be expensive</a:t>
            </a:r>
          </a:p>
          <a:p>
            <a:endParaRPr lang="en-IE" dirty="0"/>
          </a:p>
          <a:p>
            <a:endParaRPr lang="en-IE" dirty="0"/>
          </a:p>
        </p:txBody>
      </p:sp>
      <p:sp>
        <p:nvSpPr>
          <p:cNvPr id="4" name="TextBox 3">
            <a:extLst>
              <a:ext uri="{FF2B5EF4-FFF2-40B4-BE49-F238E27FC236}">
                <a16:creationId xmlns:a16="http://schemas.microsoft.com/office/drawing/2014/main" id="{7896E227-932C-46EF-8794-3D039165D10B}"/>
              </a:ext>
            </a:extLst>
          </p:cNvPr>
          <p:cNvSpPr txBox="1"/>
          <p:nvPr/>
        </p:nvSpPr>
        <p:spPr>
          <a:xfrm>
            <a:off x="1381729" y="5807631"/>
            <a:ext cx="9428543" cy="707886"/>
          </a:xfrm>
          <a:prstGeom prst="rect">
            <a:avLst/>
          </a:prstGeom>
          <a:noFill/>
        </p:spPr>
        <p:txBody>
          <a:bodyPr wrap="none" rtlCol="0">
            <a:spAutoFit/>
          </a:bodyPr>
          <a:lstStyle/>
          <a:p>
            <a:pPr algn="ctr"/>
            <a:r>
              <a:rPr lang="en-IE" sz="4000" b="1" dirty="0">
                <a:highlight>
                  <a:srgbClr val="FFFF00"/>
                </a:highlight>
              </a:rPr>
              <a:t>We need to ENABLE better decision-making</a:t>
            </a:r>
          </a:p>
        </p:txBody>
      </p:sp>
    </p:spTree>
    <p:extLst>
      <p:ext uri="{BB962C8B-B14F-4D97-AF65-F5344CB8AC3E}">
        <p14:creationId xmlns:p14="http://schemas.microsoft.com/office/powerpoint/2010/main" val="172209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FF0F-BDB4-4C78-B84E-653DEA538A4C}"/>
              </a:ext>
            </a:extLst>
          </p:cNvPr>
          <p:cNvSpPr>
            <a:spLocks noGrp="1"/>
          </p:cNvSpPr>
          <p:nvPr>
            <p:ph type="title"/>
          </p:nvPr>
        </p:nvSpPr>
        <p:spPr/>
        <p:txBody>
          <a:bodyPr/>
          <a:lstStyle/>
          <a:p>
            <a:r>
              <a:rPr lang="en-IE" dirty="0"/>
              <a:t>Overview</a:t>
            </a:r>
          </a:p>
        </p:txBody>
      </p:sp>
      <p:sp>
        <p:nvSpPr>
          <p:cNvPr id="3" name="Content Placeholder 2">
            <a:extLst>
              <a:ext uri="{FF2B5EF4-FFF2-40B4-BE49-F238E27FC236}">
                <a16:creationId xmlns:a16="http://schemas.microsoft.com/office/drawing/2014/main" id="{ABA0BC69-60B1-4D09-84D5-A0FE90545152}"/>
              </a:ext>
            </a:extLst>
          </p:cNvPr>
          <p:cNvSpPr>
            <a:spLocks noGrp="1"/>
          </p:cNvSpPr>
          <p:nvPr>
            <p:ph idx="1"/>
          </p:nvPr>
        </p:nvSpPr>
        <p:spPr/>
        <p:txBody>
          <a:bodyPr>
            <a:normAutofit/>
          </a:bodyPr>
          <a:lstStyle/>
          <a:p>
            <a:endParaRPr lang="en-IE" dirty="0"/>
          </a:p>
          <a:p>
            <a:r>
              <a:rPr lang="en-IE" dirty="0"/>
              <a:t>The Renewable Hydrogen Opportunity for Communities</a:t>
            </a:r>
          </a:p>
          <a:p>
            <a:endParaRPr lang="en-IE" dirty="0"/>
          </a:p>
          <a:p>
            <a:r>
              <a:rPr lang="en-IE" dirty="0"/>
              <a:t>The Community Hydrogen Forum</a:t>
            </a:r>
          </a:p>
          <a:p>
            <a:endParaRPr lang="en-IE" dirty="0"/>
          </a:p>
          <a:p>
            <a:r>
              <a:rPr lang="en-IE" dirty="0"/>
              <a:t>The CH2F Decision Support Tool</a:t>
            </a:r>
          </a:p>
          <a:p>
            <a:endParaRPr lang="en-IE" dirty="0"/>
          </a:p>
          <a:p>
            <a:r>
              <a:rPr lang="en-IE" dirty="0"/>
              <a:t>Progressing to the Enabling Support Tool</a:t>
            </a:r>
          </a:p>
        </p:txBody>
      </p:sp>
      <p:sp>
        <p:nvSpPr>
          <p:cNvPr id="4" name="TextBox 3">
            <a:extLst>
              <a:ext uri="{FF2B5EF4-FFF2-40B4-BE49-F238E27FC236}">
                <a16:creationId xmlns:a16="http://schemas.microsoft.com/office/drawing/2014/main" id="{F23F0D71-4872-48A6-A554-A30B61A94F53}"/>
              </a:ext>
            </a:extLst>
          </p:cNvPr>
          <p:cNvSpPr txBox="1"/>
          <p:nvPr/>
        </p:nvSpPr>
        <p:spPr>
          <a:xfrm>
            <a:off x="3484891" y="6492875"/>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1156641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CE95-56FD-46CC-AF42-201F67305BD0}"/>
              </a:ext>
            </a:extLst>
          </p:cNvPr>
          <p:cNvSpPr>
            <a:spLocks noGrp="1"/>
          </p:cNvSpPr>
          <p:nvPr>
            <p:ph type="title"/>
          </p:nvPr>
        </p:nvSpPr>
        <p:spPr/>
        <p:txBody>
          <a:bodyPr/>
          <a:lstStyle/>
          <a:p>
            <a:r>
              <a:rPr lang="en-IE" dirty="0"/>
              <a:t>Moving Beyond the DST</a:t>
            </a:r>
          </a:p>
        </p:txBody>
      </p:sp>
      <p:graphicFrame>
        <p:nvGraphicFramePr>
          <p:cNvPr id="6" name="Table 6">
            <a:extLst>
              <a:ext uri="{FF2B5EF4-FFF2-40B4-BE49-F238E27FC236}">
                <a16:creationId xmlns:a16="http://schemas.microsoft.com/office/drawing/2014/main" id="{124D6DC6-40D8-49A1-ABB7-E3ABB7B1B045}"/>
              </a:ext>
            </a:extLst>
          </p:cNvPr>
          <p:cNvGraphicFramePr>
            <a:graphicFrameLocks noGrp="1"/>
          </p:cNvGraphicFramePr>
          <p:nvPr>
            <p:extLst>
              <p:ext uri="{D42A27DB-BD31-4B8C-83A1-F6EECF244321}">
                <p14:modId xmlns:p14="http://schemas.microsoft.com/office/powerpoint/2010/main" val="2956578711"/>
              </p:ext>
            </p:extLst>
          </p:nvPr>
        </p:nvGraphicFramePr>
        <p:xfrm>
          <a:off x="899483" y="2114026"/>
          <a:ext cx="9746146" cy="3284953"/>
        </p:xfrm>
        <a:graphic>
          <a:graphicData uri="http://schemas.openxmlformats.org/drawingml/2006/table">
            <a:tbl>
              <a:tblPr firstRow="1" bandRow="1">
                <a:tableStyleId>{5C22544A-7EE6-4342-B048-85BDC9FD1C3A}</a:tableStyleId>
              </a:tblPr>
              <a:tblGrid>
                <a:gridCol w="4873073">
                  <a:extLst>
                    <a:ext uri="{9D8B030D-6E8A-4147-A177-3AD203B41FA5}">
                      <a16:colId xmlns:a16="http://schemas.microsoft.com/office/drawing/2014/main" val="3973614575"/>
                    </a:ext>
                  </a:extLst>
                </a:gridCol>
                <a:gridCol w="4873073">
                  <a:extLst>
                    <a:ext uri="{9D8B030D-6E8A-4147-A177-3AD203B41FA5}">
                      <a16:colId xmlns:a16="http://schemas.microsoft.com/office/drawing/2014/main" val="4144408036"/>
                    </a:ext>
                  </a:extLst>
                </a:gridCol>
              </a:tblGrid>
              <a:tr h="450313">
                <a:tc>
                  <a:txBody>
                    <a:bodyPr/>
                    <a:lstStyle/>
                    <a:p>
                      <a:r>
                        <a:rPr lang="en-IE" dirty="0"/>
                        <a:t>Opportunity for improvement</a:t>
                      </a:r>
                    </a:p>
                  </a:txBody>
                  <a:tcPr/>
                </a:tc>
                <a:tc>
                  <a:txBody>
                    <a:bodyPr/>
                    <a:lstStyle/>
                    <a:p>
                      <a:r>
                        <a:rPr lang="en-IE" dirty="0"/>
                        <a:t>Action</a:t>
                      </a:r>
                    </a:p>
                  </a:txBody>
                  <a:tcPr/>
                </a:tc>
                <a:extLst>
                  <a:ext uri="{0D108BD9-81ED-4DB2-BD59-A6C34878D82A}">
                    <a16:rowId xmlns:a16="http://schemas.microsoft.com/office/drawing/2014/main" val="1007791962"/>
                  </a:ext>
                </a:extLst>
              </a:tr>
              <a:tr h="480865">
                <a:tc>
                  <a:txBody>
                    <a:bodyPr/>
                    <a:lstStyle/>
                    <a:p>
                      <a:r>
                        <a:rPr lang="en-IE" dirty="0"/>
                        <a:t>Fuel and operational costs are important but are only part of the picture</a:t>
                      </a:r>
                    </a:p>
                  </a:txBody>
                  <a:tcPr/>
                </a:tc>
                <a:tc>
                  <a:txBody>
                    <a:bodyPr/>
                    <a:lstStyle/>
                    <a:p>
                      <a:r>
                        <a:rPr lang="en-IE" dirty="0"/>
                        <a:t>Total Cost of Ownership modelling</a:t>
                      </a:r>
                    </a:p>
                  </a:txBody>
                  <a:tcPr/>
                </a:tc>
                <a:extLst>
                  <a:ext uri="{0D108BD9-81ED-4DB2-BD59-A6C34878D82A}">
                    <a16:rowId xmlns:a16="http://schemas.microsoft.com/office/drawing/2014/main" val="1192401626"/>
                  </a:ext>
                </a:extLst>
              </a:tr>
              <a:tr h="450313">
                <a:tc>
                  <a:txBody>
                    <a:bodyPr/>
                    <a:lstStyle/>
                    <a:p>
                      <a:r>
                        <a:rPr lang="en-GB" dirty="0"/>
                        <a:t>Many decarbonised fleets will have sizeable numbers of BEBs</a:t>
                      </a:r>
                    </a:p>
                  </a:txBody>
                  <a:tcPr/>
                </a:tc>
                <a:tc>
                  <a:txBody>
                    <a:bodyPr/>
                    <a:lstStyle/>
                    <a:p>
                      <a:r>
                        <a:rPr lang="en-IE" dirty="0"/>
                        <a:t>Integrating BEBs and FCEBs in mixed-fleet modelling</a:t>
                      </a:r>
                    </a:p>
                  </a:txBody>
                  <a:tcPr/>
                </a:tc>
                <a:extLst>
                  <a:ext uri="{0D108BD9-81ED-4DB2-BD59-A6C34878D82A}">
                    <a16:rowId xmlns:a16="http://schemas.microsoft.com/office/drawing/2014/main" val="854646109"/>
                  </a:ext>
                </a:extLst>
              </a:tr>
              <a:tr h="450313">
                <a:tc>
                  <a:txBody>
                    <a:bodyPr/>
                    <a:lstStyle/>
                    <a:p>
                      <a:r>
                        <a:rPr lang="en-GB" dirty="0"/>
                        <a:t>Comparison of FCEBs with ICEBs becoming less relevant</a:t>
                      </a:r>
                    </a:p>
                  </a:txBody>
                  <a:tcPr/>
                </a:tc>
                <a:tc>
                  <a:txBody>
                    <a:bodyPr/>
                    <a:lstStyle/>
                    <a:p>
                      <a:r>
                        <a:rPr lang="en-IE" dirty="0"/>
                        <a:t>Comparison of FCEB fleets with BEB and hybrid electric bus (HEB) fleets</a:t>
                      </a:r>
                    </a:p>
                  </a:txBody>
                  <a:tcPr/>
                </a:tc>
                <a:extLst>
                  <a:ext uri="{0D108BD9-81ED-4DB2-BD59-A6C34878D82A}">
                    <a16:rowId xmlns:a16="http://schemas.microsoft.com/office/drawing/2014/main" val="3670042351"/>
                  </a:ext>
                </a:extLst>
              </a:tr>
              <a:tr h="450313">
                <a:tc>
                  <a:txBody>
                    <a:bodyPr/>
                    <a:lstStyle/>
                    <a:p>
                      <a:r>
                        <a:rPr lang="en-GB" dirty="0"/>
                        <a:t>Electrolysers located at wind farms comply with existing green hydrogen standards but can be expensive</a:t>
                      </a:r>
                    </a:p>
                  </a:txBody>
                  <a:tcPr/>
                </a:tc>
                <a:tc>
                  <a:txBody>
                    <a:bodyPr/>
                    <a:lstStyle/>
                    <a:p>
                      <a:r>
                        <a:rPr lang="en-IE" dirty="0"/>
                        <a:t>Investigating other means of green hydrogen production &amp; supply</a:t>
                      </a:r>
                    </a:p>
                  </a:txBody>
                  <a:tcPr/>
                </a:tc>
                <a:extLst>
                  <a:ext uri="{0D108BD9-81ED-4DB2-BD59-A6C34878D82A}">
                    <a16:rowId xmlns:a16="http://schemas.microsoft.com/office/drawing/2014/main" val="147721247"/>
                  </a:ext>
                </a:extLst>
              </a:tr>
            </a:tbl>
          </a:graphicData>
        </a:graphic>
      </p:graphicFrame>
      <p:sp>
        <p:nvSpPr>
          <p:cNvPr id="4" name="TextBox 3">
            <a:extLst>
              <a:ext uri="{FF2B5EF4-FFF2-40B4-BE49-F238E27FC236}">
                <a16:creationId xmlns:a16="http://schemas.microsoft.com/office/drawing/2014/main" id="{A17FD0F7-6CFD-4622-8586-CDAC0052A91E}"/>
              </a:ext>
            </a:extLst>
          </p:cNvPr>
          <p:cNvSpPr txBox="1"/>
          <p:nvPr/>
        </p:nvSpPr>
        <p:spPr>
          <a:xfrm>
            <a:off x="3484891" y="6492875"/>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3781763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3955-3AFF-4CA5-A9FF-A97A8B32A6E7}"/>
              </a:ext>
            </a:extLst>
          </p:cNvPr>
          <p:cNvSpPr>
            <a:spLocks noGrp="1"/>
          </p:cNvSpPr>
          <p:nvPr>
            <p:ph type="title"/>
          </p:nvPr>
        </p:nvSpPr>
        <p:spPr/>
        <p:txBody>
          <a:bodyPr/>
          <a:lstStyle/>
          <a:p>
            <a:r>
              <a:rPr lang="en-IE" dirty="0"/>
              <a:t>Moving Beyond Fuel-Only Costs</a:t>
            </a:r>
          </a:p>
        </p:txBody>
      </p:sp>
      <p:sp>
        <p:nvSpPr>
          <p:cNvPr id="3" name="Content Placeholder 2">
            <a:extLst>
              <a:ext uri="{FF2B5EF4-FFF2-40B4-BE49-F238E27FC236}">
                <a16:creationId xmlns:a16="http://schemas.microsoft.com/office/drawing/2014/main" id="{E758DACF-06A4-4B63-818E-20CB0E9B56FC}"/>
              </a:ext>
            </a:extLst>
          </p:cNvPr>
          <p:cNvSpPr>
            <a:spLocks noGrp="1"/>
          </p:cNvSpPr>
          <p:nvPr>
            <p:ph idx="1"/>
          </p:nvPr>
        </p:nvSpPr>
        <p:spPr>
          <a:xfrm>
            <a:off x="393584" y="1827213"/>
            <a:ext cx="6401499" cy="4351338"/>
          </a:xfrm>
        </p:spPr>
        <p:txBody>
          <a:bodyPr>
            <a:normAutofit/>
          </a:bodyPr>
          <a:lstStyle/>
          <a:p>
            <a:r>
              <a:rPr lang="en-IE" sz="2400" dirty="0"/>
              <a:t>Total Cost of Ownership (TCO) and Total Carbon Abatement Cost (TCA) modelling</a:t>
            </a:r>
          </a:p>
          <a:p>
            <a:r>
              <a:rPr lang="en-IE" sz="2400" b="1" dirty="0"/>
              <a:t>TCO</a:t>
            </a:r>
            <a:r>
              <a:rPr lang="en-IE" sz="2400" dirty="0"/>
              <a:t>: Sum of operating costs and investment costs of a fleet (€/km)</a:t>
            </a:r>
          </a:p>
          <a:p>
            <a:pPr lvl="1"/>
            <a:r>
              <a:rPr lang="en-IE" sz="2000"/>
              <a:t>Cost of Infrastructure, maintenance, vehicles and fuel can be compared across fleet types</a:t>
            </a:r>
          </a:p>
          <a:p>
            <a:pPr lvl="1"/>
            <a:r>
              <a:rPr lang="en-IE" sz="2000" dirty="0"/>
              <a:t>Well known and widely used among fleet operators</a:t>
            </a:r>
          </a:p>
          <a:p>
            <a:pPr lvl="1"/>
            <a:r>
              <a:rPr lang="en-IE" sz="2000" dirty="0"/>
              <a:t>Useful for making business cases</a:t>
            </a:r>
          </a:p>
          <a:p>
            <a:r>
              <a:rPr lang="en-IE" sz="2400" b="1" dirty="0"/>
              <a:t>TCA</a:t>
            </a:r>
            <a:r>
              <a:rPr lang="en-IE" sz="2400" dirty="0"/>
              <a:t>: Cost of abating 1kg of CO</a:t>
            </a:r>
            <a:r>
              <a:rPr lang="en-IE" sz="2400" baseline="-25000" dirty="0"/>
              <a:t>2</a:t>
            </a:r>
            <a:r>
              <a:rPr lang="en-IE" sz="2400" dirty="0"/>
              <a:t> emissions when moving to a green fleet (€/kg)</a:t>
            </a:r>
          </a:p>
          <a:p>
            <a:pPr marL="0" indent="0">
              <a:buNone/>
            </a:pPr>
            <a:endParaRPr lang="en-IE" sz="2000" dirty="0"/>
          </a:p>
        </p:txBody>
      </p:sp>
      <p:sp>
        <p:nvSpPr>
          <p:cNvPr id="4" name="Slide Number Placeholder 3">
            <a:extLst>
              <a:ext uri="{FF2B5EF4-FFF2-40B4-BE49-F238E27FC236}">
                <a16:creationId xmlns:a16="http://schemas.microsoft.com/office/drawing/2014/main" id="{854C34B8-34A3-49F8-AAB3-58C6AF892698}"/>
              </a:ext>
            </a:extLst>
          </p:cNvPr>
          <p:cNvSpPr>
            <a:spLocks noGrp="1"/>
          </p:cNvSpPr>
          <p:nvPr>
            <p:ph type="sldNum" sz="quarter" idx="12"/>
          </p:nvPr>
        </p:nvSpPr>
        <p:spPr/>
        <p:txBody>
          <a:bodyPr/>
          <a:lstStyle/>
          <a:p>
            <a:fld id="{E87D083B-FAF2-5643-A9FC-521FAB15583B}" type="slidenum">
              <a:rPr lang="en-GB" smtClean="0"/>
              <a:pPr/>
              <a:t>21</a:t>
            </a:fld>
            <a:endParaRPr lang="en-GB" dirty="0"/>
          </a:p>
        </p:txBody>
      </p:sp>
      <p:sp>
        <p:nvSpPr>
          <p:cNvPr id="5" name="TextBox 4">
            <a:extLst>
              <a:ext uri="{FF2B5EF4-FFF2-40B4-BE49-F238E27FC236}">
                <a16:creationId xmlns:a16="http://schemas.microsoft.com/office/drawing/2014/main" id="{D0681CE7-A06F-409A-AD8C-2C9B1B566A01}"/>
              </a:ext>
            </a:extLst>
          </p:cNvPr>
          <p:cNvSpPr txBox="1"/>
          <p:nvPr/>
        </p:nvSpPr>
        <p:spPr>
          <a:xfrm>
            <a:off x="3484891" y="6492875"/>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pic>
        <p:nvPicPr>
          <p:cNvPr id="7" name="Picture 6">
            <a:extLst>
              <a:ext uri="{FF2B5EF4-FFF2-40B4-BE49-F238E27FC236}">
                <a16:creationId xmlns:a16="http://schemas.microsoft.com/office/drawing/2014/main" id="{E921F663-B9CA-4A8F-BA82-DC4715089F7F}"/>
              </a:ext>
            </a:extLst>
          </p:cNvPr>
          <p:cNvPicPr>
            <a:picLocks noChangeAspect="1"/>
          </p:cNvPicPr>
          <p:nvPr/>
        </p:nvPicPr>
        <p:blipFill rotWithShape="1">
          <a:blip r:embed="rId2"/>
          <a:srcRect b="7601"/>
          <a:stretch/>
        </p:blipFill>
        <p:spPr>
          <a:xfrm>
            <a:off x="6795083" y="2567031"/>
            <a:ext cx="5222499" cy="2088859"/>
          </a:xfrm>
          <a:prstGeom prst="rect">
            <a:avLst/>
          </a:prstGeom>
        </p:spPr>
      </p:pic>
      <p:sp>
        <p:nvSpPr>
          <p:cNvPr id="8" name="TextBox 7">
            <a:extLst>
              <a:ext uri="{FF2B5EF4-FFF2-40B4-BE49-F238E27FC236}">
                <a16:creationId xmlns:a16="http://schemas.microsoft.com/office/drawing/2014/main" id="{18246E94-3B53-4B2B-8FC6-36B7043CD780}"/>
              </a:ext>
            </a:extLst>
          </p:cNvPr>
          <p:cNvSpPr txBox="1"/>
          <p:nvPr/>
        </p:nvSpPr>
        <p:spPr>
          <a:xfrm>
            <a:off x="7767117" y="4655890"/>
            <a:ext cx="3278431" cy="646331"/>
          </a:xfrm>
          <a:prstGeom prst="rect">
            <a:avLst/>
          </a:prstGeom>
          <a:noFill/>
        </p:spPr>
        <p:txBody>
          <a:bodyPr wrap="square" rtlCol="0">
            <a:spAutoFit/>
          </a:bodyPr>
          <a:lstStyle/>
          <a:p>
            <a:pPr algn="ctr"/>
            <a:r>
              <a:rPr lang="en-IE" dirty="0"/>
              <a:t>A graph of TCO &amp; TCA for different truck fleets</a:t>
            </a:r>
          </a:p>
        </p:txBody>
      </p:sp>
    </p:spTree>
    <p:extLst>
      <p:ext uri="{BB962C8B-B14F-4D97-AF65-F5344CB8AC3E}">
        <p14:creationId xmlns:p14="http://schemas.microsoft.com/office/powerpoint/2010/main" val="3300070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1C62B-357F-4581-A03D-7605D6AFC6B4}"/>
              </a:ext>
            </a:extLst>
          </p:cNvPr>
          <p:cNvSpPr>
            <a:spLocks noGrp="1"/>
          </p:cNvSpPr>
          <p:nvPr>
            <p:ph type="title"/>
          </p:nvPr>
        </p:nvSpPr>
        <p:spPr>
          <a:xfrm>
            <a:off x="838200" y="365125"/>
            <a:ext cx="10515600" cy="1325563"/>
          </a:xfrm>
        </p:spPr>
        <p:txBody>
          <a:bodyPr wrap="square" anchor="ctr">
            <a:normAutofit/>
          </a:bodyPr>
          <a:lstStyle/>
          <a:p>
            <a:r>
              <a:rPr lang="en-IE" dirty="0"/>
              <a:t>How Will FCEBs and BEBs Co-exist?</a:t>
            </a:r>
          </a:p>
        </p:txBody>
      </p:sp>
      <p:sp>
        <p:nvSpPr>
          <p:cNvPr id="4" name="Slide Number Placeholder 3">
            <a:extLst>
              <a:ext uri="{FF2B5EF4-FFF2-40B4-BE49-F238E27FC236}">
                <a16:creationId xmlns:a16="http://schemas.microsoft.com/office/drawing/2014/main" id="{A190DFD2-1212-40CB-A58C-36317DCC4936}"/>
              </a:ext>
            </a:extLst>
          </p:cNvPr>
          <p:cNvSpPr>
            <a:spLocks noGrp="1"/>
          </p:cNvSpPr>
          <p:nvPr>
            <p:ph type="sldNum" sz="quarter" idx="12"/>
          </p:nvPr>
        </p:nvSpPr>
        <p:spPr>
          <a:xfrm>
            <a:off x="8610600" y="6356350"/>
            <a:ext cx="2743200" cy="365125"/>
          </a:xfrm>
        </p:spPr>
        <p:txBody>
          <a:bodyPr wrap="square" anchor="ctr">
            <a:normAutofit/>
          </a:bodyPr>
          <a:lstStyle/>
          <a:p>
            <a:pPr>
              <a:spcAft>
                <a:spcPts val="600"/>
              </a:spcAft>
            </a:pPr>
            <a:fld id="{E87D083B-FAF2-5643-A9FC-521FAB15583B}" type="slidenum">
              <a:rPr lang="en-GB" smtClean="0"/>
              <a:pPr>
                <a:spcAft>
                  <a:spcPts val="600"/>
                </a:spcAft>
              </a:pPr>
              <a:t>22</a:t>
            </a:fld>
            <a:endParaRPr lang="en-GB"/>
          </a:p>
        </p:txBody>
      </p:sp>
      <p:graphicFrame>
        <p:nvGraphicFramePr>
          <p:cNvPr id="10" name="Content Placeholder 2">
            <a:extLst>
              <a:ext uri="{FF2B5EF4-FFF2-40B4-BE49-F238E27FC236}">
                <a16:creationId xmlns:a16="http://schemas.microsoft.com/office/drawing/2014/main" id="{EDA9CA73-A260-49BF-A938-A0F8D5EFCA7F}"/>
              </a:ext>
            </a:extLst>
          </p:cNvPr>
          <p:cNvGraphicFramePr>
            <a:graphicFrameLocks noGrp="1"/>
          </p:cNvGraphicFramePr>
          <p:nvPr>
            <p:ph idx="1"/>
            <p:extLst>
              <p:ext uri="{D42A27DB-BD31-4B8C-83A1-F6EECF244321}">
                <p14:modId xmlns:p14="http://schemas.microsoft.com/office/powerpoint/2010/main" val="2215461772"/>
              </p:ext>
            </p:extLst>
          </p:nvPr>
        </p:nvGraphicFramePr>
        <p:xfrm>
          <a:off x="236208" y="2506808"/>
          <a:ext cx="11585360" cy="4833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CF258563-4192-4BA9-AD54-2E53F095EE57}"/>
              </a:ext>
            </a:extLst>
          </p:cNvPr>
          <p:cNvSpPr txBox="1"/>
          <p:nvPr/>
        </p:nvSpPr>
        <p:spPr>
          <a:xfrm>
            <a:off x="4503609" y="3712888"/>
            <a:ext cx="588952" cy="523220"/>
          </a:xfrm>
          <a:prstGeom prst="rect">
            <a:avLst/>
          </a:prstGeom>
          <a:noFill/>
        </p:spPr>
        <p:txBody>
          <a:bodyPr wrap="square" rtlCol="0">
            <a:spAutoFit/>
          </a:bodyPr>
          <a:lstStyle/>
          <a:p>
            <a:pPr algn="ctr"/>
            <a:r>
              <a:rPr lang="en-IE" sz="2800" b="1" dirty="0">
                <a:solidFill>
                  <a:srgbClr val="0070C0"/>
                </a:solidFill>
                <a:latin typeface="Open Sans"/>
                <a:cs typeface="Open Sans"/>
              </a:rPr>
              <a:t>+</a:t>
            </a:r>
          </a:p>
        </p:txBody>
      </p:sp>
      <p:sp>
        <p:nvSpPr>
          <p:cNvPr id="17" name="TextBox 16">
            <a:extLst>
              <a:ext uri="{FF2B5EF4-FFF2-40B4-BE49-F238E27FC236}">
                <a16:creationId xmlns:a16="http://schemas.microsoft.com/office/drawing/2014/main" id="{839BFD1D-008D-448F-8E90-388EE076E577}"/>
              </a:ext>
            </a:extLst>
          </p:cNvPr>
          <p:cNvSpPr txBox="1"/>
          <p:nvPr/>
        </p:nvSpPr>
        <p:spPr>
          <a:xfrm>
            <a:off x="7039713" y="4464209"/>
            <a:ext cx="470516" cy="369332"/>
          </a:xfrm>
          <a:prstGeom prst="rect">
            <a:avLst/>
          </a:prstGeom>
          <a:noFill/>
        </p:spPr>
        <p:txBody>
          <a:bodyPr wrap="square" rtlCol="0">
            <a:spAutoFit/>
          </a:bodyPr>
          <a:lstStyle/>
          <a:p>
            <a:r>
              <a:rPr lang="en-IE" sz="1800" b="1" dirty="0">
                <a:solidFill>
                  <a:srgbClr val="0070C0"/>
                </a:solidFill>
              </a:rPr>
              <a:t>H</a:t>
            </a:r>
            <a:r>
              <a:rPr lang="en-IE" sz="1800" b="1" baseline="-25000" dirty="0">
                <a:solidFill>
                  <a:srgbClr val="0070C0"/>
                </a:solidFill>
              </a:rPr>
              <a:t>2</a:t>
            </a:r>
          </a:p>
        </p:txBody>
      </p:sp>
      <p:sp>
        <p:nvSpPr>
          <p:cNvPr id="7" name="TextBox 6">
            <a:extLst>
              <a:ext uri="{FF2B5EF4-FFF2-40B4-BE49-F238E27FC236}">
                <a16:creationId xmlns:a16="http://schemas.microsoft.com/office/drawing/2014/main" id="{54635BE8-9E91-4BCA-8863-5F959C62EAA3}"/>
              </a:ext>
            </a:extLst>
          </p:cNvPr>
          <p:cNvSpPr txBox="1"/>
          <p:nvPr/>
        </p:nvSpPr>
        <p:spPr>
          <a:xfrm>
            <a:off x="3484891" y="6492875"/>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grpSp>
        <p:nvGrpSpPr>
          <p:cNvPr id="14" name="Group 13">
            <a:extLst>
              <a:ext uri="{FF2B5EF4-FFF2-40B4-BE49-F238E27FC236}">
                <a16:creationId xmlns:a16="http://schemas.microsoft.com/office/drawing/2014/main" id="{2B2FB3A7-C53E-4511-B69B-5F31318BC918}"/>
              </a:ext>
            </a:extLst>
          </p:cNvPr>
          <p:cNvGrpSpPr/>
          <p:nvPr/>
        </p:nvGrpSpPr>
        <p:grpSpPr>
          <a:xfrm>
            <a:off x="6645416" y="2033221"/>
            <a:ext cx="2105636" cy="915951"/>
            <a:chOff x="6745482" y="2018071"/>
            <a:chExt cx="2105636" cy="915951"/>
          </a:xfrm>
        </p:grpSpPr>
        <p:sp>
          <p:nvSpPr>
            <p:cNvPr id="3" name="TextBox 2">
              <a:extLst>
                <a:ext uri="{FF2B5EF4-FFF2-40B4-BE49-F238E27FC236}">
                  <a16:creationId xmlns:a16="http://schemas.microsoft.com/office/drawing/2014/main" id="{35889A25-1A36-4287-8E33-CE5A72BC192C}"/>
                </a:ext>
              </a:extLst>
            </p:cNvPr>
            <p:cNvSpPr txBox="1"/>
            <p:nvPr/>
          </p:nvSpPr>
          <p:spPr>
            <a:xfrm>
              <a:off x="6745482" y="2018071"/>
              <a:ext cx="2105636" cy="646331"/>
            </a:xfrm>
            <a:prstGeom prst="rect">
              <a:avLst/>
            </a:prstGeom>
            <a:noFill/>
          </p:spPr>
          <p:txBody>
            <a:bodyPr wrap="square" rtlCol="0">
              <a:spAutoFit/>
            </a:bodyPr>
            <a:lstStyle/>
            <a:p>
              <a:r>
                <a:rPr lang="en-IE" dirty="0"/>
                <a:t>BEBs are generally cheaper than FCEBs,</a:t>
              </a:r>
            </a:p>
          </p:txBody>
        </p:sp>
        <p:sp>
          <p:nvSpPr>
            <p:cNvPr id="11" name="TextBox 10">
              <a:extLst>
                <a:ext uri="{FF2B5EF4-FFF2-40B4-BE49-F238E27FC236}">
                  <a16:creationId xmlns:a16="http://schemas.microsoft.com/office/drawing/2014/main" id="{7704A1B9-D596-4B56-BE43-18BF809D16B8}"/>
                </a:ext>
              </a:extLst>
            </p:cNvPr>
            <p:cNvSpPr txBox="1"/>
            <p:nvPr/>
          </p:nvSpPr>
          <p:spPr>
            <a:xfrm>
              <a:off x="6755953" y="2564690"/>
              <a:ext cx="764747" cy="369332"/>
            </a:xfrm>
            <a:prstGeom prst="rect">
              <a:avLst/>
            </a:prstGeom>
            <a:noFill/>
          </p:spPr>
          <p:txBody>
            <a:bodyPr wrap="square" rtlCol="0">
              <a:spAutoFit/>
            </a:bodyPr>
            <a:lstStyle/>
            <a:p>
              <a:r>
                <a:rPr lang="en-IE" b="1" dirty="0"/>
                <a:t>BUT:</a:t>
              </a:r>
            </a:p>
          </p:txBody>
        </p:sp>
      </p:grpSp>
      <p:grpSp>
        <p:nvGrpSpPr>
          <p:cNvPr id="15" name="Group 14">
            <a:extLst>
              <a:ext uri="{FF2B5EF4-FFF2-40B4-BE49-F238E27FC236}">
                <a16:creationId xmlns:a16="http://schemas.microsoft.com/office/drawing/2014/main" id="{D0648D59-7DD3-475A-A6DC-141BEF06C81B}"/>
              </a:ext>
            </a:extLst>
          </p:cNvPr>
          <p:cNvGrpSpPr/>
          <p:nvPr/>
        </p:nvGrpSpPr>
        <p:grpSpPr>
          <a:xfrm>
            <a:off x="5092561" y="1771275"/>
            <a:ext cx="1471066" cy="1471066"/>
            <a:chOff x="5161772" y="1771275"/>
            <a:chExt cx="1471066" cy="1471066"/>
          </a:xfrm>
        </p:grpSpPr>
        <p:grpSp>
          <p:nvGrpSpPr>
            <p:cNvPr id="5" name="Group 4">
              <a:extLst>
                <a:ext uri="{FF2B5EF4-FFF2-40B4-BE49-F238E27FC236}">
                  <a16:creationId xmlns:a16="http://schemas.microsoft.com/office/drawing/2014/main" id="{B19643C2-9338-4ABF-A9C2-CE8CE5EA6E58}"/>
                </a:ext>
              </a:extLst>
            </p:cNvPr>
            <p:cNvGrpSpPr/>
            <p:nvPr/>
          </p:nvGrpSpPr>
          <p:grpSpPr>
            <a:xfrm>
              <a:off x="5161772" y="1771275"/>
              <a:ext cx="1471066" cy="1471066"/>
              <a:chOff x="5161773" y="1708462"/>
              <a:chExt cx="1471066" cy="1471066"/>
            </a:xfrm>
          </p:grpSpPr>
          <p:sp>
            <p:nvSpPr>
              <p:cNvPr id="8" name="Oval 7">
                <a:extLst>
                  <a:ext uri="{FF2B5EF4-FFF2-40B4-BE49-F238E27FC236}">
                    <a16:creationId xmlns:a16="http://schemas.microsoft.com/office/drawing/2014/main" id="{1060F0D1-9FD9-44A7-91A0-58488B5D26E6}"/>
                  </a:ext>
                </a:extLst>
              </p:cNvPr>
              <p:cNvSpPr/>
              <p:nvPr/>
            </p:nvSpPr>
            <p:spPr>
              <a:xfrm>
                <a:off x="5161773" y="1708462"/>
                <a:ext cx="1471066" cy="1471066"/>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tangle 8" descr="Bus outline">
                <a:extLst>
                  <a:ext uri="{FF2B5EF4-FFF2-40B4-BE49-F238E27FC236}">
                    <a16:creationId xmlns:a16="http://schemas.microsoft.com/office/drawing/2014/main" id="{4B77D629-CDCB-4ED3-9EC7-3E8C67B897F9}"/>
                  </a:ext>
                </a:extLst>
              </p:cNvPr>
              <p:cNvSpPr/>
              <p:nvPr/>
            </p:nvSpPr>
            <p:spPr>
              <a:xfrm>
                <a:off x="5481568" y="2021968"/>
                <a:ext cx="844054" cy="844054"/>
              </a:xfrm>
              <a:prstGeom prst="rect">
                <a:avLst/>
              </a:prstGeom>
              <a: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sp>
          <p:nvSpPr>
            <p:cNvPr id="13" name="Rectangle 12" descr="Bus">
              <a:extLst>
                <a:ext uri="{FF2B5EF4-FFF2-40B4-BE49-F238E27FC236}">
                  <a16:creationId xmlns:a16="http://schemas.microsoft.com/office/drawing/2014/main" id="{56A0E933-9AAB-4666-8665-8561181D63AE}"/>
                </a:ext>
              </a:extLst>
            </p:cNvPr>
            <p:cNvSpPr/>
            <p:nvPr/>
          </p:nvSpPr>
          <p:spPr>
            <a:xfrm>
              <a:off x="5688803" y="2664402"/>
              <a:ext cx="417005" cy="343049"/>
            </a:xfrm>
            <a:prstGeom prst="rect">
              <a:avLst/>
            </a:prstGeom>
            <a: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2332795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62FF-2CC5-405A-9A0E-BB601E003B87}"/>
              </a:ext>
            </a:extLst>
          </p:cNvPr>
          <p:cNvSpPr>
            <a:spLocks noGrp="1"/>
          </p:cNvSpPr>
          <p:nvPr>
            <p:ph type="title"/>
          </p:nvPr>
        </p:nvSpPr>
        <p:spPr/>
        <p:txBody>
          <a:bodyPr/>
          <a:lstStyle/>
          <a:p>
            <a:r>
              <a:rPr lang="en-IE" dirty="0"/>
              <a:t>‘Baseline’ is Moving From Diesel to Electric</a:t>
            </a:r>
          </a:p>
        </p:txBody>
      </p:sp>
      <p:sp>
        <p:nvSpPr>
          <p:cNvPr id="3" name="Content Placeholder 2">
            <a:extLst>
              <a:ext uri="{FF2B5EF4-FFF2-40B4-BE49-F238E27FC236}">
                <a16:creationId xmlns:a16="http://schemas.microsoft.com/office/drawing/2014/main" id="{EA98448E-839B-4AE0-9AE2-450E57489581}"/>
              </a:ext>
            </a:extLst>
          </p:cNvPr>
          <p:cNvSpPr>
            <a:spLocks noGrp="1"/>
          </p:cNvSpPr>
          <p:nvPr>
            <p:ph idx="1"/>
          </p:nvPr>
        </p:nvSpPr>
        <p:spPr>
          <a:xfrm>
            <a:off x="436473" y="2174088"/>
            <a:ext cx="3624743" cy="3614316"/>
          </a:xfrm>
        </p:spPr>
        <p:txBody>
          <a:bodyPr/>
          <a:lstStyle/>
          <a:p>
            <a:r>
              <a:rPr lang="en-IE" dirty="0"/>
              <a:t>Only comparing FCEBs with ICEBs is not enough</a:t>
            </a:r>
          </a:p>
          <a:p>
            <a:r>
              <a:rPr lang="en-IE" dirty="0"/>
              <a:t>More and more electric/hybrid buses are being deployed – a new baseline for comparison</a:t>
            </a:r>
          </a:p>
          <a:p>
            <a:endParaRPr lang="en-IE" dirty="0"/>
          </a:p>
        </p:txBody>
      </p:sp>
      <p:grpSp>
        <p:nvGrpSpPr>
          <p:cNvPr id="5" name="Group 4">
            <a:extLst>
              <a:ext uri="{FF2B5EF4-FFF2-40B4-BE49-F238E27FC236}">
                <a16:creationId xmlns:a16="http://schemas.microsoft.com/office/drawing/2014/main" id="{31CE9874-EF90-49D7-BDA8-6A9D94246492}"/>
              </a:ext>
            </a:extLst>
          </p:cNvPr>
          <p:cNvGrpSpPr/>
          <p:nvPr/>
        </p:nvGrpSpPr>
        <p:grpSpPr>
          <a:xfrm>
            <a:off x="8326236" y="1830549"/>
            <a:ext cx="3376405" cy="2725183"/>
            <a:chOff x="8337677" y="1825625"/>
            <a:chExt cx="3357499" cy="2957864"/>
          </a:xfrm>
        </p:grpSpPr>
        <p:pic>
          <p:nvPicPr>
            <p:cNvPr id="1026" name="Picture 2" descr="New electric hybrid buses coming to Galway in new year - Galway Daily">
              <a:extLst>
                <a:ext uri="{FF2B5EF4-FFF2-40B4-BE49-F238E27FC236}">
                  <a16:creationId xmlns:a16="http://schemas.microsoft.com/office/drawing/2014/main" id="{02E101B6-27F9-4B5E-AC38-69111A112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677" y="1825625"/>
              <a:ext cx="3357499" cy="22372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3EF5B4-CA17-480B-AF7F-3E3376E2052A}"/>
                </a:ext>
              </a:extLst>
            </p:cNvPr>
            <p:cNvSpPr txBox="1"/>
            <p:nvPr/>
          </p:nvSpPr>
          <p:spPr>
            <a:xfrm>
              <a:off x="8337677" y="4081973"/>
              <a:ext cx="3357499" cy="701516"/>
            </a:xfrm>
            <a:prstGeom prst="rect">
              <a:avLst/>
            </a:prstGeom>
            <a:noFill/>
          </p:spPr>
          <p:txBody>
            <a:bodyPr wrap="square" rtlCol="0">
              <a:spAutoFit/>
            </a:bodyPr>
            <a:lstStyle/>
            <a:p>
              <a:pPr algn="ctr"/>
              <a:r>
                <a:rPr lang="en-IE" dirty="0"/>
                <a:t>Double-deck HEBs in service in Galway &amp; Dublin</a:t>
              </a:r>
            </a:p>
          </p:txBody>
        </p:sp>
      </p:grpSp>
      <p:grpSp>
        <p:nvGrpSpPr>
          <p:cNvPr id="7" name="Group 6">
            <a:extLst>
              <a:ext uri="{FF2B5EF4-FFF2-40B4-BE49-F238E27FC236}">
                <a16:creationId xmlns:a16="http://schemas.microsoft.com/office/drawing/2014/main" id="{7338452C-61EE-42C1-B411-D118D8B4212E}"/>
              </a:ext>
            </a:extLst>
          </p:cNvPr>
          <p:cNvGrpSpPr/>
          <p:nvPr/>
        </p:nvGrpSpPr>
        <p:grpSpPr>
          <a:xfrm>
            <a:off x="4346409" y="1861043"/>
            <a:ext cx="3757356" cy="2625406"/>
            <a:chOff x="4346409" y="1861043"/>
            <a:chExt cx="3847974" cy="2839219"/>
          </a:xfrm>
        </p:grpSpPr>
        <p:sp>
          <p:nvSpPr>
            <p:cNvPr id="8" name="TextBox 7">
              <a:extLst>
                <a:ext uri="{FF2B5EF4-FFF2-40B4-BE49-F238E27FC236}">
                  <a16:creationId xmlns:a16="http://schemas.microsoft.com/office/drawing/2014/main" id="{F6F7D0D9-1CE4-4E63-B256-42594755A97B}"/>
                </a:ext>
              </a:extLst>
            </p:cNvPr>
            <p:cNvSpPr txBox="1"/>
            <p:nvPr/>
          </p:nvSpPr>
          <p:spPr>
            <a:xfrm>
              <a:off x="4693590" y="4001294"/>
              <a:ext cx="3357499" cy="698968"/>
            </a:xfrm>
            <a:prstGeom prst="rect">
              <a:avLst/>
            </a:prstGeom>
            <a:noFill/>
          </p:spPr>
          <p:txBody>
            <a:bodyPr wrap="square" rtlCol="0">
              <a:spAutoFit/>
            </a:bodyPr>
            <a:lstStyle/>
            <a:p>
              <a:pPr algn="ctr"/>
              <a:r>
                <a:rPr lang="en-IE" dirty="0"/>
                <a:t>Order placed for 45 single-deck BEBs for Dublin &amp; Athlone</a:t>
              </a:r>
            </a:p>
          </p:txBody>
        </p:sp>
        <p:pic>
          <p:nvPicPr>
            <p:cNvPr id="1032" name="Picture 8">
              <a:extLst>
                <a:ext uri="{FF2B5EF4-FFF2-40B4-BE49-F238E27FC236}">
                  <a16:creationId xmlns:a16="http://schemas.microsoft.com/office/drawing/2014/main" id="{22C6304E-74D5-4029-B996-6CE5D900B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409" y="1861043"/>
              <a:ext cx="3847974" cy="216646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Ireland Takes Next Step in Testing Hydrogen Buses in Transport Fleet -  Council.ie">
            <a:extLst>
              <a:ext uri="{FF2B5EF4-FFF2-40B4-BE49-F238E27FC236}">
                <a16:creationId xmlns:a16="http://schemas.microsoft.com/office/drawing/2014/main" id="{16138F90-C7C6-466D-BCB4-791DB3A908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4422" y="4522441"/>
            <a:ext cx="3376405" cy="204430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175E014-DB6B-4D2E-9D09-E0513F7CC150}"/>
              </a:ext>
            </a:extLst>
          </p:cNvPr>
          <p:cNvSpPr txBox="1"/>
          <p:nvPr/>
        </p:nvSpPr>
        <p:spPr>
          <a:xfrm>
            <a:off x="9169084" y="5376544"/>
            <a:ext cx="2586443" cy="646331"/>
          </a:xfrm>
          <a:prstGeom prst="rect">
            <a:avLst/>
          </a:prstGeom>
          <a:noFill/>
        </p:spPr>
        <p:txBody>
          <a:bodyPr wrap="square" rtlCol="0">
            <a:spAutoFit/>
          </a:bodyPr>
          <a:lstStyle/>
          <a:p>
            <a:r>
              <a:rPr lang="en-IE" dirty="0"/>
              <a:t>3 FCEBs in operation in Dublin</a:t>
            </a:r>
          </a:p>
        </p:txBody>
      </p:sp>
      <p:sp>
        <p:nvSpPr>
          <p:cNvPr id="12" name="TextBox 11">
            <a:extLst>
              <a:ext uri="{FF2B5EF4-FFF2-40B4-BE49-F238E27FC236}">
                <a16:creationId xmlns:a16="http://schemas.microsoft.com/office/drawing/2014/main" id="{0F93BB8A-0435-4457-8310-DCC91987D57F}"/>
              </a:ext>
            </a:extLst>
          </p:cNvPr>
          <p:cNvSpPr txBox="1"/>
          <p:nvPr/>
        </p:nvSpPr>
        <p:spPr>
          <a:xfrm>
            <a:off x="3484891" y="6492875"/>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4110936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EB1BA9-6D14-46D6-AE30-19BB53026681}"/>
              </a:ext>
            </a:extLst>
          </p:cNvPr>
          <p:cNvSpPr>
            <a:spLocks noGrp="1"/>
          </p:cNvSpPr>
          <p:nvPr>
            <p:ph type="sldNum" sz="quarter" idx="12"/>
          </p:nvPr>
        </p:nvSpPr>
        <p:spPr/>
        <p:txBody>
          <a:bodyPr/>
          <a:lstStyle/>
          <a:p>
            <a:fld id="{E87D083B-FAF2-5643-A9FC-521FAB15583B}" type="slidenum">
              <a:rPr lang="en-GB" smtClean="0"/>
              <a:pPr/>
              <a:t>24</a:t>
            </a:fld>
            <a:endParaRPr lang="en-GB" dirty="0"/>
          </a:p>
        </p:txBody>
      </p:sp>
      <p:sp>
        <p:nvSpPr>
          <p:cNvPr id="5" name="TextBox 4">
            <a:extLst>
              <a:ext uri="{FF2B5EF4-FFF2-40B4-BE49-F238E27FC236}">
                <a16:creationId xmlns:a16="http://schemas.microsoft.com/office/drawing/2014/main" id="{BD2012E1-C293-4C72-901E-EAD2453AA455}"/>
              </a:ext>
            </a:extLst>
          </p:cNvPr>
          <p:cNvSpPr txBox="1"/>
          <p:nvPr/>
        </p:nvSpPr>
        <p:spPr>
          <a:xfrm>
            <a:off x="7663249" y="2333685"/>
            <a:ext cx="3410282" cy="4524315"/>
          </a:xfrm>
          <a:prstGeom prst="rect">
            <a:avLst/>
          </a:prstGeom>
          <a:noFill/>
          <a:ln>
            <a:noFill/>
          </a:ln>
        </p:spPr>
        <p:txBody>
          <a:bodyPr wrap="square" rtlCol="0">
            <a:spAutoFit/>
          </a:bodyPr>
          <a:lstStyle/>
          <a:p>
            <a:pPr algn="ctr"/>
            <a:r>
              <a:rPr lang="en-US" sz="7200" b="1" dirty="0">
                <a:solidFill>
                  <a:srgbClr val="034DA2"/>
                </a:solidFill>
                <a:latin typeface="Open Sans"/>
                <a:cs typeface="Open Sans"/>
              </a:rPr>
              <a:t>Thank You!</a:t>
            </a:r>
          </a:p>
          <a:p>
            <a:pPr algn="r"/>
            <a:endParaRPr lang="en-US" sz="7200" dirty="0">
              <a:solidFill>
                <a:srgbClr val="034DA2"/>
              </a:solidFill>
              <a:latin typeface="Open Sans"/>
              <a:cs typeface="Open Sans"/>
            </a:endParaRPr>
          </a:p>
          <a:p>
            <a:pPr algn="r"/>
            <a:r>
              <a:rPr lang="en-US" sz="7200" dirty="0">
                <a:solidFill>
                  <a:srgbClr val="034DA2"/>
                </a:solidFill>
                <a:latin typeface="Open Sans"/>
                <a:cs typeface="Open Sans"/>
              </a:rPr>
              <a:t> </a:t>
            </a:r>
          </a:p>
        </p:txBody>
      </p:sp>
      <p:pic>
        <p:nvPicPr>
          <p:cNvPr id="6" name="Picture 5">
            <a:extLst>
              <a:ext uri="{FF2B5EF4-FFF2-40B4-BE49-F238E27FC236}">
                <a16:creationId xmlns:a16="http://schemas.microsoft.com/office/drawing/2014/main" id="{E7F670B0-706A-462F-ABFE-5E3DB4C9C7DA}"/>
              </a:ext>
            </a:extLst>
          </p:cNvPr>
          <p:cNvPicPr>
            <a:picLocks noChangeAspect="1"/>
          </p:cNvPicPr>
          <p:nvPr/>
        </p:nvPicPr>
        <p:blipFill rotWithShape="1">
          <a:blip r:embed="rId2">
            <a:extLst>
              <a:ext uri="{28A0092B-C50C-407E-A947-70E740481C1C}">
                <a14:useLocalDpi xmlns:a14="http://schemas.microsoft.com/office/drawing/2010/main" val="0"/>
              </a:ext>
            </a:extLst>
          </a:blip>
          <a:srcRect l="11513" r="40544"/>
          <a:stretch/>
        </p:blipFill>
        <p:spPr>
          <a:xfrm>
            <a:off x="1581571" y="0"/>
            <a:ext cx="5732289" cy="6858000"/>
          </a:xfrm>
          <a:prstGeom prst="rect">
            <a:avLst/>
          </a:prstGeom>
        </p:spPr>
      </p:pic>
    </p:spTree>
    <p:extLst>
      <p:ext uri="{BB962C8B-B14F-4D97-AF65-F5344CB8AC3E}">
        <p14:creationId xmlns:p14="http://schemas.microsoft.com/office/powerpoint/2010/main" val="299464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CFDD2-AEE8-43FE-B171-9F354E493BB5}"/>
              </a:ext>
            </a:extLst>
          </p:cNvPr>
          <p:cNvSpPr>
            <a:spLocks noGrp="1"/>
          </p:cNvSpPr>
          <p:nvPr>
            <p:ph type="title"/>
          </p:nvPr>
        </p:nvSpPr>
        <p:spPr/>
        <p:txBody>
          <a:bodyPr/>
          <a:lstStyle/>
          <a:p>
            <a:r>
              <a:rPr lang="en-IE" dirty="0"/>
              <a:t>The Renewable Hydrogen Opportunity for Communities</a:t>
            </a:r>
          </a:p>
        </p:txBody>
      </p:sp>
      <p:sp>
        <p:nvSpPr>
          <p:cNvPr id="3" name="Content Placeholder 2">
            <a:extLst>
              <a:ext uri="{FF2B5EF4-FFF2-40B4-BE49-F238E27FC236}">
                <a16:creationId xmlns:a16="http://schemas.microsoft.com/office/drawing/2014/main" id="{C27640CC-5FDA-479D-A3DC-9AA69790D73F}"/>
              </a:ext>
            </a:extLst>
          </p:cNvPr>
          <p:cNvSpPr>
            <a:spLocks noGrp="1"/>
          </p:cNvSpPr>
          <p:nvPr>
            <p:ph idx="1"/>
          </p:nvPr>
        </p:nvSpPr>
        <p:spPr>
          <a:xfrm>
            <a:off x="838200" y="1825625"/>
            <a:ext cx="4909457" cy="4351338"/>
          </a:xfrm>
        </p:spPr>
        <p:txBody>
          <a:bodyPr>
            <a:normAutofit lnSpcReduction="10000"/>
          </a:bodyPr>
          <a:lstStyle/>
          <a:p>
            <a:r>
              <a:rPr lang="en-IE" dirty="0"/>
              <a:t>Energy security</a:t>
            </a:r>
          </a:p>
          <a:p>
            <a:r>
              <a:rPr lang="en-IE" dirty="0"/>
              <a:t>Reliable emissions free transport, heat and power</a:t>
            </a:r>
          </a:p>
          <a:p>
            <a:r>
              <a:rPr lang="en-IE" dirty="0"/>
              <a:t>Long-term energy storage</a:t>
            </a:r>
          </a:p>
          <a:p>
            <a:r>
              <a:rPr lang="en-IE" dirty="0"/>
              <a:t>Reduced fossil fuel use</a:t>
            </a:r>
          </a:p>
          <a:p>
            <a:r>
              <a:rPr lang="en-IE" dirty="0"/>
              <a:t>Local investment</a:t>
            </a:r>
          </a:p>
          <a:p>
            <a:r>
              <a:rPr lang="en-IE" dirty="0"/>
              <a:t>New clean industries</a:t>
            </a:r>
          </a:p>
          <a:p>
            <a:r>
              <a:rPr lang="en-IE" dirty="0"/>
              <a:t>Hi-tech employment</a:t>
            </a:r>
          </a:p>
          <a:p>
            <a:r>
              <a:rPr lang="en-IE" dirty="0"/>
              <a:t>Community development</a:t>
            </a:r>
          </a:p>
        </p:txBody>
      </p:sp>
      <p:sp>
        <p:nvSpPr>
          <p:cNvPr id="4" name="Rectangle 3"/>
          <p:cNvSpPr/>
          <p:nvPr/>
        </p:nvSpPr>
        <p:spPr>
          <a:xfrm>
            <a:off x="5765074" y="5820238"/>
            <a:ext cx="6096000" cy="276999"/>
          </a:xfrm>
          <a:prstGeom prst="rect">
            <a:avLst/>
          </a:prstGeom>
        </p:spPr>
        <p:txBody>
          <a:bodyPr>
            <a:spAutoFit/>
          </a:bodyPr>
          <a:lstStyle/>
          <a:p>
            <a:pPr algn="r"/>
            <a:r>
              <a:rPr lang="en-US" sz="1200" dirty="0">
                <a:hlinkClick r:id="rId2"/>
              </a:rPr>
              <a:t>http://www.thinktheearth.net/thinkdaily/report/2010/08/rpt-53.html#page-2</a:t>
            </a:r>
            <a:endParaRPr lang="en-US" sz="1200" dirty="0"/>
          </a:p>
        </p:txBody>
      </p:sp>
      <p:pic>
        <p:nvPicPr>
          <p:cNvPr id="1026" name="Picture 2" descr="053-7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656" y="1825625"/>
            <a:ext cx="6113417" cy="39981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449" y="6097237"/>
            <a:ext cx="12127102" cy="646331"/>
          </a:xfrm>
          <a:prstGeom prst="rect">
            <a:avLst/>
          </a:prstGeom>
          <a:solidFill>
            <a:srgbClr val="FFFF00"/>
          </a:solidFill>
          <a:ln w="38100">
            <a:solidFill>
              <a:srgbClr val="FF0000"/>
            </a:solidFill>
          </a:ln>
        </p:spPr>
        <p:txBody>
          <a:bodyPr wrap="none" rtlCol="0">
            <a:spAutoFit/>
          </a:bodyPr>
          <a:lstStyle/>
          <a:p>
            <a:pPr algn="ctr"/>
            <a:r>
              <a:rPr lang="en-IE" sz="3600" b="1" dirty="0"/>
              <a:t>How can communities recognise and take the H</a:t>
            </a:r>
            <a:r>
              <a:rPr lang="en-IE" sz="3600" b="1" baseline="-25000" dirty="0"/>
              <a:t>2</a:t>
            </a:r>
            <a:r>
              <a:rPr lang="en-IE" sz="3600" b="1" dirty="0"/>
              <a:t> opportunity?</a:t>
            </a:r>
            <a:endParaRPr lang="en-US" sz="3600" b="1" dirty="0"/>
          </a:p>
        </p:txBody>
      </p:sp>
    </p:spTree>
    <p:extLst>
      <p:ext uri="{BB962C8B-B14F-4D97-AF65-F5344CB8AC3E}">
        <p14:creationId xmlns:p14="http://schemas.microsoft.com/office/powerpoint/2010/main" val="1451116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5F89-2439-47B5-BE69-3254D8467304}"/>
              </a:ext>
            </a:extLst>
          </p:cNvPr>
          <p:cNvSpPr>
            <a:spLocks noGrp="1"/>
          </p:cNvSpPr>
          <p:nvPr>
            <p:ph type="title"/>
          </p:nvPr>
        </p:nvSpPr>
        <p:spPr/>
        <p:txBody>
          <a:bodyPr/>
          <a:lstStyle/>
          <a:p>
            <a:r>
              <a:rPr lang="en-IE" dirty="0"/>
              <a:t>The Community Hydrogen Forum</a:t>
            </a:r>
          </a:p>
        </p:txBody>
      </p:sp>
      <p:pic>
        <p:nvPicPr>
          <p:cNvPr id="4" name="Picture 3">
            <a:extLst>
              <a:ext uri="{FF2B5EF4-FFF2-40B4-BE49-F238E27FC236}">
                <a16:creationId xmlns:a16="http://schemas.microsoft.com/office/drawing/2014/main" id="{94FBC89D-9529-4357-983B-B66EE2683334}"/>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970"/>
          <a:stretch/>
        </p:blipFill>
        <p:spPr>
          <a:xfrm>
            <a:off x="4681246" y="2834773"/>
            <a:ext cx="3717759" cy="3477127"/>
          </a:xfrm>
          <a:prstGeom prst="roundRect">
            <a:avLst/>
          </a:prstGeom>
          <a:noFill/>
          <a:ln>
            <a:noFill/>
          </a:ln>
        </p:spPr>
      </p:pic>
      <p:pic>
        <p:nvPicPr>
          <p:cNvPr id="6" name="Picture 5">
            <a:extLst>
              <a:ext uri="{FF2B5EF4-FFF2-40B4-BE49-F238E27FC236}">
                <a16:creationId xmlns:a16="http://schemas.microsoft.com/office/drawing/2014/main" id="{8E365529-B0DF-47A1-A06E-479FC88BEB3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11334" y="5410703"/>
            <a:ext cx="1909749" cy="949013"/>
          </a:xfrm>
          <a:prstGeom prst="rect">
            <a:avLst/>
          </a:prstGeom>
        </p:spPr>
      </p:pic>
      <p:pic>
        <p:nvPicPr>
          <p:cNvPr id="7" name="Picture 6">
            <a:extLst>
              <a:ext uri="{FF2B5EF4-FFF2-40B4-BE49-F238E27FC236}">
                <a16:creationId xmlns:a16="http://schemas.microsoft.com/office/drawing/2014/main" id="{5CF03B21-49D5-497D-AADE-CBEDB7F53E32}"/>
              </a:ext>
            </a:extLst>
          </p:cNvPr>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08" t="16959" r="7305" b="11622"/>
          <a:stretch/>
        </p:blipFill>
        <p:spPr>
          <a:xfrm>
            <a:off x="5307506" y="1997663"/>
            <a:ext cx="1667721" cy="749628"/>
          </a:xfrm>
          <a:prstGeom prst="rect">
            <a:avLst/>
          </a:prstGeom>
        </p:spPr>
      </p:pic>
      <p:sp>
        <p:nvSpPr>
          <p:cNvPr id="8" name="TextBox 7">
            <a:extLst>
              <a:ext uri="{FF2B5EF4-FFF2-40B4-BE49-F238E27FC236}">
                <a16:creationId xmlns:a16="http://schemas.microsoft.com/office/drawing/2014/main" id="{87760C57-D892-42A8-86D0-283119D075DD}"/>
              </a:ext>
            </a:extLst>
          </p:cNvPr>
          <p:cNvSpPr txBox="1"/>
          <p:nvPr/>
        </p:nvSpPr>
        <p:spPr>
          <a:xfrm>
            <a:off x="2432304" y="2372477"/>
            <a:ext cx="1860574" cy="369332"/>
          </a:xfrm>
          <a:prstGeom prst="rect">
            <a:avLst/>
          </a:prstGeom>
          <a:noFill/>
        </p:spPr>
        <p:txBody>
          <a:bodyPr wrap="none" rtlCol="0">
            <a:spAutoFit/>
          </a:bodyPr>
          <a:lstStyle/>
          <a:p>
            <a:r>
              <a:rPr lang="en-IE" dirty="0"/>
              <a:t>Hydrogen insights</a:t>
            </a:r>
          </a:p>
        </p:txBody>
      </p:sp>
      <p:sp>
        <p:nvSpPr>
          <p:cNvPr id="9" name="TextBox 8">
            <a:extLst>
              <a:ext uri="{FF2B5EF4-FFF2-40B4-BE49-F238E27FC236}">
                <a16:creationId xmlns:a16="http://schemas.microsoft.com/office/drawing/2014/main" id="{D9339AAD-8605-4343-B6F3-236449BAEB86}"/>
              </a:ext>
            </a:extLst>
          </p:cNvPr>
          <p:cNvSpPr txBox="1"/>
          <p:nvPr/>
        </p:nvSpPr>
        <p:spPr>
          <a:xfrm>
            <a:off x="8199120" y="2372477"/>
            <a:ext cx="1567224" cy="369332"/>
          </a:xfrm>
          <a:prstGeom prst="rect">
            <a:avLst/>
          </a:prstGeom>
          <a:noFill/>
        </p:spPr>
        <p:txBody>
          <a:bodyPr wrap="none" rtlCol="0">
            <a:spAutoFit/>
          </a:bodyPr>
          <a:lstStyle/>
          <a:p>
            <a:r>
              <a:rPr lang="en-IE" dirty="0"/>
              <a:t>Hydrogen links</a:t>
            </a:r>
          </a:p>
        </p:txBody>
      </p:sp>
      <p:sp>
        <p:nvSpPr>
          <p:cNvPr id="10" name="TextBox 9">
            <a:extLst>
              <a:ext uri="{FF2B5EF4-FFF2-40B4-BE49-F238E27FC236}">
                <a16:creationId xmlns:a16="http://schemas.microsoft.com/office/drawing/2014/main" id="{E584EBBA-C749-4EA4-8505-DDB1FB01A556}"/>
              </a:ext>
            </a:extLst>
          </p:cNvPr>
          <p:cNvSpPr txBox="1"/>
          <p:nvPr/>
        </p:nvSpPr>
        <p:spPr>
          <a:xfrm>
            <a:off x="8982732" y="3603869"/>
            <a:ext cx="1721562" cy="369332"/>
          </a:xfrm>
          <a:prstGeom prst="rect">
            <a:avLst/>
          </a:prstGeom>
          <a:noFill/>
        </p:spPr>
        <p:txBody>
          <a:bodyPr wrap="none" rtlCol="0">
            <a:spAutoFit/>
          </a:bodyPr>
          <a:lstStyle/>
          <a:p>
            <a:r>
              <a:rPr lang="en-IE" dirty="0"/>
              <a:t>Hydrogen forum</a:t>
            </a:r>
          </a:p>
        </p:txBody>
      </p:sp>
      <p:sp>
        <p:nvSpPr>
          <p:cNvPr id="11" name="TextBox 10">
            <a:extLst>
              <a:ext uri="{FF2B5EF4-FFF2-40B4-BE49-F238E27FC236}">
                <a16:creationId xmlns:a16="http://schemas.microsoft.com/office/drawing/2014/main" id="{B9E3BE58-DFFE-4455-BDCE-18368F057F59}"/>
              </a:ext>
            </a:extLst>
          </p:cNvPr>
          <p:cNvSpPr txBox="1"/>
          <p:nvPr/>
        </p:nvSpPr>
        <p:spPr>
          <a:xfrm>
            <a:off x="1487706" y="3603869"/>
            <a:ext cx="2278188" cy="369332"/>
          </a:xfrm>
          <a:prstGeom prst="rect">
            <a:avLst/>
          </a:prstGeom>
          <a:noFill/>
        </p:spPr>
        <p:txBody>
          <a:bodyPr wrap="none" rtlCol="0">
            <a:spAutoFit/>
          </a:bodyPr>
          <a:lstStyle/>
          <a:p>
            <a:r>
              <a:rPr lang="en-IE" dirty="0"/>
              <a:t>Hydrogen case studies</a:t>
            </a:r>
          </a:p>
        </p:txBody>
      </p:sp>
      <p:sp>
        <p:nvSpPr>
          <p:cNvPr id="12" name="TextBox 11">
            <a:extLst>
              <a:ext uri="{FF2B5EF4-FFF2-40B4-BE49-F238E27FC236}">
                <a16:creationId xmlns:a16="http://schemas.microsoft.com/office/drawing/2014/main" id="{B28F3D0A-1B29-4C0D-9FE6-143488AF5C6C}"/>
              </a:ext>
            </a:extLst>
          </p:cNvPr>
          <p:cNvSpPr txBox="1"/>
          <p:nvPr/>
        </p:nvSpPr>
        <p:spPr>
          <a:xfrm>
            <a:off x="1487706" y="4948407"/>
            <a:ext cx="2190984" cy="369332"/>
          </a:xfrm>
          <a:prstGeom prst="rect">
            <a:avLst/>
          </a:prstGeom>
          <a:noFill/>
        </p:spPr>
        <p:txBody>
          <a:bodyPr wrap="none" rtlCol="0">
            <a:spAutoFit/>
          </a:bodyPr>
          <a:lstStyle/>
          <a:p>
            <a:r>
              <a:rPr lang="en-IE" dirty="0"/>
              <a:t>Decision support tool</a:t>
            </a:r>
          </a:p>
        </p:txBody>
      </p:sp>
      <p:sp>
        <p:nvSpPr>
          <p:cNvPr id="13" name="TextBox 12">
            <a:extLst>
              <a:ext uri="{FF2B5EF4-FFF2-40B4-BE49-F238E27FC236}">
                <a16:creationId xmlns:a16="http://schemas.microsoft.com/office/drawing/2014/main" id="{F88A1E5D-3CEE-4B28-B86E-3425EEE0DA42}"/>
              </a:ext>
            </a:extLst>
          </p:cNvPr>
          <p:cNvSpPr txBox="1"/>
          <p:nvPr/>
        </p:nvSpPr>
        <p:spPr>
          <a:xfrm>
            <a:off x="8199120" y="4948407"/>
            <a:ext cx="2213619" cy="369332"/>
          </a:xfrm>
          <a:prstGeom prst="rect">
            <a:avLst/>
          </a:prstGeom>
          <a:noFill/>
        </p:spPr>
        <p:txBody>
          <a:bodyPr wrap="none" rtlCol="0">
            <a:spAutoFit/>
          </a:bodyPr>
          <a:lstStyle/>
          <a:p>
            <a:r>
              <a:rPr lang="en-IE" dirty="0"/>
              <a:t>Hydrogen networking</a:t>
            </a:r>
          </a:p>
        </p:txBody>
      </p:sp>
      <p:grpSp>
        <p:nvGrpSpPr>
          <p:cNvPr id="14" name="Group 13">
            <a:extLst>
              <a:ext uri="{FF2B5EF4-FFF2-40B4-BE49-F238E27FC236}">
                <a16:creationId xmlns:a16="http://schemas.microsoft.com/office/drawing/2014/main" id="{7E03DF2A-150F-472D-B320-56D46FCA900F}"/>
              </a:ext>
            </a:extLst>
          </p:cNvPr>
          <p:cNvGrpSpPr/>
          <p:nvPr/>
        </p:nvGrpSpPr>
        <p:grpSpPr>
          <a:xfrm>
            <a:off x="8399005" y="5812772"/>
            <a:ext cx="1346766" cy="680632"/>
            <a:chOff x="108492" y="-211986"/>
            <a:chExt cx="1720210" cy="1408944"/>
          </a:xfrm>
        </p:grpSpPr>
        <p:pic>
          <p:nvPicPr>
            <p:cNvPr id="15" name="Picture 14">
              <a:extLst>
                <a:ext uri="{FF2B5EF4-FFF2-40B4-BE49-F238E27FC236}">
                  <a16:creationId xmlns:a16="http://schemas.microsoft.com/office/drawing/2014/main" id="{203BFDDF-A7CB-4E90-8BF3-DFBF6976D6DB}"/>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127352" y="-211986"/>
              <a:ext cx="1701350" cy="633436"/>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4CA05BCC-5377-4819-81AD-CA51F6C25812}"/>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108492" y="563522"/>
              <a:ext cx="1476036" cy="633436"/>
            </a:xfrm>
            <a:prstGeom prst="rect">
              <a:avLst/>
            </a:prstGeom>
            <a:ln>
              <a:noFill/>
            </a:ln>
            <a:extLst>
              <a:ext uri="{53640926-AAD7-44D8-BBD7-CCE9431645EC}">
                <a14:shadowObscured xmlns:a14="http://schemas.microsoft.com/office/drawing/2010/main"/>
              </a:ext>
            </a:extLst>
          </p:spPr>
        </p:pic>
      </p:grpSp>
      <p:pic>
        <p:nvPicPr>
          <p:cNvPr id="17" name="Picture 16">
            <a:extLst>
              <a:ext uri="{FF2B5EF4-FFF2-40B4-BE49-F238E27FC236}">
                <a16:creationId xmlns:a16="http://schemas.microsoft.com/office/drawing/2014/main" id="{FEBC00FD-B88E-4A6F-BE90-64D139A58C17}"/>
              </a:ext>
            </a:extLst>
          </p:cNvPr>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8357" t="16033" r="7091" b="15823"/>
          <a:stretch/>
        </p:blipFill>
        <p:spPr bwMode="auto">
          <a:xfrm>
            <a:off x="1667283" y="6185986"/>
            <a:ext cx="2479007" cy="513152"/>
          </a:xfrm>
          <a:prstGeom prst="rect">
            <a:avLst/>
          </a:prstGeom>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5F0DD422-8368-41EA-9FC0-96B501D371AB}"/>
              </a:ext>
            </a:extLst>
          </p:cNvPr>
          <p:cNvSpPr txBox="1"/>
          <p:nvPr/>
        </p:nvSpPr>
        <p:spPr>
          <a:xfrm>
            <a:off x="3484891" y="6492875"/>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4074582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1162-C68E-41BB-AF51-7AC0E7AC4005}"/>
              </a:ext>
            </a:extLst>
          </p:cNvPr>
          <p:cNvSpPr>
            <a:spLocks noGrp="1"/>
          </p:cNvSpPr>
          <p:nvPr>
            <p:ph type="title"/>
          </p:nvPr>
        </p:nvSpPr>
        <p:spPr/>
        <p:txBody>
          <a:bodyPr/>
          <a:lstStyle/>
          <a:p>
            <a:r>
              <a:rPr lang="en-IE" dirty="0"/>
              <a:t>The Community Hydrogen Forum</a:t>
            </a:r>
            <a:br>
              <a:rPr lang="en-IE" dirty="0"/>
            </a:br>
            <a:r>
              <a:rPr lang="en-IE" dirty="0"/>
              <a:t>Overview</a:t>
            </a:r>
          </a:p>
        </p:txBody>
      </p:sp>
      <p:sp>
        <p:nvSpPr>
          <p:cNvPr id="3" name="Content Placeholder 2">
            <a:extLst>
              <a:ext uri="{FF2B5EF4-FFF2-40B4-BE49-F238E27FC236}">
                <a16:creationId xmlns:a16="http://schemas.microsoft.com/office/drawing/2014/main" id="{882BDC41-694A-437A-BBD3-D01DEAA717C6}"/>
              </a:ext>
            </a:extLst>
          </p:cNvPr>
          <p:cNvSpPr>
            <a:spLocks noGrp="1"/>
          </p:cNvSpPr>
          <p:nvPr>
            <p:ph idx="1"/>
          </p:nvPr>
        </p:nvSpPr>
        <p:spPr/>
        <p:txBody>
          <a:bodyPr/>
          <a:lstStyle/>
          <a:p>
            <a:r>
              <a:rPr lang="en-IE" dirty="0"/>
              <a:t>Platform designed to help everyone </a:t>
            </a:r>
            <a:r>
              <a:rPr lang="en-IE" b="1" i="1" dirty="0"/>
              <a:t>understand the opportunities</a:t>
            </a:r>
            <a:r>
              <a:rPr lang="en-IE" dirty="0"/>
              <a:t> renewable hydrogen technologies offer in Europe. </a:t>
            </a:r>
          </a:p>
          <a:p>
            <a:r>
              <a:rPr lang="en-IE" dirty="0"/>
              <a:t>Intended to be a forum for national, regional, and local governments, energy agencies, community development groups, energy cooperatives, educational institutions, renewable energy developers, transport sectors, and grid operators. </a:t>
            </a:r>
          </a:p>
          <a:p>
            <a:r>
              <a:rPr lang="en-IE" dirty="0"/>
              <a:t>Any stakeholder from Northwest Europe, the Atlantic Area or the Northern Peripheries and Arctic is </a:t>
            </a:r>
            <a:r>
              <a:rPr lang="en-IE" b="1" i="1" dirty="0"/>
              <a:t>encouraged to participate </a:t>
            </a:r>
            <a:r>
              <a:rPr lang="en-IE" dirty="0"/>
              <a:t>as a member.</a:t>
            </a:r>
          </a:p>
        </p:txBody>
      </p:sp>
      <p:sp>
        <p:nvSpPr>
          <p:cNvPr id="4" name="Rectangle 3">
            <a:extLst>
              <a:ext uri="{FF2B5EF4-FFF2-40B4-BE49-F238E27FC236}">
                <a16:creationId xmlns:a16="http://schemas.microsoft.com/office/drawing/2014/main" id="{2EF04190-DB43-45B8-B528-A25D88F112EA}"/>
              </a:ext>
            </a:extLst>
          </p:cNvPr>
          <p:cNvSpPr/>
          <p:nvPr/>
        </p:nvSpPr>
        <p:spPr>
          <a:xfrm>
            <a:off x="3896327" y="6176963"/>
            <a:ext cx="4399346" cy="584775"/>
          </a:xfrm>
          <a:prstGeom prst="rect">
            <a:avLst/>
          </a:prstGeom>
        </p:spPr>
        <p:txBody>
          <a:bodyPr wrap="none">
            <a:spAutoFit/>
          </a:bodyPr>
          <a:lstStyle/>
          <a:p>
            <a:pPr algn="ctr"/>
            <a:r>
              <a:rPr lang="en-IE" sz="3200" dirty="0">
                <a:hlinkClick r:id="rId2"/>
              </a:rPr>
              <a:t>http://communityh2.eu/</a:t>
            </a:r>
            <a:r>
              <a:rPr lang="en-IE" sz="3200" dirty="0"/>
              <a:t> </a:t>
            </a:r>
          </a:p>
        </p:txBody>
      </p:sp>
    </p:spTree>
    <p:extLst>
      <p:ext uri="{BB962C8B-B14F-4D97-AF65-F5344CB8AC3E}">
        <p14:creationId xmlns:p14="http://schemas.microsoft.com/office/powerpoint/2010/main" val="349838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A53C-576A-47E8-8802-6BA24ACF97A3}"/>
              </a:ext>
            </a:extLst>
          </p:cNvPr>
          <p:cNvSpPr>
            <a:spLocks noGrp="1"/>
          </p:cNvSpPr>
          <p:nvPr>
            <p:ph type="title"/>
          </p:nvPr>
        </p:nvSpPr>
        <p:spPr/>
        <p:txBody>
          <a:bodyPr/>
          <a:lstStyle/>
          <a:p>
            <a:r>
              <a:rPr lang="en-IE" dirty="0"/>
              <a:t>The Community Hydrogen Forum</a:t>
            </a:r>
            <a:br>
              <a:rPr lang="en-IE" dirty="0"/>
            </a:br>
            <a:r>
              <a:rPr lang="en-IE" dirty="0"/>
              <a:t>Objectives</a:t>
            </a:r>
          </a:p>
        </p:txBody>
      </p:sp>
      <p:sp>
        <p:nvSpPr>
          <p:cNvPr id="3" name="Content Placeholder 2">
            <a:extLst>
              <a:ext uri="{FF2B5EF4-FFF2-40B4-BE49-F238E27FC236}">
                <a16:creationId xmlns:a16="http://schemas.microsoft.com/office/drawing/2014/main" id="{A8D3BEE8-5B65-487D-AB65-7CBFF0357246}"/>
              </a:ext>
            </a:extLst>
          </p:cNvPr>
          <p:cNvSpPr>
            <a:spLocks noGrp="1"/>
          </p:cNvSpPr>
          <p:nvPr>
            <p:ph idx="1"/>
          </p:nvPr>
        </p:nvSpPr>
        <p:spPr/>
        <p:txBody>
          <a:bodyPr>
            <a:normAutofit fontScale="92500" lnSpcReduction="10000"/>
          </a:bodyPr>
          <a:lstStyle/>
          <a:p>
            <a:pPr marL="514350" indent="-514350">
              <a:buFont typeface="+mj-lt"/>
              <a:buAutoNum type="arabicPeriod"/>
            </a:pPr>
            <a:r>
              <a:rPr lang="en-IE" dirty="0"/>
              <a:t>To raise </a:t>
            </a:r>
            <a:r>
              <a:rPr lang="en-IE" b="1" i="1" dirty="0"/>
              <a:t>awareness</a:t>
            </a:r>
            <a:r>
              <a:rPr lang="en-IE" dirty="0"/>
              <a:t> of the potential of hydrogen in sustainable community development, decarbonisation, and energy security.</a:t>
            </a:r>
          </a:p>
          <a:p>
            <a:pPr marL="514350" indent="-514350">
              <a:buFont typeface="+mj-lt"/>
              <a:buAutoNum type="arabicPeriod"/>
            </a:pPr>
            <a:r>
              <a:rPr lang="en-IE" dirty="0"/>
              <a:t>To offer a forum to </a:t>
            </a:r>
            <a:r>
              <a:rPr lang="en-IE" b="1" i="1" dirty="0"/>
              <a:t>share</a:t>
            </a:r>
            <a:r>
              <a:rPr lang="en-IE" dirty="0"/>
              <a:t> information, experience and best practice of how communities and projects are deploying hydrogen across Europe.</a:t>
            </a:r>
          </a:p>
          <a:p>
            <a:pPr marL="514350" indent="-514350">
              <a:buFont typeface="+mj-lt"/>
              <a:buAutoNum type="arabicPeriod"/>
            </a:pPr>
            <a:r>
              <a:rPr lang="en-IE" dirty="0"/>
              <a:t>To provide an </a:t>
            </a:r>
            <a:r>
              <a:rPr lang="en-IE" b="1" i="1" dirty="0"/>
              <a:t>up-to-date</a:t>
            </a:r>
            <a:r>
              <a:rPr lang="en-IE" dirty="0"/>
              <a:t>, informed resource for hydrogen information and case studies.</a:t>
            </a:r>
          </a:p>
          <a:p>
            <a:pPr marL="514350" indent="-514350">
              <a:buFont typeface="+mj-lt"/>
              <a:buAutoNum type="arabicPeriod"/>
            </a:pPr>
            <a:r>
              <a:rPr lang="en-IE" dirty="0"/>
              <a:t>To provide access to a unique </a:t>
            </a:r>
            <a:r>
              <a:rPr lang="en-IE" b="1" i="1" dirty="0"/>
              <a:t>Decision Support Tool </a:t>
            </a:r>
            <a:r>
              <a:rPr lang="en-IE" dirty="0"/>
              <a:t>(DST) to assist in evaluating how hydrogen technologies can be deployed in individual scenarios.</a:t>
            </a:r>
          </a:p>
          <a:p>
            <a:pPr marL="514350" indent="-514350">
              <a:buFont typeface="+mj-lt"/>
              <a:buAutoNum type="arabicPeriod"/>
            </a:pPr>
            <a:r>
              <a:rPr lang="en-IE" dirty="0"/>
              <a:t>To play a role in developing </a:t>
            </a:r>
            <a:r>
              <a:rPr lang="en-IE" b="1" i="1" dirty="0"/>
              <a:t>long term </a:t>
            </a:r>
            <a:r>
              <a:rPr lang="en-IE" dirty="0"/>
              <a:t>strategies for the advancement in adoption of hydrogen technologies.</a:t>
            </a:r>
          </a:p>
          <a:p>
            <a:endParaRPr lang="en-IE" dirty="0"/>
          </a:p>
        </p:txBody>
      </p:sp>
      <p:sp>
        <p:nvSpPr>
          <p:cNvPr id="4" name="Rectangle 3">
            <a:extLst>
              <a:ext uri="{FF2B5EF4-FFF2-40B4-BE49-F238E27FC236}">
                <a16:creationId xmlns:a16="http://schemas.microsoft.com/office/drawing/2014/main" id="{94BB6336-B554-4929-B249-ADBCEADC30F8}"/>
              </a:ext>
            </a:extLst>
          </p:cNvPr>
          <p:cNvSpPr/>
          <p:nvPr/>
        </p:nvSpPr>
        <p:spPr>
          <a:xfrm>
            <a:off x="3896327" y="6176963"/>
            <a:ext cx="4399346" cy="584775"/>
          </a:xfrm>
          <a:prstGeom prst="rect">
            <a:avLst/>
          </a:prstGeom>
        </p:spPr>
        <p:txBody>
          <a:bodyPr wrap="none">
            <a:spAutoFit/>
          </a:bodyPr>
          <a:lstStyle/>
          <a:p>
            <a:pPr algn="ctr"/>
            <a:r>
              <a:rPr lang="en-IE" sz="3200" dirty="0">
                <a:hlinkClick r:id="rId2"/>
              </a:rPr>
              <a:t>http://communityh2.eu/</a:t>
            </a:r>
            <a:r>
              <a:rPr lang="en-IE" sz="3200" dirty="0"/>
              <a:t> </a:t>
            </a:r>
          </a:p>
        </p:txBody>
      </p:sp>
    </p:spTree>
    <p:extLst>
      <p:ext uri="{BB962C8B-B14F-4D97-AF65-F5344CB8AC3E}">
        <p14:creationId xmlns:p14="http://schemas.microsoft.com/office/powerpoint/2010/main" val="67203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D639-278D-4B48-8AF7-E141768AA320}"/>
              </a:ext>
            </a:extLst>
          </p:cNvPr>
          <p:cNvSpPr>
            <a:spLocks noGrp="1"/>
          </p:cNvSpPr>
          <p:nvPr>
            <p:ph type="title"/>
          </p:nvPr>
        </p:nvSpPr>
        <p:spPr/>
        <p:txBody>
          <a:bodyPr/>
          <a:lstStyle/>
          <a:p>
            <a:r>
              <a:rPr lang="en-IE" dirty="0"/>
              <a:t>The Community Hydrogen Forum</a:t>
            </a:r>
            <a:br>
              <a:rPr lang="en-IE" dirty="0"/>
            </a:br>
            <a:r>
              <a:rPr lang="en-IE" dirty="0"/>
              <a:t>You can tour the website with a free account</a:t>
            </a:r>
          </a:p>
        </p:txBody>
      </p:sp>
      <p:sp>
        <p:nvSpPr>
          <p:cNvPr id="4" name="Rectangle 3">
            <a:extLst>
              <a:ext uri="{FF2B5EF4-FFF2-40B4-BE49-F238E27FC236}">
                <a16:creationId xmlns:a16="http://schemas.microsoft.com/office/drawing/2014/main" id="{D5A6D7AE-F274-47DD-A273-A5783D0D6BA4}"/>
              </a:ext>
            </a:extLst>
          </p:cNvPr>
          <p:cNvSpPr/>
          <p:nvPr/>
        </p:nvSpPr>
        <p:spPr>
          <a:xfrm>
            <a:off x="3896327" y="6176963"/>
            <a:ext cx="4399346" cy="584775"/>
          </a:xfrm>
          <a:prstGeom prst="rect">
            <a:avLst/>
          </a:prstGeom>
        </p:spPr>
        <p:txBody>
          <a:bodyPr wrap="none">
            <a:spAutoFit/>
          </a:bodyPr>
          <a:lstStyle/>
          <a:p>
            <a:pPr algn="ctr"/>
            <a:r>
              <a:rPr lang="en-IE" sz="3200" dirty="0">
                <a:hlinkClick r:id="rId2"/>
              </a:rPr>
              <a:t>http://communityh2.eu/</a:t>
            </a:r>
            <a:r>
              <a:rPr lang="en-IE" sz="3200" dirty="0"/>
              <a:t> </a:t>
            </a:r>
          </a:p>
        </p:txBody>
      </p:sp>
      <p:pic>
        <p:nvPicPr>
          <p:cNvPr id="8" name="Content Placeholder 7">
            <a:extLst>
              <a:ext uri="{FF2B5EF4-FFF2-40B4-BE49-F238E27FC236}">
                <a16:creationId xmlns:a16="http://schemas.microsoft.com/office/drawing/2014/main" id="{F93B1E27-64AB-490F-8957-8E06638DA3BC}"/>
              </a:ext>
            </a:extLst>
          </p:cNvPr>
          <p:cNvPicPr>
            <a:picLocks noGrp="1" noChangeAspect="1"/>
          </p:cNvPicPr>
          <p:nvPr>
            <p:ph idx="1"/>
          </p:nvPr>
        </p:nvPicPr>
        <p:blipFill rotWithShape="1">
          <a:blip r:embed="rId3"/>
          <a:srcRect t="9179" b="4429"/>
          <a:stretch/>
        </p:blipFill>
        <p:spPr>
          <a:xfrm>
            <a:off x="1422400" y="1719927"/>
            <a:ext cx="9347200" cy="4542310"/>
          </a:xfrm>
        </p:spPr>
      </p:pic>
    </p:spTree>
    <p:extLst>
      <p:ext uri="{BB962C8B-B14F-4D97-AF65-F5344CB8AC3E}">
        <p14:creationId xmlns:p14="http://schemas.microsoft.com/office/powerpoint/2010/main" val="171491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68BC19BF-1DF3-4E10-9A52-6F280721FE82}"/>
              </a:ext>
            </a:extLst>
          </p:cNvPr>
          <p:cNvSpPr/>
          <p:nvPr/>
        </p:nvSpPr>
        <p:spPr>
          <a:xfrm>
            <a:off x="82062" y="1863969"/>
            <a:ext cx="12027876" cy="41030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FB4ADD89-C879-459F-BEF2-28590EDBDCF9}"/>
              </a:ext>
            </a:extLst>
          </p:cNvPr>
          <p:cNvSpPr>
            <a:spLocks noGrp="1"/>
          </p:cNvSpPr>
          <p:nvPr>
            <p:ph type="title"/>
          </p:nvPr>
        </p:nvSpPr>
        <p:spPr>
          <a:xfrm>
            <a:off x="838200" y="365125"/>
            <a:ext cx="10978662" cy="1325563"/>
          </a:xfrm>
        </p:spPr>
        <p:txBody>
          <a:bodyPr>
            <a:normAutofit/>
          </a:bodyPr>
          <a:lstStyle/>
          <a:p>
            <a:r>
              <a:rPr lang="en-IE" dirty="0"/>
              <a:t>Decision Support Tool</a:t>
            </a:r>
          </a:p>
        </p:txBody>
      </p:sp>
      <p:sp>
        <p:nvSpPr>
          <p:cNvPr id="37" name="TextBox 36">
            <a:extLst>
              <a:ext uri="{FF2B5EF4-FFF2-40B4-BE49-F238E27FC236}">
                <a16:creationId xmlns:a16="http://schemas.microsoft.com/office/drawing/2014/main" id="{BCB1A7DC-7F89-41E9-9E38-8A1FD5947F7F}"/>
              </a:ext>
            </a:extLst>
          </p:cNvPr>
          <p:cNvSpPr txBox="1"/>
          <p:nvPr/>
        </p:nvSpPr>
        <p:spPr>
          <a:xfrm>
            <a:off x="218047" y="3206207"/>
            <a:ext cx="2061857" cy="1325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IE" dirty="0"/>
              <a:t>Where can I learn about hydrogen opportunities?</a:t>
            </a:r>
            <a:endParaRPr lang="en-US" dirty="0"/>
          </a:p>
        </p:txBody>
      </p:sp>
      <p:pic>
        <p:nvPicPr>
          <p:cNvPr id="44" name="Picture 43">
            <a:extLst>
              <a:ext uri="{FF2B5EF4-FFF2-40B4-BE49-F238E27FC236}">
                <a16:creationId xmlns:a16="http://schemas.microsoft.com/office/drawing/2014/main" id="{B2242791-8414-4E9B-9D20-1F8A658B26F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8429" y="1729160"/>
            <a:ext cx="2810940" cy="1581154"/>
          </a:xfrm>
          <a:prstGeom prst="rect">
            <a:avLst/>
          </a:prstGeom>
        </p:spPr>
      </p:pic>
      <p:sp>
        <p:nvSpPr>
          <p:cNvPr id="6" name="TextBox 5">
            <a:extLst>
              <a:ext uri="{FF2B5EF4-FFF2-40B4-BE49-F238E27FC236}">
                <a16:creationId xmlns:a16="http://schemas.microsoft.com/office/drawing/2014/main" id="{C381624A-67B2-4859-BF18-968F71A6AFD7}"/>
              </a:ext>
            </a:extLst>
          </p:cNvPr>
          <p:cNvSpPr txBox="1"/>
          <p:nvPr/>
        </p:nvSpPr>
        <p:spPr>
          <a:xfrm>
            <a:off x="3484891" y="6492875"/>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2384650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68BC19BF-1DF3-4E10-9A52-6F280721FE82}"/>
              </a:ext>
            </a:extLst>
          </p:cNvPr>
          <p:cNvSpPr/>
          <p:nvPr/>
        </p:nvSpPr>
        <p:spPr>
          <a:xfrm>
            <a:off x="82062" y="1863969"/>
            <a:ext cx="12027876" cy="41030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Rounded Corners 40">
            <a:extLst>
              <a:ext uri="{FF2B5EF4-FFF2-40B4-BE49-F238E27FC236}">
                <a16:creationId xmlns:a16="http://schemas.microsoft.com/office/drawing/2014/main" id="{5C3C6A02-420B-4C45-AE00-F63AC01522D2}"/>
              </a:ext>
            </a:extLst>
          </p:cNvPr>
          <p:cNvSpPr/>
          <p:nvPr/>
        </p:nvSpPr>
        <p:spPr>
          <a:xfrm>
            <a:off x="2966847" y="2167692"/>
            <a:ext cx="6117385" cy="36575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FB4ADD89-C879-459F-BEF2-28590EDBDCF9}"/>
              </a:ext>
            </a:extLst>
          </p:cNvPr>
          <p:cNvSpPr>
            <a:spLocks noGrp="1"/>
          </p:cNvSpPr>
          <p:nvPr>
            <p:ph type="title"/>
          </p:nvPr>
        </p:nvSpPr>
        <p:spPr>
          <a:xfrm>
            <a:off x="838200" y="365125"/>
            <a:ext cx="10978662" cy="1325563"/>
          </a:xfrm>
        </p:spPr>
        <p:txBody>
          <a:bodyPr>
            <a:normAutofit/>
          </a:bodyPr>
          <a:lstStyle/>
          <a:p>
            <a:r>
              <a:rPr lang="en-IE" dirty="0"/>
              <a:t>Decision Support Tool</a:t>
            </a:r>
          </a:p>
        </p:txBody>
      </p:sp>
      <p:pic>
        <p:nvPicPr>
          <p:cNvPr id="4" name="Grafik 115">
            <a:extLst>
              <a:ext uri="{FF2B5EF4-FFF2-40B4-BE49-F238E27FC236}">
                <a16:creationId xmlns:a16="http://schemas.microsoft.com/office/drawing/2014/main" id="{6DFC7476-CE7D-487C-874E-F406686FCD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6204" y="3970666"/>
            <a:ext cx="488926" cy="492668"/>
          </a:xfrm>
          <a:prstGeom prst="rect">
            <a:avLst/>
          </a:prstGeom>
        </p:spPr>
      </p:pic>
      <p:sp>
        <p:nvSpPr>
          <p:cNvPr id="5" name="Ellipse 22">
            <a:extLst>
              <a:ext uri="{FF2B5EF4-FFF2-40B4-BE49-F238E27FC236}">
                <a16:creationId xmlns:a16="http://schemas.microsoft.com/office/drawing/2014/main" id="{90D4FF51-0034-447E-8156-86E22DAFD4A5}"/>
              </a:ext>
            </a:extLst>
          </p:cNvPr>
          <p:cNvSpPr/>
          <p:nvPr/>
        </p:nvSpPr>
        <p:spPr>
          <a:xfrm>
            <a:off x="3263675" y="3031140"/>
            <a:ext cx="607500" cy="6075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Ellipse 23">
            <a:extLst>
              <a:ext uri="{FF2B5EF4-FFF2-40B4-BE49-F238E27FC236}">
                <a16:creationId xmlns:a16="http://schemas.microsoft.com/office/drawing/2014/main" id="{0120F097-D418-4161-AC78-2A39978F3C7B}"/>
              </a:ext>
            </a:extLst>
          </p:cNvPr>
          <p:cNvSpPr/>
          <p:nvPr/>
        </p:nvSpPr>
        <p:spPr>
          <a:xfrm>
            <a:off x="3263675" y="3910401"/>
            <a:ext cx="607500" cy="6075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Ellipse 24">
            <a:extLst>
              <a:ext uri="{FF2B5EF4-FFF2-40B4-BE49-F238E27FC236}">
                <a16:creationId xmlns:a16="http://schemas.microsoft.com/office/drawing/2014/main" id="{EEAF2754-EBDA-43A4-9930-E56602D2E21B}"/>
              </a:ext>
            </a:extLst>
          </p:cNvPr>
          <p:cNvSpPr/>
          <p:nvPr/>
        </p:nvSpPr>
        <p:spPr>
          <a:xfrm>
            <a:off x="3263675" y="4769986"/>
            <a:ext cx="607500" cy="60750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Abgerundetes Rechteck 45">
            <a:extLst>
              <a:ext uri="{FF2B5EF4-FFF2-40B4-BE49-F238E27FC236}">
                <a16:creationId xmlns:a16="http://schemas.microsoft.com/office/drawing/2014/main" id="{70447E04-D995-41CC-AE2F-898C3BD4C084}"/>
              </a:ext>
            </a:extLst>
          </p:cNvPr>
          <p:cNvSpPr/>
          <p:nvPr/>
        </p:nvSpPr>
        <p:spPr>
          <a:xfrm>
            <a:off x="3234274" y="3673857"/>
            <a:ext cx="716127" cy="203066"/>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9" name="Abgerundetes Rechteck 47">
            <a:extLst>
              <a:ext uri="{FF2B5EF4-FFF2-40B4-BE49-F238E27FC236}">
                <a16:creationId xmlns:a16="http://schemas.microsoft.com/office/drawing/2014/main" id="{018519C1-903F-4848-868D-33BDBFC248B6}"/>
              </a:ext>
            </a:extLst>
          </p:cNvPr>
          <p:cNvSpPr/>
          <p:nvPr/>
        </p:nvSpPr>
        <p:spPr>
          <a:xfrm>
            <a:off x="3226592" y="5401997"/>
            <a:ext cx="716127" cy="203066"/>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0" name="Grafik 49">
            <a:extLst>
              <a:ext uri="{FF2B5EF4-FFF2-40B4-BE49-F238E27FC236}">
                <a16:creationId xmlns:a16="http://schemas.microsoft.com/office/drawing/2014/main" id="{D9433C69-22A8-434E-BE8A-B7C127C532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0453" y="3157623"/>
            <a:ext cx="366581" cy="366581"/>
          </a:xfrm>
          <a:prstGeom prst="rect">
            <a:avLst/>
          </a:prstGeom>
          <a:solidFill>
            <a:schemeClr val="bg1"/>
          </a:solidFill>
          <a:ln>
            <a:noFill/>
          </a:ln>
        </p:spPr>
      </p:pic>
      <p:sp>
        <p:nvSpPr>
          <p:cNvPr id="11" name="Rechteck 17">
            <a:extLst>
              <a:ext uri="{FF2B5EF4-FFF2-40B4-BE49-F238E27FC236}">
                <a16:creationId xmlns:a16="http://schemas.microsoft.com/office/drawing/2014/main" id="{4B48CF57-08FB-4203-8194-6A5A5F440CBF}"/>
              </a:ext>
            </a:extLst>
          </p:cNvPr>
          <p:cNvSpPr/>
          <p:nvPr/>
        </p:nvSpPr>
        <p:spPr>
          <a:xfrm>
            <a:off x="3202917" y="3686619"/>
            <a:ext cx="793064" cy="213585"/>
          </a:xfrm>
          <a:prstGeom prst="rect">
            <a:avLst/>
          </a:prstGeom>
        </p:spPr>
        <p:txBody>
          <a:bodyPr wrap="square">
            <a:spAutoFit/>
          </a:bodyPr>
          <a:lstStyle/>
          <a:p>
            <a:pPr lvl="0" algn="ctr"/>
            <a:r>
              <a:rPr lang="en-US" sz="788" u="sng" dirty="0">
                <a:solidFill>
                  <a:schemeClr val="bg2">
                    <a:lumMod val="25000"/>
                  </a:schemeClr>
                </a:solidFill>
                <a:latin typeface="Futura Std Book" panose="020B0502020204020303" pitchFamily="34" charset="0"/>
              </a:rPr>
              <a:t>Wind Energy</a:t>
            </a:r>
            <a:endParaRPr lang="en-US" sz="788" dirty="0">
              <a:solidFill>
                <a:schemeClr val="bg2">
                  <a:lumMod val="25000"/>
                </a:schemeClr>
              </a:solidFill>
              <a:latin typeface="Futura Std Light" panose="020B0402020204020303" pitchFamily="34" charset="0"/>
            </a:endParaRPr>
          </a:p>
        </p:txBody>
      </p:sp>
      <p:pic>
        <p:nvPicPr>
          <p:cNvPr id="12" name="Picture 2" descr="Bildergebnis für PV panel Icon grey png">
            <a:extLst>
              <a:ext uri="{FF2B5EF4-FFF2-40B4-BE49-F238E27FC236}">
                <a16:creationId xmlns:a16="http://schemas.microsoft.com/office/drawing/2014/main" id="{EE77C2F1-6DF7-4E0A-B466-3664FD46D2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3581" y="4009803"/>
            <a:ext cx="407690" cy="407690"/>
          </a:xfrm>
          <a:prstGeom prst="rect">
            <a:avLst/>
          </a:prstGeom>
          <a:solidFill>
            <a:schemeClr val="bg1"/>
          </a:solidFill>
          <a:ln>
            <a:noFill/>
          </a:ln>
        </p:spPr>
      </p:pic>
      <p:sp>
        <p:nvSpPr>
          <p:cNvPr id="13" name="Abgerundetes Rechteck 53">
            <a:extLst>
              <a:ext uri="{FF2B5EF4-FFF2-40B4-BE49-F238E27FC236}">
                <a16:creationId xmlns:a16="http://schemas.microsoft.com/office/drawing/2014/main" id="{7AB6C050-7A68-434E-BF6C-995C7A652D7C}"/>
              </a:ext>
            </a:extLst>
          </p:cNvPr>
          <p:cNvSpPr/>
          <p:nvPr/>
        </p:nvSpPr>
        <p:spPr>
          <a:xfrm>
            <a:off x="3235187" y="4542411"/>
            <a:ext cx="716127" cy="203066"/>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4" name="Rechteck 54">
            <a:extLst>
              <a:ext uri="{FF2B5EF4-FFF2-40B4-BE49-F238E27FC236}">
                <a16:creationId xmlns:a16="http://schemas.microsoft.com/office/drawing/2014/main" id="{C60DC0DA-0270-43D6-BE28-C8BAADA42DA4}"/>
              </a:ext>
            </a:extLst>
          </p:cNvPr>
          <p:cNvSpPr/>
          <p:nvPr/>
        </p:nvSpPr>
        <p:spPr>
          <a:xfrm>
            <a:off x="3202916" y="4555173"/>
            <a:ext cx="776392" cy="213585"/>
          </a:xfrm>
          <a:prstGeom prst="rect">
            <a:avLst/>
          </a:prstGeom>
        </p:spPr>
        <p:txBody>
          <a:bodyPr wrap="square">
            <a:spAutoFit/>
          </a:bodyPr>
          <a:lstStyle/>
          <a:p>
            <a:pPr lvl="0" algn="ctr"/>
            <a:r>
              <a:rPr lang="en-US" sz="788" u="sng" dirty="0">
                <a:solidFill>
                  <a:schemeClr val="bg2">
                    <a:lumMod val="25000"/>
                  </a:schemeClr>
                </a:solidFill>
                <a:latin typeface="Futura Std Book" panose="020B0502020204020303" pitchFamily="34" charset="0"/>
              </a:rPr>
              <a:t>Solar Energy</a:t>
            </a:r>
            <a:endParaRPr lang="en-US" sz="788" dirty="0">
              <a:solidFill>
                <a:schemeClr val="bg2">
                  <a:lumMod val="25000"/>
                </a:schemeClr>
              </a:solidFill>
              <a:latin typeface="Futura Std Light" panose="020B0402020204020303" pitchFamily="34" charset="0"/>
            </a:endParaRPr>
          </a:p>
        </p:txBody>
      </p:sp>
      <p:sp>
        <p:nvSpPr>
          <p:cNvPr id="15" name="Rechteck 55">
            <a:extLst>
              <a:ext uri="{FF2B5EF4-FFF2-40B4-BE49-F238E27FC236}">
                <a16:creationId xmlns:a16="http://schemas.microsoft.com/office/drawing/2014/main" id="{0EC687EF-50E9-492D-9BEB-4CB7A914B7BF}"/>
              </a:ext>
            </a:extLst>
          </p:cNvPr>
          <p:cNvSpPr/>
          <p:nvPr/>
        </p:nvSpPr>
        <p:spPr>
          <a:xfrm>
            <a:off x="3234459" y="5416967"/>
            <a:ext cx="724721" cy="213585"/>
          </a:xfrm>
          <a:prstGeom prst="rect">
            <a:avLst/>
          </a:prstGeom>
        </p:spPr>
        <p:txBody>
          <a:bodyPr wrap="square">
            <a:spAutoFit/>
          </a:bodyPr>
          <a:lstStyle/>
          <a:p>
            <a:pPr lvl="0" algn="ctr"/>
            <a:r>
              <a:rPr lang="en-US" sz="788" u="sng" dirty="0">
                <a:solidFill>
                  <a:schemeClr val="bg2">
                    <a:lumMod val="25000"/>
                  </a:schemeClr>
                </a:solidFill>
                <a:latin typeface="Futura Std Book" panose="020B0502020204020303" pitchFamily="34" charset="0"/>
              </a:rPr>
              <a:t>AD Plant</a:t>
            </a:r>
            <a:endParaRPr lang="en-US" sz="788" dirty="0">
              <a:solidFill>
                <a:schemeClr val="bg2">
                  <a:lumMod val="25000"/>
                </a:schemeClr>
              </a:solidFill>
              <a:latin typeface="Futura Std Light" panose="020B0402020204020303" pitchFamily="34" charset="0"/>
            </a:endParaRPr>
          </a:p>
        </p:txBody>
      </p:sp>
      <p:pic>
        <p:nvPicPr>
          <p:cNvPr id="16" name="Grafik 56">
            <a:extLst>
              <a:ext uri="{FF2B5EF4-FFF2-40B4-BE49-F238E27FC236}">
                <a16:creationId xmlns:a16="http://schemas.microsoft.com/office/drawing/2014/main" id="{8FE0DDC3-3559-48A9-B212-17B072EB8B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0453" y="4891921"/>
            <a:ext cx="363630" cy="363630"/>
          </a:xfrm>
          <a:prstGeom prst="rect">
            <a:avLst/>
          </a:prstGeom>
        </p:spPr>
      </p:pic>
      <p:sp>
        <p:nvSpPr>
          <p:cNvPr id="17" name="Ellipse 100">
            <a:extLst>
              <a:ext uri="{FF2B5EF4-FFF2-40B4-BE49-F238E27FC236}">
                <a16:creationId xmlns:a16="http://schemas.microsoft.com/office/drawing/2014/main" id="{F0072CB3-8D40-41C3-AB45-61F65D1B2882}"/>
              </a:ext>
            </a:extLst>
          </p:cNvPr>
          <p:cNvSpPr/>
          <p:nvPr/>
        </p:nvSpPr>
        <p:spPr>
          <a:xfrm>
            <a:off x="8118696" y="2770183"/>
            <a:ext cx="607500" cy="607500"/>
          </a:xfrm>
          <a:prstGeom prst="ellipse">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8" name="Ellipse 101">
            <a:extLst>
              <a:ext uri="{FF2B5EF4-FFF2-40B4-BE49-F238E27FC236}">
                <a16:creationId xmlns:a16="http://schemas.microsoft.com/office/drawing/2014/main" id="{B7A93903-25E2-4B41-B27C-64F13AD74782}"/>
              </a:ext>
            </a:extLst>
          </p:cNvPr>
          <p:cNvSpPr/>
          <p:nvPr/>
        </p:nvSpPr>
        <p:spPr>
          <a:xfrm>
            <a:off x="8118696" y="3914742"/>
            <a:ext cx="607500" cy="607500"/>
          </a:xfrm>
          <a:prstGeom prst="ellipse">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9" name="Ellipse 102">
            <a:extLst>
              <a:ext uri="{FF2B5EF4-FFF2-40B4-BE49-F238E27FC236}">
                <a16:creationId xmlns:a16="http://schemas.microsoft.com/office/drawing/2014/main" id="{FFAD9A56-7658-4974-A9B1-355863FA6E71}"/>
              </a:ext>
            </a:extLst>
          </p:cNvPr>
          <p:cNvSpPr/>
          <p:nvPr/>
        </p:nvSpPr>
        <p:spPr>
          <a:xfrm>
            <a:off x="8118696" y="4703941"/>
            <a:ext cx="607500" cy="6075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0" name="Abgerundetes Rechteck 103">
            <a:extLst>
              <a:ext uri="{FF2B5EF4-FFF2-40B4-BE49-F238E27FC236}">
                <a16:creationId xmlns:a16="http://schemas.microsoft.com/office/drawing/2014/main" id="{271F4589-21D1-4180-9D53-BD05C9EE6F81}"/>
              </a:ext>
            </a:extLst>
          </p:cNvPr>
          <p:cNvSpPr/>
          <p:nvPr/>
        </p:nvSpPr>
        <p:spPr>
          <a:xfrm>
            <a:off x="8067639" y="3412900"/>
            <a:ext cx="716127" cy="203066"/>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1" name="Abgerundetes Rechteck 104">
            <a:extLst>
              <a:ext uri="{FF2B5EF4-FFF2-40B4-BE49-F238E27FC236}">
                <a16:creationId xmlns:a16="http://schemas.microsoft.com/office/drawing/2014/main" id="{931F5672-B1B3-4464-9FAB-1B55BB6B4C7D}"/>
              </a:ext>
            </a:extLst>
          </p:cNvPr>
          <p:cNvSpPr/>
          <p:nvPr/>
        </p:nvSpPr>
        <p:spPr>
          <a:xfrm>
            <a:off x="8009703" y="5335952"/>
            <a:ext cx="887930" cy="20306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 name="Rechteck 106">
            <a:extLst>
              <a:ext uri="{FF2B5EF4-FFF2-40B4-BE49-F238E27FC236}">
                <a16:creationId xmlns:a16="http://schemas.microsoft.com/office/drawing/2014/main" id="{DCB11B8D-255D-49D5-A837-9726D8FCFAEA}"/>
              </a:ext>
            </a:extLst>
          </p:cNvPr>
          <p:cNvSpPr/>
          <p:nvPr/>
        </p:nvSpPr>
        <p:spPr>
          <a:xfrm>
            <a:off x="8068552" y="3425661"/>
            <a:ext cx="715214" cy="213585"/>
          </a:xfrm>
          <a:prstGeom prst="rect">
            <a:avLst/>
          </a:prstGeom>
        </p:spPr>
        <p:txBody>
          <a:bodyPr wrap="square">
            <a:spAutoFit/>
          </a:bodyPr>
          <a:lstStyle/>
          <a:p>
            <a:pPr lvl="0" algn="ctr"/>
            <a:r>
              <a:rPr lang="en-US" sz="788" u="sng" dirty="0">
                <a:solidFill>
                  <a:schemeClr val="bg2">
                    <a:lumMod val="25000"/>
                  </a:schemeClr>
                </a:solidFill>
                <a:latin typeface="Futura Std Book" panose="020B0502020204020303" pitchFamily="34" charset="0"/>
              </a:rPr>
              <a:t>Industry</a:t>
            </a:r>
            <a:endParaRPr lang="en-US" sz="788" dirty="0">
              <a:solidFill>
                <a:schemeClr val="bg2">
                  <a:lumMod val="25000"/>
                </a:schemeClr>
              </a:solidFill>
              <a:latin typeface="Futura Std Light" panose="020B0402020204020303" pitchFamily="34" charset="0"/>
            </a:endParaRPr>
          </a:p>
        </p:txBody>
      </p:sp>
      <p:sp>
        <p:nvSpPr>
          <p:cNvPr id="23" name="Abgerundetes Rechteck 108">
            <a:extLst>
              <a:ext uri="{FF2B5EF4-FFF2-40B4-BE49-F238E27FC236}">
                <a16:creationId xmlns:a16="http://schemas.microsoft.com/office/drawing/2014/main" id="{22E82429-37C3-44F4-BF80-341C4A4FE6E4}"/>
              </a:ext>
            </a:extLst>
          </p:cNvPr>
          <p:cNvSpPr/>
          <p:nvPr/>
        </p:nvSpPr>
        <p:spPr>
          <a:xfrm>
            <a:off x="8068552" y="3674970"/>
            <a:ext cx="716127" cy="203066"/>
          </a:xfrm>
          <a:prstGeom prst="roundRect">
            <a:avLst/>
          </a:prstGeom>
          <a:solidFill>
            <a:schemeClr val="bg1"/>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 name="Rechteck 109">
            <a:extLst>
              <a:ext uri="{FF2B5EF4-FFF2-40B4-BE49-F238E27FC236}">
                <a16:creationId xmlns:a16="http://schemas.microsoft.com/office/drawing/2014/main" id="{CEF70F89-FA41-4F07-9141-14B82B20FE19}"/>
              </a:ext>
            </a:extLst>
          </p:cNvPr>
          <p:cNvSpPr/>
          <p:nvPr/>
        </p:nvSpPr>
        <p:spPr>
          <a:xfrm>
            <a:off x="8059959" y="3687731"/>
            <a:ext cx="724721" cy="213585"/>
          </a:xfrm>
          <a:prstGeom prst="rect">
            <a:avLst/>
          </a:prstGeom>
        </p:spPr>
        <p:txBody>
          <a:bodyPr wrap="square">
            <a:spAutoFit/>
          </a:bodyPr>
          <a:lstStyle/>
          <a:p>
            <a:pPr lvl="0" algn="ctr"/>
            <a:r>
              <a:rPr lang="en-US" sz="788" u="sng" dirty="0">
                <a:solidFill>
                  <a:schemeClr val="bg2">
                    <a:lumMod val="25000"/>
                  </a:schemeClr>
                </a:solidFill>
                <a:latin typeface="Futura Std Book" panose="020B0502020204020303" pitchFamily="34" charset="0"/>
              </a:rPr>
              <a:t>Mobility</a:t>
            </a:r>
            <a:endParaRPr lang="en-US" sz="788" dirty="0">
              <a:solidFill>
                <a:schemeClr val="bg2">
                  <a:lumMod val="25000"/>
                </a:schemeClr>
              </a:solidFill>
              <a:latin typeface="Futura Std Light" panose="020B0402020204020303" pitchFamily="34" charset="0"/>
            </a:endParaRPr>
          </a:p>
        </p:txBody>
      </p:sp>
      <p:sp>
        <p:nvSpPr>
          <p:cNvPr id="25" name="Rechteck 110">
            <a:extLst>
              <a:ext uri="{FF2B5EF4-FFF2-40B4-BE49-F238E27FC236}">
                <a16:creationId xmlns:a16="http://schemas.microsoft.com/office/drawing/2014/main" id="{E869953B-42E8-4571-B078-C726FC861A76}"/>
              </a:ext>
            </a:extLst>
          </p:cNvPr>
          <p:cNvSpPr/>
          <p:nvPr/>
        </p:nvSpPr>
        <p:spPr>
          <a:xfrm>
            <a:off x="7926537" y="5350922"/>
            <a:ext cx="1035698" cy="213585"/>
          </a:xfrm>
          <a:prstGeom prst="rect">
            <a:avLst/>
          </a:prstGeom>
        </p:spPr>
        <p:txBody>
          <a:bodyPr wrap="square">
            <a:spAutoFit/>
          </a:bodyPr>
          <a:lstStyle/>
          <a:p>
            <a:pPr lvl="0" algn="ctr"/>
            <a:r>
              <a:rPr lang="en-US" sz="788" u="sng" dirty="0">
                <a:solidFill>
                  <a:schemeClr val="bg2">
                    <a:lumMod val="25000"/>
                  </a:schemeClr>
                </a:solidFill>
                <a:latin typeface="Futura Std Book" panose="020B0502020204020303" pitchFamily="34" charset="0"/>
              </a:rPr>
              <a:t>Stationary Energy</a:t>
            </a:r>
            <a:endParaRPr lang="en-US" sz="788" dirty="0">
              <a:solidFill>
                <a:schemeClr val="bg2">
                  <a:lumMod val="25000"/>
                </a:schemeClr>
              </a:solidFill>
              <a:latin typeface="Futura Std Light" panose="020B0402020204020303" pitchFamily="34" charset="0"/>
            </a:endParaRPr>
          </a:p>
        </p:txBody>
      </p:sp>
      <p:pic>
        <p:nvPicPr>
          <p:cNvPr id="26" name="Picture 4" descr="Bildergebnis für building png icon">
            <a:extLst>
              <a:ext uri="{FF2B5EF4-FFF2-40B4-BE49-F238E27FC236}">
                <a16:creationId xmlns:a16="http://schemas.microsoft.com/office/drawing/2014/main" id="{44C3843F-6C7C-442A-BDC5-0972E252C7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6905" y="4830085"/>
            <a:ext cx="350828" cy="350828"/>
          </a:xfrm>
          <a:prstGeom prst="rect">
            <a:avLst/>
          </a:prstGeom>
          <a:noFill/>
          <a:extLst>
            <a:ext uri="{909E8E84-426E-40DD-AFC4-6F175D3DCCD1}">
              <a14:hiddenFill xmlns:a14="http://schemas.microsoft.com/office/drawing/2010/main">
                <a:solidFill>
                  <a:srgbClr val="FFFFFF"/>
                </a:solidFill>
              </a14:hiddenFill>
            </a:ext>
          </a:extLst>
        </p:spPr>
      </p:pic>
      <p:pic>
        <p:nvPicPr>
          <p:cNvPr id="27" name="Grafik 1028">
            <a:extLst>
              <a:ext uri="{FF2B5EF4-FFF2-40B4-BE49-F238E27FC236}">
                <a16:creationId xmlns:a16="http://schemas.microsoft.com/office/drawing/2014/main" id="{F0B84F95-FA4A-4BDD-BC0C-3E7E02D3F1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15506" y="2873849"/>
            <a:ext cx="413626" cy="413626"/>
          </a:xfrm>
          <a:prstGeom prst="rect">
            <a:avLst/>
          </a:prstGeom>
        </p:spPr>
      </p:pic>
      <p:sp>
        <p:nvSpPr>
          <p:cNvPr id="28" name="TextBox 27">
            <a:extLst>
              <a:ext uri="{FF2B5EF4-FFF2-40B4-BE49-F238E27FC236}">
                <a16:creationId xmlns:a16="http://schemas.microsoft.com/office/drawing/2014/main" id="{47435AB3-354D-4ACB-A3FC-932D19811BC5}"/>
              </a:ext>
            </a:extLst>
          </p:cNvPr>
          <p:cNvSpPr txBox="1"/>
          <p:nvPr/>
        </p:nvSpPr>
        <p:spPr>
          <a:xfrm>
            <a:off x="2975127" y="2330120"/>
            <a:ext cx="1231970" cy="715581"/>
          </a:xfrm>
          <a:prstGeom prst="rect">
            <a:avLst/>
          </a:prstGeom>
          <a:noFill/>
        </p:spPr>
        <p:txBody>
          <a:bodyPr wrap="square" rtlCol="0">
            <a:spAutoFit/>
          </a:bodyPr>
          <a:lstStyle/>
          <a:p>
            <a:pPr algn="ctr"/>
            <a:r>
              <a:rPr lang="en-IE" sz="1350" dirty="0"/>
              <a:t>Curtailed renewable energy sources</a:t>
            </a:r>
          </a:p>
        </p:txBody>
      </p:sp>
      <p:sp>
        <p:nvSpPr>
          <p:cNvPr id="29" name="TextBox 28">
            <a:extLst>
              <a:ext uri="{FF2B5EF4-FFF2-40B4-BE49-F238E27FC236}">
                <a16:creationId xmlns:a16="http://schemas.microsoft.com/office/drawing/2014/main" id="{143C947A-2A55-47EB-9401-BA99B6AEEF44}"/>
              </a:ext>
            </a:extLst>
          </p:cNvPr>
          <p:cNvSpPr txBox="1"/>
          <p:nvPr/>
        </p:nvSpPr>
        <p:spPr>
          <a:xfrm>
            <a:off x="7738929" y="2472056"/>
            <a:ext cx="1366779" cy="300082"/>
          </a:xfrm>
          <a:prstGeom prst="rect">
            <a:avLst/>
          </a:prstGeom>
          <a:noFill/>
        </p:spPr>
        <p:txBody>
          <a:bodyPr wrap="square" rtlCol="0">
            <a:spAutoFit/>
          </a:bodyPr>
          <a:lstStyle/>
          <a:p>
            <a:r>
              <a:rPr lang="en-IE" sz="1350" dirty="0"/>
              <a:t>Energy demands</a:t>
            </a:r>
          </a:p>
        </p:txBody>
      </p:sp>
      <p:sp>
        <p:nvSpPr>
          <p:cNvPr id="30" name="Oval 29">
            <a:extLst>
              <a:ext uri="{FF2B5EF4-FFF2-40B4-BE49-F238E27FC236}">
                <a16:creationId xmlns:a16="http://schemas.microsoft.com/office/drawing/2014/main" id="{D49FD565-0156-4BE4-8F69-7348347709FB}"/>
              </a:ext>
            </a:extLst>
          </p:cNvPr>
          <p:cNvSpPr/>
          <p:nvPr/>
        </p:nvSpPr>
        <p:spPr>
          <a:xfrm>
            <a:off x="4334808" y="2519737"/>
            <a:ext cx="3535971" cy="32234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Hydrogen could make sense for my community, organisation or company.</a:t>
            </a:r>
          </a:p>
          <a:p>
            <a:pPr algn="ctr"/>
            <a:endParaRPr lang="en-IE" sz="1600" dirty="0"/>
          </a:p>
          <a:p>
            <a:pPr algn="ctr"/>
            <a:r>
              <a:rPr lang="en-IE" sz="1600" dirty="0"/>
              <a:t>But how do I make it happen?</a:t>
            </a:r>
          </a:p>
          <a:p>
            <a:pPr algn="ctr"/>
            <a:endParaRPr lang="en-IE" sz="1600" dirty="0"/>
          </a:p>
          <a:p>
            <a:pPr algn="ctr"/>
            <a:r>
              <a:rPr lang="en-IE" sz="1600" dirty="0"/>
              <a:t>How do I find a hydrogen source or market?</a:t>
            </a:r>
            <a:endParaRPr lang="en-US" sz="1600" dirty="0"/>
          </a:p>
        </p:txBody>
      </p:sp>
      <p:sp>
        <p:nvSpPr>
          <p:cNvPr id="35" name="TextBox 34">
            <a:extLst>
              <a:ext uri="{FF2B5EF4-FFF2-40B4-BE49-F238E27FC236}">
                <a16:creationId xmlns:a16="http://schemas.microsoft.com/office/drawing/2014/main" id="{1CC798A0-779E-4FB6-8176-3AA681D39976}"/>
              </a:ext>
            </a:extLst>
          </p:cNvPr>
          <p:cNvSpPr txBox="1"/>
          <p:nvPr/>
        </p:nvSpPr>
        <p:spPr>
          <a:xfrm>
            <a:off x="4031459" y="2167692"/>
            <a:ext cx="4128706" cy="369332"/>
          </a:xfrm>
          <a:prstGeom prst="rect">
            <a:avLst/>
          </a:prstGeom>
          <a:noFill/>
        </p:spPr>
        <p:txBody>
          <a:bodyPr wrap="square" rtlCol="0">
            <a:spAutoFit/>
          </a:bodyPr>
          <a:lstStyle/>
          <a:p>
            <a:pPr algn="ctr"/>
            <a:r>
              <a:rPr lang="en-IE" b="1" dirty="0"/>
              <a:t>Decision Support Tool</a:t>
            </a:r>
            <a:endParaRPr lang="en-US" b="1" dirty="0"/>
          </a:p>
        </p:txBody>
      </p:sp>
      <p:sp>
        <p:nvSpPr>
          <p:cNvPr id="37" name="TextBox 36">
            <a:extLst>
              <a:ext uri="{FF2B5EF4-FFF2-40B4-BE49-F238E27FC236}">
                <a16:creationId xmlns:a16="http://schemas.microsoft.com/office/drawing/2014/main" id="{BCB1A7DC-7F89-41E9-9E38-8A1FD5947F7F}"/>
              </a:ext>
            </a:extLst>
          </p:cNvPr>
          <p:cNvSpPr txBox="1"/>
          <p:nvPr/>
        </p:nvSpPr>
        <p:spPr>
          <a:xfrm>
            <a:off x="218047" y="3206207"/>
            <a:ext cx="2061857" cy="1325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IE" dirty="0"/>
              <a:t>Where can I learn about hydrogen opportunities?</a:t>
            </a:r>
            <a:endParaRPr lang="en-US" dirty="0"/>
          </a:p>
        </p:txBody>
      </p:sp>
      <p:sp>
        <p:nvSpPr>
          <p:cNvPr id="39" name="Down Arrow 71">
            <a:extLst>
              <a:ext uri="{FF2B5EF4-FFF2-40B4-BE49-F238E27FC236}">
                <a16:creationId xmlns:a16="http://schemas.microsoft.com/office/drawing/2014/main" id="{F40662FF-7DED-4420-9362-7B23DF03178A}"/>
              </a:ext>
            </a:extLst>
          </p:cNvPr>
          <p:cNvSpPr/>
          <p:nvPr/>
        </p:nvSpPr>
        <p:spPr>
          <a:xfrm rot="16200000">
            <a:off x="2422073" y="3670518"/>
            <a:ext cx="484632" cy="3901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B2242791-8414-4E9B-9D20-1F8A658B26F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8429" y="1729160"/>
            <a:ext cx="2810940" cy="1581154"/>
          </a:xfrm>
          <a:prstGeom prst="rect">
            <a:avLst/>
          </a:prstGeom>
        </p:spPr>
      </p:pic>
      <p:sp>
        <p:nvSpPr>
          <p:cNvPr id="36" name="TextBox 35">
            <a:extLst>
              <a:ext uri="{FF2B5EF4-FFF2-40B4-BE49-F238E27FC236}">
                <a16:creationId xmlns:a16="http://schemas.microsoft.com/office/drawing/2014/main" id="{9E0D3EFA-7DE2-4F11-BE37-679F8231AC3B}"/>
              </a:ext>
            </a:extLst>
          </p:cNvPr>
          <p:cNvSpPr txBox="1"/>
          <p:nvPr/>
        </p:nvSpPr>
        <p:spPr>
          <a:xfrm>
            <a:off x="3484891" y="6492875"/>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2258242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2129</TotalTime>
  <Words>1671</Words>
  <Application>Microsoft Office PowerPoint</Application>
  <PresentationFormat>Widescreen</PresentationFormat>
  <Paragraphs>239</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Cambria Math</vt:lpstr>
      <vt:lpstr>Futura Std Book</vt:lpstr>
      <vt:lpstr>Futura Std Light</vt:lpstr>
      <vt:lpstr>Open Sans</vt:lpstr>
      <vt:lpstr>Office Theme</vt:lpstr>
      <vt:lpstr>The Hydrogen Enabling Support Tool  Improving Decision-making for hydrogen bus fleets</vt:lpstr>
      <vt:lpstr>Overview</vt:lpstr>
      <vt:lpstr>The Renewable Hydrogen Opportunity for Communities</vt:lpstr>
      <vt:lpstr>The Community Hydrogen Forum</vt:lpstr>
      <vt:lpstr>The Community Hydrogen Forum Overview</vt:lpstr>
      <vt:lpstr>The Community Hydrogen Forum Objectives</vt:lpstr>
      <vt:lpstr>The Community Hydrogen Forum You can tour the website with a free account</vt:lpstr>
      <vt:lpstr>Decision Support Tool</vt:lpstr>
      <vt:lpstr>Decision Support Tool</vt:lpstr>
      <vt:lpstr>Decision Support Tool</vt:lpstr>
      <vt:lpstr>The Decision Support Tool What is it?</vt:lpstr>
      <vt:lpstr>The Decision Support Tool Why city buses?</vt:lpstr>
      <vt:lpstr>Hydrogen Tools in the Community Hydrogen Forum</vt:lpstr>
      <vt:lpstr>Hydrogen Tools in the Community Hydrogen Forum</vt:lpstr>
      <vt:lpstr>The Decision Support Tool - Wind/Solar-based H2  How it works</vt:lpstr>
      <vt:lpstr>The Decision Support Tool – Wind-based H2  How it works</vt:lpstr>
      <vt:lpstr>The Decision Support Tool – Solar-Wind-based H2  How it works</vt:lpstr>
      <vt:lpstr>The Decision Support Tool Results for Dublin</vt:lpstr>
      <vt:lpstr>Moving Beyond the DST</vt:lpstr>
      <vt:lpstr>Moving Beyond the DST</vt:lpstr>
      <vt:lpstr>Moving Beyond Fuel-Only Costs</vt:lpstr>
      <vt:lpstr>How Will FCEBs and BEBs Co-exist?</vt:lpstr>
      <vt:lpstr>‘Baseline’ is Moving From Diesel to Electric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Raine</dc:creator>
  <cp:lastModifiedBy>Eugene McCusker (EMcCusker)</cp:lastModifiedBy>
  <cp:revision>58</cp:revision>
  <dcterms:created xsi:type="dcterms:W3CDTF">2019-09-13T13:50:58Z</dcterms:created>
  <dcterms:modified xsi:type="dcterms:W3CDTF">2022-03-02T13:19:42Z</dcterms:modified>
</cp:coreProperties>
</file>