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2"/>
  </p:notesMasterIdLst>
  <p:sldIdLst>
    <p:sldId id="282" r:id="rId2"/>
    <p:sldId id="638" r:id="rId3"/>
    <p:sldId id="529" r:id="rId4"/>
    <p:sldId id="637" r:id="rId5"/>
    <p:sldId id="641" r:id="rId6"/>
    <p:sldId id="640" r:id="rId7"/>
    <p:sldId id="634" r:id="rId8"/>
    <p:sldId id="530" r:id="rId9"/>
    <p:sldId id="459" r:id="rId10"/>
    <p:sldId id="642" r:id="rId11"/>
    <p:sldId id="646" r:id="rId12"/>
    <p:sldId id="645" r:id="rId13"/>
    <p:sldId id="647" r:id="rId14"/>
    <p:sldId id="648" r:id="rId15"/>
    <p:sldId id="256" r:id="rId16"/>
    <p:sldId id="643" r:id="rId17"/>
    <p:sldId id="644" r:id="rId18"/>
    <p:sldId id="649" r:id="rId19"/>
    <p:sldId id="297" r:id="rId20"/>
    <p:sldId id="444"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9562"/>
    <a:srgbClr val="034DA2"/>
    <a:srgbClr val="3366FF"/>
    <a:srgbClr val="97C03C"/>
    <a:srgbClr val="F4C01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29" autoAdjust="0"/>
    <p:restoredTop sz="94660"/>
  </p:normalViewPr>
  <p:slideViewPr>
    <p:cSldViewPr snapToGrid="0" snapToObjects="1">
      <p:cViewPr varScale="1">
        <p:scale>
          <a:sx n="68" d="100"/>
          <a:sy n="68" d="100"/>
        </p:scale>
        <p:origin x="1482"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_rels/data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diagrams/_rels/drawing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4ED4202-41D5-4534-9768-B34D9409495B}" type="doc">
      <dgm:prSet loTypeId="urn:microsoft.com/office/officeart/2008/layout/LinedList" loCatId="list" qsTypeId="urn:microsoft.com/office/officeart/2005/8/quickstyle/simple4" qsCatId="simple" csTypeId="urn:microsoft.com/office/officeart/2005/8/colors/accent0_3" csCatId="mainScheme" phldr="1"/>
      <dgm:spPr/>
      <dgm:t>
        <a:bodyPr/>
        <a:lstStyle/>
        <a:p>
          <a:endParaRPr lang="en-US"/>
        </a:p>
      </dgm:t>
    </dgm:pt>
    <dgm:pt modelId="{648A2BD7-B98F-40EA-A29D-D1E46A0B78CA}">
      <dgm:prSet/>
      <dgm:spPr/>
      <dgm:t>
        <a:bodyPr/>
        <a:lstStyle/>
        <a:p>
          <a:r>
            <a:rPr lang="en-GB"/>
            <a:t>Renewable energy sources continue to increase their share of installed capacity worldwide. Their integration, in conjunction with increased energy efficiency and other low-carbon technologies, constitutes the best opportunity to achieve energy sustainability. </a:t>
          </a:r>
          <a:endParaRPr lang="en-US"/>
        </a:p>
      </dgm:t>
    </dgm:pt>
    <dgm:pt modelId="{1D13C778-FF81-4252-8A71-5E434E3B144E}" type="parTrans" cxnId="{D56AB253-17AE-4F92-844C-7A172E1F7746}">
      <dgm:prSet/>
      <dgm:spPr/>
      <dgm:t>
        <a:bodyPr/>
        <a:lstStyle/>
        <a:p>
          <a:endParaRPr lang="en-US"/>
        </a:p>
      </dgm:t>
    </dgm:pt>
    <dgm:pt modelId="{C43AF85A-A7E7-498F-97A6-99404CB130F1}" type="sibTrans" cxnId="{D56AB253-17AE-4F92-844C-7A172E1F7746}">
      <dgm:prSet/>
      <dgm:spPr/>
      <dgm:t>
        <a:bodyPr/>
        <a:lstStyle/>
        <a:p>
          <a:endParaRPr lang="en-US"/>
        </a:p>
      </dgm:t>
    </dgm:pt>
    <dgm:pt modelId="{17C95EC2-5E5E-47C0-B0DC-0F498C5B7F0D}">
      <dgm:prSet/>
      <dgm:spPr/>
      <dgm:t>
        <a:bodyPr/>
        <a:lstStyle/>
        <a:p>
          <a:r>
            <a:rPr lang="en-GB" dirty="0"/>
            <a:t>Renewable energy sources also constitute the best option to avert the risks that conventional non-renewable sources pose to health, geopolitics, the economy and the environment. In accordance with their commitment to the Paris Agreement of 2015, </a:t>
          </a:r>
          <a:endParaRPr lang="en-US" dirty="0"/>
        </a:p>
      </dgm:t>
    </dgm:pt>
    <dgm:pt modelId="{6CDB5783-49E3-437B-935F-5312BF3F7178}" type="parTrans" cxnId="{70CF3E94-0FDE-4A54-9FE5-B713677E877D}">
      <dgm:prSet/>
      <dgm:spPr/>
      <dgm:t>
        <a:bodyPr/>
        <a:lstStyle/>
        <a:p>
          <a:endParaRPr lang="en-US"/>
        </a:p>
      </dgm:t>
    </dgm:pt>
    <dgm:pt modelId="{48C08AD0-E4CD-4CC0-B375-2EE60F01E2B5}" type="sibTrans" cxnId="{70CF3E94-0FDE-4A54-9FE5-B713677E877D}">
      <dgm:prSet/>
      <dgm:spPr/>
      <dgm:t>
        <a:bodyPr/>
        <a:lstStyle/>
        <a:p>
          <a:endParaRPr lang="en-US"/>
        </a:p>
      </dgm:t>
    </dgm:pt>
    <dgm:pt modelId="{0784314F-70D6-432D-9D8C-AF0BFD7DFC7B}">
      <dgm:prSet/>
      <dgm:spPr/>
      <dgm:t>
        <a:bodyPr/>
        <a:lstStyle/>
        <a:p>
          <a:r>
            <a:rPr lang="en-GB" b="0" dirty="0"/>
            <a:t>Green H2 Energy Opportunity </a:t>
          </a:r>
          <a:r>
            <a:rPr lang="en-GB" b="1" dirty="0"/>
            <a:t>t</a:t>
          </a:r>
          <a:r>
            <a:rPr lang="en-GB" dirty="0"/>
            <a:t>o develop a new model for exploiting remotely generated electricity from renewable sources to provide energy security for communities. </a:t>
          </a:r>
          <a:endParaRPr lang="en-US" dirty="0"/>
        </a:p>
      </dgm:t>
    </dgm:pt>
    <dgm:pt modelId="{9DE12EB9-A18F-4945-A2AA-CE5C7749C750}" type="parTrans" cxnId="{59CB0D5D-6B44-4110-BCDB-6B90B4B63E61}">
      <dgm:prSet/>
      <dgm:spPr/>
      <dgm:t>
        <a:bodyPr/>
        <a:lstStyle/>
        <a:p>
          <a:endParaRPr lang="en-GB"/>
        </a:p>
      </dgm:t>
    </dgm:pt>
    <dgm:pt modelId="{5CABBAA1-66BA-462F-B794-44AAE9D0E60F}" type="sibTrans" cxnId="{59CB0D5D-6B44-4110-BCDB-6B90B4B63E61}">
      <dgm:prSet/>
      <dgm:spPr/>
      <dgm:t>
        <a:bodyPr/>
        <a:lstStyle/>
        <a:p>
          <a:endParaRPr lang="en-GB"/>
        </a:p>
      </dgm:t>
    </dgm:pt>
    <dgm:pt modelId="{B29383EA-F8F0-429D-824F-62F51395046F}">
      <dgm:prSet/>
      <dgm:spPr/>
      <dgm:t>
        <a:bodyPr/>
        <a:lstStyle/>
        <a:p>
          <a:r>
            <a:rPr lang="en-GB" dirty="0"/>
            <a:t>Implementing an energy model that relies on hydrogen as an energy carrier and is utilised to supply the main forms of energy demand: electricity, heating and transportation fuels.</a:t>
          </a:r>
          <a:endParaRPr lang="en-US" dirty="0"/>
        </a:p>
      </dgm:t>
    </dgm:pt>
    <dgm:pt modelId="{D18B86E8-FBA2-4179-ADE7-81015BEE29DE}" type="parTrans" cxnId="{A941A327-D42C-47E6-8BBC-A62F231E8F40}">
      <dgm:prSet/>
      <dgm:spPr/>
      <dgm:t>
        <a:bodyPr/>
        <a:lstStyle/>
        <a:p>
          <a:endParaRPr lang="en-GB"/>
        </a:p>
      </dgm:t>
    </dgm:pt>
    <dgm:pt modelId="{569DC874-B3F6-4893-8524-0CEF0B19EE7F}" type="sibTrans" cxnId="{A941A327-D42C-47E6-8BBC-A62F231E8F40}">
      <dgm:prSet/>
      <dgm:spPr/>
      <dgm:t>
        <a:bodyPr/>
        <a:lstStyle/>
        <a:p>
          <a:endParaRPr lang="en-GB"/>
        </a:p>
      </dgm:t>
    </dgm:pt>
    <dgm:pt modelId="{81135A26-5993-4107-A457-92E3A0CF3A0B}" type="pres">
      <dgm:prSet presAssocID="{D4ED4202-41D5-4534-9768-B34D9409495B}" presName="vert0" presStyleCnt="0">
        <dgm:presLayoutVars>
          <dgm:dir/>
          <dgm:animOne val="branch"/>
          <dgm:animLvl val="lvl"/>
        </dgm:presLayoutVars>
      </dgm:prSet>
      <dgm:spPr/>
    </dgm:pt>
    <dgm:pt modelId="{58F26F53-13F4-4D05-B5F8-76D7DBB8EA70}" type="pres">
      <dgm:prSet presAssocID="{648A2BD7-B98F-40EA-A29D-D1E46A0B78CA}" presName="thickLine" presStyleLbl="alignNode1" presStyleIdx="0" presStyleCnt="4"/>
      <dgm:spPr/>
    </dgm:pt>
    <dgm:pt modelId="{D9D20860-8CD9-4050-9A5B-C3EB5B69FCBC}" type="pres">
      <dgm:prSet presAssocID="{648A2BD7-B98F-40EA-A29D-D1E46A0B78CA}" presName="horz1" presStyleCnt="0"/>
      <dgm:spPr/>
    </dgm:pt>
    <dgm:pt modelId="{89BAFDF1-04CA-40E3-AF4A-25F711ACE778}" type="pres">
      <dgm:prSet presAssocID="{648A2BD7-B98F-40EA-A29D-D1E46A0B78CA}" presName="tx1" presStyleLbl="revTx" presStyleIdx="0" presStyleCnt="4"/>
      <dgm:spPr/>
    </dgm:pt>
    <dgm:pt modelId="{F011A7D7-F045-45E6-A5E6-B3DE25BAE002}" type="pres">
      <dgm:prSet presAssocID="{648A2BD7-B98F-40EA-A29D-D1E46A0B78CA}" presName="vert1" presStyleCnt="0"/>
      <dgm:spPr/>
    </dgm:pt>
    <dgm:pt modelId="{CF5524B3-6D5B-4D42-9E58-1EE180C7440E}" type="pres">
      <dgm:prSet presAssocID="{17C95EC2-5E5E-47C0-B0DC-0F498C5B7F0D}" presName="thickLine" presStyleLbl="alignNode1" presStyleIdx="1" presStyleCnt="4"/>
      <dgm:spPr/>
    </dgm:pt>
    <dgm:pt modelId="{99EE2025-2B96-49F4-A0AB-DF0DF250010B}" type="pres">
      <dgm:prSet presAssocID="{17C95EC2-5E5E-47C0-B0DC-0F498C5B7F0D}" presName="horz1" presStyleCnt="0"/>
      <dgm:spPr/>
    </dgm:pt>
    <dgm:pt modelId="{C06E43FF-83C3-4E0E-9485-6D3A1129E120}" type="pres">
      <dgm:prSet presAssocID="{17C95EC2-5E5E-47C0-B0DC-0F498C5B7F0D}" presName="tx1" presStyleLbl="revTx" presStyleIdx="1" presStyleCnt="4"/>
      <dgm:spPr/>
    </dgm:pt>
    <dgm:pt modelId="{C45EE2F0-5540-46C8-AF6B-D54273D1306F}" type="pres">
      <dgm:prSet presAssocID="{17C95EC2-5E5E-47C0-B0DC-0F498C5B7F0D}" presName="vert1" presStyleCnt="0"/>
      <dgm:spPr/>
    </dgm:pt>
    <dgm:pt modelId="{4AEE2A5C-D48B-4D5F-A524-061D7810F5CF}" type="pres">
      <dgm:prSet presAssocID="{0784314F-70D6-432D-9D8C-AF0BFD7DFC7B}" presName="thickLine" presStyleLbl="alignNode1" presStyleIdx="2" presStyleCnt="4"/>
      <dgm:spPr/>
    </dgm:pt>
    <dgm:pt modelId="{8C9D12FC-A29F-4955-8D1F-0B0075454F8A}" type="pres">
      <dgm:prSet presAssocID="{0784314F-70D6-432D-9D8C-AF0BFD7DFC7B}" presName="horz1" presStyleCnt="0"/>
      <dgm:spPr/>
    </dgm:pt>
    <dgm:pt modelId="{84994FAE-015A-4B76-92D6-2E99C2AE4EFD}" type="pres">
      <dgm:prSet presAssocID="{0784314F-70D6-432D-9D8C-AF0BFD7DFC7B}" presName="tx1" presStyleLbl="revTx" presStyleIdx="2" presStyleCnt="4"/>
      <dgm:spPr/>
    </dgm:pt>
    <dgm:pt modelId="{D4EE8064-E598-4363-B097-72D3C61E5938}" type="pres">
      <dgm:prSet presAssocID="{0784314F-70D6-432D-9D8C-AF0BFD7DFC7B}" presName="vert1" presStyleCnt="0"/>
      <dgm:spPr/>
    </dgm:pt>
    <dgm:pt modelId="{AC81C9E5-7497-40D1-AA23-4D41D66E63C4}" type="pres">
      <dgm:prSet presAssocID="{B29383EA-F8F0-429D-824F-62F51395046F}" presName="thickLine" presStyleLbl="alignNode1" presStyleIdx="3" presStyleCnt="4"/>
      <dgm:spPr/>
    </dgm:pt>
    <dgm:pt modelId="{F6E94310-D28D-4B49-A8F8-68D3DDB541FC}" type="pres">
      <dgm:prSet presAssocID="{B29383EA-F8F0-429D-824F-62F51395046F}" presName="horz1" presStyleCnt="0"/>
      <dgm:spPr/>
    </dgm:pt>
    <dgm:pt modelId="{16ED183E-88D5-415F-BE46-38FC2CA4C16C}" type="pres">
      <dgm:prSet presAssocID="{B29383EA-F8F0-429D-824F-62F51395046F}" presName="tx1" presStyleLbl="revTx" presStyleIdx="3" presStyleCnt="4"/>
      <dgm:spPr/>
    </dgm:pt>
    <dgm:pt modelId="{4CE4AB20-51E7-481E-A77B-A628AABC526E}" type="pres">
      <dgm:prSet presAssocID="{B29383EA-F8F0-429D-824F-62F51395046F}" presName="vert1" presStyleCnt="0"/>
      <dgm:spPr/>
    </dgm:pt>
  </dgm:ptLst>
  <dgm:cxnLst>
    <dgm:cxn modelId="{A941A327-D42C-47E6-8BBC-A62F231E8F40}" srcId="{D4ED4202-41D5-4534-9768-B34D9409495B}" destId="{B29383EA-F8F0-429D-824F-62F51395046F}" srcOrd="3" destOrd="0" parTransId="{D18B86E8-FBA2-4179-ADE7-81015BEE29DE}" sibTransId="{569DC874-B3F6-4893-8524-0CEF0B19EE7F}"/>
    <dgm:cxn modelId="{774E612E-EA9F-4DFB-B234-7A9E72E92ADC}" type="presOf" srcId="{17C95EC2-5E5E-47C0-B0DC-0F498C5B7F0D}" destId="{C06E43FF-83C3-4E0E-9485-6D3A1129E120}" srcOrd="0" destOrd="0" presId="urn:microsoft.com/office/officeart/2008/layout/LinedList"/>
    <dgm:cxn modelId="{3516A730-5DAD-4203-8722-FB0FB9FFD7CE}" type="presOf" srcId="{0784314F-70D6-432D-9D8C-AF0BFD7DFC7B}" destId="{84994FAE-015A-4B76-92D6-2E99C2AE4EFD}" srcOrd="0" destOrd="0" presId="urn:microsoft.com/office/officeart/2008/layout/LinedList"/>
    <dgm:cxn modelId="{243BCB32-541A-49E6-ADA2-C8917E6B8C8C}" type="presOf" srcId="{D4ED4202-41D5-4534-9768-B34D9409495B}" destId="{81135A26-5993-4107-A457-92E3A0CF3A0B}" srcOrd="0" destOrd="0" presId="urn:microsoft.com/office/officeart/2008/layout/LinedList"/>
    <dgm:cxn modelId="{59CB0D5D-6B44-4110-BCDB-6B90B4B63E61}" srcId="{D4ED4202-41D5-4534-9768-B34D9409495B}" destId="{0784314F-70D6-432D-9D8C-AF0BFD7DFC7B}" srcOrd="2" destOrd="0" parTransId="{9DE12EB9-A18F-4945-A2AA-CE5C7749C750}" sibTransId="{5CABBAA1-66BA-462F-B794-44AAE9D0E60F}"/>
    <dgm:cxn modelId="{62E32169-3001-4416-B422-3EAC73209CEC}" type="presOf" srcId="{B29383EA-F8F0-429D-824F-62F51395046F}" destId="{16ED183E-88D5-415F-BE46-38FC2CA4C16C}" srcOrd="0" destOrd="0" presId="urn:microsoft.com/office/officeart/2008/layout/LinedList"/>
    <dgm:cxn modelId="{D56AB253-17AE-4F92-844C-7A172E1F7746}" srcId="{D4ED4202-41D5-4534-9768-B34D9409495B}" destId="{648A2BD7-B98F-40EA-A29D-D1E46A0B78CA}" srcOrd="0" destOrd="0" parTransId="{1D13C778-FF81-4252-8A71-5E434E3B144E}" sibTransId="{C43AF85A-A7E7-498F-97A6-99404CB130F1}"/>
    <dgm:cxn modelId="{70CF3E94-0FDE-4A54-9FE5-B713677E877D}" srcId="{D4ED4202-41D5-4534-9768-B34D9409495B}" destId="{17C95EC2-5E5E-47C0-B0DC-0F498C5B7F0D}" srcOrd="1" destOrd="0" parTransId="{6CDB5783-49E3-437B-935F-5312BF3F7178}" sibTransId="{48C08AD0-E4CD-4CC0-B375-2EE60F01E2B5}"/>
    <dgm:cxn modelId="{9EEF1AB0-367D-4C68-929E-0A8A700CC2D3}" type="presOf" srcId="{648A2BD7-B98F-40EA-A29D-D1E46A0B78CA}" destId="{89BAFDF1-04CA-40E3-AF4A-25F711ACE778}" srcOrd="0" destOrd="0" presId="urn:microsoft.com/office/officeart/2008/layout/LinedList"/>
    <dgm:cxn modelId="{92DC6E1E-A71F-42A2-820F-6394A63E3D9C}" type="presParOf" srcId="{81135A26-5993-4107-A457-92E3A0CF3A0B}" destId="{58F26F53-13F4-4D05-B5F8-76D7DBB8EA70}" srcOrd="0" destOrd="0" presId="urn:microsoft.com/office/officeart/2008/layout/LinedList"/>
    <dgm:cxn modelId="{CC0ECAD5-6C3D-4BD7-AF3E-E9E6AF23D7A9}" type="presParOf" srcId="{81135A26-5993-4107-A457-92E3A0CF3A0B}" destId="{D9D20860-8CD9-4050-9A5B-C3EB5B69FCBC}" srcOrd="1" destOrd="0" presId="urn:microsoft.com/office/officeart/2008/layout/LinedList"/>
    <dgm:cxn modelId="{610FDB38-A8EB-4403-B5B6-80E5188A8CE2}" type="presParOf" srcId="{D9D20860-8CD9-4050-9A5B-C3EB5B69FCBC}" destId="{89BAFDF1-04CA-40E3-AF4A-25F711ACE778}" srcOrd="0" destOrd="0" presId="urn:microsoft.com/office/officeart/2008/layout/LinedList"/>
    <dgm:cxn modelId="{903C1A3D-15CE-4E8B-AC6A-A1729D959DF9}" type="presParOf" srcId="{D9D20860-8CD9-4050-9A5B-C3EB5B69FCBC}" destId="{F011A7D7-F045-45E6-A5E6-B3DE25BAE002}" srcOrd="1" destOrd="0" presId="urn:microsoft.com/office/officeart/2008/layout/LinedList"/>
    <dgm:cxn modelId="{EFE60652-5F6B-4827-803F-9636A87D3D41}" type="presParOf" srcId="{81135A26-5993-4107-A457-92E3A0CF3A0B}" destId="{CF5524B3-6D5B-4D42-9E58-1EE180C7440E}" srcOrd="2" destOrd="0" presId="urn:microsoft.com/office/officeart/2008/layout/LinedList"/>
    <dgm:cxn modelId="{A81C7A28-B4D9-4F22-85A2-0A400CD54B7E}" type="presParOf" srcId="{81135A26-5993-4107-A457-92E3A0CF3A0B}" destId="{99EE2025-2B96-49F4-A0AB-DF0DF250010B}" srcOrd="3" destOrd="0" presId="urn:microsoft.com/office/officeart/2008/layout/LinedList"/>
    <dgm:cxn modelId="{363D81F0-C143-4A8A-9AAD-E8E488555D65}" type="presParOf" srcId="{99EE2025-2B96-49F4-A0AB-DF0DF250010B}" destId="{C06E43FF-83C3-4E0E-9485-6D3A1129E120}" srcOrd="0" destOrd="0" presId="urn:microsoft.com/office/officeart/2008/layout/LinedList"/>
    <dgm:cxn modelId="{BCEDD09A-91C1-4117-9237-B247D3FB7095}" type="presParOf" srcId="{99EE2025-2B96-49F4-A0AB-DF0DF250010B}" destId="{C45EE2F0-5540-46C8-AF6B-D54273D1306F}" srcOrd="1" destOrd="0" presId="urn:microsoft.com/office/officeart/2008/layout/LinedList"/>
    <dgm:cxn modelId="{98FB8379-06A5-41DE-A038-8FF91DAE78C5}" type="presParOf" srcId="{81135A26-5993-4107-A457-92E3A0CF3A0B}" destId="{4AEE2A5C-D48B-4D5F-A524-061D7810F5CF}" srcOrd="4" destOrd="0" presId="urn:microsoft.com/office/officeart/2008/layout/LinedList"/>
    <dgm:cxn modelId="{1DD2898E-4C21-430A-A97F-A9750B6A79BB}" type="presParOf" srcId="{81135A26-5993-4107-A457-92E3A0CF3A0B}" destId="{8C9D12FC-A29F-4955-8D1F-0B0075454F8A}" srcOrd="5" destOrd="0" presId="urn:microsoft.com/office/officeart/2008/layout/LinedList"/>
    <dgm:cxn modelId="{20893F82-87CB-4F3E-B12F-455E1F3C378E}" type="presParOf" srcId="{8C9D12FC-A29F-4955-8D1F-0B0075454F8A}" destId="{84994FAE-015A-4B76-92D6-2E99C2AE4EFD}" srcOrd="0" destOrd="0" presId="urn:microsoft.com/office/officeart/2008/layout/LinedList"/>
    <dgm:cxn modelId="{4FA7E483-11D1-4017-995B-C72C6725A170}" type="presParOf" srcId="{8C9D12FC-A29F-4955-8D1F-0B0075454F8A}" destId="{D4EE8064-E598-4363-B097-72D3C61E5938}" srcOrd="1" destOrd="0" presId="urn:microsoft.com/office/officeart/2008/layout/LinedList"/>
    <dgm:cxn modelId="{C76D4F98-9993-4952-A862-85ABE9F29F81}" type="presParOf" srcId="{81135A26-5993-4107-A457-92E3A0CF3A0B}" destId="{AC81C9E5-7497-40D1-AA23-4D41D66E63C4}" srcOrd="6" destOrd="0" presId="urn:microsoft.com/office/officeart/2008/layout/LinedList"/>
    <dgm:cxn modelId="{C9275786-80CD-437A-A610-0774E43852C8}" type="presParOf" srcId="{81135A26-5993-4107-A457-92E3A0CF3A0B}" destId="{F6E94310-D28D-4B49-A8F8-68D3DDB541FC}" srcOrd="7" destOrd="0" presId="urn:microsoft.com/office/officeart/2008/layout/LinedList"/>
    <dgm:cxn modelId="{A7A36ECC-3C98-402C-9E4D-D6A881AF3910}" type="presParOf" srcId="{F6E94310-D28D-4B49-A8F8-68D3DDB541FC}" destId="{16ED183E-88D5-415F-BE46-38FC2CA4C16C}" srcOrd="0" destOrd="0" presId="urn:microsoft.com/office/officeart/2008/layout/LinedList"/>
    <dgm:cxn modelId="{888AA65E-9DBC-4107-A589-23D54071AD27}" type="presParOf" srcId="{F6E94310-D28D-4B49-A8F8-68D3DDB541FC}" destId="{4CE4AB20-51E7-481E-A77B-A628AABC526E}"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6E106B1-B761-46AC-A980-4D2EB557E44B}" type="doc">
      <dgm:prSet loTypeId="urn:microsoft.com/office/officeart/2008/layout/LinedList" loCatId="list" qsTypeId="urn:microsoft.com/office/officeart/2005/8/quickstyle/simple4" qsCatId="simple" csTypeId="urn:microsoft.com/office/officeart/2005/8/colors/accent0_3" csCatId="mainScheme" phldr="1"/>
      <dgm:spPr/>
      <dgm:t>
        <a:bodyPr/>
        <a:lstStyle/>
        <a:p>
          <a:endParaRPr lang="en-US"/>
        </a:p>
      </dgm:t>
    </dgm:pt>
    <dgm:pt modelId="{2EFCD127-4EC8-41E7-B2C4-FE0229499047}">
      <dgm:prSet/>
      <dgm:spPr/>
      <dgm:t>
        <a:bodyPr/>
        <a:lstStyle/>
        <a:p>
          <a:r>
            <a:rPr lang="en-GB" b="1" dirty="0"/>
            <a:t>GenComm Phase I </a:t>
          </a:r>
          <a:endParaRPr lang="en-US" b="1" dirty="0"/>
        </a:p>
      </dgm:t>
    </dgm:pt>
    <dgm:pt modelId="{85959C62-AD88-47A2-8F84-D2A0C5C1EF88}" type="parTrans" cxnId="{F7A9D972-DF95-4A36-89BA-8B8CFE9F3E4B}">
      <dgm:prSet/>
      <dgm:spPr/>
      <dgm:t>
        <a:bodyPr/>
        <a:lstStyle/>
        <a:p>
          <a:endParaRPr lang="en-US"/>
        </a:p>
      </dgm:t>
    </dgm:pt>
    <dgm:pt modelId="{93FA6A6F-D142-428A-8488-4E75078F2441}" type="sibTrans" cxnId="{F7A9D972-DF95-4A36-89BA-8B8CFE9F3E4B}">
      <dgm:prSet/>
      <dgm:spPr/>
      <dgm:t>
        <a:bodyPr/>
        <a:lstStyle/>
        <a:p>
          <a:endParaRPr lang="en-US"/>
        </a:p>
      </dgm:t>
    </dgm:pt>
    <dgm:pt modelId="{F31BE165-148C-4EB2-B5FD-D9500342D062}">
      <dgm:prSet/>
      <dgm:spPr/>
      <dgm:t>
        <a:bodyPr/>
        <a:lstStyle/>
        <a:p>
          <a:r>
            <a:rPr lang="en-GB"/>
            <a:t>16</a:t>
          </a:r>
          <a:r>
            <a:rPr lang="en-GB" baseline="30000"/>
            <a:t>th</a:t>
          </a:r>
          <a:r>
            <a:rPr lang="en-GB"/>
            <a:t> March 2017 –  30</a:t>
          </a:r>
          <a:r>
            <a:rPr lang="en-GB" baseline="30000"/>
            <a:t>th</a:t>
          </a:r>
          <a:r>
            <a:rPr lang="en-GB"/>
            <a:t> December 2020 – extended to 31</a:t>
          </a:r>
          <a:r>
            <a:rPr lang="en-GB" baseline="30000"/>
            <a:t>st</a:t>
          </a:r>
          <a:r>
            <a:rPr lang="en-GB"/>
            <a:t> October 2021</a:t>
          </a:r>
          <a:endParaRPr lang="en-US"/>
        </a:p>
      </dgm:t>
    </dgm:pt>
    <dgm:pt modelId="{941A82BA-5CF3-4A36-A3A0-0FDC945E2644}" type="parTrans" cxnId="{E22DDEF5-D6DD-4D38-BDAE-B6407CA9E957}">
      <dgm:prSet/>
      <dgm:spPr/>
      <dgm:t>
        <a:bodyPr/>
        <a:lstStyle/>
        <a:p>
          <a:endParaRPr lang="en-US"/>
        </a:p>
      </dgm:t>
    </dgm:pt>
    <dgm:pt modelId="{5125EE19-1E54-47AF-BD57-825B16FAFA82}" type="sibTrans" cxnId="{E22DDEF5-D6DD-4D38-BDAE-B6407CA9E957}">
      <dgm:prSet/>
      <dgm:spPr/>
      <dgm:t>
        <a:bodyPr/>
        <a:lstStyle/>
        <a:p>
          <a:endParaRPr lang="en-US"/>
        </a:p>
      </dgm:t>
    </dgm:pt>
    <dgm:pt modelId="{A63042B5-CC17-4487-97DD-FFE462DF1B84}">
      <dgm:prSet/>
      <dgm:spPr/>
      <dgm:t>
        <a:bodyPr/>
        <a:lstStyle/>
        <a:p>
          <a:r>
            <a:rPr lang="en-GB" b="1" dirty="0"/>
            <a:t>GenComm Phase II </a:t>
          </a:r>
          <a:endParaRPr lang="en-US" b="1" dirty="0"/>
        </a:p>
      </dgm:t>
    </dgm:pt>
    <dgm:pt modelId="{61DA38FD-FC11-4E00-BA98-A6F6214AF544}" type="parTrans" cxnId="{D857A18F-24CB-4B93-B6A1-8CF453E9FF3A}">
      <dgm:prSet/>
      <dgm:spPr/>
      <dgm:t>
        <a:bodyPr/>
        <a:lstStyle/>
        <a:p>
          <a:endParaRPr lang="en-US"/>
        </a:p>
      </dgm:t>
    </dgm:pt>
    <dgm:pt modelId="{28266F57-93DA-4E3A-9DF4-215C121B3517}" type="sibTrans" cxnId="{D857A18F-24CB-4B93-B6A1-8CF453E9FF3A}">
      <dgm:prSet/>
      <dgm:spPr/>
      <dgm:t>
        <a:bodyPr/>
        <a:lstStyle/>
        <a:p>
          <a:endParaRPr lang="en-US"/>
        </a:p>
      </dgm:t>
    </dgm:pt>
    <dgm:pt modelId="{32A1C08D-486F-48EB-9C7A-5BCB3E135132}">
      <dgm:prSet/>
      <dgm:spPr/>
      <dgm:t>
        <a:bodyPr/>
        <a:lstStyle/>
        <a:p>
          <a:r>
            <a:rPr lang="en-GB" dirty="0"/>
            <a:t>Capitalisation Call: July 2021 - August 2023</a:t>
          </a:r>
          <a:endParaRPr lang="en-US" dirty="0"/>
        </a:p>
      </dgm:t>
    </dgm:pt>
    <dgm:pt modelId="{CC87080A-F878-443E-9F2E-32FBB0989235}" type="parTrans" cxnId="{DA33E674-46EF-4DDD-B013-8F0CD078F96E}">
      <dgm:prSet/>
      <dgm:spPr/>
      <dgm:t>
        <a:bodyPr/>
        <a:lstStyle/>
        <a:p>
          <a:endParaRPr lang="en-US"/>
        </a:p>
      </dgm:t>
    </dgm:pt>
    <dgm:pt modelId="{7A752CB3-7D04-48C8-8006-E30E473F6B83}" type="sibTrans" cxnId="{DA33E674-46EF-4DDD-B013-8F0CD078F96E}">
      <dgm:prSet/>
      <dgm:spPr/>
      <dgm:t>
        <a:bodyPr/>
        <a:lstStyle/>
        <a:p>
          <a:endParaRPr lang="en-US"/>
        </a:p>
      </dgm:t>
    </dgm:pt>
    <dgm:pt modelId="{A51E9E57-2D27-45F4-8135-1C5A0197A63B}">
      <dgm:prSet/>
      <dgm:spPr/>
      <dgm:t>
        <a:bodyPr/>
        <a:lstStyle/>
        <a:p>
          <a:r>
            <a:rPr lang="en-US" dirty="0"/>
            <a:t>Total budget €11.8M</a:t>
          </a:r>
        </a:p>
      </dgm:t>
    </dgm:pt>
    <dgm:pt modelId="{FA434B99-DD23-4B51-AB7D-866181EDA670}" type="parTrans" cxnId="{503B1707-20BC-4EEB-BE1D-AAEAD387918D}">
      <dgm:prSet/>
      <dgm:spPr/>
      <dgm:t>
        <a:bodyPr/>
        <a:lstStyle/>
        <a:p>
          <a:endParaRPr lang="en-GB"/>
        </a:p>
      </dgm:t>
    </dgm:pt>
    <dgm:pt modelId="{5FFF0B86-2869-421B-AA4B-A455FFD78A15}" type="sibTrans" cxnId="{503B1707-20BC-4EEB-BE1D-AAEAD387918D}">
      <dgm:prSet/>
      <dgm:spPr/>
      <dgm:t>
        <a:bodyPr/>
        <a:lstStyle/>
        <a:p>
          <a:endParaRPr lang="en-GB"/>
        </a:p>
      </dgm:t>
    </dgm:pt>
    <dgm:pt modelId="{B94469D3-8E4A-4CF9-B347-84EBFEBA90F1}" type="pres">
      <dgm:prSet presAssocID="{86E106B1-B761-46AC-A980-4D2EB557E44B}" presName="vert0" presStyleCnt="0">
        <dgm:presLayoutVars>
          <dgm:dir/>
          <dgm:animOne val="branch"/>
          <dgm:animLvl val="lvl"/>
        </dgm:presLayoutVars>
      </dgm:prSet>
      <dgm:spPr/>
    </dgm:pt>
    <dgm:pt modelId="{C47E3A50-8BDD-46B9-801D-4F1009E82C6A}" type="pres">
      <dgm:prSet presAssocID="{2EFCD127-4EC8-41E7-B2C4-FE0229499047}" presName="thickLine" presStyleLbl="alignNode1" presStyleIdx="0" presStyleCnt="5"/>
      <dgm:spPr/>
    </dgm:pt>
    <dgm:pt modelId="{CBC1C531-F4D4-4852-8EBB-839D1D8EF55D}" type="pres">
      <dgm:prSet presAssocID="{2EFCD127-4EC8-41E7-B2C4-FE0229499047}" presName="horz1" presStyleCnt="0"/>
      <dgm:spPr/>
    </dgm:pt>
    <dgm:pt modelId="{A8B6601E-7791-4E43-A8F4-57022F30B045}" type="pres">
      <dgm:prSet presAssocID="{2EFCD127-4EC8-41E7-B2C4-FE0229499047}" presName="tx1" presStyleLbl="revTx" presStyleIdx="0" presStyleCnt="5"/>
      <dgm:spPr/>
    </dgm:pt>
    <dgm:pt modelId="{488DD5E3-6012-480B-9567-4661CBED3FF2}" type="pres">
      <dgm:prSet presAssocID="{2EFCD127-4EC8-41E7-B2C4-FE0229499047}" presName="vert1" presStyleCnt="0"/>
      <dgm:spPr/>
    </dgm:pt>
    <dgm:pt modelId="{4587EF8D-C7E3-4EC3-9AA0-DBDC28CEB0B7}" type="pres">
      <dgm:prSet presAssocID="{F31BE165-148C-4EB2-B5FD-D9500342D062}" presName="thickLine" presStyleLbl="alignNode1" presStyleIdx="1" presStyleCnt="5"/>
      <dgm:spPr/>
    </dgm:pt>
    <dgm:pt modelId="{F08A514D-5517-425F-9B15-5403713DE56B}" type="pres">
      <dgm:prSet presAssocID="{F31BE165-148C-4EB2-B5FD-D9500342D062}" presName="horz1" presStyleCnt="0"/>
      <dgm:spPr/>
    </dgm:pt>
    <dgm:pt modelId="{EA86F226-D670-42C9-B29D-770674ACB097}" type="pres">
      <dgm:prSet presAssocID="{F31BE165-148C-4EB2-B5FD-D9500342D062}" presName="tx1" presStyleLbl="revTx" presStyleIdx="1" presStyleCnt="5"/>
      <dgm:spPr/>
    </dgm:pt>
    <dgm:pt modelId="{A6ECC644-C0C2-45E4-899A-2A332C4A08C2}" type="pres">
      <dgm:prSet presAssocID="{F31BE165-148C-4EB2-B5FD-D9500342D062}" presName="vert1" presStyleCnt="0"/>
      <dgm:spPr/>
    </dgm:pt>
    <dgm:pt modelId="{AF2352D8-F341-494D-B6DD-F48E7C70FDC4}" type="pres">
      <dgm:prSet presAssocID="{A63042B5-CC17-4487-97DD-FFE462DF1B84}" presName="thickLine" presStyleLbl="alignNode1" presStyleIdx="2" presStyleCnt="5"/>
      <dgm:spPr/>
    </dgm:pt>
    <dgm:pt modelId="{C0A1E5B8-87D8-4974-8944-289EEFAB662E}" type="pres">
      <dgm:prSet presAssocID="{A63042B5-CC17-4487-97DD-FFE462DF1B84}" presName="horz1" presStyleCnt="0"/>
      <dgm:spPr/>
    </dgm:pt>
    <dgm:pt modelId="{045A8133-2015-4EEC-8CEC-AC6F0FF7CDD9}" type="pres">
      <dgm:prSet presAssocID="{A63042B5-CC17-4487-97DD-FFE462DF1B84}" presName="tx1" presStyleLbl="revTx" presStyleIdx="2" presStyleCnt="5"/>
      <dgm:spPr/>
    </dgm:pt>
    <dgm:pt modelId="{C7DA7244-790D-4214-82CC-4A3DF9889901}" type="pres">
      <dgm:prSet presAssocID="{A63042B5-CC17-4487-97DD-FFE462DF1B84}" presName="vert1" presStyleCnt="0"/>
      <dgm:spPr/>
    </dgm:pt>
    <dgm:pt modelId="{07F9AAC3-7AFC-4315-A914-54233335CDB9}" type="pres">
      <dgm:prSet presAssocID="{32A1C08D-486F-48EB-9C7A-5BCB3E135132}" presName="thickLine" presStyleLbl="alignNode1" presStyleIdx="3" presStyleCnt="5"/>
      <dgm:spPr/>
    </dgm:pt>
    <dgm:pt modelId="{9F1D8947-AAFE-4191-89D1-9814968925E2}" type="pres">
      <dgm:prSet presAssocID="{32A1C08D-486F-48EB-9C7A-5BCB3E135132}" presName="horz1" presStyleCnt="0"/>
      <dgm:spPr/>
    </dgm:pt>
    <dgm:pt modelId="{6A8283CD-22E7-4BE2-982D-60B2AA0491A3}" type="pres">
      <dgm:prSet presAssocID="{32A1C08D-486F-48EB-9C7A-5BCB3E135132}" presName="tx1" presStyleLbl="revTx" presStyleIdx="3" presStyleCnt="5"/>
      <dgm:spPr/>
    </dgm:pt>
    <dgm:pt modelId="{7A56D03D-65A1-4B0F-BC20-F0B2421A9084}" type="pres">
      <dgm:prSet presAssocID="{32A1C08D-486F-48EB-9C7A-5BCB3E135132}" presName="vert1" presStyleCnt="0"/>
      <dgm:spPr/>
    </dgm:pt>
    <dgm:pt modelId="{4B4D126E-ACDD-40A1-9997-A5B055EB29AB}" type="pres">
      <dgm:prSet presAssocID="{A51E9E57-2D27-45F4-8135-1C5A0197A63B}" presName="thickLine" presStyleLbl="alignNode1" presStyleIdx="4" presStyleCnt="5"/>
      <dgm:spPr/>
    </dgm:pt>
    <dgm:pt modelId="{12AB3549-8328-405D-9658-E9D46A9DF9C9}" type="pres">
      <dgm:prSet presAssocID="{A51E9E57-2D27-45F4-8135-1C5A0197A63B}" presName="horz1" presStyleCnt="0"/>
      <dgm:spPr/>
    </dgm:pt>
    <dgm:pt modelId="{3DE480FC-55B5-4498-92B7-C14FA7E055D5}" type="pres">
      <dgm:prSet presAssocID="{A51E9E57-2D27-45F4-8135-1C5A0197A63B}" presName="tx1" presStyleLbl="revTx" presStyleIdx="4" presStyleCnt="5"/>
      <dgm:spPr/>
    </dgm:pt>
    <dgm:pt modelId="{56E261C6-217A-45E3-84E2-1408B3C04D4E}" type="pres">
      <dgm:prSet presAssocID="{A51E9E57-2D27-45F4-8135-1C5A0197A63B}" presName="vert1" presStyleCnt="0"/>
      <dgm:spPr/>
    </dgm:pt>
  </dgm:ptLst>
  <dgm:cxnLst>
    <dgm:cxn modelId="{503B1707-20BC-4EEB-BE1D-AAEAD387918D}" srcId="{86E106B1-B761-46AC-A980-4D2EB557E44B}" destId="{A51E9E57-2D27-45F4-8135-1C5A0197A63B}" srcOrd="4" destOrd="0" parTransId="{FA434B99-DD23-4B51-AB7D-866181EDA670}" sibTransId="{5FFF0B86-2869-421B-AA4B-A455FFD78A15}"/>
    <dgm:cxn modelId="{7C55B720-B2E7-4714-A4E0-3A42F91EF74A}" type="presOf" srcId="{A51E9E57-2D27-45F4-8135-1C5A0197A63B}" destId="{3DE480FC-55B5-4498-92B7-C14FA7E055D5}" srcOrd="0" destOrd="0" presId="urn:microsoft.com/office/officeart/2008/layout/LinedList"/>
    <dgm:cxn modelId="{8562B147-9D09-4B4E-A730-4A5BF77918D4}" type="presOf" srcId="{F31BE165-148C-4EB2-B5FD-D9500342D062}" destId="{EA86F226-D670-42C9-B29D-770674ACB097}" srcOrd="0" destOrd="0" presId="urn:microsoft.com/office/officeart/2008/layout/LinedList"/>
    <dgm:cxn modelId="{CD5C7771-5095-4A1E-9AA5-7FC022323A0A}" type="presOf" srcId="{2EFCD127-4EC8-41E7-B2C4-FE0229499047}" destId="{A8B6601E-7791-4E43-A8F4-57022F30B045}" srcOrd="0" destOrd="0" presId="urn:microsoft.com/office/officeart/2008/layout/LinedList"/>
    <dgm:cxn modelId="{F7A9D972-DF95-4A36-89BA-8B8CFE9F3E4B}" srcId="{86E106B1-B761-46AC-A980-4D2EB557E44B}" destId="{2EFCD127-4EC8-41E7-B2C4-FE0229499047}" srcOrd="0" destOrd="0" parTransId="{85959C62-AD88-47A2-8F84-D2A0C5C1EF88}" sibTransId="{93FA6A6F-D142-428A-8488-4E75078F2441}"/>
    <dgm:cxn modelId="{DA33E674-46EF-4DDD-B013-8F0CD078F96E}" srcId="{86E106B1-B761-46AC-A980-4D2EB557E44B}" destId="{32A1C08D-486F-48EB-9C7A-5BCB3E135132}" srcOrd="3" destOrd="0" parTransId="{CC87080A-F878-443E-9F2E-32FBB0989235}" sibTransId="{7A752CB3-7D04-48C8-8006-E30E473F6B83}"/>
    <dgm:cxn modelId="{13D27076-D8F2-4E75-B6A7-375A0A4BF890}" type="presOf" srcId="{A63042B5-CC17-4487-97DD-FFE462DF1B84}" destId="{045A8133-2015-4EEC-8CEC-AC6F0FF7CDD9}" srcOrd="0" destOrd="0" presId="urn:microsoft.com/office/officeart/2008/layout/LinedList"/>
    <dgm:cxn modelId="{ADFFDF83-3021-4937-A6ED-25F2388C6516}" type="presOf" srcId="{86E106B1-B761-46AC-A980-4D2EB557E44B}" destId="{B94469D3-8E4A-4CF9-B347-84EBFEBA90F1}" srcOrd="0" destOrd="0" presId="urn:microsoft.com/office/officeart/2008/layout/LinedList"/>
    <dgm:cxn modelId="{D857A18F-24CB-4B93-B6A1-8CF453E9FF3A}" srcId="{86E106B1-B761-46AC-A980-4D2EB557E44B}" destId="{A63042B5-CC17-4487-97DD-FFE462DF1B84}" srcOrd="2" destOrd="0" parTransId="{61DA38FD-FC11-4E00-BA98-A6F6214AF544}" sibTransId="{28266F57-93DA-4E3A-9DF4-215C121B3517}"/>
    <dgm:cxn modelId="{F1C2DF91-6F89-451C-B7F0-623CFC7C5DFB}" type="presOf" srcId="{32A1C08D-486F-48EB-9C7A-5BCB3E135132}" destId="{6A8283CD-22E7-4BE2-982D-60B2AA0491A3}" srcOrd="0" destOrd="0" presId="urn:microsoft.com/office/officeart/2008/layout/LinedList"/>
    <dgm:cxn modelId="{E22DDEF5-D6DD-4D38-BDAE-B6407CA9E957}" srcId="{86E106B1-B761-46AC-A980-4D2EB557E44B}" destId="{F31BE165-148C-4EB2-B5FD-D9500342D062}" srcOrd="1" destOrd="0" parTransId="{941A82BA-5CF3-4A36-A3A0-0FDC945E2644}" sibTransId="{5125EE19-1E54-47AF-BD57-825B16FAFA82}"/>
    <dgm:cxn modelId="{D6C3F500-728E-4072-A5E3-08F34C7C88B0}" type="presParOf" srcId="{B94469D3-8E4A-4CF9-B347-84EBFEBA90F1}" destId="{C47E3A50-8BDD-46B9-801D-4F1009E82C6A}" srcOrd="0" destOrd="0" presId="urn:microsoft.com/office/officeart/2008/layout/LinedList"/>
    <dgm:cxn modelId="{B7947DB2-733E-4826-AD60-6812958B1299}" type="presParOf" srcId="{B94469D3-8E4A-4CF9-B347-84EBFEBA90F1}" destId="{CBC1C531-F4D4-4852-8EBB-839D1D8EF55D}" srcOrd="1" destOrd="0" presId="urn:microsoft.com/office/officeart/2008/layout/LinedList"/>
    <dgm:cxn modelId="{3B5ED526-0B89-4AC4-BC61-2CC126BD1756}" type="presParOf" srcId="{CBC1C531-F4D4-4852-8EBB-839D1D8EF55D}" destId="{A8B6601E-7791-4E43-A8F4-57022F30B045}" srcOrd="0" destOrd="0" presId="urn:microsoft.com/office/officeart/2008/layout/LinedList"/>
    <dgm:cxn modelId="{59818371-6C9E-47DC-B76E-8522AF795DBC}" type="presParOf" srcId="{CBC1C531-F4D4-4852-8EBB-839D1D8EF55D}" destId="{488DD5E3-6012-480B-9567-4661CBED3FF2}" srcOrd="1" destOrd="0" presId="urn:microsoft.com/office/officeart/2008/layout/LinedList"/>
    <dgm:cxn modelId="{01390861-C046-422C-9782-546CE3B4CF8A}" type="presParOf" srcId="{B94469D3-8E4A-4CF9-B347-84EBFEBA90F1}" destId="{4587EF8D-C7E3-4EC3-9AA0-DBDC28CEB0B7}" srcOrd="2" destOrd="0" presId="urn:microsoft.com/office/officeart/2008/layout/LinedList"/>
    <dgm:cxn modelId="{8D940B1F-CA17-4891-A522-D8B873EC459F}" type="presParOf" srcId="{B94469D3-8E4A-4CF9-B347-84EBFEBA90F1}" destId="{F08A514D-5517-425F-9B15-5403713DE56B}" srcOrd="3" destOrd="0" presId="urn:microsoft.com/office/officeart/2008/layout/LinedList"/>
    <dgm:cxn modelId="{1019C04D-C9C7-49DF-8E2E-8F969C192F69}" type="presParOf" srcId="{F08A514D-5517-425F-9B15-5403713DE56B}" destId="{EA86F226-D670-42C9-B29D-770674ACB097}" srcOrd="0" destOrd="0" presId="urn:microsoft.com/office/officeart/2008/layout/LinedList"/>
    <dgm:cxn modelId="{08221DDC-DEE4-467F-B71B-CA64C87F2006}" type="presParOf" srcId="{F08A514D-5517-425F-9B15-5403713DE56B}" destId="{A6ECC644-C0C2-45E4-899A-2A332C4A08C2}" srcOrd="1" destOrd="0" presId="urn:microsoft.com/office/officeart/2008/layout/LinedList"/>
    <dgm:cxn modelId="{6C2F3026-8487-47EF-B5A5-A89503302A2B}" type="presParOf" srcId="{B94469D3-8E4A-4CF9-B347-84EBFEBA90F1}" destId="{AF2352D8-F341-494D-B6DD-F48E7C70FDC4}" srcOrd="4" destOrd="0" presId="urn:microsoft.com/office/officeart/2008/layout/LinedList"/>
    <dgm:cxn modelId="{D57E96CF-B27F-4963-A2CA-276AB6EAC73C}" type="presParOf" srcId="{B94469D3-8E4A-4CF9-B347-84EBFEBA90F1}" destId="{C0A1E5B8-87D8-4974-8944-289EEFAB662E}" srcOrd="5" destOrd="0" presId="urn:microsoft.com/office/officeart/2008/layout/LinedList"/>
    <dgm:cxn modelId="{C0EC30F4-9F61-4750-AB99-6542C7E86911}" type="presParOf" srcId="{C0A1E5B8-87D8-4974-8944-289EEFAB662E}" destId="{045A8133-2015-4EEC-8CEC-AC6F0FF7CDD9}" srcOrd="0" destOrd="0" presId="urn:microsoft.com/office/officeart/2008/layout/LinedList"/>
    <dgm:cxn modelId="{ED2424E3-3722-4393-8907-FC975CA770A0}" type="presParOf" srcId="{C0A1E5B8-87D8-4974-8944-289EEFAB662E}" destId="{C7DA7244-790D-4214-82CC-4A3DF9889901}" srcOrd="1" destOrd="0" presId="urn:microsoft.com/office/officeart/2008/layout/LinedList"/>
    <dgm:cxn modelId="{4F8670FC-57D2-46BE-8B4A-1220AAFD96C0}" type="presParOf" srcId="{B94469D3-8E4A-4CF9-B347-84EBFEBA90F1}" destId="{07F9AAC3-7AFC-4315-A914-54233335CDB9}" srcOrd="6" destOrd="0" presId="urn:microsoft.com/office/officeart/2008/layout/LinedList"/>
    <dgm:cxn modelId="{1F138FAA-0330-4C6E-A909-04F46A4BB76A}" type="presParOf" srcId="{B94469D3-8E4A-4CF9-B347-84EBFEBA90F1}" destId="{9F1D8947-AAFE-4191-89D1-9814968925E2}" srcOrd="7" destOrd="0" presId="urn:microsoft.com/office/officeart/2008/layout/LinedList"/>
    <dgm:cxn modelId="{0A31026B-9D22-41F6-8294-089DAD985E7E}" type="presParOf" srcId="{9F1D8947-AAFE-4191-89D1-9814968925E2}" destId="{6A8283CD-22E7-4BE2-982D-60B2AA0491A3}" srcOrd="0" destOrd="0" presId="urn:microsoft.com/office/officeart/2008/layout/LinedList"/>
    <dgm:cxn modelId="{892F4CB3-80CC-4832-8E0A-2F966EE749F3}" type="presParOf" srcId="{9F1D8947-AAFE-4191-89D1-9814968925E2}" destId="{7A56D03D-65A1-4B0F-BC20-F0B2421A9084}" srcOrd="1" destOrd="0" presId="urn:microsoft.com/office/officeart/2008/layout/LinedList"/>
    <dgm:cxn modelId="{60F74690-925F-4663-8BE1-A90F773A64FD}" type="presParOf" srcId="{B94469D3-8E4A-4CF9-B347-84EBFEBA90F1}" destId="{4B4D126E-ACDD-40A1-9997-A5B055EB29AB}" srcOrd="8" destOrd="0" presId="urn:microsoft.com/office/officeart/2008/layout/LinedList"/>
    <dgm:cxn modelId="{CD5FCE28-57FA-414B-B844-CFD9CBBC247B}" type="presParOf" srcId="{B94469D3-8E4A-4CF9-B347-84EBFEBA90F1}" destId="{12AB3549-8328-405D-9658-E9D46A9DF9C9}" srcOrd="9" destOrd="0" presId="urn:microsoft.com/office/officeart/2008/layout/LinedList"/>
    <dgm:cxn modelId="{02611CF3-C984-40A2-83BB-22F6108148B0}" type="presParOf" srcId="{12AB3549-8328-405D-9658-E9D46A9DF9C9}" destId="{3DE480FC-55B5-4498-92B7-C14FA7E055D5}" srcOrd="0" destOrd="0" presId="urn:microsoft.com/office/officeart/2008/layout/LinedList"/>
    <dgm:cxn modelId="{9C258D3D-B401-4997-95AC-B1B0B8C7CCE3}" type="presParOf" srcId="{12AB3549-8328-405D-9658-E9D46A9DF9C9}" destId="{56E261C6-217A-45E3-84E2-1408B3C04D4E}"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C4B1E8D-9D74-47D6-92C8-E318D3649028}" type="doc">
      <dgm:prSet loTypeId="urn:microsoft.com/office/officeart/2008/layout/LinedList" loCatId="list" qsTypeId="urn:microsoft.com/office/officeart/2005/8/quickstyle/simple4" qsCatId="simple" csTypeId="urn:microsoft.com/office/officeart/2005/8/colors/accent0_3" csCatId="mainScheme" phldr="1"/>
      <dgm:spPr/>
      <dgm:t>
        <a:bodyPr/>
        <a:lstStyle/>
        <a:p>
          <a:endParaRPr lang="en-US"/>
        </a:p>
      </dgm:t>
    </dgm:pt>
    <dgm:pt modelId="{A054924F-DA58-4AE4-A228-598512A5C41F}">
      <dgm:prSet/>
      <dgm:spPr/>
      <dgm:t>
        <a:bodyPr/>
        <a:lstStyle/>
        <a:p>
          <a:r>
            <a:rPr lang="en-GB" dirty="0"/>
            <a:t>H2 Energy Carrier</a:t>
          </a:r>
          <a:endParaRPr lang="en-US" dirty="0"/>
        </a:p>
      </dgm:t>
    </dgm:pt>
    <dgm:pt modelId="{04745ED2-B4FA-4CD4-B953-D3361AE61646}" type="parTrans" cxnId="{93716C96-BB70-45C0-96E8-6C6CA83ECB2E}">
      <dgm:prSet/>
      <dgm:spPr/>
      <dgm:t>
        <a:bodyPr/>
        <a:lstStyle/>
        <a:p>
          <a:endParaRPr lang="en-US"/>
        </a:p>
      </dgm:t>
    </dgm:pt>
    <dgm:pt modelId="{09710996-F640-464D-86F5-8494B97FA757}" type="sibTrans" cxnId="{93716C96-BB70-45C0-96E8-6C6CA83ECB2E}">
      <dgm:prSet/>
      <dgm:spPr/>
      <dgm:t>
        <a:bodyPr/>
        <a:lstStyle/>
        <a:p>
          <a:endParaRPr lang="en-US"/>
        </a:p>
      </dgm:t>
    </dgm:pt>
    <dgm:pt modelId="{069D24DF-65FE-47B5-89BA-ED5BB5E347B8}">
      <dgm:prSet/>
      <dgm:spPr/>
      <dgm:t>
        <a:bodyPr/>
        <a:lstStyle/>
        <a:p>
          <a:r>
            <a:rPr lang="en-GB" dirty="0"/>
            <a:t>As we move from a hydrocarbon based economy to a renewable one, there is a need for clean sustainable energy carriers. </a:t>
          </a:r>
          <a:endParaRPr lang="en-US" dirty="0"/>
        </a:p>
      </dgm:t>
    </dgm:pt>
    <dgm:pt modelId="{DC3ED5F3-34EF-46C8-B6CA-CF992CDDDCCA}" type="parTrans" cxnId="{5E74D746-8E9A-4C5A-9480-9E1116B67595}">
      <dgm:prSet/>
      <dgm:spPr/>
      <dgm:t>
        <a:bodyPr/>
        <a:lstStyle/>
        <a:p>
          <a:endParaRPr lang="en-US"/>
        </a:p>
      </dgm:t>
    </dgm:pt>
    <dgm:pt modelId="{DDA78D31-4C88-4E1A-B9E1-EB333600E3F7}" type="sibTrans" cxnId="{5E74D746-8E9A-4C5A-9480-9E1116B67595}">
      <dgm:prSet/>
      <dgm:spPr/>
      <dgm:t>
        <a:bodyPr/>
        <a:lstStyle/>
        <a:p>
          <a:endParaRPr lang="en-US"/>
        </a:p>
      </dgm:t>
    </dgm:pt>
    <dgm:pt modelId="{C7399845-2A2F-49F6-A2AE-10C60142B84E}">
      <dgm:prSet/>
      <dgm:spPr/>
      <dgm:t>
        <a:bodyPr/>
        <a:lstStyle/>
        <a:p>
          <a:r>
            <a:rPr lang="en-GB" dirty="0"/>
            <a:t>Energy carriers have now been identified as the key enabling solution that allow renewable sources to supply different forms of energy demand across these sectors, and thus strengthen their technical and economic viability.</a:t>
          </a:r>
          <a:endParaRPr lang="en-US" dirty="0"/>
        </a:p>
      </dgm:t>
    </dgm:pt>
    <dgm:pt modelId="{E47ECC59-910C-43CF-8CC7-C5C301B88888}" type="parTrans" cxnId="{72695C9E-1616-4907-A6DC-F312E74474A7}">
      <dgm:prSet/>
      <dgm:spPr/>
      <dgm:t>
        <a:bodyPr/>
        <a:lstStyle/>
        <a:p>
          <a:endParaRPr lang="en-US"/>
        </a:p>
      </dgm:t>
    </dgm:pt>
    <dgm:pt modelId="{9C095FC0-5756-4C1F-97D9-161372545498}" type="sibTrans" cxnId="{72695C9E-1616-4907-A6DC-F312E74474A7}">
      <dgm:prSet/>
      <dgm:spPr/>
      <dgm:t>
        <a:bodyPr/>
        <a:lstStyle/>
        <a:p>
          <a:endParaRPr lang="en-US"/>
        </a:p>
      </dgm:t>
    </dgm:pt>
    <dgm:pt modelId="{B2F5D2C0-8D56-4EFC-AB91-68C629531AFF}">
      <dgm:prSet custT="1"/>
      <dgm:spPr/>
      <dgm:t>
        <a:bodyPr/>
        <a:lstStyle/>
        <a:p>
          <a:r>
            <a:rPr lang="en-GB" sz="1600" dirty="0"/>
            <a:t>Hydrogen is a key energy carrier. It has the potential to become one of the main energy carriers of the future as it can be easily produced using renewable energy, stored using commercially available technologies and used throughout the entire energy system. The use of hydrogen as an energy carrier however, has been hindered by specific challenges that need to be addressed</a:t>
          </a:r>
          <a:r>
            <a:rPr lang="en-GB" sz="1800" dirty="0"/>
            <a:t>. </a:t>
          </a:r>
          <a:endParaRPr lang="en-US" sz="1800" dirty="0"/>
        </a:p>
      </dgm:t>
    </dgm:pt>
    <dgm:pt modelId="{503B0B26-DC0E-400A-8B55-0604B81A5348}" type="parTrans" cxnId="{671EED07-3B95-4A07-8080-06FD9348A267}">
      <dgm:prSet/>
      <dgm:spPr/>
      <dgm:t>
        <a:bodyPr/>
        <a:lstStyle/>
        <a:p>
          <a:endParaRPr lang="en-US"/>
        </a:p>
      </dgm:t>
    </dgm:pt>
    <dgm:pt modelId="{252190E9-FC59-45DE-A8F4-020BA544015D}" type="sibTrans" cxnId="{671EED07-3B95-4A07-8080-06FD9348A267}">
      <dgm:prSet/>
      <dgm:spPr/>
      <dgm:t>
        <a:bodyPr/>
        <a:lstStyle/>
        <a:p>
          <a:endParaRPr lang="en-US"/>
        </a:p>
      </dgm:t>
    </dgm:pt>
    <dgm:pt modelId="{1846212E-2DAF-4C21-B48B-129948743F0A}" type="pres">
      <dgm:prSet presAssocID="{DC4B1E8D-9D74-47D6-92C8-E318D3649028}" presName="vert0" presStyleCnt="0">
        <dgm:presLayoutVars>
          <dgm:dir/>
          <dgm:animOne val="branch"/>
          <dgm:animLvl val="lvl"/>
        </dgm:presLayoutVars>
      </dgm:prSet>
      <dgm:spPr/>
    </dgm:pt>
    <dgm:pt modelId="{69CD9AE6-81F2-4AEE-A78D-CE11DA590978}" type="pres">
      <dgm:prSet presAssocID="{A054924F-DA58-4AE4-A228-598512A5C41F}" presName="thickLine" presStyleLbl="alignNode1" presStyleIdx="0" presStyleCnt="4"/>
      <dgm:spPr/>
    </dgm:pt>
    <dgm:pt modelId="{0961C11D-D64F-433A-9833-82678AD2E2BB}" type="pres">
      <dgm:prSet presAssocID="{A054924F-DA58-4AE4-A228-598512A5C41F}" presName="horz1" presStyleCnt="0"/>
      <dgm:spPr/>
    </dgm:pt>
    <dgm:pt modelId="{671CA78D-7EDE-45EB-B81B-AC821D30E5C7}" type="pres">
      <dgm:prSet presAssocID="{A054924F-DA58-4AE4-A228-598512A5C41F}" presName="tx1" presStyleLbl="revTx" presStyleIdx="0" presStyleCnt="4" custScaleY="96666"/>
      <dgm:spPr/>
    </dgm:pt>
    <dgm:pt modelId="{FEC4CCCF-EC1D-43C5-9FB6-1F3E942C40B6}" type="pres">
      <dgm:prSet presAssocID="{A054924F-DA58-4AE4-A228-598512A5C41F}" presName="vert1" presStyleCnt="0"/>
      <dgm:spPr/>
    </dgm:pt>
    <dgm:pt modelId="{6F2A937E-4988-4E36-840D-859DD44685EE}" type="pres">
      <dgm:prSet presAssocID="{069D24DF-65FE-47B5-89BA-ED5BB5E347B8}" presName="thickLine" presStyleLbl="alignNode1" presStyleIdx="1" presStyleCnt="4"/>
      <dgm:spPr/>
    </dgm:pt>
    <dgm:pt modelId="{140DD0DB-26E7-4AD5-8F85-B7E1CDFAB1D4}" type="pres">
      <dgm:prSet presAssocID="{069D24DF-65FE-47B5-89BA-ED5BB5E347B8}" presName="horz1" presStyleCnt="0"/>
      <dgm:spPr/>
    </dgm:pt>
    <dgm:pt modelId="{9DE9102E-B4E7-40E7-8985-B268D786F5F4}" type="pres">
      <dgm:prSet presAssocID="{069D24DF-65FE-47B5-89BA-ED5BB5E347B8}" presName="tx1" presStyleLbl="revTx" presStyleIdx="1" presStyleCnt="4"/>
      <dgm:spPr/>
    </dgm:pt>
    <dgm:pt modelId="{6E3E244E-A964-47D4-A0FF-D4DC9DB8DACB}" type="pres">
      <dgm:prSet presAssocID="{069D24DF-65FE-47B5-89BA-ED5BB5E347B8}" presName="vert1" presStyleCnt="0"/>
      <dgm:spPr/>
    </dgm:pt>
    <dgm:pt modelId="{3215F88A-6055-40D8-BF23-12C2A4E946B1}" type="pres">
      <dgm:prSet presAssocID="{C7399845-2A2F-49F6-A2AE-10C60142B84E}" presName="thickLine" presStyleLbl="alignNode1" presStyleIdx="2" presStyleCnt="4"/>
      <dgm:spPr/>
    </dgm:pt>
    <dgm:pt modelId="{DA88FC07-F7AB-4AF2-87BB-FBA5D7E9A161}" type="pres">
      <dgm:prSet presAssocID="{C7399845-2A2F-49F6-A2AE-10C60142B84E}" presName="horz1" presStyleCnt="0"/>
      <dgm:spPr/>
    </dgm:pt>
    <dgm:pt modelId="{0AA9F559-77EF-4FA0-B8B8-82B783C619B9}" type="pres">
      <dgm:prSet presAssocID="{C7399845-2A2F-49F6-A2AE-10C60142B84E}" presName="tx1" presStyleLbl="revTx" presStyleIdx="2" presStyleCnt="4" custLinFactNeighborX="505" custLinFactNeighborY="-1855"/>
      <dgm:spPr/>
    </dgm:pt>
    <dgm:pt modelId="{49EBFEF6-2567-42B6-9CAC-E7B5435F89EE}" type="pres">
      <dgm:prSet presAssocID="{C7399845-2A2F-49F6-A2AE-10C60142B84E}" presName="vert1" presStyleCnt="0"/>
      <dgm:spPr/>
    </dgm:pt>
    <dgm:pt modelId="{A494E891-42D8-4516-B57A-28DDB29D7796}" type="pres">
      <dgm:prSet presAssocID="{B2F5D2C0-8D56-4EFC-AB91-68C629531AFF}" presName="thickLine" presStyleLbl="alignNode1" presStyleIdx="3" presStyleCnt="4"/>
      <dgm:spPr/>
    </dgm:pt>
    <dgm:pt modelId="{BBBCCCC4-9C39-45CD-9114-BEC70AA3D68B}" type="pres">
      <dgm:prSet presAssocID="{B2F5D2C0-8D56-4EFC-AB91-68C629531AFF}" presName="horz1" presStyleCnt="0"/>
      <dgm:spPr/>
    </dgm:pt>
    <dgm:pt modelId="{EE4F56B2-E650-4340-A2EC-D0096AD20CC8}" type="pres">
      <dgm:prSet presAssocID="{B2F5D2C0-8D56-4EFC-AB91-68C629531AFF}" presName="tx1" presStyleLbl="revTx" presStyleIdx="3" presStyleCnt="4"/>
      <dgm:spPr/>
    </dgm:pt>
    <dgm:pt modelId="{E09AD9E3-295A-4D97-A50F-0922FD7A32B6}" type="pres">
      <dgm:prSet presAssocID="{B2F5D2C0-8D56-4EFC-AB91-68C629531AFF}" presName="vert1" presStyleCnt="0"/>
      <dgm:spPr/>
    </dgm:pt>
  </dgm:ptLst>
  <dgm:cxnLst>
    <dgm:cxn modelId="{671EED07-3B95-4A07-8080-06FD9348A267}" srcId="{DC4B1E8D-9D74-47D6-92C8-E318D3649028}" destId="{B2F5D2C0-8D56-4EFC-AB91-68C629531AFF}" srcOrd="3" destOrd="0" parTransId="{503B0B26-DC0E-400A-8B55-0604B81A5348}" sibTransId="{252190E9-FC59-45DE-A8F4-020BA544015D}"/>
    <dgm:cxn modelId="{13568542-3C65-4A8C-8BC3-E23C14282A25}" type="presOf" srcId="{A054924F-DA58-4AE4-A228-598512A5C41F}" destId="{671CA78D-7EDE-45EB-B81B-AC821D30E5C7}" srcOrd="0" destOrd="0" presId="urn:microsoft.com/office/officeart/2008/layout/LinedList"/>
    <dgm:cxn modelId="{5E74D746-8E9A-4C5A-9480-9E1116B67595}" srcId="{DC4B1E8D-9D74-47D6-92C8-E318D3649028}" destId="{069D24DF-65FE-47B5-89BA-ED5BB5E347B8}" srcOrd="1" destOrd="0" parTransId="{DC3ED5F3-34EF-46C8-B6CA-CF992CDDDCCA}" sibTransId="{DDA78D31-4C88-4E1A-B9E1-EB333600E3F7}"/>
    <dgm:cxn modelId="{5088AC71-B7C7-4348-BD27-F33D311550D7}" type="presOf" srcId="{069D24DF-65FE-47B5-89BA-ED5BB5E347B8}" destId="{9DE9102E-B4E7-40E7-8985-B268D786F5F4}" srcOrd="0" destOrd="0" presId="urn:microsoft.com/office/officeart/2008/layout/LinedList"/>
    <dgm:cxn modelId="{93716C96-BB70-45C0-96E8-6C6CA83ECB2E}" srcId="{DC4B1E8D-9D74-47D6-92C8-E318D3649028}" destId="{A054924F-DA58-4AE4-A228-598512A5C41F}" srcOrd="0" destOrd="0" parTransId="{04745ED2-B4FA-4CD4-B953-D3361AE61646}" sibTransId="{09710996-F640-464D-86F5-8494B97FA757}"/>
    <dgm:cxn modelId="{72695C9E-1616-4907-A6DC-F312E74474A7}" srcId="{DC4B1E8D-9D74-47D6-92C8-E318D3649028}" destId="{C7399845-2A2F-49F6-A2AE-10C60142B84E}" srcOrd="2" destOrd="0" parTransId="{E47ECC59-910C-43CF-8CC7-C5C301B88888}" sibTransId="{9C095FC0-5756-4C1F-97D9-161372545498}"/>
    <dgm:cxn modelId="{636E99EC-376B-4600-9A85-80DEB22DAFF8}" type="presOf" srcId="{C7399845-2A2F-49F6-A2AE-10C60142B84E}" destId="{0AA9F559-77EF-4FA0-B8B8-82B783C619B9}" srcOrd="0" destOrd="0" presId="urn:microsoft.com/office/officeart/2008/layout/LinedList"/>
    <dgm:cxn modelId="{5B6680ED-C95B-4D22-B08A-F93BFB362761}" type="presOf" srcId="{B2F5D2C0-8D56-4EFC-AB91-68C629531AFF}" destId="{EE4F56B2-E650-4340-A2EC-D0096AD20CC8}" srcOrd="0" destOrd="0" presId="urn:microsoft.com/office/officeart/2008/layout/LinedList"/>
    <dgm:cxn modelId="{4D33FCFC-E013-44E5-BDDE-FE0B1ED8A3EC}" type="presOf" srcId="{DC4B1E8D-9D74-47D6-92C8-E318D3649028}" destId="{1846212E-2DAF-4C21-B48B-129948743F0A}" srcOrd="0" destOrd="0" presId="urn:microsoft.com/office/officeart/2008/layout/LinedList"/>
    <dgm:cxn modelId="{45932516-22A2-4332-A221-B9F3F7ED5A53}" type="presParOf" srcId="{1846212E-2DAF-4C21-B48B-129948743F0A}" destId="{69CD9AE6-81F2-4AEE-A78D-CE11DA590978}" srcOrd="0" destOrd="0" presId="urn:microsoft.com/office/officeart/2008/layout/LinedList"/>
    <dgm:cxn modelId="{872E5115-BFE5-46D3-BCD6-60100F2884B5}" type="presParOf" srcId="{1846212E-2DAF-4C21-B48B-129948743F0A}" destId="{0961C11D-D64F-433A-9833-82678AD2E2BB}" srcOrd="1" destOrd="0" presId="urn:microsoft.com/office/officeart/2008/layout/LinedList"/>
    <dgm:cxn modelId="{8BFBA026-2655-4CA1-83D2-AFE9179E79DC}" type="presParOf" srcId="{0961C11D-D64F-433A-9833-82678AD2E2BB}" destId="{671CA78D-7EDE-45EB-B81B-AC821D30E5C7}" srcOrd="0" destOrd="0" presId="urn:microsoft.com/office/officeart/2008/layout/LinedList"/>
    <dgm:cxn modelId="{48053DC9-FAB7-4513-8B81-371D889B208B}" type="presParOf" srcId="{0961C11D-D64F-433A-9833-82678AD2E2BB}" destId="{FEC4CCCF-EC1D-43C5-9FB6-1F3E942C40B6}" srcOrd="1" destOrd="0" presId="urn:microsoft.com/office/officeart/2008/layout/LinedList"/>
    <dgm:cxn modelId="{606C8E9B-CF3F-40E3-A144-53E501E9E520}" type="presParOf" srcId="{1846212E-2DAF-4C21-B48B-129948743F0A}" destId="{6F2A937E-4988-4E36-840D-859DD44685EE}" srcOrd="2" destOrd="0" presId="urn:microsoft.com/office/officeart/2008/layout/LinedList"/>
    <dgm:cxn modelId="{D45AEFAA-2760-4A20-B4DC-A09A03B7E2EE}" type="presParOf" srcId="{1846212E-2DAF-4C21-B48B-129948743F0A}" destId="{140DD0DB-26E7-4AD5-8F85-B7E1CDFAB1D4}" srcOrd="3" destOrd="0" presId="urn:microsoft.com/office/officeart/2008/layout/LinedList"/>
    <dgm:cxn modelId="{0B004917-20C7-45B6-9ED5-D8D985A2C485}" type="presParOf" srcId="{140DD0DB-26E7-4AD5-8F85-B7E1CDFAB1D4}" destId="{9DE9102E-B4E7-40E7-8985-B268D786F5F4}" srcOrd="0" destOrd="0" presId="urn:microsoft.com/office/officeart/2008/layout/LinedList"/>
    <dgm:cxn modelId="{036E76AA-E3B7-4BF7-8D65-6BCC597D00DB}" type="presParOf" srcId="{140DD0DB-26E7-4AD5-8F85-B7E1CDFAB1D4}" destId="{6E3E244E-A964-47D4-A0FF-D4DC9DB8DACB}" srcOrd="1" destOrd="0" presId="urn:microsoft.com/office/officeart/2008/layout/LinedList"/>
    <dgm:cxn modelId="{B65F5171-686A-4F0D-B76D-AABCD924684F}" type="presParOf" srcId="{1846212E-2DAF-4C21-B48B-129948743F0A}" destId="{3215F88A-6055-40D8-BF23-12C2A4E946B1}" srcOrd="4" destOrd="0" presId="urn:microsoft.com/office/officeart/2008/layout/LinedList"/>
    <dgm:cxn modelId="{9798E65B-7B3B-4C74-B0A6-351F84AD53F0}" type="presParOf" srcId="{1846212E-2DAF-4C21-B48B-129948743F0A}" destId="{DA88FC07-F7AB-4AF2-87BB-FBA5D7E9A161}" srcOrd="5" destOrd="0" presId="urn:microsoft.com/office/officeart/2008/layout/LinedList"/>
    <dgm:cxn modelId="{EB5D8213-3805-4B7E-91DC-9802F4EEDD43}" type="presParOf" srcId="{DA88FC07-F7AB-4AF2-87BB-FBA5D7E9A161}" destId="{0AA9F559-77EF-4FA0-B8B8-82B783C619B9}" srcOrd="0" destOrd="0" presId="urn:microsoft.com/office/officeart/2008/layout/LinedList"/>
    <dgm:cxn modelId="{79B28E6E-9420-4C8B-8BFF-1A668FC4A7D0}" type="presParOf" srcId="{DA88FC07-F7AB-4AF2-87BB-FBA5D7E9A161}" destId="{49EBFEF6-2567-42B6-9CAC-E7B5435F89EE}" srcOrd="1" destOrd="0" presId="urn:microsoft.com/office/officeart/2008/layout/LinedList"/>
    <dgm:cxn modelId="{74E8B89D-D4C0-4125-A465-D7BE7863CAA3}" type="presParOf" srcId="{1846212E-2DAF-4C21-B48B-129948743F0A}" destId="{A494E891-42D8-4516-B57A-28DDB29D7796}" srcOrd="6" destOrd="0" presId="urn:microsoft.com/office/officeart/2008/layout/LinedList"/>
    <dgm:cxn modelId="{B38EC352-4911-4FD0-AFA8-3988B9E8B463}" type="presParOf" srcId="{1846212E-2DAF-4C21-B48B-129948743F0A}" destId="{BBBCCCC4-9C39-45CD-9114-BEC70AA3D68B}" srcOrd="7" destOrd="0" presId="urn:microsoft.com/office/officeart/2008/layout/LinedList"/>
    <dgm:cxn modelId="{556D8146-2085-48DE-A289-45A50B8E4702}" type="presParOf" srcId="{BBBCCCC4-9C39-45CD-9114-BEC70AA3D68B}" destId="{EE4F56B2-E650-4340-A2EC-D0096AD20CC8}" srcOrd="0" destOrd="0" presId="urn:microsoft.com/office/officeart/2008/layout/LinedList"/>
    <dgm:cxn modelId="{81B6FF9E-FB5D-443F-A700-BB3581EDB990}" type="presParOf" srcId="{BBBCCCC4-9C39-45CD-9114-BEC70AA3D68B}" destId="{E09AD9E3-295A-4D97-A50F-0922FD7A32B6}"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4ED4202-41D5-4534-9768-B34D9409495B}" type="doc">
      <dgm:prSet loTypeId="urn:microsoft.com/office/officeart/2008/layout/LinedList" loCatId="list" qsTypeId="urn:microsoft.com/office/officeart/2005/8/quickstyle/simple4" qsCatId="simple" csTypeId="urn:microsoft.com/office/officeart/2005/8/colors/accent0_3" csCatId="mainScheme" phldr="1"/>
      <dgm:spPr/>
      <dgm:t>
        <a:bodyPr/>
        <a:lstStyle/>
        <a:p>
          <a:endParaRPr lang="en-US"/>
        </a:p>
      </dgm:t>
    </dgm:pt>
    <dgm:pt modelId="{648A2BD7-B98F-40EA-A29D-D1E46A0B78CA}">
      <dgm:prSet/>
      <dgm:spPr/>
      <dgm:t>
        <a:bodyPr/>
        <a:lstStyle/>
        <a:p>
          <a:r>
            <a:rPr lang="en-GB" dirty="0"/>
            <a:t>Green H2 has emerged as a critical pillar to any aspiring net zero path. Globally, policy, affordability, and scalability are converging to create unprecedented momentum for the clean hydrogen economy</a:t>
          </a:r>
        </a:p>
        <a:p>
          <a:r>
            <a:rPr lang="en-GB" dirty="0"/>
            <a:t>Continuous work on the commodification of Green Hydrogen</a:t>
          </a:r>
          <a:endParaRPr lang="en-US" dirty="0"/>
        </a:p>
      </dgm:t>
    </dgm:pt>
    <dgm:pt modelId="{1D13C778-FF81-4252-8A71-5E434E3B144E}" type="parTrans" cxnId="{D56AB253-17AE-4F92-844C-7A172E1F7746}">
      <dgm:prSet/>
      <dgm:spPr/>
      <dgm:t>
        <a:bodyPr/>
        <a:lstStyle/>
        <a:p>
          <a:endParaRPr lang="en-US"/>
        </a:p>
      </dgm:t>
    </dgm:pt>
    <dgm:pt modelId="{C43AF85A-A7E7-498F-97A6-99404CB130F1}" type="sibTrans" cxnId="{D56AB253-17AE-4F92-844C-7A172E1F7746}">
      <dgm:prSet/>
      <dgm:spPr/>
      <dgm:t>
        <a:bodyPr/>
        <a:lstStyle/>
        <a:p>
          <a:endParaRPr lang="en-US"/>
        </a:p>
      </dgm:t>
    </dgm:pt>
    <dgm:pt modelId="{17C95EC2-5E5E-47C0-B0DC-0F498C5B7F0D}">
      <dgm:prSet/>
      <dgm:spPr/>
      <dgm:t>
        <a:bodyPr/>
        <a:lstStyle/>
        <a:p>
          <a:r>
            <a:rPr lang="en-GB" dirty="0"/>
            <a:t>Additional international partnerships and projects. Including MARTH2, H2CAT, HALLIE, </a:t>
          </a:r>
          <a:r>
            <a:rPr lang="en-GB" dirty="0" err="1"/>
            <a:t>HyLight</a:t>
          </a:r>
          <a:r>
            <a:rPr lang="en-GB" dirty="0"/>
            <a:t> and others</a:t>
          </a:r>
          <a:endParaRPr lang="en-US" dirty="0"/>
        </a:p>
      </dgm:t>
    </dgm:pt>
    <dgm:pt modelId="{6CDB5783-49E3-437B-935F-5312BF3F7178}" type="parTrans" cxnId="{70CF3E94-0FDE-4A54-9FE5-B713677E877D}">
      <dgm:prSet/>
      <dgm:spPr/>
      <dgm:t>
        <a:bodyPr/>
        <a:lstStyle/>
        <a:p>
          <a:endParaRPr lang="en-US"/>
        </a:p>
      </dgm:t>
    </dgm:pt>
    <dgm:pt modelId="{48C08AD0-E4CD-4CC0-B375-2EE60F01E2B5}" type="sibTrans" cxnId="{70CF3E94-0FDE-4A54-9FE5-B713677E877D}">
      <dgm:prSet/>
      <dgm:spPr/>
      <dgm:t>
        <a:bodyPr/>
        <a:lstStyle/>
        <a:p>
          <a:endParaRPr lang="en-US"/>
        </a:p>
      </dgm:t>
    </dgm:pt>
    <dgm:pt modelId="{0784314F-70D6-432D-9D8C-AF0BFD7DFC7B}">
      <dgm:prSet/>
      <dgm:spPr/>
      <dgm:t>
        <a:bodyPr/>
        <a:lstStyle/>
        <a:p>
          <a:r>
            <a:rPr lang="en-GB" b="0" dirty="0"/>
            <a:t>Extend the reach of GenComm whilst also ensuring the richness through initiatives such as Hydrogen Ireland, linking in with The Clean Hydrogen Partnership and others</a:t>
          </a:r>
          <a:endParaRPr lang="en-US" dirty="0"/>
        </a:p>
      </dgm:t>
    </dgm:pt>
    <dgm:pt modelId="{9DE12EB9-A18F-4945-A2AA-CE5C7749C750}" type="parTrans" cxnId="{59CB0D5D-6B44-4110-BCDB-6B90B4B63E61}">
      <dgm:prSet/>
      <dgm:spPr/>
      <dgm:t>
        <a:bodyPr/>
        <a:lstStyle/>
        <a:p>
          <a:endParaRPr lang="en-GB"/>
        </a:p>
      </dgm:t>
    </dgm:pt>
    <dgm:pt modelId="{5CABBAA1-66BA-462F-B794-44AAE9D0E60F}" type="sibTrans" cxnId="{59CB0D5D-6B44-4110-BCDB-6B90B4B63E61}">
      <dgm:prSet/>
      <dgm:spPr/>
      <dgm:t>
        <a:bodyPr/>
        <a:lstStyle/>
        <a:p>
          <a:endParaRPr lang="en-GB"/>
        </a:p>
      </dgm:t>
    </dgm:pt>
    <dgm:pt modelId="{B29383EA-F8F0-429D-824F-62F51395046F}">
      <dgm:prSet/>
      <dgm:spPr/>
      <dgm:t>
        <a:bodyPr/>
        <a:lstStyle/>
        <a:p>
          <a:r>
            <a:rPr lang="en-GB" dirty="0"/>
            <a:t>Develop the hydrogen tangential pathways supporting the Hydrogen revolution -  to ensure comprehensive economic, social, commercial, academic and environmental pathways to sustainable success.</a:t>
          </a:r>
          <a:endParaRPr lang="en-US" dirty="0"/>
        </a:p>
      </dgm:t>
    </dgm:pt>
    <dgm:pt modelId="{D18B86E8-FBA2-4179-ADE7-81015BEE29DE}" type="parTrans" cxnId="{A941A327-D42C-47E6-8BBC-A62F231E8F40}">
      <dgm:prSet/>
      <dgm:spPr/>
      <dgm:t>
        <a:bodyPr/>
        <a:lstStyle/>
        <a:p>
          <a:endParaRPr lang="en-GB"/>
        </a:p>
      </dgm:t>
    </dgm:pt>
    <dgm:pt modelId="{569DC874-B3F6-4893-8524-0CEF0B19EE7F}" type="sibTrans" cxnId="{A941A327-D42C-47E6-8BBC-A62F231E8F40}">
      <dgm:prSet/>
      <dgm:spPr/>
      <dgm:t>
        <a:bodyPr/>
        <a:lstStyle/>
        <a:p>
          <a:endParaRPr lang="en-GB"/>
        </a:p>
      </dgm:t>
    </dgm:pt>
    <dgm:pt modelId="{81135A26-5993-4107-A457-92E3A0CF3A0B}" type="pres">
      <dgm:prSet presAssocID="{D4ED4202-41D5-4534-9768-B34D9409495B}" presName="vert0" presStyleCnt="0">
        <dgm:presLayoutVars>
          <dgm:dir/>
          <dgm:animOne val="branch"/>
          <dgm:animLvl val="lvl"/>
        </dgm:presLayoutVars>
      </dgm:prSet>
      <dgm:spPr/>
    </dgm:pt>
    <dgm:pt modelId="{58F26F53-13F4-4D05-B5F8-76D7DBB8EA70}" type="pres">
      <dgm:prSet presAssocID="{648A2BD7-B98F-40EA-A29D-D1E46A0B78CA}" presName="thickLine" presStyleLbl="alignNode1" presStyleIdx="0" presStyleCnt="4"/>
      <dgm:spPr/>
    </dgm:pt>
    <dgm:pt modelId="{D9D20860-8CD9-4050-9A5B-C3EB5B69FCBC}" type="pres">
      <dgm:prSet presAssocID="{648A2BD7-B98F-40EA-A29D-D1E46A0B78CA}" presName="horz1" presStyleCnt="0"/>
      <dgm:spPr/>
    </dgm:pt>
    <dgm:pt modelId="{89BAFDF1-04CA-40E3-AF4A-25F711ACE778}" type="pres">
      <dgm:prSet presAssocID="{648A2BD7-B98F-40EA-A29D-D1E46A0B78CA}" presName="tx1" presStyleLbl="revTx" presStyleIdx="0" presStyleCnt="4"/>
      <dgm:spPr/>
    </dgm:pt>
    <dgm:pt modelId="{F011A7D7-F045-45E6-A5E6-B3DE25BAE002}" type="pres">
      <dgm:prSet presAssocID="{648A2BD7-B98F-40EA-A29D-D1E46A0B78CA}" presName="vert1" presStyleCnt="0"/>
      <dgm:spPr/>
    </dgm:pt>
    <dgm:pt modelId="{CF5524B3-6D5B-4D42-9E58-1EE180C7440E}" type="pres">
      <dgm:prSet presAssocID="{17C95EC2-5E5E-47C0-B0DC-0F498C5B7F0D}" presName="thickLine" presStyleLbl="alignNode1" presStyleIdx="1" presStyleCnt="4"/>
      <dgm:spPr/>
    </dgm:pt>
    <dgm:pt modelId="{99EE2025-2B96-49F4-A0AB-DF0DF250010B}" type="pres">
      <dgm:prSet presAssocID="{17C95EC2-5E5E-47C0-B0DC-0F498C5B7F0D}" presName="horz1" presStyleCnt="0"/>
      <dgm:spPr/>
    </dgm:pt>
    <dgm:pt modelId="{C06E43FF-83C3-4E0E-9485-6D3A1129E120}" type="pres">
      <dgm:prSet presAssocID="{17C95EC2-5E5E-47C0-B0DC-0F498C5B7F0D}" presName="tx1" presStyleLbl="revTx" presStyleIdx="1" presStyleCnt="4"/>
      <dgm:spPr/>
    </dgm:pt>
    <dgm:pt modelId="{C45EE2F0-5540-46C8-AF6B-D54273D1306F}" type="pres">
      <dgm:prSet presAssocID="{17C95EC2-5E5E-47C0-B0DC-0F498C5B7F0D}" presName="vert1" presStyleCnt="0"/>
      <dgm:spPr/>
    </dgm:pt>
    <dgm:pt modelId="{4AEE2A5C-D48B-4D5F-A524-061D7810F5CF}" type="pres">
      <dgm:prSet presAssocID="{0784314F-70D6-432D-9D8C-AF0BFD7DFC7B}" presName="thickLine" presStyleLbl="alignNode1" presStyleIdx="2" presStyleCnt="4"/>
      <dgm:spPr/>
    </dgm:pt>
    <dgm:pt modelId="{8C9D12FC-A29F-4955-8D1F-0B0075454F8A}" type="pres">
      <dgm:prSet presAssocID="{0784314F-70D6-432D-9D8C-AF0BFD7DFC7B}" presName="horz1" presStyleCnt="0"/>
      <dgm:spPr/>
    </dgm:pt>
    <dgm:pt modelId="{84994FAE-015A-4B76-92D6-2E99C2AE4EFD}" type="pres">
      <dgm:prSet presAssocID="{0784314F-70D6-432D-9D8C-AF0BFD7DFC7B}" presName="tx1" presStyleLbl="revTx" presStyleIdx="2" presStyleCnt="4"/>
      <dgm:spPr/>
    </dgm:pt>
    <dgm:pt modelId="{D4EE8064-E598-4363-B097-72D3C61E5938}" type="pres">
      <dgm:prSet presAssocID="{0784314F-70D6-432D-9D8C-AF0BFD7DFC7B}" presName="vert1" presStyleCnt="0"/>
      <dgm:spPr/>
    </dgm:pt>
    <dgm:pt modelId="{AC81C9E5-7497-40D1-AA23-4D41D66E63C4}" type="pres">
      <dgm:prSet presAssocID="{B29383EA-F8F0-429D-824F-62F51395046F}" presName="thickLine" presStyleLbl="alignNode1" presStyleIdx="3" presStyleCnt="4"/>
      <dgm:spPr/>
    </dgm:pt>
    <dgm:pt modelId="{F6E94310-D28D-4B49-A8F8-68D3DDB541FC}" type="pres">
      <dgm:prSet presAssocID="{B29383EA-F8F0-429D-824F-62F51395046F}" presName="horz1" presStyleCnt="0"/>
      <dgm:spPr/>
    </dgm:pt>
    <dgm:pt modelId="{16ED183E-88D5-415F-BE46-38FC2CA4C16C}" type="pres">
      <dgm:prSet presAssocID="{B29383EA-F8F0-429D-824F-62F51395046F}" presName="tx1" presStyleLbl="revTx" presStyleIdx="3" presStyleCnt="4"/>
      <dgm:spPr/>
    </dgm:pt>
    <dgm:pt modelId="{4CE4AB20-51E7-481E-A77B-A628AABC526E}" type="pres">
      <dgm:prSet presAssocID="{B29383EA-F8F0-429D-824F-62F51395046F}" presName="vert1" presStyleCnt="0"/>
      <dgm:spPr/>
    </dgm:pt>
  </dgm:ptLst>
  <dgm:cxnLst>
    <dgm:cxn modelId="{A941A327-D42C-47E6-8BBC-A62F231E8F40}" srcId="{D4ED4202-41D5-4534-9768-B34D9409495B}" destId="{B29383EA-F8F0-429D-824F-62F51395046F}" srcOrd="3" destOrd="0" parTransId="{D18B86E8-FBA2-4179-ADE7-81015BEE29DE}" sibTransId="{569DC874-B3F6-4893-8524-0CEF0B19EE7F}"/>
    <dgm:cxn modelId="{774E612E-EA9F-4DFB-B234-7A9E72E92ADC}" type="presOf" srcId="{17C95EC2-5E5E-47C0-B0DC-0F498C5B7F0D}" destId="{C06E43FF-83C3-4E0E-9485-6D3A1129E120}" srcOrd="0" destOrd="0" presId="urn:microsoft.com/office/officeart/2008/layout/LinedList"/>
    <dgm:cxn modelId="{3516A730-5DAD-4203-8722-FB0FB9FFD7CE}" type="presOf" srcId="{0784314F-70D6-432D-9D8C-AF0BFD7DFC7B}" destId="{84994FAE-015A-4B76-92D6-2E99C2AE4EFD}" srcOrd="0" destOrd="0" presId="urn:microsoft.com/office/officeart/2008/layout/LinedList"/>
    <dgm:cxn modelId="{243BCB32-541A-49E6-ADA2-C8917E6B8C8C}" type="presOf" srcId="{D4ED4202-41D5-4534-9768-B34D9409495B}" destId="{81135A26-5993-4107-A457-92E3A0CF3A0B}" srcOrd="0" destOrd="0" presId="urn:microsoft.com/office/officeart/2008/layout/LinedList"/>
    <dgm:cxn modelId="{59CB0D5D-6B44-4110-BCDB-6B90B4B63E61}" srcId="{D4ED4202-41D5-4534-9768-B34D9409495B}" destId="{0784314F-70D6-432D-9D8C-AF0BFD7DFC7B}" srcOrd="2" destOrd="0" parTransId="{9DE12EB9-A18F-4945-A2AA-CE5C7749C750}" sibTransId="{5CABBAA1-66BA-462F-B794-44AAE9D0E60F}"/>
    <dgm:cxn modelId="{62E32169-3001-4416-B422-3EAC73209CEC}" type="presOf" srcId="{B29383EA-F8F0-429D-824F-62F51395046F}" destId="{16ED183E-88D5-415F-BE46-38FC2CA4C16C}" srcOrd="0" destOrd="0" presId="urn:microsoft.com/office/officeart/2008/layout/LinedList"/>
    <dgm:cxn modelId="{D56AB253-17AE-4F92-844C-7A172E1F7746}" srcId="{D4ED4202-41D5-4534-9768-B34D9409495B}" destId="{648A2BD7-B98F-40EA-A29D-D1E46A0B78CA}" srcOrd="0" destOrd="0" parTransId="{1D13C778-FF81-4252-8A71-5E434E3B144E}" sibTransId="{C43AF85A-A7E7-498F-97A6-99404CB130F1}"/>
    <dgm:cxn modelId="{70CF3E94-0FDE-4A54-9FE5-B713677E877D}" srcId="{D4ED4202-41D5-4534-9768-B34D9409495B}" destId="{17C95EC2-5E5E-47C0-B0DC-0F498C5B7F0D}" srcOrd="1" destOrd="0" parTransId="{6CDB5783-49E3-437B-935F-5312BF3F7178}" sibTransId="{48C08AD0-E4CD-4CC0-B375-2EE60F01E2B5}"/>
    <dgm:cxn modelId="{9EEF1AB0-367D-4C68-929E-0A8A700CC2D3}" type="presOf" srcId="{648A2BD7-B98F-40EA-A29D-D1E46A0B78CA}" destId="{89BAFDF1-04CA-40E3-AF4A-25F711ACE778}" srcOrd="0" destOrd="0" presId="urn:microsoft.com/office/officeart/2008/layout/LinedList"/>
    <dgm:cxn modelId="{92DC6E1E-A71F-42A2-820F-6394A63E3D9C}" type="presParOf" srcId="{81135A26-5993-4107-A457-92E3A0CF3A0B}" destId="{58F26F53-13F4-4D05-B5F8-76D7DBB8EA70}" srcOrd="0" destOrd="0" presId="urn:microsoft.com/office/officeart/2008/layout/LinedList"/>
    <dgm:cxn modelId="{CC0ECAD5-6C3D-4BD7-AF3E-E9E6AF23D7A9}" type="presParOf" srcId="{81135A26-5993-4107-A457-92E3A0CF3A0B}" destId="{D9D20860-8CD9-4050-9A5B-C3EB5B69FCBC}" srcOrd="1" destOrd="0" presId="urn:microsoft.com/office/officeart/2008/layout/LinedList"/>
    <dgm:cxn modelId="{610FDB38-A8EB-4403-B5B6-80E5188A8CE2}" type="presParOf" srcId="{D9D20860-8CD9-4050-9A5B-C3EB5B69FCBC}" destId="{89BAFDF1-04CA-40E3-AF4A-25F711ACE778}" srcOrd="0" destOrd="0" presId="urn:microsoft.com/office/officeart/2008/layout/LinedList"/>
    <dgm:cxn modelId="{903C1A3D-15CE-4E8B-AC6A-A1729D959DF9}" type="presParOf" srcId="{D9D20860-8CD9-4050-9A5B-C3EB5B69FCBC}" destId="{F011A7D7-F045-45E6-A5E6-B3DE25BAE002}" srcOrd="1" destOrd="0" presId="urn:microsoft.com/office/officeart/2008/layout/LinedList"/>
    <dgm:cxn modelId="{EFE60652-5F6B-4827-803F-9636A87D3D41}" type="presParOf" srcId="{81135A26-5993-4107-A457-92E3A0CF3A0B}" destId="{CF5524B3-6D5B-4D42-9E58-1EE180C7440E}" srcOrd="2" destOrd="0" presId="urn:microsoft.com/office/officeart/2008/layout/LinedList"/>
    <dgm:cxn modelId="{A81C7A28-B4D9-4F22-85A2-0A400CD54B7E}" type="presParOf" srcId="{81135A26-5993-4107-A457-92E3A0CF3A0B}" destId="{99EE2025-2B96-49F4-A0AB-DF0DF250010B}" srcOrd="3" destOrd="0" presId="urn:microsoft.com/office/officeart/2008/layout/LinedList"/>
    <dgm:cxn modelId="{363D81F0-C143-4A8A-9AAD-E8E488555D65}" type="presParOf" srcId="{99EE2025-2B96-49F4-A0AB-DF0DF250010B}" destId="{C06E43FF-83C3-4E0E-9485-6D3A1129E120}" srcOrd="0" destOrd="0" presId="urn:microsoft.com/office/officeart/2008/layout/LinedList"/>
    <dgm:cxn modelId="{BCEDD09A-91C1-4117-9237-B247D3FB7095}" type="presParOf" srcId="{99EE2025-2B96-49F4-A0AB-DF0DF250010B}" destId="{C45EE2F0-5540-46C8-AF6B-D54273D1306F}" srcOrd="1" destOrd="0" presId="urn:microsoft.com/office/officeart/2008/layout/LinedList"/>
    <dgm:cxn modelId="{98FB8379-06A5-41DE-A038-8FF91DAE78C5}" type="presParOf" srcId="{81135A26-5993-4107-A457-92E3A0CF3A0B}" destId="{4AEE2A5C-D48B-4D5F-A524-061D7810F5CF}" srcOrd="4" destOrd="0" presId="urn:microsoft.com/office/officeart/2008/layout/LinedList"/>
    <dgm:cxn modelId="{1DD2898E-4C21-430A-A97F-A9750B6A79BB}" type="presParOf" srcId="{81135A26-5993-4107-A457-92E3A0CF3A0B}" destId="{8C9D12FC-A29F-4955-8D1F-0B0075454F8A}" srcOrd="5" destOrd="0" presId="urn:microsoft.com/office/officeart/2008/layout/LinedList"/>
    <dgm:cxn modelId="{20893F82-87CB-4F3E-B12F-455E1F3C378E}" type="presParOf" srcId="{8C9D12FC-A29F-4955-8D1F-0B0075454F8A}" destId="{84994FAE-015A-4B76-92D6-2E99C2AE4EFD}" srcOrd="0" destOrd="0" presId="urn:microsoft.com/office/officeart/2008/layout/LinedList"/>
    <dgm:cxn modelId="{4FA7E483-11D1-4017-995B-C72C6725A170}" type="presParOf" srcId="{8C9D12FC-A29F-4955-8D1F-0B0075454F8A}" destId="{D4EE8064-E598-4363-B097-72D3C61E5938}" srcOrd="1" destOrd="0" presId="urn:microsoft.com/office/officeart/2008/layout/LinedList"/>
    <dgm:cxn modelId="{C76D4F98-9993-4952-A862-85ABE9F29F81}" type="presParOf" srcId="{81135A26-5993-4107-A457-92E3A0CF3A0B}" destId="{AC81C9E5-7497-40D1-AA23-4D41D66E63C4}" srcOrd="6" destOrd="0" presId="urn:microsoft.com/office/officeart/2008/layout/LinedList"/>
    <dgm:cxn modelId="{C9275786-80CD-437A-A610-0774E43852C8}" type="presParOf" srcId="{81135A26-5993-4107-A457-92E3A0CF3A0B}" destId="{F6E94310-D28D-4B49-A8F8-68D3DDB541FC}" srcOrd="7" destOrd="0" presId="urn:microsoft.com/office/officeart/2008/layout/LinedList"/>
    <dgm:cxn modelId="{A7A36ECC-3C98-402C-9E4D-D6A881AF3910}" type="presParOf" srcId="{F6E94310-D28D-4B49-A8F8-68D3DDB541FC}" destId="{16ED183E-88D5-415F-BE46-38FC2CA4C16C}" srcOrd="0" destOrd="0" presId="urn:microsoft.com/office/officeart/2008/layout/LinedList"/>
    <dgm:cxn modelId="{888AA65E-9DBC-4107-A589-23D54071AD27}" type="presParOf" srcId="{F6E94310-D28D-4B49-A8F8-68D3DDB541FC}" destId="{4CE4AB20-51E7-481E-A77B-A628AABC526E}"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7ECED6A-C898-4DF0-973C-AEFCC161576E}"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E5321C85-7951-437E-9838-E91FCFBA2990}">
      <dgm:prSet/>
      <dgm:spPr/>
      <dgm:t>
        <a:bodyPr/>
        <a:lstStyle/>
        <a:p>
          <a:r>
            <a:rPr lang="en-GB"/>
            <a:t>To decarbonise Europe, clean renewable power production must become the main source of energy. </a:t>
          </a:r>
          <a:endParaRPr lang="en-US"/>
        </a:p>
      </dgm:t>
    </dgm:pt>
    <dgm:pt modelId="{33D4F1E0-1303-46EE-8784-A40BA4E8BF48}" type="parTrans" cxnId="{9C701FDE-64C8-4C98-A576-41B33280114B}">
      <dgm:prSet/>
      <dgm:spPr/>
      <dgm:t>
        <a:bodyPr/>
        <a:lstStyle/>
        <a:p>
          <a:endParaRPr lang="en-US"/>
        </a:p>
      </dgm:t>
    </dgm:pt>
    <dgm:pt modelId="{340773AD-197D-415F-94AC-F9B12C7EB6F1}" type="sibTrans" cxnId="{9C701FDE-64C8-4C98-A576-41B33280114B}">
      <dgm:prSet/>
      <dgm:spPr/>
      <dgm:t>
        <a:bodyPr/>
        <a:lstStyle/>
        <a:p>
          <a:endParaRPr lang="en-US"/>
        </a:p>
      </dgm:t>
    </dgm:pt>
    <dgm:pt modelId="{DCE55B4C-0E6C-4690-8987-B5FFE450757A}">
      <dgm:prSet/>
      <dgm:spPr/>
      <dgm:t>
        <a:bodyPr/>
        <a:lstStyle/>
        <a:p>
          <a:r>
            <a:rPr lang="en-GB"/>
            <a:t>Developing Power to X solutions for green hydrogen for hard to decarbonize industries</a:t>
          </a:r>
          <a:endParaRPr lang="en-US"/>
        </a:p>
      </dgm:t>
    </dgm:pt>
    <dgm:pt modelId="{9B835548-4878-4620-9640-A738CA79F8D7}" type="parTrans" cxnId="{389826BA-1A09-4EF3-9C02-B3E063FDB341}">
      <dgm:prSet/>
      <dgm:spPr/>
      <dgm:t>
        <a:bodyPr/>
        <a:lstStyle/>
        <a:p>
          <a:endParaRPr lang="en-US"/>
        </a:p>
      </dgm:t>
    </dgm:pt>
    <dgm:pt modelId="{B264216D-2E81-49B9-972F-C7B6754D2FEA}" type="sibTrans" cxnId="{389826BA-1A09-4EF3-9C02-B3E063FDB341}">
      <dgm:prSet/>
      <dgm:spPr/>
      <dgm:t>
        <a:bodyPr/>
        <a:lstStyle/>
        <a:p>
          <a:endParaRPr lang="en-US"/>
        </a:p>
      </dgm:t>
    </dgm:pt>
    <dgm:pt modelId="{8D9185C6-CFE4-4DF2-BE28-F3084FB1DC47}">
      <dgm:prSet/>
      <dgm:spPr/>
      <dgm:t>
        <a:bodyPr/>
        <a:lstStyle/>
        <a:p>
          <a:r>
            <a:rPr lang="en-GB"/>
            <a:t>120% predicted increase in offshore wind capacity in Europe to 240 440 GW by 2050  presents a huge opportunity for a new European Green H2 Energy Equation.</a:t>
          </a:r>
          <a:endParaRPr lang="en-US"/>
        </a:p>
      </dgm:t>
    </dgm:pt>
    <dgm:pt modelId="{61BFB26C-53E3-438A-B626-EA2DA5BB3225}" type="parTrans" cxnId="{F34B3E88-3A5B-4EED-9C6A-31DB8C2BCE5E}">
      <dgm:prSet/>
      <dgm:spPr/>
      <dgm:t>
        <a:bodyPr/>
        <a:lstStyle/>
        <a:p>
          <a:endParaRPr lang="en-US"/>
        </a:p>
      </dgm:t>
    </dgm:pt>
    <dgm:pt modelId="{A6BA5564-11AE-49BA-9BBF-B7237804E5C2}" type="sibTrans" cxnId="{F34B3E88-3A5B-4EED-9C6A-31DB8C2BCE5E}">
      <dgm:prSet/>
      <dgm:spPr/>
      <dgm:t>
        <a:bodyPr/>
        <a:lstStyle/>
        <a:p>
          <a:endParaRPr lang="en-US"/>
        </a:p>
      </dgm:t>
    </dgm:pt>
    <dgm:pt modelId="{F5123E02-033A-4411-BC8B-92906193DB9C}" type="pres">
      <dgm:prSet presAssocID="{E7ECED6A-C898-4DF0-973C-AEFCC161576E}" presName="linear" presStyleCnt="0">
        <dgm:presLayoutVars>
          <dgm:animLvl val="lvl"/>
          <dgm:resizeHandles val="exact"/>
        </dgm:presLayoutVars>
      </dgm:prSet>
      <dgm:spPr/>
    </dgm:pt>
    <dgm:pt modelId="{02A49E27-FCD3-41E6-BDA5-B1BABF7E0DBA}" type="pres">
      <dgm:prSet presAssocID="{E5321C85-7951-437E-9838-E91FCFBA2990}" presName="parentText" presStyleLbl="node1" presStyleIdx="0" presStyleCnt="3">
        <dgm:presLayoutVars>
          <dgm:chMax val="0"/>
          <dgm:bulletEnabled val="1"/>
        </dgm:presLayoutVars>
      </dgm:prSet>
      <dgm:spPr/>
    </dgm:pt>
    <dgm:pt modelId="{A4DF3A40-3FD2-4A8F-9B32-4AA08964F0CB}" type="pres">
      <dgm:prSet presAssocID="{340773AD-197D-415F-94AC-F9B12C7EB6F1}" presName="spacer" presStyleCnt="0"/>
      <dgm:spPr/>
    </dgm:pt>
    <dgm:pt modelId="{0B83E7A2-A6B9-4CCB-B4D3-B416B28EC563}" type="pres">
      <dgm:prSet presAssocID="{DCE55B4C-0E6C-4690-8987-B5FFE450757A}" presName="parentText" presStyleLbl="node1" presStyleIdx="1" presStyleCnt="3">
        <dgm:presLayoutVars>
          <dgm:chMax val="0"/>
          <dgm:bulletEnabled val="1"/>
        </dgm:presLayoutVars>
      </dgm:prSet>
      <dgm:spPr/>
    </dgm:pt>
    <dgm:pt modelId="{B482A921-D7CE-4D2B-864D-1008C1901FAB}" type="pres">
      <dgm:prSet presAssocID="{B264216D-2E81-49B9-972F-C7B6754D2FEA}" presName="spacer" presStyleCnt="0"/>
      <dgm:spPr/>
    </dgm:pt>
    <dgm:pt modelId="{780B86FB-80FE-41C0-B5D1-8168AF2D6C22}" type="pres">
      <dgm:prSet presAssocID="{8D9185C6-CFE4-4DF2-BE28-F3084FB1DC47}" presName="parentText" presStyleLbl="node1" presStyleIdx="2" presStyleCnt="3">
        <dgm:presLayoutVars>
          <dgm:chMax val="0"/>
          <dgm:bulletEnabled val="1"/>
        </dgm:presLayoutVars>
      </dgm:prSet>
      <dgm:spPr/>
    </dgm:pt>
  </dgm:ptLst>
  <dgm:cxnLst>
    <dgm:cxn modelId="{7C5C8042-B5BA-4205-9E1D-A979E03A446B}" type="presOf" srcId="{E7ECED6A-C898-4DF0-973C-AEFCC161576E}" destId="{F5123E02-033A-4411-BC8B-92906193DB9C}" srcOrd="0" destOrd="0" presId="urn:microsoft.com/office/officeart/2005/8/layout/vList2"/>
    <dgm:cxn modelId="{BB780D5A-58F4-4E4D-8247-3A080BE93838}" type="presOf" srcId="{8D9185C6-CFE4-4DF2-BE28-F3084FB1DC47}" destId="{780B86FB-80FE-41C0-B5D1-8168AF2D6C22}" srcOrd="0" destOrd="0" presId="urn:microsoft.com/office/officeart/2005/8/layout/vList2"/>
    <dgm:cxn modelId="{F34B3E88-3A5B-4EED-9C6A-31DB8C2BCE5E}" srcId="{E7ECED6A-C898-4DF0-973C-AEFCC161576E}" destId="{8D9185C6-CFE4-4DF2-BE28-F3084FB1DC47}" srcOrd="2" destOrd="0" parTransId="{61BFB26C-53E3-438A-B626-EA2DA5BB3225}" sibTransId="{A6BA5564-11AE-49BA-9BBF-B7237804E5C2}"/>
    <dgm:cxn modelId="{E748A89D-A218-42AB-A9CC-E9632F2E876C}" type="presOf" srcId="{E5321C85-7951-437E-9838-E91FCFBA2990}" destId="{02A49E27-FCD3-41E6-BDA5-B1BABF7E0DBA}" srcOrd="0" destOrd="0" presId="urn:microsoft.com/office/officeart/2005/8/layout/vList2"/>
    <dgm:cxn modelId="{389826BA-1A09-4EF3-9C02-B3E063FDB341}" srcId="{E7ECED6A-C898-4DF0-973C-AEFCC161576E}" destId="{DCE55B4C-0E6C-4690-8987-B5FFE450757A}" srcOrd="1" destOrd="0" parTransId="{9B835548-4878-4620-9640-A738CA79F8D7}" sibTransId="{B264216D-2E81-49B9-972F-C7B6754D2FEA}"/>
    <dgm:cxn modelId="{9C701FDE-64C8-4C98-A576-41B33280114B}" srcId="{E7ECED6A-C898-4DF0-973C-AEFCC161576E}" destId="{E5321C85-7951-437E-9838-E91FCFBA2990}" srcOrd="0" destOrd="0" parTransId="{33D4F1E0-1303-46EE-8784-A40BA4E8BF48}" sibTransId="{340773AD-197D-415F-94AC-F9B12C7EB6F1}"/>
    <dgm:cxn modelId="{26B008FB-8244-4009-92FA-1E41A69AF647}" type="presOf" srcId="{DCE55B4C-0E6C-4690-8987-B5FFE450757A}" destId="{0B83E7A2-A6B9-4CCB-B4D3-B416B28EC563}" srcOrd="0" destOrd="0" presId="urn:microsoft.com/office/officeart/2005/8/layout/vList2"/>
    <dgm:cxn modelId="{8B1E7067-5AA5-4124-9BAB-66CEAB778AD8}" type="presParOf" srcId="{F5123E02-033A-4411-BC8B-92906193DB9C}" destId="{02A49E27-FCD3-41E6-BDA5-B1BABF7E0DBA}" srcOrd="0" destOrd="0" presId="urn:microsoft.com/office/officeart/2005/8/layout/vList2"/>
    <dgm:cxn modelId="{1D59ED8D-6E51-42EA-AC3E-D96D8DCCC4AF}" type="presParOf" srcId="{F5123E02-033A-4411-BC8B-92906193DB9C}" destId="{A4DF3A40-3FD2-4A8F-9B32-4AA08964F0CB}" srcOrd="1" destOrd="0" presId="urn:microsoft.com/office/officeart/2005/8/layout/vList2"/>
    <dgm:cxn modelId="{46A3F666-F45A-4587-9854-F19CE70E79D7}" type="presParOf" srcId="{F5123E02-033A-4411-BC8B-92906193DB9C}" destId="{0B83E7A2-A6B9-4CCB-B4D3-B416B28EC563}" srcOrd="2" destOrd="0" presId="urn:microsoft.com/office/officeart/2005/8/layout/vList2"/>
    <dgm:cxn modelId="{D6EF4B72-7F0E-4AC0-80F8-3C8252F59AB3}" type="presParOf" srcId="{F5123E02-033A-4411-BC8B-92906193DB9C}" destId="{B482A921-D7CE-4D2B-864D-1008C1901FAB}" srcOrd="3" destOrd="0" presId="urn:microsoft.com/office/officeart/2005/8/layout/vList2"/>
    <dgm:cxn modelId="{5382C437-24E4-47E6-9AC0-566A47F191B1}" type="presParOf" srcId="{F5123E02-033A-4411-BC8B-92906193DB9C}" destId="{780B86FB-80FE-41C0-B5D1-8168AF2D6C22}"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97D63BD-11DF-4498-BB7D-D8F83CA33335}"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559B7DF0-0053-42BF-BCE2-EB1E62A25A84}">
      <dgm:prSet custT="1"/>
      <dgm:spPr/>
      <dgm:t>
        <a:bodyPr/>
        <a:lstStyle/>
        <a:p>
          <a:pPr>
            <a:lnSpc>
              <a:spcPct val="100000"/>
            </a:lnSpc>
          </a:pPr>
          <a:r>
            <a:rPr lang="en-GB" sz="1200" b="1" i="0" baseline="0" dirty="0"/>
            <a:t>Reaching net zero by 2050 requires further rapid deployment of available technologies as well as widespread use of technologies that are not on the market yet. </a:t>
          </a:r>
          <a:endParaRPr lang="en-US" sz="1200" b="1" dirty="0"/>
        </a:p>
      </dgm:t>
    </dgm:pt>
    <dgm:pt modelId="{4A1230B3-502F-4304-9765-C8AD7CB5857B}" type="parTrans" cxnId="{A36E699A-4A53-44F5-8763-A38BA119836D}">
      <dgm:prSet/>
      <dgm:spPr/>
      <dgm:t>
        <a:bodyPr/>
        <a:lstStyle/>
        <a:p>
          <a:endParaRPr lang="en-US"/>
        </a:p>
      </dgm:t>
    </dgm:pt>
    <dgm:pt modelId="{1DBE929A-DFA7-46A8-98B5-F96D02EFE32C}" type="sibTrans" cxnId="{A36E699A-4A53-44F5-8763-A38BA119836D}">
      <dgm:prSet/>
      <dgm:spPr/>
      <dgm:t>
        <a:bodyPr/>
        <a:lstStyle/>
        <a:p>
          <a:endParaRPr lang="en-US"/>
        </a:p>
      </dgm:t>
    </dgm:pt>
    <dgm:pt modelId="{C81745A5-9E24-4271-9BC6-A5CAA7931F54}">
      <dgm:prSet/>
      <dgm:spPr/>
      <dgm:t>
        <a:bodyPr/>
        <a:lstStyle/>
        <a:p>
          <a:pPr>
            <a:lnSpc>
              <a:spcPct val="100000"/>
            </a:lnSpc>
          </a:pPr>
          <a:r>
            <a:rPr lang="en-GB" b="1" i="0" baseline="0" dirty="0"/>
            <a:t>Most of the global reductions in CO</a:t>
          </a:r>
          <a:r>
            <a:rPr lang="en-GB" b="1" i="0" baseline="-25000" dirty="0"/>
            <a:t>2</a:t>
          </a:r>
          <a:r>
            <a:rPr lang="en-GB" b="1" i="0" baseline="0" dirty="0"/>
            <a:t> emissions through 2030 in our pathway come from technologies readily available today. </a:t>
          </a:r>
          <a:endParaRPr lang="en-US" b="1" dirty="0"/>
        </a:p>
      </dgm:t>
    </dgm:pt>
    <dgm:pt modelId="{A990ECF5-4672-4BC7-B8CC-75EDDD54E5A1}" type="parTrans" cxnId="{D76F0AE6-277D-48D0-AB4A-D6F1AF1CF920}">
      <dgm:prSet/>
      <dgm:spPr/>
      <dgm:t>
        <a:bodyPr/>
        <a:lstStyle/>
        <a:p>
          <a:endParaRPr lang="en-US"/>
        </a:p>
      </dgm:t>
    </dgm:pt>
    <dgm:pt modelId="{5DA51B18-7981-4912-959A-6B3F44C26F73}" type="sibTrans" cxnId="{D76F0AE6-277D-48D0-AB4A-D6F1AF1CF920}">
      <dgm:prSet/>
      <dgm:spPr/>
      <dgm:t>
        <a:bodyPr/>
        <a:lstStyle/>
        <a:p>
          <a:endParaRPr lang="en-US"/>
        </a:p>
      </dgm:t>
    </dgm:pt>
    <dgm:pt modelId="{B7ECD481-FE3D-4293-94F1-F262857A23CE}">
      <dgm:prSet/>
      <dgm:spPr/>
      <dgm:t>
        <a:bodyPr/>
        <a:lstStyle/>
        <a:p>
          <a:pPr>
            <a:lnSpc>
              <a:spcPct val="100000"/>
            </a:lnSpc>
          </a:pPr>
          <a:r>
            <a:rPr lang="en-GB" b="1" i="0" baseline="0" dirty="0"/>
            <a:t>But in 2050, almost half the reductions come from technologies that are currently at the demonstration or prototype phase. </a:t>
          </a:r>
          <a:endParaRPr lang="en-US" b="1" dirty="0"/>
        </a:p>
      </dgm:t>
    </dgm:pt>
    <dgm:pt modelId="{B7DD7C86-2C36-4C97-A004-8706DCB6A150}" type="parTrans" cxnId="{BD5524A1-C1A1-4E85-A1C7-C4D6FE1BCEA5}">
      <dgm:prSet/>
      <dgm:spPr/>
      <dgm:t>
        <a:bodyPr/>
        <a:lstStyle/>
        <a:p>
          <a:endParaRPr lang="en-US"/>
        </a:p>
      </dgm:t>
    </dgm:pt>
    <dgm:pt modelId="{E1F1B73C-1458-4A92-B26C-2CC06B5ADD06}" type="sibTrans" cxnId="{BD5524A1-C1A1-4E85-A1C7-C4D6FE1BCEA5}">
      <dgm:prSet/>
      <dgm:spPr/>
      <dgm:t>
        <a:bodyPr/>
        <a:lstStyle/>
        <a:p>
          <a:endParaRPr lang="en-US"/>
        </a:p>
      </dgm:t>
    </dgm:pt>
    <dgm:pt modelId="{F2413FB8-04A2-4E0B-BC29-2847715CA887}" type="pres">
      <dgm:prSet presAssocID="{397D63BD-11DF-4498-BB7D-D8F83CA33335}" presName="root" presStyleCnt="0">
        <dgm:presLayoutVars>
          <dgm:dir/>
          <dgm:resizeHandles val="exact"/>
        </dgm:presLayoutVars>
      </dgm:prSet>
      <dgm:spPr/>
    </dgm:pt>
    <dgm:pt modelId="{9F7C7000-E4E6-4DC4-BE06-FE866E6FB8DC}" type="pres">
      <dgm:prSet presAssocID="{559B7DF0-0053-42BF-BCE2-EB1E62A25A84}" presName="compNode" presStyleCnt="0"/>
      <dgm:spPr/>
    </dgm:pt>
    <dgm:pt modelId="{4FD86F4A-A59E-4631-980F-28E12A33A3B1}" type="pres">
      <dgm:prSet presAssocID="{559B7DF0-0053-42BF-BCE2-EB1E62A25A84}"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Processor"/>
        </a:ext>
      </dgm:extLst>
    </dgm:pt>
    <dgm:pt modelId="{AF88D8CD-2C3F-4E43-9546-5BC1FFB82700}" type="pres">
      <dgm:prSet presAssocID="{559B7DF0-0053-42BF-BCE2-EB1E62A25A84}" presName="spaceRect" presStyleCnt="0"/>
      <dgm:spPr/>
    </dgm:pt>
    <dgm:pt modelId="{38741567-BED6-4D79-ADB9-8686FD3B3488}" type="pres">
      <dgm:prSet presAssocID="{559B7DF0-0053-42BF-BCE2-EB1E62A25A84}" presName="textRect" presStyleLbl="revTx" presStyleIdx="0" presStyleCnt="3">
        <dgm:presLayoutVars>
          <dgm:chMax val="1"/>
          <dgm:chPref val="1"/>
        </dgm:presLayoutVars>
      </dgm:prSet>
      <dgm:spPr/>
    </dgm:pt>
    <dgm:pt modelId="{2758B48D-CC19-48C9-9570-454D2899106D}" type="pres">
      <dgm:prSet presAssocID="{1DBE929A-DFA7-46A8-98B5-F96D02EFE32C}" presName="sibTrans" presStyleCnt="0"/>
      <dgm:spPr/>
    </dgm:pt>
    <dgm:pt modelId="{0CD6041D-2C40-4059-A552-01C3360C9050}" type="pres">
      <dgm:prSet presAssocID="{C81745A5-9E24-4271-9BC6-A5CAA7931F54}" presName="compNode" presStyleCnt="0"/>
      <dgm:spPr/>
    </dgm:pt>
    <dgm:pt modelId="{108891D4-26A8-4B96-8107-13F712214E31}" type="pres">
      <dgm:prSet presAssocID="{C81745A5-9E24-4271-9BC6-A5CAA7931F54}"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Earth Globe Americas"/>
        </a:ext>
      </dgm:extLst>
    </dgm:pt>
    <dgm:pt modelId="{F7945921-BAC9-4FE8-8457-5721DD2F9311}" type="pres">
      <dgm:prSet presAssocID="{C81745A5-9E24-4271-9BC6-A5CAA7931F54}" presName="spaceRect" presStyleCnt="0"/>
      <dgm:spPr/>
    </dgm:pt>
    <dgm:pt modelId="{3504CE6B-F1E6-470F-88F9-C95371A02491}" type="pres">
      <dgm:prSet presAssocID="{C81745A5-9E24-4271-9BC6-A5CAA7931F54}" presName="textRect" presStyleLbl="revTx" presStyleIdx="1" presStyleCnt="3">
        <dgm:presLayoutVars>
          <dgm:chMax val="1"/>
          <dgm:chPref val="1"/>
        </dgm:presLayoutVars>
      </dgm:prSet>
      <dgm:spPr/>
    </dgm:pt>
    <dgm:pt modelId="{4E02C499-9886-4BBB-8680-43A222537C24}" type="pres">
      <dgm:prSet presAssocID="{5DA51B18-7981-4912-959A-6B3F44C26F73}" presName="sibTrans" presStyleCnt="0"/>
      <dgm:spPr/>
    </dgm:pt>
    <dgm:pt modelId="{E62FEDB5-6552-44AC-9E16-E2EA8EC5BCB1}" type="pres">
      <dgm:prSet presAssocID="{B7ECD481-FE3D-4293-94F1-F262857A23CE}" presName="compNode" presStyleCnt="0"/>
      <dgm:spPr/>
    </dgm:pt>
    <dgm:pt modelId="{B7C1CCC2-95E5-48C3-98F9-CFDA87C50C20}" type="pres">
      <dgm:prSet presAssocID="{B7ECD481-FE3D-4293-94F1-F262857A23CE}"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Windmill"/>
        </a:ext>
      </dgm:extLst>
    </dgm:pt>
    <dgm:pt modelId="{541C9CBE-B64A-4727-99FF-9E3C93E9875B}" type="pres">
      <dgm:prSet presAssocID="{B7ECD481-FE3D-4293-94F1-F262857A23CE}" presName="spaceRect" presStyleCnt="0"/>
      <dgm:spPr/>
    </dgm:pt>
    <dgm:pt modelId="{AAF8DE3C-2373-433F-A7C3-21ED9F9AF014}" type="pres">
      <dgm:prSet presAssocID="{B7ECD481-FE3D-4293-94F1-F262857A23CE}" presName="textRect" presStyleLbl="revTx" presStyleIdx="2" presStyleCnt="3">
        <dgm:presLayoutVars>
          <dgm:chMax val="1"/>
          <dgm:chPref val="1"/>
        </dgm:presLayoutVars>
      </dgm:prSet>
      <dgm:spPr/>
    </dgm:pt>
  </dgm:ptLst>
  <dgm:cxnLst>
    <dgm:cxn modelId="{A2FE731B-4A64-42C7-9C57-6AB23004BCD0}" type="presOf" srcId="{C81745A5-9E24-4271-9BC6-A5CAA7931F54}" destId="{3504CE6B-F1E6-470F-88F9-C95371A02491}" srcOrd="0" destOrd="0" presId="urn:microsoft.com/office/officeart/2018/2/layout/IconLabelList"/>
    <dgm:cxn modelId="{E46BC73E-9194-4EA6-9670-05CB933606A3}" type="presOf" srcId="{B7ECD481-FE3D-4293-94F1-F262857A23CE}" destId="{AAF8DE3C-2373-433F-A7C3-21ED9F9AF014}" srcOrd="0" destOrd="0" presId="urn:microsoft.com/office/officeart/2018/2/layout/IconLabelList"/>
    <dgm:cxn modelId="{A36E699A-4A53-44F5-8763-A38BA119836D}" srcId="{397D63BD-11DF-4498-BB7D-D8F83CA33335}" destId="{559B7DF0-0053-42BF-BCE2-EB1E62A25A84}" srcOrd="0" destOrd="0" parTransId="{4A1230B3-502F-4304-9765-C8AD7CB5857B}" sibTransId="{1DBE929A-DFA7-46A8-98B5-F96D02EFE32C}"/>
    <dgm:cxn modelId="{BD5524A1-C1A1-4E85-A1C7-C4D6FE1BCEA5}" srcId="{397D63BD-11DF-4498-BB7D-D8F83CA33335}" destId="{B7ECD481-FE3D-4293-94F1-F262857A23CE}" srcOrd="2" destOrd="0" parTransId="{B7DD7C86-2C36-4C97-A004-8706DCB6A150}" sibTransId="{E1F1B73C-1458-4A92-B26C-2CC06B5ADD06}"/>
    <dgm:cxn modelId="{6F23A6C8-13FD-477F-B849-46D0424C1EAB}" type="presOf" srcId="{559B7DF0-0053-42BF-BCE2-EB1E62A25A84}" destId="{38741567-BED6-4D79-ADB9-8686FD3B3488}" srcOrd="0" destOrd="0" presId="urn:microsoft.com/office/officeart/2018/2/layout/IconLabelList"/>
    <dgm:cxn modelId="{D76F0AE6-277D-48D0-AB4A-D6F1AF1CF920}" srcId="{397D63BD-11DF-4498-BB7D-D8F83CA33335}" destId="{C81745A5-9E24-4271-9BC6-A5CAA7931F54}" srcOrd="1" destOrd="0" parTransId="{A990ECF5-4672-4BC7-B8CC-75EDDD54E5A1}" sibTransId="{5DA51B18-7981-4912-959A-6B3F44C26F73}"/>
    <dgm:cxn modelId="{ACD3B7FA-E98A-4058-B6E3-91BBD2793ECD}" type="presOf" srcId="{397D63BD-11DF-4498-BB7D-D8F83CA33335}" destId="{F2413FB8-04A2-4E0B-BC29-2847715CA887}" srcOrd="0" destOrd="0" presId="urn:microsoft.com/office/officeart/2018/2/layout/IconLabelList"/>
    <dgm:cxn modelId="{98201CEB-8A9D-484C-8BE4-F26350EFEF09}" type="presParOf" srcId="{F2413FB8-04A2-4E0B-BC29-2847715CA887}" destId="{9F7C7000-E4E6-4DC4-BE06-FE866E6FB8DC}" srcOrd="0" destOrd="0" presId="urn:microsoft.com/office/officeart/2018/2/layout/IconLabelList"/>
    <dgm:cxn modelId="{9AEDB6FD-4EE6-4699-886F-068DAA175355}" type="presParOf" srcId="{9F7C7000-E4E6-4DC4-BE06-FE866E6FB8DC}" destId="{4FD86F4A-A59E-4631-980F-28E12A33A3B1}" srcOrd="0" destOrd="0" presId="urn:microsoft.com/office/officeart/2018/2/layout/IconLabelList"/>
    <dgm:cxn modelId="{A6ABB195-46DA-4B81-B210-DDBC59911046}" type="presParOf" srcId="{9F7C7000-E4E6-4DC4-BE06-FE866E6FB8DC}" destId="{AF88D8CD-2C3F-4E43-9546-5BC1FFB82700}" srcOrd="1" destOrd="0" presId="urn:microsoft.com/office/officeart/2018/2/layout/IconLabelList"/>
    <dgm:cxn modelId="{C21F2199-40E4-4486-8575-0CC3366B3363}" type="presParOf" srcId="{9F7C7000-E4E6-4DC4-BE06-FE866E6FB8DC}" destId="{38741567-BED6-4D79-ADB9-8686FD3B3488}" srcOrd="2" destOrd="0" presId="urn:microsoft.com/office/officeart/2018/2/layout/IconLabelList"/>
    <dgm:cxn modelId="{5FC7D167-488E-4529-8FC1-F24C8ECAFA7A}" type="presParOf" srcId="{F2413FB8-04A2-4E0B-BC29-2847715CA887}" destId="{2758B48D-CC19-48C9-9570-454D2899106D}" srcOrd="1" destOrd="0" presId="urn:microsoft.com/office/officeart/2018/2/layout/IconLabelList"/>
    <dgm:cxn modelId="{5B90773D-7D5E-4A55-A7D1-16602D54B3DE}" type="presParOf" srcId="{F2413FB8-04A2-4E0B-BC29-2847715CA887}" destId="{0CD6041D-2C40-4059-A552-01C3360C9050}" srcOrd="2" destOrd="0" presId="urn:microsoft.com/office/officeart/2018/2/layout/IconLabelList"/>
    <dgm:cxn modelId="{0ECD95EC-430C-4A63-890F-08150199F45A}" type="presParOf" srcId="{0CD6041D-2C40-4059-A552-01C3360C9050}" destId="{108891D4-26A8-4B96-8107-13F712214E31}" srcOrd="0" destOrd="0" presId="urn:microsoft.com/office/officeart/2018/2/layout/IconLabelList"/>
    <dgm:cxn modelId="{2658459D-58BB-4651-9EA7-ECB052BCF5C9}" type="presParOf" srcId="{0CD6041D-2C40-4059-A552-01C3360C9050}" destId="{F7945921-BAC9-4FE8-8457-5721DD2F9311}" srcOrd="1" destOrd="0" presId="urn:microsoft.com/office/officeart/2018/2/layout/IconLabelList"/>
    <dgm:cxn modelId="{835245D9-0EFB-4FB5-83BE-53F3919674EF}" type="presParOf" srcId="{0CD6041D-2C40-4059-A552-01C3360C9050}" destId="{3504CE6B-F1E6-470F-88F9-C95371A02491}" srcOrd="2" destOrd="0" presId="urn:microsoft.com/office/officeart/2018/2/layout/IconLabelList"/>
    <dgm:cxn modelId="{0A5BE2FF-60F1-4001-BC89-6AC180F1943A}" type="presParOf" srcId="{F2413FB8-04A2-4E0B-BC29-2847715CA887}" destId="{4E02C499-9886-4BBB-8680-43A222537C24}" srcOrd="3" destOrd="0" presId="urn:microsoft.com/office/officeart/2018/2/layout/IconLabelList"/>
    <dgm:cxn modelId="{C1799B10-DC0F-47E1-82BF-5073660D2049}" type="presParOf" srcId="{F2413FB8-04A2-4E0B-BC29-2847715CA887}" destId="{E62FEDB5-6552-44AC-9E16-E2EA8EC5BCB1}" srcOrd="4" destOrd="0" presId="urn:microsoft.com/office/officeart/2018/2/layout/IconLabelList"/>
    <dgm:cxn modelId="{B9A17490-1CCA-4472-A795-D5748605BD41}" type="presParOf" srcId="{E62FEDB5-6552-44AC-9E16-E2EA8EC5BCB1}" destId="{B7C1CCC2-95E5-48C3-98F9-CFDA87C50C20}" srcOrd="0" destOrd="0" presId="urn:microsoft.com/office/officeart/2018/2/layout/IconLabelList"/>
    <dgm:cxn modelId="{D29D589B-03E9-4F91-B21B-F37B712D33AD}" type="presParOf" srcId="{E62FEDB5-6552-44AC-9E16-E2EA8EC5BCB1}" destId="{541C9CBE-B64A-4727-99FF-9E3C93E9875B}" srcOrd="1" destOrd="0" presId="urn:microsoft.com/office/officeart/2018/2/layout/IconLabelList"/>
    <dgm:cxn modelId="{159B3A64-7007-46C2-AB77-D9A757972763}" type="presParOf" srcId="{E62FEDB5-6552-44AC-9E16-E2EA8EC5BCB1}" destId="{AAF8DE3C-2373-433F-A7C3-21ED9F9AF014}"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36C6E9E-665F-4F86-A3EF-7D31762AE558}" type="doc">
      <dgm:prSet loTypeId="urn:microsoft.com/office/officeart/2005/8/layout/arrow2" loCatId="process" qsTypeId="urn:microsoft.com/office/officeart/2005/8/quickstyle/simple1" qsCatId="simple" csTypeId="urn:microsoft.com/office/officeart/2005/8/colors/accent1_2" csCatId="accent1" phldr="1"/>
      <dgm:spPr/>
    </dgm:pt>
    <dgm:pt modelId="{862C4FD5-211B-4F2C-85EA-4418FF8DA58F}">
      <dgm:prSet phldrT="[Text]" custT="1"/>
      <dgm:spPr/>
      <dgm:t>
        <a:bodyPr/>
        <a:lstStyle/>
        <a:p>
          <a:pPr>
            <a:buFont typeface="+mj-lt"/>
            <a:buAutoNum type="arabicPeriod"/>
          </a:pPr>
          <a:r>
            <a:rPr lang="en-GB" sz="1800" b="1" i="1"/>
            <a:t>Infrastructure &amp; Storage </a:t>
          </a:r>
          <a:endParaRPr lang="en-GB" sz="1800" b="1" i="1" dirty="0"/>
        </a:p>
      </dgm:t>
    </dgm:pt>
    <dgm:pt modelId="{8FA31069-A2EF-4CB4-B23C-D08DC34A0D77}" type="parTrans" cxnId="{7F39764D-2ADB-4FE6-83F2-A65EFE0C44C1}">
      <dgm:prSet/>
      <dgm:spPr/>
      <dgm:t>
        <a:bodyPr/>
        <a:lstStyle/>
        <a:p>
          <a:endParaRPr lang="en-GB"/>
        </a:p>
      </dgm:t>
    </dgm:pt>
    <dgm:pt modelId="{58CE2FFA-CDCC-4629-8121-B4C68FD6A228}" type="sibTrans" cxnId="{7F39764D-2ADB-4FE6-83F2-A65EFE0C44C1}">
      <dgm:prSet/>
      <dgm:spPr/>
      <dgm:t>
        <a:bodyPr/>
        <a:lstStyle/>
        <a:p>
          <a:endParaRPr lang="en-GB"/>
        </a:p>
      </dgm:t>
    </dgm:pt>
    <dgm:pt modelId="{DF5F8991-F401-4679-96FA-AE38B7103584}">
      <dgm:prSet phldrT="[Text]" custT="1"/>
      <dgm:spPr/>
      <dgm:t>
        <a:bodyPr/>
        <a:lstStyle/>
        <a:p>
          <a:pPr>
            <a:buFont typeface="+mj-lt"/>
            <a:buAutoNum type="arabicPeriod"/>
          </a:pPr>
          <a:r>
            <a:rPr lang="en-GB" sz="1800" b="1" i="1"/>
            <a:t>Demand and Use </a:t>
          </a:r>
          <a:endParaRPr lang="en-GB" sz="1800" b="1" i="1" dirty="0"/>
        </a:p>
      </dgm:t>
    </dgm:pt>
    <dgm:pt modelId="{EE1A9A30-D023-48B4-B7D2-958E952F36E2}" type="parTrans" cxnId="{3BC01BC5-E9DB-4C45-A361-403F99C23915}">
      <dgm:prSet/>
      <dgm:spPr/>
      <dgm:t>
        <a:bodyPr/>
        <a:lstStyle/>
        <a:p>
          <a:endParaRPr lang="en-GB"/>
        </a:p>
      </dgm:t>
    </dgm:pt>
    <dgm:pt modelId="{7F074EDE-431C-424C-B9B4-C95BAA6644EE}" type="sibTrans" cxnId="{3BC01BC5-E9DB-4C45-A361-403F99C23915}">
      <dgm:prSet/>
      <dgm:spPr/>
      <dgm:t>
        <a:bodyPr/>
        <a:lstStyle/>
        <a:p>
          <a:endParaRPr lang="en-GB"/>
        </a:p>
      </dgm:t>
    </dgm:pt>
    <dgm:pt modelId="{DB7F8A73-56DA-4705-A29A-C00051A463BB}">
      <dgm:prSet phldrT="[Text]" custT="1"/>
      <dgm:spPr/>
      <dgm:t>
        <a:bodyPr/>
        <a:lstStyle/>
        <a:p>
          <a:r>
            <a:rPr lang="en-GB" sz="1800" b="1" i="1" dirty="0"/>
            <a:t>Stakeholder Engagement</a:t>
          </a:r>
        </a:p>
      </dgm:t>
    </dgm:pt>
    <dgm:pt modelId="{E9BD4BD7-2F98-4E17-96C2-1E59EAAA1DD6}" type="parTrans" cxnId="{15F4FDB9-E4E2-4469-8A90-19897B40A0AE}">
      <dgm:prSet/>
      <dgm:spPr/>
      <dgm:t>
        <a:bodyPr/>
        <a:lstStyle/>
        <a:p>
          <a:endParaRPr lang="en-GB"/>
        </a:p>
      </dgm:t>
    </dgm:pt>
    <dgm:pt modelId="{8549E899-9CCB-4489-83B7-5FBAE359F477}" type="sibTrans" cxnId="{15F4FDB9-E4E2-4469-8A90-19897B40A0AE}">
      <dgm:prSet/>
      <dgm:spPr/>
      <dgm:t>
        <a:bodyPr/>
        <a:lstStyle/>
        <a:p>
          <a:endParaRPr lang="en-GB"/>
        </a:p>
      </dgm:t>
    </dgm:pt>
    <dgm:pt modelId="{1B5BD0EF-FACD-42F9-BF18-1B3FEB7C2E64}">
      <dgm:prSet phldrT="[Text]" custT="1"/>
      <dgm:spPr/>
      <dgm:t>
        <a:bodyPr/>
        <a:lstStyle/>
        <a:p>
          <a:pPr>
            <a:buFont typeface="+mj-lt"/>
            <a:buAutoNum type="arabicPeriod"/>
          </a:pPr>
          <a:r>
            <a:rPr lang="en-GB" sz="1800" b="1" i="1"/>
            <a:t>Hydrogen Optimisation</a:t>
          </a:r>
          <a:endParaRPr lang="en-GB" sz="1800" b="1" i="1" dirty="0"/>
        </a:p>
      </dgm:t>
    </dgm:pt>
    <dgm:pt modelId="{F9E70BF2-B2FA-41ED-8DA1-7C039829E185}" type="parTrans" cxnId="{54891D93-8B2A-40B1-88C4-4C05991BA441}">
      <dgm:prSet/>
      <dgm:spPr/>
      <dgm:t>
        <a:bodyPr/>
        <a:lstStyle/>
        <a:p>
          <a:endParaRPr lang="en-GB"/>
        </a:p>
      </dgm:t>
    </dgm:pt>
    <dgm:pt modelId="{CFBBF6D3-FA91-44A2-8E03-B652F7719A07}" type="sibTrans" cxnId="{54891D93-8B2A-40B1-88C4-4C05991BA441}">
      <dgm:prSet/>
      <dgm:spPr/>
      <dgm:t>
        <a:bodyPr/>
        <a:lstStyle/>
        <a:p>
          <a:endParaRPr lang="en-GB"/>
        </a:p>
      </dgm:t>
    </dgm:pt>
    <dgm:pt modelId="{B375B08C-AA21-439B-ACD9-0F07B86CF6C4}">
      <dgm:prSet custT="1"/>
      <dgm:spPr/>
      <dgm:t>
        <a:bodyPr/>
        <a:lstStyle/>
        <a:p>
          <a:pPr>
            <a:buFont typeface="+mj-lt"/>
            <a:buAutoNum type="arabicPeriod"/>
          </a:pPr>
          <a:r>
            <a:rPr lang="en-GB" sz="1800" b="1" i="1"/>
            <a:t>Green H2 Supply </a:t>
          </a:r>
          <a:endParaRPr lang="en-GB" sz="1800" b="1" i="1" dirty="0"/>
        </a:p>
      </dgm:t>
    </dgm:pt>
    <dgm:pt modelId="{EA556FB9-D804-456C-A9CD-3AF4D1D93869}" type="parTrans" cxnId="{0A0B52A8-4205-49AF-B5FD-FF7EAE988202}">
      <dgm:prSet/>
      <dgm:spPr/>
      <dgm:t>
        <a:bodyPr/>
        <a:lstStyle/>
        <a:p>
          <a:endParaRPr lang="en-GB"/>
        </a:p>
      </dgm:t>
    </dgm:pt>
    <dgm:pt modelId="{227E5350-6E26-4F69-B52D-1A99594DEDA5}" type="sibTrans" cxnId="{0A0B52A8-4205-49AF-B5FD-FF7EAE988202}">
      <dgm:prSet/>
      <dgm:spPr/>
      <dgm:t>
        <a:bodyPr/>
        <a:lstStyle/>
        <a:p>
          <a:endParaRPr lang="en-GB"/>
        </a:p>
      </dgm:t>
    </dgm:pt>
    <dgm:pt modelId="{8D3B49B3-BC51-4B8A-99B6-B5277A1BC363}" type="pres">
      <dgm:prSet presAssocID="{236C6E9E-665F-4F86-A3EF-7D31762AE558}" presName="arrowDiagram" presStyleCnt="0">
        <dgm:presLayoutVars>
          <dgm:chMax val="5"/>
          <dgm:dir/>
          <dgm:resizeHandles val="exact"/>
        </dgm:presLayoutVars>
      </dgm:prSet>
      <dgm:spPr/>
    </dgm:pt>
    <dgm:pt modelId="{9C7FC0C9-19BE-4F7F-AE50-F8CE5372B680}" type="pres">
      <dgm:prSet presAssocID="{236C6E9E-665F-4F86-A3EF-7D31762AE558}" presName="arrow" presStyleLbl="bgShp" presStyleIdx="0" presStyleCnt="1" custLinFactNeighborX="-1322" custLinFactNeighborY="-3058"/>
      <dgm:spPr>
        <a:gradFill rotWithShape="0">
          <a:gsLst>
            <a:gs pos="0">
              <a:srgbClr val="00B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dgm:spPr>
    </dgm:pt>
    <dgm:pt modelId="{0C2E3569-8E7E-4DC5-BEAE-3C6B152C4049}" type="pres">
      <dgm:prSet presAssocID="{236C6E9E-665F-4F86-A3EF-7D31762AE558}" presName="arrowDiagram5" presStyleCnt="0"/>
      <dgm:spPr/>
    </dgm:pt>
    <dgm:pt modelId="{6D4E9FA1-8099-488A-92C0-506EECD3F936}" type="pres">
      <dgm:prSet presAssocID="{1B5BD0EF-FACD-42F9-BF18-1B3FEB7C2E64}" presName="bullet5a" presStyleLbl="node1" presStyleIdx="0" presStyleCnt="5"/>
      <dgm:spPr/>
    </dgm:pt>
    <dgm:pt modelId="{60EDCBB7-3522-45FE-9744-F08BD1FF5185}" type="pres">
      <dgm:prSet presAssocID="{1B5BD0EF-FACD-42F9-BF18-1B3FEB7C2E64}" presName="textBox5a" presStyleLbl="revTx" presStyleIdx="0" presStyleCnt="5" custScaleX="262020" custLinFactNeighborX="18885" custLinFactNeighborY="17405">
        <dgm:presLayoutVars>
          <dgm:bulletEnabled val="1"/>
        </dgm:presLayoutVars>
      </dgm:prSet>
      <dgm:spPr/>
    </dgm:pt>
    <dgm:pt modelId="{A33EB3AD-0459-40C2-B7B1-50AA651FC044}" type="pres">
      <dgm:prSet presAssocID="{B375B08C-AA21-439B-ACD9-0F07B86CF6C4}" presName="bullet5b" presStyleLbl="node1" presStyleIdx="1" presStyleCnt="5"/>
      <dgm:spPr/>
    </dgm:pt>
    <dgm:pt modelId="{964BBB24-272A-4EFA-B408-BFDE8C8FA7D4}" type="pres">
      <dgm:prSet presAssocID="{B375B08C-AA21-439B-ACD9-0F07B86CF6C4}" presName="textBox5b" presStyleLbl="revTx" presStyleIdx="1" presStyleCnt="5" custScaleX="374913" custLinFactNeighborX="73547" custLinFactNeighborY="11594">
        <dgm:presLayoutVars>
          <dgm:bulletEnabled val="1"/>
        </dgm:presLayoutVars>
      </dgm:prSet>
      <dgm:spPr/>
    </dgm:pt>
    <dgm:pt modelId="{B9F8291E-1AC3-4A62-8E9B-743E1A07FDBB}" type="pres">
      <dgm:prSet presAssocID="{862C4FD5-211B-4F2C-85EA-4418FF8DA58F}" presName="bullet5c" presStyleLbl="node1" presStyleIdx="2" presStyleCnt="5"/>
      <dgm:spPr/>
    </dgm:pt>
    <dgm:pt modelId="{025A166B-D0F3-40A3-86F3-4B5EE2B52284}" type="pres">
      <dgm:prSet presAssocID="{862C4FD5-211B-4F2C-85EA-4418FF8DA58F}" presName="textBox5c" presStyleLbl="revTx" presStyleIdx="2" presStyleCnt="5" custScaleX="299386" custLinFactNeighborX="44007" custLinFactNeighborY="16162">
        <dgm:presLayoutVars>
          <dgm:bulletEnabled val="1"/>
        </dgm:presLayoutVars>
      </dgm:prSet>
      <dgm:spPr/>
    </dgm:pt>
    <dgm:pt modelId="{C3A0E99D-36D3-432F-893A-D9D8E473AED7}" type="pres">
      <dgm:prSet presAssocID="{DF5F8991-F401-4679-96FA-AE38B7103584}" presName="bullet5d" presStyleLbl="node1" presStyleIdx="3" presStyleCnt="5"/>
      <dgm:spPr/>
    </dgm:pt>
    <dgm:pt modelId="{72A6AC13-40BF-46B8-A11C-25B7526D0CFE}" type="pres">
      <dgm:prSet presAssocID="{DF5F8991-F401-4679-96FA-AE38B7103584}" presName="textBox5d" presStyleLbl="revTx" presStyleIdx="3" presStyleCnt="5" custScaleX="177101" custScaleY="43086" custLinFactNeighborX="4427" custLinFactNeighborY="-18299">
        <dgm:presLayoutVars>
          <dgm:bulletEnabled val="1"/>
        </dgm:presLayoutVars>
      </dgm:prSet>
      <dgm:spPr/>
    </dgm:pt>
    <dgm:pt modelId="{E46A3A55-E1CA-4498-8546-D4FF4B0A94F2}" type="pres">
      <dgm:prSet presAssocID="{DB7F8A73-56DA-4705-A29A-C00051A463BB}" presName="bullet5e" presStyleLbl="node1" presStyleIdx="4" presStyleCnt="5"/>
      <dgm:spPr/>
    </dgm:pt>
    <dgm:pt modelId="{605DF749-C2BD-4CB0-B911-CC54E522C95D}" type="pres">
      <dgm:prSet presAssocID="{DB7F8A73-56DA-4705-A29A-C00051A463BB}" presName="textBox5e" presStyleLbl="revTx" presStyleIdx="4" presStyleCnt="5" custScaleX="131880" custScaleY="25058" custLinFactNeighborX="3471" custLinFactNeighborY="-30464">
        <dgm:presLayoutVars>
          <dgm:bulletEnabled val="1"/>
        </dgm:presLayoutVars>
      </dgm:prSet>
      <dgm:spPr/>
    </dgm:pt>
  </dgm:ptLst>
  <dgm:cxnLst>
    <dgm:cxn modelId="{811F9C17-574C-4F43-A669-CEF212876586}" type="presOf" srcId="{236C6E9E-665F-4F86-A3EF-7D31762AE558}" destId="{8D3B49B3-BC51-4B8A-99B6-B5277A1BC363}" srcOrd="0" destOrd="0" presId="urn:microsoft.com/office/officeart/2005/8/layout/arrow2"/>
    <dgm:cxn modelId="{180C5E1B-F07D-4D70-8DA7-22510241F091}" type="presOf" srcId="{DF5F8991-F401-4679-96FA-AE38B7103584}" destId="{72A6AC13-40BF-46B8-A11C-25B7526D0CFE}" srcOrd="0" destOrd="0" presId="urn:microsoft.com/office/officeart/2005/8/layout/arrow2"/>
    <dgm:cxn modelId="{CDAEAE1E-EB04-4A49-9212-542E24FF1D9C}" type="presOf" srcId="{1B5BD0EF-FACD-42F9-BF18-1B3FEB7C2E64}" destId="{60EDCBB7-3522-45FE-9744-F08BD1FF5185}" srcOrd="0" destOrd="0" presId="urn:microsoft.com/office/officeart/2005/8/layout/arrow2"/>
    <dgm:cxn modelId="{83E1E233-D098-4E5C-9A76-798E9E67E5B1}" type="presOf" srcId="{DB7F8A73-56DA-4705-A29A-C00051A463BB}" destId="{605DF749-C2BD-4CB0-B911-CC54E522C95D}" srcOrd="0" destOrd="0" presId="urn:microsoft.com/office/officeart/2005/8/layout/arrow2"/>
    <dgm:cxn modelId="{7F39764D-2ADB-4FE6-83F2-A65EFE0C44C1}" srcId="{236C6E9E-665F-4F86-A3EF-7D31762AE558}" destId="{862C4FD5-211B-4F2C-85EA-4418FF8DA58F}" srcOrd="2" destOrd="0" parTransId="{8FA31069-A2EF-4CB4-B23C-D08DC34A0D77}" sibTransId="{58CE2FFA-CDCC-4629-8121-B4C68FD6A228}"/>
    <dgm:cxn modelId="{54891D93-8B2A-40B1-88C4-4C05991BA441}" srcId="{236C6E9E-665F-4F86-A3EF-7D31762AE558}" destId="{1B5BD0EF-FACD-42F9-BF18-1B3FEB7C2E64}" srcOrd="0" destOrd="0" parTransId="{F9E70BF2-B2FA-41ED-8DA1-7C039829E185}" sibTransId="{CFBBF6D3-FA91-44A2-8E03-B652F7719A07}"/>
    <dgm:cxn modelId="{48D2569E-0F04-4293-8BDB-63877284F909}" type="presOf" srcId="{862C4FD5-211B-4F2C-85EA-4418FF8DA58F}" destId="{025A166B-D0F3-40A3-86F3-4B5EE2B52284}" srcOrd="0" destOrd="0" presId="urn:microsoft.com/office/officeart/2005/8/layout/arrow2"/>
    <dgm:cxn modelId="{0A0B52A8-4205-49AF-B5FD-FF7EAE988202}" srcId="{236C6E9E-665F-4F86-A3EF-7D31762AE558}" destId="{B375B08C-AA21-439B-ACD9-0F07B86CF6C4}" srcOrd="1" destOrd="0" parTransId="{EA556FB9-D804-456C-A9CD-3AF4D1D93869}" sibTransId="{227E5350-6E26-4F69-B52D-1A99594DEDA5}"/>
    <dgm:cxn modelId="{15F4FDB9-E4E2-4469-8A90-19897B40A0AE}" srcId="{236C6E9E-665F-4F86-A3EF-7D31762AE558}" destId="{DB7F8A73-56DA-4705-A29A-C00051A463BB}" srcOrd="4" destOrd="0" parTransId="{E9BD4BD7-2F98-4E17-96C2-1E59EAAA1DD6}" sibTransId="{8549E899-9CCB-4489-83B7-5FBAE359F477}"/>
    <dgm:cxn modelId="{3BC01BC5-E9DB-4C45-A361-403F99C23915}" srcId="{236C6E9E-665F-4F86-A3EF-7D31762AE558}" destId="{DF5F8991-F401-4679-96FA-AE38B7103584}" srcOrd="3" destOrd="0" parTransId="{EE1A9A30-D023-48B4-B7D2-958E952F36E2}" sibTransId="{7F074EDE-431C-424C-B9B4-C95BAA6644EE}"/>
    <dgm:cxn modelId="{25CB94F2-A0E3-49F3-A2E9-4A459329629E}" type="presOf" srcId="{B375B08C-AA21-439B-ACD9-0F07B86CF6C4}" destId="{964BBB24-272A-4EFA-B408-BFDE8C8FA7D4}" srcOrd="0" destOrd="0" presId="urn:microsoft.com/office/officeart/2005/8/layout/arrow2"/>
    <dgm:cxn modelId="{18A56C49-ECBC-4714-9678-FF78EC01E34F}" type="presParOf" srcId="{8D3B49B3-BC51-4B8A-99B6-B5277A1BC363}" destId="{9C7FC0C9-19BE-4F7F-AE50-F8CE5372B680}" srcOrd="0" destOrd="0" presId="urn:microsoft.com/office/officeart/2005/8/layout/arrow2"/>
    <dgm:cxn modelId="{19CE9924-EE36-444C-9D9F-167659F86BCE}" type="presParOf" srcId="{8D3B49B3-BC51-4B8A-99B6-B5277A1BC363}" destId="{0C2E3569-8E7E-4DC5-BEAE-3C6B152C4049}" srcOrd="1" destOrd="0" presId="urn:microsoft.com/office/officeart/2005/8/layout/arrow2"/>
    <dgm:cxn modelId="{AA0C73E8-93EE-4BDF-95AA-AAEF18B60AFD}" type="presParOf" srcId="{0C2E3569-8E7E-4DC5-BEAE-3C6B152C4049}" destId="{6D4E9FA1-8099-488A-92C0-506EECD3F936}" srcOrd="0" destOrd="0" presId="urn:microsoft.com/office/officeart/2005/8/layout/arrow2"/>
    <dgm:cxn modelId="{003E8E49-5C14-4F3B-8377-905B8888985E}" type="presParOf" srcId="{0C2E3569-8E7E-4DC5-BEAE-3C6B152C4049}" destId="{60EDCBB7-3522-45FE-9744-F08BD1FF5185}" srcOrd="1" destOrd="0" presId="urn:microsoft.com/office/officeart/2005/8/layout/arrow2"/>
    <dgm:cxn modelId="{CF8D618E-9471-4CCA-B578-34084CE3433E}" type="presParOf" srcId="{0C2E3569-8E7E-4DC5-BEAE-3C6B152C4049}" destId="{A33EB3AD-0459-40C2-B7B1-50AA651FC044}" srcOrd="2" destOrd="0" presId="urn:microsoft.com/office/officeart/2005/8/layout/arrow2"/>
    <dgm:cxn modelId="{B041A721-AA09-4741-92FE-BAC74C21E2C3}" type="presParOf" srcId="{0C2E3569-8E7E-4DC5-BEAE-3C6B152C4049}" destId="{964BBB24-272A-4EFA-B408-BFDE8C8FA7D4}" srcOrd="3" destOrd="0" presId="urn:microsoft.com/office/officeart/2005/8/layout/arrow2"/>
    <dgm:cxn modelId="{010B4A84-80F8-41B4-A96A-F4C0A8C4F63A}" type="presParOf" srcId="{0C2E3569-8E7E-4DC5-BEAE-3C6B152C4049}" destId="{B9F8291E-1AC3-4A62-8E9B-743E1A07FDBB}" srcOrd="4" destOrd="0" presId="urn:microsoft.com/office/officeart/2005/8/layout/arrow2"/>
    <dgm:cxn modelId="{1A62F758-1C8D-43A0-98D5-B264810F44A1}" type="presParOf" srcId="{0C2E3569-8E7E-4DC5-BEAE-3C6B152C4049}" destId="{025A166B-D0F3-40A3-86F3-4B5EE2B52284}" srcOrd="5" destOrd="0" presId="urn:microsoft.com/office/officeart/2005/8/layout/arrow2"/>
    <dgm:cxn modelId="{B0D727F2-C3B0-4773-86C1-CAA9CD2947E3}" type="presParOf" srcId="{0C2E3569-8E7E-4DC5-BEAE-3C6B152C4049}" destId="{C3A0E99D-36D3-432F-893A-D9D8E473AED7}" srcOrd="6" destOrd="0" presId="urn:microsoft.com/office/officeart/2005/8/layout/arrow2"/>
    <dgm:cxn modelId="{34C254AE-DBFC-4B13-A775-93DD03551FE4}" type="presParOf" srcId="{0C2E3569-8E7E-4DC5-BEAE-3C6B152C4049}" destId="{72A6AC13-40BF-46B8-A11C-25B7526D0CFE}" srcOrd="7" destOrd="0" presId="urn:microsoft.com/office/officeart/2005/8/layout/arrow2"/>
    <dgm:cxn modelId="{F2FBA8B3-261D-4A9F-A6CD-2262F15ACD1A}" type="presParOf" srcId="{0C2E3569-8E7E-4DC5-BEAE-3C6B152C4049}" destId="{E46A3A55-E1CA-4498-8546-D4FF4B0A94F2}" srcOrd="8" destOrd="0" presId="urn:microsoft.com/office/officeart/2005/8/layout/arrow2"/>
    <dgm:cxn modelId="{AB02DDCC-FBFE-411C-AC6A-067B5A680B74}" type="presParOf" srcId="{0C2E3569-8E7E-4DC5-BEAE-3C6B152C4049}" destId="{605DF749-C2BD-4CB0-B911-CC54E522C95D}" srcOrd="9"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5D237FB-B0FF-4D17-A5E6-8B7D57503D31}" type="doc">
      <dgm:prSet loTypeId="urn:microsoft.com/office/officeart/2005/8/layout/arrow5" loCatId="relationship" qsTypeId="urn:microsoft.com/office/officeart/2005/8/quickstyle/simple1" qsCatId="simple" csTypeId="urn:microsoft.com/office/officeart/2005/8/colors/accent1_2" csCatId="accent1"/>
      <dgm:spPr/>
      <dgm:t>
        <a:bodyPr/>
        <a:lstStyle/>
        <a:p>
          <a:endParaRPr lang="en-US"/>
        </a:p>
      </dgm:t>
    </dgm:pt>
    <dgm:pt modelId="{F19BB847-B646-4F29-81AF-2C079B5D2FE4}">
      <dgm:prSet/>
      <dgm:spPr/>
      <dgm:t>
        <a:bodyPr/>
        <a:lstStyle/>
        <a:p>
          <a:r>
            <a:rPr lang="en-US" b="1" dirty="0"/>
            <a:t>Thank You!</a:t>
          </a:r>
          <a:endParaRPr lang="en-US" dirty="0"/>
        </a:p>
      </dgm:t>
    </dgm:pt>
    <dgm:pt modelId="{3E0CC9B6-BC72-48F7-9F16-C667A920611A}" type="parTrans" cxnId="{228FD4CC-C2B4-4DB0-B66A-E08C210B4C44}">
      <dgm:prSet/>
      <dgm:spPr/>
      <dgm:t>
        <a:bodyPr/>
        <a:lstStyle/>
        <a:p>
          <a:endParaRPr lang="en-US"/>
        </a:p>
      </dgm:t>
    </dgm:pt>
    <dgm:pt modelId="{AD88FCD3-59EF-4B52-A92F-29A6FE92DCFB}" type="sibTrans" cxnId="{228FD4CC-C2B4-4DB0-B66A-E08C210B4C44}">
      <dgm:prSet/>
      <dgm:spPr/>
      <dgm:t>
        <a:bodyPr/>
        <a:lstStyle/>
        <a:p>
          <a:endParaRPr lang="en-US"/>
        </a:p>
      </dgm:t>
    </dgm:pt>
    <dgm:pt modelId="{8570D573-4DA4-4EB9-8EA8-B23F7D786A10}" type="pres">
      <dgm:prSet presAssocID="{C5D237FB-B0FF-4D17-A5E6-8B7D57503D31}" presName="diagram" presStyleCnt="0">
        <dgm:presLayoutVars>
          <dgm:dir/>
          <dgm:resizeHandles val="exact"/>
        </dgm:presLayoutVars>
      </dgm:prSet>
      <dgm:spPr/>
    </dgm:pt>
    <dgm:pt modelId="{62122861-0293-443F-B340-036A5466F62B}" type="pres">
      <dgm:prSet presAssocID="{F19BB847-B646-4F29-81AF-2C079B5D2FE4}" presName="arrow" presStyleLbl="node1" presStyleIdx="0" presStyleCnt="1" custRadScaleRad="159751" custRadScaleInc="-3475">
        <dgm:presLayoutVars>
          <dgm:bulletEnabled val="1"/>
        </dgm:presLayoutVars>
      </dgm:prSet>
      <dgm:spPr/>
    </dgm:pt>
  </dgm:ptLst>
  <dgm:cxnLst>
    <dgm:cxn modelId="{8D5B3C13-2F6B-48A4-B5E2-6F3C9F0F03A6}" type="presOf" srcId="{F19BB847-B646-4F29-81AF-2C079B5D2FE4}" destId="{62122861-0293-443F-B340-036A5466F62B}" srcOrd="0" destOrd="0" presId="urn:microsoft.com/office/officeart/2005/8/layout/arrow5"/>
    <dgm:cxn modelId="{228FD4CC-C2B4-4DB0-B66A-E08C210B4C44}" srcId="{C5D237FB-B0FF-4D17-A5E6-8B7D57503D31}" destId="{F19BB847-B646-4F29-81AF-2C079B5D2FE4}" srcOrd="0" destOrd="0" parTransId="{3E0CC9B6-BC72-48F7-9F16-C667A920611A}" sibTransId="{AD88FCD3-59EF-4B52-A92F-29A6FE92DCFB}"/>
    <dgm:cxn modelId="{474837FB-4488-4C63-8249-8BF5EF59D797}" type="presOf" srcId="{C5D237FB-B0FF-4D17-A5E6-8B7D57503D31}" destId="{8570D573-4DA4-4EB9-8EA8-B23F7D786A10}" srcOrd="0" destOrd="0" presId="urn:microsoft.com/office/officeart/2005/8/layout/arrow5"/>
    <dgm:cxn modelId="{2B74CA34-F251-4FE9-A950-3E7DA285680D}" type="presParOf" srcId="{8570D573-4DA4-4EB9-8EA8-B23F7D786A10}" destId="{62122861-0293-443F-B340-036A5466F62B}" srcOrd="0" destOrd="0" presId="urn:microsoft.com/office/officeart/2005/8/layout/arrow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F26F53-13F4-4D05-B5F8-76D7DBB8EA70}">
      <dsp:nvSpPr>
        <dsp:cNvPr id="0" name=""/>
        <dsp:cNvSpPr/>
      </dsp:nvSpPr>
      <dsp:spPr>
        <a:xfrm>
          <a:off x="0" y="0"/>
          <a:ext cx="5000124"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89BAFDF1-04CA-40E3-AF4A-25F711ACE778}">
      <dsp:nvSpPr>
        <dsp:cNvPr id="0" name=""/>
        <dsp:cNvSpPr/>
      </dsp:nvSpPr>
      <dsp:spPr>
        <a:xfrm>
          <a:off x="0" y="0"/>
          <a:ext cx="5000124" cy="1363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GB" sz="1700" kern="1200"/>
            <a:t>Renewable energy sources continue to increase their share of installed capacity worldwide. Their integration, in conjunction with increased energy efficiency and other low-carbon technologies, constitutes the best opportunity to achieve energy sustainability. </a:t>
          </a:r>
          <a:endParaRPr lang="en-US" sz="1700" kern="1200"/>
        </a:p>
      </dsp:txBody>
      <dsp:txXfrm>
        <a:off x="0" y="0"/>
        <a:ext cx="5000124" cy="1363480"/>
      </dsp:txXfrm>
    </dsp:sp>
    <dsp:sp modelId="{CF5524B3-6D5B-4D42-9E58-1EE180C7440E}">
      <dsp:nvSpPr>
        <dsp:cNvPr id="0" name=""/>
        <dsp:cNvSpPr/>
      </dsp:nvSpPr>
      <dsp:spPr>
        <a:xfrm>
          <a:off x="0" y="1363480"/>
          <a:ext cx="5000124"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C06E43FF-83C3-4E0E-9485-6D3A1129E120}">
      <dsp:nvSpPr>
        <dsp:cNvPr id="0" name=""/>
        <dsp:cNvSpPr/>
      </dsp:nvSpPr>
      <dsp:spPr>
        <a:xfrm>
          <a:off x="0" y="1363480"/>
          <a:ext cx="5000124" cy="1363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GB" sz="1700" kern="1200" dirty="0"/>
            <a:t>Renewable energy sources also constitute the best option to avert the risks that conventional non-renewable sources pose to health, geopolitics, the economy and the environment. In accordance with their commitment to the Paris Agreement of 2015, </a:t>
          </a:r>
          <a:endParaRPr lang="en-US" sz="1700" kern="1200" dirty="0"/>
        </a:p>
      </dsp:txBody>
      <dsp:txXfrm>
        <a:off x="0" y="1363480"/>
        <a:ext cx="5000124" cy="1363480"/>
      </dsp:txXfrm>
    </dsp:sp>
    <dsp:sp modelId="{4AEE2A5C-D48B-4D5F-A524-061D7810F5CF}">
      <dsp:nvSpPr>
        <dsp:cNvPr id="0" name=""/>
        <dsp:cNvSpPr/>
      </dsp:nvSpPr>
      <dsp:spPr>
        <a:xfrm>
          <a:off x="0" y="2726960"/>
          <a:ext cx="5000124"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84994FAE-015A-4B76-92D6-2E99C2AE4EFD}">
      <dsp:nvSpPr>
        <dsp:cNvPr id="0" name=""/>
        <dsp:cNvSpPr/>
      </dsp:nvSpPr>
      <dsp:spPr>
        <a:xfrm>
          <a:off x="0" y="2726960"/>
          <a:ext cx="5000124" cy="1363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GB" sz="1700" b="0" kern="1200" dirty="0"/>
            <a:t>Green H2 Energy Opportunity </a:t>
          </a:r>
          <a:r>
            <a:rPr lang="en-GB" sz="1700" b="1" kern="1200" dirty="0"/>
            <a:t>t</a:t>
          </a:r>
          <a:r>
            <a:rPr lang="en-GB" sz="1700" kern="1200" dirty="0"/>
            <a:t>o develop a new model for exploiting remotely generated electricity from renewable sources to provide energy security for communities. </a:t>
          </a:r>
          <a:endParaRPr lang="en-US" sz="1700" kern="1200" dirty="0"/>
        </a:p>
      </dsp:txBody>
      <dsp:txXfrm>
        <a:off x="0" y="2726960"/>
        <a:ext cx="5000124" cy="1363480"/>
      </dsp:txXfrm>
    </dsp:sp>
    <dsp:sp modelId="{AC81C9E5-7497-40D1-AA23-4D41D66E63C4}">
      <dsp:nvSpPr>
        <dsp:cNvPr id="0" name=""/>
        <dsp:cNvSpPr/>
      </dsp:nvSpPr>
      <dsp:spPr>
        <a:xfrm>
          <a:off x="0" y="4090440"/>
          <a:ext cx="5000124"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16ED183E-88D5-415F-BE46-38FC2CA4C16C}">
      <dsp:nvSpPr>
        <dsp:cNvPr id="0" name=""/>
        <dsp:cNvSpPr/>
      </dsp:nvSpPr>
      <dsp:spPr>
        <a:xfrm>
          <a:off x="0" y="4090440"/>
          <a:ext cx="5000124" cy="1363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GB" sz="1700" kern="1200" dirty="0"/>
            <a:t>Implementing an energy model that relies on hydrogen as an energy carrier and is utilised to supply the main forms of energy demand: electricity, heating and transportation fuels.</a:t>
          </a:r>
          <a:endParaRPr lang="en-US" sz="1700" kern="1200" dirty="0"/>
        </a:p>
      </dsp:txBody>
      <dsp:txXfrm>
        <a:off x="0" y="4090440"/>
        <a:ext cx="5000124" cy="13634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7E3A50-8BDD-46B9-801D-4F1009E82C6A}">
      <dsp:nvSpPr>
        <dsp:cNvPr id="0" name=""/>
        <dsp:cNvSpPr/>
      </dsp:nvSpPr>
      <dsp:spPr>
        <a:xfrm>
          <a:off x="0" y="665"/>
          <a:ext cx="5000124"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A8B6601E-7791-4E43-A8F4-57022F30B045}">
      <dsp:nvSpPr>
        <dsp:cNvPr id="0" name=""/>
        <dsp:cNvSpPr/>
      </dsp:nvSpPr>
      <dsp:spPr>
        <a:xfrm>
          <a:off x="0" y="665"/>
          <a:ext cx="5000124" cy="10905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b="1" kern="1200" dirty="0"/>
            <a:t>GenComm Phase I </a:t>
          </a:r>
          <a:endParaRPr lang="en-US" sz="2400" b="1" kern="1200" dirty="0"/>
        </a:p>
      </dsp:txBody>
      <dsp:txXfrm>
        <a:off x="0" y="665"/>
        <a:ext cx="5000124" cy="1090517"/>
      </dsp:txXfrm>
    </dsp:sp>
    <dsp:sp modelId="{4587EF8D-C7E3-4EC3-9AA0-DBDC28CEB0B7}">
      <dsp:nvSpPr>
        <dsp:cNvPr id="0" name=""/>
        <dsp:cNvSpPr/>
      </dsp:nvSpPr>
      <dsp:spPr>
        <a:xfrm>
          <a:off x="0" y="1091183"/>
          <a:ext cx="5000124"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EA86F226-D670-42C9-B29D-770674ACB097}">
      <dsp:nvSpPr>
        <dsp:cNvPr id="0" name=""/>
        <dsp:cNvSpPr/>
      </dsp:nvSpPr>
      <dsp:spPr>
        <a:xfrm>
          <a:off x="0" y="1091183"/>
          <a:ext cx="5000124" cy="10905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kern="1200"/>
            <a:t>16</a:t>
          </a:r>
          <a:r>
            <a:rPr lang="en-GB" sz="2400" kern="1200" baseline="30000"/>
            <a:t>th</a:t>
          </a:r>
          <a:r>
            <a:rPr lang="en-GB" sz="2400" kern="1200"/>
            <a:t> March 2017 –  30</a:t>
          </a:r>
          <a:r>
            <a:rPr lang="en-GB" sz="2400" kern="1200" baseline="30000"/>
            <a:t>th</a:t>
          </a:r>
          <a:r>
            <a:rPr lang="en-GB" sz="2400" kern="1200"/>
            <a:t> December 2020 – extended to 31</a:t>
          </a:r>
          <a:r>
            <a:rPr lang="en-GB" sz="2400" kern="1200" baseline="30000"/>
            <a:t>st</a:t>
          </a:r>
          <a:r>
            <a:rPr lang="en-GB" sz="2400" kern="1200"/>
            <a:t> October 2021</a:t>
          </a:r>
          <a:endParaRPr lang="en-US" sz="2400" kern="1200"/>
        </a:p>
      </dsp:txBody>
      <dsp:txXfrm>
        <a:off x="0" y="1091183"/>
        <a:ext cx="5000124" cy="1090517"/>
      </dsp:txXfrm>
    </dsp:sp>
    <dsp:sp modelId="{AF2352D8-F341-494D-B6DD-F48E7C70FDC4}">
      <dsp:nvSpPr>
        <dsp:cNvPr id="0" name=""/>
        <dsp:cNvSpPr/>
      </dsp:nvSpPr>
      <dsp:spPr>
        <a:xfrm>
          <a:off x="0" y="2181701"/>
          <a:ext cx="5000124"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045A8133-2015-4EEC-8CEC-AC6F0FF7CDD9}">
      <dsp:nvSpPr>
        <dsp:cNvPr id="0" name=""/>
        <dsp:cNvSpPr/>
      </dsp:nvSpPr>
      <dsp:spPr>
        <a:xfrm>
          <a:off x="0" y="2181701"/>
          <a:ext cx="5000124" cy="10905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b="1" kern="1200" dirty="0"/>
            <a:t>GenComm Phase II </a:t>
          </a:r>
          <a:endParaRPr lang="en-US" sz="2400" b="1" kern="1200" dirty="0"/>
        </a:p>
      </dsp:txBody>
      <dsp:txXfrm>
        <a:off x="0" y="2181701"/>
        <a:ext cx="5000124" cy="1090517"/>
      </dsp:txXfrm>
    </dsp:sp>
    <dsp:sp modelId="{07F9AAC3-7AFC-4315-A914-54233335CDB9}">
      <dsp:nvSpPr>
        <dsp:cNvPr id="0" name=""/>
        <dsp:cNvSpPr/>
      </dsp:nvSpPr>
      <dsp:spPr>
        <a:xfrm>
          <a:off x="0" y="3272218"/>
          <a:ext cx="5000124"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6A8283CD-22E7-4BE2-982D-60B2AA0491A3}">
      <dsp:nvSpPr>
        <dsp:cNvPr id="0" name=""/>
        <dsp:cNvSpPr/>
      </dsp:nvSpPr>
      <dsp:spPr>
        <a:xfrm>
          <a:off x="0" y="3272218"/>
          <a:ext cx="5000124" cy="10905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kern="1200" dirty="0"/>
            <a:t>Capitalisation Call: July 2021 - August 2023</a:t>
          </a:r>
          <a:endParaRPr lang="en-US" sz="2400" kern="1200" dirty="0"/>
        </a:p>
      </dsp:txBody>
      <dsp:txXfrm>
        <a:off x="0" y="3272218"/>
        <a:ext cx="5000124" cy="1090517"/>
      </dsp:txXfrm>
    </dsp:sp>
    <dsp:sp modelId="{4B4D126E-ACDD-40A1-9997-A5B055EB29AB}">
      <dsp:nvSpPr>
        <dsp:cNvPr id="0" name=""/>
        <dsp:cNvSpPr/>
      </dsp:nvSpPr>
      <dsp:spPr>
        <a:xfrm>
          <a:off x="0" y="4362736"/>
          <a:ext cx="5000124"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3DE480FC-55B5-4498-92B7-C14FA7E055D5}">
      <dsp:nvSpPr>
        <dsp:cNvPr id="0" name=""/>
        <dsp:cNvSpPr/>
      </dsp:nvSpPr>
      <dsp:spPr>
        <a:xfrm>
          <a:off x="0" y="4362736"/>
          <a:ext cx="5000124" cy="10905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Total budget €11.8M</a:t>
          </a:r>
        </a:p>
      </dsp:txBody>
      <dsp:txXfrm>
        <a:off x="0" y="4362736"/>
        <a:ext cx="5000124" cy="109051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CD9AE6-81F2-4AEE-A78D-CE11DA590978}">
      <dsp:nvSpPr>
        <dsp:cNvPr id="0" name=""/>
        <dsp:cNvSpPr/>
      </dsp:nvSpPr>
      <dsp:spPr>
        <a:xfrm>
          <a:off x="0" y="1602"/>
          <a:ext cx="5000124"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671CA78D-7EDE-45EB-B81B-AC821D30E5C7}">
      <dsp:nvSpPr>
        <dsp:cNvPr id="0" name=""/>
        <dsp:cNvSpPr/>
      </dsp:nvSpPr>
      <dsp:spPr>
        <a:xfrm>
          <a:off x="0" y="1602"/>
          <a:ext cx="5000124" cy="13283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GB" sz="1700" kern="1200" dirty="0"/>
            <a:t>H2 Energy Carrier</a:t>
          </a:r>
          <a:endParaRPr lang="en-US" sz="1700" kern="1200" dirty="0"/>
        </a:p>
      </dsp:txBody>
      <dsp:txXfrm>
        <a:off x="0" y="1602"/>
        <a:ext cx="5000124" cy="1328318"/>
      </dsp:txXfrm>
    </dsp:sp>
    <dsp:sp modelId="{6F2A937E-4988-4E36-840D-859DD44685EE}">
      <dsp:nvSpPr>
        <dsp:cNvPr id="0" name=""/>
        <dsp:cNvSpPr/>
      </dsp:nvSpPr>
      <dsp:spPr>
        <a:xfrm>
          <a:off x="0" y="1329921"/>
          <a:ext cx="5000124"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9DE9102E-B4E7-40E7-8985-B268D786F5F4}">
      <dsp:nvSpPr>
        <dsp:cNvPr id="0" name=""/>
        <dsp:cNvSpPr/>
      </dsp:nvSpPr>
      <dsp:spPr>
        <a:xfrm>
          <a:off x="0" y="1329921"/>
          <a:ext cx="5000124" cy="13741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GB" sz="1700" kern="1200" dirty="0"/>
            <a:t>As we move from a hydrocarbon based economy to a renewable one, there is a need for clean sustainable energy carriers. </a:t>
          </a:r>
          <a:endParaRPr lang="en-US" sz="1700" kern="1200" dirty="0"/>
        </a:p>
      </dsp:txBody>
      <dsp:txXfrm>
        <a:off x="0" y="1329921"/>
        <a:ext cx="5000124" cy="1374132"/>
      </dsp:txXfrm>
    </dsp:sp>
    <dsp:sp modelId="{3215F88A-6055-40D8-BF23-12C2A4E946B1}">
      <dsp:nvSpPr>
        <dsp:cNvPr id="0" name=""/>
        <dsp:cNvSpPr/>
      </dsp:nvSpPr>
      <dsp:spPr>
        <a:xfrm>
          <a:off x="0" y="2704053"/>
          <a:ext cx="5000124"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0AA9F559-77EF-4FA0-B8B8-82B783C619B9}">
      <dsp:nvSpPr>
        <dsp:cNvPr id="0" name=""/>
        <dsp:cNvSpPr/>
      </dsp:nvSpPr>
      <dsp:spPr>
        <a:xfrm>
          <a:off x="0" y="2678563"/>
          <a:ext cx="5000124" cy="13741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GB" sz="1700" kern="1200" dirty="0"/>
            <a:t>Energy carriers have now been identified as the key enabling solution that allow renewable sources to supply different forms of energy demand across these sectors, and thus strengthen their technical and economic viability.</a:t>
          </a:r>
          <a:endParaRPr lang="en-US" sz="1700" kern="1200" dirty="0"/>
        </a:p>
      </dsp:txBody>
      <dsp:txXfrm>
        <a:off x="0" y="2678563"/>
        <a:ext cx="5000124" cy="1374132"/>
      </dsp:txXfrm>
    </dsp:sp>
    <dsp:sp modelId="{A494E891-42D8-4516-B57A-28DDB29D7796}">
      <dsp:nvSpPr>
        <dsp:cNvPr id="0" name=""/>
        <dsp:cNvSpPr/>
      </dsp:nvSpPr>
      <dsp:spPr>
        <a:xfrm>
          <a:off x="0" y="4078185"/>
          <a:ext cx="5000124"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EE4F56B2-E650-4340-A2EC-D0096AD20CC8}">
      <dsp:nvSpPr>
        <dsp:cNvPr id="0" name=""/>
        <dsp:cNvSpPr/>
      </dsp:nvSpPr>
      <dsp:spPr>
        <a:xfrm>
          <a:off x="0" y="4078185"/>
          <a:ext cx="5000124" cy="13741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GB" sz="1600" kern="1200" dirty="0"/>
            <a:t>Hydrogen is a key energy carrier. It has the potential to become one of the main energy carriers of the future as it can be easily produced using renewable energy, stored using commercially available technologies and used throughout the entire energy system. The use of hydrogen as an energy carrier however, has been hindered by specific challenges that need to be addressed</a:t>
          </a:r>
          <a:r>
            <a:rPr lang="en-GB" sz="1800" kern="1200" dirty="0"/>
            <a:t>. </a:t>
          </a:r>
          <a:endParaRPr lang="en-US" sz="1800" kern="1200" dirty="0"/>
        </a:p>
      </dsp:txBody>
      <dsp:txXfrm>
        <a:off x="0" y="4078185"/>
        <a:ext cx="5000124" cy="137413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F26F53-13F4-4D05-B5F8-76D7DBB8EA70}">
      <dsp:nvSpPr>
        <dsp:cNvPr id="0" name=""/>
        <dsp:cNvSpPr/>
      </dsp:nvSpPr>
      <dsp:spPr>
        <a:xfrm>
          <a:off x="0" y="0"/>
          <a:ext cx="5000124"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89BAFDF1-04CA-40E3-AF4A-25F711ACE778}">
      <dsp:nvSpPr>
        <dsp:cNvPr id="0" name=""/>
        <dsp:cNvSpPr/>
      </dsp:nvSpPr>
      <dsp:spPr>
        <a:xfrm>
          <a:off x="0" y="0"/>
          <a:ext cx="5000124" cy="1363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GB" sz="1500" kern="1200" dirty="0"/>
            <a:t>Green H2 has emerged as a critical pillar to any aspiring net zero path. Globally, policy, affordability, and scalability are converging to create unprecedented momentum for the clean hydrogen economy</a:t>
          </a:r>
        </a:p>
        <a:p>
          <a:pPr marL="0" lvl="0" indent="0" algn="l" defTabSz="666750">
            <a:lnSpc>
              <a:spcPct val="90000"/>
            </a:lnSpc>
            <a:spcBef>
              <a:spcPct val="0"/>
            </a:spcBef>
            <a:spcAft>
              <a:spcPct val="35000"/>
            </a:spcAft>
            <a:buNone/>
          </a:pPr>
          <a:r>
            <a:rPr lang="en-GB" sz="1500" kern="1200" dirty="0"/>
            <a:t>Continuous work on the commodification of Green Hydrogen</a:t>
          </a:r>
          <a:endParaRPr lang="en-US" sz="1500" kern="1200" dirty="0"/>
        </a:p>
      </dsp:txBody>
      <dsp:txXfrm>
        <a:off x="0" y="0"/>
        <a:ext cx="5000124" cy="1363480"/>
      </dsp:txXfrm>
    </dsp:sp>
    <dsp:sp modelId="{CF5524B3-6D5B-4D42-9E58-1EE180C7440E}">
      <dsp:nvSpPr>
        <dsp:cNvPr id="0" name=""/>
        <dsp:cNvSpPr/>
      </dsp:nvSpPr>
      <dsp:spPr>
        <a:xfrm>
          <a:off x="0" y="1363480"/>
          <a:ext cx="5000124"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C06E43FF-83C3-4E0E-9485-6D3A1129E120}">
      <dsp:nvSpPr>
        <dsp:cNvPr id="0" name=""/>
        <dsp:cNvSpPr/>
      </dsp:nvSpPr>
      <dsp:spPr>
        <a:xfrm>
          <a:off x="0" y="1363480"/>
          <a:ext cx="5000124" cy="1363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GB" sz="1500" kern="1200" dirty="0"/>
            <a:t>Additional international partnerships and projects. Including MARTH2, H2CAT, HALLIE, </a:t>
          </a:r>
          <a:r>
            <a:rPr lang="en-GB" sz="1500" kern="1200" dirty="0" err="1"/>
            <a:t>HyLight</a:t>
          </a:r>
          <a:r>
            <a:rPr lang="en-GB" sz="1500" kern="1200" dirty="0"/>
            <a:t> and others</a:t>
          </a:r>
          <a:endParaRPr lang="en-US" sz="1500" kern="1200" dirty="0"/>
        </a:p>
      </dsp:txBody>
      <dsp:txXfrm>
        <a:off x="0" y="1363480"/>
        <a:ext cx="5000124" cy="1363480"/>
      </dsp:txXfrm>
    </dsp:sp>
    <dsp:sp modelId="{4AEE2A5C-D48B-4D5F-A524-061D7810F5CF}">
      <dsp:nvSpPr>
        <dsp:cNvPr id="0" name=""/>
        <dsp:cNvSpPr/>
      </dsp:nvSpPr>
      <dsp:spPr>
        <a:xfrm>
          <a:off x="0" y="2726960"/>
          <a:ext cx="5000124"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84994FAE-015A-4B76-92D6-2E99C2AE4EFD}">
      <dsp:nvSpPr>
        <dsp:cNvPr id="0" name=""/>
        <dsp:cNvSpPr/>
      </dsp:nvSpPr>
      <dsp:spPr>
        <a:xfrm>
          <a:off x="0" y="2726960"/>
          <a:ext cx="5000124" cy="1363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GB" sz="1500" b="0" kern="1200" dirty="0"/>
            <a:t>Extend the reach of GenComm whilst also ensuring the richness through initiatives such as Hydrogen Ireland, linking in with The Clean Hydrogen Partnership and others</a:t>
          </a:r>
          <a:endParaRPr lang="en-US" sz="1500" kern="1200" dirty="0"/>
        </a:p>
      </dsp:txBody>
      <dsp:txXfrm>
        <a:off x="0" y="2726960"/>
        <a:ext cx="5000124" cy="1363480"/>
      </dsp:txXfrm>
    </dsp:sp>
    <dsp:sp modelId="{AC81C9E5-7497-40D1-AA23-4D41D66E63C4}">
      <dsp:nvSpPr>
        <dsp:cNvPr id="0" name=""/>
        <dsp:cNvSpPr/>
      </dsp:nvSpPr>
      <dsp:spPr>
        <a:xfrm>
          <a:off x="0" y="4090440"/>
          <a:ext cx="5000124"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16ED183E-88D5-415F-BE46-38FC2CA4C16C}">
      <dsp:nvSpPr>
        <dsp:cNvPr id="0" name=""/>
        <dsp:cNvSpPr/>
      </dsp:nvSpPr>
      <dsp:spPr>
        <a:xfrm>
          <a:off x="0" y="4090440"/>
          <a:ext cx="5000124" cy="1363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GB" sz="1500" kern="1200" dirty="0"/>
            <a:t>Develop the hydrogen tangential pathways supporting the Hydrogen revolution -  to ensure comprehensive economic, social, commercial, academic and environmental pathways to sustainable success.</a:t>
          </a:r>
          <a:endParaRPr lang="en-US" sz="1500" kern="1200" dirty="0"/>
        </a:p>
      </dsp:txBody>
      <dsp:txXfrm>
        <a:off x="0" y="4090440"/>
        <a:ext cx="5000124" cy="136348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A49E27-FCD3-41E6-BDA5-B1BABF7E0DBA}">
      <dsp:nvSpPr>
        <dsp:cNvPr id="0" name=""/>
        <dsp:cNvSpPr/>
      </dsp:nvSpPr>
      <dsp:spPr>
        <a:xfrm>
          <a:off x="0" y="92686"/>
          <a:ext cx="7886700" cy="134257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a:t>To decarbonise Europe, clean renewable power production must become the main source of energy. </a:t>
          </a:r>
          <a:endParaRPr lang="en-US" sz="2400" kern="1200"/>
        </a:p>
      </dsp:txBody>
      <dsp:txXfrm>
        <a:off x="65539" y="158225"/>
        <a:ext cx="7755622" cy="1211496"/>
      </dsp:txXfrm>
    </dsp:sp>
    <dsp:sp modelId="{0B83E7A2-A6B9-4CCB-B4D3-B416B28EC563}">
      <dsp:nvSpPr>
        <dsp:cNvPr id="0" name=""/>
        <dsp:cNvSpPr/>
      </dsp:nvSpPr>
      <dsp:spPr>
        <a:xfrm>
          <a:off x="0" y="1504381"/>
          <a:ext cx="7886700" cy="134257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a:t>Developing Power to X solutions for green hydrogen for hard to decarbonize industries</a:t>
          </a:r>
          <a:endParaRPr lang="en-US" sz="2400" kern="1200"/>
        </a:p>
      </dsp:txBody>
      <dsp:txXfrm>
        <a:off x="65539" y="1569920"/>
        <a:ext cx="7755622" cy="1211496"/>
      </dsp:txXfrm>
    </dsp:sp>
    <dsp:sp modelId="{780B86FB-80FE-41C0-B5D1-8168AF2D6C22}">
      <dsp:nvSpPr>
        <dsp:cNvPr id="0" name=""/>
        <dsp:cNvSpPr/>
      </dsp:nvSpPr>
      <dsp:spPr>
        <a:xfrm>
          <a:off x="0" y="2916076"/>
          <a:ext cx="7886700" cy="134257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a:t>120% predicted increase in offshore wind capacity in Europe to 240 440 GW by 2050  presents a huge opportunity for a new European Green H2 Energy Equation.</a:t>
          </a:r>
          <a:endParaRPr lang="en-US" sz="2400" kern="1200"/>
        </a:p>
      </dsp:txBody>
      <dsp:txXfrm>
        <a:off x="65539" y="2981615"/>
        <a:ext cx="7755622" cy="121149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D86F4A-A59E-4631-980F-28E12A33A3B1}">
      <dsp:nvSpPr>
        <dsp:cNvPr id="0" name=""/>
        <dsp:cNvSpPr/>
      </dsp:nvSpPr>
      <dsp:spPr>
        <a:xfrm>
          <a:off x="1347711" y="175373"/>
          <a:ext cx="759375" cy="75937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8741567-BED6-4D79-ADB9-8686FD3B3488}">
      <dsp:nvSpPr>
        <dsp:cNvPr id="0" name=""/>
        <dsp:cNvSpPr/>
      </dsp:nvSpPr>
      <dsp:spPr>
        <a:xfrm>
          <a:off x="883649" y="1284971"/>
          <a:ext cx="1687500" cy="1223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pPr>
          <a:r>
            <a:rPr lang="en-GB" sz="1200" b="1" i="0" kern="1200" baseline="0" dirty="0"/>
            <a:t>Reaching net zero by 2050 requires further rapid deployment of available technologies as well as widespread use of technologies that are not on the market yet. </a:t>
          </a:r>
          <a:endParaRPr lang="en-US" sz="1200" b="1" kern="1200" dirty="0"/>
        </a:p>
      </dsp:txBody>
      <dsp:txXfrm>
        <a:off x="883649" y="1284971"/>
        <a:ext cx="1687500" cy="1223437"/>
      </dsp:txXfrm>
    </dsp:sp>
    <dsp:sp modelId="{108891D4-26A8-4B96-8107-13F712214E31}">
      <dsp:nvSpPr>
        <dsp:cNvPr id="0" name=""/>
        <dsp:cNvSpPr/>
      </dsp:nvSpPr>
      <dsp:spPr>
        <a:xfrm>
          <a:off x="3330524" y="175373"/>
          <a:ext cx="759375" cy="75937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504CE6B-F1E6-470F-88F9-C95371A02491}">
      <dsp:nvSpPr>
        <dsp:cNvPr id="0" name=""/>
        <dsp:cNvSpPr/>
      </dsp:nvSpPr>
      <dsp:spPr>
        <a:xfrm>
          <a:off x="2866461" y="1284971"/>
          <a:ext cx="1687500" cy="1223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pPr>
          <a:r>
            <a:rPr lang="en-GB" sz="1300" b="1" i="0" kern="1200" baseline="0" dirty="0"/>
            <a:t>Most of the global reductions in CO</a:t>
          </a:r>
          <a:r>
            <a:rPr lang="en-GB" sz="1300" b="1" i="0" kern="1200" baseline="-25000" dirty="0"/>
            <a:t>2</a:t>
          </a:r>
          <a:r>
            <a:rPr lang="en-GB" sz="1300" b="1" i="0" kern="1200" baseline="0" dirty="0"/>
            <a:t> emissions through 2030 in our pathway come from technologies readily available today. </a:t>
          </a:r>
          <a:endParaRPr lang="en-US" sz="1300" b="1" kern="1200" dirty="0"/>
        </a:p>
      </dsp:txBody>
      <dsp:txXfrm>
        <a:off x="2866461" y="1284971"/>
        <a:ext cx="1687500" cy="1223437"/>
      </dsp:txXfrm>
    </dsp:sp>
    <dsp:sp modelId="{B7C1CCC2-95E5-48C3-98F9-CFDA87C50C20}">
      <dsp:nvSpPr>
        <dsp:cNvPr id="0" name=""/>
        <dsp:cNvSpPr/>
      </dsp:nvSpPr>
      <dsp:spPr>
        <a:xfrm>
          <a:off x="2339117" y="2930283"/>
          <a:ext cx="759375" cy="75937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AF8DE3C-2373-433F-A7C3-21ED9F9AF014}">
      <dsp:nvSpPr>
        <dsp:cNvPr id="0" name=""/>
        <dsp:cNvSpPr/>
      </dsp:nvSpPr>
      <dsp:spPr>
        <a:xfrm>
          <a:off x="1875055" y="4039880"/>
          <a:ext cx="1687500" cy="1223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pPr>
          <a:r>
            <a:rPr lang="en-GB" sz="1300" b="1" i="0" kern="1200" baseline="0" dirty="0"/>
            <a:t>But in 2050, almost half the reductions come from technologies that are currently at the demonstration or prototype phase. </a:t>
          </a:r>
          <a:endParaRPr lang="en-US" sz="1300" b="1" kern="1200" dirty="0"/>
        </a:p>
      </dsp:txBody>
      <dsp:txXfrm>
        <a:off x="1875055" y="4039880"/>
        <a:ext cx="1687500" cy="122343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7FC0C9-19BE-4F7F-AE50-F8CE5372B680}">
      <dsp:nvSpPr>
        <dsp:cNvPr id="0" name=""/>
        <dsp:cNvSpPr/>
      </dsp:nvSpPr>
      <dsp:spPr>
        <a:xfrm>
          <a:off x="-101855" y="356373"/>
          <a:ext cx="6389913" cy="3993696"/>
        </a:xfrm>
        <a:prstGeom prst="swooshArrow">
          <a:avLst>
            <a:gd name="adj1" fmla="val 25000"/>
            <a:gd name="adj2" fmla="val 25000"/>
          </a:avLst>
        </a:prstGeom>
        <a:gradFill rotWithShape="0">
          <a:gsLst>
            <a:gs pos="0">
              <a:srgbClr val="00B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ffectLst/>
      </dsp:spPr>
      <dsp:style>
        <a:lnRef idx="0">
          <a:scrgbClr r="0" g="0" b="0"/>
        </a:lnRef>
        <a:fillRef idx="1">
          <a:scrgbClr r="0" g="0" b="0"/>
        </a:fillRef>
        <a:effectRef idx="0">
          <a:scrgbClr r="0" g="0" b="0"/>
        </a:effectRef>
        <a:fontRef idx="minor"/>
      </dsp:style>
    </dsp:sp>
    <dsp:sp modelId="{6D4E9FA1-8099-488A-92C0-506EECD3F936}">
      <dsp:nvSpPr>
        <dsp:cNvPr id="0" name=""/>
        <dsp:cNvSpPr/>
      </dsp:nvSpPr>
      <dsp:spPr>
        <a:xfrm>
          <a:off x="527551" y="3448212"/>
          <a:ext cx="146968" cy="14696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EDCBB7-3522-45FE-9744-F08BD1FF5185}">
      <dsp:nvSpPr>
        <dsp:cNvPr id="0" name=""/>
        <dsp:cNvSpPr/>
      </dsp:nvSpPr>
      <dsp:spPr>
        <a:xfrm>
          <a:off x="81000" y="3687131"/>
          <a:ext cx="2193313" cy="9504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7875" tIns="0" rIns="0" bIns="0" numCol="1" spcCol="1270" anchor="t" anchorCtr="0">
          <a:noAutofit/>
        </a:bodyPr>
        <a:lstStyle/>
        <a:p>
          <a:pPr marL="0" lvl="0" indent="0" algn="l" defTabSz="800100">
            <a:lnSpc>
              <a:spcPct val="90000"/>
            </a:lnSpc>
            <a:spcBef>
              <a:spcPct val="0"/>
            </a:spcBef>
            <a:spcAft>
              <a:spcPct val="35000"/>
            </a:spcAft>
            <a:buFont typeface="+mj-lt"/>
            <a:buNone/>
          </a:pPr>
          <a:r>
            <a:rPr lang="en-GB" sz="1800" b="1" i="1" kern="1200"/>
            <a:t>Hydrogen Optimisation</a:t>
          </a:r>
          <a:endParaRPr lang="en-GB" sz="1800" b="1" i="1" kern="1200" dirty="0"/>
        </a:p>
      </dsp:txBody>
      <dsp:txXfrm>
        <a:off x="81000" y="3687131"/>
        <a:ext cx="2193313" cy="950499"/>
      </dsp:txXfrm>
    </dsp:sp>
    <dsp:sp modelId="{A33EB3AD-0459-40C2-B7B1-50AA651FC044}">
      <dsp:nvSpPr>
        <dsp:cNvPr id="0" name=""/>
        <dsp:cNvSpPr/>
      </dsp:nvSpPr>
      <dsp:spPr>
        <a:xfrm>
          <a:off x="1323095" y="2683819"/>
          <a:ext cx="230036" cy="23003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64BBB24-272A-4EFA-B408-BFDE8C8FA7D4}">
      <dsp:nvSpPr>
        <dsp:cNvPr id="0" name=""/>
        <dsp:cNvSpPr/>
      </dsp:nvSpPr>
      <dsp:spPr>
        <a:xfrm>
          <a:off x="760209" y="2992847"/>
          <a:ext cx="3976798" cy="16733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892" tIns="0" rIns="0" bIns="0" numCol="1" spcCol="1270" anchor="t" anchorCtr="0">
          <a:noAutofit/>
        </a:bodyPr>
        <a:lstStyle/>
        <a:p>
          <a:pPr marL="0" lvl="0" indent="0" algn="l" defTabSz="800100">
            <a:lnSpc>
              <a:spcPct val="90000"/>
            </a:lnSpc>
            <a:spcBef>
              <a:spcPct val="0"/>
            </a:spcBef>
            <a:spcAft>
              <a:spcPct val="35000"/>
            </a:spcAft>
            <a:buFont typeface="+mj-lt"/>
            <a:buNone/>
          </a:pPr>
          <a:r>
            <a:rPr lang="en-GB" sz="1800" b="1" i="1" kern="1200"/>
            <a:t>Green H2 Supply </a:t>
          </a:r>
          <a:endParaRPr lang="en-GB" sz="1800" b="1" i="1" kern="1200" dirty="0"/>
        </a:p>
      </dsp:txBody>
      <dsp:txXfrm>
        <a:off x="760209" y="2992847"/>
        <a:ext cx="3976798" cy="1673358"/>
      </dsp:txXfrm>
    </dsp:sp>
    <dsp:sp modelId="{B9F8291E-1AC3-4A62-8E9B-743E1A07FDBB}">
      <dsp:nvSpPr>
        <dsp:cNvPr id="0" name=""/>
        <dsp:cNvSpPr/>
      </dsp:nvSpPr>
      <dsp:spPr>
        <a:xfrm>
          <a:off x="2345481" y="2074381"/>
          <a:ext cx="306715" cy="30671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25A166B-D0F3-40A3-86F3-4B5EE2B52284}">
      <dsp:nvSpPr>
        <dsp:cNvPr id="0" name=""/>
        <dsp:cNvSpPr/>
      </dsp:nvSpPr>
      <dsp:spPr>
        <a:xfrm>
          <a:off x="1812090" y="2590488"/>
          <a:ext cx="3692188" cy="22444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2522" tIns="0" rIns="0" bIns="0" numCol="1" spcCol="1270" anchor="t" anchorCtr="0">
          <a:noAutofit/>
        </a:bodyPr>
        <a:lstStyle/>
        <a:p>
          <a:pPr marL="0" lvl="0" indent="0" algn="l" defTabSz="800100">
            <a:lnSpc>
              <a:spcPct val="90000"/>
            </a:lnSpc>
            <a:spcBef>
              <a:spcPct val="0"/>
            </a:spcBef>
            <a:spcAft>
              <a:spcPct val="35000"/>
            </a:spcAft>
            <a:buFont typeface="+mj-lt"/>
            <a:buNone/>
          </a:pPr>
          <a:r>
            <a:rPr lang="en-GB" sz="1800" b="1" i="1" kern="1200"/>
            <a:t>Infrastructure &amp; Storage </a:t>
          </a:r>
          <a:endParaRPr lang="en-GB" sz="1800" b="1" i="1" kern="1200" dirty="0"/>
        </a:p>
      </dsp:txBody>
      <dsp:txXfrm>
        <a:off x="1812090" y="2590488"/>
        <a:ext cx="3692188" cy="2244457"/>
      </dsp:txXfrm>
    </dsp:sp>
    <dsp:sp modelId="{C3A0E99D-36D3-432F-893A-D9D8E473AED7}">
      <dsp:nvSpPr>
        <dsp:cNvPr id="0" name=""/>
        <dsp:cNvSpPr/>
      </dsp:nvSpPr>
      <dsp:spPr>
        <a:xfrm>
          <a:off x="3534005" y="1598332"/>
          <a:ext cx="396174" cy="39617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2A6AC13-40BF-46B8-A11C-25B7526D0CFE}">
      <dsp:nvSpPr>
        <dsp:cNvPr id="0" name=""/>
        <dsp:cNvSpPr/>
      </dsp:nvSpPr>
      <dsp:spPr>
        <a:xfrm>
          <a:off x="3296000" y="2068225"/>
          <a:ext cx="2263320" cy="11528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9925" tIns="0" rIns="0" bIns="0" numCol="1" spcCol="1270" anchor="t" anchorCtr="0">
          <a:noAutofit/>
        </a:bodyPr>
        <a:lstStyle/>
        <a:p>
          <a:pPr marL="0" lvl="0" indent="0" algn="l" defTabSz="800100">
            <a:lnSpc>
              <a:spcPct val="90000"/>
            </a:lnSpc>
            <a:spcBef>
              <a:spcPct val="0"/>
            </a:spcBef>
            <a:spcAft>
              <a:spcPct val="35000"/>
            </a:spcAft>
            <a:buFont typeface="+mj-lt"/>
            <a:buNone/>
          </a:pPr>
          <a:r>
            <a:rPr lang="en-GB" sz="1800" b="1" i="1" kern="1200"/>
            <a:t>Demand and Use </a:t>
          </a:r>
          <a:endParaRPr lang="en-GB" sz="1800" b="1" i="1" kern="1200" dirty="0"/>
        </a:p>
      </dsp:txBody>
      <dsp:txXfrm>
        <a:off x="3296000" y="2068225"/>
        <a:ext cx="2263320" cy="1152885"/>
      </dsp:txXfrm>
    </dsp:sp>
    <dsp:sp modelId="{E46A3A55-E1CA-4498-8546-D4FF4B0A94F2}">
      <dsp:nvSpPr>
        <dsp:cNvPr id="0" name=""/>
        <dsp:cNvSpPr/>
      </dsp:nvSpPr>
      <dsp:spPr>
        <a:xfrm>
          <a:off x="4757674" y="1280434"/>
          <a:ext cx="504803" cy="50480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5DF749-C2BD-4CB0-B911-CC54E522C95D}">
      <dsp:nvSpPr>
        <dsp:cNvPr id="0" name=""/>
        <dsp:cNvSpPr/>
      </dsp:nvSpPr>
      <dsp:spPr>
        <a:xfrm>
          <a:off x="4806365" y="1738797"/>
          <a:ext cx="1685403" cy="7365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7485" tIns="0" rIns="0" bIns="0" numCol="1" spcCol="1270" anchor="t" anchorCtr="0">
          <a:noAutofit/>
        </a:bodyPr>
        <a:lstStyle/>
        <a:p>
          <a:pPr marL="0" lvl="0" indent="0" algn="l" defTabSz="800100">
            <a:lnSpc>
              <a:spcPct val="90000"/>
            </a:lnSpc>
            <a:spcBef>
              <a:spcPct val="0"/>
            </a:spcBef>
            <a:spcAft>
              <a:spcPct val="35000"/>
            </a:spcAft>
            <a:buNone/>
          </a:pPr>
          <a:r>
            <a:rPr lang="en-GB" sz="1800" b="1" i="1" kern="1200" dirty="0"/>
            <a:t>Stakeholder Engagement</a:t>
          </a:r>
        </a:p>
      </dsp:txBody>
      <dsp:txXfrm>
        <a:off x="4806365" y="1738797"/>
        <a:ext cx="1685403" cy="73654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122861-0293-443F-B340-036A5466F62B}">
      <dsp:nvSpPr>
        <dsp:cNvPr id="0" name=""/>
        <dsp:cNvSpPr/>
      </dsp:nvSpPr>
      <dsp:spPr>
        <a:xfrm>
          <a:off x="0" y="0"/>
          <a:ext cx="3410282" cy="3410282"/>
        </a:xfrm>
        <a:prstGeom prst="downArrow">
          <a:avLst>
            <a:gd name="adj1" fmla="val 50000"/>
            <a:gd name="adj2" fmla="val 3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r>
            <a:rPr lang="en-US" sz="3600" b="1" kern="1200" dirty="0"/>
            <a:t>Thank You!</a:t>
          </a:r>
          <a:endParaRPr lang="en-US" sz="3600" kern="1200" dirty="0"/>
        </a:p>
      </dsp:txBody>
      <dsp:txXfrm>
        <a:off x="852571" y="0"/>
        <a:ext cx="1705141" cy="2813483"/>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7.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8.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AD5469-04B7-D245-8B0E-813C273D8001}" type="datetimeFigureOut">
              <a:t>3/2/2022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34D149-4236-C24C-A605-CA7AE6F58777}" type="slidenum">
              <a:t>‹#›</a:t>
            </a:fld>
            <a:endParaRPr lang="en-US" dirty="0"/>
          </a:p>
        </p:txBody>
      </p:sp>
    </p:spTree>
    <p:extLst>
      <p:ext uri="{BB962C8B-B14F-4D97-AF65-F5344CB8AC3E}">
        <p14:creationId xmlns:p14="http://schemas.microsoft.com/office/powerpoint/2010/main" val="269100639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E34D149-4236-C24C-A605-CA7AE6F58777}" type="slidenum">
              <a:rPr lang="en-GB" smtClean="0"/>
              <a:t>3</a:t>
            </a:fld>
            <a:endParaRPr lang="en-GB" dirty="0"/>
          </a:p>
        </p:txBody>
      </p:sp>
    </p:spTree>
    <p:extLst>
      <p:ext uri="{BB962C8B-B14F-4D97-AF65-F5344CB8AC3E}">
        <p14:creationId xmlns:p14="http://schemas.microsoft.com/office/powerpoint/2010/main" val="14098113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Renewable energy sources continue to increase their share of installed capacity worldwide. Their integration, in conjunction with increased energy efficiency and other low-carbon technologies, constitutes the best opportunity to achieve energy sustainability. They also constitute the best option to avert the risks that conventional non-renewable sources pose to health, geopolitics, the economy and the environment. In accordance with their commitment to the Paris Agreement of 2015, 175 parties have created national renewable energy action plans (NREAPs). Each NREAP aims to develop mixed energy systems that rely on a variety of renewable energy sources and energy carriers. These plans involve increasing renewable energy penetration targets for the electricity, heating and cooling and transport sectors. These three sectors alone account for 20%, 40% and 40% respectively of total end-use energy demand. And to shift from a hydrocarbon based economy to a renewable one, there is a need for clean sustainable energy carriers. Energy carriers have now been identified as the key enabling solution that allow renewable sources to supply different forms of energy demand across these sectors, and thus strengthen their technical and economic viability [2].</a:t>
            </a:r>
          </a:p>
          <a:p>
            <a:r>
              <a:rPr lang="en-GB" dirty="0"/>
              <a:t>Hydrogen is one of these carriers that has attracted much support from across many countries across the globe. In fact, it has the potential to become one of the main energy carriers of the future as it can be easily produced using renewable energy, stored using commercially available technologies and used throughout the entire energy system. The use of hydrogen as an energy carrier however, has been hindered by specific challenges that need to be addressed. </a:t>
            </a:r>
          </a:p>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E34D149-4236-C24C-A605-CA7AE6F58777}"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483168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Renewable energy sources continue to increase their share of installed capacity worldwide. Their integration, in conjunction with increased energy efficiency and other low-carbon technologies, constitutes the best opportunity to achieve energy sustainability. They also constitute the best option to avert the risks that conventional non-renewable sources pose to health, geopolitics, the economy and the environment. In accordance with their commitment to the Paris Agreement of 2015, 175 parties have created national renewable energy action plans (NREAPs). Each NREAP aims to develop mixed energy systems that rely on a variety of renewable energy sources and energy carriers. These plans involve increasing renewable energy penetration targets for the electricity, heating and cooling and transport sectors. These three sectors alone account for 20%, 40% and 40% respectively of total end-use energy demand. And to shift from a hydrocarbon based economy to a renewable one, there is a need for clean sustainable energy carriers. Energy carriers have now been identified as the key enabling solution that allow renewable sources to supply different forms of energy demand across these sectors, and thus strengthen their technical and economic viability [2].</a:t>
            </a:r>
          </a:p>
          <a:p>
            <a:r>
              <a:rPr lang="en-GB" dirty="0"/>
              <a:t>Hydrogen is one of these carriers that has attracted much support from across many countries across the globe. In fact, it has the potential to become one of the main energy carriers of the future as it can be easily produced using renewable energy, stored using commercially available technologies and used throughout the entire energy system. The use of hydrogen as an energy carrier however, has been hindered by specific challenges that need to be addressed. </a:t>
            </a:r>
          </a:p>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E34D149-4236-C24C-A605-CA7AE6F58777}"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122555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Renewable energy sources continue to increase their share of installed capacity worldwide. Their integration, in conjunction with increased energy efficiency and other low-carbon technologies, constitutes the best opportunity to achieve energy sustainability. They also constitute the best option to avert the risks that conventional non-renewable sources pose to health, geopolitics, the economy and the environment. In accordance with their commitment to the Paris Agreement of 2015, 175 parties have created national renewable energy action plans (NREAPs). Each NREAP aims to develop mixed energy systems that rely on a variety of renewable energy sources and energy carriers. These plans involve increasing renewable energy penetration targets for the electricity, heating and cooling and transport sectors. These three sectors alone account for 20%, 40% and 40% respectively of total end-use energy demand. And to shift from a hydrocarbon based economy to a renewable one, there is a need for clean sustainable energy carriers. Energy carriers have now been identified as the key enabling solution that allow renewable sources to supply different forms of energy demand across these sectors, and thus strengthen their technical and economic viability [2].</a:t>
            </a:r>
          </a:p>
          <a:p>
            <a:r>
              <a:rPr lang="en-GB" dirty="0"/>
              <a:t>Hydrogen is one of these carriers that has attracted much support from across many countries across the globe. In fact, it has the potential to become one of the main energy carriers of the future as it can be easily produced using renewable energy, stored using commercially available technologies and used throughout the entire energy system. The use of hydrogen as an energy carrier however, has been hindered by specific challenges that need to be addressed. </a:t>
            </a:r>
          </a:p>
          <a:p>
            <a:endParaRPr lang="en-GB" dirty="0"/>
          </a:p>
        </p:txBody>
      </p:sp>
      <p:sp>
        <p:nvSpPr>
          <p:cNvPr id="4" name="Slide Number Placeholder 3"/>
          <p:cNvSpPr>
            <a:spLocks noGrp="1"/>
          </p:cNvSpPr>
          <p:nvPr>
            <p:ph type="sldNum" sz="quarter" idx="10"/>
          </p:nvPr>
        </p:nvSpPr>
        <p:spPr/>
        <p:txBody>
          <a:bodyPr/>
          <a:lstStyle/>
          <a:p>
            <a:fld id="{3E34D149-4236-C24C-A605-CA7AE6F58777}" type="slidenum">
              <a:rPr lang="en-GB" smtClean="0"/>
              <a:t>8</a:t>
            </a:fld>
            <a:endParaRPr lang="en-GB" dirty="0"/>
          </a:p>
        </p:txBody>
      </p:sp>
    </p:spTree>
    <p:extLst>
      <p:ext uri="{BB962C8B-B14F-4D97-AF65-F5344CB8AC3E}">
        <p14:creationId xmlns:p14="http://schemas.microsoft.com/office/powerpoint/2010/main" val="4814540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744538"/>
            <a:ext cx="4965700" cy="3724275"/>
          </a:xfrm>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3E34D149-4236-C24C-A605-CA7AE6F58777}" type="slidenum">
              <a:rPr lang="en-IE" smtClean="0"/>
              <a:t>9</a:t>
            </a:fld>
            <a:endParaRPr lang="en-IE"/>
          </a:p>
        </p:txBody>
      </p:sp>
    </p:spTree>
    <p:extLst>
      <p:ext uri="{BB962C8B-B14F-4D97-AF65-F5344CB8AC3E}">
        <p14:creationId xmlns:p14="http://schemas.microsoft.com/office/powerpoint/2010/main" val="19379998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E34D149-4236-C24C-A605-CA7AE6F58777}"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489953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E34D149-4236-C24C-A605-CA7AE6F58777}" type="slidenum">
              <a:rPr lang="en-GB" smtClean="0"/>
              <a:t>11</a:t>
            </a:fld>
            <a:endParaRPr lang="en-GB" dirty="0"/>
          </a:p>
        </p:txBody>
      </p:sp>
    </p:spTree>
    <p:extLst>
      <p:ext uri="{BB962C8B-B14F-4D97-AF65-F5344CB8AC3E}">
        <p14:creationId xmlns:p14="http://schemas.microsoft.com/office/powerpoint/2010/main" val="29508188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5F81B092-AA50-0940-A1DC-B65882C09C68}" type="datetimeFigureOut">
              <a:rPr lang="en-US" smtClean="0"/>
              <a:t>3/2/2022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7D083B-FAF2-5643-A9FC-521FAB15583B}" type="slidenum">
              <a:rPr lang="en-GB" smtClean="0"/>
              <a:t>‹#›</a:t>
            </a:fld>
            <a:endParaRPr lang="en-GB" dirty="0"/>
          </a:p>
        </p:txBody>
      </p:sp>
    </p:spTree>
    <p:extLst>
      <p:ext uri="{BB962C8B-B14F-4D97-AF65-F5344CB8AC3E}">
        <p14:creationId xmlns:p14="http://schemas.microsoft.com/office/powerpoint/2010/main" val="6207079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F81B092-AA50-0940-A1DC-B65882C09C68}" type="datetimeFigureOut">
              <a:rPr lang="en-US" smtClean="0"/>
              <a:t>3/2/2022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7D083B-FAF2-5643-A9FC-521FAB15583B}" type="slidenum">
              <a:rPr lang="en-GB" smtClean="0"/>
              <a:t>‹#›</a:t>
            </a:fld>
            <a:endParaRPr lang="en-GB" dirty="0"/>
          </a:p>
        </p:txBody>
      </p:sp>
    </p:spTree>
    <p:extLst>
      <p:ext uri="{BB962C8B-B14F-4D97-AF65-F5344CB8AC3E}">
        <p14:creationId xmlns:p14="http://schemas.microsoft.com/office/powerpoint/2010/main" val="84899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F81B092-AA50-0940-A1DC-B65882C09C68}" type="datetimeFigureOut">
              <a:rPr lang="en-US" smtClean="0"/>
              <a:t>3/2/2022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7D083B-FAF2-5643-A9FC-521FAB15583B}" type="slidenum">
              <a:rPr lang="en-GB" smtClean="0"/>
              <a:t>‹#›</a:t>
            </a:fld>
            <a:endParaRPr lang="en-GB" dirty="0"/>
          </a:p>
        </p:txBody>
      </p:sp>
    </p:spTree>
    <p:extLst>
      <p:ext uri="{BB962C8B-B14F-4D97-AF65-F5344CB8AC3E}">
        <p14:creationId xmlns:p14="http://schemas.microsoft.com/office/powerpoint/2010/main" val="335800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F81B092-AA50-0940-A1DC-B65882C09C68}" type="datetimeFigureOut">
              <a:rPr lang="en-US" smtClean="0"/>
              <a:t>3/2/2022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7D083B-FAF2-5643-A9FC-521FAB15583B}" type="slidenum">
              <a:rPr lang="en-GB" smtClean="0"/>
              <a:t>‹#›</a:t>
            </a:fld>
            <a:endParaRPr lang="en-GB" dirty="0"/>
          </a:p>
        </p:txBody>
      </p:sp>
    </p:spTree>
    <p:extLst>
      <p:ext uri="{BB962C8B-B14F-4D97-AF65-F5344CB8AC3E}">
        <p14:creationId xmlns:p14="http://schemas.microsoft.com/office/powerpoint/2010/main" val="7522009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F81B092-AA50-0940-A1DC-B65882C09C68}" type="datetimeFigureOut">
              <a:rPr lang="en-US" smtClean="0"/>
              <a:t>3/2/2022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7D083B-FAF2-5643-A9FC-521FAB15583B}" type="slidenum">
              <a:rPr lang="en-GB" smtClean="0"/>
              <a:t>‹#›</a:t>
            </a:fld>
            <a:endParaRPr lang="en-GB" dirty="0"/>
          </a:p>
        </p:txBody>
      </p:sp>
    </p:spTree>
    <p:extLst>
      <p:ext uri="{BB962C8B-B14F-4D97-AF65-F5344CB8AC3E}">
        <p14:creationId xmlns:p14="http://schemas.microsoft.com/office/powerpoint/2010/main" val="546214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F81B092-AA50-0940-A1DC-B65882C09C68}" type="datetimeFigureOut">
              <a:rPr lang="en-US" smtClean="0"/>
              <a:t>3/2/2022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7D083B-FAF2-5643-A9FC-521FAB15583B}" type="slidenum">
              <a:rPr lang="en-GB" smtClean="0"/>
              <a:t>‹#›</a:t>
            </a:fld>
            <a:endParaRPr lang="en-GB" dirty="0"/>
          </a:p>
        </p:txBody>
      </p:sp>
    </p:spTree>
    <p:extLst>
      <p:ext uri="{BB962C8B-B14F-4D97-AF65-F5344CB8AC3E}">
        <p14:creationId xmlns:p14="http://schemas.microsoft.com/office/powerpoint/2010/main" val="2467650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F81B092-AA50-0940-A1DC-B65882C09C68}" type="datetimeFigureOut">
              <a:rPr lang="en-US" smtClean="0"/>
              <a:t>3/2/2022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87D083B-FAF2-5643-A9FC-521FAB15583B}" type="slidenum">
              <a:rPr lang="en-GB" smtClean="0"/>
              <a:t>‹#›</a:t>
            </a:fld>
            <a:endParaRPr lang="en-GB" dirty="0"/>
          </a:p>
        </p:txBody>
      </p:sp>
    </p:spTree>
    <p:extLst>
      <p:ext uri="{BB962C8B-B14F-4D97-AF65-F5344CB8AC3E}">
        <p14:creationId xmlns:p14="http://schemas.microsoft.com/office/powerpoint/2010/main" val="4165712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F81B092-AA50-0940-A1DC-B65882C09C68}" type="datetimeFigureOut">
              <a:rPr lang="en-US" smtClean="0"/>
              <a:t>3/2/2022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87D083B-FAF2-5643-A9FC-521FAB15583B}" type="slidenum">
              <a:rPr lang="en-GB" smtClean="0"/>
              <a:t>‹#›</a:t>
            </a:fld>
            <a:endParaRPr lang="en-GB" dirty="0"/>
          </a:p>
        </p:txBody>
      </p:sp>
    </p:spTree>
    <p:extLst>
      <p:ext uri="{BB962C8B-B14F-4D97-AF65-F5344CB8AC3E}">
        <p14:creationId xmlns:p14="http://schemas.microsoft.com/office/powerpoint/2010/main" val="578360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81B092-AA50-0940-A1DC-B65882C09C68}" type="datetimeFigureOut">
              <a:rPr lang="en-US" smtClean="0"/>
              <a:t>3/2/2022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87D083B-FAF2-5643-A9FC-521FAB15583B}" type="slidenum">
              <a:rPr lang="en-GB" smtClean="0"/>
              <a:t>‹#›</a:t>
            </a:fld>
            <a:endParaRPr lang="en-GB" dirty="0"/>
          </a:p>
        </p:txBody>
      </p:sp>
    </p:spTree>
    <p:extLst>
      <p:ext uri="{BB962C8B-B14F-4D97-AF65-F5344CB8AC3E}">
        <p14:creationId xmlns:p14="http://schemas.microsoft.com/office/powerpoint/2010/main" val="2088292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5F81B092-AA50-0940-A1DC-B65882C09C68}" type="datetimeFigureOut">
              <a:rPr lang="en-US" smtClean="0"/>
              <a:t>3/2/2022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7D083B-FAF2-5643-A9FC-521FAB15583B}" type="slidenum">
              <a:rPr lang="en-GB" smtClean="0"/>
              <a:t>‹#›</a:t>
            </a:fld>
            <a:endParaRPr lang="en-GB" dirty="0"/>
          </a:p>
        </p:txBody>
      </p:sp>
    </p:spTree>
    <p:extLst>
      <p:ext uri="{BB962C8B-B14F-4D97-AF65-F5344CB8AC3E}">
        <p14:creationId xmlns:p14="http://schemas.microsoft.com/office/powerpoint/2010/main" val="25956738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5F81B092-AA50-0940-A1DC-B65882C09C68}" type="datetimeFigureOut">
              <a:rPr lang="en-US" smtClean="0"/>
              <a:t>3/2/2022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7D083B-FAF2-5643-A9FC-521FAB15583B}" type="slidenum">
              <a:rPr lang="en-GB" smtClean="0"/>
              <a:t>‹#›</a:t>
            </a:fld>
            <a:endParaRPr lang="en-GB" dirty="0"/>
          </a:p>
        </p:txBody>
      </p:sp>
    </p:spTree>
    <p:extLst>
      <p:ext uri="{BB962C8B-B14F-4D97-AF65-F5344CB8AC3E}">
        <p14:creationId xmlns:p14="http://schemas.microsoft.com/office/powerpoint/2010/main" val="13682221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F81B092-AA50-0940-A1DC-B65882C09C68}" type="datetimeFigureOut">
              <a:rPr lang="en-US" smtClean="0"/>
              <a:t>3/2/2022</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87D083B-FAF2-5643-A9FC-521FAB15583B}" type="slidenum">
              <a:rPr lang="en-GB" smtClean="0"/>
              <a:t>‹#›</a:t>
            </a:fld>
            <a:endParaRPr lang="en-GB" dirty="0"/>
          </a:p>
        </p:txBody>
      </p:sp>
    </p:spTree>
    <p:extLst>
      <p:ext uri="{BB962C8B-B14F-4D97-AF65-F5344CB8AC3E}">
        <p14:creationId xmlns:p14="http://schemas.microsoft.com/office/powerpoint/2010/main" val="7725777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jpg"/><Relationship Id="rId7" Type="http://schemas.openxmlformats.org/officeDocument/2006/relationships/diagramColors" Target="../diagrams/colors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diagramLayout" Target="../diagrams/layout5.xml"/><Relationship Id="rId7" Type="http://schemas.openxmlformats.org/officeDocument/2006/relationships/image" Target="../media/image19.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2.png"/><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image" Target="../media/image25.png"/><Relationship Id="rId4" Type="http://schemas.openxmlformats.org/officeDocument/2006/relationships/hyperlink" Target="https://www.flickr.com/photos/148895508@N08/30125686043" TargetMode="Externa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22.png"/><Relationship Id="rId1" Type="http://schemas.openxmlformats.org/officeDocument/2006/relationships/slideLayout" Target="../slideLayouts/slideLayout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g"/><Relationship Id="rId1" Type="http://schemas.openxmlformats.org/officeDocument/2006/relationships/slideLayout" Target="../slideLayouts/slideLayout4.xm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diagramColors" Target="../diagrams/colors8.xml"/><Relationship Id="rId3" Type="http://schemas.openxmlformats.org/officeDocument/2006/relationships/image" Target="../media/image3.jpg"/><Relationship Id="rId7" Type="http://schemas.openxmlformats.org/officeDocument/2006/relationships/diagramQuickStyle" Target="../diagrams/quickStyle8.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Layout" Target="../diagrams/layout8.xml"/><Relationship Id="rId5" Type="http://schemas.openxmlformats.org/officeDocument/2006/relationships/diagramData" Target="../diagrams/data8.xml"/><Relationship Id="rId4" Type="http://schemas.openxmlformats.org/officeDocument/2006/relationships/image" Target="../media/image35.png"/><Relationship Id="rId9" Type="http://schemas.microsoft.com/office/2007/relationships/diagramDrawing" Target="../diagrams/drawing8.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jp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jpg"/><Relationship Id="rId7" Type="http://schemas.openxmlformats.org/officeDocument/2006/relationships/diagramColors" Target="../diagrams/colors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ample_project-0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9" y="0"/>
            <a:ext cx="9142571" cy="6858000"/>
          </a:xfrm>
          <a:prstGeom prst="rect">
            <a:avLst/>
          </a:prstGeom>
        </p:spPr>
      </p:pic>
      <p:sp>
        <p:nvSpPr>
          <p:cNvPr id="5" name="TextBox 4"/>
          <p:cNvSpPr txBox="1"/>
          <p:nvPr/>
        </p:nvSpPr>
        <p:spPr>
          <a:xfrm>
            <a:off x="5894059" y="2118024"/>
            <a:ext cx="3108960" cy="4585871"/>
          </a:xfrm>
          <a:prstGeom prst="rect">
            <a:avLst/>
          </a:prstGeom>
          <a:noFill/>
          <a:ln>
            <a:noFill/>
          </a:ln>
        </p:spPr>
        <p:txBody>
          <a:bodyPr wrap="square" rtlCol="0">
            <a:spAutoFit/>
          </a:bodyPr>
          <a:lstStyle/>
          <a:p>
            <a:pPr algn="ctr"/>
            <a:r>
              <a:rPr lang="en-US" sz="2800" b="1" dirty="0">
                <a:solidFill>
                  <a:srgbClr val="034DA2"/>
                </a:solidFill>
                <a:latin typeface="Open Sans"/>
                <a:cs typeface="Open Sans"/>
              </a:rPr>
              <a:t>GenComm Project</a:t>
            </a:r>
          </a:p>
          <a:p>
            <a:pPr algn="ctr"/>
            <a:r>
              <a:rPr lang="en-US" sz="2800" b="1" dirty="0">
                <a:solidFill>
                  <a:srgbClr val="034DA2"/>
                </a:solidFill>
                <a:latin typeface="Open Sans"/>
                <a:cs typeface="Open Sans"/>
              </a:rPr>
              <a:t>Partners’</a:t>
            </a:r>
          </a:p>
          <a:p>
            <a:pPr algn="ctr"/>
            <a:r>
              <a:rPr lang="en-US" sz="2800" b="1" dirty="0">
                <a:solidFill>
                  <a:srgbClr val="034DA2"/>
                </a:solidFill>
                <a:latin typeface="Open Sans"/>
                <a:cs typeface="Open Sans"/>
              </a:rPr>
              <a:t>Meeting #19</a:t>
            </a:r>
          </a:p>
          <a:p>
            <a:pPr algn="r"/>
            <a:endParaRPr lang="en-US" sz="2800" b="1" dirty="0">
              <a:solidFill>
                <a:srgbClr val="034DA2"/>
              </a:solidFill>
              <a:latin typeface="Open Sans"/>
              <a:cs typeface="Open Sans"/>
            </a:endParaRPr>
          </a:p>
          <a:p>
            <a:pPr algn="r"/>
            <a:endParaRPr lang="en-US" sz="2800" b="1" dirty="0">
              <a:solidFill>
                <a:srgbClr val="034DA2"/>
              </a:solidFill>
              <a:latin typeface="Open Sans"/>
              <a:cs typeface="Open Sans"/>
            </a:endParaRPr>
          </a:p>
          <a:p>
            <a:pPr algn="ctr"/>
            <a:r>
              <a:rPr lang="en-US" sz="2800" b="1" dirty="0">
                <a:solidFill>
                  <a:srgbClr val="019562"/>
                </a:solidFill>
                <a:latin typeface="Open Sans"/>
                <a:cs typeface="Open Sans"/>
              </a:rPr>
              <a:t>24</a:t>
            </a:r>
            <a:r>
              <a:rPr lang="en-US" sz="2800" b="1" baseline="30000" dirty="0">
                <a:solidFill>
                  <a:srgbClr val="019562"/>
                </a:solidFill>
                <a:latin typeface="Open Sans"/>
                <a:cs typeface="Open Sans"/>
              </a:rPr>
              <a:t>th</a:t>
            </a:r>
            <a:r>
              <a:rPr lang="en-US" sz="2800" b="1" dirty="0">
                <a:solidFill>
                  <a:srgbClr val="019562"/>
                </a:solidFill>
                <a:latin typeface="Open Sans"/>
                <a:cs typeface="Open Sans"/>
              </a:rPr>
              <a:t> &amp; 25</a:t>
            </a:r>
            <a:r>
              <a:rPr lang="en-US" sz="2800" b="1" baseline="30000" dirty="0">
                <a:solidFill>
                  <a:srgbClr val="019562"/>
                </a:solidFill>
                <a:latin typeface="Open Sans"/>
                <a:cs typeface="Open Sans"/>
              </a:rPr>
              <a:t>th</a:t>
            </a:r>
            <a:r>
              <a:rPr lang="en-US" sz="2800" b="1" dirty="0">
                <a:solidFill>
                  <a:srgbClr val="019562"/>
                </a:solidFill>
                <a:latin typeface="Open Sans"/>
                <a:cs typeface="Open Sans"/>
              </a:rPr>
              <a:t> February 2022</a:t>
            </a:r>
          </a:p>
          <a:p>
            <a:pPr algn="ctr"/>
            <a:r>
              <a:rPr lang="en-US" sz="2800" b="1" dirty="0">
                <a:solidFill>
                  <a:srgbClr val="019562"/>
                </a:solidFill>
                <a:latin typeface="Open Sans"/>
                <a:cs typeface="Open Sans"/>
              </a:rPr>
              <a:t>DCU</a:t>
            </a:r>
          </a:p>
          <a:p>
            <a:pPr algn="ctr"/>
            <a:endParaRPr lang="en-US" sz="2000" dirty="0">
              <a:solidFill>
                <a:srgbClr val="034DA2"/>
              </a:solidFill>
              <a:latin typeface="Open Sans"/>
              <a:cs typeface="Open Sans"/>
            </a:endParaRPr>
          </a:p>
          <a:p>
            <a:pPr algn="r"/>
            <a:r>
              <a:rPr lang="en-US" sz="2000" dirty="0">
                <a:solidFill>
                  <a:srgbClr val="034DA2"/>
                </a:solidFill>
                <a:latin typeface="Open Sans"/>
                <a:cs typeface="Open Sans"/>
              </a:rPr>
              <a:t> </a:t>
            </a:r>
          </a:p>
        </p:txBody>
      </p:sp>
      <p:sp>
        <p:nvSpPr>
          <p:cNvPr id="6" name="Rectangle 5"/>
          <p:cNvSpPr/>
          <p:nvPr/>
        </p:nvSpPr>
        <p:spPr>
          <a:xfrm>
            <a:off x="0" y="0"/>
            <a:ext cx="5730149" cy="685800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p:cNvSpPr txBox="1"/>
          <p:nvPr/>
        </p:nvSpPr>
        <p:spPr>
          <a:xfrm>
            <a:off x="1695461" y="2664081"/>
            <a:ext cx="2314591" cy="707886"/>
          </a:xfrm>
          <a:prstGeom prst="rect">
            <a:avLst/>
          </a:prstGeom>
          <a:noFill/>
          <a:ln>
            <a:noFill/>
          </a:ln>
        </p:spPr>
        <p:txBody>
          <a:bodyPr wrap="square" rtlCol="0">
            <a:spAutoFit/>
          </a:bodyPr>
          <a:lstStyle/>
          <a:p>
            <a:pPr algn="ctr"/>
            <a:r>
              <a:rPr lang="en-US" sz="2000" dirty="0">
                <a:solidFill>
                  <a:schemeClr val="bg2"/>
                </a:solidFill>
                <a:latin typeface="Open Sans"/>
                <a:cs typeface="Open Sans"/>
              </a:rPr>
              <a:t>Place image in this area. </a:t>
            </a: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7408" t="16959" r="7305" b="11622"/>
          <a:stretch/>
        </p:blipFill>
        <p:spPr>
          <a:xfrm>
            <a:off x="6034215" y="561453"/>
            <a:ext cx="2254616" cy="988915"/>
          </a:xfrm>
          <a:prstGeom prst="rect">
            <a:avLst/>
          </a:prstGeom>
        </p:spPr>
      </p:pic>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l="11513" r="40544"/>
          <a:stretch/>
        </p:blipFill>
        <p:spPr>
          <a:xfrm>
            <a:off x="0" y="0"/>
            <a:ext cx="5732289" cy="6858000"/>
          </a:xfrm>
          <a:prstGeom prst="rect">
            <a:avLst/>
          </a:prstGeom>
        </p:spPr>
      </p:pic>
    </p:spTree>
    <p:extLst>
      <p:ext uri="{BB962C8B-B14F-4D97-AF65-F5344CB8AC3E}">
        <p14:creationId xmlns:p14="http://schemas.microsoft.com/office/powerpoint/2010/main" val="15274994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2" y="1914808"/>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71562" y="1683756"/>
            <a:ext cx="2704745" cy="2396359"/>
          </a:xfrm>
        </p:spPr>
        <p:txBody>
          <a:bodyPr anchor="b">
            <a:normAutofit/>
          </a:bodyPr>
          <a:lstStyle/>
          <a:p>
            <a:pPr algn="ctr"/>
            <a:r>
              <a:rPr lang="en-GB" sz="3500" b="1" dirty="0">
                <a:solidFill>
                  <a:srgbClr val="FFFFFF"/>
                </a:solidFill>
              </a:rPr>
              <a:t> </a:t>
            </a:r>
            <a:r>
              <a:rPr lang="en-GB" sz="4000" b="1" dirty="0">
                <a:solidFill>
                  <a:srgbClr val="FFFFFF"/>
                </a:solidFill>
                <a:latin typeface="Open Sans" panose="020B0606030504020204" pitchFamily="34" charset="0"/>
                <a:ea typeface="Open Sans" panose="020B0606030504020204" pitchFamily="34" charset="0"/>
                <a:cs typeface="Open Sans" panose="020B0606030504020204" pitchFamily="34" charset="0"/>
              </a:rPr>
              <a:t>What’s Next?</a:t>
            </a:r>
            <a:endParaRPr lang="en-GB" sz="4000"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7408" t="16959" r="7305" b="11622"/>
          <a:stretch/>
        </p:blipFill>
        <p:spPr>
          <a:xfrm>
            <a:off x="7821421" y="6255379"/>
            <a:ext cx="1059779" cy="464838"/>
          </a:xfrm>
          <a:prstGeom prst="rect">
            <a:avLst/>
          </a:prstGeom>
        </p:spPr>
      </p:pic>
      <p:graphicFrame>
        <p:nvGraphicFramePr>
          <p:cNvPr id="6" name="Content Placeholder 2">
            <a:extLst>
              <a:ext uri="{FF2B5EF4-FFF2-40B4-BE49-F238E27FC236}">
                <a16:creationId xmlns:a16="http://schemas.microsoft.com/office/drawing/2014/main" id="{66C8F2BC-135E-4AC8-8EB4-6453A292C710}"/>
              </a:ext>
            </a:extLst>
          </p:cNvPr>
          <p:cNvGraphicFramePr>
            <a:graphicFrameLocks noGrp="1"/>
          </p:cNvGraphicFramePr>
          <p:nvPr>
            <p:ph idx="1"/>
            <p:extLst>
              <p:ext uri="{D42A27DB-BD31-4B8C-83A1-F6EECF244321}">
                <p14:modId xmlns:p14="http://schemas.microsoft.com/office/powerpoint/2010/main" val="295686353"/>
              </p:ext>
            </p:extLst>
          </p:nvPr>
        </p:nvGraphicFramePr>
        <p:xfrm>
          <a:off x="3678789" y="750440"/>
          <a:ext cx="5000124" cy="54539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TextBox 10">
            <a:extLst>
              <a:ext uri="{FF2B5EF4-FFF2-40B4-BE49-F238E27FC236}">
                <a16:creationId xmlns:a16="http://schemas.microsoft.com/office/drawing/2014/main" id="{40559ABC-792D-4BEA-9F31-2735EE8FB55B}"/>
              </a:ext>
            </a:extLst>
          </p:cNvPr>
          <p:cNvSpPr txBox="1"/>
          <p:nvPr/>
        </p:nvSpPr>
        <p:spPr>
          <a:xfrm>
            <a:off x="2776307" y="6255379"/>
            <a:ext cx="5222218" cy="523220"/>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34DA2"/>
                </a:solidFill>
                <a:effectLst/>
                <a:uLnTx/>
                <a:uFillTx/>
                <a:latin typeface="Calibri" panose="020F0502020204030204"/>
                <a:ea typeface="+mn-ea"/>
                <a:cs typeface="+mn-cs"/>
              </a:rPr>
              <a:t>GenComm Project Partners’ Meeting #19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34DA2"/>
                </a:solidFill>
                <a:effectLst/>
                <a:uLnTx/>
                <a:uFillTx/>
                <a:latin typeface="Calibri" panose="020F0502020204030204"/>
                <a:ea typeface="+mn-ea"/>
                <a:cs typeface="+mn-cs"/>
              </a:rPr>
              <a:t> 24</a:t>
            </a:r>
            <a:r>
              <a:rPr kumimoji="0" lang="en-GB" sz="1400" b="1" i="0" u="none" strike="noStrike" kern="1200" cap="none" spc="0" normalizeH="0" baseline="30000" noProof="0" dirty="0">
                <a:ln>
                  <a:noFill/>
                </a:ln>
                <a:solidFill>
                  <a:srgbClr val="034DA2"/>
                </a:solidFill>
                <a:effectLst/>
                <a:uLnTx/>
                <a:uFillTx/>
                <a:latin typeface="Calibri" panose="020F0502020204030204"/>
                <a:ea typeface="+mn-ea"/>
                <a:cs typeface="+mn-cs"/>
              </a:rPr>
              <a:t>th</a:t>
            </a:r>
            <a:r>
              <a:rPr kumimoji="0" lang="en-GB" sz="1400" b="1" i="0" u="none" strike="noStrike" kern="1200" cap="none" spc="0" normalizeH="0" baseline="0" noProof="0" dirty="0">
                <a:ln>
                  <a:noFill/>
                </a:ln>
                <a:solidFill>
                  <a:srgbClr val="034DA2"/>
                </a:solidFill>
                <a:effectLst/>
                <a:uLnTx/>
                <a:uFillTx/>
                <a:latin typeface="Calibri" panose="020F0502020204030204"/>
                <a:ea typeface="+mn-ea"/>
                <a:cs typeface="+mn-cs"/>
              </a:rPr>
              <a:t> &amp; 25</a:t>
            </a:r>
            <a:r>
              <a:rPr kumimoji="0" lang="en-GB" sz="1400" b="1" i="0" u="none" strike="noStrike" kern="1200" cap="none" spc="0" normalizeH="0" baseline="30000" noProof="0" dirty="0">
                <a:ln>
                  <a:noFill/>
                </a:ln>
                <a:solidFill>
                  <a:srgbClr val="034DA2"/>
                </a:solidFill>
                <a:effectLst/>
                <a:uLnTx/>
                <a:uFillTx/>
                <a:latin typeface="Calibri" panose="020F0502020204030204"/>
                <a:ea typeface="+mn-ea"/>
                <a:cs typeface="+mn-cs"/>
              </a:rPr>
              <a:t>th</a:t>
            </a:r>
            <a:r>
              <a:rPr kumimoji="0" lang="en-GB" sz="1400" b="1" i="0" u="none" strike="noStrike" kern="1200" cap="none" spc="0" normalizeH="0" baseline="0" noProof="0" dirty="0">
                <a:ln>
                  <a:noFill/>
                </a:ln>
                <a:solidFill>
                  <a:srgbClr val="034DA2"/>
                </a:solidFill>
                <a:effectLst/>
                <a:uLnTx/>
                <a:uFillTx/>
                <a:latin typeface="Calibri" panose="020F0502020204030204"/>
                <a:ea typeface="+mn-ea"/>
                <a:cs typeface="+mn-cs"/>
              </a:rPr>
              <a:t> February 2022</a:t>
            </a:r>
          </a:p>
        </p:txBody>
      </p:sp>
    </p:spTree>
    <p:extLst>
      <p:ext uri="{BB962C8B-B14F-4D97-AF65-F5344CB8AC3E}">
        <p14:creationId xmlns:p14="http://schemas.microsoft.com/office/powerpoint/2010/main" val="21583198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83356" y="1928731"/>
            <a:ext cx="3333749" cy="2624327"/>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a:stretch>
            <a:fillRect/>
          </a:stretch>
        </p:blipFill>
        <p:spPr>
          <a:xfrm>
            <a:off x="3644900" y="642938"/>
            <a:ext cx="4957763" cy="2935288"/>
          </a:xfrm>
          <a:prstGeom prst="rect">
            <a:avLst/>
          </a:prstGeom>
        </p:spPr>
      </p:pic>
      <p:pic>
        <p:nvPicPr>
          <p:cNvPr id="3" name="Picture 2">
            <a:extLst>
              <a:ext uri="{FF2B5EF4-FFF2-40B4-BE49-F238E27FC236}">
                <a16:creationId xmlns:a16="http://schemas.microsoft.com/office/drawing/2014/main" id="{77409FE0-0F46-469C-946A-9BC39A34502A}"/>
              </a:ext>
            </a:extLst>
          </p:cNvPr>
          <p:cNvPicPr>
            <a:picLocks noChangeAspect="1"/>
          </p:cNvPicPr>
          <p:nvPr/>
        </p:nvPicPr>
        <p:blipFill>
          <a:blip r:embed="rId4"/>
          <a:stretch>
            <a:fillRect/>
          </a:stretch>
        </p:blipFill>
        <p:spPr>
          <a:xfrm>
            <a:off x="3644900" y="3646488"/>
            <a:ext cx="4957763" cy="2563813"/>
          </a:xfrm>
          <a:prstGeom prst="rect">
            <a:avLst/>
          </a:prstGeom>
        </p:spPr>
      </p:pic>
      <p:sp>
        <p:nvSpPr>
          <p:cNvPr id="2" name="Title 1"/>
          <p:cNvSpPr>
            <a:spLocks noGrp="1"/>
          </p:cNvSpPr>
          <p:nvPr>
            <p:ph type="title"/>
          </p:nvPr>
        </p:nvSpPr>
        <p:spPr>
          <a:xfrm>
            <a:off x="771525" y="1967266"/>
            <a:ext cx="1971675" cy="2547257"/>
          </a:xfrm>
          <a:noFill/>
        </p:spPr>
        <p:txBody>
          <a:bodyPr vert="horz" lIns="91440" tIns="45720" rIns="91440" bIns="45720" rtlCol="0" anchor="ctr">
            <a:normAutofit/>
          </a:bodyPr>
          <a:lstStyle/>
          <a:p>
            <a:pPr algn="ctr" defTabSz="914400"/>
            <a:r>
              <a:rPr lang="en-US" sz="4000" b="1" kern="1200" dirty="0">
                <a:solidFill>
                  <a:srgbClr val="FFFFFF"/>
                </a:solidFill>
                <a:latin typeface="Open Sans" panose="020B0606030504020204" pitchFamily="34" charset="0"/>
                <a:ea typeface="Open Sans" panose="020B0606030504020204" pitchFamily="34" charset="0"/>
                <a:cs typeface="Open Sans" panose="020B0606030504020204" pitchFamily="34" charset="0"/>
              </a:rPr>
              <a:t>SMART H2</a:t>
            </a:r>
          </a:p>
        </p:txBody>
      </p:sp>
      <p:sp>
        <p:nvSpPr>
          <p:cNvPr id="6" name="TextBox 5">
            <a:extLst>
              <a:ext uri="{FF2B5EF4-FFF2-40B4-BE49-F238E27FC236}">
                <a16:creationId xmlns:a16="http://schemas.microsoft.com/office/drawing/2014/main" id="{7A4FB106-5F61-4D74-B96D-338D196D9840}"/>
              </a:ext>
            </a:extLst>
          </p:cNvPr>
          <p:cNvSpPr txBox="1"/>
          <p:nvPr/>
        </p:nvSpPr>
        <p:spPr>
          <a:xfrm>
            <a:off x="1404300" y="6456949"/>
            <a:ext cx="5222218" cy="307777"/>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34DA2"/>
                </a:solidFill>
                <a:effectLst/>
                <a:uLnTx/>
                <a:uFillTx/>
                <a:latin typeface="Calibri" panose="020F0502020204030204"/>
                <a:ea typeface="+mn-ea"/>
                <a:cs typeface="+mn-cs"/>
              </a:rPr>
              <a:t>GenComm Project Partners’ Meeting #19 - 24</a:t>
            </a:r>
            <a:r>
              <a:rPr kumimoji="0" lang="en-GB" sz="1400" b="1" i="0" u="none" strike="noStrike" kern="1200" cap="none" spc="0" normalizeH="0" baseline="30000" noProof="0" dirty="0">
                <a:ln>
                  <a:noFill/>
                </a:ln>
                <a:solidFill>
                  <a:srgbClr val="034DA2"/>
                </a:solidFill>
                <a:effectLst/>
                <a:uLnTx/>
                <a:uFillTx/>
                <a:latin typeface="Calibri" panose="020F0502020204030204"/>
                <a:ea typeface="+mn-ea"/>
                <a:cs typeface="+mn-cs"/>
              </a:rPr>
              <a:t>th</a:t>
            </a:r>
            <a:r>
              <a:rPr kumimoji="0" lang="en-GB" sz="1400" b="1" i="0" u="none" strike="noStrike" kern="1200" cap="none" spc="0" normalizeH="0" baseline="0" noProof="0" dirty="0">
                <a:ln>
                  <a:noFill/>
                </a:ln>
                <a:solidFill>
                  <a:srgbClr val="034DA2"/>
                </a:solidFill>
                <a:effectLst/>
                <a:uLnTx/>
                <a:uFillTx/>
                <a:latin typeface="Calibri" panose="020F0502020204030204"/>
                <a:ea typeface="+mn-ea"/>
                <a:cs typeface="+mn-cs"/>
              </a:rPr>
              <a:t> &amp; 25</a:t>
            </a:r>
            <a:r>
              <a:rPr kumimoji="0" lang="en-GB" sz="1400" b="1" i="0" u="none" strike="noStrike" kern="1200" cap="none" spc="0" normalizeH="0" baseline="30000" noProof="0" dirty="0">
                <a:ln>
                  <a:noFill/>
                </a:ln>
                <a:solidFill>
                  <a:srgbClr val="034DA2"/>
                </a:solidFill>
                <a:effectLst/>
                <a:uLnTx/>
                <a:uFillTx/>
                <a:latin typeface="Calibri" panose="020F0502020204030204"/>
                <a:ea typeface="+mn-ea"/>
                <a:cs typeface="+mn-cs"/>
              </a:rPr>
              <a:t>th</a:t>
            </a:r>
            <a:r>
              <a:rPr kumimoji="0" lang="en-GB" sz="1400" b="1" i="0" u="none" strike="noStrike" kern="1200" cap="none" spc="0" normalizeH="0" baseline="0" noProof="0" dirty="0">
                <a:ln>
                  <a:noFill/>
                </a:ln>
                <a:solidFill>
                  <a:srgbClr val="034DA2"/>
                </a:solidFill>
                <a:effectLst/>
                <a:uLnTx/>
                <a:uFillTx/>
                <a:latin typeface="Calibri" panose="020F0502020204030204"/>
                <a:ea typeface="+mn-ea"/>
                <a:cs typeface="+mn-cs"/>
              </a:rPr>
              <a:t> February 2022</a:t>
            </a:r>
          </a:p>
        </p:txBody>
      </p:sp>
      <p:pic>
        <p:nvPicPr>
          <p:cNvPr id="7" name="Picture 6">
            <a:extLst>
              <a:ext uri="{FF2B5EF4-FFF2-40B4-BE49-F238E27FC236}">
                <a16:creationId xmlns:a16="http://schemas.microsoft.com/office/drawing/2014/main" id="{CA70D5BD-F546-49CC-A06B-9E041EF7A0EB}"/>
              </a:ext>
            </a:extLst>
          </p:cNvPr>
          <p:cNvPicPr>
            <a:picLocks noChangeAspect="1"/>
          </p:cNvPicPr>
          <p:nvPr/>
        </p:nvPicPr>
        <p:blipFill rotWithShape="1">
          <a:blip r:embed="rId5">
            <a:extLst>
              <a:ext uri="{28A0092B-C50C-407E-A947-70E740481C1C}">
                <a14:useLocalDpi xmlns:a14="http://schemas.microsoft.com/office/drawing/2010/main" val="0"/>
              </a:ext>
            </a:extLst>
          </a:blip>
          <a:srcRect l="7408" t="16959" r="7305" b="11622"/>
          <a:stretch/>
        </p:blipFill>
        <p:spPr>
          <a:xfrm>
            <a:off x="7885573" y="6269983"/>
            <a:ext cx="1059779" cy="464838"/>
          </a:xfrm>
          <a:prstGeom prst="rect">
            <a:avLst/>
          </a:prstGeom>
        </p:spPr>
      </p:pic>
    </p:spTree>
    <p:extLst>
      <p:ext uri="{BB962C8B-B14F-4D97-AF65-F5344CB8AC3E}">
        <p14:creationId xmlns:p14="http://schemas.microsoft.com/office/powerpoint/2010/main" val="11973855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15">
            <a:extLst>
              <a:ext uri="{FF2B5EF4-FFF2-40B4-BE49-F238E27FC236}">
                <a16:creationId xmlns:a16="http://schemas.microsoft.com/office/drawing/2014/main" id="{2CB962CF-61A3-4EF9-94F6-7C59B03295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9B7D71A-02B6-4DEC-9286-76D8AB1A3EB4}"/>
              </a:ext>
            </a:extLst>
          </p:cNvPr>
          <p:cNvSpPr>
            <a:spLocks noGrp="1"/>
          </p:cNvSpPr>
          <p:nvPr>
            <p:ph type="title"/>
          </p:nvPr>
        </p:nvSpPr>
        <p:spPr>
          <a:xfrm>
            <a:off x="149116" y="556337"/>
            <a:ext cx="6386856" cy="1651404"/>
          </a:xfrm>
        </p:spPr>
        <p:txBody>
          <a:bodyPr>
            <a:noAutofit/>
          </a:bodyPr>
          <a:lstStyle/>
          <a:p>
            <a:pPr algn="ctr"/>
            <a:r>
              <a:rPr lang="en-IE" sz="4000" b="1" i="1" dirty="0">
                <a:latin typeface="Open Sans" panose="020B0606030504020204" pitchFamily="34" charset="0"/>
                <a:ea typeface="Open Sans" panose="020B0606030504020204" pitchFamily="34" charset="0"/>
                <a:cs typeface="Open Sans" panose="020B0606030504020204" pitchFamily="34" charset="0"/>
              </a:rPr>
              <a:t>Hydrogen Optimisation Support Tool</a:t>
            </a:r>
            <a:endParaRPr lang="en-GB" sz="4000" dirty="0">
              <a:latin typeface="Open Sans" panose="020B0606030504020204" pitchFamily="34" charset="0"/>
              <a:ea typeface="Open Sans" panose="020B0606030504020204" pitchFamily="34" charset="0"/>
              <a:cs typeface="Open Sans" panose="020B0606030504020204" pitchFamily="34" charset="0"/>
            </a:endParaRPr>
          </a:p>
        </p:txBody>
      </p:sp>
      <p:sp>
        <p:nvSpPr>
          <p:cNvPr id="3" name="Content Placeholder 2">
            <a:extLst>
              <a:ext uri="{FF2B5EF4-FFF2-40B4-BE49-F238E27FC236}">
                <a16:creationId xmlns:a16="http://schemas.microsoft.com/office/drawing/2014/main" id="{3DCD7E97-4B66-459A-B6A3-0CD11DC859E4}"/>
              </a:ext>
            </a:extLst>
          </p:cNvPr>
          <p:cNvSpPr>
            <a:spLocks noGrp="1"/>
          </p:cNvSpPr>
          <p:nvPr>
            <p:ph idx="1"/>
          </p:nvPr>
        </p:nvSpPr>
        <p:spPr>
          <a:xfrm>
            <a:off x="628650" y="2401330"/>
            <a:ext cx="5098053" cy="3719384"/>
          </a:xfrm>
        </p:spPr>
        <p:txBody>
          <a:bodyPr>
            <a:normAutofit/>
          </a:bodyPr>
          <a:lstStyle/>
          <a:p>
            <a:pPr marL="800100" lvl="1" indent="-342900">
              <a:buFont typeface="+mj-lt"/>
              <a:buAutoNum type="arabicPeriod"/>
            </a:pPr>
            <a:r>
              <a:rPr lang="en-IE" sz="1700" b="1" i="1" dirty="0"/>
              <a:t>Optimising</a:t>
            </a:r>
            <a:r>
              <a:rPr lang="en-IE" sz="1700" dirty="0"/>
              <a:t> hydrogen production, storage and use.</a:t>
            </a:r>
          </a:p>
          <a:p>
            <a:pPr marL="800100" lvl="1" indent="-342900">
              <a:buFont typeface="+mj-lt"/>
              <a:buAutoNum type="arabicPeriod"/>
            </a:pPr>
            <a:r>
              <a:rPr lang="en-GB" sz="1700" b="1" i="1" dirty="0"/>
              <a:t>Actualising</a:t>
            </a:r>
            <a:r>
              <a:rPr lang="en-GB" sz="1700" b="1" dirty="0"/>
              <a:t> </a:t>
            </a:r>
            <a:r>
              <a:rPr lang="en-GB" sz="1700" dirty="0"/>
              <a:t>the CH2F to valorise and maximise the green energy outputs  </a:t>
            </a:r>
          </a:p>
          <a:p>
            <a:pPr marL="800100" lvl="1" indent="-342900">
              <a:buFont typeface="+mj-lt"/>
              <a:buAutoNum type="arabicPeriod"/>
            </a:pPr>
            <a:r>
              <a:rPr lang="en-GB" sz="1700" b="1" i="1" dirty="0"/>
              <a:t>Evaluation</a:t>
            </a:r>
            <a:r>
              <a:rPr lang="en-GB" sz="1700" dirty="0"/>
              <a:t> parameters of performance and benefits realisation</a:t>
            </a:r>
          </a:p>
          <a:p>
            <a:pPr marL="800100" lvl="1" indent="-342900">
              <a:buFont typeface="+mj-lt"/>
              <a:buAutoNum type="arabicPeriod"/>
            </a:pPr>
            <a:r>
              <a:rPr lang="en-IE" sz="1700" b="1" i="1" dirty="0"/>
              <a:t>Validating</a:t>
            </a:r>
            <a:r>
              <a:rPr lang="en-IE" sz="1700" i="1" dirty="0"/>
              <a:t> </a:t>
            </a:r>
            <a:r>
              <a:rPr lang="en-IE" sz="1700" b="1" i="1" dirty="0"/>
              <a:t>P2X</a:t>
            </a:r>
            <a:r>
              <a:rPr lang="en-IE" sz="1700" dirty="0"/>
              <a:t> H2 technologies to be deployed in emerging scenarios</a:t>
            </a:r>
          </a:p>
          <a:p>
            <a:pPr marL="800100" lvl="1" indent="-342900">
              <a:buFont typeface="+mj-lt"/>
              <a:buAutoNum type="arabicPeriod"/>
            </a:pPr>
            <a:r>
              <a:rPr lang="en-IE" sz="1700" b="1" i="1" dirty="0"/>
              <a:t>Developing</a:t>
            </a:r>
            <a:r>
              <a:rPr lang="en-IE" sz="1700" dirty="0"/>
              <a:t> long term strategies for the advancement in adoption of hydrogen technologies</a:t>
            </a:r>
          </a:p>
          <a:p>
            <a:pPr marL="800100" lvl="1" indent="-342900">
              <a:buFont typeface="+mj-lt"/>
              <a:buAutoNum type="arabicPeriod"/>
            </a:pPr>
            <a:r>
              <a:rPr lang="en-IE" sz="1700" b="1" i="1" dirty="0"/>
              <a:t>Mapping</a:t>
            </a:r>
            <a:r>
              <a:rPr lang="en-IE" sz="1700" dirty="0"/>
              <a:t> Energy Navigation Routes for the transition of the EU energy system to the green destination</a:t>
            </a:r>
            <a:endParaRPr lang="en-US" sz="1700" b="1" dirty="0"/>
          </a:p>
          <a:p>
            <a:endParaRPr lang="en-GB" sz="1700" dirty="0"/>
          </a:p>
        </p:txBody>
      </p:sp>
      <p:pic>
        <p:nvPicPr>
          <p:cNvPr id="5" name="Picture 4" descr="Logo, company name&#10;&#10;Description automatically generated">
            <a:extLst>
              <a:ext uri="{FF2B5EF4-FFF2-40B4-BE49-F238E27FC236}">
                <a16:creationId xmlns:a16="http://schemas.microsoft.com/office/drawing/2014/main" id="{94F75F33-48DB-46E9-B1A4-4CF7407958B5}"/>
              </a:ext>
            </a:extLst>
          </p:cNvPr>
          <p:cNvPicPr>
            <a:picLocks noChangeAspect="1"/>
          </p:cNvPicPr>
          <p:nvPr/>
        </p:nvPicPr>
        <p:blipFill>
          <a:blip r:embed="rId2"/>
          <a:stretch>
            <a:fillRect/>
          </a:stretch>
        </p:blipFill>
        <p:spPr>
          <a:xfrm>
            <a:off x="5998167" y="692157"/>
            <a:ext cx="2996717" cy="2120177"/>
          </a:xfrm>
          <a:prstGeom prst="rect">
            <a:avLst/>
          </a:prstGeom>
        </p:spPr>
      </p:pic>
      <p:pic>
        <p:nvPicPr>
          <p:cNvPr id="11" name="Picture 10">
            <a:extLst>
              <a:ext uri="{FF2B5EF4-FFF2-40B4-BE49-F238E27FC236}">
                <a16:creationId xmlns:a16="http://schemas.microsoft.com/office/drawing/2014/main" id="{D11CDF9D-BDD4-4B2C-AFC0-72DA1750A868}"/>
              </a:ext>
            </a:extLst>
          </p:cNvPr>
          <p:cNvPicPr>
            <a:picLocks noChangeAspect="1"/>
          </p:cNvPicPr>
          <p:nvPr/>
        </p:nvPicPr>
        <p:blipFill>
          <a:blip r:embed="rId3"/>
          <a:stretch>
            <a:fillRect/>
          </a:stretch>
        </p:blipFill>
        <p:spPr>
          <a:xfrm>
            <a:off x="5749655" y="3930329"/>
            <a:ext cx="3268181" cy="1744876"/>
          </a:xfrm>
          <a:prstGeom prst="rect">
            <a:avLst/>
          </a:prstGeom>
        </p:spPr>
      </p:pic>
      <p:pic>
        <p:nvPicPr>
          <p:cNvPr id="12" name="Picture 11">
            <a:extLst>
              <a:ext uri="{FF2B5EF4-FFF2-40B4-BE49-F238E27FC236}">
                <a16:creationId xmlns:a16="http://schemas.microsoft.com/office/drawing/2014/main" id="{1DA14FB6-3936-4AFA-A3D6-FFB9B2ABC373}"/>
              </a:ext>
            </a:extLst>
          </p:cNvPr>
          <p:cNvPicPr>
            <a:picLocks noChangeAspect="1"/>
          </p:cNvPicPr>
          <p:nvPr/>
        </p:nvPicPr>
        <p:blipFill>
          <a:blip r:embed="rId4"/>
          <a:stretch>
            <a:fillRect/>
          </a:stretch>
        </p:blipFill>
        <p:spPr>
          <a:xfrm>
            <a:off x="5726703" y="2538819"/>
            <a:ext cx="3291133" cy="2463402"/>
          </a:xfrm>
          <a:prstGeom prst="rect">
            <a:avLst/>
          </a:prstGeom>
        </p:spPr>
      </p:pic>
      <p:sp>
        <p:nvSpPr>
          <p:cNvPr id="9" name="TextBox 8">
            <a:extLst>
              <a:ext uri="{FF2B5EF4-FFF2-40B4-BE49-F238E27FC236}">
                <a16:creationId xmlns:a16="http://schemas.microsoft.com/office/drawing/2014/main" id="{62A803FE-8CF8-4DD7-8CAB-F5C23ADE9B5F}"/>
              </a:ext>
            </a:extLst>
          </p:cNvPr>
          <p:cNvSpPr txBox="1"/>
          <p:nvPr/>
        </p:nvSpPr>
        <p:spPr>
          <a:xfrm>
            <a:off x="1666693" y="6451792"/>
            <a:ext cx="5222218" cy="307777"/>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34DA2"/>
                </a:solidFill>
                <a:effectLst/>
                <a:uLnTx/>
                <a:uFillTx/>
                <a:latin typeface="Calibri" panose="020F0502020204030204"/>
                <a:ea typeface="+mn-ea"/>
                <a:cs typeface="+mn-cs"/>
              </a:rPr>
              <a:t>GenComm Project Partners’ Meeting #19 - 24</a:t>
            </a:r>
            <a:r>
              <a:rPr kumimoji="0" lang="en-GB" sz="1400" b="1" i="0" u="none" strike="noStrike" kern="1200" cap="none" spc="0" normalizeH="0" baseline="30000" noProof="0" dirty="0">
                <a:ln>
                  <a:noFill/>
                </a:ln>
                <a:solidFill>
                  <a:srgbClr val="034DA2"/>
                </a:solidFill>
                <a:effectLst/>
                <a:uLnTx/>
                <a:uFillTx/>
                <a:latin typeface="Calibri" panose="020F0502020204030204"/>
                <a:ea typeface="+mn-ea"/>
                <a:cs typeface="+mn-cs"/>
              </a:rPr>
              <a:t>th</a:t>
            </a:r>
            <a:r>
              <a:rPr kumimoji="0" lang="en-GB" sz="1400" b="1" i="0" u="none" strike="noStrike" kern="1200" cap="none" spc="0" normalizeH="0" baseline="0" noProof="0" dirty="0">
                <a:ln>
                  <a:noFill/>
                </a:ln>
                <a:solidFill>
                  <a:srgbClr val="034DA2"/>
                </a:solidFill>
                <a:effectLst/>
                <a:uLnTx/>
                <a:uFillTx/>
                <a:latin typeface="Calibri" panose="020F0502020204030204"/>
                <a:ea typeface="+mn-ea"/>
                <a:cs typeface="+mn-cs"/>
              </a:rPr>
              <a:t> &amp; 25</a:t>
            </a:r>
            <a:r>
              <a:rPr kumimoji="0" lang="en-GB" sz="1400" b="1" i="0" u="none" strike="noStrike" kern="1200" cap="none" spc="0" normalizeH="0" baseline="30000" noProof="0" dirty="0">
                <a:ln>
                  <a:noFill/>
                </a:ln>
                <a:solidFill>
                  <a:srgbClr val="034DA2"/>
                </a:solidFill>
                <a:effectLst/>
                <a:uLnTx/>
                <a:uFillTx/>
                <a:latin typeface="Calibri" panose="020F0502020204030204"/>
                <a:ea typeface="+mn-ea"/>
                <a:cs typeface="+mn-cs"/>
              </a:rPr>
              <a:t>th</a:t>
            </a:r>
            <a:r>
              <a:rPr kumimoji="0" lang="en-GB" sz="1400" b="1" i="0" u="none" strike="noStrike" kern="1200" cap="none" spc="0" normalizeH="0" baseline="0" noProof="0" dirty="0">
                <a:ln>
                  <a:noFill/>
                </a:ln>
                <a:solidFill>
                  <a:srgbClr val="034DA2"/>
                </a:solidFill>
                <a:effectLst/>
                <a:uLnTx/>
                <a:uFillTx/>
                <a:latin typeface="Calibri" panose="020F0502020204030204"/>
                <a:ea typeface="+mn-ea"/>
                <a:cs typeface="+mn-cs"/>
              </a:rPr>
              <a:t> February 2022</a:t>
            </a:r>
          </a:p>
        </p:txBody>
      </p:sp>
    </p:spTree>
    <p:extLst>
      <p:ext uri="{BB962C8B-B14F-4D97-AF65-F5344CB8AC3E}">
        <p14:creationId xmlns:p14="http://schemas.microsoft.com/office/powerpoint/2010/main" val="22175194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2">
            <a:extLst>
              <a:ext uri="{FF2B5EF4-FFF2-40B4-BE49-F238E27FC236}">
                <a16:creationId xmlns:a16="http://schemas.microsoft.com/office/drawing/2014/main" id="{46EE4348-9B54-4EBE-AD1F-C015D47CB9A5}"/>
              </a:ext>
            </a:extLst>
          </p:cNvPr>
          <p:cNvGraphicFramePr>
            <a:graphicFrameLocks noGrp="1"/>
          </p:cNvGraphicFramePr>
          <p:nvPr>
            <p:ph idx="1"/>
            <p:extLst>
              <p:ext uri="{D42A27DB-BD31-4B8C-83A1-F6EECF244321}">
                <p14:modId xmlns:p14="http://schemas.microsoft.com/office/powerpoint/2010/main" val="3819419933"/>
              </p:ext>
            </p:extLst>
          </p:nvPr>
        </p:nvGraphicFramePr>
        <p:xfrm>
          <a:off x="716114" y="2135726"/>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a:extLst>
              <a:ext uri="{FF2B5EF4-FFF2-40B4-BE49-F238E27FC236}">
                <a16:creationId xmlns:a16="http://schemas.microsoft.com/office/drawing/2014/main" id="{561E6B82-F031-46CF-85DE-54212193D31A}"/>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509380" y="207148"/>
            <a:ext cx="4624705" cy="1847850"/>
          </a:xfrm>
          <a:prstGeom prst="rect">
            <a:avLst/>
          </a:prstGeom>
        </p:spPr>
      </p:pic>
      <p:sp>
        <p:nvSpPr>
          <p:cNvPr id="5" name="TextBox 4">
            <a:extLst>
              <a:ext uri="{FF2B5EF4-FFF2-40B4-BE49-F238E27FC236}">
                <a16:creationId xmlns:a16="http://schemas.microsoft.com/office/drawing/2014/main" id="{F40ADC8C-195E-4ECA-8679-8294C1895B49}"/>
              </a:ext>
            </a:extLst>
          </p:cNvPr>
          <p:cNvSpPr txBox="1"/>
          <p:nvPr/>
        </p:nvSpPr>
        <p:spPr>
          <a:xfrm>
            <a:off x="1539472" y="6487064"/>
            <a:ext cx="5222218" cy="307777"/>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34DA2"/>
                </a:solidFill>
                <a:effectLst/>
                <a:uLnTx/>
                <a:uFillTx/>
                <a:latin typeface="Calibri" panose="020F0502020204030204"/>
                <a:ea typeface="+mn-ea"/>
                <a:cs typeface="+mn-cs"/>
              </a:rPr>
              <a:t>GenComm Project Partners’ Meeting #19 - 24</a:t>
            </a:r>
            <a:r>
              <a:rPr kumimoji="0" lang="en-GB" sz="1400" b="1" i="0" u="none" strike="noStrike" kern="1200" cap="none" spc="0" normalizeH="0" baseline="30000" noProof="0" dirty="0">
                <a:ln>
                  <a:noFill/>
                </a:ln>
                <a:solidFill>
                  <a:srgbClr val="034DA2"/>
                </a:solidFill>
                <a:effectLst/>
                <a:uLnTx/>
                <a:uFillTx/>
                <a:latin typeface="Calibri" panose="020F0502020204030204"/>
                <a:ea typeface="+mn-ea"/>
                <a:cs typeface="+mn-cs"/>
              </a:rPr>
              <a:t>th</a:t>
            </a:r>
            <a:r>
              <a:rPr kumimoji="0" lang="en-GB" sz="1400" b="1" i="0" u="none" strike="noStrike" kern="1200" cap="none" spc="0" normalizeH="0" baseline="0" noProof="0" dirty="0">
                <a:ln>
                  <a:noFill/>
                </a:ln>
                <a:solidFill>
                  <a:srgbClr val="034DA2"/>
                </a:solidFill>
                <a:effectLst/>
                <a:uLnTx/>
                <a:uFillTx/>
                <a:latin typeface="Calibri" panose="020F0502020204030204"/>
                <a:ea typeface="+mn-ea"/>
                <a:cs typeface="+mn-cs"/>
              </a:rPr>
              <a:t> &amp; 25</a:t>
            </a:r>
            <a:r>
              <a:rPr kumimoji="0" lang="en-GB" sz="1400" b="1" i="0" u="none" strike="noStrike" kern="1200" cap="none" spc="0" normalizeH="0" baseline="30000" noProof="0" dirty="0">
                <a:ln>
                  <a:noFill/>
                </a:ln>
                <a:solidFill>
                  <a:srgbClr val="034DA2"/>
                </a:solidFill>
                <a:effectLst/>
                <a:uLnTx/>
                <a:uFillTx/>
                <a:latin typeface="Calibri" panose="020F0502020204030204"/>
                <a:ea typeface="+mn-ea"/>
                <a:cs typeface="+mn-cs"/>
              </a:rPr>
              <a:t>th</a:t>
            </a:r>
            <a:r>
              <a:rPr kumimoji="0" lang="en-GB" sz="1400" b="1" i="0" u="none" strike="noStrike" kern="1200" cap="none" spc="0" normalizeH="0" baseline="0" noProof="0" dirty="0">
                <a:ln>
                  <a:noFill/>
                </a:ln>
                <a:solidFill>
                  <a:srgbClr val="034DA2"/>
                </a:solidFill>
                <a:effectLst/>
                <a:uLnTx/>
                <a:uFillTx/>
                <a:latin typeface="Calibri" panose="020F0502020204030204"/>
                <a:ea typeface="+mn-ea"/>
                <a:cs typeface="+mn-cs"/>
              </a:rPr>
              <a:t> February 2022</a:t>
            </a:r>
          </a:p>
        </p:txBody>
      </p:sp>
      <p:pic>
        <p:nvPicPr>
          <p:cNvPr id="7" name="Picture 6">
            <a:extLst>
              <a:ext uri="{FF2B5EF4-FFF2-40B4-BE49-F238E27FC236}">
                <a16:creationId xmlns:a16="http://schemas.microsoft.com/office/drawing/2014/main" id="{03E89106-2371-4F54-B18C-4571BAE2524B}"/>
              </a:ext>
            </a:extLst>
          </p:cNvPr>
          <p:cNvPicPr>
            <a:picLocks noChangeAspect="1"/>
          </p:cNvPicPr>
          <p:nvPr/>
        </p:nvPicPr>
        <p:blipFill rotWithShape="1">
          <a:blip r:embed="rId8">
            <a:extLst>
              <a:ext uri="{28A0092B-C50C-407E-A947-70E740481C1C}">
                <a14:useLocalDpi xmlns:a14="http://schemas.microsoft.com/office/drawing/2010/main" val="0"/>
              </a:ext>
            </a:extLst>
          </a:blip>
          <a:srcRect l="7408" t="16959" r="7305" b="11622"/>
          <a:stretch/>
        </p:blipFill>
        <p:spPr>
          <a:xfrm>
            <a:off x="7933707" y="6335373"/>
            <a:ext cx="1059779" cy="464838"/>
          </a:xfrm>
          <a:prstGeom prst="rect">
            <a:avLst/>
          </a:prstGeom>
        </p:spPr>
      </p:pic>
    </p:spTree>
    <p:extLst>
      <p:ext uri="{BB962C8B-B14F-4D97-AF65-F5344CB8AC3E}">
        <p14:creationId xmlns:p14="http://schemas.microsoft.com/office/powerpoint/2010/main" val="31951153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B6147C5F-0518-48BA-8D96-D556FD17D623}"/>
              </a:ext>
            </a:extLst>
          </p:cNvPr>
          <p:cNvPicPr>
            <a:picLocks noGrp="1" noChangeAspect="1"/>
          </p:cNvPicPr>
          <p:nvPr>
            <p:ph idx="1"/>
          </p:nvPr>
        </p:nvPicPr>
        <p:blipFill>
          <a:blip r:embed="rId2"/>
          <a:stretch>
            <a:fillRect/>
          </a:stretch>
        </p:blipFill>
        <p:spPr>
          <a:xfrm>
            <a:off x="2448910" y="1205837"/>
            <a:ext cx="8150800" cy="5764365"/>
          </a:xfrm>
          <a:prstGeom prst="rect">
            <a:avLst/>
          </a:prstGeom>
        </p:spPr>
      </p:pic>
      <p:pic>
        <p:nvPicPr>
          <p:cNvPr id="11" name="Picture 10" descr="C:\Users\PaulMcCormack\AppData\Local\Microsoft\Windows\INetCache\Content.MSO\72E74AF1.tmp">
            <a:extLst>
              <a:ext uri="{FF2B5EF4-FFF2-40B4-BE49-F238E27FC236}">
                <a16:creationId xmlns:a16="http://schemas.microsoft.com/office/drawing/2014/main" id="{4ED8D6BD-D7B9-47B5-80F5-41A58357B153}"/>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4747" y="490855"/>
            <a:ext cx="1137095" cy="1035866"/>
          </a:xfrm>
          <a:prstGeom prst="rect">
            <a:avLst/>
          </a:prstGeom>
          <a:noFill/>
          <a:ln>
            <a:noFill/>
          </a:ln>
        </p:spPr>
      </p:pic>
      <p:sp>
        <p:nvSpPr>
          <p:cNvPr id="13" name="TextBox 12">
            <a:extLst>
              <a:ext uri="{FF2B5EF4-FFF2-40B4-BE49-F238E27FC236}">
                <a16:creationId xmlns:a16="http://schemas.microsoft.com/office/drawing/2014/main" id="{1255E41E-DA79-468B-82F5-B516D26A3E61}"/>
              </a:ext>
            </a:extLst>
          </p:cNvPr>
          <p:cNvSpPr txBox="1"/>
          <p:nvPr/>
        </p:nvSpPr>
        <p:spPr>
          <a:xfrm>
            <a:off x="1496437" y="608169"/>
            <a:ext cx="7390819" cy="1353960"/>
          </a:xfrm>
          <a:prstGeom prst="rect">
            <a:avLst/>
          </a:prstGeom>
          <a:noFill/>
        </p:spPr>
        <p:txBody>
          <a:bodyPr wrap="square">
            <a:spAutoFit/>
          </a:bodyPr>
          <a:lstStyle/>
          <a:p>
            <a:pPr>
              <a:lnSpc>
                <a:spcPct val="107000"/>
              </a:lnSpc>
              <a:spcAft>
                <a:spcPts val="800"/>
              </a:spcAft>
            </a:pPr>
            <a:r>
              <a:rPr lang="en-GB" sz="4000" b="1" dirty="0">
                <a:effectLst/>
                <a:latin typeface="Open Sans" panose="020B0606030504020204" pitchFamily="34" charset="0"/>
                <a:ea typeface="Open Sans" panose="020B0606030504020204" pitchFamily="34" charset="0"/>
                <a:cs typeface="Open Sans" panose="020B0606030504020204" pitchFamily="34" charset="0"/>
              </a:rPr>
              <a:t>CAT</a:t>
            </a:r>
            <a:r>
              <a:rPr lang="en-GB" sz="3200" b="1" dirty="0">
                <a:effectLst/>
                <a:latin typeface="Arial" panose="020B0604020202020204" pitchFamily="34" charset="0"/>
                <a:ea typeface="Calibri" panose="020F0502020204030204" pitchFamily="34" charset="0"/>
                <a:cs typeface="Times New Roman" panose="02020603050405020304" pitchFamily="18" charset="0"/>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1371600" indent="457200">
              <a:lnSpc>
                <a:spcPct val="107000"/>
              </a:lnSpc>
              <a:spcAft>
                <a:spcPts val="800"/>
              </a:spcAft>
            </a:pPr>
            <a:r>
              <a:rPr lang="en-GB" sz="3200" b="1" dirty="0">
                <a:effectLst/>
                <a:latin typeface="Arial" panose="020B0604020202020204" pitchFamily="34" charset="0"/>
                <a:ea typeface="Calibri" panose="020F0502020204030204" pitchFamily="34" charset="0"/>
                <a:cs typeface="Times New Roman" panose="02020603050405020304" pitchFamily="18" charset="0"/>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TextBox 14">
            <a:extLst>
              <a:ext uri="{FF2B5EF4-FFF2-40B4-BE49-F238E27FC236}">
                <a16:creationId xmlns:a16="http://schemas.microsoft.com/office/drawing/2014/main" id="{178DEB8F-7F90-438C-821D-992B59C1ACF5}"/>
              </a:ext>
            </a:extLst>
          </p:cNvPr>
          <p:cNvSpPr txBox="1"/>
          <p:nvPr/>
        </p:nvSpPr>
        <p:spPr>
          <a:xfrm>
            <a:off x="2743200" y="775130"/>
            <a:ext cx="8030476" cy="369332"/>
          </a:xfrm>
          <a:prstGeom prst="rect">
            <a:avLst/>
          </a:prstGeom>
          <a:noFill/>
        </p:spPr>
        <p:txBody>
          <a:bodyPr wrap="square">
            <a:spAutoFit/>
          </a:bodyPr>
          <a:lstStyle/>
          <a:p>
            <a:r>
              <a:rPr lang="en-GB" sz="1800" b="1" i="1" dirty="0">
                <a:effectLst/>
                <a:latin typeface="Arial" panose="020B0604020202020204" pitchFamily="34" charset="0"/>
                <a:ea typeface="Times New Roman" panose="02020603050405020304" pitchFamily="18" charset="0"/>
                <a:cs typeface="Times New Roman" panose="02020603050405020304" pitchFamily="18" charset="0"/>
              </a:rPr>
              <a:t>the pathway for increased H2 competitiveness</a:t>
            </a:r>
            <a:endParaRPr lang="en-GB" dirty="0"/>
          </a:p>
        </p:txBody>
      </p:sp>
      <p:sp>
        <p:nvSpPr>
          <p:cNvPr id="19" name="TextBox 18">
            <a:extLst>
              <a:ext uri="{FF2B5EF4-FFF2-40B4-BE49-F238E27FC236}">
                <a16:creationId xmlns:a16="http://schemas.microsoft.com/office/drawing/2014/main" id="{75465356-2E83-47CD-AA12-245006D53381}"/>
              </a:ext>
            </a:extLst>
          </p:cNvPr>
          <p:cNvSpPr txBox="1"/>
          <p:nvPr/>
        </p:nvSpPr>
        <p:spPr>
          <a:xfrm>
            <a:off x="544748" y="2154621"/>
            <a:ext cx="3344080" cy="3785652"/>
          </a:xfrm>
          <a:prstGeom prst="rect">
            <a:avLst/>
          </a:prstGeom>
          <a:noFill/>
        </p:spPr>
        <p:txBody>
          <a:bodyPr wrap="square" rtlCol="0">
            <a:spAutoFit/>
          </a:bodyPr>
          <a:lstStyle/>
          <a:p>
            <a:r>
              <a:rPr lang="en-GB" sz="2000" dirty="0"/>
              <a:t>H2CAT will focus on:</a:t>
            </a:r>
          </a:p>
          <a:p>
            <a:endParaRPr lang="en-GB" sz="2000" dirty="0"/>
          </a:p>
          <a:p>
            <a:r>
              <a:rPr lang="en-GB" sz="2000" dirty="0"/>
              <a:t>•	Production</a:t>
            </a:r>
          </a:p>
          <a:p>
            <a:r>
              <a:rPr lang="en-GB" sz="2000" dirty="0"/>
              <a:t>•	Applications &amp; Usage </a:t>
            </a:r>
          </a:p>
          <a:p>
            <a:pPr marL="342900" indent="-342900">
              <a:buFont typeface="Arial" panose="020B0604020202020204" pitchFamily="34" charset="0"/>
              <a:buChar char="•"/>
            </a:pPr>
            <a:r>
              <a:rPr lang="en-GB" sz="2000" dirty="0"/>
              <a:t>   Sustainability</a:t>
            </a:r>
          </a:p>
          <a:p>
            <a:r>
              <a:rPr lang="en-GB" sz="2000" dirty="0"/>
              <a:t>•	Engineering and design</a:t>
            </a:r>
          </a:p>
          <a:p>
            <a:r>
              <a:rPr lang="en-GB" sz="2000" dirty="0"/>
              <a:t>•	Commercialising potential</a:t>
            </a:r>
          </a:p>
          <a:p>
            <a:r>
              <a:rPr lang="en-GB" sz="2000" dirty="0"/>
              <a:t>•	Collaboration</a:t>
            </a:r>
          </a:p>
          <a:p>
            <a:r>
              <a:rPr lang="en-GB" sz="2000" dirty="0"/>
              <a:t>•	‘System scale’ skills development</a:t>
            </a:r>
          </a:p>
          <a:p>
            <a:r>
              <a:rPr lang="en-GB" sz="2000" dirty="0"/>
              <a:t>•	Reliability, safety and communications</a:t>
            </a:r>
          </a:p>
        </p:txBody>
      </p:sp>
      <p:sp>
        <p:nvSpPr>
          <p:cNvPr id="7" name="TextBox 6">
            <a:extLst>
              <a:ext uri="{FF2B5EF4-FFF2-40B4-BE49-F238E27FC236}">
                <a16:creationId xmlns:a16="http://schemas.microsoft.com/office/drawing/2014/main" id="{FA42939D-66D9-490E-B9C5-E4510C2FC8EE}"/>
              </a:ext>
            </a:extLst>
          </p:cNvPr>
          <p:cNvSpPr txBox="1"/>
          <p:nvPr/>
        </p:nvSpPr>
        <p:spPr>
          <a:xfrm>
            <a:off x="132091" y="6436826"/>
            <a:ext cx="5222218" cy="307777"/>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34DA2"/>
                </a:solidFill>
                <a:effectLst/>
                <a:uLnTx/>
                <a:uFillTx/>
                <a:latin typeface="Calibri" panose="020F0502020204030204"/>
                <a:ea typeface="+mn-ea"/>
                <a:cs typeface="+mn-cs"/>
              </a:rPr>
              <a:t>GenComm Project Partners’ Meeting #19 - 24</a:t>
            </a:r>
            <a:r>
              <a:rPr kumimoji="0" lang="en-GB" sz="1400" b="1" i="0" u="none" strike="noStrike" kern="1200" cap="none" spc="0" normalizeH="0" baseline="30000" noProof="0" dirty="0">
                <a:ln>
                  <a:noFill/>
                </a:ln>
                <a:solidFill>
                  <a:srgbClr val="034DA2"/>
                </a:solidFill>
                <a:effectLst/>
                <a:uLnTx/>
                <a:uFillTx/>
                <a:latin typeface="Calibri" panose="020F0502020204030204"/>
                <a:ea typeface="+mn-ea"/>
                <a:cs typeface="+mn-cs"/>
              </a:rPr>
              <a:t>th</a:t>
            </a:r>
            <a:r>
              <a:rPr kumimoji="0" lang="en-GB" sz="1400" b="1" i="0" u="none" strike="noStrike" kern="1200" cap="none" spc="0" normalizeH="0" baseline="0" noProof="0" dirty="0">
                <a:ln>
                  <a:noFill/>
                </a:ln>
                <a:solidFill>
                  <a:srgbClr val="034DA2"/>
                </a:solidFill>
                <a:effectLst/>
                <a:uLnTx/>
                <a:uFillTx/>
                <a:latin typeface="Calibri" panose="020F0502020204030204"/>
                <a:ea typeface="+mn-ea"/>
                <a:cs typeface="+mn-cs"/>
              </a:rPr>
              <a:t> &amp; 25</a:t>
            </a:r>
            <a:r>
              <a:rPr kumimoji="0" lang="en-GB" sz="1400" b="1" i="0" u="none" strike="noStrike" kern="1200" cap="none" spc="0" normalizeH="0" baseline="30000" noProof="0" dirty="0">
                <a:ln>
                  <a:noFill/>
                </a:ln>
                <a:solidFill>
                  <a:srgbClr val="034DA2"/>
                </a:solidFill>
                <a:effectLst/>
                <a:uLnTx/>
                <a:uFillTx/>
                <a:latin typeface="Calibri" panose="020F0502020204030204"/>
                <a:ea typeface="+mn-ea"/>
                <a:cs typeface="+mn-cs"/>
              </a:rPr>
              <a:t>th</a:t>
            </a:r>
            <a:r>
              <a:rPr kumimoji="0" lang="en-GB" sz="1400" b="1" i="0" u="none" strike="noStrike" kern="1200" cap="none" spc="0" normalizeH="0" baseline="0" noProof="0" dirty="0">
                <a:ln>
                  <a:noFill/>
                </a:ln>
                <a:solidFill>
                  <a:srgbClr val="034DA2"/>
                </a:solidFill>
                <a:effectLst/>
                <a:uLnTx/>
                <a:uFillTx/>
                <a:latin typeface="Calibri" panose="020F0502020204030204"/>
                <a:ea typeface="+mn-ea"/>
                <a:cs typeface="+mn-cs"/>
              </a:rPr>
              <a:t> February 2022</a:t>
            </a:r>
          </a:p>
        </p:txBody>
      </p:sp>
      <p:pic>
        <p:nvPicPr>
          <p:cNvPr id="10" name="Picture 9">
            <a:extLst>
              <a:ext uri="{FF2B5EF4-FFF2-40B4-BE49-F238E27FC236}">
                <a16:creationId xmlns:a16="http://schemas.microsoft.com/office/drawing/2014/main" id="{3DF43BA3-22D0-4403-A57B-25E3309847AB}"/>
              </a:ext>
            </a:extLst>
          </p:cNvPr>
          <p:cNvPicPr>
            <a:picLocks noChangeAspect="1"/>
          </p:cNvPicPr>
          <p:nvPr/>
        </p:nvPicPr>
        <p:blipFill rotWithShape="1">
          <a:blip r:embed="rId4">
            <a:extLst>
              <a:ext uri="{28A0092B-C50C-407E-A947-70E740481C1C}">
                <a14:useLocalDpi xmlns:a14="http://schemas.microsoft.com/office/drawing/2010/main" val="0"/>
              </a:ext>
            </a:extLst>
          </a:blip>
          <a:srcRect l="7408" t="16959" r="7305" b="11622"/>
          <a:stretch/>
        </p:blipFill>
        <p:spPr>
          <a:xfrm>
            <a:off x="7885573" y="6269983"/>
            <a:ext cx="1059779" cy="464838"/>
          </a:xfrm>
          <a:prstGeom prst="rect">
            <a:avLst/>
          </a:prstGeom>
        </p:spPr>
      </p:pic>
    </p:spTree>
    <p:extLst>
      <p:ext uri="{BB962C8B-B14F-4D97-AF65-F5344CB8AC3E}">
        <p14:creationId xmlns:p14="http://schemas.microsoft.com/office/powerpoint/2010/main" val="35478033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557662" y="505200"/>
            <a:ext cx="3322864" cy="1938992"/>
          </a:xfrm>
          <a:prstGeom prst="rect">
            <a:avLst/>
          </a:prstGeom>
          <a:noFill/>
        </p:spPr>
        <p:txBody>
          <a:bodyPr wrap="square" rtlCol="0">
            <a:spAutoFit/>
          </a:bodyPr>
          <a:lstStyle/>
          <a:p>
            <a:pPr algn="r"/>
            <a:endParaRPr lang="en-US" sz="3800" b="1" dirty="0">
              <a:latin typeface="Open Sans"/>
              <a:cs typeface="Open Sans"/>
            </a:endParaRPr>
          </a:p>
          <a:p>
            <a:pPr algn="ctr"/>
            <a:r>
              <a:rPr lang="en-US" sz="4000" b="1" dirty="0">
                <a:latin typeface="Open Sans" panose="020B0606030504020204" pitchFamily="34" charset="0"/>
                <a:ea typeface="Open Sans" panose="020B0606030504020204" pitchFamily="34" charset="0"/>
                <a:cs typeface="Open Sans" panose="020B0606030504020204" pitchFamily="34" charset="0"/>
              </a:rPr>
              <a:t>Geothermal </a:t>
            </a:r>
          </a:p>
          <a:p>
            <a:pPr algn="ctr"/>
            <a:r>
              <a:rPr lang="en-US" sz="4000" b="1" dirty="0">
                <a:latin typeface="Open Sans" panose="020B0606030504020204" pitchFamily="34" charset="0"/>
                <a:ea typeface="Open Sans" panose="020B0606030504020204" pitchFamily="34" charset="0"/>
                <a:cs typeface="Open Sans" panose="020B0606030504020204" pitchFamily="34" charset="0"/>
              </a:rPr>
              <a:t>H2</a:t>
            </a:r>
          </a:p>
        </p:txBody>
      </p:sp>
      <p:sp>
        <p:nvSpPr>
          <p:cNvPr id="5" name="TextBox 4">
            <a:extLst>
              <a:ext uri="{FF2B5EF4-FFF2-40B4-BE49-F238E27FC236}">
                <a16:creationId xmlns:a16="http://schemas.microsoft.com/office/drawing/2014/main" id="{8C6F8FE9-F25C-445C-8A97-F5D20E6A9A26}"/>
              </a:ext>
            </a:extLst>
          </p:cNvPr>
          <p:cNvSpPr txBox="1"/>
          <p:nvPr/>
        </p:nvSpPr>
        <p:spPr>
          <a:xfrm>
            <a:off x="1953209" y="6436826"/>
            <a:ext cx="5222218" cy="307777"/>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34DA2"/>
                </a:solidFill>
                <a:effectLst/>
                <a:uLnTx/>
                <a:uFillTx/>
                <a:latin typeface="Calibri" panose="020F0502020204030204"/>
                <a:ea typeface="+mn-ea"/>
                <a:cs typeface="+mn-cs"/>
              </a:rPr>
              <a:t>GenComm Project Partners’ Meeting #19 - 24</a:t>
            </a:r>
            <a:r>
              <a:rPr kumimoji="0" lang="en-GB" sz="1400" b="1" i="0" u="none" strike="noStrike" kern="1200" cap="none" spc="0" normalizeH="0" baseline="30000" noProof="0" dirty="0">
                <a:ln>
                  <a:noFill/>
                </a:ln>
                <a:solidFill>
                  <a:srgbClr val="034DA2"/>
                </a:solidFill>
                <a:effectLst/>
                <a:uLnTx/>
                <a:uFillTx/>
                <a:latin typeface="Calibri" panose="020F0502020204030204"/>
                <a:ea typeface="+mn-ea"/>
                <a:cs typeface="+mn-cs"/>
              </a:rPr>
              <a:t>th</a:t>
            </a:r>
            <a:r>
              <a:rPr kumimoji="0" lang="en-GB" sz="1400" b="1" i="0" u="none" strike="noStrike" kern="1200" cap="none" spc="0" normalizeH="0" baseline="0" noProof="0" dirty="0">
                <a:ln>
                  <a:noFill/>
                </a:ln>
                <a:solidFill>
                  <a:srgbClr val="034DA2"/>
                </a:solidFill>
                <a:effectLst/>
                <a:uLnTx/>
                <a:uFillTx/>
                <a:latin typeface="Calibri" panose="020F0502020204030204"/>
                <a:ea typeface="+mn-ea"/>
                <a:cs typeface="+mn-cs"/>
              </a:rPr>
              <a:t> &amp; 25</a:t>
            </a:r>
            <a:r>
              <a:rPr kumimoji="0" lang="en-GB" sz="1400" b="1" i="0" u="none" strike="noStrike" kern="1200" cap="none" spc="0" normalizeH="0" baseline="30000" noProof="0" dirty="0">
                <a:ln>
                  <a:noFill/>
                </a:ln>
                <a:solidFill>
                  <a:srgbClr val="034DA2"/>
                </a:solidFill>
                <a:effectLst/>
                <a:uLnTx/>
                <a:uFillTx/>
                <a:latin typeface="Calibri" panose="020F0502020204030204"/>
                <a:ea typeface="+mn-ea"/>
                <a:cs typeface="+mn-cs"/>
              </a:rPr>
              <a:t>th</a:t>
            </a:r>
            <a:r>
              <a:rPr kumimoji="0" lang="en-GB" sz="1400" b="1" i="0" u="none" strike="noStrike" kern="1200" cap="none" spc="0" normalizeH="0" baseline="0" noProof="0" dirty="0">
                <a:ln>
                  <a:noFill/>
                </a:ln>
                <a:solidFill>
                  <a:srgbClr val="034DA2"/>
                </a:solidFill>
                <a:effectLst/>
                <a:uLnTx/>
                <a:uFillTx/>
                <a:latin typeface="Calibri" panose="020F0502020204030204"/>
                <a:ea typeface="+mn-ea"/>
                <a:cs typeface="+mn-cs"/>
              </a:rPr>
              <a:t> February 2022</a:t>
            </a:r>
          </a:p>
        </p:txBody>
      </p:sp>
      <p:pic>
        <p:nvPicPr>
          <p:cNvPr id="3" name="Picture 2">
            <a:extLst>
              <a:ext uri="{FF2B5EF4-FFF2-40B4-BE49-F238E27FC236}">
                <a16:creationId xmlns:a16="http://schemas.microsoft.com/office/drawing/2014/main" id="{DC09E826-3E0C-4D63-A35F-5851651DCFB5}"/>
              </a:ext>
            </a:extLst>
          </p:cNvPr>
          <p:cNvPicPr>
            <a:picLocks noChangeAspect="1"/>
          </p:cNvPicPr>
          <p:nvPr/>
        </p:nvPicPr>
        <p:blipFill>
          <a:blip r:embed="rId2"/>
          <a:stretch>
            <a:fillRect/>
          </a:stretch>
        </p:blipFill>
        <p:spPr>
          <a:xfrm>
            <a:off x="7929139" y="6280693"/>
            <a:ext cx="1050205" cy="457201"/>
          </a:xfrm>
          <a:prstGeom prst="rect">
            <a:avLst/>
          </a:prstGeom>
        </p:spPr>
      </p:pic>
      <p:graphicFrame>
        <p:nvGraphicFramePr>
          <p:cNvPr id="4" name="Table 3">
            <a:extLst>
              <a:ext uri="{FF2B5EF4-FFF2-40B4-BE49-F238E27FC236}">
                <a16:creationId xmlns:a16="http://schemas.microsoft.com/office/drawing/2014/main" id="{26556427-F905-4634-9FBA-399255715E4C}"/>
              </a:ext>
            </a:extLst>
          </p:cNvPr>
          <p:cNvGraphicFramePr>
            <a:graphicFrameLocks noGrp="1"/>
          </p:cNvGraphicFramePr>
          <p:nvPr>
            <p:extLst>
              <p:ext uri="{D42A27DB-BD31-4B8C-83A1-F6EECF244321}">
                <p14:modId xmlns:p14="http://schemas.microsoft.com/office/powerpoint/2010/main" val="3386511969"/>
              </p:ext>
            </p:extLst>
          </p:nvPr>
        </p:nvGraphicFramePr>
        <p:xfrm>
          <a:off x="164656" y="3116937"/>
          <a:ext cx="8393959" cy="3163756"/>
        </p:xfrm>
        <a:graphic>
          <a:graphicData uri="http://schemas.openxmlformats.org/drawingml/2006/table">
            <a:tbl>
              <a:tblPr firstRow="1" firstCol="1" bandRow="1">
                <a:tableStyleId>{5C22544A-7EE6-4342-B048-85BDC9FD1C3A}</a:tableStyleId>
              </a:tblPr>
              <a:tblGrid>
                <a:gridCol w="1199137">
                  <a:extLst>
                    <a:ext uri="{9D8B030D-6E8A-4147-A177-3AD203B41FA5}">
                      <a16:colId xmlns:a16="http://schemas.microsoft.com/office/drawing/2014/main" val="3236599"/>
                    </a:ext>
                  </a:extLst>
                </a:gridCol>
                <a:gridCol w="1199137">
                  <a:extLst>
                    <a:ext uri="{9D8B030D-6E8A-4147-A177-3AD203B41FA5}">
                      <a16:colId xmlns:a16="http://schemas.microsoft.com/office/drawing/2014/main" val="20617503"/>
                    </a:ext>
                  </a:extLst>
                </a:gridCol>
                <a:gridCol w="1199137">
                  <a:extLst>
                    <a:ext uri="{9D8B030D-6E8A-4147-A177-3AD203B41FA5}">
                      <a16:colId xmlns:a16="http://schemas.microsoft.com/office/drawing/2014/main" val="3568999226"/>
                    </a:ext>
                  </a:extLst>
                </a:gridCol>
                <a:gridCol w="1199137">
                  <a:extLst>
                    <a:ext uri="{9D8B030D-6E8A-4147-A177-3AD203B41FA5}">
                      <a16:colId xmlns:a16="http://schemas.microsoft.com/office/drawing/2014/main" val="878035228"/>
                    </a:ext>
                  </a:extLst>
                </a:gridCol>
                <a:gridCol w="1199137">
                  <a:extLst>
                    <a:ext uri="{9D8B030D-6E8A-4147-A177-3AD203B41FA5}">
                      <a16:colId xmlns:a16="http://schemas.microsoft.com/office/drawing/2014/main" val="831602680"/>
                    </a:ext>
                  </a:extLst>
                </a:gridCol>
                <a:gridCol w="1199137">
                  <a:extLst>
                    <a:ext uri="{9D8B030D-6E8A-4147-A177-3AD203B41FA5}">
                      <a16:colId xmlns:a16="http://schemas.microsoft.com/office/drawing/2014/main" val="1965581972"/>
                    </a:ext>
                  </a:extLst>
                </a:gridCol>
                <a:gridCol w="1199137">
                  <a:extLst>
                    <a:ext uri="{9D8B030D-6E8A-4147-A177-3AD203B41FA5}">
                      <a16:colId xmlns:a16="http://schemas.microsoft.com/office/drawing/2014/main" val="1107145252"/>
                    </a:ext>
                  </a:extLst>
                </a:gridCol>
              </a:tblGrid>
              <a:tr h="2423343">
                <a:tc>
                  <a:txBody>
                    <a:bodyPr/>
                    <a:lstStyle/>
                    <a:p>
                      <a:pPr algn="just">
                        <a:lnSpc>
                          <a:spcPct val="105000"/>
                        </a:lnSpc>
                      </a:pPr>
                      <a:r>
                        <a:rPr lang="en-US" sz="1100">
                          <a:effectLst/>
                        </a:rPr>
                        <a:t> </a:t>
                      </a:r>
                      <a:endParaRPr lang="en-GB" sz="1100">
                        <a:effectLst/>
                        <a:latin typeface="Calibri" panose="020F0502020204030204" pitchFamily="34" charset="0"/>
                        <a:ea typeface="Calibri" panose="020F0502020204030204" pitchFamily="34" charset="0"/>
                      </a:endParaRPr>
                    </a:p>
                  </a:txBody>
                  <a:tcPr marL="68580" marR="68580" marT="0" marB="0" anchor="ctr"/>
                </a:tc>
                <a:tc>
                  <a:txBody>
                    <a:bodyPr/>
                    <a:lstStyle/>
                    <a:p>
                      <a:pPr algn="just">
                        <a:lnSpc>
                          <a:spcPct val="105000"/>
                        </a:lnSpc>
                      </a:pPr>
                      <a:r>
                        <a:rPr lang="en-US" sz="1100" dirty="0">
                          <a:effectLst/>
                        </a:rPr>
                        <a:t>Gray Hydrogen</a:t>
                      </a:r>
                      <a:endParaRPr lang="en-GB" sz="1100" dirty="0">
                        <a:effectLst/>
                        <a:latin typeface="Calibri" panose="020F0502020204030204" pitchFamily="34" charset="0"/>
                        <a:ea typeface="Calibri" panose="020F0502020204030204" pitchFamily="34" charset="0"/>
                      </a:endParaRPr>
                    </a:p>
                  </a:txBody>
                  <a:tcPr marL="68580" marR="68580" marT="0" marB="0" anchor="ctr"/>
                </a:tc>
                <a:tc>
                  <a:txBody>
                    <a:bodyPr/>
                    <a:lstStyle/>
                    <a:p>
                      <a:pPr algn="just">
                        <a:lnSpc>
                          <a:spcPct val="105000"/>
                        </a:lnSpc>
                      </a:pPr>
                      <a:r>
                        <a:rPr lang="de-DE" sz="1100" dirty="0">
                          <a:effectLst/>
                        </a:rPr>
                        <a:t>Green Hydrogen via Wind Energy</a:t>
                      </a:r>
                      <a:endParaRPr lang="en-GB" sz="1100" dirty="0">
                        <a:effectLst/>
                        <a:latin typeface="Calibri" panose="020F0502020204030204" pitchFamily="34" charset="0"/>
                        <a:ea typeface="Calibri" panose="020F0502020204030204" pitchFamily="34" charset="0"/>
                      </a:endParaRPr>
                    </a:p>
                  </a:txBody>
                  <a:tcPr marL="68580" marR="68580" marT="0" marB="0" anchor="ctr"/>
                </a:tc>
                <a:tc>
                  <a:txBody>
                    <a:bodyPr/>
                    <a:lstStyle/>
                    <a:p>
                      <a:pPr algn="just">
                        <a:lnSpc>
                          <a:spcPct val="105000"/>
                        </a:lnSpc>
                      </a:pPr>
                      <a:r>
                        <a:rPr lang="de-DE" sz="1100" dirty="0">
                          <a:effectLst/>
                        </a:rPr>
                        <a:t>Green Hydrogen via Solar Energy</a:t>
                      </a:r>
                      <a:endParaRPr lang="en-GB" sz="1100" dirty="0">
                        <a:effectLst/>
                        <a:latin typeface="Calibri" panose="020F0502020204030204" pitchFamily="34" charset="0"/>
                        <a:ea typeface="Calibri" panose="020F0502020204030204" pitchFamily="34" charset="0"/>
                      </a:endParaRPr>
                    </a:p>
                  </a:txBody>
                  <a:tcPr marL="68580" marR="68580" marT="0" marB="0" anchor="ctr"/>
                </a:tc>
                <a:tc>
                  <a:txBody>
                    <a:bodyPr/>
                    <a:lstStyle/>
                    <a:p>
                      <a:pPr algn="just">
                        <a:lnSpc>
                          <a:spcPct val="105000"/>
                        </a:lnSpc>
                      </a:pPr>
                      <a:r>
                        <a:rPr lang="en-US" sz="1100" dirty="0">
                          <a:effectLst/>
                        </a:rPr>
                        <a:t>Green Hydrogen via Geothermal Electricity</a:t>
                      </a:r>
                      <a:endParaRPr lang="en-GB" sz="1100" dirty="0">
                        <a:effectLst/>
                        <a:latin typeface="Calibri" panose="020F0502020204030204" pitchFamily="34" charset="0"/>
                        <a:ea typeface="Calibri" panose="020F0502020204030204" pitchFamily="34" charset="0"/>
                      </a:endParaRPr>
                    </a:p>
                  </a:txBody>
                  <a:tcPr marL="68580" marR="68580" marT="0" marB="0" anchor="ctr"/>
                </a:tc>
                <a:tc>
                  <a:txBody>
                    <a:bodyPr/>
                    <a:lstStyle/>
                    <a:p>
                      <a:pPr algn="just">
                        <a:lnSpc>
                          <a:spcPct val="105000"/>
                        </a:lnSpc>
                      </a:pPr>
                      <a:r>
                        <a:rPr lang="en-US" sz="1100">
                          <a:effectLst/>
                        </a:rPr>
                        <a:t>Green Hydrogen via Geothermal Electricity</a:t>
                      </a:r>
                      <a:endParaRPr lang="en-GB" sz="1100">
                        <a:effectLst/>
                      </a:endParaRPr>
                    </a:p>
                    <a:p>
                      <a:pPr algn="just">
                        <a:lnSpc>
                          <a:spcPct val="105000"/>
                        </a:lnSpc>
                      </a:pPr>
                      <a:r>
                        <a:rPr lang="en-US" sz="1100">
                          <a:effectLst/>
                        </a:rPr>
                        <a:t>+</a:t>
                      </a:r>
                      <a:endParaRPr lang="en-GB" sz="1100">
                        <a:effectLst/>
                      </a:endParaRPr>
                    </a:p>
                    <a:p>
                      <a:pPr algn="just">
                        <a:lnSpc>
                          <a:spcPct val="105000"/>
                        </a:lnSpc>
                      </a:pPr>
                      <a:r>
                        <a:rPr lang="en-US" sz="1100">
                          <a:effectLst/>
                        </a:rPr>
                        <a:t>Geothermal Heat</a:t>
                      </a:r>
                      <a:endParaRPr lang="en-GB" sz="1100">
                        <a:effectLst/>
                        <a:latin typeface="Calibri" panose="020F0502020204030204" pitchFamily="34" charset="0"/>
                        <a:ea typeface="Calibri" panose="020F0502020204030204" pitchFamily="34" charset="0"/>
                      </a:endParaRPr>
                    </a:p>
                  </a:txBody>
                  <a:tcPr marL="68580" marR="68580" marT="0" marB="0" anchor="ctr"/>
                </a:tc>
                <a:tc>
                  <a:txBody>
                    <a:bodyPr/>
                    <a:lstStyle/>
                    <a:p>
                      <a:pPr algn="just">
                        <a:lnSpc>
                          <a:spcPct val="105000"/>
                        </a:lnSpc>
                      </a:pPr>
                      <a:r>
                        <a:rPr lang="en-US" sz="1100" dirty="0">
                          <a:effectLst/>
                        </a:rPr>
                        <a:t>Green Hydrogen via Geothermal Electricity</a:t>
                      </a:r>
                      <a:endParaRPr lang="en-GB" sz="1100" dirty="0">
                        <a:effectLst/>
                      </a:endParaRPr>
                    </a:p>
                    <a:p>
                      <a:pPr algn="just">
                        <a:lnSpc>
                          <a:spcPct val="105000"/>
                        </a:lnSpc>
                      </a:pPr>
                      <a:r>
                        <a:rPr lang="en-US" sz="1100" dirty="0">
                          <a:effectLst/>
                        </a:rPr>
                        <a:t>+</a:t>
                      </a:r>
                      <a:endParaRPr lang="en-GB" sz="1100" dirty="0">
                        <a:effectLst/>
                      </a:endParaRPr>
                    </a:p>
                    <a:p>
                      <a:pPr algn="just">
                        <a:lnSpc>
                          <a:spcPct val="105000"/>
                        </a:lnSpc>
                      </a:pPr>
                      <a:r>
                        <a:rPr lang="en-US" sz="1100" dirty="0">
                          <a:effectLst/>
                        </a:rPr>
                        <a:t>Geothermal Heat</a:t>
                      </a:r>
                      <a:endParaRPr lang="en-GB" sz="1100" dirty="0">
                        <a:effectLst/>
                      </a:endParaRPr>
                    </a:p>
                    <a:p>
                      <a:pPr algn="just">
                        <a:lnSpc>
                          <a:spcPct val="105000"/>
                        </a:lnSpc>
                      </a:pPr>
                      <a:r>
                        <a:rPr lang="en-US" sz="1100" dirty="0">
                          <a:effectLst/>
                        </a:rPr>
                        <a:t>+</a:t>
                      </a:r>
                      <a:endParaRPr lang="en-GB" sz="1100" dirty="0">
                        <a:effectLst/>
                      </a:endParaRPr>
                    </a:p>
                    <a:p>
                      <a:pPr algn="just">
                        <a:lnSpc>
                          <a:spcPct val="105000"/>
                        </a:lnSpc>
                      </a:pPr>
                      <a:r>
                        <a:rPr lang="en-US" sz="1100" dirty="0">
                          <a:effectLst/>
                        </a:rPr>
                        <a:t>Non condensable Gases H</a:t>
                      </a:r>
                      <a:r>
                        <a:rPr lang="en-US" sz="1100" baseline="-25000" dirty="0">
                          <a:effectLst/>
                        </a:rPr>
                        <a:t>2</a:t>
                      </a:r>
                      <a:r>
                        <a:rPr lang="en-US" sz="1100" dirty="0">
                          <a:effectLst/>
                        </a:rPr>
                        <a:t> and H</a:t>
                      </a:r>
                      <a:r>
                        <a:rPr lang="en-US" sz="1100" baseline="-25000" dirty="0">
                          <a:effectLst/>
                        </a:rPr>
                        <a:t>2</a:t>
                      </a:r>
                      <a:r>
                        <a:rPr lang="en-US" sz="1100" dirty="0">
                          <a:effectLst/>
                        </a:rPr>
                        <a:t>S</a:t>
                      </a:r>
                      <a:endParaRPr lang="en-GB" sz="1100" dirty="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1849588736"/>
                  </a:ext>
                </a:extLst>
              </a:tr>
              <a:tr h="740413">
                <a:tc>
                  <a:txBody>
                    <a:bodyPr/>
                    <a:lstStyle/>
                    <a:p>
                      <a:pPr algn="just">
                        <a:lnSpc>
                          <a:spcPct val="105000"/>
                        </a:lnSpc>
                      </a:pPr>
                      <a:r>
                        <a:rPr lang="en-US" sz="1100">
                          <a:effectLst/>
                        </a:rPr>
                        <a:t>Hydrogen production cost (USD/kgH</a:t>
                      </a:r>
                      <a:r>
                        <a:rPr lang="en-US" sz="1100" baseline="-25000">
                          <a:effectLst/>
                        </a:rPr>
                        <a:t>2</a:t>
                      </a:r>
                      <a:r>
                        <a:rPr lang="en-US" sz="1100">
                          <a:effectLst/>
                        </a:rPr>
                        <a:t>)</a:t>
                      </a:r>
                      <a:endParaRPr lang="en-GB" sz="1100">
                        <a:effectLst/>
                        <a:latin typeface="Calibri" panose="020F0502020204030204" pitchFamily="34" charset="0"/>
                        <a:ea typeface="Calibri" panose="020F0502020204030204" pitchFamily="34" charset="0"/>
                      </a:endParaRPr>
                    </a:p>
                  </a:txBody>
                  <a:tcPr marL="68580" marR="68580" marT="0" marB="0" anchor="ctr"/>
                </a:tc>
                <a:tc>
                  <a:txBody>
                    <a:bodyPr/>
                    <a:lstStyle/>
                    <a:p>
                      <a:pPr algn="just">
                        <a:lnSpc>
                          <a:spcPct val="105000"/>
                        </a:lnSpc>
                      </a:pPr>
                      <a:r>
                        <a:rPr lang="en-US" sz="1400" b="1" dirty="0">
                          <a:effectLst/>
                        </a:rPr>
                        <a:t>1.00-2.27</a:t>
                      </a:r>
                      <a:endParaRPr lang="en-GB" sz="1400" b="1" dirty="0">
                        <a:effectLst/>
                        <a:latin typeface="Calibri" panose="020F0502020204030204" pitchFamily="34" charset="0"/>
                        <a:ea typeface="Calibri" panose="020F0502020204030204" pitchFamily="34" charset="0"/>
                      </a:endParaRPr>
                    </a:p>
                  </a:txBody>
                  <a:tcPr marL="68580" marR="68580" marT="0" marB="0" anchor="ctr"/>
                </a:tc>
                <a:tc>
                  <a:txBody>
                    <a:bodyPr/>
                    <a:lstStyle/>
                    <a:p>
                      <a:pPr algn="just">
                        <a:lnSpc>
                          <a:spcPct val="105000"/>
                        </a:lnSpc>
                      </a:pPr>
                      <a:r>
                        <a:rPr lang="en-US" sz="1400" b="1" dirty="0">
                          <a:effectLst/>
                        </a:rPr>
                        <a:t>2.65-5.00</a:t>
                      </a:r>
                      <a:endParaRPr lang="en-GB" sz="1400" b="1" dirty="0">
                        <a:effectLst/>
                        <a:latin typeface="Calibri" panose="020F0502020204030204" pitchFamily="34" charset="0"/>
                        <a:ea typeface="Calibri" panose="020F0502020204030204" pitchFamily="34" charset="0"/>
                      </a:endParaRPr>
                    </a:p>
                  </a:txBody>
                  <a:tcPr marL="68580" marR="68580" marT="0" marB="0" anchor="ctr"/>
                </a:tc>
                <a:tc>
                  <a:txBody>
                    <a:bodyPr/>
                    <a:lstStyle/>
                    <a:p>
                      <a:pPr algn="just">
                        <a:lnSpc>
                          <a:spcPct val="105000"/>
                        </a:lnSpc>
                      </a:pPr>
                      <a:r>
                        <a:rPr lang="en-US" sz="1400" b="1" dirty="0">
                          <a:effectLst/>
                        </a:rPr>
                        <a:t>3.40-6.35</a:t>
                      </a:r>
                      <a:endParaRPr lang="en-GB" sz="1400" b="1" dirty="0">
                        <a:effectLst/>
                        <a:latin typeface="Calibri" panose="020F0502020204030204" pitchFamily="34" charset="0"/>
                        <a:ea typeface="Calibri" panose="020F0502020204030204" pitchFamily="34" charset="0"/>
                      </a:endParaRPr>
                    </a:p>
                  </a:txBody>
                  <a:tcPr marL="68580" marR="68580" marT="0" marB="0" anchor="ctr"/>
                </a:tc>
                <a:tc>
                  <a:txBody>
                    <a:bodyPr/>
                    <a:lstStyle/>
                    <a:p>
                      <a:pPr algn="just">
                        <a:lnSpc>
                          <a:spcPct val="105000"/>
                        </a:lnSpc>
                      </a:pPr>
                      <a:r>
                        <a:rPr lang="en-US" sz="1400" b="1" dirty="0">
                          <a:effectLst/>
                        </a:rPr>
                        <a:t>1.11</a:t>
                      </a:r>
                      <a:endParaRPr lang="en-GB" sz="1400" b="1" dirty="0">
                        <a:effectLst/>
                        <a:latin typeface="Calibri" panose="020F0502020204030204" pitchFamily="34" charset="0"/>
                        <a:ea typeface="Calibri" panose="020F0502020204030204" pitchFamily="34" charset="0"/>
                      </a:endParaRPr>
                    </a:p>
                  </a:txBody>
                  <a:tcPr marL="68580" marR="68580" marT="0" marB="0" anchor="ctr"/>
                </a:tc>
                <a:tc>
                  <a:txBody>
                    <a:bodyPr/>
                    <a:lstStyle/>
                    <a:p>
                      <a:pPr algn="just">
                        <a:lnSpc>
                          <a:spcPct val="105000"/>
                        </a:lnSpc>
                      </a:pPr>
                      <a:r>
                        <a:rPr lang="en-US" sz="1400" b="1" dirty="0">
                          <a:effectLst/>
                        </a:rPr>
                        <a:t>1.08</a:t>
                      </a:r>
                      <a:endParaRPr lang="en-GB" sz="1400" b="1" dirty="0">
                        <a:effectLst/>
                        <a:latin typeface="Calibri" panose="020F0502020204030204" pitchFamily="34" charset="0"/>
                        <a:ea typeface="Calibri" panose="020F0502020204030204" pitchFamily="34" charset="0"/>
                      </a:endParaRPr>
                    </a:p>
                  </a:txBody>
                  <a:tcPr marL="68580" marR="68580" marT="0" marB="0" anchor="ctr"/>
                </a:tc>
                <a:tc>
                  <a:txBody>
                    <a:bodyPr/>
                    <a:lstStyle/>
                    <a:p>
                      <a:pPr algn="just">
                        <a:lnSpc>
                          <a:spcPct val="105000"/>
                        </a:lnSpc>
                      </a:pPr>
                      <a:r>
                        <a:rPr lang="en-US" sz="1400" b="1" dirty="0">
                          <a:effectLst/>
                        </a:rPr>
                        <a:t>1.04</a:t>
                      </a:r>
                      <a:endParaRPr lang="en-GB" sz="1400" b="1" dirty="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3482586527"/>
                  </a:ext>
                </a:extLst>
              </a:tr>
            </a:tbl>
          </a:graphicData>
        </a:graphic>
      </p:graphicFrame>
      <p:sp>
        <p:nvSpPr>
          <p:cNvPr id="8" name="Rectangle 1">
            <a:extLst>
              <a:ext uri="{FF2B5EF4-FFF2-40B4-BE49-F238E27FC236}">
                <a16:creationId xmlns:a16="http://schemas.microsoft.com/office/drawing/2014/main" id="{AF02D3A7-FBCA-4C4A-A6C8-50F60F665734}"/>
              </a:ext>
            </a:extLst>
          </p:cNvPr>
          <p:cNvSpPr>
            <a:spLocks noChangeArrowheads="1"/>
          </p:cNvSpPr>
          <p:nvPr/>
        </p:nvSpPr>
        <p:spPr bwMode="auto">
          <a:xfrm>
            <a:off x="1420813" y="26003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9" name="Picture 8">
            <a:extLst>
              <a:ext uri="{FF2B5EF4-FFF2-40B4-BE49-F238E27FC236}">
                <a16:creationId xmlns:a16="http://schemas.microsoft.com/office/drawing/2014/main" id="{07D78A97-E9D6-450C-90A5-10C8715B0811}"/>
              </a:ext>
            </a:extLst>
          </p:cNvPr>
          <p:cNvPicPr>
            <a:picLocks noChangeAspect="1"/>
          </p:cNvPicPr>
          <p:nvPr/>
        </p:nvPicPr>
        <p:blipFill>
          <a:blip r:embed="rId3"/>
          <a:stretch>
            <a:fillRect/>
          </a:stretch>
        </p:blipFill>
        <p:spPr>
          <a:xfrm>
            <a:off x="440124" y="177177"/>
            <a:ext cx="4751828" cy="2788262"/>
          </a:xfrm>
          <a:prstGeom prst="rect">
            <a:avLst/>
          </a:prstGeom>
        </p:spPr>
      </p:pic>
    </p:spTree>
    <p:extLst>
      <p:ext uri="{BB962C8B-B14F-4D97-AF65-F5344CB8AC3E}">
        <p14:creationId xmlns:p14="http://schemas.microsoft.com/office/powerpoint/2010/main" val="4332842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3479" y="5683"/>
            <a:ext cx="6785374" cy="1292662"/>
          </a:xfrm>
          <a:prstGeom prst="rect">
            <a:avLst/>
          </a:prstGeom>
          <a:noFill/>
        </p:spPr>
        <p:txBody>
          <a:bodyPr wrap="square" rtlCol="0">
            <a:spAutoFit/>
          </a:bodyPr>
          <a:lstStyle/>
          <a:p>
            <a:pPr algn="r"/>
            <a:endParaRPr lang="en-US" sz="3800" b="1" dirty="0">
              <a:latin typeface="Open Sans"/>
              <a:cs typeface="Open Sans"/>
            </a:endParaRPr>
          </a:p>
          <a:p>
            <a:pPr algn="r"/>
            <a:r>
              <a:rPr lang="en-US" sz="4000" b="1" dirty="0">
                <a:latin typeface="Open Sans" panose="020B0606030504020204" pitchFamily="34" charset="0"/>
                <a:ea typeface="Open Sans" panose="020B0606030504020204" pitchFamily="34" charset="0"/>
                <a:cs typeface="Open Sans" panose="020B0606030504020204" pitchFamily="34" charset="0"/>
              </a:rPr>
              <a:t>Irish Hydrogen Valley</a:t>
            </a:r>
          </a:p>
        </p:txBody>
      </p:sp>
      <p:sp>
        <p:nvSpPr>
          <p:cNvPr id="5" name="TextBox 4">
            <a:extLst>
              <a:ext uri="{FF2B5EF4-FFF2-40B4-BE49-F238E27FC236}">
                <a16:creationId xmlns:a16="http://schemas.microsoft.com/office/drawing/2014/main" id="{8C6F8FE9-F25C-445C-8A97-F5D20E6A9A26}"/>
              </a:ext>
            </a:extLst>
          </p:cNvPr>
          <p:cNvSpPr txBox="1"/>
          <p:nvPr/>
        </p:nvSpPr>
        <p:spPr>
          <a:xfrm>
            <a:off x="1953209" y="6436826"/>
            <a:ext cx="5222218" cy="307777"/>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34DA2"/>
                </a:solidFill>
                <a:effectLst/>
                <a:uLnTx/>
                <a:uFillTx/>
                <a:latin typeface="Calibri" panose="020F0502020204030204"/>
                <a:ea typeface="+mn-ea"/>
                <a:cs typeface="+mn-cs"/>
              </a:rPr>
              <a:t>GenComm Project Partners’ Meeting #19 - 24</a:t>
            </a:r>
            <a:r>
              <a:rPr kumimoji="0" lang="en-GB" sz="1400" b="1" i="0" u="none" strike="noStrike" kern="1200" cap="none" spc="0" normalizeH="0" baseline="30000" noProof="0" dirty="0">
                <a:ln>
                  <a:noFill/>
                </a:ln>
                <a:solidFill>
                  <a:srgbClr val="034DA2"/>
                </a:solidFill>
                <a:effectLst/>
                <a:uLnTx/>
                <a:uFillTx/>
                <a:latin typeface="Calibri" panose="020F0502020204030204"/>
                <a:ea typeface="+mn-ea"/>
                <a:cs typeface="+mn-cs"/>
              </a:rPr>
              <a:t>th</a:t>
            </a:r>
            <a:r>
              <a:rPr kumimoji="0" lang="en-GB" sz="1400" b="1" i="0" u="none" strike="noStrike" kern="1200" cap="none" spc="0" normalizeH="0" baseline="0" noProof="0" dirty="0">
                <a:ln>
                  <a:noFill/>
                </a:ln>
                <a:solidFill>
                  <a:srgbClr val="034DA2"/>
                </a:solidFill>
                <a:effectLst/>
                <a:uLnTx/>
                <a:uFillTx/>
                <a:latin typeface="Calibri" panose="020F0502020204030204"/>
                <a:ea typeface="+mn-ea"/>
                <a:cs typeface="+mn-cs"/>
              </a:rPr>
              <a:t> &amp; 25</a:t>
            </a:r>
            <a:r>
              <a:rPr kumimoji="0" lang="en-GB" sz="1400" b="1" i="0" u="none" strike="noStrike" kern="1200" cap="none" spc="0" normalizeH="0" baseline="30000" noProof="0" dirty="0">
                <a:ln>
                  <a:noFill/>
                </a:ln>
                <a:solidFill>
                  <a:srgbClr val="034DA2"/>
                </a:solidFill>
                <a:effectLst/>
                <a:uLnTx/>
                <a:uFillTx/>
                <a:latin typeface="Calibri" panose="020F0502020204030204"/>
                <a:ea typeface="+mn-ea"/>
                <a:cs typeface="+mn-cs"/>
              </a:rPr>
              <a:t>th</a:t>
            </a:r>
            <a:r>
              <a:rPr kumimoji="0" lang="en-GB" sz="1400" b="1" i="0" u="none" strike="noStrike" kern="1200" cap="none" spc="0" normalizeH="0" baseline="0" noProof="0" dirty="0">
                <a:ln>
                  <a:noFill/>
                </a:ln>
                <a:solidFill>
                  <a:srgbClr val="034DA2"/>
                </a:solidFill>
                <a:effectLst/>
                <a:uLnTx/>
                <a:uFillTx/>
                <a:latin typeface="Calibri" panose="020F0502020204030204"/>
                <a:ea typeface="+mn-ea"/>
                <a:cs typeface="+mn-cs"/>
              </a:rPr>
              <a:t> February 2022</a:t>
            </a:r>
          </a:p>
        </p:txBody>
      </p:sp>
      <p:pic>
        <p:nvPicPr>
          <p:cNvPr id="3" name="Picture 2">
            <a:extLst>
              <a:ext uri="{FF2B5EF4-FFF2-40B4-BE49-F238E27FC236}">
                <a16:creationId xmlns:a16="http://schemas.microsoft.com/office/drawing/2014/main" id="{DC09E826-3E0C-4D63-A35F-5851651DCFB5}"/>
              </a:ext>
            </a:extLst>
          </p:cNvPr>
          <p:cNvPicPr>
            <a:picLocks noChangeAspect="1"/>
          </p:cNvPicPr>
          <p:nvPr/>
        </p:nvPicPr>
        <p:blipFill>
          <a:blip r:embed="rId2"/>
          <a:stretch>
            <a:fillRect/>
          </a:stretch>
        </p:blipFill>
        <p:spPr>
          <a:xfrm>
            <a:off x="7466131" y="216064"/>
            <a:ext cx="1414395" cy="615749"/>
          </a:xfrm>
          <a:prstGeom prst="rect">
            <a:avLst/>
          </a:prstGeom>
        </p:spPr>
      </p:pic>
      <p:pic>
        <p:nvPicPr>
          <p:cNvPr id="9" name="Picture 8" descr="Map&#10;&#10;Description automatically generated">
            <a:extLst>
              <a:ext uri="{FF2B5EF4-FFF2-40B4-BE49-F238E27FC236}">
                <a16:creationId xmlns:a16="http://schemas.microsoft.com/office/drawing/2014/main" id="{F286C312-28E0-4041-8CA2-99D5B6D87999}"/>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918665" y="1443486"/>
            <a:ext cx="3076575" cy="4762500"/>
          </a:xfrm>
          <a:prstGeom prst="rect">
            <a:avLst/>
          </a:prstGeom>
        </p:spPr>
      </p:pic>
      <p:pic>
        <p:nvPicPr>
          <p:cNvPr id="2" name="Picture 1">
            <a:extLst>
              <a:ext uri="{FF2B5EF4-FFF2-40B4-BE49-F238E27FC236}">
                <a16:creationId xmlns:a16="http://schemas.microsoft.com/office/drawing/2014/main" id="{F8017E9A-BB67-4F0D-A2BF-21D31BB9C7DD}"/>
              </a:ext>
            </a:extLst>
          </p:cNvPr>
          <p:cNvPicPr>
            <a:picLocks noChangeAspect="1"/>
          </p:cNvPicPr>
          <p:nvPr/>
        </p:nvPicPr>
        <p:blipFill>
          <a:blip r:embed="rId5"/>
          <a:stretch>
            <a:fillRect/>
          </a:stretch>
        </p:blipFill>
        <p:spPr>
          <a:xfrm>
            <a:off x="4115444" y="1391810"/>
            <a:ext cx="4173722" cy="4762499"/>
          </a:xfrm>
          <a:prstGeom prst="rect">
            <a:avLst/>
          </a:prstGeom>
        </p:spPr>
      </p:pic>
      <p:pic>
        <p:nvPicPr>
          <p:cNvPr id="8" name="Picture 7">
            <a:extLst>
              <a:ext uri="{FF2B5EF4-FFF2-40B4-BE49-F238E27FC236}">
                <a16:creationId xmlns:a16="http://schemas.microsoft.com/office/drawing/2014/main" id="{9237AA2E-9787-4EEE-B565-E0B6B5E64D22}"/>
              </a:ext>
            </a:extLst>
          </p:cNvPr>
          <p:cNvPicPr>
            <a:picLocks noChangeAspect="1"/>
          </p:cNvPicPr>
          <p:nvPr/>
        </p:nvPicPr>
        <p:blipFill rotWithShape="1">
          <a:blip r:embed="rId6">
            <a:extLst>
              <a:ext uri="{28A0092B-C50C-407E-A947-70E740481C1C}">
                <a14:useLocalDpi xmlns:a14="http://schemas.microsoft.com/office/drawing/2010/main" val="0"/>
              </a:ext>
            </a:extLst>
          </a:blip>
          <a:srcRect l="7408" t="16959" r="7305" b="11622"/>
          <a:stretch/>
        </p:blipFill>
        <p:spPr>
          <a:xfrm>
            <a:off x="7885573" y="6269983"/>
            <a:ext cx="1059779" cy="464838"/>
          </a:xfrm>
          <a:prstGeom prst="rect">
            <a:avLst/>
          </a:prstGeom>
        </p:spPr>
      </p:pic>
    </p:spTree>
    <p:extLst>
      <p:ext uri="{BB962C8B-B14F-4D97-AF65-F5344CB8AC3E}">
        <p14:creationId xmlns:p14="http://schemas.microsoft.com/office/powerpoint/2010/main" val="27254196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890335" y="2416219"/>
            <a:ext cx="3696276" cy="1846659"/>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3800" b="1" i="0" u="none" strike="noStrike" kern="1200" cap="none" spc="0" normalizeH="0" baseline="0" noProof="0" dirty="0">
              <a:ln>
                <a:noFill/>
              </a:ln>
              <a:solidFill>
                <a:prstClr val="black"/>
              </a:solidFill>
              <a:effectLst/>
              <a:uLnTx/>
              <a:uFillTx/>
              <a:latin typeface="Open Sans"/>
              <a:ea typeface="+mn-ea"/>
              <a:cs typeface="Open Sans"/>
            </a:endParaRP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a:ln>
                  <a:noFill/>
                </a:ln>
                <a:solidFill>
                  <a:prstClr val="black"/>
                </a:solidFill>
                <a:effectLst/>
                <a:uLnTx/>
                <a:uFillTx/>
                <a:latin typeface="Open Sans"/>
                <a:ea typeface="+mn-ea"/>
                <a:cs typeface="Open Sans"/>
              </a:rPr>
              <a:t>Technological</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a:ln>
                  <a:noFill/>
                </a:ln>
                <a:solidFill>
                  <a:prstClr val="black"/>
                </a:solidFill>
                <a:effectLst/>
                <a:uLnTx/>
                <a:uFillTx/>
                <a:latin typeface="Open Sans"/>
                <a:ea typeface="+mn-ea"/>
                <a:cs typeface="Open Sans"/>
              </a:rPr>
              <a:t> Innovation</a:t>
            </a:r>
          </a:p>
        </p:txBody>
      </p:sp>
      <p:sp>
        <p:nvSpPr>
          <p:cNvPr id="5" name="TextBox 4">
            <a:extLst>
              <a:ext uri="{FF2B5EF4-FFF2-40B4-BE49-F238E27FC236}">
                <a16:creationId xmlns:a16="http://schemas.microsoft.com/office/drawing/2014/main" id="{8C6F8FE9-F25C-445C-8A97-F5D20E6A9A26}"/>
              </a:ext>
            </a:extLst>
          </p:cNvPr>
          <p:cNvSpPr txBox="1"/>
          <p:nvPr/>
        </p:nvSpPr>
        <p:spPr>
          <a:xfrm>
            <a:off x="1953209" y="6436826"/>
            <a:ext cx="5222218" cy="307777"/>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34DA2"/>
                </a:solidFill>
                <a:effectLst/>
                <a:uLnTx/>
                <a:uFillTx/>
                <a:latin typeface="Calibri" panose="020F0502020204030204"/>
                <a:ea typeface="+mn-ea"/>
                <a:cs typeface="+mn-cs"/>
              </a:rPr>
              <a:t>GenComm Project Partners’ Meeting #19 - 24</a:t>
            </a:r>
            <a:r>
              <a:rPr kumimoji="0" lang="en-GB" sz="1400" b="1" i="0" u="none" strike="noStrike" kern="1200" cap="none" spc="0" normalizeH="0" baseline="30000" noProof="0" dirty="0">
                <a:ln>
                  <a:noFill/>
                </a:ln>
                <a:solidFill>
                  <a:srgbClr val="034DA2"/>
                </a:solidFill>
                <a:effectLst/>
                <a:uLnTx/>
                <a:uFillTx/>
                <a:latin typeface="Calibri" panose="020F0502020204030204"/>
                <a:ea typeface="+mn-ea"/>
                <a:cs typeface="+mn-cs"/>
              </a:rPr>
              <a:t>th</a:t>
            </a:r>
            <a:r>
              <a:rPr kumimoji="0" lang="en-GB" sz="1400" b="1" i="0" u="none" strike="noStrike" kern="1200" cap="none" spc="0" normalizeH="0" baseline="0" noProof="0" dirty="0">
                <a:ln>
                  <a:noFill/>
                </a:ln>
                <a:solidFill>
                  <a:srgbClr val="034DA2"/>
                </a:solidFill>
                <a:effectLst/>
                <a:uLnTx/>
                <a:uFillTx/>
                <a:latin typeface="Calibri" panose="020F0502020204030204"/>
                <a:ea typeface="+mn-ea"/>
                <a:cs typeface="+mn-cs"/>
              </a:rPr>
              <a:t> &amp; 25</a:t>
            </a:r>
            <a:r>
              <a:rPr kumimoji="0" lang="en-GB" sz="1400" b="1" i="0" u="none" strike="noStrike" kern="1200" cap="none" spc="0" normalizeH="0" baseline="30000" noProof="0" dirty="0">
                <a:ln>
                  <a:noFill/>
                </a:ln>
                <a:solidFill>
                  <a:srgbClr val="034DA2"/>
                </a:solidFill>
                <a:effectLst/>
                <a:uLnTx/>
                <a:uFillTx/>
                <a:latin typeface="Calibri" panose="020F0502020204030204"/>
                <a:ea typeface="+mn-ea"/>
                <a:cs typeface="+mn-cs"/>
              </a:rPr>
              <a:t>th</a:t>
            </a:r>
            <a:r>
              <a:rPr kumimoji="0" lang="en-GB" sz="1400" b="1" i="0" u="none" strike="noStrike" kern="1200" cap="none" spc="0" normalizeH="0" baseline="0" noProof="0" dirty="0">
                <a:ln>
                  <a:noFill/>
                </a:ln>
                <a:solidFill>
                  <a:srgbClr val="034DA2"/>
                </a:solidFill>
                <a:effectLst/>
                <a:uLnTx/>
                <a:uFillTx/>
                <a:latin typeface="Calibri" panose="020F0502020204030204"/>
                <a:ea typeface="+mn-ea"/>
                <a:cs typeface="+mn-cs"/>
              </a:rPr>
              <a:t> February 2022</a:t>
            </a:r>
          </a:p>
        </p:txBody>
      </p:sp>
      <p:pic>
        <p:nvPicPr>
          <p:cNvPr id="3" name="Picture 2">
            <a:extLst>
              <a:ext uri="{FF2B5EF4-FFF2-40B4-BE49-F238E27FC236}">
                <a16:creationId xmlns:a16="http://schemas.microsoft.com/office/drawing/2014/main" id="{DC09E826-3E0C-4D63-A35F-5851651DCFB5}"/>
              </a:ext>
            </a:extLst>
          </p:cNvPr>
          <p:cNvPicPr>
            <a:picLocks noChangeAspect="1"/>
          </p:cNvPicPr>
          <p:nvPr/>
        </p:nvPicPr>
        <p:blipFill>
          <a:blip r:embed="rId2"/>
          <a:stretch>
            <a:fillRect/>
          </a:stretch>
        </p:blipFill>
        <p:spPr>
          <a:xfrm>
            <a:off x="7993696" y="6210903"/>
            <a:ext cx="1037905" cy="451846"/>
          </a:xfrm>
          <a:prstGeom prst="rect">
            <a:avLst/>
          </a:prstGeom>
        </p:spPr>
      </p:pic>
      <p:graphicFrame>
        <p:nvGraphicFramePr>
          <p:cNvPr id="9" name="TextBox 3">
            <a:extLst>
              <a:ext uri="{FF2B5EF4-FFF2-40B4-BE49-F238E27FC236}">
                <a16:creationId xmlns:a16="http://schemas.microsoft.com/office/drawing/2014/main" id="{B532437D-7DEB-40E2-8CD6-5F3DC7203311}"/>
              </a:ext>
            </a:extLst>
          </p:cNvPr>
          <p:cNvGraphicFramePr/>
          <p:nvPr>
            <p:extLst>
              <p:ext uri="{D42A27DB-BD31-4B8C-83A1-F6EECF244321}">
                <p14:modId xmlns:p14="http://schemas.microsoft.com/office/powerpoint/2010/main" val="2452188814"/>
              </p:ext>
            </p:extLst>
          </p:nvPr>
        </p:nvGraphicFramePr>
        <p:xfrm>
          <a:off x="263474" y="620203"/>
          <a:ext cx="5437611" cy="54386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370420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54EFD45-7752-47A8-9762-7E46CB9C9E94}"/>
              </a:ext>
            </a:extLst>
          </p:cNvPr>
          <p:cNvPicPr>
            <a:picLocks noChangeAspect="1"/>
          </p:cNvPicPr>
          <p:nvPr/>
        </p:nvPicPr>
        <p:blipFill>
          <a:blip r:embed="rId2"/>
          <a:stretch>
            <a:fillRect/>
          </a:stretch>
        </p:blipFill>
        <p:spPr>
          <a:xfrm>
            <a:off x="7658100" y="6109883"/>
            <a:ext cx="1268306" cy="555313"/>
          </a:xfrm>
          <a:prstGeom prst="rect">
            <a:avLst/>
          </a:prstGeom>
        </p:spPr>
      </p:pic>
      <p:graphicFrame>
        <p:nvGraphicFramePr>
          <p:cNvPr id="2" name="Diagram 1">
            <a:extLst>
              <a:ext uri="{FF2B5EF4-FFF2-40B4-BE49-F238E27FC236}">
                <a16:creationId xmlns:a16="http://schemas.microsoft.com/office/drawing/2014/main" id="{15A229D2-4884-44A7-A7CD-2DE2E14C8801}"/>
              </a:ext>
            </a:extLst>
          </p:cNvPr>
          <p:cNvGraphicFramePr/>
          <p:nvPr>
            <p:extLst>
              <p:ext uri="{D42A27DB-BD31-4B8C-83A1-F6EECF244321}">
                <p14:modId xmlns:p14="http://schemas.microsoft.com/office/powerpoint/2010/main" val="2539834473"/>
              </p:ext>
            </p:extLst>
          </p:nvPr>
        </p:nvGraphicFramePr>
        <p:xfrm>
          <a:off x="2536492" y="1714500"/>
          <a:ext cx="6389914" cy="49506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a:extLst>
              <a:ext uri="{FF2B5EF4-FFF2-40B4-BE49-F238E27FC236}">
                <a16:creationId xmlns:a16="http://schemas.microsoft.com/office/drawing/2014/main" id="{0AFC90BC-9877-4A09-BF2E-D178EDB2595E}"/>
              </a:ext>
            </a:extLst>
          </p:cNvPr>
          <p:cNvSpPr/>
          <p:nvPr/>
        </p:nvSpPr>
        <p:spPr>
          <a:xfrm>
            <a:off x="2969863" y="1315721"/>
            <a:ext cx="184731" cy="600164"/>
          </a:xfrm>
          <a:prstGeom prst="rect">
            <a:avLst/>
          </a:prstGeom>
        </p:spPr>
        <p:txBody>
          <a:bodyPr wrap="none">
            <a:spAutoFit/>
          </a:bodyPr>
          <a:lstStyle/>
          <a:p>
            <a:endParaRPr lang="en-GB" sz="3300" b="1" dirty="0">
              <a:solidFill>
                <a:srgbClr val="00B050"/>
              </a:solidFill>
            </a:endParaRPr>
          </a:p>
        </p:txBody>
      </p:sp>
      <p:sp>
        <p:nvSpPr>
          <p:cNvPr id="9" name="TextBox 8">
            <a:extLst>
              <a:ext uri="{FF2B5EF4-FFF2-40B4-BE49-F238E27FC236}">
                <a16:creationId xmlns:a16="http://schemas.microsoft.com/office/drawing/2014/main" id="{447A199E-85C5-46EC-8B51-DFD7B87A630B}"/>
              </a:ext>
            </a:extLst>
          </p:cNvPr>
          <p:cNvSpPr txBox="1"/>
          <p:nvPr/>
        </p:nvSpPr>
        <p:spPr>
          <a:xfrm>
            <a:off x="261258" y="1394522"/>
            <a:ext cx="3396343" cy="3970318"/>
          </a:xfrm>
          <a:prstGeom prst="rect">
            <a:avLst/>
          </a:prstGeom>
          <a:noFill/>
        </p:spPr>
        <p:txBody>
          <a:bodyPr wrap="square" rtlCol="0">
            <a:spAutoFit/>
          </a:bodyPr>
          <a:lstStyle/>
          <a:p>
            <a:pPr marL="457200" indent="-457200">
              <a:buFont typeface="Arial" panose="020B0604020202020204" pitchFamily="34" charset="0"/>
              <a:buChar char="•"/>
            </a:pPr>
            <a:r>
              <a:rPr lang="en-GB" sz="2800">
                <a:solidFill>
                  <a:schemeClr val="tx1">
                    <a:lumMod val="95000"/>
                    <a:lumOff val="5000"/>
                  </a:schemeClr>
                </a:solidFill>
              </a:rPr>
              <a:t>Stay ahead of the Green H2 curve</a:t>
            </a:r>
          </a:p>
          <a:p>
            <a:pPr marL="457200" indent="-457200">
              <a:buFont typeface="Arial" panose="020B0604020202020204" pitchFamily="34" charset="0"/>
              <a:buChar char="•"/>
            </a:pPr>
            <a:endParaRPr lang="en-GB" sz="2800">
              <a:solidFill>
                <a:schemeClr val="tx1">
                  <a:lumMod val="95000"/>
                  <a:lumOff val="5000"/>
                </a:schemeClr>
              </a:solidFill>
            </a:endParaRPr>
          </a:p>
          <a:p>
            <a:pPr marL="457200" indent="-457200">
              <a:buFont typeface="Arial" panose="020B0604020202020204" pitchFamily="34" charset="0"/>
              <a:buChar char="•"/>
            </a:pPr>
            <a:r>
              <a:rPr lang="en-GB" sz="2800">
                <a:solidFill>
                  <a:schemeClr val="tx1">
                    <a:lumMod val="95000"/>
                    <a:lumOff val="5000"/>
                  </a:schemeClr>
                </a:solidFill>
              </a:rPr>
              <a:t>Accelerate the commodification pathway for green hydrogen integration into our energy mix</a:t>
            </a:r>
            <a:endParaRPr lang="en-GB" sz="2800" dirty="0">
              <a:solidFill>
                <a:schemeClr val="tx1">
                  <a:lumMod val="95000"/>
                  <a:lumOff val="5000"/>
                </a:schemeClr>
              </a:solidFill>
            </a:endParaRPr>
          </a:p>
        </p:txBody>
      </p:sp>
      <p:sp>
        <p:nvSpPr>
          <p:cNvPr id="16" name="TextBox 15">
            <a:extLst>
              <a:ext uri="{FF2B5EF4-FFF2-40B4-BE49-F238E27FC236}">
                <a16:creationId xmlns:a16="http://schemas.microsoft.com/office/drawing/2014/main" id="{A3867304-6AB6-4E07-AF9E-50546076C6F5}"/>
              </a:ext>
            </a:extLst>
          </p:cNvPr>
          <p:cNvSpPr txBox="1"/>
          <p:nvPr/>
        </p:nvSpPr>
        <p:spPr>
          <a:xfrm>
            <a:off x="1289957" y="628650"/>
            <a:ext cx="6449786" cy="67710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a:ln>
                  <a:noFill/>
                </a:ln>
                <a:solidFill>
                  <a:prstClr val="black"/>
                </a:solidFill>
                <a:effectLst/>
                <a:uLnTx/>
                <a:uFillTx/>
                <a:latin typeface="Open Sans"/>
                <a:ea typeface="+mn-ea"/>
                <a:cs typeface="Open Sans"/>
              </a:rPr>
              <a:t>Our Global Challenge</a:t>
            </a:r>
            <a:endParaRPr kumimoji="0" lang="en-US" sz="2800" b="1" i="0" u="none" strike="noStrike" kern="1200" cap="none" spc="0" normalizeH="0" baseline="0" noProof="0" dirty="0">
              <a:ln>
                <a:noFill/>
              </a:ln>
              <a:solidFill>
                <a:prstClr val="black"/>
              </a:solidFill>
              <a:effectLst/>
              <a:uLnTx/>
              <a:uFillTx/>
              <a:latin typeface="Open Sans"/>
              <a:ea typeface="+mn-ea"/>
              <a:cs typeface="Open Sans"/>
            </a:endParaRPr>
          </a:p>
        </p:txBody>
      </p:sp>
    </p:spTree>
    <p:extLst>
      <p:ext uri="{BB962C8B-B14F-4D97-AF65-F5344CB8AC3E}">
        <p14:creationId xmlns:p14="http://schemas.microsoft.com/office/powerpoint/2010/main" val="20516004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a:solidFill>
                  <a:srgbClr val="3366FF"/>
                </a:solidFill>
                <a:latin typeface="Open Sans" panose="020B0606030504020204" pitchFamily="34" charset="0"/>
                <a:ea typeface="Open Sans" panose="020B0606030504020204" pitchFamily="34" charset="0"/>
                <a:cs typeface="Open Sans" panose="020B0606030504020204" pitchFamily="34" charset="0"/>
              </a:rPr>
              <a:t>In Conclusion</a:t>
            </a: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 y="1820008"/>
            <a:ext cx="4007223" cy="3359562"/>
          </a:xfrm>
        </p:spPr>
      </p:pic>
      <p:sp>
        <p:nvSpPr>
          <p:cNvPr id="4" name="Content Placeholder 3"/>
          <p:cNvSpPr>
            <a:spLocks noGrp="1"/>
          </p:cNvSpPr>
          <p:nvPr>
            <p:ph sz="half" idx="2"/>
          </p:nvPr>
        </p:nvSpPr>
        <p:spPr>
          <a:xfrm>
            <a:off x="9146198" y="6849207"/>
            <a:ext cx="3886200" cy="4351338"/>
          </a:xfrm>
        </p:spPr>
        <p:txBody>
          <a:bodyPr>
            <a:normAutofit/>
          </a:bodyPr>
          <a:lstStyle/>
          <a:p>
            <a:endParaRPr lang="en-GB" sz="2400" dirty="0"/>
          </a:p>
          <a:p>
            <a:endParaRPr lang="en-GB" sz="2400" dirty="0"/>
          </a:p>
          <a:p>
            <a:endParaRPr lang="en-GB" sz="2400" dirty="0"/>
          </a:p>
        </p:txBody>
      </p:sp>
      <p:pic>
        <p:nvPicPr>
          <p:cNvPr id="1028" name="Picture 4" descr="http://fridaygurgaon.com/arap_media_cms/gall_content/2011/12/2011_12$largeimg202_Dec_2011_12244270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7294" y="4409660"/>
            <a:ext cx="2951442" cy="2176951"/>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4111343" y="1969921"/>
            <a:ext cx="4754751" cy="2308324"/>
          </a:xfrm>
          <a:prstGeom prst="rect">
            <a:avLst/>
          </a:prstGeom>
        </p:spPr>
        <p:txBody>
          <a:bodyPr wrap="square">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GenComm is part of the wider global energy solution</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We are all part of the new energy revolution</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We are helping shape the energy future</a:t>
            </a:r>
          </a:p>
        </p:txBody>
      </p:sp>
      <p:pic>
        <p:nvPicPr>
          <p:cNvPr id="17" name="Picture 16"/>
          <p:cNvPicPr>
            <a:picLocks noChangeAspect="1"/>
          </p:cNvPicPr>
          <p:nvPr/>
        </p:nvPicPr>
        <p:blipFill rotWithShape="1">
          <a:blip r:embed="rId4">
            <a:extLst>
              <a:ext uri="{28A0092B-C50C-407E-A947-70E740481C1C}">
                <a14:useLocalDpi xmlns:a14="http://schemas.microsoft.com/office/drawing/2010/main" val="0"/>
              </a:ext>
            </a:extLst>
          </a:blip>
          <a:srcRect l="7408" t="16959" r="7305" b="11622"/>
          <a:stretch/>
        </p:blipFill>
        <p:spPr>
          <a:xfrm>
            <a:off x="221735" y="6105526"/>
            <a:ext cx="1413039" cy="619784"/>
          </a:xfrm>
          <a:prstGeom prst="rect">
            <a:avLst/>
          </a:prstGeom>
        </p:spPr>
      </p:pic>
    </p:spTree>
    <p:extLst>
      <p:ext uri="{BB962C8B-B14F-4D97-AF65-F5344CB8AC3E}">
        <p14:creationId xmlns:p14="http://schemas.microsoft.com/office/powerpoint/2010/main" val="26228400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16866-91A5-4A49-B137-CFD5F62EF43F}"/>
              </a:ext>
            </a:extLst>
          </p:cNvPr>
          <p:cNvSpPr>
            <a:spLocks noGrp="1"/>
          </p:cNvSpPr>
          <p:nvPr>
            <p:ph type="title"/>
          </p:nvPr>
        </p:nvSpPr>
        <p:spPr>
          <a:xfrm>
            <a:off x="5598462" y="339402"/>
            <a:ext cx="3065480" cy="2889114"/>
          </a:xfrm>
        </p:spPr>
        <p:txBody>
          <a:bodyPr vert="horz" lIns="91440" tIns="45720" rIns="91440" bIns="45720" rtlCol="0" anchor="b">
            <a:normAutofit/>
          </a:bodyPr>
          <a:lstStyle/>
          <a:p>
            <a:pPr defTabSz="914400"/>
            <a:r>
              <a:rPr lang="en-US" sz="4300" dirty="0"/>
              <a:t>Introduction</a:t>
            </a:r>
          </a:p>
        </p:txBody>
      </p:sp>
      <p:sp>
        <p:nvSpPr>
          <p:cNvPr id="3" name="Content Placeholder 2">
            <a:extLst>
              <a:ext uri="{FF2B5EF4-FFF2-40B4-BE49-F238E27FC236}">
                <a16:creationId xmlns:a16="http://schemas.microsoft.com/office/drawing/2014/main" id="{614B0A8D-06FA-453D-99FA-1241711F25DF}"/>
              </a:ext>
            </a:extLst>
          </p:cNvPr>
          <p:cNvSpPr>
            <a:spLocks noGrp="1"/>
          </p:cNvSpPr>
          <p:nvPr>
            <p:ph idx="1"/>
          </p:nvPr>
        </p:nvSpPr>
        <p:spPr>
          <a:xfrm>
            <a:off x="5598464" y="3429000"/>
            <a:ext cx="3314948" cy="1147863"/>
          </a:xfrm>
        </p:spPr>
        <p:txBody>
          <a:bodyPr vert="horz" lIns="91440" tIns="45720" rIns="91440" bIns="45720" rtlCol="0" anchor="t">
            <a:noAutofit/>
          </a:bodyPr>
          <a:lstStyle/>
          <a:p>
            <a:pPr marL="0" indent="0" algn="ctr" defTabSz="914400">
              <a:spcBef>
                <a:spcPts val="1000"/>
              </a:spcBef>
              <a:buNone/>
            </a:pPr>
            <a:r>
              <a:rPr lang="en-US" sz="5400" i="1" dirty="0"/>
              <a:t>the 7 W’s of </a:t>
            </a:r>
          </a:p>
          <a:p>
            <a:pPr marL="0" indent="0" algn="ctr" defTabSz="914400">
              <a:spcBef>
                <a:spcPts val="1000"/>
              </a:spcBef>
              <a:buNone/>
            </a:pPr>
            <a:r>
              <a:rPr lang="en-US" sz="5400" i="1" dirty="0"/>
              <a:t>GenComm</a:t>
            </a:r>
          </a:p>
        </p:txBody>
      </p:sp>
      <p:sp>
        <p:nvSpPr>
          <p:cNvPr id="9" name="Freeform: Shape 8">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0"/>
            <a:ext cx="5391039"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a:extLst>
              <a:ext uri="{FF2B5EF4-FFF2-40B4-BE49-F238E27FC236}">
                <a16:creationId xmlns:a16="http://schemas.microsoft.com/office/drawing/2014/main" id="{59481EF7-06F3-4ABB-8B8A-10E558860509}"/>
              </a:ext>
            </a:extLst>
          </p:cNvPr>
          <p:cNvPicPr>
            <a:picLocks noChangeAspect="1"/>
          </p:cNvPicPr>
          <p:nvPr/>
        </p:nvPicPr>
        <p:blipFill rotWithShape="1">
          <a:blip r:embed="rId2"/>
          <a:srcRect l="2571" r="20564"/>
          <a:stretch/>
        </p:blipFill>
        <p:spPr>
          <a:xfrm>
            <a:off x="20" y="10"/>
            <a:ext cx="5271352"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382693679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 y="0"/>
            <a:ext cx="4649050" cy="685800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p:cNvSpPr txBox="1"/>
          <p:nvPr/>
        </p:nvSpPr>
        <p:spPr>
          <a:xfrm>
            <a:off x="1695461" y="2664081"/>
            <a:ext cx="2314591" cy="707886"/>
          </a:xfrm>
          <a:prstGeom prst="rect">
            <a:avLst/>
          </a:prstGeom>
          <a:noFill/>
          <a:ln>
            <a:noFill/>
          </a:ln>
        </p:spPr>
        <p:txBody>
          <a:bodyPr wrap="square" rtlCol="0">
            <a:spAutoFit/>
          </a:bodyPr>
          <a:lstStyle/>
          <a:p>
            <a:pPr algn="ctr"/>
            <a:r>
              <a:rPr lang="en-US" sz="2000" dirty="0">
                <a:solidFill>
                  <a:schemeClr val="bg2"/>
                </a:solidFill>
                <a:latin typeface="Open Sans"/>
                <a:cs typeface="Open Sans"/>
              </a:rPr>
              <a:t>Place image in this area. </a:t>
            </a:r>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7408" t="16959" r="7305" b="11622"/>
          <a:stretch/>
        </p:blipFill>
        <p:spPr>
          <a:xfrm>
            <a:off x="220043" y="5887283"/>
            <a:ext cx="1475418" cy="647145"/>
          </a:xfrm>
          <a:prstGeom prst="rect">
            <a:avLst/>
          </a:prstGeom>
        </p:spPr>
      </p:pic>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11513" r="40544"/>
          <a:stretch/>
        </p:blipFill>
        <p:spPr>
          <a:xfrm>
            <a:off x="1" y="0"/>
            <a:ext cx="4650452" cy="5563711"/>
          </a:xfrm>
          <a:prstGeom prst="rect">
            <a:avLst/>
          </a:prstGeom>
        </p:spPr>
      </p:pic>
      <p:pic>
        <p:nvPicPr>
          <p:cNvPr id="3" name="Picture 2">
            <a:extLst>
              <a:ext uri="{FF2B5EF4-FFF2-40B4-BE49-F238E27FC236}">
                <a16:creationId xmlns:a16="http://schemas.microsoft.com/office/drawing/2014/main" id="{F5EA7CF3-420A-4370-8D76-C8187B06CE48}"/>
              </a:ext>
            </a:extLst>
          </p:cNvPr>
          <p:cNvPicPr>
            <a:picLocks noChangeAspect="1"/>
          </p:cNvPicPr>
          <p:nvPr/>
        </p:nvPicPr>
        <p:blipFill>
          <a:blip r:embed="rId4"/>
          <a:stretch>
            <a:fillRect/>
          </a:stretch>
        </p:blipFill>
        <p:spPr>
          <a:xfrm>
            <a:off x="4649051" y="3872957"/>
            <a:ext cx="5131054" cy="2661471"/>
          </a:xfrm>
          <a:prstGeom prst="rect">
            <a:avLst/>
          </a:prstGeom>
        </p:spPr>
      </p:pic>
      <p:graphicFrame>
        <p:nvGraphicFramePr>
          <p:cNvPr id="12" name="TextBox 4">
            <a:extLst>
              <a:ext uri="{FF2B5EF4-FFF2-40B4-BE49-F238E27FC236}">
                <a16:creationId xmlns:a16="http://schemas.microsoft.com/office/drawing/2014/main" id="{35BF76C2-AF72-445F-A323-9AAA58B29DA7}"/>
              </a:ext>
            </a:extLst>
          </p:cNvPr>
          <p:cNvGraphicFramePr/>
          <p:nvPr>
            <p:extLst>
              <p:ext uri="{D42A27DB-BD31-4B8C-83A1-F6EECF244321}">
                <p14:modId xmlns:p14="http://schemas.microsoft.com/office/powerpoint/2010/main" val="157156339"/>
              </p:ext>
            </p:extLst>
          </p:nvPr>
        </p:nvGraphicFramePr>
        <p:xfrm>
          <a:off x="5288445" y="311837"/>
          <a:ext cx="3410282" cy="452431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41584259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2" y="1914808"/>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39858" y="1683756"/>
            <a:ext cx="2336449" cy="2396359"/>
          </a:xfrm>
        </p:spPr>
        <p:txBody>
          <a:bodyPr anchor="b">
            <a:normAutofit/>
          </a:bodyPr>
          <a:lstStyle/>
          <a:p>
            <a:pPr algn="r"/>
            <a:r>
              <a:rPr lang="en-GB" sz="3500" b="1" dirty="0">
                <a:solidFill>
                  <a:srgbClr val="FFFFFF"/>
                </a:solidFill>
              </a:rPr>
              <a:t> </a:t>
            </a:r>
            <a:r>
              <a:rPr lang="en-GB" sz="4000" b="1" dirty="0">
                <a:solidFill>
                  <a:srgbClr val="FFFFFF"/>
                </a:solidFill>
                <a:latin typeface="Open Sans" panose="020B0606030504020204" pitchFamily="34" charset="0"/>
                <a:ea typeface="Open Sans" panose="020B0606030504020204" pitchFamily="34" charset="0"/>
                <a:cs typeface="Open Sans" panose="020B0606030504020204" pitchFamily="34" charset="0"/>
              </a:rPr>
              <a:t>Why?</a:t>
            </a:r>
            <a:endParaRPr lang="en-GB" sz="4000"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7408" t="16959" r="7305" b="11622"/>
          <a:stretch/>
        </p:blipFill>
        <p:spPr>
          <a:xfrm>
            <a:off x="7885573" y="6269983"/>
            <a:ext cx="1059779" cy="464838"/>
          </a:xfrm>
          <a:prstGeom prst="rect">
            <a:avLst/>
          </a:prstGeom>
        </p:spPr>
      </p:pic>
      <p:graphicFrame>
        <p:nvGraphicFramePr>
          <p:cNvPr id="6" name="Content Placeholder 2">
            <a:extLst>
              <a:ext uri="{FF2B5EF4-FFF2-40B4-BE49-F238E27FC236}">
                <a16:creationId xmlns:a16="http://schemas.microsoft.com/office/drawing/2014/main" id="{66C8F2BC-135E-4AC8-8EB4-6453A292C710}"/>
              </a:ext>
            </a:extLst>
          </p:cNvPr>
          <p:cNvGraphicFramePr>
            <a:graphicFrameLocks noGrp="1"/>
          </p:cNvGraphicFramePr>
          <p:nvPr>
            <p:ph idx="1"/>
            <p:extLst>
              <p:ext uri="{D42A27DB-BD31-4B8C-83A1-F6EECF244321}">
                <p14:modId xmlns:p14="http://schemas.microsoft.com/office/powerpoint/2010/main" val="736940264"/>
              </p:ext>
            </p:extLst>
          </p:nvPr>
        </p:nvGraphicFramePr>
        <p:xfrm>
          <a:off x="3678789" y="750440"/>
          <a:ext cx="5000124" cy="54539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TextBox 10">
            <a:extLst>
              <a:ext uri="{FF2B5EF4-FFF2-40B4-BE49-F238E27FC236}">
                <a16:creationId xmlns:a16="http://schemas.microsoft.com/office/drawing/2014/main" id="{9F3A4538-BF6E-495A-A4DF-4287715DDED1}"/>
              </a:ext>
            </a:extLst>
          </p:cNvPr>
          <p:cNvSpPr txBox="1"/>
          <p:nvPr/>
        </p:nvSpPr>
        <p:spPr>
          <a:xfrm>
            <a:off x="2663355" y="6211601"/>
            <a:ext cx="5222218" cy="523220"/>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34DA2"/>
                </a:solidFill>
                <a:effectLst/>
                <a:uLnTx/>
                <a:uFillTx/>
                <a:latin typeface="Calibri" panose="020F0502020204030204"/>
                <a:ea typeface="+mn-ea"/>
                <a:cs typeface="+mn-cs"/>
              </a:rPr>
              <a:t>GenComm Project Partners’ Meeting #19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34DA2"/>
                </a:solidFill>
                <a:effectLst/>
                <a:uLnTx/>
                <a:uFillTx/>
                <a:latin typeface="Calibri" panose="020F0502020204030204"/>
                <a:ea typeface="+mn-ea"/>
                <a:cs typeface="+mn-cs"/>
              </a:rPr>
              <a:t> 24</a:t>
            </a:r>
            <a:r>
              <a:rPr kumimoji="0" lang="en-GB" sz="1400" b="1" i="0" u="none" strike="noStrike" kern="1200" cap="none" spc="0" normalizeH="0" baseline="30000" noProof="0" dirty="0">
                <a:ln>
                  <a:noFill/>
                </a:ln>
                <a:solidFill>
                  <a:srgbClr val="034DA2"/>
                </a:solidFill>
                <a:effectLst/>
                <a:uLnTx/>
                <a:uFillTx/>
                <a:latin typeface="Calibri" panose="020F0502020204030204"/>
                <a:ea typeface="+mn-ea"/>
                <a:cs typeface="+mn-cs"/>
              </a:rPr>
              <a:t>th</a:t>
            </a:r>
            <a:r>
              <a:rPr kumimoji="0" lang="en-GB" sz="1400" b="1" i="0" u="none" strike="noStrike" kern="1200" cap="none" spc="0" normalizeH="0" baseline="0" noProof="0" dirty="0">
                <a:ln>
                  <a:noFill/>
                </a:ln>
                <a:solidFill>
                  <a:srgbClr val="034DA2"/>
                </a:solidFill>
                <a:effectLst/>
                <a:uLnTx/>
                <a:uFillTx/>
                <a:latin typeface="Calibri" panose="020F0502020204030204"/>
                <a:ea typeface="+mn-ea"/>
                <a:cs typeface="+mn-cs"/>
              </a:rPr>
              <a:t> &amp; 25</a:t>
            </a:r>
            <a:r>
              <a:rPr kumimoji="0" lang="en-GB" sz="1400" b="1" i="0" u="none" strike="noStrike" kern="1200" cap="none" spc="0" normalizeH="0" baseline="30000" noProof="0" dirty="0">
                <a:ln>
                  <a:noFill/>
                </a:ln>
                <a:solidFill>
                  <a:srgbClr val="034DA2"/>
                </a:solidFill>
                <a:effectLst/>
                <a:uLnTx/>
                <a:uFillTx/>
                <a:latin typeface="Calibri" panose="020F0502020204030204"/>
                <a:ea typeface="+mn-ea"/>
                <a:cs typeface="+mn-cs"/>
              </a:rPr>
              <a:t>th</a:t>
            </a:r>
            <a:r>
              <a:rPr kumimoji="0" lang="en-GB" sz="1400" b="1" i="0" u="none" strike="noStrike" kern="1200" cap="none" spc="0" normalizeH="0" baseline="0" noProof="0" dirty="0">
                <a:ln>
                  <a:noFill/>
                </a:ln>
                <a:solidFill>
                  <a:srgbClr val="034DA2"/>
                </a:solidFill>
                <a:effectLst/>
                <a:uLnTx/>
                <a:uFillTx/>
                <a:latin typeface="Calibri" panose="020F0502020204030204"/>
                <a:ea typeface="+mn-ea"/>
                <a:cs typeface="+mn-cs"/>
              </a:rPr>
              <a:t> February 2022</a:t>
            </a:r>
          </a:p>
        </p:txBody>
      </p:sp>
    </p:spTree>
    <p:extLst>
      <p:ext uri="{BB962C8B-B14F-4D97-AF65-F5344CB8AC3E}">
        <p14:creationId xmlns:p14="http://schemas.microsoft.com/office/powerpoint/2010/main" val="23132192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2" y="1914808"/>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D4E40A-CEF2-49D5-B620-051D17929371}"/>
              </a:ext>
            </a:extLst>
          </p:cNvPr>
          <p:cNvSpPr>
            <a:spLocks noGrp="1"/>
          </p:cNvSpPr>
          <p:nvPr>
            <p:ph type="title"/>
          </p:nvPr>
        </p:nvSpPr>
        <p:spPr>
          <a:xfrm>
            <a:off x="439858" y="1683756"/>
            <a:ext cx="2336449" cy="2396359"/>
          </a:xfrm>
        </p:spPr>
        <p:txBody>
          <a:bodyPr anchor="b">
            <a:normAutofit/>
          </a:bodyPr>
          <a:lstStyle/>
          <a:p>
            <a:pPr algn="r"/>
            <a:r>
              <a:rPr lang="en-GB" sz="4000" b="1" dirty="0">
                <a:solidFill>
                  <a:srgbClr val="FFFFFF"/>
                </a:solidFill>
                <a:latin typeface="Open Sans" panose="020B0606030504020204" pitchFamily="34" charset="0"/>
                <a:ea typeface="Open Sans" panose="020B0606030504020204" pitchFamily="34" charset="0"/>
                <a:cs typeface="Open Sans" panose="020B0606030504020204" pitchFamily="34" charset="0"/>
              </a:rPr>
              <a:t>What?</a:t>
            </a:r>
          </a:p>
        </p:txBody>
      </p:sp>
      <p:pic>
        <p:nvPicPr>
          <p:cNvPr id="8" name="Content Placeholder 7" descr="Timeline&#10;&#10;Description automatically generated">
            <a:extLst>
              <a:ext uri="{FF2B5EF4-FFF2-40B4-BE49-F238E27FC236}">
                <a16:creationId xmlns:a16="http://schemas.microsoft.com/office/drawing/2014/main" id="{4FB62C42-7D57-468C-837E-FDCD5DA573F0}"/>
              </a:ext>
            </a:extLst>
          </p:cNvPr>
          <p:cNvPicPr>
            <a:picLocks noGrp="1" noChangeAspect="1"/>
          </p:cNvPicPr>
          <p:nvPr>
            <p:ph idx="1"/>
          </p:nvPr>
        </p:nvPicPr>
        <p:blipFill>
          <a:blip r:embed="rId2"/>
          <a:stretch>
            <a:fillRect/>
          </a:stretch>
        </p:blipFill>
        <p:spPr>
          <a:xfrm>
            <a:off x="3028367" y="413468"/>
            <a:ext cx="6163537" cy="6106602"/>
          </a:xfrm>
        </p:spPr>
      </p:pic>
      <p:pic>
        <p:nvPicPr>
          <p:cNvPr id="3" name="Picture 2">
            <a:extLst>
              <a:ext uri="{FF2B5EF4-FFF2-40B4-BE49-F238E27FC236}">
                <a16:creationId xmlns:a16="http://schemas.microsoft.com/office/drawing/2014/main" id="{BAB677D8-DABC-4BBC-9556-03DA5BC82D2D}"/>
              </a:ext>
            </a:extLst>
          </p:cNvPr>
          <p:cNvPicPr>
            <a:picLocks noChangeAspect="1"/>
          </p:cNvPicPr>
          <p:nvPr/>
        </p:nvPicPr>
        <p:blipFill>
          <a:blip r:embed="rId3"/>
          <a:stretch>
            <a:fillRect/>
          </a:stretch>
        </p:blipFill>
        <p:spPr>
          <a:xfrm>
            <a:off x="1959637" y="3133318"/>
            <a:ext cx="5224725" cy="591363"/>
          </a:xfrm>
          <a:prstGeom prst="rect">
            <a:avLst/>
          </a:prstGeom>
        </p:spPr>
      </p:pic>
      <p:sp>
        <p:nvSpPr>
          <p:cNvPr id="11" name="TextBox 10">
            <a:extLst>
              <a:ext uri="{FF2B5EF4-FFF2-40B4-BE49-F238E27FC236}">
                <a16:creationId xmlns:a16="http://schemas.microsoft.com/office/drawing/2014/main" id="{47E559F7-F2F3-4D73-8FD1-B0B9C9F435BC}"/>
              </a:ext>
            </a:extLst>
          </p:cNvPr>
          <p:cNvSpPr txBox="1"/>
          <p:nvPr/>
        </p:nvSpPr>
        <p:spPr>
          <a:xfrm>
            <a:off x="3499026" y="6451792"/>
            <a:ext cx="5222218" cy="307777"/>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34DA2"/>
                </a:solidFill>
                <a:effectLst/>
                <a:uLnTx/>
                <a:uFillTx/>
                <a:latin typeface="Calibri" panose="020F0502020204030204"/>
                <a:ea typeface="+mn-ea"/>
                <a:cs typeface="+mn-cs"/>
              </a:rPr>
              <a:t>GenComm Project Partners’ Meeting #19 - 24</a:t>
            </a:r>
            <a:r>
              <a:rPr kumimoji="0" lang="en-GB" sz="1400" b="1" i="0" u="none" strike="noStrike" kern="1200" cap="none" spc="0" normalizeH="0" baseline="30000" noProof="0" dirty="0">
                <a:ln>
                  <a:noFill/>
                </a:ln>
                <a:solidFill>
                  <a:srgbClr val="034DA2"/>
                </a:solidFill>
                <a:effectLst/>
                <a:uLnTx/>
                <a:uFillTx/>
                <a:latin typeface="Calibri" panose="020F0502020204030204"/>
                <a:ea typeface="+mn-ea"/>
                <a:cs typeface="+mn-cs"/>
              </a:rPr>
              <a:t>th</a:t>
            </a:r>
            <a:r>
              <a:rPr kumimoji="0" lang="en-GB" sz="1400" b="1" i="0" u="none" strike="noStrike" kern="1200" cap="none" spc="0" normalizeH="0" baseline="0" noProof="0" dirty="0">
                <a:ln>
                  <a:noFill/>
                </a:ln>
                <a:solidFill>
                  <a:srgbClr val="034DA2"/>
                </a:solidFill>
                <a:effectLst/>
                <a:uLnTx/>
                <a:uFillTx/>
                <a:latin typeface="Calibri" panose="020F0502020204030204"/>
                <a:ea typeface="+mn-ea"/>
                <a:cs typeface="+mn-cs"/>
              </a:rPr>
              <a:t> &amp; 25</a:t>
            </a:r>
            <a:r>
              <a:rPr kumimoji="0" lang="en-GB" sz="1400" b="1" i="0" u="none" strike="noStrike" kern="1200" cap="none" spc="0" normalizeH="0" baseline="30000" noProof="0" dirty="0">
                <a:ln>
                  <a:noFill/>
                </a:ln>
                <a:solidFill>
                  <a:srgbClr val="034DA2"/>
                </a:solidFill>
                <a:effectLst/>
                <a:uLnTx/>
                <a:uFillTx/>
                <a:latin typeface="Calibri" panose="020F0502020204030204"/>
                <a:ea typeface="+mn-ea"/>
                <a:cs typeface="+mn-cs"/>
              </a:rPr>
              <a:t>th</a:t>
            </a:r>
            <a:r>
              <a:rPr kumimoji="0" lang="en-GB" sz="1400" b="1" i="0" u="none" strike="noStrike" kern="1200" cap="none" spc="0" normalizeH="0" baseline="0" noProof="0" dirty="0">
                <a:ln>
                  <a:noFill/>
                </a:ln>
                <a:solidFill>
                  <a:srgbClr val="034DA2"/>
                </a:solidFill>
                <a:effectLst/>
                <a:uLnTx/>
                <a:uFillTx/>
                <a:latin typeface="Calibri" panose="020F0502020204030204"/>
                <a:ea typeface="+mn-ea"/>
                <a:cs typeface="+mn-cs"/>
              </a:rPr>
              <a:t> February 2022</a:t>
            </a:r>
          </a:p>
        </p:txBody>
      </p:sp>
    </p:spTree>
    <p:extLst>
      <p:ext uri="{BB962C8B-B14F-4D97-AF65-F5344CB8AC3E}">
        <p14:creationId xmlns:p14="http://schemas.microsoft.com/office/powerpoint/2010/main" val="9374894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2" y="1914808"/>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439858" y="1683756"/>
            <a:ext cx="2336449" cy="2396359"/>
          </a:xfrm>
        </p:spPr>
        <p:txBody>
          <a:bodyPr anchor="b">
            <a:normAutofit/>
          </a:bodyPr>
          <a:lstStyle/>
          <a:p>
            <a:pPr algn="r"/>
            <a:r>
              <a:rPr lang="en-GB" sz="4000" b="1" dirty="0">
                <a:solidFill>
                  <a:srgbClr val="FFFFFF"/>
                </a:solidFill>
                <a:latin typeface="Open Sans" panose="020B0606030504020204" pitchFamily="34" charset="0"/>
                <a:ea typeface="Open Sans" panose="020B0606030504020204" pitchFamily="34" charset="0"/>
                <a:cs typeface="Open Sans" panose="020B0606030504020204" pitchFamily="34" charset="0"/>
              </a:rPr>
              <a:t>Where?</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7408" t="16959" r="7305" b="11622"/>
          <a:stretch/>
        </p:blipFill>
        <p:spPr>
          <a:xfrm>
            <a:off x="8185647" y="6348064"/>
            <a:ext cx="775066" cy="339958"/>
          </a:xfrm>
          <a:prstGeom prst="rect">
            <a:avLst/>
          </a:prstGeom>
        </p:spPr>
      </p:pic>
      <p:pic>
        <p:nvPicPr>
          <p:cNvPr id="6" name="Picture 5">
            <a:extLst>
              <a:ext uri="{FF2B5EF4-FFF2-40B4-BE49-F238E27FC236}">
                <a16:creationId xmlns:a16="http://schemas.microsoft.com/office/drawing/2014/main" id="{71F9C8E5-95E0-4493-9681-01A38F9075C9}"/>
              </a:ext>
            </a:extLst>
          </p:cNvPr>
          <p:cNvPicPr>
            <a:picLocks noChangeAspect="1"/>
          </p:cNvPicPr>
          <p:nvPr/>
        </p:nvPicPr>
        <p:blipFill>
          <a:blip r:embed="rId4"/>
          <a:stretch>
            <a:fillRect/>
          </a:stretch>
        </p:blipFill>
        <p:spPr>
          <a:xfrm>
            <a:off x="3028368" y="646399"/>
            <a:ext cx="6096987" cy="5310279"/>
          </a:xfrm>
          <a:prstGeom prst="rect">
            <a:avLst/>
          </a:prstGeom>
        </p:spPr>
      </p:pic>
      <p:sp>
        <p:nvSpPr>
          <p:cNvPr id="11" name="TextBox 10">
            <a:extLst>
              <a:ext uri="{FF2B5EF4-FFF2-40B4-BE49-F238E27FC236}">
                <a16:creationId xmlns:a16="http://schemas.microsoft.com/office/drawing/2014/main" id="{35A455F4-90F8-45C3-BE98-8C9FD96E7702}"/>
              </a:ext>
            </a:extLst>
          </p:cNvPr>
          <p:cNvSpPr txBox="1"/>
          <p:nvPr/>
        </p:nvSpPr>
        <p:spPr>
          <a:xfrm>
            <a:off x="2885992" y="6164802"/>
            <a:ext cx="5222218" cy="523220"/>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34DA2"/>
                </a:solidFill>
                <a:effectLst/>
                <a:uLnTx/>
                <a:uFillTx/>
                <a:latin typeface="Calibri" panose="020F0502020204030204"/>
                <a:ea typeface="+mn-ea"/>
                <a:cs typeface="+mn-cs"/>
              </a:rPr>
              <a:t>GenComm Project Partners’ Meeting #19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34DA2"/>
                </a:solidFill>
                <a:effectLst/>
                <a:uLnTx/>
                <a:uFillTx/>
                <a:latin typeface="Calibri" panose="020F0502020204030204"/>
                <a:ea typeface="+mn-ea"/>
                <a:cs typeface="+mn-cs"/>
              </a:rPr>
              <a:t> 24</a:t>
            </a:r>
            <a:r>
              <a:rPr kumimoji="0" lang="en-GB" sz="1400" b="1" i="0" u="none" strike="noStrike" kern="1200" cap="none" spc="0" normalizeH="0" baseline="30000" noProof="0" dirty="0">
                <a:ln>
                  <a:noFill/>
                </a:ln>
                <a:solidFill>
                  <a:srgbClr val="034DA2"/>
                </a:solidFill>
                <a:effectLst/>
                <a:uLnTx/>
                <a:uFillTx/>
                <a:latin typeface="Calibri" panose="020F0502020204030204"/>
                <a:ea typeface="+mn-ea"/>
                <a:cs typeface="+mn-cs"/>
              </a:rPr>
              <a:t>th</a:t>
            </a:r>
            <a:r>
              <a:rPr kumimoji="0" lang="en-GB" sz="1400" b="1" i="0" u="none" strike="noStrike" kern="1200" cap="none" spc="0" normalizeH="0" baseline="0" noProof="0" dirty="0">
                <a:ln>
                  <a:noFill/>
                </a:ln>
                <a:solidFill>
                  <a:srgbClr val="034DA2"/>
                </a:solidFill>
                <a:effectLst/>
                <a:uLnTx/>
                <a:uFillTx/>
                <a:latin typeface="Calibri" panose="020F0502020204030204"/>
                <a:ea typeface="+mn-ea"/>
                <a:cs typeface="+mn-cs"/>
              </a:rPr>
              <a:t> &amp; 25</a:t>
            </a:r>
            <a:r>
              <a:rPr kumimoji="0" lang="en-GB" sz="1400" b="1" i="0" u="none" strike="noStrike" kern="1200" cap="none" spc="0" normalizeH="0" baseline="30000" noProof="0" dirty="0">
                <a:ln>
                  <a:noFill/>
                </a:ln>
                <a:solidFill>
                  <a:srgbClr val="034DA2"/>
                </a:solidFill>
                <a:effectLst/>
                <a:uLnTx/>
                <a:uFillTx/>
                <a:latin typeface="Calibri" panose="020F0502020204030204"/>
                <a:ea typeface="+mn-ea"/>
                <a:cs typeface="+mn-cs"/>
              </a:rPr>
              <a:t>th</a:t>
            </a:r>
            <a:r>
              <a:rPr kumimoji="0" lang="en-GB" sz="1400" b="1" i="0" u="none" strike="noStrike" kern="1200" cap="none" spc="0" normalizeH="0" baseline="0" noProof="0" dirty="0">
                <a:ln>
                  <a:noFill/>
                </a:ln>
                <a:solidFill>
                  <a:srgbClr val="034DA2"/>
                </a:solidFill>
                <a:effectLst/>
                <a:uLnTx/>
                <a:uFillTx/>
                <a:latin typeface="Calibri" panose="020F0502020204030204"/>
                <a:ea typeface="+mn-ea"/>
                <a:cs typeface="+mn-cs"/>
              </a:rPr>
              <a:t> February 2022</a:t>
            </a:r>
          </a:p>
        </p:txBody>
      </p:sp>
    </p:spTree>
    <p:extLst>
      <p:ext uri="{BB962C8B-B14F-4D97-AF65-F5344CB8AC3E}">
        <p14:creationId xmlns:p14="http://schemas.microsoft.com/office/powerpoint/2010/main" val="16750484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2" y="1914808"/>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439858" y="1683756"/>
            <a:ext cx="2336449" cy="2396359"/>
          </a:xfrm>
        </p:spPr>
        <p:txBody>
          <a:bodyPr anchor="b">
            <a:normAutofit/>
          </a:bodyPr>
          <a:lstStyle/>
          <a:p>
            <a:pPr algn="r"/>
            <a:r>
              <a:rPr lang="en-GB" sz="4000" b="1" dirty="0">
                <a:solidFill>
                  <a:srgbClr val="FFFFFF"/>
                </a:solidFill>
                <a:latin typeface="Open Sans" panose="020B0606030504020204" pitchFamily="34" charset="0"/>
                <a:ea typeface="Open Sans" panose="020B0606030504020204" pitchFamily="34" charset="0"/>
                <a:cs typeface="Open Sans" panose="020B0606030504020204" pitchFamily="34" charset="0"/>
              </a:rPr>
              <a:t>Who?</a:t>
            </a:r>
            <a:endParaRPr lang="en-GB" sz="4000"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7408" t="16959" r="7305" b="11622"/>
          <a:stretch/>
        </p:blipFill>
        <p:spPr>
          <a:xfrm>
            <a:off x="8185647" y="6348064"/>
            <a:ext cx="775066" cy="339958"/>
          </a:xfrm>
          <a:prstGeom prst="rect">
            <a:avLst/>
          </a:prstGeom>
        </p:spPr>
      </p:pic>
      <p:sp>
        <p:nvSpPr>
          <p:cNvPr id="13" name="Title 1">
            <a:extLst>
              <a:ext uri="{FF2B5EF4-FFF2-40B4-BE49-F238E27FC236}">
                <a16:creationId xmlns:a16="http://schemas.microsoft.com/office/drawing/2014/main" id="{20AA7D4C-1C84-4A03-9F85-7C1D2098DAA7}"/>
              </a:ext>
            </a:extLst>
          </p:cNvPr>
          <p:cNvSpPr txBox="1">
            <a:spLocks/>
          </p:cNvSpPr>
          <p:nvPr/>
        </p:nvSpPr>
        <p:spPr>
          <a:xfrm>
            <a:off x="3468226" y="311092"/>
            <a:ext cx="4011997" cy="811276"/>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GB" b="1" dirty="0">
                <a:solidFill>
                  <a:srgbClr val="034DA2"/>
                </a:solidFill>
                <a:latin typeface="+mn-lt"/>
              </a:rPr>
              <a:t>Core Partners</a:t>
            </a:r>
          </a:p>
        </p:txBody>
      </p:sp>
      <p:sp>
        <p:nvSpPr>
          <p:cNvPr id="15" name="Content Placeholder 14">
            <a:extLst>
              <a:ext uri="{FF2B5EF4-FFF2-40B4-BE49-F238E27FC236}">
                <a16:creationId xmlns:a16="http://schemas.microsoft.com/office/drawing/2014/main" id="{B8EDF14A-AC16-45CF-AE16-F3215A48A2DF}"/>
              </a:ext>
            </a:extLst>
          </p:cNvPr>
          <p:cNvSpPr txBox="1">
            <a:spLocks noGrp="1"/>
          </p:cNvSpPr>
          <p:nvPr>
            <p:ph idx="1"/>
          </p:nvPr>
        </p:nvSpPr>
        <p:spPr>
          <a:xfrm>
            <a:off x="3347996" y="974835"/>
            <a:ext cx="3903594" cy="2308324"/>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Belfast Met</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Energia</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HyEnergy</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National University of Ireland Galway</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University of Luxemburg</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IZES GmbH</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2620BF89-3059-4CFA-9EE8-AE2D9ECAF5C8}"/>
              </a:ext>
            </a:extLst>
          </p:cNvPr>
          <p:cNvSpPr txBox="1"/>
          <p:nvPr/>
        </p:nvSpPr>
        <p:spPr>
          <a:xfrm>
            <a:off x="3371306" y="3059197"/>
            <a:ext cx="3347499"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34DA2"/>
                </a:solidFill>
                <a:effectLst/>
                <a:uLnTx/>
                <a:uFillTx/>
                <a:latin typeface="Calibri" panose="020F0502020204030204"/>
                <a:ea typeface="+mn-ea"/>
                <a:cs typeface="+mn-cs"/>
              </a:rPr>
              <a:t>Auxiliary Partners</a:t>
            </a:r>
          </a:p>
        </p:txBody>
      </p:sp>
      <p:sp>
        <p:nvSpPr>
          <p:cNvPr id="19" name="TextBox 18">
            <a:extLst>
              <a:ext uri="{FF2B5EF4-FFF2-40B4-BE49-F238E27FC236}">
                <a16:creationId xmlns:a16="http://schemas.microsoft.com/office/drawing/2014/main" id="{57F0A8F6-66CB-4E7D-B0D8-E1F60B36B380}"/>
              </a:ext>
            </a:extLst>
          </p:cNvPr>
          <p:cNvSpPr txBox="1"/>
          <p:nvPr/>
        </p:nvSpPr>
        <p:spPr>
          <a:xfrm>
            <a:off x="3412443" y="3641432"/>
            <a:ext cx="2606694" cy="1477328"/>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ENSICAEN</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INSA Rouen</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VUB BURN</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TK Renewables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Pure Energy Centre</a:t>
            </a:r>
          </a:p>
        </p:txBody>
      </p:sp>
      <p:sp>
        <p:nvSpPr>
          <p:cNvPr id="21" name="TextBox 20">
            <a:extLst>
              <a:ext uri="{FF2B5EF4-FFF2-40B4-BE49-F238E27FC236}">
                <a16:creationId xmlns:a16="http://schemas.microsoft.com/office/drawing/2014/main" id="{A9CE5BCE-67D3-4B16-9ED0-B7F29AB0B060}"/>
              </a:ext>
            </a:extLst>
          </p:cNvPr>
          <p:cNvSpPr txBox="1"/>
          <p:nvPr/>
        </p:nvSpPr>
        <p:spPr>
          <a:xfrm>
            <a:off x="3359331" y="5298390"/>
            <a:ext cx="3347499"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34DA2"/>
                </a:solidFill>
                <a:effectLst/>
                <a:uLnTx/>
                <a:uFillTx/>
                <a:latin typeface="Calibri" panose="020F0502020204030204"/>
                <a:ea typeface="+mn-ea"/>
                <a:cs typeface="+mn-cs"/>
              </a:rPr>
              <a:t>Associate Partners</a:t>
            </a:r>
          </a:p>
        </p:txBody>
      </p:sp>
      <p:sp>
        <p:nvSpPr>
          <p:cNvPr id="8" name="TextBox 7">
            <a:extLst>
              <a:ext uri="{FF2B5EF4-FFF2-40B4-BE49-F238E27FC236}">
                <a16:creationId xmlns:a16="http://schemas.microsoft.com/office/drawing/2014/main" id="{BF8F108E-0A7E-45F0-80F1-2C9329538923}"/>
              </a:ext>
            </a:extLst>
          </p:cNvPr>
          <p:cNvSpPr txBox="1"/>
          <p:nvPr/>
        </p:nvSpPr>
        <p:spPr>
          <a:xfrm>
            <a:off x="3468226" y="5887066"/>
            <a:ext cx="2972331" cy="369332"/>
          </a:xfrm>
          <a:prstGeom prst="rect">
            <a:avLst/>
          </a:prstGeom>
          <a:noFill/>
        </p:spPr>
        <p:txBody>
          <a:bodyPr wrap="square" rtlCol="0">
            <a:spAutoFit/>
          </a:bodyPr>
          <a:lstStyle/>
          <a:p>
            <a:pPr marL="285750" indent="-285750">
              <a:buFont typeface="Arial" panose="020B0604020202020204" pitchFamily="34" charset="0"/>
              <a:buChar char="•"/>
            </a:pPr>
            <a:r>
              <a:rPr lang="en-GB" dirty="0"/>
              <a:t>85 International Associates</a:t>
            </a:r>
          </a:p>
        </p:txBody>
      </p:sp>
      <p:sp>
        <p:nvSpPr>
          <p:cNvPr id="22" name="TextBox 21">
            <a:extLst>
              <a:ext uri="{FF2B5EF4-FFF2-40B4-BE49-F238E27FC236}">
                <a16:creationId xmlns:a16="http://schemas.microsoft.com/office/drawing/2014/main" id="{F061E7E0-1D4D-4775-9004-C80AD3250184}"/>
              </a:ext>
            </a:extLst>
          </p:cNvPr>
          <p:cNvSpPr txBox="1"/>
          <p:nvPr/>
        </p:nvSpPr>
        <p:spPr>
          <a:xfrm>
            <a:off x="2688684" y="6340787"/>
            <a:ext cx="5222218" cy="523220"/>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34DA2"/>
                </a:solidFill>
                <a:effectLst/>
                <a:uLnTx/>
                <a:uFillTx/>
                <a:latin typeface="Calibri" panose="020F0502020204030204"/>
                <a:ea typeface="+mn-ea"/>
                <a:cs typeface="+mn-cs"/>
              </a:rPr>
              <a:t>GenComm Project Partners’ Meeting #19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34DA2"/>
                </a:solidFill>
                <a:effectLst/>
                <a:uLnTx/>
                <a:uFillTx/>
                <a:latin typeface="Calibri" panose="020F0502020204030204"/>
                <a:ea typeface="+mn-ea"/>
                <a:cs typeface="+mn-cs"/>
              </a:rPr>
              <a:t> 24</a:t>
            </a:r>
            <a:r>
              <a:rPr kumimoji="0" lang="en-GB" sz="1400" b="1" i="0" u="none" strike="noStrike" kern="1200" cap="none" spc="0" normalizeH="0" baseline="30000" noProof="0" dirty="0">
                <a:ln>
                  <a:noFill/>
                </a:ln>
                <a:solidFill>
                  <a:srgbClr val="034DA2"/>
                </a:solidFill>
                <a:effectLst/>
                <a:uLnTx/>
                <a:uFillTx/>
                <a:latin typeface="Calibri" panose="020F0502020204030204"/>
                <a:ea typeface="+mn-ea"/>
                <a:cs typeface="+mn-cs"/>
              </a:rPr>
              <a:t>th</a:t>
            </a:r>
            <a:r>
              <a:rPr kumimoji="0" lang="en-GB" sz="1400" b="1" i="0" u="none" strike="noStrike" kern="1200" cap="none" spc="0" normalizeH="0" baseline="0" noProof="0" dirty="0">
                <a:ln>
                  <a:noFill/>
                </a:ln>
                <a:solidFill>
                  <a:srgbClr val="034DA2"/>
                </a:solidFill>
                <a:effectLst/>
                <a:uLnTx/>
                <a:uFillTx/>
                <a:latin typeface="Calibri" panose="020F0502020204030204"/>
                <a:ea typeface="+mn-ea"/>
                <a:cs typeface="+mn-cs"/>
              </a:rPr>
              <a:t> &amp; 25</a:t>
            </a:r>
            <a:r>
              <a:rPr kumimoji="0" lang="en-GB" sz="1400" b="1" i="0" u="none" strike="noStrike" kern="1200" cap="none" spc="0" normalizeH="0" baseline="30000" noProof="0" dirty="0">
                <a:ln>
                  <a:noFill/>
                </a:ln>
                <a:solidFill>
                  <a:srgbClr val="034DA2"/>
                </a:solidFill>
                <a:effectLst/>
                <a:uLnTx/>
                <a:uFillTx/>
                <a:latin typeface="Calibri" panose="020F0502020204030204"/>
                <a:ea typeface="+mn-ea"/>
                <a:cs typeface="+mn-cs"/>
              </a:rPr>
              <a:t>th</a:t>
            </a:r>
            <a:r>
              <a:rPr kumimoji="0" lang="en-GB" sz="1400" b="1" i="0" u="none" strike="noStrike" kern="1200" cap="none" spc="0" normalizeH="0" baseline="0" noProof="0" dirty="0">
                <a:ln>
                  <a:noFill/>
                </a:ln>
                <a:solidFill>
                  <a:srgbClr val="034DA2"/>
                </a:solidFill>
                <a:effectLst/>
                <a:uLnTx/>
                <a:uFillTx/>
                <a:latin typeface="Calibri" panose="020F0502020204030204"/>
                <a:ea typeface="+mn-ea"/>
                <a:cs typeface="+mn-cs"/>
              </a:rPr>
              <a:t> February 2022</a:t>
            </a:r>
          </a:p>
        </p:txBody>
      </p:sp>
    </p:spTree>
    <p:extLst>
      <p:ext uri="{BB962C8B-B14F-4D97-AF65-F5344CB8AC3E}">
        <p14:creationId xmlns:p14="http://schemas.microsoft.com/office/powerpoint/2010/main" val="24563530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Rectangle 22">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2" y="1914808"/>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39858" y="1683756"/>
            <a:ext cx="2336449" cy="2396359"/>
          </a:xfrm>
        </p:spPr>
        <p:txBody>
          <a:bodyPr anchor="b">
            <a:normAutofit/>
          </a:bodyPr>
          <a:lstStyle/>
          <a:p>
            <a:pPr algn="r"/>
            <a:r>
              <a:rPr lang="en-GB" sz="4000" b="1" dirty="0">
                <a:solidFill>
                  <a:srgbClr val="FFFFFF"/>
                </a:solidFill>
                <a:latin typeface="Open Sans" panose="020B0606030504020204" pitchFamily="34" charset="0"/>
                <a:ea typeface="Open Sans" panose="020B0606030504020204" pitchFamily="34" charset="0"/>
                <a:cs typeface="Open Sans" panose="020B0606030504020204" pitchFamily="34" charset="0"/>
              </a:rPr>
              <a:t>When?</a:t>
            </a:r>
          </a:p>
        </p:txBody>
      </p:sp>
      <p:pic>
        <p:nvPicPr>
          <p:cNvPr id="7" name="Picture 6">
            <a:extLst>
              <a:ext uri="{FF2B5EF4-FFF2-40B4-BE49-F238E27FC236}">
                <a16:creationId xmlns:a16="http://schemas.microsoft.com/office/drawing/2014/main" id="{3557C798-FF82-4D7F-B7E9-602EDFF0F904}"/>
              </a:ext>
            </a:extLst>
          </p:cNvPr>
          <p:cNvPicPr>
            <a:picLocks noChangeAspect="1"/>
          </p:cNvPicPr>
          <p:nvPr/>
        </p:nvPicPr>
        <p:blipFill rotWithShape="1">
          <a:blip r:embed="rId2">
            <a:extLst>
              <a:ext uri="{28A0092B-C50C-407E-A947-70E740481C1C}">
                <a14:useLocalDpi xmlns:a14="http://schemas.microsoft.com/office/drawing/2010/main" val="0"/>
              </a:ext>
            </a:extLst>
          </a:blip>
          <a:srcRect l="7408" t="16959" r="7305" b="11622"/>
          <a:stretch/>
        </p:blipFill>
        <p:spPr>
          <a:xfrm>
            <a:off x="7979545" y="6238444"/>
            <a:ext cx="1070483" cy="469533"/>
          </a:xfrm>
          <a:prstGeom prst="rect">
            <a:avLst/>
          </a:prstGeom>
        </p:spPr>
      </p:pic>
      <p:graphicFrame>
        <p:nvGraphicFramePr>
          <p:cNvPr id="9" name="Content Placeholder 2">
            <a:extLst>
              <a:ext uri="{FF2B5EF4-FFF2-40B4-BE49-F238E27FC236}">
                <a16:creationId xmlns:a16="http://schemas.microsoft.com/office/drawing/2014/main" id="{88AAEAE9-1C65-4D31-88E7-B7B76B3240ED}"/>
              </a:ext>
            </a:extLst>
          </p:cNvPr>
          <p:cNvGraphicFramePr>
            <a:graphicFrameLocks noGrp="1"/>
          </p:cNvGraphicFramePr>
          <p:nvPr>
            <p:ph idx="1"/>
            <p:extLst>
              <p:ext uri="{D42A27DB-BD31-4B8C-83A1-F6EECF244321}">
                <p14:modId xmlns:p14="http://schemas.microsoft.com/office/powerpoint/2010/main" val="156722915"/>
              </p:ext>
            </p:extLst>
          </p:nvPr>
        </p:nvGraphicFramePr>
        <p:xfrm>
          <a:off x="3678789" y="750440"/>
          <a:ext cx="5000124" cy="5453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Box 10">
            <a:extLst>
              <a:ext uri="{FF2B5EF4-FFF2-40B4-BE49-F238E27FC236}">
                <a16:creationId xmlns:a16="http://schemas.microsoft.com/office/drawing/2014/main" id="{559BC9FB-AD9E-4E93-BE43-4E6F42F59F39}"/>
              </a:ext>
            </a:extLst>
          </p:cNvPr>
          <p:cNvSpPr txBox="1"/>
          <p:nvPr/>
        </p:nvSpPr>
        <p:spPr>
          <a:xfrm>
            <a:off x="2663355" y="6211601"/>
            <a:ext cx="5222218" cy="523220"/>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34DA2"/>
                </a:solidFill>
                <a:effectLst/>
                <a:uLnTx/>
                <a:uFillTx/>
                <a:latin typeface="Calibri" panose="020F0502020204030204"/>
                <a:ea typeface="+mn-ea"/>
                <a:cs typeface="+mn-cs"/>
              </a:rPr>
              <a:t>GenComm Project Partners’ Meeting #19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34DA2"/>
                </a:solidFill>
                <a:effectLst/>
                <a:uLnTx/>
                <a:uFillTx/>
                <a:latin typeface="Calibri" panose="020F0502020204030204"/>
                <a:ea typeface="+mn-ea"/>
                <a:cs typeface="+mn-cs"/>
              </a:rPr>
              <a:t> 24</a:t>
            </a:r>
            <a:r>
              <a:rPr kumimoji="0" lang="en-GB" sz="1400" b="1" i="0" u="none" strike="noStrike" kern="1200" cap="none" spc="0" normalizeH="0" baseline="30000" noProof="0" dirty="0">
                <a:ln>
                  <a:noFill/>
                </a:ln>
                <a:solidFill>
                  <a:srgbClr val="034DA2"/>
                </a:solidFill>
                <a:effectLst/>
                <a:uLnTx/>
                <a:uFillTx/>
                <a:latin typeface="Calibri" panose="020F0502020204030204"/>
                <a:ea typeface="+mn-ea"/>
                <a:cs typeface="+mn-cs"/>
              </a:rPr>
              <a:t>th</a:t>
            </a:r>
            <a:r>
              <a:rPr kumimoji="0" lang="en-GB" sz="1400" b="1" i="0" u="none" strike="noStrike" kern="1200" cap="none" spc="0" normalizeH="0" baseline="0" noProof="0" dirty="0">
                <a:ln>
                  <a:noFill/>
                </a:ln>
                <a:solidFill>
                  <a:srgbClr val="034DA2"/>
                </a:solidFill>
                <a:effectLst/>
                <a:uLnTx/>
                <a:uFillTx/>
                <a:latin typeface="Calibri" panose="020F0502020204030204"/>
                <a:ea typeface="+mn-ea"/>
                <a:cs typeface="+mn-cs"/>
              </a:rPr>
              <a:t> &amp; 25</a:t>
            </a:r>
            <a:r>
              <a:rPr kumimoji="0" lang="en-GB" sz="1400" b="1" i="0" u="none" strike="noStrike" kern="1200" cap="none" spc="0" normalizeH="0" baseline="30000" noProof="0" dirty="0">
                <a:ln>
                  <a:noFill/>
                </a:ln>
                <a:solidFill>
                  <a:srgbClr val="034DA2"/>
                </a:solidFill>
                <a:effectLst/>
                <a:uLnTx/>
                <a:uFillTx/>
                <a:latin typeface="Calibri" panose="020F0502020204030204"/>
                <a:ea typeface="+mn-ea"/>
                <a:cs typeface="+mn-cs"/>
              </a:rPr>
              <a:t>th</a:t>
            </a:r>
            <a:r>
              <a:rPr kumimoji="0" lang="en-GB" sz="1400" b="1" i="0" u="none" strike="noStrike" kern="1200" cap="none" spc="0" normalizeH="0" baseline="0" noProof="0" dirty="0">
                <a:ln>
                  <a:noFill/>
                </a:ln>
                <a:solidFill>
                  <a:srgbClr val="034DA2"/>
                </a:solidFill>
                <a:effectLst/>
                <a:uLnTx/>
                <a:uFillTx/>
                <a:latin typeface="Calibri" panose="020F0502020204030204"/>
                <a:ea typeface="+mn-ea"/>
                <a:cs typeface="+mn-cs"/>
              </a:rPr>
              <a:t> February 2022</a:t>
            </a:r>
          </a:p>
        </p:txBody>
      </p:sp>
    </p:spTree>
    <p:extLst>
      <p:ext uri="{BB962C8B-B14F-4D97-AF65-F5344CB8AC3E}">
        <p14:creationId xmlns:p14="http://schemas.microsoft.com/office/powerpoint/2010/main" val="29916388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2" y="1914808"/>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39858" y="1683756"/>
            <a:ext cx="2336449" cy="2396359"/>
          </a:xfrm>
        </p:spPr>
        <p:txBody>
          <a:bodyPr anchor="b">
            <a:normAutofit/>
          </a:bodyPr>
          <a:lstStyle/>
          <a:p>
            <a:pPr algn="r"/>
            <a:r>
              <a:rPr lang="en-GB" sz="4000" b="1" dirty="0">
                <a:solidFill>
                  <a:srgbClr val="FFFFFF"/>
                </a:solidFill>
                <a:latin typeface="Open Sans" panose="020B0606030504020204" pitchFamily="34" charset="0"/>
                <a:ea typeface="Open Sans" panose="020B0606030504020204" pitchFamily="34" charset="0"/>
                <a:cs typeface="Open Sans" panose="020B0606030504020204" pitchFamily="34" charset="0"/>
              </a:rPr>
              <a:t>How?</a:t>
            </a:r>
            <a:endParaRPr lang="en-GB" sz="4000"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7408" t="16959" r="7305" b="11622"/>
          <a:stretch/>
        </p:blipFill>
        <p:spPr>
          <a:xfrm>
            <a:off x="8185647" y="6348064"/>
            <a:ext cx="775066" cy="339958"/>
          </a:xfrm>
          <a:prstGeom prst="rect">
            <a:avLst/>
          </a:prstGeom>
        </p:spPr>
      </p:pic>
      <p:graphicFrame>
        <p:nvGraphicFramePr>
          <p:cNvPr id="6" name="Content Placeholder 2">
            <a:extLst>
              <a:ext uri="{FF2B5EF4-FFF2-40B4-BE49-F238E27FC236}">
                <a16:creationId xmlns:a16="http://schemas.microsoft.com/office/drawing/2014/main" id="{5440BDB4-586C-4710-8B2C-86FADFA87C4B}"/>
              </a:ext>
            </a:extLst>
          </p:cNvPr>
          <p:cNvGraphicFramePr>
            <a:graphicFrameLocks noGrp="1"/>
          </p:cNvGraphicFramePr>
          <p:nvPr>
            <p:ph idx="1"/>
            <p:extLst>
              <p:ext uri="{D42A27DB-BD31-4B8C-83A1-F6EECF244321}">
                <p14:modId xmlns:p14="http://schemas.microsoft.com/office/powerpoint/2010/main" val="1383755714"/>
              </p:ext>
            </p:extLst>
          </p:nvPr>
        </p:nvGraphicFramePr>
        <p:xfrm>
          <a:off x="3573056" y="447072"/>
          <a:ext cx="5000124" cy="54539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TextBox 10">
            <a:extLst>
              <a:ext uri="{FF2B5EF4-FFF2-40B4-BE49-F238E27FC236}">
                <a16:creationId xmlns:a16="http://schemas.microsoft.com/office/drawing/2014/main" id="{13F15667-1D12-4A85-90CD-F80F909C36EA}"/>
              </a:ext>
            </a:extLst>
          </p:cNvPr>
          <p:cNvSpPr txBox="1"/>
          <p:nvPr/>
        </p:nvSpPr>
        <p:spPr>
          <a:xfrm>
            <a:off x="2663355" y="6306844"/>
            <a:ext cx="5222218" cy="523220"/>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34DA2"/>
                </a:solidFill>
                <a:effectLst/>
                <a:uLnTx/>
                <a:uFillTx/>
                <a:latin typeface="Calibri" panose="020F0502020204030204"/>
                <a:ea typeface="+mn-ea"/>
                <a:cs typeface="+mn-cs"/>
              </a:rPr>
              <a:t>GenComm Project Partners’ Meeting #19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34DA2"/>
                </a:solidFill>
                <a:effectLst/>
                <a:uLnTx/>
                <a:uFillTx/>
                <a:latin typeface="Calibri" panose="020F0502020204030204"/>
                <a:ea typeface="+mn-ea"/>
                <a:cs typeface="+mn-cs"/>
              </a:rPr>
              <a:t> 24</a:t>
            </a:r>
            <a:r>
              <a:rPr kumimoji="0" lang="en-GB" sz="1400" b="1" i="0" u="none" strike="noStrike" kern="1200" cap="none" spc="0" normalizeH="0" baseline="30000" noProof="0" dirty="0">
                <a:ln>
                  <a:noFill/>
                </a:ln>
                <a:solidFill>
                  <a:srgbClr val="034DA2"/>
                </a:solidFill>
                <a:effectLst/>
                <a:uLnTx/>
                <a:uFillTx/>
                <a:latin typeface="Calibri" panose="020F0502020204030204"/>
                <a:ea typeface="+mn-ea"/>
                <a:cs typeface="+mn-cs"/>
              </a:rPr>
              <a:t>th</a:t>
            </a:r>
            <a:r>
              <a:rPr kumimoji="0" lang="en-GB" sz="1400" b="1" i="0" u="none" strike="noStrike" kern="1200" cap="none" spc="0" normalizeH="0" baseline="0" noProof="0" dirty="0">
                <a:ln>
                  <a:noFill/>
                </a:ln>
                <a:solidFill>
                  <a:srgbClr val="034DA2"/>
                </a:solidFill>
                <a:effectLst/>
                <a:uLnTx/>
                <a:uFillTx/>
                <a:latin typeface="Calibri" panose="020F0502020204030204"/>
                <a:ea typeface="+mn-ea"/>
                <a:cs typeface="+mn-cs"/>
              </a:rPr>
              <a:t> &amp; 25</a:t>
            </a:r>
            <a:r>
              <a:rPr kumimoji="0" lang="en-GB" sz="1400" b="1" i="0" u="none" strike="noStrike" kern="1200" cap="none" spc="0" normalizeH="0" baseline="30000" noProof="0" dirty="0">
                <a:ln>
                  <a:noFill/>
                </a:ln>
                <a:solidFill>
                  <a:srgbClr val="034DA2"/>
                </a:solidFill>
                <a:effectLst/>
                <a:uLnTx/>
                <a:uFillTx/>
                <a:latin typeface="Calibri" panose="020F0502020204030204"/>
                <a:ea typeface="+mn-ea"/>
                <a:cs typeface="+mn-cs"/>
              </a:rPr>
              <a:t>th</a:t>
            </a:r>
            <a:r>
              <a:rPr kumimoji="0" lang="en-GB" sz="1400" b="1" i="0" u="none" strike="noStrike" kern="1200" cap="none" spc="0" normalizeH="0" baseline="0" noProof="0" dirty="0">
                <a:ln>
                  <a:noFill/>
                </a:ln>
                <a:solidFill>
                  <a:srgbClr val="034DA2"/>
                </a:solidFill>
                <a:effectLst/>
                <a:uLnTx/>
                <a:uFillTx/>
                <a:latin typeface="Calibri" panose="020F0502020204030204"/>
                <a:ea typeface="+mn-ea"/>
                <a:cs typeface="+mn-cs"/>
              </a:rPr>
              <a:t> February 2022</a:t>
            </a:r>
          </a:p>
        </p:txBody>
      </p:sp>
    </p:spTree>
    <p:extLst>
      <p:ext uri="{BB962C8B-B14F-4D97-AF65-F5344CB8AC3E}">
        <p14:creationId xmlns:p14="http://schemas.microsoft.com/office/powerpoint/2010/main" val="36605514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Rectangle 103"/>
          <p:cNvSpPr/>
          <p:nvPr/>
        </p:nvSpPr>
        <p:spPr>
          <a:xfrm>
            <a:off x="647998" y="5065651"/>
            <a:ext cx="8380649" cy="594962"/>
          </a:xfrm>
          <a:prstGeom prst="rect">
            <a:avLst/>
          </a:prstGeom>
          <a:solidFill>
            <a:schemeClr val="bg1">
              <a:lumMod val="7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3" name="Rectangle 102"/>
          <p:cNvSpPr/>
          <p:nvPr/>
        </p:nvSpPr>
        <p:spPr>
          <a:xfrm>
            <a:off x="647998" y="1985467"/>
            <a:ext cx="8380649" cy="3104000"/>
          </a:xfrm>
          <a:prstGeom prst="rect">
            <a:avLst/>
          </a:prstGeom>
          <a:solidFill>
            <a:schemeClr val="bg1">
              <a:lumMod val="7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Slide Number Placeholder 2"/>
          <p:cNvSpPr>
            <a:spLocks noGrp="1"/>
          </p:cNvSpPr>
          <p:nvPr>
            <p:ph type="sldNum" sz="quarter" idx="12"/>
          </p:nvPr>
        </p:nvSpPr>
        <p:spPr/>
        <p:txBody>
          <a:bodyPr/>
          <a:lstStyle/>
          <a:p>
            <a:fld id="{E87D083B-FAF2-5643-A9FC-521FAB15583B}" type="slidenum">
              <a:rPr lang="en-GB" smtClean="0"/>
              <a:t>9</a:t>
            </a:fld>
            <a:endParaRPr lang="en-GB"/>
          </a:p>
        </p:txBody>
      </p:sp>
      <p:pic>
        <p:nvPicPr>
          <p:cNvPr id="74" name="Grafik 115">
            <a:extLst>
              <a:ext uri="{FF2B5EF4-FFF2-40B4-BE49-F238E27FC236}">
                <a16:creationId xmlns:a16="http://schemas.microsoft.com/office/drawing/2014/main" id="{4E4CC2CD-E009-4FA7-9A75-C9144C19AAC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34045" y="3385608"/>
            <a:ext cx="452164" cy="455625"/>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5" name="Ellipse 22">
            <a:extLst>
              <a:ext uri="{FF2B5EF4-FFF2-40B4-BE49-F238E27FC236}">
                <a16:creationId xmlns:a16="http://schemas.microsoft.com/office/drawing/2014/main" id="{7F68AB94-BC3D-4B2A-AF46-606EB46500B6}"/>
              </a:ext>
            </a:extLst>
          </p:cNvPr>
          <p:cNvSpPr/>
          <p:nvPr/>
        </p:nvSpPr>
        <p:spPr>
          <a:xfrm>
            <a:off x="2152449" y="2733946"/>
            <a:ext cx="455625" cy="455625"/>
          </a:xfrm>
          <a:prstGeom prst="ellipse">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60"/>
          </a:p>
        </p:txBody>
      </p:sp>
      <p:sp>
        <p:nvSpPr>
          <p:cNvPr id="76" name="Ellipse 23">
            <a:extLst>
              <a:ext uri="{FF2B5EF4-FFF2-40B4-BE49-F238E27FC236}">
                <a16:creationId xmlns:a16="http://schemas.microsoft.com/office/drawing/2014/main" id="{A64845FD-86F6-4970-BE96-8CD5C0D863FE}"/>
              </a:ext>
            </a:extLst>
          </p:cNvPr>
          <p:cNvSpPr/>
          <p:nvPr/>
        </p:nvSpPr>
        <p:spPr>
          <a:xfrm>
            <a:off x="2209612" y="3426538"/>
            <a:ext cx="455625" cy="455625"/>
          </a:xfrm>
          <a:prstGeom prst="ellipse">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60"/>
          </a:p>
        </p:txBody>
      </p:sp>
      <p:sp>
        <p:nvSpPr>
          <p:cNvPr id="77" name="Ellipse 24">
            <a:extLst>
              <a:ext uri="{FF2B5EF4-FFF2-40B4-BE49-F238E27FC236}">
                <a16:creationId xmlns:a16="http://schemas.microsoft.com/office/drawing/2014/main" id="{BE02B18A-FE5F-4A1F-A155-97B245D7360E}"/>
              </a:ext>
            </a:extLst>
          </p:cNvPr>
          <p:cNvSpPr/>
          <p:nvPr/>
        </p:nvSpPr>
        <p:spPr>
          <a:xfrm>
            <a:off x="2220019" y="3974357"/>
            <a:ext cx="455625" cy="455625"/>
          </a:xfrm>
          <a:prstGeom prst="ellipse">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60"/>
          </a:p>
        </p:txBody>
      </p:sp>
      <p:sp>
        <p:nvSpPr>
          <p:cNvPr id="78" name="Abgerundetes Rechteck 45">
            <a:extLst>
              <a:ext uri="{FF2B5EF4-FFF2-40B4-BE49-F238E27FC236}">
                <a16:creationId xmlns:a16="http://schemas.microsoft.com/office/drawing/2014/main" id="{02A89DF5-9393-429D-9E9B-8BEA61E54B18}"/>
              </a:ext>
            </a:extLst>
          </p:cNvPr>
          <p:cNvSpPr/>
          <p:nvPr/>
        </p:nvSpPr>
        <p:spPr>
          <a:xfrm>
            <a:off x="1256306" y="2898143"/>
            <a:ext cx="734111" cy="392529"/>
          </a:xfrm>
          <a:prstGeom prst="round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60"/>
          </a:p>
        </p:txBody>
      </p:sp>
      <p:sp>
        <p:nvSpPr>
          <p:cNvPr id="79" name="Abgerundetes Rechteck 47">
            <a:extLst>
              <a:ext uri="{FF2B5EF4-FFF2-40B4-BE49-F238E27FC236}">
                <a16:creationId xmlns:a16="http://schemas.microsoft.com/office/drawing/2014/main" id="{C1BA1F95-1FDA-4BEE-AE20-8A847E0D18C3}"/>
              </a:ext>
            </a:extLst>
          </p:cNvPr>
          <p:cNvSpPr/>
          <p:nvPr/>
        </p:nvSpPr>
        <p:spPr>
          <a:xfrm>
            <a:off x="1248056" y="4147441"/>
            <a:ext cx="801837" cy="455625"/>
          </a:xfrm>
          <a:prstGeom prst="round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60"/>
          </a:p>
        </p:txBody>
      </p:sp>
      <p:pic>
        <p:nvPicPr>
          <p:cNvPr id="80" name="Grafik 49">
            <a:extLst>
              <a:ext uri="{FF2B5EF4-FFF2-40B4-BE49-F238E27FC236}">
                <a16:creationId xmlns:a16="http://schemas.microsoft.com/office/drawing/2014/main" id="{08B8ACD9-17A2-4827-8696-E58BD88B643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95363" y="2821025"/>
            <a:ext cx="274936" cy="274936"/>
          </a:xfrm>
          <a:prstGeom prst="rect">
            <a:avLst/>
          </a:prstGeom>
          <a:solidFill>
            <a:schemeClr val="bg1"/>
          </a:solidFill>
          <a:ln>
            <a:noFill/>
          </a:ln>
        </p:spPr>
      </p:pic>
      <p:sp>
        <p:nvSpPr>
          <p:cNvPr id="81" name="Rechteck 17">
            <a:extLst>
              <a:ext uri="{FF2B5EF4-FFF2-40B4-BE49-F238E27FC236}">
                <a16:creationId xmlns:a16="http://schemas.microsoft.com/office/drawing/2014/main" id="{E6D72937-7D32-430C-ADD7-465F3A4D6118}"/>
              </a:ext>
            </a:extLst>
          </p:cNvPr>
          <p:cNvSpPr/>
          <p:nvPr/>
        </p:nvSpPr>
        <p:spPr>
          <a:xfrm>
            <a:off x="1253296" y="2827870"/>
            <a:ext cx="823503" cy="461665"/>
          </a:xfrm>
          <a:prstGeom prst="rect">
            <a:avLst/>
          </a:prstGeom>
        </p:spPr>
        <p:txBody>
          <a:bodyPr wrap="square">
            <a:spAutoFit/>
          </a:bodyPr>
          <a:lstStyle/>
          <a:p>
            <a:pPr lvl="0" algn="ctr"/>
            <a:r>
              <a:rPr lang="en-US" sz="1200" b="1" u="sng" dirty="0">
                <a:solidFill>
                  <a:schemeClr val="bg2">
                    <a:lumMod val="25000"/>
                  </a:schemeClr>
                </a:solidFill>
                <a:latin typeface="Futura Std Book" panose="020B0502020204020303" pitchFamily="34" charset="0"/>
              </a:rPr>
              <a:t>Wind Energy</a:t>
            </a:r>
            <a:endParaRPr lang="en-US" sz="1200" b="1" dirty="0">
              <a:solidFill>
                <a:schemeClr val="bg2">
                  <a:lumMod val="25000"/>
                </a:schemeClr>
              </a:solidFill>
              <a:latin typeface="Futura Std Light" panose="020B0402020204020303" pitchFamily="34" charset="0"/>
            </a:endParaRPr>
          </a:p>
        </p:txBody>
      </p:sp>
      <p:pic>
        <p:nvPicPr>
          <p:cNvPr id="82" name="Picture 2" descr="Bildergebnis für PV panel Icon grey png">
            <a:extLst>
              <a:ext uri="{FF2B5EF4-FFF2-40B4-BE49-F238E27FC236}">
                <a16:creationId xmlns:a16="http://schemas.microsoft.com/office/drawing/2014/main" id="{78B4487B-4C0F-487B-802A-B971C6AF43A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67707" y="3460159"/>
            <a:ext cx="305768" cy="305768"/>
          </a:xfrm>
          <a:prstGeom prst="rect">
            <a:avLst/>
          </a:prstGeom>
          <a:solidFill>
            <a:schemeClr val="bg1"/>
          </a:solidFill>
          <a:ln>
            <a:noFill/>
          </a:ln>
        </p:spPr>
      </p:pic>
      <p:sp>
        <p:nvSpPr>
          <p:cNvPr id="83" name="Abgerundetes Rechteck 53">
            <a:extLst>
              <a:ext uri="{FF2B5EF4-FFF2-40B4-BE49-F238E27FC236}">
                <a16:creationId xmlns:a16="http://schemas.microsoft.com/office/drawing/2014/main" id="{3B6821ED-6AB9-4123-ADA7-354FC70E6D24}"/>
              </a:ext>
            </a:extLst>
          </p:cNvPr>
          <p:cNvSpPr/>
          <p:nvPr/>
        </p:nvSpPr>
        <p:spPr>
          <a:xfrm>
            <a:off x="1235962" y="3508859"/>
            <a:ext cx="823503" cy="390495"/>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60"/>
          </a:p>
        </p:txBody>
      </p:sp>
      <p:sp>
        <p:nvSpPr>
          <p:cNvPr id="84" name="Rechteck 54">
            <a:extLst>
              <a:ext uri="{FF2B5EF4-FFF2-40B4-BE49-F238E27FC236}">
                <a16:creationId xmlns:a16="http://schemas.microsoft.com/office/drawing/2014/main" id="{C19967DD-D217-4B43-891B-F0465C410CDC}"/>
              </a:ext>
            </a:extLst>
          </p:cNvPr>
          <p:cNvSpPr/>
          <p:nvPr/>
        </p:nvSpPr>
        <p:spPr>
          <a:xfrm>
            <a:off x="1298660" y="3437689"/>
            <a:ext cx="760805" cy="461665"/>
          </a:xfrm>
          <a:prstGeom prst="rect">
            <a:avLst/>
          </a:prstGeom>
        </p:spPr>
        <p:txBody>
          <a:bodyPr wrap="square">
            <a:spAutoFit/>
          </a:bodyPr>
          <a:lstStyle/>
          <a:p>
            <a:pPr lvl="0" algn="ctr"/>
            <a:r>
              <a:rPr lang="en-US" sz="1200" b="1" u="sng" dirty="0">
                <a:solidFill>
                  <a:schemeClr val="bg2">
                    <a:lumMod val="25000"/>
                  </a:schemeClr>
                </a:solidFill>
                <a:latin typeface="Futura Std Book" panose="020B0502020204020303" pitchFamily="34" charset="0"/>
              </a:rPr>
              <a:t>Solar Energy</a:t>
            </a:r>
            <a:endParaRPr lang="en-US" sz="1200" b="1" dirty="0">
              <a:solidFill>
                <a:schemeClr val="bg2">
                  <a:lumMod val="25000"/>
                </a:schemeClr>
              </a:solidFill>
              <a:latin typeface="Futura Std Light" panose="020B0402020204020303" pitchFamily="34" charset="0"/>
            </a:endParaRPr>
          </a:p>
        </p:txBody>
      </p:sp>
      <p:sp>
        <p:nvSpPr>
          <p:cNvPr id="85" name="Rechteck 55">
            <a:extLst>
              <a:ext uri="{FF2B5EF4-FFF2-40B4-BE49-F238E27FC236}">
                <a16:creationId xmlns:a16="http://schemas.microsoft.com/office/drawing/2014/main" id="{7E777327-F993-4147-97F4-88792C7B2192}"/>
              </a:ext>
            </a:extLst>
          </p:cNvPr>
          <p:cNvSpPr/>
          <p:nvPr/>
        </p:nvSpPr>
        <p:spPr>
          <a:xfrm>
            <a:off x="1235962" y="4228316"/>
            <a:ext cx="823503" cy="276999"/>
          </a:xfrm>
          <a:prstGeom prst="rect">
            <a:avLst/>
          </a:prstGeom>
        </p:spPr>
        <p:txBody>
          <a:bodyPr wrap="square">
            <a:spAutoFit/>
          </a:bodyPr>
          <a:lstStyle/>
          <a:p>
            <a:pPr lvl="0" algn="ctr"/>
            <a:r>
              <a:rPr lang="en-US" sz="1200" b="1" u="sng" dirty="0">
                <a:solidFill>
                  <a:schemeClr val="bg2">
                    <a:lumMod val="25000"/>
                  </a:schemeClr>
                </a:solidFill>
                <a:latin typeface="Futura Std Book" panose="020B0502020204020303" pitchFamily="34" charset="0"/>
              </a:rPr>
              <a:t>AD Plant</a:t>
            </a:r>
            <a:endParaRPr lang="en-US" sz="1200" b="1" dirty="0">
              <a:solidFill>
                <a:schemeClr val="bg2">
                  <a:lumMod val="25000"/>
                </a:schemeClr>
              </a:solidFill>
              <a:latin typeface="Futura Std Light" panose="020B0402020204020303" pitchFamily="34" charset="0"/>
            </a:endParaRPr>
          </a:p>
        </p:txBody>
      </p:sp>
      <p:pic>
        <p:nvPicPr>
          <p:cNvPr id="86" name="Grafik 56">
            <a:extLst>
              <a:ext uri="{FF2B5EF4-FFF2-40B4-BE49-F238E27FC236}">
                <a16:creationId xmlns:a16="http://schemas.microsoft.com/office/drawing/2014/main" id="{F4A97B0F-C27D-4E8A-9381-03833DA71D7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95361" y="4121747"/>
            <a:ext cx="272723" cy="272723"/>
          </a:xfrm>
          <a:prstGeom prst="rect">
            <a:avLst/>
          </a:prstGeom>
        </p:spPr>
      </p:pic>
      <p:sp>
        <p:nvSpPr>
          <p:cNvPr id="87" name="Ellipse 100">
            <a:extLst>
              <a:ext uri="{FF2B5EF4-FFF2-40B4-BE49-F238E27FC236}">
                <a16:creationId xmlns:a16="http://schemas.microsoft.com/office/drawing/2014/main" id="{B11918DB-4C44-4890-9435-23DED1E80AF4}"/>
              </a:ext>
            </a:extLst>
          </p:cNvPr>
          <p:cNvSpPr/>
          <p:nvPr/>
        </p:nvSpPr>
        <p:spPr>
          <a:xfrm>
            <a:off x="5834044" y="2530444"/>
            <a:ext cx="455625" cy="455625"/>
          </a:xfrm>
          <a:prstGeom prst="ellipse">
            <a:avLst/>
          </a:prstGeom>
          <a:solidFill>
            <a:schemeClr val="bg1"/>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60"/>
          </a:p>
        </p:txBody>
      </p:sp>
      <p:sp>
        <p:nvSpPr>
          <p:cNvPr id="88" name="Ellipse 101">
            <a:extLst>
              <a:ext uri="{FF2B5EF4-FFF2-40B4-BE49-F238E27FC236}">
                <a16:creationId xmlns:a16="http://schemas.microsoft.com/office/drawing/2014/main" id="{9580F15A-2B85-4FAD-AAEA-3AEF5C6185EF}"/>
              </a:ext>
            </a:extLst>
          </p:cNvPr>
          <p:cNvSpPr/>
          <p:nvPr/>
        </p:nvSpPr>
        <p:spPr>
          <a:xfrm>
            <a:off x="5834044" y="3388863"/>
            <a:ext cx="455625" cy="455625"/>
          </a:xfrm>
          <a:prstGeom prst="ellipse">
            <a:avLst/>
          </a:prstGeom>
          <a:noFill/>
          <a:ln>
            <a:solidFill>
              <a:srgbClr val="33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60"/>
          </a:p>
        </p:txBody>
      </p:sp>
      <p:sp>
        <p:nvSpPr>
          <p:cNvPr id="89" name="Ellipse 102">
            <a:extLst>
              <a:ext uri="{FF2B5EF4-FFF2-40B4-BE49-F238E27FC236}">
                <a16:creationId xmlns:a16="http://schemas.microsoft.com/office/drawing/2014/main" id="{69A81B03-42F3-458A-BF6A-DE57D814EDB5}"/>
              </a:ext>
            </a:extLst>
          </p:cNvPr>
          <p:cNvSpPr/>
          <p:nvPr/>
        </p:nvSpPr>
        <p:spPr>
          <a:xfrm>
            <a:off x="5830584" y="3991605"/>
            <a:ext cx="455625" cy="455625"/>
          </a:xfrm>
          <a:prstGeom prst="ellipse">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60"/>
          </a:p>
        </p:txBody>
      </p:sp>
      <p:sp>
        <p:nvSpPr>
          <p:cNvPr id="90" name="Abgerundetes Rechteck 103">
            <a:extLst>
              <a:ext uri="{FF2B5EF4-FFF2-40B4-BE49-F238E27FC236}">
                <a16:creationId xmlns:a16="http://schemas.microsoft.com/office/drawing/2014/main" id="{682033EE-EFC0-4A56-A812-A5D2AEF0996C}"/>
              </a:ext>
            </a:extLst>
          </p:cNvPr>
          <p:cNvSpPr/>
          <p:nvPr/>
        </p:nvSpPr>
        <p:spPr>
          <a:xfrm>
            <a:off x="6439072" y="2531052"/>
            <a:ext cx="1103837" cy="433907"/>
          </a:xfrm>
          <a:prstGeom prst="roundRect">
            <a:avLst/>
          </a:prstGeom>
          <a:solidFill>
            <a:schemeClr val="bg1"/>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60"/>
          </a:p>
        </p:txBody>
      </p:sp>
      <p:sp>
        <p:nvSpPr>
          <p:cNvPr id="91" name="Abgerundetes Rechteck 104">
            <a:extLst>
              <a:ext uri="{FF2B5EF4-FFF2-40B4-BE49-F238E27FC236}">
                <a16:creationId xmlns:a16="http://schemas.microsoft.com/office/drawing/2014/main" id="{847554EA-6F70-4568-A866-9931087800AE}"/>
              </a:ext>
            </a:extLst>
          </p:cNvPr>
          <p:cNvSpPr/>
          <p:nvPr/>
        </p:nvSpPr>
        <p:spPr>
          <a:xfrm>
            <a:off x="6525454" y="4049568"/>
            <a:ext cx="1103836" cy="505198"/>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60"/>
          </a:p>
        </p:txBody>
      </p:sp>
      <p:sp>
        <p:nvSpPr>
          <p:cNvPr id="92" name="Rechteck 106">
            <a:extLst>
              <a:ext uri="{FF2B5EF4-FFF2-40B4-BE49-F238E27FC236}">
                <a16:creationId xmlns:a16="http://schemas.microsoft.com/office/drawing/2014/main" id="{5C4B2AA0-601C-4582-BE46-A792D9308D6B}"/>
              </a:ext>
            </a:extLst>
          </p:cNvPr>
          <p:cNvSpPr/>
          <p:nvPr/>
        </p:nvSpPr>
        <p:spPr>
          <a:xfrm>
            <a:off x="6475606" y="2611928"/>
            <a:ext cx="937024" cy="276999"/>
          </a:xfrm>
          <a:prstGeom prst="rect">
            <a:avLst/>
          </a:prstGeom>
        </p:spPr>
        <p:txBody>
          <a:bodyPr wrap="square">
            <a:spAutoFit/>
          </a:bodyPr>
          <a:lstStyle/>
          <a:p>
            <a:pPr lvl="0" algn="ctr"/>
            <a:r>
              <a:rPr lang="en-US" sz="1200" b="1" u="sng" dirty="0">
                <a:solidFill>
                  <a:schemeClr val="bg2">
                    <a:lumMod val="25000"/>
                  </a:schemeClr>
                </a:solidFill>
                <a:latin typeface="Futura Std Book" panose="020B0502020204020303" pitchFamily="34" charset="0"/>
              </a:rPr>
              <a:t>Industry</a:t>
            </a:r>
            <a:endParaRPr lang="en-US" sz="1200" b="1" dirty="0">
              <a:solidFill>
                <a:schemeClr val="bg2">
                  <a:lumMod val="25000"/>
                </a:schemeClr>
              </a:solidFill>
              <a:latin typeface="Futura Std Light" panose="020B0402020204020303" pitchFamily="34" charset="0"/>
            </a:endParaRPr>
          </a:p>
        </p:txBody>
      </p:sp>
      <p:sp>
        <p:nvSpPr>
          <p:cNvPr id="93" name="Abgerundetes Rechteck 108">
            <a:extLst>
              <a:ext uri="{FF2B5EF4-FFF2-40B4-BE49-F238E27FC236}">
                <a16:creationId xmlns:a16="http://schemas.microsoft.com/office/drawing/2014/main" id="{15D5C689-D5B2-41B8-9B8D-DCD14E6B1194}"/>
              </a:ext>
            </a:extLst>
          </p:cNvPr>
          <p:cNvSpPr/>
          <p:nvPr/>
        </p:nvSpPr>
        <p:spPr>
          <a:xfrm>
            <a:off x="6547260" y="3371046"/>
            <a:ext cx="995649" cy="404084"/>
          </a:xfrm>
          <a:prstGeom prst="roundRect">
            <a:avLst/>
          </a:prstGeom>
          <a:solidFill>
            <a:schemeClr val="bg1"/>
          </a:solidFill>
          <a:ln>
            <a:solidFill>
              <a:srgbClr val="33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4" name="Rechteck 109">
            <a:extLst>
              <a:ext uri="{FF2B5EF4-FFF2-40B4-BE49-F238E27FC236}">
                <a16:creationId xmlns:a16="http://schemas.microsoft.com/office/drawing/2014/main" id="{375C36C1-F7ED-424C-8E6B-D7DC3633F0B4}"/>
              </a:ext>
            </a:extLst>
          </p:cNvPr>
          <p:cNvSpPr/>
          <p:nvPr/>
        </p:nvSpPr>
        <p:spPr>
          <a:xfrm>
            <a:off x="6662718" y="3435355"/>
            <a:ext cx="880191" cy="276999"/>
          </a:xfrm>
          <a:prstGeom prst="rect">
            <a:avLst/>
          </a:prstGeom>
        </p:spPr>
        <p:txBody>
          <a:bodyPr wrap="square">
            <a:spAutoFit/>
          </a:bodyPr>
          <a:lstStyle/>
          <a:p>
            <a:pPr lvl="0" algn="ctr"/>
            <a:r>
              <a:rPr lang="en-US" sz="1200" b="1" u="sng" dirty="0">
                <a:solidFill>
                  <a:schemeClr val="bg2">
                    <a:lumMod val="25000"/>
                  </a:schemeClr>
                </a:solidFill>
                <a:latin typeface="Futura Std Book" panose="020B0502020204020303" pitchFamily="34" charset="0"/>
              </a:rPr>
              <a:t>Mobility</a:t>
            </a:r>
            <a:endParaRPr lang="en-US" sz="1200" b="1" dirty="0">
              <a:solidFill>
                <a:schemeClr val="bg2">
                  <a:lumMod val="25000"/>
                </a:schemeClr>
              </a:solidFill>
              <a:latin typeface="Futura Std Light" panose="020B0402020204020303" pitchFamily="34" charset="0"/>
            </a:endParaRPr>
          </a:p>
        </p:txBody>
      </p:sp>
      <p:sp>
        <p:nvSpPr>
          <p:cNvPr id="95" name="Rechteck 110">
            <a:extLst>
              <a:ext uri="{FF2B5EF4-FFF2-40B4-BE49-F238E27FC236}">
                <a16:creationId xmlns:a16="http://schemas.microsoft.com/office/drawing/2014/main" id="{33ED19B8-A189-40A9-B7A5-74ABA5E0D7FA}"/>
              </a:ext>
            </a:extLst>
          </p:cNvPr>
          <p:cNvSpPr/>
          <p:nvPr/>
        </p:nvSpPr>
        <p:spPr>
          <a:xfrm>
            <a:off x="6555819" y="4068910"/>
            <a:ext cx="1048615" cy="461665"/>
          </a:xfrm>
          <a:prstGeom prst="rect">
            <a:avLst/>
          </a:prstGeom>
        </p:spPr>
        <p:txBody>
          <a:bodyPr wrap="square">
            <a:spAutoFit/>
          </a:bodyPr>
          <a:lstStyle/>
          <a:p>
            <a:pPr lvl="0" algn="ctr"/>
            <a:r>
              <a:rPr lang="en-US" sz="1200" b="1" u="sng" dirty="0">
                <a:solidFill>
                  <a:schemeClr val="bg2">
                    <a:lumMod val="25000"/>
                  </a:schemeClr>
                </a:solidFill>
                <a:latin typeface="Futura Std Book" panose="020B0502020204020303" pitchFamily="34" charset="0"/>
              </a:rPr>
              <a:t>Stationary Energy</a:t>
            </a:r>
            <a:endParaRPr lang="en-US" sz="1200" b="1" dirty="0">
              <a:solidFill>
                <a:schemeClr val="bg2">
                  <a:lumMod val="25000"/>
                </a:schemeClr>
              </a:solidFill>
              <a:latin typeface="Futura Std Light" panose="020B0402020204020303" pitchFamily="34" charset="0"/>
            </a:endParaRPr>
          </a:p>
        </p:txBody>
      </p:sp>
      <p:pic>
        <p:nvPicPr>
          <p:cNvPr id="96" name="Picture 4" descr="Bildergebnis für building png icon">
            <a:extLst>
              <a:ext uri="{FF2B5EF4-FFF2-40B4-BE49-F238E27FC236}">
                <a16:creationId xmlns:a16="http://schemas.microsoft.com/office/drawing/2014/main" id="{D5E43B7D-0EFA-4CA7-9BE0-B96EAC7C09C0}"/>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930201" y="4075370"/>
            <a:ext cx="263121" cy="263121"/>
          </a:xfrm>
          <a:prstGeom prst="rect">
            <a:avLst/>
          </a:prstGeom>
          <a:noFill/>
          <a:extLst>
            <a:ext uri="{909E8E84-426E-40DD-AFC4-6F175D3DCCD1}">
              <a14:hiddenFill xmlns:a14="http://schemas.microsoft.com/office/drawing/2010/main">
                <a:solidFill>
                  <a:srgbClr val="FFFFFF"/>
                </a:solidFill>
              </a14:hiddenFill>
            </a:ext>
          </a:extLst>
        </p:spPr>
      </p:pic>
      <p:pic>
        <p:nvPicPr>
          <p:cNvPr id="97" name="Grafik 1028">
            <a:extLst>
              <a:ext uri="{FF2B5EF4-FFF2-40B4-BE49-F238E27FC236}">
                <a16:creationId xmlns:a16="http://schemas.microsoft.com/office/drawing/2014/main" id="{405ACCC2-49B6-4AE2-9476-C59A598982E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906651" y="2608193"/>
            <a:ext cx="310220" cy="310220"/>
          </a:xfrm>
          <a:prstGeom prst="rect">
            <a:avLst/>
          </a:prstGeom>
        </p:spPr>
      </p:pic>
      <p:sp>
        <p:nvSpPr>
          <p:cNvPr id="98" name="TextBox 97">
            <a:extLst>
              <a:ext uri="{FF2B5EF4-FFF2-40B4-BE49-F238E27FC236}">
                <a16:creationId xmlns:a16="http://schemas.microsoft.com/office/drawing/2014/main" id="{21D560F5-3637-400C-8A8C-521BDA1857A4}"/>
              </a:ext>
            </a:extLst>
          </p:cNvPr>
          <p:cNvSpPr txBox="1"/>
          <p:nvPr/>
        </p:nvSpPr>
        <p:spPr>
          <a:xfrm>
            <a:off x="1256306" y="2177580"/>
            <a:ext cx="1667025" cy="461665"/>
          </a:xfrm>
          <a:prstGeom prst="rect">
            <a:avLst/>
          </a:prstGeom>
          <a:noFill/>
        </p:spPr>
        <p:txBody>
          <a:bodyPr wrap="square" rtlCol="0">
            <a:spAutoFit/>
          </a:bodyPr>
          <a:lstStyle/>
          <a:p>
            <a:pPr algn="ctr"/>
            <a:r>
              <a:rPr lang="en-IE" sz="1200" b="1" dirty="0"/>
              <a:t>Curtailed renewable energy sources</a:t>
            </a:r>
          </a:p>
        </p:txBody>
      </p:sp>
      <p:sp>
        <p:nvSpPr>
          <p:cNvPr id="99" name="TextBox 98">
            <a:extLst>
              <a:ext uri="{FF2B5EF4-FFF2-40B4-BE49-F238E27FC236}">
                <a16:creationId xmlns:a16="http://schemas.microsoft.com/office/drawing/2014/main" id="{89B4F36E-381C-43AB-A841-AAF661C57997}"/>
              </a:ext>
            </a:extLst>
          </p:cNvPr>
          <p:cNvSpPr txBox="1"/>
          <p:nvPr/>
        </p:nvSpPr>
        <p:spPr>
          <a:xfrm>
            <a:off x="5160397" y="2306994"/>
            <a:ext cx="1502321" cy="276999"/>
          </a:xfrm>
          <a:prstGeom prst="rect">
            <a:avLst/>
          </a:prstGeom>
          <a:noFill/>
        </p:spPr>
        <p:txBody>
          <a:bodyPr wrap="square" rtlCol="0">
            <a:spAutoFit/>
          </a:bodyPr>
          <a:lstStyle/>
          <a:p>
            <a:r>
              <a:rPr lang="en-IE" sz="1200" b="1" dirty="0"/>
              <a:t>Energy demands</a:t>
            </a:r>
          </a:p>
        </p:txBody>
      </p:sp>
      <p:sp>
        <p:nvSpPr>
          <p:cNvPr id="100" name="Oval 99"/>
          <p:cNvSpPr/>
          <p:nvPr/>
        </p:nvSpPr>
        <p:spPr>
          <a:xfrm>
            <a:off x="2996129" y="2404156"/>
            <a:ext cx="2651978" cy="241761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200" dirty="0"/>
              <a:t>Hydrogen could make sense for my community, organisation or company.</a:t>
            </a:r>
          </a:p>
          <a:p>
            <a:pPr algn="ctr"/>
            <a:endParaRPr lang="en-IE" sz="1200" dirty="0"/>
          </a:p>
          <a:p>
            <a:pPr algn="ctr"/>
            <a:r>
              <a:rPr lang="en-IE" sz="1200" dirty="0"/>
              <a:t>But how do I make it happen?</a:t>
            </a:r>
          </a:p>
          <a:p>
            <a:pPr algn="ctr"/>
            <a:endParaRPr lang="en-IE" sz="1200" dirty="0"/>
          </a:p>
          <a:p>
            <a:pPr algn="ctr"/>
            <a:r>
              <a:rPr lang="en-IE" sz="1200" dirty="0"/>
              <a:t>How do I find a hydrogen source or market?</a:t>
            </a:r>
            <a:endParaRPr lang="en-US" sz="1200" dirty="0"/>
          </a:p>
        </p:txBody>
      </p:sp>
      <p:sp>
        <p:nvSpPr>
          <p:cNvPr id="101" name="TextBox 100"/>
          <p:cNvSpPr txBox="1"/>
          <p:nvPr/>
        </p:nvSpPr>
        <p:spPr>
          <a:xfrm>
            <a:off x="2742008" y="5177870"/>
            <a:ext cx="3852738" cy="2539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16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n-US" sz="1200" dirty="0"/>
          </a:p>
        </p:txBody>
      </p:sp>
      <p:sp>
        <p:nvSpPr>
          <p:cNvPr id="102" name="Down Arrow 101"/>
          <p:cNvSpPr/>
          <p:nvPr/>
        </p:nvSpPr>
        <p:spPr>
          <a:xfrm>
            <a:off x="4129006" y="4855649"/>
            <a:ext cx="363474" cy="292586"/>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5" name="TextBox 104"/>
          <p:cNvSpPr txBox="1"/>
          <p:nvPr/>
        </p:nvSpPr>
        <p:spPr>
          <a:xfrm>
            <a:off x="7127474" y="4581636"/>
            <a:ext cx="1879868" cy="507831"/>
          </a:xfrm>
          <a:prstGeom prst="rect">
            <a:avLst/>
          </a:prstGeom>
          <a:solidFill>
            <a:srgbClr val="FFFF00"/>
          </a:solidFill>
        </p:spPr>
        <p:txBody>
          <a:bodyPr wrap="square" rtlCol="0">
            <a:spAutoFit/>
          </a:bodyPr>
          <a:lstStyle/>
          <a:p>
            <a:pPr algn="ctr"/>
            <a:r>
              <a:rPr lang="en-IE" sz="1350" b="1" dirty="0"/>
              <a:t>DST</a:t>
            </a:r>
          </a:p>
          <a:p>
            <a:pPr algn="ctr"/>
            <a:r>
              <a:rPr lang="en-IE" sz="1350" b="1" dirty="0"/>
              <a:t>Decision Support Tool</a:t>
            </a:r>
            <a:endParaRPr lang="en-US" sz="1350" b="1" dirty="0"/>
          </a:p>
        </p:txBody>
      </p:sp>
      <p:sp>
        <p:nvSpPr>
          <p:cNvPr id="106" name="TextBox 105"/>
          <p:cNvSpPr txBox="1"/>
          <p:nvPr/>
        </p:nvSpPr>
        <p:spPr>
          <a:xfrm>
            <a:off x="2200730" y="5140728"/>
            <a:ext cx="3912042" cy="300082"/>
          </a:xfrm>
          <a:prstGeom prst="rect">
            <a:avLst/>
          </a:prstGeom>
          <a:noFill/>
        </p:spPr>
        <p:txBody>
          <a:bodyPr wrap="square" rtlCol="0">
            <a:spAutoFit/>
          </a:bodyPr>
          <a:lstStyle/>
          <a:p>
            <a:pPr algn="r"/>
            <a:r>
              <a:rPr lang="en-IE" sz="1350" b="1" dirty="0"/>
              <a:t>CH2F Community Hydrogen Forum</a:t>
            </a:r>
          </a:p>
        </p:txBody>
      </p:sp>
      <p:pic>
        <p:nvPicPr>
          <p:cNvPr id="38" name="Picture 37"/>
          <p:cNvPicPr>
            <a:picLocks noChangeAspect="1"/>
          </p:cNvPicPr>
          <p:nvPr/>
        </p:nvPicPr>
        <p:blipFill rotWithShape="1">
          <a:blip r:embed="rId9">
            <a:extLst>
              <a:ext uri="{28A0092B-C50C-407E-A947-70E740481C1C}">
                <a14:useLocalDpi xmlns:a14="http://schemas.microsoft.com/office/drawing/2010/main" val="0"/>
              </a:ext>
            </a:extLst>
          </a:blip>
          <a:srcRect l="7408" t="16959" r="7305" b="11622"/>
          <a:stretch/>
        </p:blipFill>
        <p:spPr>
          <a:xfrm>
            <a:off x="7965085" y="6211601"/>
            <a:ext cx="960909" cy="421472"/>
          </a:xfrm>
          <a:prstGeom prst="rect">
            <a:avLst/>
          </a:prstGeom>
        </p:spPr>
      </p:pic>
      <p:sp>
        <p:nvSpPr>
          <p:cNvPr id="39" name="Title 1">
            <a:extLst>
              <a:ext uri="{FF2B5EF4-FFF2-40B4-BE49-F238E27FC236}">
                <a16:creationId xmlns:a16="http://schemas.microsoft.com/office/drawing/2014/main" id="{0D2497BF-6041-4010-BF3B-11681DC60AE5}"/>
              </a:ext>
            </a:extLst>
          </p:cNvPr>
          <p:cNvSpPr txBox="1">
            <a:spLocks/>
          </p:cNvSpPr>
          <p:nvPr/>
        </p:nvSpPr>
        <p:spPr>
          <a:xfrm>
            <a:off x="985962" y="919223"/>
            <a:ext cx="7060758" cy="379051"/>
          </a:xfrm>
          <a:prstGeom prst="rect">
            <a:avLst/>
          </a:prstGeom>
        </p:spPr>
        <p:txBody>
          <a:bodyPr vert="horz" lIns="68580" tIns="34290" rIns="68580" bIns="3429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E" sz="4000" b="1" dirty="0">
                <a:solidFill>
                  <a:srgbClr val="034DA2"/>
                </a:solidFill>
                <a:latin typeface="Open Sans" panose="020B0606030504020204" pitchFamily="34" charset="0"/>
                <a:ea typeface="Open Sans" panose="020B0606030504020204" pitchFamily="34" charset="0"/>
                <a:cs typeface="Open Sans" panose="020B0606030504020204" pitchFamily="34" charset="0"/>
              </a:rPr>
              <a:t>GenComm Deliverables</a:t>
            </a:r>
          </a:p>
        </p:txBody>
      </p:sp>
      <p:sp>
        <p:nvSpPr>
          <p:cNvPr id="40" name="TextBox 39">
            <a:extLst>
              <a:ext uri="{FF2B5EF4-FFF2-40B4-BE49-F238E27FC236}">
                <a16:creationId xmlns:a16="http://schemas.microsoft.com/office/drawing/2014/main" id="{76FC4BFD-3CC0-410D-BAC0-1DCE84432108}"/>
              </a:ext>
            </a:extLst>
          </p:cNvPr>
          <p:cNvSpPr txBox="1"/>
          <p:nvPr/>
        </p:nvSpPr>
        <p:spPr>
          <a:xfrm>
            <a:off x="2663355" y="6211601"/>
            <a:ext cx="5222218" cy="523220"/>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34DA2"/>
                </a:solidFill>
                <a:effectLst/>
                <a:uLnTx/>
                <a:uFillTx/>
                <a:latin typeface="Calibri" panose="020F0502020204030204"/>
                <a:ea typeface="+mn-ea"/>
                <a:cs typeface="+mn-cs"/>
              </a:rPr>
              <a:t>GenComm Project Partners’ Meeting #19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34DA2"/>
                </a:solidFill>
                <a:effectLst/>
                <a:uLnTx/>
                <a:uFillTx/>
                <a:latin typeface="Calibri" panose="020F0502020204030204"/>
                <a:ea typeface="+mn-ea"/>
                <a:cs typeface="+mn-cs"/>
              </a:rPr>
              <a:t> 24</a:t>
            </a:r>
            <a:r>
              <a:rPr kumimoji="0" lang="en-GB" sz="1400" b="1" i="0" u="none" strike="noStrike" kern="1200" cap="none" spc="0" normalizeH="0" baseline="30000" noProof="0" dirty="0">
                <a:ln>
                  <a:noFill/>
                </a:ln>
                <a:solidFill>
                  <a:srgbClr val="034DA2"/>
                </a:solidFill>
                <a:effectLst/>
                <a:uLnTx/>
                <a:uFillTx/>
                <a:latin typeface="Calibri" panose="020F0502020204030204"/>
                <a:ea typeface="+mn-ea"/>
                <a:cs typeface="+mn-cs"/>
              </a:rPr>
              <a:t>th</a:t>
            </a:r>
            <a:r>
              <a:rPr kumimoji="0" lang="en-GB" sz="1400" b="1" i="0" u="none" strike="noStrike" kern="1200" cap="none" spc="0" normalizeH="0" baseline="0" noProof="0" dirty="0">
                <a:ln>
                  <a:noFill/>
                </a:ln>
                <a:solidFill>
                  <a:srgbClr val="034DA2"/>
                </a:solidFill>
                <a:effectLst/>
                <a:uLnTx/>
                <a:uFillTx/>
                <a:latin typeface="Calibri" panose="020F0502020204030204"/>
                <a:ea typeface="+mn-ea"/>
                <a:cs typeface="+mn-cs"/>
              </a:rPr>
              <a:t> &amp; 25</a:t>
            </a:r>
            <a:r>
              <a:rPr kumimoji="0" lang="en-GB" sz="1400" b="1" i="0" u="none" strike="noStrike" kern="1200" cap="none" spc="0" normalizeH="0" baseline="30000" noProof="0" dirty="0">
                <a:ln>
                  <a:noFill/>
                </a:ln>
                <a:solidFill>
                  <a:srgbClr val="034DA2"/>
                </a:solidFill>
                <a:effectLst/>
                <a:uLnTx/>
                <a:uFillTx/>
                <a:latin typeface="Calibri" panose="020F0502020204030204"/>
                <a:ea typeface="+mn-ea"/>
                <a:cs typeface="+mn-cs"/>
              </a:rPr>
              <a:t>th</a:t>
            </a:r>
            <a:r>
              <a:rPr kumimoji="0" lang="en-GB" sz="1400" b="1" i="0" u="none" strike="noStrike" kern="1200" cap="none" spc="0" normalizeH="0" baseline="0" noProof="0" dirty="0">
                <a:ln>
                  <a:noFill/>
                </a:ln>
                <a:solidFill>
                  <a:srgbClr val="034DA2"/>
                </a:solidFill>
                <a:effectLst/>
                <a:uLnTx/>
                <a:uFillTx/>
                <a:latin typeface="Calibri" panose="020F0502020204030204"/>
                <a:ea typeface="+mn-ea"/>
                <a:cs typeface="+mn-cs"/>
              </a:rPr>
              <a:t> February 2022</a:t>
            </a:r>
          </a:p>
        </p:txBody>
      </p:sp>
      <p:sp>
        <p:nvSpPr>
          <p:cNvPr id="41" name="TextBox 40">
            <a:extLst>
              <a:ext uri="{FF2B5EF4-FFF2-40B4-BE49-F238E27FC236}">
                <a16:creationId xmlns:a16="http://schemas.microsoft.com/office/drawing/2014/main" id="{BE4B54E2-43B0-4B9D-9342-798CAF6C18EF}"/>
              </a:ext>
            </a:extLst>
          </p:cNvPr>
          <p:cNvSpPr txBox="1"/>
          <p:nvPr/>
        </p:nvSpPr>
        <p:spPr>
          <a:xfrm>
            <a:off x="7136024" y="5117643"/>
            <a:ext cx="1879868" cy="507831"/>
          </a:xfrm>
          <a:prstGeom prst="rect">
            <a:avLst/>
          </a:prstGeom>
          <a:solidFill>
            <a:srgbClr val="FFFF00"/>
          </a:solidFill>
        </p:spPr>
        <p:txBody>
          <a:bodyPr wrap="square" rtlCol="0">
            <a:spAutoFit/>
          </a:bodyPr>
          <a:lstStyle/>
          <a:p>
            <a:pPr algn="ctr"/>
            <a:r>
              <a:rPr lang="en-IE" sz="1350" b="1" dirty="0"/>
              <a:t>EST</a:t>
            </a:r>
          </a:p>
          <a:p>
            <a:pPr algn="r"/>
            <a:r>
              <a:rPr lang="en-IE" sz="1350" b="1" dirty="0"/>
              <a:t>Enabling Support Tool</a:t>
            </a:r>
            <a:endParaRPr lang="en-US" sz="1350" b="1" dirty="0"/>
          </a:p>
        </p:txBody>
      </p:sp>
    </p:spTree>
    <p:extLst>
      <p:ext uri="{BB962C8B-B14F-4D97-AF65-F5344CB8AC3E}">
        <p14:creationId xmlns:p14="http://schemas.microsoft.com/office/powerpoint/2010/main" val="3286035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fade">
                                      <p:cBhvr>
                                        <p:cTn id="7" dur="500"/>
                                        <p:tgtEl>
                                          <p:spTgt spid="10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1"/>
                                        </p:tgtEl>
                                        <p:attrNameLst>
                                          <p:attrName>style.visibility</p:attrName>
                                        </p:attrNameLst>
                                      </p:cBhvr>
                                      <p:to>
                                        <p:strVal val="visible"/>
                                      </p:to>
                                    </p:set>
                                    <p:animEffect transition="in" filter="fade">
                                      <p:cBhvr>
                                        <p:cTn id="10" dur="500"/>
                                        <p:tgtEl>
                                          <p:spTgt spid="10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2"/>
                                        </p:tgtEl>
                                        <p:attrNameLst>
                                          <p:attrName>style.visibility</p:attrName>
                                        </p:attrNameLst>
                                      </p:cBhvr>
                                      <p:to>
                                        <p:strVal val="visible"/>
                                      </p:to>
                                    </p:set>
                                    <p:animEffect transition="in" filter="fade">
                                      <p:cBhvr>
                                        <p:cTn id="13" dur="500"/>
                                        <p:tgtEl>
                                          <p:spTgt spid="102"/>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05"/>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03"/>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06"/>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04"/>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3" grpId="0" animBg="1"/>
      <p:bldP spid="100" grpId="0" animBg="1"/>
      <p:bldP spid="101" grpId="0" animBg="1"/>
      <p:bldP spid="102" grpId="0" animBg="1"/>
      <p:bldP spid="105" grpId="0" animBg="1"/>
      <p:bldP spid="106" grpId="0"/>
      <p:bldP spid="4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3824</TotalTime>
  <Words>1984</Words>
  <Application>Microsoft Office PowerPoint</Application>
  <PresentationFormat>On-screen Show (4:3)</PresentationFormat>
  <Paragraphs>179</Paragraphs>
  <Slides>20</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Calibri Light</vt:lpstr>
      <vt:lpstr>Futura Std Book</vt:lpstr>
      <vt:lpstr>Futura Std Light</vt:lpstr>
      <vt:lpstr>Open Sans</vt:lpstr>
      <vt:lpstr>Office Theme</vt:lpstr>
      <vt:lpstr>PowerPoint Presentation</vt:lpstr>
      <vt:lpstr>Introduction</vt:lpstr>
      <vt:lpstr> Why?</vt:lpstr>
      <vt:lpstr>What?</vt:lpstr>
      <vt:lpstr>Where?</vt:lpstr>
      <vt:lpstr>Who?</vt:lpstr>
      <vt:lpstr>When?</vt:lpstr>
      <vt:lpstr>How?</vt:lpstr>
      <vt:lpstr>PowerPoint Presentation</vt:lpstr>
      <vt:lpstr> What’s Next?</vt:lpstr>
      <vt:lpstr>SMART H2</vt:lpstr>
      <vt:lpstr>Hydrogen Optimisation Support Tool</vt:lpstr>
      <vt:lpstr>PowerPoint Presentation</vt:lpstr>
      <vt:lpstr>PowerPoint Presentation</vt:lpstr>
      <vt:lpstr>PowerPoint Presentation</vt:lpstr>
      <vt:lpstr>PowerPoint Presentation</vt:lpstr>
      <vt:lpstr>PowerPoint Presentation</vt:lpstr>
      <vt:lpstr>PowerPoint Presentation</vt:lpstr>
      <vt:lpstr>In Conclusion</vt:lpstr>
      <vt:lpstr>PowerPoint Presentation</vt:lpstr>
    </vt:vector>
  </TitlesOfParts>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c:creator>
  <cp:lastModifiedBy>Eugene McCusker (EMcCusker)</cp:lastModifiedBy>
  <cp:revision>92</cp:revision>
  <dcterms:created xsi:type="dcterms:W3CDTF">2015-03-06T10:50:13Z</dcterms:created>
  <dcterms:modified xsi:type="dcterms:W3CDTF">2022-03-02T13:17:19Z</dcterms:modified>
</cp:coreProperties>
</file>