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  <p:sldMasterId id="2147483683" r:id="rId6"/>
    <p:sldMasterId id="2147483696" r:id="rId7"/>
    <p:sldMasterId id="2147483711" r:id="rId8"/>
    <p:sldMasterId id="2147483725" r:id="rId9"/>
  </p:sldMasterIdLst>
  <p:notesMasterIdLst>
    <p:notesMasterId r:id="rId26"/>
  </p:notesMasterIdLst>
  <p:sldIdLst>
    <p:sldId id="695" r:id="rId10"/>
    <p:sldId id="696" r:id="rId11"/>
    <p:sldId id="697" r:id="rId12"/>
    <p:sldId id="699" r:id="rId13"/>
    <p:sldId id="698" r:id="rId14"/>
    <p:sldId id="267" r:id="rId15"/>
    <p:sldId id="685" r:id="rId16"/>
    <p:sldId id="694" r:id="rId17"/>
    <p:sldId id="700" r:id="rId18"/>
    <p:sldId id="701" r:id="rId19"/>
    <p:sldId id="702" r:id="rId20"/>
    <p:sldId id="703" r:id="rId21"/>
    <p:sldId id="687" r:id="rId22"/>
    <p:sldId id="705" r:id="rId23"/>
    <p:sldId id="704" r:id="rId24"/>
    <p:sldId id="68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2" autoAdjust="0"/>
    <p:restoredTop sz="94689"/>
  </p:normalViewPr>
  <p:slideViewPr>
    <p:cSldViewPr snapToGrid="0">
      <p:cViewPr varScale="1">
        <p:scale>
          <a:sx n="68" d="100"/>
          <a:sy n="68" d="100"/>
        </p:scale>
        <p:origin x="7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263C1-1173-4FF2-8E4D-8E2118DBE436}" type="datetimeFigureOut">
              <a:rPr lang="en-IE" smtClean="0"/>
              <a:t>02/03/2022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C1A6F-8E65-4054-9F6A-736A183F900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16172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2F4F1A-233E-4738-9B8E-DD37FD5DA8B2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3349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2F4F1A-233E-4738-9B8E-DD37FD5DA8B2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4739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2F4F1A-233E-4738-9B8E-DD37FD5DA8B2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3009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2F4F1A-233E-4738-9B8E-DD37FD5DA8B2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37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9.emf"/><Relationship Id="rId7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Relationship Id="rId9" Type="http://schemas.openxmlformats.org/officeDocument/2006/relationships/image" Target="../media/image14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emf"/><Relationship Id="rId7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Relationship Id="rId9" Type="http://schemas.openxmlformats.org/officeDocument/2006/relationships/image" Target="../media/image15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emf"/><Relationship Id="rId7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emf"/><Relationship Id="rId5" Type="http://schemas.openxmlformats.org/officeDocument/2006/relationships/image" Target="../media/image12.emf"/><Relationship Id="rId4" Type="http://schemas.openxmlformats.org/officeDocument/2006/relationships/image" Target="../media/image10.emf"/><Relationship Id="rId9" Type="http://schemas.openxmlformats.org/officeDocument/2006/relationships/image" Target="../media/image15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emf"/><Relationship Id="rId7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emf"/><Relationship Id="rId5" Type="http://schemas.openxmlformats.org/officeDocument/2006/relationships/image" Target="../media/image12.emf"/><Relationship Id="rId4" Type="http://schemas.openxmlformats.org/officeDocument/2006/relationships/image" Target="../media/image10.emf"/><Relationship Id="rId9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emf"/><Relationship Id="rId7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emf"/><Relationship Id="rId5" Type="http://schemas.openxmlformats.org/officeDocument/2006/relationships/image" Target="../media/image11.emf"/><Relationship Id="rId4" Type="http://schemas.openxmlformats.org/officeDocument/2006/relationships/image" Target="../media/image12.emf"/><Relationship Id="rId9" Type="http://schemas.openxmlformats.org/officeDocument/2006/relationships/image" Target="../media/image15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emf"/><Relationship Id="rId7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11.emf"/><Relationship Id="rId9" Type="http://schemas.openxmlformats.org/officeDocument/2006/relationships/image" Target="../media/image15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emf"/><Relationship Id="rId7" Type="http://schemas.openxmlformats.org/officeDocument/2006/relationships/image" Target="../media/image6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emf"/><Relationship Id="rId5" Type="http://schemas.openxmlformats.org/officeDocument/2006/relationships/image" Target="../media/image10.emf"/><Relationship Id="rId4" Type="http://schemas.openxmlformats.org/officeDocument/2006/relationships/image" Target="../media/image9.emf"/><Relationship Id="rId9" Type="http://schemas.openxmlformats.org/officeDocument/2006/relationships/image" Target="../media/image15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jf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pn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8.emf"/><Relationship Id="rId7" Type="http://schemas.openxmlformats.org/officeDocument/2006/relationships/image" Target="../media/image11.emf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6.emf"/><Relationship Id="rId5" Type="http://schemas.openxmlformats.org/officeDocument/2006/relationships/image" Target="../media/image10.emf"/><Relationship Id="rId4" Type="http://schemas.openxmlformats.org/officeDocument/2006/relationships/image" Target="../media/image9.emf"/><Relationship Id="rId9" Type="http://schemas.openxmlformats.org/officeDocument/2006/relationships/image" Target="../media/image6.png"/></Relationships>
</file>

<file path=ppt/slideLayouts/_rels/slideLayout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8.emf"/><Relationship Id="rId7" Type="http://schemas.openxmlformats.org/officeDocument/2006/relationships/image" Target="../media/image11.emf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6.emf"/><Relationship Id="rId5" Type="http://schemas.openxmlformats.org/officeDocument/2006/relationships/image" Target="../media/image10.emf"/><Relationship Id="rId4" Type="http://schemas.openxmlformats.org/officeDocument/2006/relationships/image" Target="../media/image9.emf"/><Relationship Id="rId9" Type="http://schemas.openxmlformats.org/officeDocument/2006/relationships/image" Target="../media/image6.png"/></Relationships>
</file>

<file path=ppt/slideLayouts/_rels/slideLayout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8.emf"/><Relationship Id="rId7" Type="http://schemas.openxmlformats.org/officeDocument/2006/relationships/image" Target="../media/image11.emf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6.emf"/><Relationship Id="rId5" Type="http://schemas.openxmlformats.org/officeDocument/2006/relationships/image" Target="../media/image10.emf"/><Relationship Id="rId4" Type="http://schemas.openxmlformats.org/officeDocument/2006/relationships/image" Target="../media/image9.emf"/><Relationship Id="rId9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6.emf"/><Relationship Id="rId5" Type="http://schemas.openxmlformats.org/officeDocument/2006/relationships/image" Target="../media/image10.emf"/><Relationship Id="rId4" Type="http://schemas.openxmlformats.org/officeDocument/2006/relationships/image" Target="../media/image9.emf"/><Relationship Id="rId9" Type="http://schemas.openxmlformats.org/officeDocument/2006/relationships/image" Target="../media/image6.png"/></Relationships>
</file>

<file path=ppt/slideLayouts/_rels/slideLayout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6.emf"/><Relationship Id="rId5" Type="http://schemas.openxmlformats.org/officeDocument/2006/relationships/image" Target="../media/image10.emf"/><Relationship Id="rId4" Type="http://schemas.openxmlformats.org/officeDocument/2006/relationships/image" Target="../media/image9.emf"/><Relationship Id="rId9" Type="http://schemas.openxmlformats.org/officeDocument/2006/relationships/image" Target="../media/image6.png"/></Relationships>
</file>

<file path=ppt/slideLayouts/_rels/slideLayout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8.emf"/><Relationship Id="rId7" Type="http://schemas.openxmlformats.org/officeDocument/2006/relationships/image" Target="../media/image11.emf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2.emf"/><Relationship Id="rId5" Type="http://schemas.openxmlformats.org/officeDocument/2006/relationships/image" Target="../media/image26.emf"/><Relationship Id="rId4" Type="http://schemas.openxmlformats.org/officeDocument/2006/relationships/image" Target="../media/image10.emf"/><Relationship Id="rId9" Type="http://schemas.openxmlformats.org/officeDocument/2006/relationships/image" Target="../media/image6.png"/></Relationships>
</file>

<file path=ppt/slideLayouts/_rels/slideLayout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8.emf"/><Relationship Id="rId7" Type="http://schemas.openxmlformats.org/officeDocument/2006/relationships/image" Target="../media/image9.emf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1.emf"/><Relationship Id="rId5" Type="http://schemas.openxmlformats.org/officeDocument/2006/relationships/image" Target="../media/image12.emf"/><Relationship Id="rId4" Type="http://schemas.openxmlformats.org/officeDocument/2006/relationships/image" Target="../media/image26.emf"/><Relationship Id="rId9" Type="http://schemas.openxmlformats.org/officeDocument/2006/relationships/image" Target="../media/image6.png"/></Relationships>
</file>

<file path=ppt/slideLayouts/_rels/slideLayout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26.emf"/><Relationship Id="rId7" Type="http://schemas.openxmlformats.org/officeDocument/2006/relationships/image" Target="../media/image10.emf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9.emf"/><Relationship Id="rId5" Type="http://schemas.openxmlformats.org/officeDocument/2006/relationships/image" Target="../media/image11.emf"/><Relationship Id="rId4" Type="http://schemas.openxmlformats.org/officeDocument/2006/relationships/image" Target="../media/image12.emf"/><Relationship Id="rId9" Type="http://schemas.openxmlformats.org/officeDocument/2006/relationships/image" Target="../media/image6.png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1CBB0-F132-4BE1-98B6-B24479687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8C213B-7926-47A4-B461-33FDD3D99B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D6499-E6B8-48AF-BF02-DA208E924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DBF8-513D-4DD4-A7E3-D31BA4179148}" type="datetimeFigureOut">
              <a:rPr lang="en-IE" smtClean="0"/>
              <a:t>02/03/2022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6091E-12AD-425F-8A19-672FD0191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DE1F5-B7B8-4990-AF41-E65153F88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A73A-67BA-46B4-8281-33972D809EA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57337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40CBA-5ED2-4A3F-937B-DDB1AB205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2A7D5D-DCC4-44F8-A78F-C37C2AE2D0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DCC9D-A092-45FC-90CE-F3F30D7EA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DBF8-513D-4DD4-A7E3-D31BA4179148}" type="datetimeFigureOut">
              <a:rPr lang="en-IE" smtClean="0"/>
              <a:t>02/03/2022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2589D-8584-4946-83E8-6A312C122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8B07A-6028-409C-964F-EFE6366D3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A73A-67BA-46B4-8281-33972D809EA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1428005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- top right corner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A34E57E-2525-894A-91EE-4183AE187A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9841" y="248479"/>
            <a:ext cx="1471437" cy="67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21725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9653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Nav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E873F6-4741-2147-A6B4-ADF2A51BA467}"/>
              </a:ext>
            </a:extLst>
          </p:cNvPr>
          <p:cNvSpPr/>
          <p:nvPr userDrawn="1"/>
        </p:nvSpPr>
        <p:spPr>
          <a:xfrm>
            <a:off x="63500" y="80434"/>
            <a:ext cx="12065000" cy="669713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2060"/>
                </a:solidFill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644281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irl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E873F6-4741-2147-A6B4-ADF2A51BA467}"/>
              </a:ext>
            </a:extLst>
          </p:cNvPr>
          <p:cNvSpPr/>
          <p:nvPr userDrawn="1"/>
        </p:nvSpPr>
        <p:spPr>
          <a:xfrm>
            <a:off x="63500" y="80434"/>
            <a:ext cx="12065000" cy="669713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2060"/>
                </a:solidFill>
              </a:rPr>
              <a:t>v</a:t>
            </a:r>
          </a:p>
        </p:txBody>
      </p:sp>
      <p:pic>
        <p:nvPicPr>
          <p:cNvPr id="7" name="Picture 6" descr="A picture containing indoor, sitting&#10;&#10;Description automatically generated">
            <a:extLst>
              <a:ext uri="{FF2B5EF4-FFF2-40B4-BE49-F238E27FC236}">
                <a16:creationId xmlns:a16="http://schemas.microsoft.com/office/drawing/2014/main" id="{2A16E7FD-07B3-944E-B8DB-87D9E90F4F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070" t="27309" r="8903" b="27309"/>
          <a:stretch/>
        </p:blipFill>
        <p:spPr>
          <a:xfrm>
            <a:off x="63500" y="80433"/>
            <a:ext cx="12065000" cy="66971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77895F-A114-D446-8ABD-E67769F1A0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9841" y="248479"/>
            <a:ext cx="1471437" cy="67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9280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irl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E873F6-4741-2147-A6B4-ADF2A51BA467}"/>
              </a:ext>
            </a:extLst>
          </p:cNvPr>
          <p:cNvSpPr/>
          <p:nvPr userDrawn="1"/>
        </p:nvSpPr>
        <p:spPr>
          <a:xfrm>
            <a:off x="63500" y="80434"/>
            <a:ext cx="12065000" cy="669713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2060"/>
                </a:solidFill>
              </a:rPr>
              <a:t>v</a:t>
            </a:r>
          </a:p>
        </p:txBody>
      </p:sp>
      <p:pic>
        <p:nvPicPr>
          <p:cNvPr id="6" name="Picture 5" descr="A picture containing indoor, sitting&#10;&#10;Description automatically generated">
            <a:extLst>
              <a:ext uri="{FF2B5EF4-FFF2-40B4-BE49-F238E27FC236}">
                <a16:creationId xmlns:a16="http://schemas.microsoft.com/office/drawing/2014/main" id="{ABF89737-2E70-4541-971B-DA8EBA0A1E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956" t="26021" r="7956" b="26293"/>
          <a:stretch/>
        </p:blipFill>
        <p:spPr>
          <a:xfrm>
            <a:off x="63500" y="80433"/>
            <a:ext cx="12065000" cy="6697133"/>
          </a:xfrm>
          <a:prstGeom prst="rect">
            <a:avLst/>
          </a:prstGeom>
        </p:spPr>
      </p:pic>
      <p:pic>
        <p:nvPicPr>
          <p:cNvPr id="7" name="Picture 6" descr="A picture containing indoor, sitting&#10;&#10;Description automatically generated">
            <a:extLst>
              <a:ext uri="{FF2B5EF4-FFF2-40B4-BE49-F238E27FC236}">
                <a16:creationId xmlns:a16="http://schemas.microsoft.com/office/drawing/2014/main" id="{2A16E7FD-07B3-944E-B8DB-87D9E90F4F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1890" b="15992"/>
          <a:stretch/>
        </p:blipFill>
        <p:spPr>
          <a:xfrm>
            <a:off x="1205102" y="80432"/>
            <a:ext cx="9487154" cy="66971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7E6A9D-FB5D-DB41-AC7D-7CC5C31CD9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9841" y="248479"/>
            <a:ext cx="1471437" cy="67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329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26328A-6A7F-4BA6-81F4-DEF39594FB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50630E-39CB-4758-8366-9C27764C4C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5FD95-06FF-436F-BE4E-E9A1EDC0D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DBF8-513D-4DD4-A7E3-D31BA4179148}" type="datetimeFigureOut">
              <a:rPr lang="en-IE" smtClean="0"/>
              <a:t>02/03/2022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F48FC-9902-4F3A-8140-B15275B8D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14A04-1997-4E0A-8B7D-3656F8E64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A73A-67BA-46B4-8281-33972D809EA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4036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vy - lower left corner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52743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C8679-52E6-BA44-AC0B-0A302E0F6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7A52A-A12B-4646-90B4-A3F9EB1E10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6573A-3803-D04F-BDE5-0B8E33BE06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176AF-E5CB-C54A-A800-FEC2A0C260B1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A6F9F-5F0F-B041-B02E-EF428B0C4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DD3EF-D699-404E-9F35-29FDA6AD6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61109-A0A8-9A40-96C4-1CA907C1EF6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999FA6-BCA6-E54E-B94C-818A9B17E12E}"/>
              </a:ext>
            </a:extLst>
          </p:cNvPr>
          <p:cNvSpPr/>
          <p:nvPr userDrawn="1"/>
        </p:nvSpPr>
        <p:spPr>
          <a:xfrm>
            <a:off x="81897" y="88857"/>
            <a:ext cx="12014138" cy="668028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E6CDC97D-19D5-E94A-B512-7CC357EB81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</a:blip>
          <a:srcRect t="35651" r="52003" b="21313"/>
          <a:stretch/>
        </p:blipFill>
        <p:spPr>
          <a:xfrm>
            <a:off x="4645574" y="317349"/>
            <a:ext cx="7450461" cy="66802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6767EA-D29E-694E-898D-895961E5DA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7600" y="531589"/>
            <a:ext cx="3160942" cy="1456473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32213BB3-7FBE-E94E-8E0F-C9EB66F1606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96435" y="512963"/>
            <a:ext cx="3306634" cy="1181365"/>
          </a:xfrm>
          <a:prstGeom prst="rect">
            <a:avLst/>
          </a:prstGeom>
        </p:spPr>
      </p:pic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C8D13087-0BBB-154E-9752-7C5B0EBB7A2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1955" y="4985147"/>
            <a:ext cx="11082969" cy="155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68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C8679-52E6-BA44-AC0B-0A302E0F6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7A52A-A12B-4646-90B4-A3F9EB1E10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6573A-3803-D04F-BDE5-0B8E33BE06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176AF-E5CB-C54A-A800-FEC2A0C260B1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A6F9F-5F0F-B041-B02E-EF428B0C4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DD3EF-D699-404E-9F35-29FDA6AD6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61109-A0A8-9A40-96C4-1CA907C1EF6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999FA6-BCA6-E54E-B94C-818A9B17E12E}"/>
              </a:ext>
            </a:extLst>
          </p:cNvPr>
          <p:cNvSpPr/>
          <p:nvPr userDrawn="1"/>
        </p:nvSpPr>
        <p:spPr>
          <a:xfrm>
            <a:off x="88931" y="88857"/>
            <a:ext cx="12014138" cy="668028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dapt PPT 2.png">
            <a:extLst>
              <a:ext uri="{FF2B5EF4-FFF2-40B4-BE49-F238E27FC236}">
                <a16:creationId xmlns:a16="http://schemas.microsoft.com/office/drawing/2014/main" id="{7DC74C3E-E69E-8945-9090-98D3F938F5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8479"/>
            <a:ext cx="11959291" cy="68019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4FFF23-0951-CD4A-AAD7-CA928C1756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9841" y="248479"/>
            <a:ext cx="1471437" cy="67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74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Are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FCDAF53A-6990-174B-8396-729AD77828DE}"/>
              </a:ext>
            </a:extLst>
          </p:cNvPr>
          <p:cNvGrpSpPr/>
          <p:nvPr userDrawn="1"/>
        </p:nvGrpSpPr>
        <p:grpSpPr>
          <a:xfrm>
            <a:off x="1" y="329847"/>
            <a:ext cx="4423144" cy="490548"/>
            <a:chOff x="-4228832" y="1723149"/>
            <a:chExt cx="5800141" cy="43558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D2D33CD-DF09-8B4E-8EEA-94EBB79B8D91}"/>
                </a:ext>
              </a:extLst>
            </p:cNvPr>
            <p:cNvSpPr/>
            <p:nvPr/>
          </p:nvSpPr>
          <p:spPr>
            <a:xfrm>
              <a:off x="-4228832" y="1723149"/>
              <a:ext cx="5800141" cy="43558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0000FF"/>
                </a:highlight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58935F8-1D83-6543-BCC5-4CC0A16786CE}"/>
                </a:ext>
              </a:extLst>
            </p:cNvPr>
            <p:cNvSpPr txBox="1"/>
            <p:nvPr/>
          </p:nvSpPr>
          <p:spPr>
            <a:xfrm>
              <a:off x="-2830436" y="1776965"/>
              <a:ext cx="3236727" cy="3552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+mn-lt"/>
                </a:rPr>
                <a:t>RESEARCH AREAS</a:t>
              </a:r>
            </a:p>
          </p:txBody>
        </p:sp>
      </p:grpSp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6EE95BF7-EA0A-9448-8187-AF203D55EB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3455" y="116356"/>
            <a:ext cx="1603670" cy="738927"/>
          </a:xfrm>
          <a:prstGeom prst="rect">
            <a:avLst/>
          </a:prstGeom>
        </p:spPr>
      </p:pic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15CE7CE-16B1-0247-A970-AEDBA08326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271" y="1920066"/>
            <a:ext cx="12077700" cy="41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6718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energ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D4E480E-5E36-BE4D-89E9-139F6C7F63E4}"/>
              </a:ext>
            </a:extLst>
          </p:cNvPr>
          <p:cNvGrpSpPr/>
          <p:nvPr userDrawn="1"/>
        </p:nvGrpSpPr>
        <p:grpSpPr>
          <a:xfrm>
            <a:off x="0" y="1451350"/>
            <a:ext cx="4357455" cy="4736173"/>
            <a:chOff x="-4506115" y="-1668175"/>
            <a:chExt cx="6285293" cy="637891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32AB097-E624-CB45-A3D0-2E8972270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35000"/>
            </a:blip>
            <a:stretch>
              <a:fillRect/>
            </a:stretch>
          </p:blipFill>
          <p:spPr>
            <a:xfrm>
              <a:off x="-2392167" y="1519902"/>
              <a:ext cx="2044131" cy="319083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DBCB34C-6D6B-A742-93E8-40748305E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-4506115" y="1519902"/>
              <a:ext cx="2110606" cy="319083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49731DB-1B8C-EC40-BDE2-BB9504C95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-331428" y="1519900"/>
              <a:ext cx="2110606" cy="319083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AF241BB-931F-914B-9AF1-12BB63A89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-2425404" y="-1668175"/>
              <a:ext cx="2110606" cy="319084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7E99890-3D59-D24D-A9DE-F2B1DC3C2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-331428" y="-1668175"/>
              <a:ext cx="2110606" cy="319084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93CC1B6-014D-074D-AA84-8D5AED96CB1C}"/>
              </a:ext>
            </a:extLst>
          </p:cNvPr>
          <p:cNvGrpSpPr/>
          <p:nvPr userDrawn="1"/>
        </p:nvGrpSpPr>
        <p:grpSpPr>
          <a:xfrm>
            <a:off x="1" y="329847"/>
            <a:ext cx="4423144" cy="490548"/>
            <a:chOff x="-4228832" y="1723149"/>
            <a:chExt cx="5800141" cy="43558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5424092-4F8C-994B-B0AC-2836575A1433}"/>
                </a:ext>
              </a:extLst>
            </p:cNvPr>
            <p:cNvSpPr/>
            <p:nvPr/>
          </p:nvSpPr>
          <p:spPr>
            <a:xfrm>
              <a:off x="-4228832" y="1723149"/>
              <a:ext cx="5800141" cy="43558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0000FF"/>
                </a:highlight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1C82E0E-6C84-DF4E-B07C-2B3C351FC994}"/>
                </a:ext>
              </a:extLst>
            </p:cNvPr>
            <p:cNvSpPr txBox="1"/>
            <p:nvPr/>
          </p:nvSpPr>
          <p:spPr>
            <a:xfrm>
              <a:off x="-2830436" y="1776965"/>
              <a:ext cx="3236727" cy="3552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+mn-lt"/>
                  <a:cs typeface="Calibri" panose="020F0502020204030204" pitchFamily="34" charset="0"/>
                </a:rPr>
                <a:t>RESEARCH</a:t>
              </a:r>
              <a:r>
                <a:rPr lang="en-US" sz="2000" dirty="0">
                  <a:solidFill>
                    <a:schemeClr val="bg1"/>
                  </a:solidFill>
                  <a:latin typeface="+mn-lt"/>
                </a:rPr>
                <a:t> AREAS</a:t>
              </a:r>
            </a:p>
          </p:txBody>
        </p:sp>
      </p:grp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7DACFA93-8132-C546-A92D-9B8966D08D1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416902" y="358403"/>
            <a:ext cx="1603670" cy="7389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B785E3-1DB6-DE41-9A7F-288BAA34B30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321745" y="1451349"/>
            <a:ext cx="2944106" cy="4736171"/>
          </a:xfrm>
          <a:prstGeom prst="rect">
            <a:avLst/>
          </a:prstGeom>
        </p:spPr>
      </p:pic>
      <p:pic>
        <p:nvPicPr>
          <p:cNvPr id="23" name="Picture 22" descr="A picture containing shirt&#10;&#10;Description automatically generated">
            <a:extLst>
              <a:ext uri="{FF2B5EF4-FFF2-40B4-BE49-F238E27FC236}">
                <a16:creationId xmlns:a16="http://schemas.microsoft.com/office/drawing/2014/main" id="{9D1A9BAE-6A76-FB42-985C-D3B4B5707B8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35000"/>
          </a:blip>
          <a:stretch>
            <a:fillRect/>
          </a:stretch>
        </p:blipFill>
        <p:spPr>
          <a:xfrm>
            <a:off x="-3440" y="1450363"/>
            <a:ext cx="1463237" cy="237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554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D4E480E-5E36-BE4D-89E9-139F6C7F63E4}"/>
              </a:ext>
            </a:extLst>
          </p:cNvPr>
          <p:cNvGrpSpPr/>
          <p:nvPr userDrawn="1"/>
        </p:nvGrpSpPr>
        <p:grpSpPr>
          <a:xfrm>
            <a:off x="0" y="1451350"/>
            <a:ext cx="7240027" cy="4736173"/>
            <a:chOff x="-4506115" y="-1668175"/>
            <a:chExt cx="10443183" cy="637891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32AB097-E624-CB45-A3D0-2E8972270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35000"/>
            </a:blip>
            <a:stretch>
              <a:fillRect/>
            </a:stretch>
          </p:blipFill>
          <p:spPr>
            <a:xfrm>
              <a:off x="-2392167" y="1519902"/>
              <a:ext cx="2044131" cy="319083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DBCB34C-6D6B-A742-93E8-40748305E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-4506115" y="1519902"/>
              <a:ext cx="2110606" cy="319083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49731DB-1B8C-EC40-BDE2-BB9504C95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-331428" y="1519900"/>
              <a:ext cx="2110606" cy="319083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AF241BB-931F-914B-9AF1-12BB63A89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-2425404" y="-1668175"/>
              <a:ext cx="2110606" cy="319084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7E99890-3D59-D24D-A9DE-F2B1DC3C2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779178" y="-1668175"/>
              <a:ext cx="4157890" cy="6371444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93CC1B6-014D-074D-AA84-8D5AED96CB1C}"/>
              </a:ext>
            </a:extLst>
          </p:cNvPr>
          <p:cNvGrpSpPr/>
          <p:nvPr userDrawn="1"/>
        </p:nvGrpSpPr>
        <p:grpSpPr>
          <a:xfrm>
            <a:off x="1" y="329847"/>
            <a:ext cx="4423144" cy="490548"/>
            <a:chOff x="-4228832" y="1723149"/>
            <a:chExt cx="5800141" cy="43558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5424092-4F8C-994B-B0AC-2836575A1433}"/>
                </a:ext>
              </a:extLst>
            </p:cNvPr>
            <p:cNvSpPr/>
            <p:nvPr/>
          </p:nvSpPr>
          <p:spPr>
            <a:xfrm>
              <a:off x="-4228832" y="1723149"/>
              <a:ext cx="5800141" cy="43558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0000FF"/>
                </a:highlight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1C82E0E-6C84-DF4E-B07C-2B3C351FC994}"/>
                </a:ext>
              </a:extLst>
            </p:cNvPr>
            <p:cNvSpPr txBox="1"/>
            <p:nvPr/>
          </p:nvSpPr>
          <p:spPr>
            <a:xfrm>
              <a:off x="-2830436" y="1776965"/>
              <a:ext cx="3236727" cy="3552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+mn-lt"/>
                </a:rPr>
                <a:t>RESEARCH AREAS</a:t>
              </a:r>
            </a:p>
          </p:txBody>
        </p:sp>
      </p:grp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7DACFA93-8132-C546-A92D-9B8966D08D1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416902" y="358403"/>
            <a:ext cx="1603670" cy="738927"/>
          </a:xfrm>
          <a:prstGeom prst="rect">
            <a:avLst/>
          </a:prstGeom>
        </p:spPr>
      </p:pic>
      <p:pic>
        <p:nvPicPr>
          <p:cNvPr id="15" name="Picture 14" descr="A picture containing shirt&#10;&#10;Description automatically generated">
            <a:extLst>
              <a:ext uri="{FF2B5EF4-FFF2-40B4-BE49-F238E27FC236}">
                <a16:creationId xmlns:a16="http://schemas.microsoft.com/office/drawing/2014/main" id="{A8D0E0F0-342A-F444-8B06-9B9CBCDBB38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35000"/>
          </a:blip>
          <a:stretch>
            <a:fillRect/>
          </a:stretch>
        </p:blipFill>
        <p:spPr>
          <a:xfrm>
            <a:off x="-3440" y="1450363"/>
            <a:ext cx="1463237" cy="2371085"/>
          </a:xfrm>
          <a:prstGeom prst="rect">
            <a:avLst/>
          </a:prstGeom>
        </p:spPr>
      </p:pic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09A8224-9049-E948-99B0-BF8CE3708A9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35000"/>
          </a:blip>
          <a:stretch>
            <a:fillRect/>
          </a:stretch>
        </p:blipFill>
        <p:spPr>
          <a:xfrm>
            <a:off x="2923033" y="1456270"/>
            <a:ext cx="1469633" cy="236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993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terial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D4E480E-5E36-BE4D-89E9-139F6C7F63E4}"/>
              </a:ext>
            </a:extLst>
          </p:cNvPr>
          <p:cNvGrpSpPr/>
          <p:nvPr userDrawn="1"/>
        </p:nvGrpSpPr>
        <p:grpSpPr>
          <a:xfrm>
            <a:off x="0" y="1394373"/>
            <a:ext cx="7272122" cy="4771415"/>
            <a:chOff x="-4506115" y="-1694798"/>
            <a:chExt cx="10489477" cy="642638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32AB097-E624-CB45-A3D0-2E8972270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35000"/>
            </a:blip>
            <a:stretch>
              <a:fillRect/>
            </a:stretch>
          </p:blipFill>
          <p:spPr>
            <a:xfrm>
              <a:off x="-2392167" y="1519902"/>
              <a:ext cx="2044131" cy="319083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DBCB34C-6D6B-A742-93E8-40748305E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-4506115" y="1519902"/>
              <a:ext cx="2110606" cy="319083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49731DB-1B8C-EC40-BDE2-BB9504C95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-331428" y="1519900"/>
              <a:ext cx="2110606" cy="319083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7E99890-3D59-D24D-A9DE-F2B1DC3C2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-2430324" y="-1665822"/>
              <a:ext cx="2077962" cy="318421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AF241BB-931F-914B-9AF1-12BB63A89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732582" y="-1694798"/>
              <a:ext cx="4250780" cy="642638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93CC1B6-014D-074D-AA84-8D5AED96CB1C}"/>
              </a:ext>
            </a:extLst>
          </p:cNvPr>
          <p:cNvGrpSpPr/>
          <p:nvPr userDrawn="1"/>
        </p:nvGrpSpPr>
        <p:grpSpPr>
          <a:xfrm>
            <a:off x="1" y="329847"/>
            <a:ext cx="4423144" cy="490548"/>
            <a:chOff x="-4228832" y="1723149"/>
            <a:chExt cx="5800141" cy="43558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5424092-4F8C-994B-B0AC-2836575A1433}"/>
                </a:ext>
              </a:extLst>
            </p:cNvPr>
            <p:cNvSpPr/>
            <p:nvPr/>
          </p:nvSpPr>
          <p:spPr>
            <a:xfrm>
              <a:off x="-4228832" y="1723149"/>
              <a:ext cx="5800141" cy="43558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0000FF"/>
                </a:highlight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1C82E0E-6C84-DF4E-B07C-2B3C351FC994}"/>
                </a:ext>
              </a:extLst>
            </p:cNvPr>
            <p:cNvSpPr txBox="1"/>
            <p:nvPr/>
          </p:nvSpPr>
          <p:spPr>
            <a:xfrm>
              <a:off x="-2830436" y="1776965"/>
              <a:ext cx="3236727" cy="3552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+mn-lt"/>
                </a:rPr>
                <a:t>RESEARCH AREAS</a:t>
              </a:r>
            </a:p>
          </p:txBody>
        </p:sp>
      </p:grp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7DACFA93-8132-C546-A92D-9B8966D08D1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416902" y="358403"/>
            <a:ext cx="1603670" cy="738927"/>
          </a:xfrm>
          <a:prstGeom prst="rect">
            <a:avLst/>
          </a:prstGeom>
        </p:spPr>
      </p:pic>
      <p:pic>
        <p:nvPicPr>
          <p:cNvPr id="15" name="Picture 14" descr="A picture containing shirt&#10;&#10;Description automatically generated">
            <a:extLst>
              <a:ext uri="{FF2B5EF4-FFF2-40B4-BE49-F238E27FC236}">
                <a16:creationId xmlns:a16="http://schemas.microsoft.com/office/drawing/2014/main" id="{023CA265-FE08-104E-9C59-D0000FB6E85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35000"/>
          </a:blip>
          <a:stretch>
            <a:fillRect/>
          </a:stretch>
        </p:blipFill>
        <p:spPr>
          <a:xfrm>
            <a:off x="-3441" y="1415887"/>
            <a:ext cx="1463237" cy="2371085"/>
          </a:xfrm>
          <a:prstGeom prst="rect">
            <a:avLst/>
          </a:prstGeom>
        </p:spPr>
      </p:pic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58E7B9D2-18C7-E04C-A915-C6324F57CF2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35000"/>
          </a:blip>
          <a:stretch>
            <a:fillRect/>
          </a:stretch>
        </p:blipFill>
        <p:spPr>
          <a:xfrm>
            <a:off x="2874868" y="1423626"/>
            <a:ext cx="1469633" cy="236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1015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ine Renew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D4E480E-5E36-BE4D-89E9-139F6C7F63E4}"/>
              </a:ext>
            </a:extLst>
          </p:cNvPr>
          <p:cNvGrpSpPr/>
          <p:nvPr userDrawn="1"/>
        </p:nvGrpSpPr>
        <p:grpSpPr>
          <a:xfrm>
            <a:off x="-6553" y="1415887"/>
            <a:ext cx="4364008" cy="4734426"/>
            <a:chOff x="-4515567" y="-1665822"/>
            <a:chExt cx="6294745" cy="63765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32AB097-E624-CB45-A3D0-2E8972270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35000"/>
            </a:blip>
            <a:stretch>
              <a:fillRect/>
            </a:stretch>
          </p:blipFill>
          <p:spPr>
            <a:xfrm>
              <a:off x="-2392167" y="1519902"/>
              <a:ext cx="2044131" cy="319083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DBCB34C-6D6B-A742-93E8-40748305E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-4506115" y="1519902"/>
              <a:ext cx="2110606" cy="319083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49731DB-1B8C-EC40-BDE2-BB9504C95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-331428" y="1519900"/>
              <a:ext cx="2110606" cy="319083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7E99890-3D59-D24D-A9DE-F2B1DC3C2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-2430324" y="-1665822"/>
              <a:ext cx="2077962" cy="318421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AF241BB-931F-914B-9AF1-12BB63A89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-4515567" y="-1665822"/>
              <a:ext cx="2106225" cy="3184215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93CC1B6-014D-074D-AA84-8D5AED96CB1C}"/>
              </a:ext>
            </a:extLst>
          </p:cNvPr>
          <p:cNvGrpSpPr/>
          <p:nvPr userDrawn="1"/>
        </p:nvGrpSpPr>
        <p:grpSpPr>
          <a:xfrm>
            <a:off x="1" y="329847"/>
            <a:ext cx="4423144" cy="490548"/>
            <a:chOff x="-4228832" y="1723149"/>
            <a:chExt cx="5800141" cy="43558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5424092-4F8C-994B-B0AC-2836575A1433}"/>
                </a:ext>
              </a:extLst>
            </p:cNvPr>
            <p:cNvSpPr/>
            <p:nvPr/>
          </p:nvSpPr>
          <p:spPr>
            <a:xfrm>
              <a:off x="-4228832" y="1723149"/>
              <a:ext cx="5800141" cy="43558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0000FF"/>
                </a:highlight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1C82E0E-6C84-DF4E-B07C-2B3C351FC994}"/>
                </a:ext>
              </a:extLst>
            </p:cNvPr>
            <p:cNvSpPr txBox="1"/>
            <p:nvPr/>
          </p:nvSpPr>
          <p:spPr>
            <a:xfrm>
              <a:off x="-2830436" y="1776965"/>
              <a:ext cx="3236727" cy="3552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RESEARCH AREAS</a:t>
              </a:r>
            </a:p>
          </p:txBody>
        </p:sp>
      </p:grp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7DACFA93-8132-C546-A92D-9B8966D08D1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416902" y="358403"/>
            <a:ext cx="1603670" cy="738927"/>
          </a:xfrm>
          <a:prstGeom prst="rect">
            <a:avLst/>
          </a:prstGeom>
        </p:spPr>
      </p:pic>
      <p:pic>
        <p:nvPicPr>
          <p:cNvPr id="15" name="Picture 14" descr="A picture containing shirt&#10;&#10;Description automatically generated">
            <a:extLst>
              <a:ext uri="{FF2B5EF4-FFF2-40B4-BE49-F238E27FC236}">
                <a16:creationId xmlns:a16="http://schemas.microsoft.com/office/drawing/2014/main" id="{B3B39268-2753-1F4D-B805-63CD1740E47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67656" y="1415887"/>
            <a:ext cx="2921694" cy="4734425"/>
          </a:xfrm>
          <a:prstGeom prst="rect">
            <a:avLst/>
          </a:prstGeom>
        </p:spPr>
      </p:pic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F6597D1-8066-BF42-A36E-2EDAF56BE63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35000"/>
          </a:blip>
          <a:stretch>
            <a:fillRect/>
          </a:stretch>
        </p:blipFill>
        <p:spPr>
          <a:xfrm>
            <a:off x="2891019" y="1415888"/>
            <a:ext cx="1469633" cy="236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6775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B3647-BCC8-4417-9D93-298107B46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53463-1C73-4C71-B159-EB0852752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254382-0B38-4271-8D9B-DECAF9645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DBF8-513D-4DD4-A7E3-D31BA4179148}" type="datetimeFigureOut">
              <a:rPr lang="en-IE" smtClean="0"/>
              <a:t>02/03/2022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ED077-EE5A-4D13-BDDF-DCABFD4B5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DE253-533B-4C13-B25D-67D55CA26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A73A-67BA-46B4-8281-33972D809EA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658000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erg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D4E480E-5E36-BE4D-89E9-139F6C7F63E4}"/>
              </a:ext>
            </a:extLst>
          </p:cNvPr>
          <p:cNvGrpSpPr/>
          <p:nvPr userDrawn="1"/>
        </p:nvGrpSpPr>
        <p:grpSpPr>
          <a:xfrm>
            <a:off x="0" y="1412872"/>
            <a:ext cx="7257564" cy="4737441"/>
            <a:chOff x="-4497681" y="-1669884"/>
            <a:chExt cx="10468476" cy="638062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32AB097-E624-CB45-A3D0-2E8972270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35000"/>
            </a:blip>
            <a:stretch>
              <a:fillRect/>
            </a:stretch>
          </p:blipFill>
          <p:spPr>
            <a:xfrm>
              <a:off x="-2411245" y="1519900"/>
              <a:ext cx="2044131" cy="319083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49731DB-1B8C-EC40-BDE2-BB9504C95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-338335" y="1519900"/>
              <a:ext cx="2110606" cy="319083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7E99890-3D59-D24D-A9DE-F2B1DC3C2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-2428161" y="-1664313"/>
              <a:ext cx="2077962" cy="318421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AF241BB-931F-914B-9AF1-12BB63A89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-4497681" y="1519900"/>
              <a:ext cx="2106224" cy="318421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DBCB34C-6D6B-A742-93E8-40748305E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752972" y="-1669884"/>
              <a:ext cx="4217823" cy="6376553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93CC1B6-014D-074D-AA84-8D5AED96CB1C}"/>
              </a:ext>
            </a:extLst>
          </p:cNvPr>
          <p:cNvGrpSpPr/>
          <p:nvPr userDrawn="1"/>
        </p:nvGrpSpPr>
        <p:grpSpPr>
          <a:xfrm>
            <a:off x="1" y="329847"/>
            <a:ext cx="4423144" cy="490548"/>
            <a:chOff x="-4228832" y="1723149"/>
            <a:chExt cx="5800141" cy="43558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5424092-4F8C-994B-B0AC-2836575A1433}"/>
                </a:ext>
              </a:extLst>
            </p:cNvPr>
            <p:cNvSpPr/>
            <p:nvPr/>
          </p:nvSpPr>
          <p:spPr>
            <a:xfrm>
              <a:off x="-4228832" y="1723149"/>
              <a:ext cx="5800141" cy="43558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0000FF"/>
                </a:highlight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1C82E0E-6C84-DF4E-B07C-2B3C351FC994}"/>
                </a:ext>
              </a:extLst>
            </p:cNvPr>
            <p:cNvSpPr txBox="1"/>
            <p:nvPr/>
          </p:nvSpPr>
          <p:spPr>
            <a:xfrm>
              <a:off x="-2830436" y="1776965"/>
              <a:ext cx="3236727" cy="3552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+mn-lt"/>
                </a:rPr>
                <a:t>RESEARCH AREAS</a:t>
              </a:r>
            </a:p>
          </p:txBody>
        </p:sp>
      </p:grp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7DACFA93-8132-C546-A92D-9B8966D08D1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416902" y="358403"/>
            <a:ext cx="1603670" cy="738927"/>
          </a:xfrm>
          <a:prstGeom prst="rect">
            <a:avLst/>
          </a:prstGeom>
        </p:spPr>
      </p:pic>
      <p:pic>
        <p:nvPicPr>
          <p:cNvPr id="20" name="Picture 19" descr="A picture containing shirt&#10;&#10;Description automatically generated">
            <a:extLst>
              <a:ext uri="{FF2B5EF4-FFF2-40B4-BE49-F238E27FC236}">
                <a16:creationId xmlns:a16="http://schemas.microsoft.com/office/drawing/2014/main" id="{B185C0F9-A5FC-7A41-9161-6CB9DEFF8F2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35000"/>
          </a:blip>
          <a:stretch>
            <a:fillRect/>
          </a:stretch>
        </p:blipFill>
        <p:spPr>
          <a:xfrm>
            <a:off x="0" y="1413561"/>
            <a:ext cx="1463237" cy="2371085"/>
          </a:xfrm>
          <a:prstGeom prst="rect">
            <a:avLst/>
          </a:prstGeom>
        </p:spPr>
      </p:pic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5AC7903-05D2-3641-A7D0-D791158B044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35000"/>
          </a:blip>
          <a:stretch>
            <a:fillRect/>
          </a:stretch>
        </p:blipFill>
        <p:spPr>
          <a:xfrm>
            <a:off x="2894550" y="1417008"/>
            <a:ext cx="1469633" cy="236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6784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ergy Polic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D4E480E-5E36-BE4D-89E9-139F6C7F63E4}"/>
              </a:ext>
            </a:extLst>
          </p:cNvPr>
          <p:cNvGrpSpPr/>
          <p:nvPr userDrawn="1"/>
        </p:nvGrpSpPr>
        <p:grpSpPr>
          <a:xfrm>
            <a:off x="0" y="1344415"/>
            <a:ext cx="7228748" cy="4783235"/>
            <a:chOff x="-4497681" y="-1731561"/>
            <a:chExt cx="10426911" cy="64423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32AB097-E624-CB45-A3D0-2E8972270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35000"/>
            </a:blip>
            <a:stretch>
              <a:fillRect/>
            </a:stretch>
          </p:blipFill>
          <p:spPr>
            <a:xfrm>
              <a:off x="-2411245" y="1472615"/>
              <a:ext cx="2044131" cy="319083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7E99890-3D59-D24D-A9DE-F2B1DC3C2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-2428161" y="-1669884"/>
              <a:ext cx="2077961" cy="318421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AF241BB-931F-914B-9AF1-12BB63A89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-4497681" y="1479239"/>
              <a:ext cx="2106224" cy="318421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DBCB34C-6D6B-A742-93E8-40748305E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-333953" y="1479239"/>
              <a:ext cx="2106224" cy="318421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49731DB-1B8C-EC40-BDE2-BB9504C95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667918" y="-1731561"/>
              <a:ext cx="4261312" cy="644230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93CC1B6-014D-074D-AA84-8D5AED96CB1C}"/>
              </a:ext>
            </a:extLst>
          </p:cNvPr>
          <p:cNvGrpSpPr/>
          <p:nvPr userDrawn="1"/>
        </p:nvGrpSpPr>
        <p:grpSpPr>
          <a:xfrm>
            <a:off x="1" y="329847"/>
            <a:ext cx="4423144" cy="490548"/>
            <a:chOff x="-4228832" y="1723149"/>
            <a:chExt cx="5800141" cy="43558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5424092-4F8C-994B-B0AC-2836575A1433}"/>
                </a:ext>
              </a:extLst>
            </p:cNvPr>
            <p:cNvSpPr/>
            <p:nvPr/>
          </p:nvSpPr>
          <p:spPr>
            <a:xfrm>
              <a:off x="-4228832" y="1723149"/>
              <a:ext cx="5800141" cy="43558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0000FF"/>
                </a:highlight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1C82E0E-6C84-DF4E-B07C-2B3C351FC994}"/>
                </a:ext>
              </a:extLst>
            </p:cNvPr>
            <p:cNvSpPr txBox="1"/>
            <p:nvPr/>
          </p:nvSpPr>
          <p:spPr>
            <a:xfrm>
              <a:off x="-2830436" y="1776965"/>
              <a:ext cx="3236727" cy="3552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RESEARCH AREAS</a:t>
              </a:r>
            </a:p>
          </p:txBody>
        </p:sp>
      </p:grp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7DACFA93-8132-C546-A92D-9B8966D08D1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416902" y="358403"/>
            <a:ext cx="1603670" cy="738927"/>
          </a:xfrm>
          <a:prstGeom prst="rect">
            <a:avLst/>
          </a:prstGeom>
        </p:spPr>
      </p:pic>
      <p:pic>
        <p:nvPicPr>
          <p:cNvPr id="15" name="Picture 14" descr="A picture containing shirt&#10;&#10;Description automatically generated">
            <a:extLst>
              <a:ext uri="{FF2B5EF4-FFF2-40B4-BE49-F238E27FC236}">
                <a16:creationId xmlns:a16="http://schemas.microsoft.com/office/drawing/2014/main" id="{298C4C91-9E26-E545-AB1C-101EC6AE6DF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35000"/>
          </a:blip>
          <a:stretch>
            <a:fillRect/>
          </a:stretch>
        </p:blipFill>
        <p:spPr>
          <a:xfrm>
            <a:off x="3577" y="1377467"/>
            <a:ext cx="1463237" cy="2371085"/>
          </a:xfrm>
          <a:prstGeom prst="rect">
            <a:avLst/>
          </a:prstGeom>
        </p:spPr>
      </p:pic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945F15E-5689-0A41-AD25-621B253F4FC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35000"/>
          </a:blip>
          <a:stretch>
            <a:fillRect/>
          </a:stretch>
        </p:blipFill>
        <p:spPr>
          <a:xfrm>
            <a:off x="2860982" y="1371840"/>
            <a:ext cx="1469633" cy="236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66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ast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D4E480E-5E36-BE4D-89E9-139F6C7F63E4}"/>
              </a:ext>
            </a:extLst>
          </p:cNvPr>
          <p:cNvGrpSpPr/>
          <p:nvPr userDrawn="1"/>
        </p:nvGrpSpPr>
        <p:grpSpPr>
          <a:xfrm>
            <a:off x="-22604" y="1353604"/>
            <a:ext cx="7130811" cy="4715650"/>
            <a:chOff x="-4497681" y="-1694444"/>
            <a:chExt cx="10285646" cy="635127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7E99890-3D59-D24D-A9DE-F2B1DC3C2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35000"/>
            </a:blip>
            <a:stretch>
              <a:fillRect/>
            </a:stretch>
          </p:blipFill>
          <p:spPr>
            <a:xfrm>
              <a:off x="-2428232" y="-1669883"/>
              <a:ext cx="2077962" cy="318421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AF241BB-931F-914B-9AF1-12BB63A89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-4497681" y="1472616"/>
              <a:ext cx="2106223" cy="318421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DBCB34C-6D6B-A742-93E8-40748305E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-333949" y="1472616"/>
              <a:ext cx="2106223" cy="318421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49731DB-1B8C-EC40-BDE2-BB9504C95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-2426725" y="1472616"/>
              <a:ext cx="2106225" cy="318421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32AB097-E624-CB45-A3D0-2E8972270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719178" y="-1694444"/>
              <a:ext cx="4068787" cy="6351273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93CC1B6-014D-074D-AA84-8D5AED96CB1C}"/>
              </a:ext>
            </a:extLst>
          </p:cNvPr>
          <p:cNvGrpSpPr/>
          <p:nvPr userDrawn="1"/>
        </p:nvGrpSpPr>
        <p:grpSpPr>
          <a:xfrm>
            <a:off x="1" y="329847"/>
            <a:ext cx="4423144" cy="490548"/>
            <a:chOff x="-4228832" y="1723149"/>
            <a:chExt cx="5800141" cy="43558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5424092-4F8C-994B-B0AC-2836575A1433}"/>
                </a:ext>
              </a:extLst>
            </p:cNvPr>
            <p:cNvSpPr/>
            <p:nvPr/>
          </p:nvSpPr>
          <p:spPr>
            <a:xfrm>
              <a:off x="-4228832" y="1723149"/>
              <a:ext cx="5800141" cy="43558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0000FF"/>
                </a:highlight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1C82E0E-6C84-DF4E-B07C-2B3C351FC994}"/>
                </a:ext>
              </a:extLst>
            </p:cNvPr>
            <p:cNvSpPr txBox="1"/>
            <p:nvPr/>
          </p:nvSpPr>
          <p:spPr>
            <a:xfrm>
              <a:off x="-2830436" y="1776965"/>
              <a:ext cx="3236727" cy="3552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RESEARCH AREAS</a:t>
              </a:r>
            </a:p>
          </p:txBody>
        </p:sp>
      </p:grp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7DACFA93-8132-C546-A92D-9B8966D08D1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416902" y="358403"/>
            <a:ext cx="1603670" cy="738927"/>
          </a:xfrm>
          <a:prstGeom prst="rect">
            <a:avLst/>
          </a:prstGeom>
        </p:spPr>
      </p:pic>
      <p:pic>
        <p:nvPicPr>
          <p:cNvPr id="15" name="Picture 14" descr="A picture containing shirt&#10;&#10;Description automatically generated">
            <a:extLst>
              <a:ext uri="{FF2B5EF4-FFF2-40B4-BE49-F238E27FC236}">
                <a16:creationId xmlns:a16="http://schemas.microsoft.com/office/drawing/2014/main" id="{B3325DD9-2FAE-5C49-A06F-58BA793F5AC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35000"/>
          </a:blip>
          <a:stretch>
            <a:fillRect/>
          </a:stretch>
        </p:blipFill>
        <p:spPr>
          <a:xfrm>
            <a:off x="-14328" y="1371840"/>
            <a:ext cx="1463237" cy="2371085"/>
          </a:xfrm>
          <a:prstGeom prst="rect">
            <a:avLst/>
          </a:prstGeom>
        </p:spPr>
      </p:pic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5A5C75CF-333E-2843-8B9A-5BAECCAA3CE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35000"/>
          </a:blip>
          <a:stretch>
            <a:fillRect/>
          </a:stretch>
        </p:blipFill>
        <p:spPr>
          <a:xfrm>
            <a:off x="2860982" y="1371840"/>
            <a:ext cx="1469633" cy="236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854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A06EA1B-EE67-3244-8329-D94837395E10}"/>
              </a:ext>
            </a:extLst>
          </p:cNvPr>
          <p:cNvSpPr/>
          <p:nvPr userDrawn="1"/>
        </p:nvSpPr>
        <p:spPr>
          <a:xfrm>
            <a:off x="1" y="329847"/>
            <a:ext cx="4423144" cy="49054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FF"/>
              </a:highlight>
            </a:endParaRPr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B4B9F243-AC87-DD4D-9958-C9011254B6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3455" y="116356"/>
            <a:ext cx="1603670" cy="73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368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avy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BF91D75-BEDE-504A-B978-CE9604D2735D}"/>
              </a:ext>
            </a:extLst>
          </p:cNvPr>
          <p:cNvSpPr/>
          <p:nvPr/>
        </p:nvSpPr>
        <p:spPr>
          <a:xfrm>
            <a:off x="0" y="329887"/>
            <a:ext cx="4423144" cy="490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FF"/>
              </a:highlight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019DE92-FF92-3045-8125-AFF5E2D5E4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37806" y="148286"/>
            <a:ext cx="1471437" cy="67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3346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- lower left corn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74BE0686-8ED2-AB47-A199-C06C93D7E8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2720" y="5880090"/>
            <a:ext cx="1603670" cy="73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20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- lower left corner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FEE0494-DD00-B14B-8C36-F40026C075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2720" y="5941020"/>
            <a:ext cx="1471437" cy="67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998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- top right cor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5EF6BE36-76FA-1640-92F5-D50380F1CF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3455" y="116356"/>
            <a:ext cx="1603670" cy="73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3603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- top right corner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A34E57E-2525-894A-91EE-4183AE187A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9841" y="248479"/>
            <a:ext cx="1471437" cy="67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904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5609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8DAB0-0902-430A-9F7F-2B8EFE086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8DF33-52F3-4966-BB11-E4C65A9E3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F2AED-C7E1-4BDA-8CF2-34DB67A93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DBF8-513D-4DD4-A7E3-D31BA4179148}" type="datetimeFigureOut">
              <a:rPr lang="en-IE" smtClean="0"/>
              <a:t>02/03/2022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DCAC1-A018-47CF-AF7A-BE0B6B889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E7ADD-912D-4535-8449-53533FBEE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A73A-67BA-46B4-8281-33972D809EA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12528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Nav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E873F6-4741-2147-A6B4-ADF2A51BA467}"/>
              </a:ext>
            </a:extLst>
          </p:cNvPr>
          <p:cNvSpPr/>
          <p:nvPr userDrawn="1"/>
        </p:nvSpPr>
        <p:spPr>
          <a:xfrm>
            <a:off x="63500" y="80434"/>
            <a:ext cx="12065000" cy="669713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7105846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irl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E873F6-4741-2147-A6B4-ADF2A51BA467}"/>
              </a:ext>
            </a:extLst>
          </p:cNvPr>
          <p:cNvSpPr/>
          <p:nvPr userDrawn="1"/>
        </p:nvSpPr>
        <p:spPr>
          <a:xfrm>
            <a:off x="63500" y="80434"/>
            <a:ext cx="12065000" cy="669713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v</a:t>
            </a:r>
          </a:p>
        </p:txBody>
      </p:sp>
      <p:pic>
        <p:nvPicPr>
          <p:cNvPr id="7" name="Picture 6" descr="A picture containing indoor, sitting&#10;&#10;Description automatically generated">
            <a:extLst>
              <a:ext uri="{FF2B5EF4-FFF2-40B4-BE49-F238E27FC236}">
                <a16:creationId xmlns:a16="http://schemas.microsoft.com/office/drawing/2014/main" id="{2A16E7FD-07B3-944E-B8DB-87D9E90F4F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070" t="27309" r="8903" b="27309"/>
          <a:stretch/>
        </p:blipFill>
        <p:spPr>
          <a:xfrm>
            <a:off x="63500" y="80433"/>
            <a:ext cx="12065000" cy="66971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77895F-A114-D446-8ABD-E67769F1A0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9841" y="248479"/>
            <a:ext cx="1471437" cy="67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310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irl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E873F6-4741-2147-A6B4-ADF2A51BA467}"/>
              </a:ext>
            </a:extLst>
          </p:cNvPr>
          <p:cNvSpPr/>
          <p:nvPr userDrawn="1"/>
        </p:nvSpPr>
        <p:spPr>
          <a:xfrm>
            <a:off x="63500" y="80434"/>
            <a:ext cx="12065000" cy="669713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v</a:t>
            </a:r>
          </a:p>
        </p:txBody>
      </p:sp>
      <p:pic>
        <p:nvPicPr>
          <p:cNvPr id="6" name="Picture 5" descr="A picture containing indoor, sitting&#10;&#10;Description automatically generated">
            <a:extLst>
              <a:ext uri="{FF2B5EF4-FFF2-40B4-BE49-F238E27FC236}">
                <a16:creationId xmlns:a16="http://schemas.microsoft.com/office/drawing/2014/main" id="{ABF89737-2E70-4541-971B-DA8EBA0A1E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956" t="26021" r="7956" b="26293"/>
          <a:stretch/>
        </p:blipFill>
        <p:spPr>
          <a:xfrm>
            <a:off x="63500" y="80433"/>
            <a:ext cx="12065000" cy="6697133"/>
          </a:xfrm>
          <a:prstGeom prst="rect">
            <a:avLst/>
          </a:prstGeom>
        </p:spPr>
      </p:pic>
      <p:pic>
        <p:nvPicPr>
          <p:cNvPr id="7" name="Picture 6" descr="A picture containing indoor, sitting&#10;&#10;Description automatically generated">
            <a:extLst>
              <a:ext uri="{FF2B5EF4-FFF2-40B4-BE49-F238E27FC236}">
                <a16:creationId xmlns:a16="http://schemas.microsoft.com/office/drawing/2014/main" id="{2A16E7FD-07B3-944E-B8DB-87D9E90F4F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1890" b="15992"/>
          <a:stretch/>
        </p:blipFill>
        <p:spPr>
          <a:xfrm>
            <a:off x="1205102" y="80432"/>
            <a:ext cx="9487154" cy="66971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7E6A9D-FB5D-DB41-AC7D-7CC5C31CD9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9841" y="248479"/>
            <a:ext cx="1471437" cy="67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944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A1AC8679-52E6-BA44-AC0B-0A302E0F6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DF7A52A-A12B-4646-90B4-A3F9EB1E10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0256573A-3803-D04F-BDE5-0B8E33BE06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176AF-E5CB-C54A-A800-FEC2A0C260B1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D79A6F9F-5F0F-B041-B02E-EF428B0C4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766DD3EF-D699-404E-9F35-29FDA6AD6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61109-A0A8-9A40-96C4-1CA907C1EF69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D999FA6-BCA6-E54E-B94C-818A9B17E12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A1AC8679-52E6-BA44-AC0B-0A302E0F6446}"/>
              </a:ext>
            </a:extLst>
          </p:cNvPr>
          <p:cNvSpPr txBox="1">
            <a:spLocks/>
          </p:cNvSpPr>
          <p:nvPr userDrawn="1"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EDF7A52A-A12B-4646-90B4-A3F9EB1E10DF}"/>
              </a:ext>
            </a:extLst>
          </p:cNvPr>
          <p:cNvSpPr txBox="1">
            <a:spLocks/>
          </p:cNvSpPr>
          <p:nvPr userDrawn="1"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8" name="Date Placeholder 3">
            <a:extLst>
              <a:ext uri="{FF2B5EF4-FFF2-40B4-BE49-F238E27FC236}">
                <a16:creationId xmlns:a16="http://schemas.microsoft.com/office/drawing/2014/main" id="{0256573A-3803-D04F-BDE5-0B8E33BE0621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7176AF-E5CB-C54A-A800-FEC2A0C260B1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766DD3EF-D699-404E-9F35-29FDA6AD6C65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B61109-A0A8-9A40-96C4-1CA907C1EF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D999FA6-BCA6-E54E-B94C-818A9B17E12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8E6767EA-D29E-694E-898D-895961E5DA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0" y="531589"/>
            <a:ext cx="3160942" cy="1456473"/>
          </a:xfrm>
          <a:prstGeom prst="rect">
            <a:avLst/>
          </a:prstGeom>
        </p:spPr>
      </p:pic>
      <p:pic>
        <p:nvPicPr>
          <p:cNvPr id="42" name="Picture 41" descr="A close up of a logo&#10;&#10;Description automatically generated">
            <a:extLst>
              <a:ext uri="{FF2B5EF4-FFF2-40B4-BE49-F238E27FC236}">
                <a16:creationId xmlns:a16="http://schemas.microsoft.com/office/drawing/2014/main" id="{E6CDC97D-19D5-E94A-B512-7CC357EB81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70000"/>
          </a:blip>
          <a:srcRect t="35651" r="52003" b="21313"/>
          <a:stretch/>
        </p:blipFill>
        <p:spPr>
          <a:xfrm>
            <a:off x="4630054" y="88856"/>
            <a:ext cx="7450461" cy="6680287"/>
          </a:xfrm>
          <a:prstGeom prst="rect">
            <a:avLst/>
          </a:prstGeom>
        </p:spPr>
      </p:pic>
      <p:pic>
        <p:nvPicPr>
          <p:cNvPr id="43" name="Picture 2" descr="Image preview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1" y="5027200"/>
            <a:ext cx="7694856" cy="161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 descr="A close up of a logo&#10;&#10;Description automatically generated">
            <a:extLst>
              <a:ext uri="{FF2B5EF4-FFF2-40B4-BE49-F238E27FC236}">
                <a16:creationId xmlns:a16="http://schemas.microsoft.com/office/drawing/2014/main" id="{32213BB3-7FBE-E94E-8E0F-C9EB66F1606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792918" y="587061"/>
            <a:ext cx="3306634" cy="118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3442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F255-4E1F-4ABD-8687-5CCE191AFE14}" type="datetimeFigureOut">
              <a:rPr lang="en-IE" smtClean="0"/>
              <a:t>02/03/2022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5AD0-35B6-4A80-B282-7FD42ADCE13B}" type="slidenum">
              <a:rPr lang="en-IE" smtClean="0"/>
              <a:t>‹#›</a:t>
            </a:fld>
            <a:endParaRPr lang="en-IE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86375" y="2890837"/>
            <a:ext cx="161925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2051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F255-4E1F-4ABD-8687-5CCE191AFE14}" type="datetimeFigureOut">
              <a:rPr lang="en-IE" smtClean="0"/>
              <a:t>02/03/2022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5AD0-35B6-4A80-B282-7FD42ADCE13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48917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F255-4E1F-4ABD-8687-5CCE191AFE14}" type="datetimeFigureOut">
              <a:rPr lang="en-IE" smtClean="0"/>
              <a:t>02/03/2022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5AD0-35B6-4A80-B282-7FD42ADCE13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166324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F255-4E1F-4ABD-8687-5CCE191AFE14}" type="datetimeFigureOut">
              <a:rPr lang="en-IE" smtClean="0"/>
              <a:t>02/03/2022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5AD0-35B6-4A80-B282-7FD42ADCE13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390784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F255-4E1F-4ABD-8687-5CCE191AFE14}" type="datetimeFigureOut">
              <a:rPr lang="en-IE" smtClean="0"/>
              <a:t>02/03/2022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5AD0-35B6-4A80-B282-7FD42ADCE13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529436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F255-4E1F-4ABD-8687-5CCE191AFE14}" type="datetimeFigureOut">
              <a:rPr lang="en-IE" smtClean="0"/>
              <a:t>02/03/2022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5AD0-35B6-4A80-B282-7FD42ADCE13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23547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A063D-9F80-4805-9F6B-DF6CD0FD6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7CC7D-FD81-461C-AD0E-2635067705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A7FC35-66B9-4BBB-932F-51399CE71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4E843F-6A36-4FEF-B211-13768E01B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DBF8-513D-4DD4-A7E3-D31BA4179148}" type="datetimeFigureOut">
              <a:rPr lang="en-IE" smtClean="0"/>
              <a:t>02/03/2022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068804-D40C-417B-97AB-FD948E3E5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C12426-194F-4700-A304-279DFE817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A73A-67BA-46B4-8281-33972D809EA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862419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F255-4E1F-4ABD-8687-5CCE191AFE14}" type="datetimeFigureOut">
              <a:rPr lang="en-IE" smtClean="0"/>
              <a:t>02/03/2022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5AD0-35B6-4A80-B282-7FD42ADCE13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082273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F255-4E1F-4ABD-8687-5CCE191AFE14}" type="datetimeFigureOut">
              <a:rPr lang="en-IE" smtClean="0"/>
              <a:t>02/03/2022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5AD0-35B6-4A80-B282-7FD42ADCE13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979236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F255-4E1F-4ABD-8687-5CCE191AFE14}" type="datetimeFigureOut">
              <a:rPr lang="en-IE" smtClean="0"/>
              <a:t>02/03/2022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5AD0-35B6-4A80-B282-7FD42ADCE13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306008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F255-4E1F-4ABD-8687-5CCE191AFE14}" type="datetimeFigureOut">
              <a:rPr lang="en-IE" smtClean="0"/>
              <a:t>02/03/2022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5AD0-35B6-4A80-B282-7FD42ADCE13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980459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End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C8679-52E6-BA44-AC0B-0A302E0F6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7A52A-A12B-4646-90B4-A3F9EB1E10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6573A-3803-D04F-BDE5-0B8E33BE06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176AF-E5CB-C54A-A800-FEC2A0C260B1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A6F9F-5F0F-B041-B02E-EF428B0C4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DD3EF-D699-404E-9F35-29FDA6AD6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61109-A0A8-9A40-96C4-1CA907C1EF6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999FA6-BCA6-E54E-B94C-818A9B17E12E}"/>
              </a:ext>
            </a:extLst>
          </p:cNvPr>
          <p:cNvSpPr/>
          <p:nvPr userDrawn="1"/>
        </p:nvSpPr>
        <p:spPr>
          <a:xfrm>
            <a:off x="88931" y="88857"/>
            <a:ext cx="12014138" cy="668028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dapt PPT 2.png">
            <a:extLst>
              <a:ext uri="{FF2B5EF4-FFF2-40B4-BE49-F238E27FC236}">
                <a16:creationId xmlns:a16="http://schemas.microsoft.com/office/drawing/2014/main" id="{7DC74C3E-E69E-8945-9090-98D3F938F5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8479"/>
            <a:ext cx="11959291" cy="68019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4FFF23-0951-CD4A-AAD7-CA928C1756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9841" y="248479"/>
            <a:ext cx="1471437" cy="67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329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A1AC8679-52E6-BA44-AC0B-0A302E0F6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DF7A52A-A12B-4646-90B4-A3F9EB1E10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0256573A-3803-D04F-BDE5-0B8E33BE06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176AF-E5CB-C54A-A800-FEC2A0C260B1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D79A6F9F-5F0F-B041-B02E-EF428B0C4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766DD3EF-D699-404E-9F35-29FDA6AD6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61109-A0A8-9A40-96C4-1CA907C1EF69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D999FA6-BCA6-E54E-B94C-818A9B17E12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A1AC8679-52E6-BA44-AC0B-0A302E0F6446}"/>
              </a:ext>
            </a:extLst>
          </p:cNvPr>
          <p:cNvSpPr txBox="1">
            <a:spLocks/>
          </p:cNvSpPr>
          <p:nvPr userDrawn="1"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EDF7A52A-A12B-4646-90B4-A3F9EB1E10DF}"/>
              </a:ext>
            </a:extLst>
          </p:cNvPr>
          <p:cNvSpPr txBox="1">
            <a:spLocks/>
          </p:cNvSpPr>
          <p:nvPr userDrawn="1"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8" name="Date Placeholder 3">
            <a:extLst>
              <a:ext uri="{FF2B5EF4-FFF2-40B4-BE49-F238E27FC236}">
                <a16:creationId xmlns:a16="http://schemas.microsoft.com/office/drawing/2014/main" id="{0256573A-3803-D04F-BDE5-0B8E33BE0621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7176AF-E5CB-C54A-A800-FEC2A0C260B1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766DD3EF-D699-404E-9F35-29FDA6AD6C65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B61109-A0A8-9A40-96C4-1CA907C1EF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D999FA6-BCA6-E54E-B94C-818A9B17E12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8E6767EA-D29E-694E-898D-895961E5DA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0" y="531589"/>
            <a:ext cx="3160942" cy="1456473"/>
          </a:xfrm>
          <a:prstGeom prst="rect">
            <a:avLst/>
          </a:prstGeom>
        </p:spPr>
      </p:pic>
      <p:pic>
        <p:nvPicPr>
          <p:cNvPr id="42" name="Picture 41" descr="A close up of a logo&#10;&#10;Description automatically generated">
            <a:extLst>
              <a:ext uri="{FF2B5EF4-FFF2-40B4-BE49-F238E27FC236}">
                <a16:creationId xmlns:a16="http://schemas.microsoft.com/office/drawing/2014/main" id="{E6CDC97D-19D5-E94A-B512-7CC357EB81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70000"/>
          </a:blip>
          <a:srcRect t="35651" r="52003" b="21313"/>
          <a:stretch/>
        </p:blipFill>
        <p:spPr>
          <a:xfrm>
            <a:off x="4630054" y="88856"/>
            <a:ext cx="7450461" cy="6680287"/>
          </a:xfrm>
          <a:prstGeom prst="rect">
            <a:avLst/>
          </a:prstGeom>
        </p:spPr>
      </p:pic>
      <p:pic>
        <p:nvPicPr>
          <p:cNvPr id="43" name="Picture 2" descr="Image preview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1" y="5027200"/>
            <a:ext cx="7694856" cy="161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 descr="A close up of a logo&#10;&#10;Description automatically generated">
            <a:extLst>
              <a:ext uri="{FF2B5EF4-FFF2-40B4-BE49-F238E27FC236}">
                <a16:creationId xmlns:a16="http://schemas.microsoft.com/office/drawing/2014/main" id="{32213BB3-7FBE-E94E-8E0F-C9EB66F1606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792918" y="587061"/>
            <a:ext cx="3306634" cy="118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184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F255-4E1F-4ABD-8687-5CCE191AFE14}" type="datetimeFigureOut">
              <a:rPr lang="en-IE" smtClean="0"/>
              <a:t>02/03/2022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5AD0-35B6-4A80-B282-7FD42ADCE13B}" type="slidenum">
              <a:rPr lang="en-IE" smtClean="0"/>
              <a:t>‹#›</a:t>
            </a:fld>
            <a:endParaRPr lang="en-IE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86375" y="2890837"/>
            <a:ext cx="161925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6284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F255-4E1F-4ABD-8687-5CCE191AFE14}" type="datetimeFigureOut">
              <a:rPr lang="en-IE" smtClean="0"/>
              <a:t>02/03/2022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5AD0-35B6-4A80-B282-7FD42ADCE13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195641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F255-4E1F-4ABD-8687-5CCE191AFE14}" type="datetimeFigureOut">
              <a:rPr lang="en-IE" smtClean="0"/>
              <a:t>02/03/2022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5AD0-35B6-4A80-B282-7FD42ADCE13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968518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F255-4E1F-4ABD-8687-5CCE191AFE14}" type="datetimeFigureOut">
              <a:rPr lang="en-IE" smtClean="0"/>
              <a:t>02/03/2022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5AD0-35B6-4A80-B282-7FD42ADCE13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86024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6A0E8-4929-4738-AB2D-7BEB01E9C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4FBD22-BD5D-4B6D-8F0E-16E5D7EAF1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1D7AAC-1339-4CCD-93E8-346D37E50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415EFB-4259-418C-AACB-1AC6D79EE0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8804AC-E5B7-408E-9610-85F6B14F82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E03335-F507-4262-8FB1-133F4EF35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DBF8-513D-4DD4-A7E3-D31BA4179148}" type="datetimeFigureOut">
              <a:rPr lang="en-IE" smtClean="0"/>
              <a:t>02/03/2022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676B63-A34B-40C0-B8D6-01F2E1304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0965BB-3A5B-4EA3-89C4-EFB9986A4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A73A-67BA-46B4-8281-33972D809EA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879788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F255-4E1F-4ABD-8687-5CCE191AFE14}" type="datetimeFigureOut">
              <a:rPr lang="en-IE" smtClean="0"/>
              <a:t>02/03/2022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5AD0-35B6-4A80-B282-7FD42ADCE13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39948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F255-4E1F-4ABD-8687-5CCE191AFE14}" type="datetimeFigureOut">
              <a:rPr lang="en-IE" smtClean="0"/>
              <a:t>02/03/2022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5AD0-35B6-4A80-B282-7FD42ADCE13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645010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F255-4E1F-4ABD-8687-5CCE191AFE14}" type="datetimeFigureOut">
              <a:rPr lang="en-IE" smtClean="0"/>
              <a:t>02/03/2022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5AD0-35B6-4A80-B282-7FD42ADCE13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361782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F255-4E1F-4ABD-8687-5CCE191AFE14}" type="datetimeFigureOut">
              <a:rPr lang="en-IE" smtClean="0"/>
              <a:t>02/03/2022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5AD0-35B6-4A80-B282-7FD42ADCE13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767501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F255-4E1F-4ABD-8687-5CCE191AFE14}" type="datetimeFigureOut">
              <a:rPr lang="en-IE" smtClean="0"/>
              <a:t>02/03/2022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5AD0-35B6-4A80-B282-7FD42ADCE13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450687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F255-4E1F-4ABD-8687-5CCE191AFE14}" type="datetimeFigureOut">
              <a:rPr lang="en-IE" smtClean="0"/>
              <a:t>02/03/2022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5AD0-35B6-4A80-B282-7FD42ADCE13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623075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vy - lower left corner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6542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- top right co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42970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End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C8679-52E6-BA44-AC0B-0A302E0F6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7A52A-A12B-4646-90B4-A3F9EB1E10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6573A-3803-D04F-BDE5-0B8E33BE06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176AF-E5CB-C54A-A800-FEC2A0C260B1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A6F9F-5F0F-B041-B02E-EF428B0C4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DD3EF-D699-404E-9F35-29FDA6AD6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61109-A0A8-9A40-96C4-1CA907C1EF6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999FA6-BCA6-E54E-B94C-818A9B17E12E}"/>
              </a:ext>
            </a:extLst>
          </p:cNvPr>
          <p:cNvSpPr/>
          <p:nvPr userDrawn="1"/>
        </p:nvSpPr>
        <p:spPr>
          <a:xfrm>
            <a:off x="88931" y="88857"/>
            <a:ext cx="12014138" cy="668028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dapt PPT 2.png">
            <a:extLst>
              <a:ext uri="{FF2B5EF4-FFF2-40B4-BE49-F238E27FC236}">
                <a16:creationId xmlns:a16="http://schemas.microsoft.com/office/drawing/2014/main" id="{7DC74C3E-E69E-8945-9090-98D3F938F5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8479"/>
            <a:ext cx="11959291" cy="68019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4FFF23-0951-CD4A-AAD7-CA928C1756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9841" y="248479"/>
            <a:ext cx="1471437" cy="67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5868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A1AC8679-52E6-BA44-AC0B-0A302E0F6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DF7A52A-A12B-4646-90B4-A3F9EB1E10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0256573A-3803-D04F-BDE5-0B8E33BE06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176AF-E5CB-C54A-A800-FEC2A0C260B1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D79A6F9F-5F0F-B041-B02E-EF428B0C4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766DD3EF-D699-404E-9F35-29FDA6AD6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61109-A0A8-9A40-96C4-1CA907C1EF69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D999FA6-BCA6-E54E-B94C-818A9B17E12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E6767EA-D29E-694E-898D-895961E5DA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0" y="531589"/>
            <a:ext cx="3160942" cy="1456473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E6CDC97D-19D5-E94A-B512-7CC357EB81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70000"/>
          </a:blip>
          <a:srcRect t="35651" r="52003" b="21313"/>
          <a:stretch/>
        </p:blipFill>
        <p:spPr>
          <a:xfrm>
            <a:off x="4630054" y="88856"/>
            <a:ext cx="7450461" cy="6680287"/>
          </a:xfrm>
          <a:prstGeom prst="rect">
            <a:avLst/>
          </a:prstGeom>
        </p:spPr>
      </p:pic>
      <p:pic>
        <p:nvPicPr>
          <p:cNvPr id="17" name="Picture 16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52EB17A3-4474-435F-88AB-63B01DD492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18992" y="4908533"/>
            <a:ext cx="3802796" cy="1701920"/>
          </a:xfrm>
          <a:prstGeom prst="rect">
            <a:avLst/>
          </a:prstGeom>
        </p:spPr>
      </p:pic>
      <p:pic>
        <p:nvPicPr>
          <p:cNvPr id="18" name="Picture 2" descr="Image preview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1" y="5027200"/>
            <a:ext cx="7694856" cy="161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32213BB3-7FBE-E94E-8E0F-C9EB66F1606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792918" y="587061"/>
            <a:ext cx="3306634" cy="11813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918" y="2389807"/>
            <a:ext cx="3351100" cy="68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21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9B2FB-138A-45F9-B4AC-4FA299319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A8FC8D-6F82-41A1-9A0D-DE2543AAE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DBF8-513D-4DD4-A7E3-D31BA4179148}" type="datetimeFigureOut">
              <a:rPr lang="en-IE" smtClean="0"/>
              <a:t>02/03/2022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FFB7EE-9167-43FF-B42E-138965527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92953A-4379-4BB5-B4EB-3BD6D8129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A73A-67BA-46B4-8281-33972D809EA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706501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F255-4E1F-4ABD-8687-5CCE191AFE14}" type="datetimeFigureOut">
              <a:rPr lang="en-IE" smtClean="0"/>
              <a:t>02/03/2022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5AD0-35B6-4A80-B282-7FD42ADCE13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907470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F255-4E1F-4ABD-8687-5CCE191AFE14}" type="datetimeFigureOut">
              <a:rPr lang="en-IE" smtClean="0"/>
              <a:t>02/03/2022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5AD0-35B6-4A80-B282-7FD42ADCE13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748138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F255-4E1F-4ABD-8687-5CCE191AFE14}" type="datetimeFigureOut">
              <a:rPr lang="en-IE" smtClean="0"/>
              <a:t>02/03/2022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5AD0-35B6-4A80-B282-7FD42ADCE13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541820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F255-4E1F-4ABD-8687-5CCE191AFE14}" type="datetimeFigureOut">
              <a:rPr lang="en-IE" smtClean="0"/>
              <a:t>02/03/2022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5AD0-35B6-4A80-B282-7FD42ADCE13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587961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F255-4E1F-4ABD-8687-5CCE191AFE14}" type="datetimeFigureOut">
              <a:rPr lang="en-IE" smtClean="0"/>
              <a:t>02/03/2022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5AD0-35B6-4A80-B282-7FD42ADCE13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469304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F255-4E1F-4ABD-8687-5CCE191AFE14}" type="datetimeFigureOut">
              <a:rPr lang="en-IE" smtClean="0"/>
              <a:t>02/03/2022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5AD0-35B6-4A80-B282-7FD42ADCE13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523816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F255-4E1F-4ABD-8687-5CCE191AFE14}" type="datetimeFigureOut">
              <a:rPr lang="en-IE" smtClean="0"/>
              <a:t>02/03/2022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5AD0-35B6-4A80-B282-7FD42ADCE13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303732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F255-4E1F-4ABD-8687-5CCE191AFE14}" type="datetimeFigureOut">
              <a:rPr lang="en-IE" smtClean="0"/>
              <a:t>02/03/2022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5AD0-35B6-4A80-B282-7FD42ADCE13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9136597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F255-4E1F-4ABD-8687-5CCE191AFE14}" type="datetimeFigureOut">
              <a:rPr lang="en-IE" smtClean="0"/>
              <a:t>02/03/2022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5AD0-35B6-4A80-B282-7FD42ADCE13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3425814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F255-4E1F-4ABD-8687-5CCE191AFE14}" type="datetimeFigureOut">
              <a:rPr lang="en-IE" smtClean="0"/>
              <a:t>02/03/2022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5AD0-35B6-4A80-B282-7FD42ADCE13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91435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2BDF9F-9547-4BB9-B2F3-3665CB3D0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DBF8-513D-4DD4-A7E3-D31BA4179148}" type="datetimeFigureOut">
              <a:rPr lang="en-IE" smtClean="0"/>
              <a:t>02/03/2022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45BC89-500D-4FF2-A219-AEE31B074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CE727C-E85A-47BF-8C34-DE6171B6D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A73A-67BA-46B4-8281-33972D809EA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4152006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wirl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E873F6-4741-2147-A6B4-ADF2A51BA4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2060"/>
                </a:solidFill>
              </a:rPr>
              <a:t>v</a:t>
            </a:r>
          </a:p>
        </p:txBody>
      </p:sp>
      <p:pic>
        <p:nvPicPr>
          <p:cNvPr id="7" name="Picture 6" descr="A picture containing indoor, sitting&#10;&#10;Description automatically generated">
            <a:extLst>
              <a:ext uri="{FF2B5EF4-FFF2-40B4-BE49-F238E27FC236}">
                <a16:creationId xmlns:a16="http://schemas.microsoft.com/office/drawing/2014/main" id="{2A16E7FD-07B3-944E-B8DB-87D9E90F4F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1890" b="15992"/>
          <a:stretch/>
        </p:blipFill>
        <p:spPr>
          <a:xfrm>
            <a:off x="66675" y="1"/>
            <a:ext cx="12030075" cy="6857999"/>
          </a:xfrm>
          <a:prstGeom prst="rect">
            <a:avLst/>
          </a:prstGeom>
          <a:solidFill>
            <a:srgbClr val="002060"/>
          </a:solidFill>
        </p:spPr>
      </p:pic>
      <p:pic>
        <p:nvPicPr>
          <p:cNvPr id="8" name="Picture 7" descr="Adapt PPT 2.png">
            <a:extLst>
              <a:ext uri="{FF2B5EF4-FFF2-40B4-BE49-F238E27FC236}">
                <a16:creationId xmlns:a16="http://schemas.microsoft.com/office/drawing/2014/main" id="{7DC74C3E-E69E-8945-9090-98D3F938F5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150" y="1809388"/>
            <a:ext cx="9214886" cy="524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714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vy - lower left corner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236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A06EA1B-EE67-3244-8329-D94837395E10}"/>
              </a:ext>
            </a:extLst>
          </p:cNvPr>
          <p:cNvSpPr/>
          <p:nvPr userDrawn="1"/>
        </p:nvSpPr>
        <p:spPr>
          <a:xfrm>
            <a:off x="1" y="329847"/>
            <a:ext cx="4423144" cy="49054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FF"/>
              </a:highlight>
            </a:endParaRPr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B4B9F243-AC87-DD4D-9958-C9011254B6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3455" y="116356"/>
            <a:ext cx="1603670" cy="73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92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C8679-52E6-BA44-AC0B-0A302E0F6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7A52A-A12B-4646-90B4-A3F9EB1E10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6573A-3803-D04F-BDE5-0B8E33BE06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176AF-E5CB-C54A-A800-FEC2A0C260B1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A6F9F-5F0F-B041-B02E-EF428B0C4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DD3EF-D699-404E-9F35-29FDA6AD6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61109-A0A8-9A40-96C4-1CA907C1EF6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999FA6-BCA6-E54E-B94C-818A9B17E12E}"/>
              </a:ext>
            </a:extLst>
          </p:cNvPr>
          <p:cNvSpPr/>
          <p:nvPr userDrawn="1"/>
        </p:nvSpPr>
        <p:spPr>
          <a:xfrm>
            <a:off x="88931" y="88857"/>
            <a:ext cx="12014138" cy="668028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B556E2BA-E2C4-BB45-B0D2-5633D7AB6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-590" t="34866" r="49183" b="18784"/>
          <a:stretch/>
        </p:blipFill>
        <p:spPr>
          <a:xfrm>
            <a:off x="4693921" y="88855"/>
            <a:ext cx="7409148" cy="6680288"/>
          </a:xfrm>
          <a:prstGeom prst="rect">
            <a:avLst/>
          </a:prstGeom>
        </p:spPr>
      </p:pic>
      <p:pic>
        <p:nvPicPr>
          <p:cNvPr id="9" name="Picture 8" descr="MaRei PPT-01.png">
            <a:extLst>
              <a:ext uri="{FF2B5EF4-FFF2-40B4-BE49-F238E27FC236}">
                <a16:creationId xmlns:a16="http://schemas.microsoft.com/office/drawing/2014/main" id="{74472C0B-071E-684D-BB01-53E583F669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"/>
          <a:stretch/>
        </p:blipFill>
        <p:spPr>
          <a:xfrm>
            <a:off x="4724" y="88856"/>
            <a:ext cx="12187276" cy="68553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6767EA-D29E-694E-898D-895961E5DA1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7600" y="531589"/>
            <a:ext cx="3160942" cy="145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6652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C4EB1-9E53-954B-A410-BB49015A72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EC561D-DCC3-FA4C-84C9-EA7ADECB4E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8210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C2E12-F2B5-874D-AB08-9185B11DE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67D30-3CDE-0545-A69D-ECD1EABF9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8250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FB4D2-9773-BA46-A20B-EAAF5DE21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6E473F-CCA3-5E49-B18D-33A560690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61532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90A1B-495B-2241-A9E0-96E34B927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FF0C5-6F94-7546-82EA-A52AF68C11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649451-32C7-4F49-B89C-DD82CB9584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5081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34647-CEC3-FF4E-AEB6-82852668A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CA5306-644C-FE4F-8E73-319EE225A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C7BD58-1C36-984C-B1F6-9B7665F54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C792AB-F4B1-2845-98A9-0562F6ACC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E0D008-8A2C-CC4E-AFD4-18B651BD8A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411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32A1B-1D18-B846-8AD5-5D57A18F7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69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B6AD8-DB31-486C-A55F-B568EB458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929FE-336C-4BB6-BA70-736CCCE30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62B1CE-E254-411B-B492-330BB9250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6A87C5-B70E-4BC8-B05C-EAFA6155E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DBF8-513D-4DD4-A7E3-D31BA4179148}" type="datetimeFigureOut">
              <a:rPr lang="en-IE" smtClean="0"/>
              <a:t>02/03/2022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5B3DB-539F-43E8-BB51-013FAD01C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713CAE-00D4-42E3-B8D2-07C4A6A84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A73A-67BA-46B4-8281-33972D809EA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547235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58657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C19DD-6908-7A41-B8B9-B1C984626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50FED-C0A1-3345-9643-965DA2D20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C3B618-B6D9-A24B-8ACD-7587670553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71366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AB200-AB09-9040-AF57-8BA9B702F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198938-69C2-3E4E-8963-392F3C90C9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8CCFD5-F9DA-054F-A290-10519439A3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540144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4C4EC-2434-F742-AE0E-9A32DC0DE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9C8627-50E1-D74A-8A10-9DB9B67EB5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870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D8657E-B7AC-4E49-BC83-297657F2D4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29228C-3BD9-D146-A1FB-38F5CDF80D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64989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C8679-52E6-BA44-AC0B-0A302E0F6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7A52A-A12B-4646-90B4-A3F9EB1E10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6573A-3803-D04F-BDE5-0B8E33BE06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176AF-E5CB-C54A-A800-FEC2A0C260B1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A6F9F-5F0F-B041-B02E-EF428B0C4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DD3EF-D699-404E-9F35-29FDA6AD6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61109-A0A8-9A40-96C4-1CA907C1EF6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999FA6-BCA6-E54E-B94C-818A9B17E12E}"/>
              </a:ext>
            </a:extLst>
          </p:cNvPr>
          <p:cNvSpPr/>
          <p:nvPr userDrawn="1"/>
        </p:nvSpPr>
        <p:spPr>
          <a:xfrm>
            <a:off x="81897" y="88857"/>
            <a:ext cx="12014138" cy="668028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E6CDC97D-19D5-E94A-B512-7CC357EB81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</a:blip>
          <a:srcRect t="35651" r="52003" b="21313"/>
          <a:stretch/>
        </p:blipFill>
        <p:spPr>
          <a:xfrm>
            <a:off x="4645574" y="317349"/>
            <a:ext cx="7450461" cy="66802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6767EA-D29E-694E-898D-895961E5DA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7600" y="531589"/>
            <a:ext cx="3160942" cy="1456473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32213BB3-7FBE-E94E-8E0F-C9EB66F1606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96435" y="512963"/>
            <a:ext cx="3306634" cy="11813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8D13087-0BBB-154E-9752-7C5B0EBB7A2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3015" y="5160565"/>
            <a:ext cx="7444197" cy="155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640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C8679-52E6-BA44-AC0B-0A302E0F6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7A52A-A12B-4646-90B4-A3F9EB1E10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6573A-3803-D04F-BDE5-0B8E33BE06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176AF-E5CB-C54A-A800-FEC2A0C260B1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A6F9F-5F0F-B041-B02E-EF428B0C4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DD3EF-D699-404E-9F35-29FDA6AD6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61109-A0A8-9A40-96C4-1CA907C1EF6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999FA6-BCA6-E54E-B94C-818A9B17E12E}"/>
              </a:ext>
            </a:extLst>
          </p:cNvPr>
          <p:cNvSpPr/>
          <p:nvPr userDrawn="1"/>
        </p:nvSpPr>
        <p:spPr>
          <a:xfrm>
            <a:off x="88931" y="88857"/>
            <a:ext cx="12014138" cy="668028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dapt PPT 2.png">
            <a:extLst>
              <a:ext uri="{FF2B5EF4-FFF2-40B4-BE49-F238E27FC236}">
                <a16:creationId xmlns:a16="http://schemas.microsoft.com/office/drawing/2014/main" id="{7DC74C3E-E69E-8945-9090-98D3F938F5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8479"/>
            <a:ext cx="11959291" cy="68019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4FFF23-0951-CD4A-AAD7-CA928C1756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9841" y="248479"/>
            <a:ext cx="1471437" cy="67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28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Are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C76A3BC-EE53-8949-AAB1-4015C61C27A6}"/>
              </a:ext>
            </a:extLst>
          </p:cNvPr>
          <p:cNvGrpSpPr/>
          <p:nvPr userDrawn="1"/>
        </p:nvGrpSpPr>
        <p:grpSpPr>
          <a:xfrm>
            <a:off x="50610" y="1893136"/>
            <a:ext cx="12094896" cy="4103274"/>
            <a:chOff x="-4613895" y="-2146163"/>
            <a:chExt cx="22396427" cy="709469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F1CD670-7DD3-EC46-B4A6-1C1827844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19782" y="-2146163"/>
              <a:ext cx="3225799" cy="48768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D47AEF5-0614-D24D-9D68-9591077684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63503" y="71730"/>
              <a:ext cx="3124200" cy="487680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7AFCC68-A27A-5F4E-A347-AAE6AD8420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556733" y="-2146161"/>
              <a:ext cx="3225799" cy="487679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903C431-2071-8044-8809-CDBB5A749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30933" y="71730"/>
              <a:ext cx="3225799" cy="487679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7E150B6-B650-044A-A363-6DCC37EFA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4613895" y="-2146163"/>
              <a:ext cx="3225799" cy="48768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BA7FCDA-48E4-0D4E-ABC1-6658C0E564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1414065" y="71730"/>
              <a:ext cx="3225799" cy="48768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E89C32-F615-7743-B83A-072F2CA37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37704" y="-2146163"/>
              <a:ext cx="3225799" cy="487680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CDAF53A-6990-174B-8396-729AD77828DE}"/>
              </a:ext>
            </a:extLst>
          </p:cNvPr>
          <p:cNvGrpSpPr/>
          <p:nvPr userDrawn="1"/>
        </p:nvGrpSpPr>
        <p:grpSpPr>
          <a:xfrm>
            <a:off x="1" y="329847"/>
            <a:ext cx="4423144" cy="490548"/>
            <a:chOff x="-4228832" y="1723149"/>
            <a:chExt cx="5800141" cy="43558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D2D33CD-DF09-8B4E-8EEA-94EBB79B8D91}"/>
                </a:ext>
              </a:extLst>
            </p:cNvPr>
            <p:cNvSpPr/>
            <p:nvPr/>
          </p:nvSpPr>
          <p:spPr>
            <a:xfrm>
              <a:off x="-4228832" y="1723149"/>
              <a:ext cx="5800141" cy="43558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FF"/>
                </a:highlight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58935F8-1D83-6543-BCC5-4CC0A16786CE}"/>
                </a:ext>
              </a:extLst>
            </p:cNvPr>
            <p:cNvSpPr txBox="1"/>
            <p:nvPr/>
          </p:nvSpPr>
          <p:spPr>
            <a:xfrm>
              <a:off x="-2830436" y="1776965"/>
              <a:ext cx="3236727" cy="3552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  <a:latin typeface="+mn-lt"/>
                </a:rPr>
                <a:t>RESEARCH AREAS</a:t>
              </a:r>
            </a:p>
          </p:txBody>
        </p:sp>
      </p:grpSp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6EE95BF7-EA0A-9448-8187-AF203D55EBE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403455" y="116356"/>
            <a:ext cx="1603670" cy="73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060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energ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D4E480E-5E36-BE4D-89E9-139F6C7F63E4}"/>
              </a:ext>
            </a:extLst>
          </p:cNvPr>
          <p:cNvGrpSpPr/>
          <p:nvPr userDrawn="1"/>
        </p:nvGrpSpPr>
        <p:grpSpPr>
          <a:xfrm>
            <a:off x="0" y="1451350"/>
            <a:ext cx="7294188" cy="4736173"/>
            <a:chOff x="-4506115" y="-1668175"/>
            <a:chExt cx="10521305" cy="637891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DDEF903-78BC-834C-8510-8AC229137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807" y="-1668175"/>
              <a:ext cx="4219383" cy="637891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32AB097-E624-CB45-A3D0-2E8972270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-2392167" y="1519902"/>
              <a:ext cx="2044131" cy="319083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DBCB34C-6D6B-A742-93E8-40748305E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-4506115" y="1519902"/>
              <a:ext cx="2110606" cy="319083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49731DB-1B8C-EC40-BDE2-BB9504C95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-331428" y="1519900"/>
              <a:ext cx="2110606" cy="319083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D331003-0EBC-2842-A3D1-2E423A6DC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-4506115" y="-1668175"/>
              <a:ext cx="2110606" cy="319084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AF241BB-931F-914B-9AF1-12BB63A89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 amt="35000"/>
            </a:blip>
            <a:stretch>
              <a:fillRect/>
            </a:stretch>
          </p:blipFill>
          <p:spPr>
            <a:xfrm>
              <a:off x="-2425404" y="-1668175"/>
              <a:ext cx="2110606" cy="319084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7E99890-3D59-D24D-A9DE-F2B1DC3C2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 amt="35000"/>
            </a:blip>
            <a:stretch>
              <a:fillRect/>
            </a:stretch>
          </p:blipFill>
          <p:spPr>
            <a:xfrm>
              <a:off x="-331428" y="-1668175"/>
              <a:ext cx="2110606" cy="319084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93CC1B6-014D-074D-AA84-8D5AED96CB1C}"/>
              </a:ext>
            </a:extLst>
          </p:cNvPr>
          <p:cNvGrpSpPr/>
          <p:nvPr userDrawn="1"/>
        </p:nvGrpSpPr>
        <p:grpSpPr>
          <a:xfrm>
            <a:off x="1" y="329847"/>
            <a:ext cx="4423144" cy="490548"/>
            <a:chOff x="-4228832" y="1723149"/>
            <a:chExt cx="5800141" cy="43558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5424092-4F8C-994B-B0AC-2836575A1433}"/>
                </a:ext>
              </a:extLst>
            </p:cNvPr>
            <p:cNvSpPr/>
            <p:nvPr/>
          </p:nvSpPr>
          <p:spPr>
            <a:xfrm>
              <a:off x="-4228832" y="1723149"/>
              <a:ext cx="5800141" cy="43558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FF"/>
                </a:highlight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1C82E0E-6C84-DF4E-B07C-2B3C351FC994}"/>
                </a:ext>
              </a:extLst>
            </p:cNvPr>
            <p:cNvSpPr txBox="1"/>
            <p:nvPr/>
          </p:nvSpPr>
          <p:spPr>
            <a:xfrm>
              <a:off x="-2830436" y="1776965"/>
              <a:ext cx="3236727" cy="3552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  <a:latin typeface="+mn-lt"/>
                  <a:cs typeface="Calibri" panose="020F0502020204030204" pitchFamily="34" charset="0"/>
                </a:rPr>
                <a:t>RESEARCH</a:t>
              </a:r>
              <a:r>
                <a:rPr lang="en-US" sz="2000">
                  <a:solidFill>
                    <a:schemeClr val="bg1"/>
                  </a:solidFill>
                  <a:latin typeface="+mn-lt"/>
                </a:rPr>
                <a:t> AREAS</a:t>
              </a:r>
            </a:p>
          </p:txBody>
        </p:sp>
      </p:grp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7DACFA93-8132-C546-A92D-9B8966D08D1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416902" y="358403"/>
            <a:ext cx="1603670" cy="73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665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D4E480E-5E36-BE4D-89E9-139F6C7F63E4}"/>
              </a:ext>
            </a:extLst>
          </p:cNvPr>
          <p:cNvGrpSpPr/>
          <p:nvPr userDrawn="1"/>
        </p:nvGrpSpPr>
        <p:grpSpPr>
          <a:xfrm>
            <a:off x="0" y="1451350"/>
            <a:ext cx="7240027" cy="4736173"/>
            <a:chOff x="-4506115" y="-1668175"/>
            <a:chExt cx="10443183" cy="637891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DDEF903-78BC-834C-8510-8AC229137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35000"/>
            </a:blip>
            <a:stretch>
              <a:fillRect/>
            </a:stretch>
          </p:blipFill>
          <p:spPr>
            <a:xfrm>
              <a:off x="-348036" y="-1664314"/>
              <a:ext cx="2141928" cy="318421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32AB097-E624-CB45-A3D0-2E8972270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-2392167" y="1519902"/>
              <a:ext cx="2044131" cy="319083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DBCB34C-6D6B-A742-93E8-40748305E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-4506115" y="1519902"/>
              <a:ext cx="2110606" cy="319083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49731DB-1B8C-EC40-BDE2-BB9504C95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-331428" y="1519900"/>
              <a:ext cx="2110606" cy="319083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D331003-0EBC-2842-A3D1-2E423A6DC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-4506115" y="-1668175"/>
              <a:ext cx="2110606" cy="319084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AF241BB-931F-914B-9AF1-12BB63A89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 amt="35000"/>
            </a:blip>
            <a:stretch>
              <a:fillRect/>
            </a:stretch>
          </p:blipFill>
          <p:spPr>
            <a:xfrm>
              <a:off x="-2425404" y="-1668175"/>
              <a:ext cx="2110606" cy="319084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7E99890-3D59-D24D-A9DE-F2B1DC3C2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779178" y="-1668175"/>
              <a:ext cx="4157890" cy="6371444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93CC1B6-014D-074D-AA84-8D5AED96CB1C}"/>
              </a:ext>
            </a:extLst>
          </p:cNvPr>
          <p:cNvGrpSpPr/>
          <p:nvPr userDrawn="1"/>
        </p:nvGrpSpPr>
        <p:grpSpPr>
          <a:xfrm>
            <a:off x="1" y="329847"/>
            <a:ext cx="4423144" cy="490548"/>
            <a:chOff x="-4228832" y="1723149"/>
            <a:chExt cx="5800141" cy="43558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5424092-4F8C-994B-B0AC-2836575A1433}"/>
                </a:ext>
              </a:extLst>
            </p:cNvPr>
            <p:cNvSpPr/>
            <p:nvPr/>
          </p:nvSpPr>
          <p:spPr>
            <a:xfrm>
              <a:off x="-4228832" y="1723149"/>
              <a:ext cx="5800141" cy="43558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FF"/>
                </a:highlight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1C82E0E-6C84-DF4E-B07C-2B3C351FC994}"/>
                </a:ext>
              </a:extLst>
            </p:cNvPr>
            <p:cNvSpPr txBox="1"/>
            <p:nvPr/>
          </p:nvSpPr>
          <p:spPr>
            <a:xfrm>
              <a:off x="-2830436" y="1776965"/>
              <a:ext cx="3236727" cy="3552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  <a:latin typeface="+mn-lt"/>
                </a:rPr>
                <a:t>RESEARCH AREAS</a:t>
              </a:r>
            </a:p>
          </p:txBody>
        </p:sp>
      </p:grp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7DACFA93-8132-C546-A92D-9B8966D08D1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416902" y="358403"/>
            <a:ext cx="1603670" cy="73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52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2AC17-F081-42BA-BF60-404AD3D2A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E1055D-0E11-426C-A2DC-94B88DAD8F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128667-D6C3-41EC-982C-0B4410B7D7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5115A7-E7EB-44AD-A8D4-DA8B84BBA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DBF8-513D-4DD4-A7E3-D31BA4179148}" type="datetimeFigureOut">
              <a:rPr lang="en-IE" smtClean="0"/>
              <a:t>02/03/2022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46BDB6-F003-462E-9E5A-BCEB2357A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DC5C7E-F09E-4AC2-8A72-A9AD4A882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A73A-67BA-46B4-8281-33972D809EA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290713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terial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D4E480E-5E36-BE4D-89E9-139F6C7F63E4}"/>
              </a:ext>
            </a:extLst>
          </p:cNvPr>
          <p:cNvGrpSpPr/>
          <p:nvPr userDrawn="1"/>
        </p:nvGrpSpPr>
        <p:grpSpPr>
          <a:xfrm>
            <a:off x="0" y="1394373"/>
            <a:ext cx="7272122" cy="4771415"/>
            <a:chOff x="-4506115" y="-1694798"/>
            <a:chExt cx="10489477" cy="642638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DDEF903-78BC-834C-8510-8AC229137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35000"/>
            </a:blip>
            <a:stretch>
              <a:fillRect/>
            </a:stretch>
          </p:blipFill>
          <p:spPr>
            <a:xfrm>
              <a:off x="-348036" y="-1664314"/>
              <a:ext cx="2141928" cy="318421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32AB097-E624-CB45-A3D0-2E8972270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-2392167" y="1519902"/>
              <a:ext cx="2044131" cy="319083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DBCB34C-6D6B-A742-93E8-40748305E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-4506115" y="1519902"/>
              <a:ext cx="2110606" cy="319083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49731DB-1B8C-EC40-BDE2-BB9504C95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-331428" y="1519900"/>
              <a:ext cx="2110606" cy="319083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D331003-0EBC-2842-A3D1-2E423A6DC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-4506115" y="-1668175"/>
              <a:ext cx="2110606" cy="319084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7E99890-3D59-D24D-A9DE-F2B1DC3C2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 amt="35000"/>
            </a:blip>
            <a:stretch>
              <a:fillRect/>
            </a:stretch>
          </p:blipFill>
          <p:spPr>
            <a:xfrm>
              <a:off x="-2430324" y="-1665822"/>
              <a:ext cx="2077962" cy="318421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AF241BB-931F-914B-9AF1-12BB63A89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732582" y="-1694798"/>
              <a:ext cx="4250780" cy="642638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93CC1B6-014D-074D-AA84-8D5AED96CB1C}"/>
              </a:ext>
            </a:extLst>
          </p:cNvPr>
          <p:cNvGrpSpPr/>
          <p:nvPr userDrawn="1"/>
        </p:nvGrpSpPr>
        <p:grpSpPr>
          <a:xfrm>
            <a:off x="1" y="329847"/>
            <a:ext cx="4423144" cy="490548"/>
            <a:chOff x="-4228832" y="1723149"/>
            <a:chExt cx="5800141" cy="43558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5424092-4F8C-994B-B0AC-2836575A1433}"/>
                </a:ext>
              </a:extLst>
            </p:cNvPr>
            <p:cNvSpPr/>
            <p:nvPr/>
          </p:nvSpPr>
          <p:spPr>
            <a:xfrm>
              <a:off x="-4228832" y="1723149"/>
              <a:ext cx="5800141" cy="43558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FF"/>
                </a:highlight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1C82E0E-6C84-DF4E-B07C-2B3C351FC994}"/>
                </a:ext>
              </a:extLst>
            </p:cNvPr>
            <p:cNvSpPr txBox="1"/>
            <p:nvPr/>
          </p:nvSpPr>
          <p:spPr>
            <a:xfrm>
              <a:off x="-2830436" y="1776965"/>
              <a:ext cx="3236727" cy="3552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  <a:latin typeface="+mn-lt"/>
                </a:rPr>
                <a:t>RESEARCH AREAS</a:t>
              </a:r>
            </a:p>
          </p:txBody>
        </p:sp>
      </p:grp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7DACFA93-8132-C546-A92D-9B8966D08D1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416902" y="358403"/>
            <a:ext cx="1603670" cy="73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231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ine Renew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D4E480E-5E36-BE4D-89E9-139F6C7F63E4}"/>
              </a:ext>
            </a:extLst>
          </p:cNvPr>
          <p:cNvGrpSpPr/>
          <p:nvPr userDrawn="1"/>
        </p:nvGrpSpPr>
        <p:grpSpPr>
          <a:xfrm>
            <a:off x="-6553" y="1415886"/>
            <a:ext cx="7288132" cy="4734427"/>
            <a:chOff x="-4515567" y="-1665823"/>
            <a:chExt cx="10512568" cy="637656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DDEF903-78BC-834C-8510-8AC229137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35000"/>
            </a:blip>
            <a:stretch>
              <a:fillRect/>
            </a:stretch>
          </p:blipFill>
          <p:spPr>
            <a:xfrm>
              <a:off x="-348036" y="-1664314"/>
              <a:ext cx="2141928" cy="318421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32AB097-E624-CB45-A3D0-2E8972270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-2392167" y="1519902"/>
              <a:ext cx="2044131" cy="319083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DBCB34C-6D6B-A742-93E8-40748305E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-4506115" y="1519902"/>
              <a:ext cx="2110606" cy="319083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49731DB-1B8C-EC40-BDE2-BB9504C95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-331428" y="1519900"/>
              <a:ext cx="2110606" cy="319083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D331003-0EBC-2842-A3D1-2E423A6DC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779178" y="-1665823"/>
              <a:ext cx="4217823" cy="637656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7E99890-3D59-D24D-A9DE-F2B1DC3C2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 amt="35000"/>
            </a:blip>
            <a:stretch>
              <a:fillRect/>
            </a:stretch>
          </p:blipFill>
          <p:spPr>
            <a:xfrm>
              <a:off x="-2430324" y="-1665822"/>
              <a:ext cx="2077962" cy="318421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AF241BB-931F-914B-9AF1-12BB63A89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 amt="35000"/>
            </a:blip>
            <a:stretch>
              <a:fillRect/>
            </a:stretch>
          </p:blipFill>
          <p:spPr>
            <a:xfrm>
              <a:off x="-4515567" y="-1665822"/>
              <a:ext cx="2106225" cy="3184215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93CC1B6-014D-074D-AA84-8D5AED96CB1C}"/>
              </a:ext>
            </a:extLst>
          </p:cNvPr>
          <p:cNvGrpSpPr/>
          <p:nvPr userDrawn="1"/>
        </p:nvGrpSpPr>
        <p:grpSpPr>
          <a:xfrm>
            <a:off x="1" y="329847"/>
            <a:ext cx="4423144" cy="490548"/>
            <a:chOff x="-4228832" y="1723149"/>
            <a:chExt cx="5800141" cy="43558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5424092-4F8C-994B-B0AC-2836575A1433}"/>
                </a:ext>
              </a:extLst>
            </p:cNvPr>
            <p:cNvSpPr/>
            <p:nvPr/>
          </p:nvSpPr>
          <p:spPr>
            <a:xfrm>
              <a:off x="-4228832" y="1723149"/>
              <a:ext cx="5800141" cy="43558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FF"/>
                </a:highlight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1C82E0E-6C84-DF4E-B07C-2B3C351FC994}"/>
                </a:ext>
              </a:extLst>
            </p:cNvPr>
            <p:cNvSpPr txBox="1"/>
            <p:nvPr/>
          </p:nvSpPr>
          <p:spPr>
            <a:xfrm>
              <a:off x="-2830436" y="1776965"/>
              <a:ext cx="3236727" cy="3552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RESEARCH AREAS</a:t>
              </a:r>
            </a:p>
          </p:txBody>
        </p:sp>
      </p:grp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7DACFA93-8132-C546-A92D-9B8966D08D1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416902" y="358403"/>
            <a:ext cx="1603670" cy="73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4388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erg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D4E480E-5E36-BE4D-89E9-139F6C7F63E4}"/>
              </a:ext>
            </a:extLst>
          </p:cNvPr>
          <p:cNvGrpSpPr/>
          <p:nvPr userDrawn="1"/>
        </p:nvGrpSpPr>
        <p:grpSpPr>
          <a:xfrm>
            <a:off x="0" y="1412872"/>
            <a:ext cx="7257564" cy="4737441"/>
            <a:chOff x="-4497681" y="-1669884"/>
            <a:chExt cx="10468476" cy="638062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DDEF903-78BC-834C-8510-8AC229137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35000"/>
            </a:blip>
            <a:stretch>
              <a:fillRect/>
            </a:stretch>
          </p:blipFill>
          <p:spPr>
            <a:xfrm>
              <a:off x="-369657" y="-1664313"/>
              <a:ext cx="2141929" cy="318421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32AB097-E624-CB45-A3D0-2E8972270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-2411245" y="1519900"/>
              <a:ext cx="2044131" cy="319083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49731DB-1B8C-EC40-BDE2-BB9504C95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-338335" y="1519900"/>
              <a:ext cx="2110606" cy="319083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D331003-0EBC-2842-A3D1-2E423A6DC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-4497681" y="-1669883"/>
              <a:ext cx="2109907" cy="318978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7E99890-3D59-D24D-A9DE-F2B1DC3C2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-2428161" y="-1664313"/>
              <a:ext cx="2077962" cy="318421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AF241BB-931F-914B-9AF1-12BB63A89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 amt="35000"/>
            </a:blip>
            <a:stretch>
              <a:fillRect/>
            </a:stretch>
          </p:blipFill>
          <p:spPr>
            <a:xfrm>
              <a:off x="-4497681" y="1519900"/>
              <a:ext cx="2106224" cy="318421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DBCB34C-6D6B-A742-93E8-40748305E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752972" y="-1669884"/>
              <a:ext cx="4217823" cy="6376553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93CC1B6-014D-074D-AA84-8D5AED96CB1C}"/>
              </a:ext>
            </a:extLst>
          </p:cNvPr>
          <p:cNvGrpSpPr/>
          <p:nvPr userDrawn="1"/>
        </p:nvGrpSpPr>
        <p:grpSpPr>
          <a:xfrm>
            <a:off x="1" y="329847"/>
            <a:ext cx="4423144" cy="490548"/>
            <a:chOff x="-4228832" y="1723149"/>
            <a:chExt cx="5800141" cy="43558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5424092-4F8C-994B-B0AC-2836575A1433}"/>
                </a:ext>
              </a:extLst>
            </p:cNvPr>
            <p:cNvSpPr/>
            <p:nvPr/>
          </p:nvSpPr>
          <p:spPr>
            <a:xfrm>
              <a:off x="-4228832" y="1723149"/>
              <a:ext cx="5800141" cy="43558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FF"/>
                </a:highlight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1C82E0E-6C84-DF4E-B07C-2B3C351FC994}"/>
                </a:ext>
              </a:extLst>
            </p:cNvPr>
            <p:cNvSpPr txBox="1"/>
            <p:nvPr/>
          </p:nvSpPr>
          <p:spPr>
            <a:xfrm>
              <a:off x="-2830436" y="1776965"/>
              <a:ext cx="3236727" cy="3552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  <a:latin typeface="+mn-lt"/>
                </a:rPr>
                <a:t>RESEARCH AREAS</a:t>
              </a:r>
            </a:p>
          </p:txBody>
        </p:sp>
      </p:grp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7DACFA93-8132-C546-A92D-9B8966D08D1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416902" y="358403"/>
            <a:ext cx="1603670" cy="73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5231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ergy Polic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D4E480E-5E36-BE4D-89E9-139F6C7F63E4}"/>
              </a:ext>
            </a:extLst>
          </p:cNvPr>
          <p:cNvGrpSpPr/>
          <p:nvPr userDrawn="1"/>
        </p:nvGrpSpPr>
        <p:grpSpPr>
          <a:xfrm>
            <a:off x="0" y="1367078"/>
            <a:ext cx="7228748" cy="4783235"/>
            <a:chOff x="-4497681" y="-1731561"/>
            <a:chExt cx="10426911" cy="64423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DDEF903-78BC-834C-8510-8AC229137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35000"/>
            </a:blip>
            <a:stretch>
              <a:fillRect/>
            </a:stretch>
          </p:blipFill>
          <p:spPr>
            <a:xfrm>
              <a:off x="-369657" y="-1669884"/>
              <a:ext cx="2141929" cy="318421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32AB097-E624-CB45-A3D0-2E8972270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-2411245" y="1472615"/>
              <a:ext cx="2044131" cy="319083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D331003-0EBC-2842-A3D1-2E423A6DC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-4497681" y="-1669884"/>
              <a:ext cx="2109907" cy="318978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7E99890-3D59-D24D-A9DE-F2B1DC3C2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-2428161" y="-1669884"/>
              <a:ext cx="2077961" cy="318421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AF241BB-931F-914B-9AF1-12BB63A89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-4497681" y="1479239"/>
              <a:ext cx="2106224" cy="318421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DBCB34C-6D6B-A742-93E8-40748305E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 amt="35000"/>
            </a:blip>
            <a:stretch>
              <a:fillRect/>
            </a:stretch>
          </p:blipFill>
          <p:spPr>
            <a:xfrm>
              <a:off x="-333953" y="1479239"/>
              <a:ext cx="2106224" cy="318421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49731DB-1B8C-EC40-BDE2-BB9504C95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667918" y="-1731561"/>
              <a:ext cx="4261312" cy="644230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93CC1B6-014D-074D-AA84-8D5AED96CB1C}"/>
              </a:ext>
            </a:extLst>
          </p:cNvPr>
          <p:cNvGrpSpPr/>
          <p:nvPr userDrawn="1"/>
        </p:nvGrpSpPr>
        <p:grpSpPr>
          <a:xfrm>
            <a:off x="1" y="329847"/>
            <a:ext cx="4423144" cy="490548"/>
            <a:chOff x="-4228832" y="1723149"/>
            <a:chExt cx="5800141" cy="43558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5424092-4F8C-994B-B0AC-2836575A1433}"/>
                </a:ext>
              </a:extLst>
            </p:cNvPr>
            <p:cNvSpPr/>
            <p:nvPr/>
          </p:nvSpPr>
          <p:spPr>
            <a:xfrm>
              <a:off x="-4228832" y="1723149"/>
              <a:ext cx="5800141" cy="43558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FF"/>
                </a:highlight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1C82E0E-6C84-DF4E-B07C-2B3C351FC994}"/>
                </a:ext>
              </a:extLst>
            </p:cNvPr>
            <p:cNvSpPr txBox="1"/>
            <p:nvPr/>
          </p:nvSpPr>
          <p:spPr>
            <a:xfrm>
              <a:off x="-2830436" y="1776965"/>
              <a:ext cx="3236727" cy="3552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RESEARCH AREAS</a:t>
              </a:r>
            </a:p>
          </p:txBody>
        </p:sp>
      </p:grp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7DACFA93-8132-C546-A92D-9B8966D08D1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416902" y="358403"/>
            <a:ext cx="1603670" cy="73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657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ast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D4E480E-5E36-BE4D-89E9-139F6C7F63E4}"/>
              </a:ext>
            </a:extLst>
          </p:cNvPr>
          <p:cNvGrpSpPr/>
          <p:nvPr userDrawn="1"/>
        </p:nvGrpSpPr>
        <p:grpSpPr>
          <a:xfrm>
            <a:off x="-51479" y="1353604"/>
            <a:ext cx="7130811" cy="4715650"/>
            <a:chOff x="-4497681" y="-1694444"/>
            <a:chExt cx="10285646" cy="635127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DDEF903-78BC-834C-8510-8AC229137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35000"/>
            </a:blip>
            <a:stretch>
              <a:fillRect/>
            </a:stretch>
          </p:blipFill>
          <p:spPr>
            <a:xfrm>
              <a:off x="-369657" y="-1669883"/>
              <a:ext cx="2141929" cy="318421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D331003-0EBC-2842-A3D1-2E423A6DC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-4497681" y="-1669883"/>
              <a:ext cx="2109907" cy="318978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7E99890-3D59-D24D-A9DE-F2B1DC3C2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-2428232" y="-1669883"/>
              <a:ext cx="2077962" cy="318421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AF241BB-931F-914B-9AF1-12BB63A89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-4497681" y="1472616"/>
              <a:ext cx="2106223" cy="318421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DBCB34C-6D6B-A742-93E8-40748305E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-333949" y="1472616"/>
              <a:ext cx="2106223" cy="318421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49731DB-1B8C-EC40-BDE2-BB9504C95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 amt="35000"/>
            </a:blip>
            <a:stretch>
              <a:fillRect/>
            </a:stretch>
          </p:blipFill>
          <p:spPr>
            <a:xfrm>
              <a:off x="-2426725" y="1472616"/>
              <a:ext cx="2106225" cy="318421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32AB097-E624-CB45-A3D0-2E8972270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719178" y="-1694444"/>
              <a:ext cx="4068787" cy="6351273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93CC1B6-014D-074D-AA84-8D5AED96CB1C}"/>
              </a:ext>
            </a:extLst>
          </p:cNvPr>
          <p:cNvGrpSpPr/>
          <p:nvPr userDrawn="1"/>
        </p:nvGrpSpPr>
        <p:grpSpPr>
          <a:xfrm>
            <a:off x="1" y="329847"/>
            <a:ext cx="4423144" cy="490548"/>
            <a:chOff x="-4228832" y="1723149"/>
            <a:chExt cx="5800141" cy="43558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5424092-4F8C-994B-B0AC-2836575A1433}"/>
                </a:ext>
              </a:extLst>
            </p:cNvPr>
            <p:cNvSpPr/>
            <p:nvPr/>
          </p:nvSpPr>
          <p:spPr>
            <a:xfrm>
              <a:off x="-4228832" y="1723149"/>
              <a:ext cx="5800141" cy="43558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FF"/>
                </a:highlight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1C82E0E-6C84-DF4E-B07C-2B3C351FC994}"/>
                </a:ext>
              </a:extLst>
            </p:cNvPr>
            <p:cNvSpPr txBox="1"/>
            <p:nvPr/>
          </p:nvSpPr>
          <p:spPr>
            <a:xfrm>
              <a:off x="-2830436" y="1776965"/>
              <a:ext cx="3236727" cy="3552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RESEARCH AREAS</a:t>
              </a:r>
            </a:p>
          </p:txBody>
        </p:sp>
      </p:grp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7DACFA93-8132-C546-A92D-9B8966D08D1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416902" y="358403"/>
            <a:ext cx="1603670" cy="73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2020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A06EA1B-EE67-3244-8329-D94837395E10}"/>
              </a:ext>
            </a:extLst>
          </p:cNvPr>
          <p:cNvSpPr/>
          <p:nvPr userDrawn="1"/>
        </p:nvSpPr>
        <p:spPr>
          <a:xfrm>
            <a:off x="1" y="329847"/>
            <a:ext cx="4423144" cy="49054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FF"/>
              </a:highlight>
            </a:endParaRPr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B4B9F243-AC87-DD4D-9958-C9011254B6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3455" y="116356"/>
            <a:ext cx="1603670" cy="73892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7C660-6F56-4D21-9A04-C0EA2D2ECED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1000" y="962025"/>
            <a:ext cx="11339513" cy="5565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3460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avy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BF91D75-BEDE-504A-B978-CE9604D2735D}"/>
              </a:ext>
            </a:extLst>
          </p:cNvPr>
          <p:cNvSpPr/>
          <p:nvPr/>
        </p:nvSpPr>
        <p:spPr>
          <a:xfrm>
            <a:off x="0" y="329887"/>
            <a:ext cx="4423144" cy="490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FF"/>
              </a:highlight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019DE92-FF92-3045-8125-AFF5E2D5E4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37806" y="148286"/>
            <a:ext cx="1471437" cy="67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80214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- lower left corn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74BE0686-8ED2-AB47-A199-C06C93D7E8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2720" y="5880090"/>
            <a:ext cx="1603670" cy="73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92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- lower left corner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6767EA-D29E-694E-898D-895961E5DA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0049" y="79820"/>
            <a:ext cx="1387421" cy="63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778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- top right cor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5EF6BE36-76FA-1640-92F5-D50380F1CF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3455" y="116356"/>
            <a:ext cx="1603670" cy="73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163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4.xml"/><Relationship Id="rId18" Type="http://schemas.openxmlformats.org/officeDocument/2006/relationships/slideLayout" Target="../slideLayouts/slideLayout89.xml"/><Relationship Id="rId26" Type="http://schemas.openxmlformats.org/officeDocument/2006/relationships/slideLayout" Target="../slideLayouts/slideLayout97.xml"/><Relationship Id="rId3" Type="http://schemas.openxmlformats.org/officeDocument/2006/relationships/slideLayout" Target="../slideLayouts/slideLayout74.xml"/><Relationship Id="rId21" Type="http://schemas.openxmlformats.org/officeDocument/2006/relationships/slideLayout" Target="../slideLayouts/slideLayout92.xml"/><Relationship Id="rId34" Type="http://schemas.openxmlformats.org/officeDocument/2006/relationships/theme" Target="../theme/theme6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slideLayout" Target="../slideLayouts/slideLayout88.xml"/><Relationship Id="rId25" Type="http://schemas.openxmlformats.org/officeDocument/2006/relationships/slideLayout" Target="../slideLayouts/slideLayout96.xml"/><Relationship Id="rId33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87.xml"/><Relationship Id="rId20" Type="http://schemas.openxmlformats.org/officeDocument/2006/relationships/slideLayout" Target="../slideLayouts/slideLayout91.xml"/><Relationship Id="rId29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24" Type="http://schemas.openxmlformats.org/officeDocument/2006/relationships/slideLayout" Target="../slideLayouts/slideLayout95.xml"/><Relationship Id="rId32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23" Type="http://schemas.openxmlformats.org/officeDocument/2006/relationships/slideLayout" Target="../slideLayouts/slideLayout94.xml"/><Relationship Id="rId28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81.xml"/><Relationship Id="rId19" Type="http://schemas.openxmlformats.org/officeDocument/2006/relationships/slideLayout" Target="../slideLayouts/slideLayout90.xml"/><Relationship Id="rId31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Relationship Id="rId22" Type="http://schemas.openxmlformats.org/officeDocument/2006/relationships/slideLayout" Target="../slideLayouts/slideLayout93.xml"/><Relationship Id="rId27" Type="http://schemas.openxmlformats.org/officeDocument/2006/relationships/slideLayout" Target="../slideLayouts/slideLayout98.xml"/><Relationship Id="rId30" Type="http://schemas.openxmlformats.org/officeDocument/2006/relationships/slideLayout" Target="../slideLayouts/slideLayout101.xml"/><Relationship Id="rId8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3F40B1-1960-4D7D-A81D-00D7754F4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AA75E4-1853-4E09-89E6-C270FF663E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25934-B3AE-44D5-AA9E-FFEF81A1D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5DBF8-513D-4DD4-A7E3-D31BA4179148}" type="datetimeFigureOut">
              <a:rPr lang="en-IE" smtClean="0"/>
              <a:t>02/03/2022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63FC42-E59C-4A7A-B156-3A385405D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F2C34-9C5C-4E1D-9CB2-652E353E8B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3A73A-67BA-46B4-8281-33972D809EA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97818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39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F2E9C3-CFA8-4C46-9E2D-9431884F9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A38A13-B87C-9B47-AA90-482BAE52B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DDFC5-33CD-5F4B-AA3D-DC969F49DF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176AF-E5CB-C54A-A800-FEC2A0C260B1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D91FF-169F-1546-8ECF-B0D15D2A5B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935D6-8D4F-8045-A28D-A99BE66D74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61109-A0A8-9A40-96C4-1CA907C1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33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8F255-4E1F-4ABD-8687-5CCE191AFE14}" type="datetimeFigureOut">
              <a:rPr lang="en-IE" smtClean="0"/>
              <a:t>02/03/2022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65AD0-35B6-4A80-B282-7FD42ADCE13B}" type="slidenum">
              <a:rPr lang="en-IE" smtClean="0"/>
              <a:t>‹#›</a:t>
            </a:fld>
            <a:endParaRPr lang="en-IE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5DD021E-F279-499F-9388-90914683D46D}"/>
              </a:ext>
            </a:extLst>
          </p:cNvPr>
          <p:cNvSpPr txBox="1">
            <a:spLocks/>
          </p:cNvSpPr>
          <p:nvPr userDrawn="1"/>
        </p:nvSpPr>
        <p:spPr>
          <a:xfrm>
            <a:off x="2" y="0"/>
            <a:ext cx="6095999" cy="798927"/>
          </a:xfrm>
          <a:prstGeom prst="rect">
            <a:avLst/>
          </a:prstGeom>
          <a:solidFill>
            <a:srgbClr val="12A6E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E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FEE0494-DD00-B14B-8C36-F40026C075A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618081" y="60464"/>
            <a:ext cx="1471437" cy="67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458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8F255-4E1F-4ABD-8687-5CCE191AFE14}" type="datetimeFigureOut">
              <a:rPr lang="en-IE" smtClean="0"/>
              <a:t>02/03/2022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65AD0-35B6-4A80-B282-7FD42ADCE13B}" type="slidenum">
              <a:rPr lang="en-IE" smtClean="0"/>
              <a:t>‹#›</a:t>
            </a:fld>
            <a:endParaRPr lang="en-IE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FEE0494-DD00-B14B-8C36-F40026C075A8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618081" y="60464"/>
            <a:ext cx="1471437" cy="67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1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8F255-4E1F-4ABD-8687-5CCE191AFE14}" type="datetimeFigureOut">
              <a:rPr lang="en-IE" smtClean="0"/>
              <a:t>02/03/2022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65AD0-35B6-4A80-B282-7FD42ADCE13B}" type="slidenum">
              <a:rPr lang="en-IE" smtClean="0"/>
              <a:t>‹#›</a:t>
            </a:fld>
            <a:endParaRPr lang="en-I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6767EA-D29E-694E-898D-895961E5DA1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710049" y="79820"/>
            <a:ext cx="1387421" cy="63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00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39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F2E9C3-CFA8-4C46-9E2D-9431884F9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A38A13-B87C-9B47-AA90-482BAE52B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DDFC5-33CD-5F4B-AA3D-DC969F49DF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176AF-E5CB-C54A-A800-FEC2A0C260B1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D91FF-169F-1546-8ECF-B0D15D2A5B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935D6-8D4F-8045-A28D-A99BE66D74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61109-A0A8-9A40-96C4-1CA907C1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1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744" r:id="rId19"/>
    <p:sldLayoutId id="2147483745" r:id="rId20"/>
    <p:sldLayoutId id="2147483746" r:id="rId21"/>
    <p:sldLayoutId id="2147483747" r:id="rId22"/>
    <p:sldLayoutId id="2147483748" r:id="rId23"/>
    <p:sldLayoutId id="2147483749" r:id="rId24"/>
    <p:sldLayoutId id="2147483750" r:id="rId25"/>
    <p:sldLayoutId id="2147483751" r:id="rId26"/>
    <p:sldLayoutId id="2147483752" r:id="rId27"/>
    <p:sldLayoutId id="2147483753" r:id="rId28"/>
    <p:sldLayoutId id="2147483754" r:id="rId29"/>
    <p:sldLayoutId id="2147483755" r:id="rId30"/>
    <p:sldLayoutId id="2147483756" r:id="rId31"/>
    <p:sldLayoutId id="2147483757" r:id="rId32"/>
    <p:sldLayoutId id="2147483758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9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imatecouncil.ie/media/climatechangeadvisorycouncil/Technical%20report%20on%20carbon%20budgets%2025.10.2021.pdf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ishexaminer.com/opinion/commentanalysis/arid-40731510.html" TargetMode="External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2666792421000019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996495B-E337-4D13-AF83-6D237AB8D417}"/>
              </a:ext>
            </a:extLst>
          </p:cNvPr>
          <p:cNvSpPr txBox="1"/>
          <p:nvPr/>
        </p:nvSpPr>
        <p:spPr>
          <a:xfrm>
            <a:off x="514002" y="2946654"/>
            <a:ext cx="9097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Hydrogen : Industry - Academia Research Opportunities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56B796-A1D4-4973-BB19-13EF56CD3F6E}"/>
              </a:ext>
            </a:extLst>
          </p:cNvPr>
          <p:cNvSpPr txBox="1"/>
          <p:nvPr/>
        </p:nvSpPr>
        <p:spPr>
          <a:xfrm>
            <a:off x="514003" y="3839065"/>
            <a:ext cx="9715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chemeClr val="bg1"/>
                </a:solidFill>
              </a:rPr>
              <a:t>Prof.</a:t>
            </a:r>
            <a:r>
              <a:rPr lang="en-GB" b="1" dirty="0">
                <a:solidFill>
                  <a:schemeClr val="bg1"/>
                </a:solidFill>
              </a:rPr>
              <a:t> Brian Ó </a:t>
            </a:r>
            <a:r>
              <a:rPr lang="en-GB" b="1" dirty="0" err="1">
                <a:solidFill>
                  <a:schemeClr val="bg1"/>
                </a:solidFill>
              </a:rPr>
              <a:t>Gallachóir</a:t>
            </a:r>
            <a:r>
              <a:rPr lang="en-GB" b="1" dirty="0">
                <a:solidFill>
                  <a:schemeClr val="bg1"/>
                </a:solidFill>
              </a:rPr>
              <a:t>, </a:t>
            </a:r>
            <a:r>
              <a:rPr lang="en-GB" b="1" dirty="0" err="1">
                <a:solidFill>
                  <a:schemeClr val="bg1"/>
                </a:solidFill>
              </a:rPr>
              <a:t>MaREI</a:t>
            </a:r>
            <a:r>
              <a:rPr lang="en-GB" b="1" dirty="0">
                <a:solidFill>
                  <a:schemeClr val="bg1"/>
                </a:solidFill>
              </a:rPr>
              <a:t> Director </a:t>
            </a:r>
          </a:p>
          <a:p>
            <a:r>
              <a:rPr lang="en-US" dirty="0">
                <a:solidFill>
                  <a:schemeClr val="bg1"/>
                </a:solidFill>
              </a:rPr>
              <a:t>European Funding Opportunities for Hydrogen Projects on the Island of Ireland </a:t>
            </a:r>
            <a:r>
              <a:rPr lang="en-GB" dirty="0">
                <a:solidFill>
                  <a:schemeClr val="bg1"/>
                </a:solidFill>
              </a:rPr>
              <a:t>Workshop</a:t>
            </a:r>
          </a:p>
          <a:p>
            <a:r>
              <a:rPr lang="en-GB" dirty="0">
                <a:solidFill>
                  <a:schemeClr val="bg1"/>
                </a:solidFill>
              </a:rPr>
              <a:t>February 25</a:t>
            </a:r>
            <a:r>
              <a:rPr lang="en-GB" baseline="30000" dirty="0">
                <a:solidFill>
                  <a:schemeClr val="bg1"/>
                </a:solidFill>
              </a:rPr>
              <a:t>th</a:t>
            </a:r>
            <a:r>
              <a:rPr lang="en-GB" dirty="0">
                <a:solidFill>
                  <a:schemeClr val="bg1"/>
                </a:solidFill>
              </a:rPr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380369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0928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Climate Act 2022 – </a:t>
            </a:r>
            <a:r>
              <a:rPr kumimoji="0" lang="en-IE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Climate neutral by 2050 </a:t>
            </a:r>
            <a:r>
              <a:rPr kumimoji="0" lang="en-IE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51% reduction by 2030</a:t>
            </a:r>
            <a:endParaRPr kumimoji="0" lang="en-IE" sz="2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574" y="749418"/>
            <a:ext cx="8024681" cy="582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810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FB5E2AF-5A45-4752-9CB0-62982FA8A3B0}"/>
              </a:ext>
            </a:extLst>
          </p:cNvPr>
          <p:cNvSpPr/>
          <p:nvPr/>
        </p:nvSpPr>
        <p:spPr>
          <a:xfrm>
            <a:off x="7394905" y="2040673"/>
            <a:ext cx="4587104" cy="41259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02746E-10DF-4A8F-AE48-C8E437281F74}"/>
              </a:ext>
            </a:extLst>
          </p:cNvPr>
          <p:cNvSpPr/>
          <p:nvPr/>
        </p:nvSpPr>
        <p:spPr>
          <a:xfrm>
            <a:off x="361209" y="884282"/>
            <a:ext cx="106218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Climate Action </a:t>
            </a:r>
            <a:r>
              <a:rPr kumimoji="0" lang="en-IE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Low Carbon Development (Amendment) Act 2021 increased Ireland’s climate ambition (second in the world only to Denmark) and committed to reduce emissions by 51% by 2030 in addition to achieving net zero emissions by 2050.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B9C375-7EDD-488F-ABC6-AA4081F9B845}"/>
              </a:ext>
            </a:extLst>
          </p:cNvPr>
          <p:cNvSpPr/>
          <p:nvPr/>
        </p:nvSpPr>
        <p:spPr>
          <a:xfrm>
            <a:off x="7318175" y="2137463"/>
            <a:ext cx="442473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is an </a:t>
            </a:r>
            <a:r>
              <a:rPr kumimoji="0" lang="en-IE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unprecedented level </a:t>
            </a: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decarbonisation across the full economy and achievability will be challenging.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Carbon budgets </a:t>
            </a: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(left) will be influential in shaping the energy and agriculture landscape in Ireland and will pivot policy to ‘emissions reduction targets’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Sectoral emissions ceilings will be determined - </a:t>
            </a: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lower emissions reduction potential in agriculture, will demand deeper decarbonisation of transport, heat and electricity (e.g. A33:E61)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88" y="2137463"/>
            <a:ext cx="6823839" cy="37460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59850" y="2956257"/>
            <a:ext cx="728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-4.8%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878930" y="3162879"/>
            <a:ext cx="7572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633720" y="3164855"/>
            <a:ext cx="0" cy="3214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000762" y="3600684"/>
            <a:ext cx="826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-8.3% 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500704" y="3498127"/>
            <a:ext cx="5000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000762" y="3498127"/>
            <a:ext cx="4755" cy="5249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hape 558"/>
          <p:cNvSpPr/>
          <p:nvPr/>
        </p:nvSpPr>
        <p:spPr>
          <a:xfrm>
            <a:off x="2878930" y="6243055"/>
            <a:ext cx="9257893" cy="6399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pPr marL="0" marR="0" lvl="1" indent="0" algn="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Climate Change Advisory Council 2021 Carbon Budget Technical </a:t>
            </a: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/>
              </a:rPr>
              <a:t>Report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5508" y="72391"/>
            <a:ext cx="29642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Carbon Budgets</a:t>
            </a:r>
          </a:p>
        </p:txBody>
      </p:sp>
    </p:spTree>
    <p:extLst>
      <p:ext uri="{BB962C8B-B14F-4D97-AF65-F5344CB8AC3E}">
        <p14:creationId xmlns:p14="http://schemas.microsoft.com/office/powerpoint/2010/main" val="344971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45" y="759597"/>
            <a:ext cx="11609832" cy="545134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7" name="TextBox 56"/>
          <p:cNvSpPr txBox="1"/>
          <p:nvPr/>
        </p:nvSpPr>
        <p:spPr>
          <a:xfrm>
            <a:off x="0" y="0"/>
            <a:ext cx="10928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Ireland’s GHG Emissions 2005-2020</a:t>
            </a:r>
            <a:endParaRPr kumimoji="0" lang="en-IE" sz="2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409115" y="6327337"/>
            <a:ext cx="92922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Brian Ó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Gallachóir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How has Ireland reduced greenhouse gas emissions by 18% since 2005?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IE" sz="1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4708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33400" y="117159"/>
            <a:ext cx="755123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750"/>
              </a:spcAft>
            </a:pPr>
            <a:r>
              <a:rPr lang="en-GB" sz="2600" b="1" dirty="0">
                <a:solidFill>
                  <a:schemeClr val="bg1"/>
                </a:solidFill>
              </a:rPr>
              <a:t>Hydrogen Costs (expected – according to UK CCC)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F8FAC5-3CF8-48C0-AAF7-1B8C93E35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566" y="704954"/>
            <a:ext cx="8731405" cy="52522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16244" y="6097137"/>
            <a:ext cx="7538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IE" dirty="0">
                <a:solidFill>
                  <a:schemeClr val="bg1"/>
                </a:solidFill>
              </a:rPr>
              <a:t>Source the CCC UK</a:t>
            </a:r>
          </a:p>
          <a:p>
            <a:pPr algn="r"/>
            <a:r>
              <a:rPr lang="en-IE" dirty="0">
                <a:solidFill>
                  <a:schemeClr val="bg1"/>
                </a:solidFill>
              </a:rPr>
              <a:t>https://www.theccc.org.uk/publication/hydrogen-in-a-low-carbon-economy/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EE0494-DD00-B14B-8C36-F40026C07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7414" y="134026"/>
            <a:ext cx="1471437" cy="67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998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3269"/>
            <a:ext cx="5787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6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Industry collaboration</a:t>
            </a:r>
          </a:p>
        </p:txBody>
      </p:sp>
      <p:pic>
        <p:nvPicPr>
          <p:cNvPr id="30" name="Picture 29" descr="Diagram, schematic&#10;&#10;Description automatically generated">
            <a:extLst>
              <a:ext uri="{FF2B5EF4-FFF2-40B4-BE49-F238E27FC236}">
                <a16:creationId xmlns:a16="http://schemas.microsoft.com/office/drawing/2014/main" id="{CE91B556-F5C0-4B22-8D2F-C2D0A2E148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71678"/>
            <a:ext cx="12192000" cy="510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121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3269"/>
            <a:ext cx="43879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6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EU  collaboration</a:t>
            </a:r>
          </a:p>
        </p:txBody>
      </p:sp>
      <p:pic>
        <p:nvPicPr>
          <p:cNvPr id="5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2528CF26-FD21-47C7-9EF4-CA78E3843D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63750"/>
            <a:ext cx="12192000" cy="532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05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E6767EA-D29E-694E-898D-895961E5D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150" y="1133116"/>
            <a:ext cx="8042124" cy="370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983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FAA9A6D-DFD8-8A46-8369-F01F5A4809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81" r="58449"/>
          <a:stretch/>
        </p:blipFill>
        <p:spPr>
          <a:xfrm>
            <a:off x="2519528" y="-331782"/>
            <a:ext cx="7115457" cy="7267272"/>
          </a:xfrm>
          <a:prstGeom prst="rect">
            <a:avLst/>
          </a:prstGeom>
        </p:spPr>
      </p:pic>
      <p:sp>
        <p:nvSpPr>
          <p:cNvPr id="18" name="Donut 17"/>
          <p:cNvSpPr>
            <a:spLocks noChangeAspect="1"/>
          </p:cNvSpPr>
          <p:nvPr/>
        </p:nvSpPr>
        <p:spPr>
          <a:xfrm>
            <a:off x="2831381" y="145355"/>
            <a:ext cx="6553744" cy="6540139"/>
          </a:xfrm>
          <a:prstGeom prst="donut">
            <a:avLst>
              <a:gd name="adj" fmla="val 2597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2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Donut 18"/>
          <p:cNvSpPr>
            <a:spLocks noChangeAspect="1"/>
          </p:cNvSpPr>
          <p:nvPr/>
        </p:nvSpPr>
        <p:spPr>
          <a:xfrm>
            <a:off x="2827927" y="145355"/>
            <a:ext cx="6526202" cy="6509143"/>
          </a:xfrm>
          <a:prstGeom prst="donut">
            <a:avLst>
              <a:gd name="adj" fmla="val 2547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2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71382"/>
            <a:ext cx="3648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600" b="0" i="0" u="none" strike="noStrike" kern="1200" cap="all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M</a:t>
            </a:r>
            <a:r>
              <a:rPr kumimoji="0" lang="en-IE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a</a:t>
            </a:r>
            <a:r>
              <a:rPr kumimoji="0" lang="en-IE" sz="3600" b="0" i="0" u="none" strike="noStrike" kern="1200" cap="all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REI</a:t>
            </a:r>
            <a:r>
              <a:rPr kumimoji="0" lang="en-IE" sz="36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Strategy</a:t>
            </a:r>
          </a:p>
        </p:txBody>
      </p:sp>
    </p:spTree>
    <p:extLst>
      <p:ext uri="{BB962C8B-B14F-4D97-AF65-F5344CB8AC3E}">
        <p14:creationId xmlns:p14="http://schemas.microsoft.com/office/powerpoint/2010/main" val="1400762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FAA9A6D-DFD8-8A46-8369-F01F5A4809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81" r="58449"/>
          <a:stretch/>
        </p:blipFill>
        <p:spPr>
          <a:xfrm>
            <a:off x="2519528" y="-331782"/>
            <a:ext cx="7115457" cy="7267272"/>
          </a:xfrm>
          <a:prstGeom prst="rect">
            <a:avLst/>
          </a:prstGeom>
        </p:spPr>
      </p:pic>
      <p:sp>
        <p:nvSpPr>
          <p:cNvPr id="19" name="Donut 18"/>
          <p:cNvSpPr>
            <a:spLocks noChangeAspect="1"/>
          </p:cNvSpPr>
          <p:nvPr/>
        </p:nvSpPr>
        <p:spPr>
          <a:xfrm>
            <a:off x="2737514" y="21371"/>
            <a:ext cx="6725101" cy="6790135"/>
          </a:xfrm>
          <a:prstGeom prst="donut">
            <a:avLst>
              <a:gd name="adj" fmla="val 15036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2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71382"/>
            <a:ext cx="3648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600" b="0" i="0" u="none" strike="noStrike" kern="1200" cap="all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M</a:t>
            </a:r>
            <a:r>
              <a:rPr kumimoji="0" lang="en-IE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a</a:t>
            </a:r>
            <a:r>
              <a:rPr kumimoji="0" lang="en-IE" sz="3600" b="0" i="0" u="none" strike="noStrike" kern="1200" cap="all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REI</a:t>
            </a:r>
            <a:r>
              <a:rPr kumimoji="0" lang="en-IE" sz="36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Strategy</a:t>
            </a:r>
          </a:p>
        </p:txBody>
      </p:sp>
    </p:spTree>
    <p:extLst>
      <p:ext uri="{BB962C8B-B14F-4D97-AF65-F5344CB8AC3E}">
        <p14:creationId xmlns:p14="http://schemas.microsoft.com/office/powerpoint/2010/main" val="594856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3269"/>
            <a:ext cx="2850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6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Peer review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1788" y="893757"/>
            <a:ext cx="11116300" cy="1200329"/>
          </a:xfrm>
          <a:prstGeom prst="rect">
            <a:avLst/>
          </a:prstGeom>
          <a:ln cap="rnd">
            <a:solidFill>
              <a:schemeClr val="bg1"/>
            </a:solidFill>
            <a:rou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 key impact is the contribution of the project to Ireland’s international reputation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, namely through the outstanding number of scientific publications in very high-quality journals, co-authored by researchers from different institutions, and international collaboration towards achieving carbon neutrality, a key global policy objective. </a:t>
            </a:r>
            <a:r>
              <a:rPr kumimoji="0" lang="en-IE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NSFC-SFI CHIMERA Project Scientific Review August 2021</a:t>
            </a:r>
            <a:endParaRPr kumimoji="0" lang="en-IE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22174" y="2346502"/>
            <a:ext cx="10263808" cy="646331"/>
          </a:xfrm>
          <a:prstGeom prst="rect">
            <a:avLst/>
          </a:prstGeom>
          <a:ln cap="rnd">
            <a:solidFill>
              <a:schemeClr val="bg1"/>
            </a:solidFill>
            <a:rou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MaREI</a:t>
            </a:r>
            <a:r>
              <a:rPr kumimoji="0" lang="en-IE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has been able to integrate </a:t>
            </a:r>
            <a:r>
              <a:rPr kumimoji="0" lang="en-IE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excellent scientists who are national leaders </a:t>
            </a:r>
            <a:r>
              <a:rPr kumimoji="0" lang="en-IE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with several of them having achieved </a:t>
            </a:r>
            <a:r>
              <a:rPr kumimoji="0" lang="en-IE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very high international reputations</a:t>
            </a: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SFI </a:t>
            </a:r>
            <a:r>
              <a:rPr kumimoji="0" lang="en-I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MaREI</a:t>
            </a:r>
            <a:r>
              <a:rPr kumimoji="0" lang="en-IE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8 Year Panel Review Report December 2021</a:t>
            </a:r>
            <a:endParaRPr kumimoji="0" lang="en-IE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1789" y="3242155"/>
            <a:ext cx="11116300" cy="923330"/>
          </a:xfrm>
          <a:prstGeom prst="rect">
            <a:avLst/>
          </a:prstGeom>
          <a:ln cap="rnd">
            <a:solidFill>
              <a:schemeClr val="bg1"/>
            </a:solidFill>
            <a:rou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‘the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strategy for pursuing the impacts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has been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very effective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across a variety of impact categories ...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MaREI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has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especially contributed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the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 policy on energy and climate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but also policy-making in Europe’</a:t>
            </a:r>
            <a:r>
              <a:rPr kumimoji="0" lang="en-IE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SFI </a:t>
            </a:r>
            <a:r>
              <a:rPr kumimoji="0" lang="en-I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MaREI</a:t>
            </a:r>
            <a:r>
              <a:rPr kumimoji="0" lang="en-IE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8 Year Panel Review Report December 2021</a:t>
            </a:r>
            <a:endParaRPr kumimoji="0" lang="en-IE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80590" y="4450102"/>
            <a:ext cx="10005391" cy="923330"/>
          </a:xfrm>
          <a:prstGeom prst="rect">
            <a:avLst/>
          </a:prstGeom>
          <a:ln cap="rnd">
            <a:solidFill>
              <a:schemeClr val="bg1"/>
            </a:solidFill>
            <a:rou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MaREI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has developed a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robust and impressive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education and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engagement strategy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could take a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lead role at the global level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demonstrating how to raise the profile of participation in public engagement activities. </a:t>
            </a:r>
            <a:r>
              <a:rPr kumimoji="0" lang="en-IE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SFI </a:t>
            </a:r>
            <a:r>
              <a:rPr kumimoji="0" lang="en-I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MaREI</a:t>
            </a:r>
            <a:r>
              <a:rPr kumimoji="0" lang="en-IE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8 Year Panel Review Report December 2021</a:t>
            </a:r>
            <a:endParaRPr kumimoji="0" lang="en-IE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1788" y="5657014"/>
            <a:ext cx="10263808" cy="923330"/>
          </a:xfrm>
          <a:prstGeom prst="rect">
            <a:avLst/>
          </a:prstGeom>
          <a:ln cap="rnd">
            <a:solidFill>
              <a:schemeClr val="bg1"/>
            </a:solidFill>
            <a:rou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MaREI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‘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performing outstandingly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’, a ‘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truly national Centre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’ is an ‘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excellent ecosystem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establishing and supervising PhD-projects and training’ that has ‘become a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reference Centre in its field of expertise for decision making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Ireland.’ </a:t>
            </a:r>
            <a:r>
              <a:rPr kumimoji="0" lang="en-IE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SFI </a:t>
            </a:r>
            <a:r>
              <a:rPr kumimoji="0" lang="en-I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MaREI</a:t>
            </a:r>
            <a:r>
              <a:rPr kumimoji="0" lang="en-IE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8 Year Panel Review Report December 2021</a:t>
            </a:r>
            <a:endParaRPr kumimoji="0" lang="en-IE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899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9050"/>
            <a:ext cx="51344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6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Research programme</a:t>
            </a:r>
          </a:p>
        </p:txBody>
      </p:sp>
      <p:sp>
        <p:nvSpPr>
          <p:cNvPr id="9" name="Rectangle 8"/>
          <p:cNvSpPr/>
          <p:nvPr/>
        </p:nvSpPr>
        <p:spPr>
          <a:xfrm>
            <a:off x="884182" y="2209112"/>
            <a:ext cx="1833668" cy="1002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Energy Transition</a:t>
            </a:r>
          </a:p>
        </p:txBody>
      </p:sp>
      <p:sp>
        <p:nvSpPr>
          <p:cNvPr id="17" name="Oval 16"/>
          <p:cNvSpPr/>
          <p:nvPr/>
        </p:nvSpPr>
        <p:spPr>
          <a:xfrm>
            <a:off x="2775289" y="968823"/>
            <a:ext cx="4088448" cy="329837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898577" y="957939"/>
            <a:ext cx="4089600" cy="3298371"/>
          </a:xfrm>
          <a:prstGeom prst="ellipse">
            <a:avLst/>
          </a:prstGeom>
          <a:solidFill>
            <a:srgbClr val="12A6E1"/>
          </a:solidFill>
          <a:ln w="38100">
            <a:solidFill>
              <a:srgbClr val="12A6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180117" y="2144484"/>
            <a:ext cx="3450771" cy="4089600"/>
          </a:xfrm>
          <a:prstGeom prst="ellipse">
            <a:avLst/>
          </a:prstGeom>
          <a:solidFill>
            <a:srgbClr val="92D05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035716" y="2011237"/>
            <a:ext cx="1724813" cy="1002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Blue Economy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353874" y="4853911"/>
            <a:ext cx="1681842" cy="1002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Climate Action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030069" y="4954920"/>
            <a:ext cx="1833668" cy="379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Climate Science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201889" y="3502638"/>
            <a:ext cx="1197425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Climate Mitigation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330340" y="3459094"/>
            <a:ext cx="1333201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Climate Adaptation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276609" y="1509946"/>
            <a:ext cx="1317162" cy="699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Renewable Fuels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959840" y="2620974"/>
            <a:ext cx="1197425" cy="699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Intelligent Efficiency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208815" y="1476009"/>
            <a:ext cx="1398811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Offshore Renewables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200902" y="1368433"/>
            <a:ext cx="1431469" cy="699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Offshore Engineering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561216" y="2512528"/>
            <a:ext cx="1360712" cy="699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Marine Governance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518" y="2378539"/>
            <a:ext cx="1656000" cy="826391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34" name="Oval 33"/>
          <p:cNvSpPr/>
          <p:nvPr/>
        </p:nvSpPr>
        <p:spPr>
          <a:xfrm>
            <a:off x="2754566" y="979707"/>
            <a:ext cx="4088448" cy="3298371"/>
          </a:xfrm>
          <a:prstGeom prst="ellipse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4897425" y="957939"/>
            <a:ext cx="4089600" cy="3298371"/>
          </a:xfrm>
          <a:prstGeom prst="ellipse">
            <a:avLst/>
          </a:prstGeom>
          <a:noFill/>
          <a:ln w="38100">
            <a:solidFill>
              <a:srgbClr val="12A6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78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33400" y="117159"/>
            <a:ext cx="6846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750"/>
              </a:spcAft>
            </a:pPr>
            <a:r>
              <a:rPr lang="en-GB" sz="2600" b="1" dirty="0" err="1">
                <a:solidFill>
                  <a:schemeClr val="bg1"/>
                </a:solidFill>
              </a:rPr>
              <a:t>MaREI</a:t>
            </a:r>
            <a:r>
              <a:rPr lang="en-GB" sz="2600" b="1" dirty="0">
                <a:solidFill>
                  <a:schemeClr val="bg1"/>
                </a:solidFill>
              </a:rPr>
              <a:t> Hydrogen Research 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27048"/>
          <a:stretch/>
        </p:blipFill>
        <p:spPr>
          <a:xfrm>
            <a:off x="1453649" y="773507"/>
            <a:ext cx="3116145" cy="26933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5798" y="773068"/>
            <a:ext cx="5358133" cy="27298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246198" y="3547921"/>
            <a:ext cx="3860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b="1" dirty="0">
                <a:solidFill>
                  <a:schemeClr val="bg1"/>
                </a:solidFill>
              </a:rPr>
              <a:t>H-WIND </a:t>
            </a:r>
            <a:r>
              <a:rPr lang="en-IE" dirty="0">
                <a:solidFill>
                  <a:schemeClr val="bg1"/>
                </a:solidFill>
              </a:rPr>
              <a:t>Hydrogen from Offshore Wind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10559" y="3547921"/>
            <a:ext cx="3059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Ireland’s Future Energy System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80175" y="6084131"/>
            <a:ext cx="43765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b="1" dirty="0" err="1">
                <a:solidFill>
                  <a:schemeClr val="bg1"/>
                </a:solidFill>
                <a:latin typeface="Calibri" panose="020F0502020204030204" pitchFamily="34" charset="0"/>
              </a:rPr>
              <a:t>HyLIGHT</a:t>
            </a:r>
            <a:r>
              <a:rPr lang="en-IE" dirty="0">
                <a:solidFill>
                  <a:schemeClr val="bg1"/>
                </a:solidFill>
                <a:latin typeface="Calibri" panose="020F0502020204030204" pitchFamily="34" charset="0"/>
              </a:rPr>
              <a:t> - Hydrogen Roadmaps to Support Ireland’s Decarbonisation by 2050 </a:t>
            </a:r>
          </a:p>
        </p:txBody>
      </p:sp>
      <p:pic>
        <p:nvPicPr>
          <p:cNvPr id="1026" name="Picture 2" descr="https://www.marei.ie/wp-content/uploads/2020/09/EFACE-wtagline-scaled.jp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871" y="4092127"/>
            <a:ext cx="3367519" cy="231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ommunityh2.eu/wp-content/uploads/2019/09/HydrogenRoadMap-768x35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253" y="4015103"/>
            <a:ext cx="4501453" cy="206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FEE0494-DD00-B14B-8C36-F40026C075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6354" y="117159"/>
            <a:ext cx="1471437" cy="67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28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33400" y="117159"/>
            <a:ext cx="6846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750"/>
              </a:spcAft>
            </a:pPr>
            <a:r>
              <a:rPr lang="en-GB" sz="2600" b="1" dirty="0">
                <a:solidFill>
                  <a:schemeClr val="bg1"/>
                </a:solidFill>
              </a:rPr>
              <a:t>Hydrogen Supply </a:t>
            </a:r>
            <a:r>
              <a:rPr lang="en-GB" sz="2600" b="1">
                <a:solidFill>
                  <a:schemeClr val="bg1"/>
                </a:solidFill>
              </a:rPr>
              <a:t>and Demand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327" y="609602"/>
            <a:ext cx="4116297" cy="58216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324" y="618313"/>
            <a:ext cx="4110138" cy="58129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EE0494-DD00-B14B-8C36-F40026C075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3462" y="117159"/>
            <a:ext cx="1471437" cy="67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26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33400" y="117159"/>
            <a:ext cx="755123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750"/>
              </a:spcAft>
            </a:pPr>
            <a:r>
              <a:rPr lang="en-GB" sz="2600" b="1" dirty="0">
                <a:solidFill>
                  <a:schemeClr val="bg1"/>
                </a:solidFill>
              </a:rPr>
              <a:t>Which sectors? 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FEE0494-DD00-B14B-8C36-F40026C07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2447" y="102451"/>
            <a:ext cx="1471437" cy="6779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53990" y="5934670"/>
            <a:ext cx="94004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IE" dirty="0">
                <a:solidFill>
                  <a:schemeClr val="bg1"/>
                </a:solidFill>
              </a:rPr>
              <a:t>Nathan </a:t>
            </a:r>
            <a:r>
              <a:rPr lang="en-IE" dirty="0" err="1">
                <a:solidFill>
                  <a:schemeClr val="bg1"/>
                </a:solidFill>
              </a:rPr>
              <a:t>Gray</a:t>
            </a:r>
            <a:r>
              <a:rPr lang="en-IE" dirty="0">
                <a:solidFill>
                  <a:schemeClr val="bg1"/>
                </a:solidFill>
              </a:rPr>
              <a:t> N., </a:t>
            </a:r>
            <a:r>
              <a:rPr lang="en-IE" dirty="0" err="1">
                <a:solidFill>
                  <a:schemeClr val="bg1"/>
                </a:solidFill>
              </a:rPr>
              <a:t>McDonagh</a:t>
            </a:r>
            <a:r>
              <a:rPr lang="en-IE" dirty="0">
                <a:solidFill>
                  <a:schemeClr val="bg1"/>
                </a:solidFill>
              </a:rPr>
              <a:t> S. O’Shea R., Smyth B., Murphy J.D 2021 </a:t>
            </a:r>
            <a:r>
              <a:rPr lang="en-IE" i="1" dirty="0">
                <a:solidFill>
                  <a:schemeClr val="bg1"/>
                </a:solidFill>
              </a:rPr>
              <a:t>Decarbonising ships, planes and trucks: An analysis of suitable low-carbon fuels for the maritime, aviation and haulage sectors. </a:t>
            </a:r>
            <a:r>
              <a:rPr lang="en-IE" b="1" dirty="0">
                <a:solidFill>
                  <a:schemeClr val="bg1"/>
                </a:solidFill>
              </a:rPr>
              <a:t>Advances in Applied Energy </a:t>
            </a:r>
            <a:r>
              <a:rPr lang="en-IE" dirty="0">
                <a:solidFill>
                  <a:schemeClr val="bg1"/>
                </a:solidFill>
              </a:rPr>
              <a:t>1 10008 Available </a:t>
            </a:r>
            <a:r>
              <a:rPr lang="en-IE" dirty="0">
                <a:solidFill>
                  <a:schemeClr val="bg1"/>
                </a:solidFill>
                <a:hlinkClick r:id="rId3"/>
              </a:rPr>
              <a:t>here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b="1" dirty="0">
                <a:solidFill>
                  <a:schemeClr val="bg1"/>
                </a:solidFill>
              </a:rPr>
              <a:t> </a:t>
            </a:r>
            <a:endParaRPr lang="en-IE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598" y="951294"/>
            <a:ext cx="11564286" cy="430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924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954" y="801514"/>
            <a:ext cx="8861030" cy="5783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0928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Climate Act 2021 – </a:t>
            </a:r>
            <a:r>
              <a:rPr kumimoji="0" lang="en-IE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Climate neutral by 2050 </a:t>
            </a:r>
            <a:r>
              <a:rPr kumimoji="0" lang="en-IE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51% reduction by 2030</a:t>
            </a:r>
            <a:endParaRPr kumimoji="0" lang="en-IE" sz="2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74750" y="2862154"/>
            <a:ext cx="3287486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emissions pathway from now to 2030?</a:t>
            </a:r>
          </a:p>
        </p:txBody>
      </p:sp>
    </p:spTree>
    <p:extLst>
      <p:ext uri="{BB962C8B-B14F-4D97-AF65-F5344CB8AC3E}">
        <p14:creationId xmlns:p14="http://schemas.microsoft.com/office/powerpoint/2010/main" val="121773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65AD90E1C314499EE343E8008C02F9" ma:contentTypeVersion="13" ma:contentTypeDescription="Create a new document." ma:contentTypeScope="" ma:versionID="11c6d4071e567a94ee78413086ab8e16">
  <xsd:schema xmlns:xsd="http://www.w3.org/2001/XMLSchema" xmlns:xs="http://www.w3.org/2001/XMLSchema" xmlns:p="http://schemas.microsoft.com/office/2006/metadata/properties" xmlns:ns3="d1d678b1-d22c-4aab-8312-6e697b5dd4ea" xmlns:ns4="ed9cdd77-578a-4864-b88a-2604e71e6429" targetNamespace="http://schemas.microsoft.com/office/2006/metadata/properties" ma:root="true" ma:fieldsID="d796ff4a8402ebc9ce3353db60c945ad" ns3:_="" ns4:_="">
    <xsd:import namespace="d1d678b1-d22c-4aab-8312-6e697b5dd4ea"/>
    <xsd:import namespace="ed9cdd77-578a-4864-b88a-2604e71e642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d678b1-d22c-4aab-8312-6e697b5dd4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9cdd77-578a-4864-b88a-2604e71e642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8C4D92-70C5-428E-8D21-8B4EF24E65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d678b1-d22c-4aab-8312-6e697b5dd4ea"/>
    <ds:schemaRef ds:uri="ed9cdd77-578a-4864-b88a-2604e71e64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2B25571-6D19-4097-B074-3D1542DC902B}">
  <ds:schemaRefs>
    <ds:schemaRef ds:uri="http://purl.org/dc/elements/1.1/"/>
    <ds:schemaRef ds:uri="http://schemas.microsoft.com/office/2006/metadata/properties"/>
    <ds:schemaRef ds:uri="http://purl.org/dc/terms/"/>
    <ds:schemaRef ds:uri="ed9cdd77-578a-4864-b88a-2604e71e6429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d1d678b1-d22c-4aab-8312-6e697b5dd4ea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7B1A70D-B21E-4B96-9E03-FAB239A727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1614</TotalTime>
  <Words>601</Words>
  <Application>Microsoft Office PowerPoint</Application>
  <PresentationFormat>Widescreen</PresentationFormat>
  <Paragraphs>56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Candara</vt:lpstr>
      <vt:lpstr>Office Theme</vt:lpstr>
      <vt:lpstr>1_Office Theme</vt:lpstr>
      <vt:lpstr>2_Office Theme</vt:lpstr>
      <vt:lpstr>3_Office Theme</vt:lpstr>
      <vt:lpstr>8_Office Theme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Bruton, Gillian</dc:creator>
  <cp:lastModifiedBy>Eugene McCusker (EMcCusker)</cp:lastModifiedBy>
  <cp:revision>32</cp:revision>
  <dcterms:created xsi:type="dcterms:W3CDTF">2020-10-20T13:41:48Z</dcterms:created>
  <dcterms:modified xsi:type="dcterms:W3CDTF">2022-03-02T13:25:02Z</dcterms:modified>
</cp:coreProperties>
</file>