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7" r:id="rId5"/>
    <p:sldId id="318" r:id="rId6"/>
    <p:sldId id="321" r:id="rId7"/>
    <p:sldId id="323" r:id="rId8"/>
    <p:sldId id="322" r:id="rId9"/>
    <p:sldId id="324" r:id="rId10"/>
    <p:sldId id="32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161"/>
    <a:srgbClr val="004D44"/>
    <a:srgbClr val="5E5E5E"/>
    <a:srgbClr val="B3B6A7"/>
    <a:srgbClr val="005850"/>
    <a:srgbClr val="A79563"/>
    <a:srgbClr val="00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94682"/>
  </p:normalViewPr>
  <p:slideViewPr>
    <p:cSldViewPr snapToGrid="0" snapToObjects="1" showGuides="1">
      <p:cViewPr varScale="1">
        <p:scale>
          <a:sx n="39" d="100"/>
          <a:sy n="39" d="100"/>
        </p:scale>
        <p:origin x="492" y="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" y="1083354"/>
            <a:ext cx="8179397" cy="32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27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1441449" y="12611805"/>
            <a:ext cx="5137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Iompair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Transport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40" y="1092469"/>
            <a:ext cx="8081908" cy="3169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5923850" y="12611805"/>
            <a:ext cx="472725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Iompair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Transport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5923850" y="12611805"/>
            <a:ext cx="473206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IE" b="1" dirty="0">
                <a:latin typeface="+mn-lt"/>
              </a:rPr>
              <a:t>An </a:t>
            </a:r>
            <a:r>
              <a:rPr lang="en-IE" b="1" dirty="0" err="1">
                <a:latin typeface="+mn-lt"/>
              </a:rPr>
              <a:t>Roinn</a:t>
            </a:r>
            <a:r>
              <a:rPr lang="en-IE" b="1" dirty="0">
                <a:latin typeface="+mn-lt"/>
              </a:rPr>
              <a:t> </a:t>
            </a:r>
            <a:r>
              <a:rPr lang="en-IE" b="1" dirty="0" err="1">
                <a:latin typeface="+mn-lt"/>
              </a:rPr>
              <a:t>Iompair</a:t>
            </a:r>
            <a:r>
              <a:rPr lang="en-IE" b="1" dirty="0">
                <a:latin typeface="+mn-lt"/>
              </a:rPr>
              <a:t> | </a:t>
            </a:r>
            <a:r>
              <a:rPr lang="en-IE" b="0" dirty="0">
                <a:latin typeface="+mn-lt"/>
              </a:rPr>
              <a:t>Department of Transport</a:t>
            </a: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533479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‹#›</a:t>
            </a:fld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</a:t>
            </a:r>
            <a:r>
              <a:rPr lang="en-IE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IE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IE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Iompair</a:t>
            </a:r>
            <a:r>
              <a:rPr lang="en-IE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| </a:t>
            </a:r>
            <a:r>
              <a:rPr lang="en-IE" b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Transport</a:t>
            </a: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488114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Iompair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Transport</a:t>
            </a:r>
            <a:endParaRPr dirty="0">
              <a:latin typeface="+mn-lt"/>
            </a:endParaRP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5" name="Rialtas na hÉireann | Government of Ireland"/>
          <p:cNvSpPr txBox="1"/>
          <p:nvPr userDrawn="1"/>
        </p:nvSpPr>
        <p:spPr>
          <a:xfrm>
            <a:off x="1441449" y="12611805"/>
            <a:ext cx="5137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Iompair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Transport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1441449" y="12611805"/>
            <a:ext cx="5137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Iompair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Transport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441449" y="12611805"/>
            <a:ext cx="5137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Iompair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Transport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9" y="12611805"/>
            <a:ext cx="5137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Iompair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Transport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cef-t-2021-afifgen-works-ze" TargetMode="External"/><Relationship Id="rId2" Type="http://schemas.openxmlformats.org/officeDocument/2006/relationships/hyperlink" Target="https://cinea.ec.europa.eu/events/virtual-info-day-cef-transport-call-alternative-fuels-infrastructure-facility-afif_e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UCoordination@transport.gov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CEF Transport – </a:t>
            </a:r>
            <a:br>
              <a:rPr lang="en-US" sz="1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Alternative Fuels Infrastructure Facility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Siobhán Kelly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 February 2022</a:t>
            </a:r>
          </a:p>
        </p:txBody>
      </p:sp>
    </p:spTree>
    <p:extLst>
      <p:ext uri="{BB962C8B-B14F-4D97-AF65-F5344CB8AC3E}">
        <p14:creationId xmlns:p14="http://schemas.microsoft.com/office/powerpoint/2010/main" val="9156746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820E4-2277-4969-9A0E-DED95BC8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52" y="3556000"/>
            <a:ext cx="13893798" cy="8752305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50000"/>
              </a:lnSpc>
              <a:spcAft>
                <a:spcPts val="1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4000" spc="-85" dirty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Connecting Europe Facility (CEF) for transport is the EU funding instrument that supports the development of the Trans-European Transport Network (TEN-T).</a:t>
            </a:r>
          </a:p>
          <a:p>
            <a:pPr marL="571500" indent="-571500">
              <a:lnSpc>
                <a:spcPct val="150000"/>
              </a:lnSpc>
              <a:spcAft>
                <a:spcPts val="1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4000" spc="-85" dirty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objectives, budget, and the rules for the current CEF </a:t>
            </a:r>
            <a:r>
              <a:rPr lang="en-IE" sz="4000" spc="-85" dirty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programme</a:t>
            </a:r>
            <a:r>
              <a:rPr lang="en-US" sz="4000" spc="-85" dirty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are set out in Regulation (EU) 2021/1153 and, in more detail, in the CEF Multi-Annual Work Programme 2021-2027.</a:t>
            </a:r>
          </a:p>
          <a:p>
            <a:pPr marL="571500" indent="-571500">
              <a:lnSpc>
                <a:spcPct val="150000"/>
              </a:lnSpc>
              <a:spcAft>
                <a:spcPts val="18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4000" spc="-85" dirty="0">
                <a:solidFill>
                  <a:srgbClr val="004D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TEN-T network is set out in Regulation (EU) No 1315/2013.</a:t>
            </a:r>
          </a:p>
          <a:p>
            <a:pPr>
              <a:lnSpc>
                <a:spcPct val="110000"/>
              </a:lnSpc>
              <a:buClrTx/>
              <a:defRPr/>
            </a:pPr>
            <a:endParaRPr lang="en-US" sz="4000" spc="-85" dirty="0">
              <a:solidFill>
                <a:srgbClr val="004D44"/>
              </a:solidFill>
              <a:latin typeface="Arial" panose="020B0604020202020204"/>
              <a:cs typeface="Calibri" charset="0"/>
            </a:endParaRPr>
          </a:p>
          <a:p>
            <a:pPr>
              <a:lnSpc>
                <a:spcPct val="110000"/>
              </a:lnSpc>
              <a:buClrTx/>
              <a:defRPr/>
            </a:pPr>
            <a:endParaRPr lang="en-US" sz="4000" spc="-85" dirty="0">
              <a:solidFill>
                <a:srgbClr val="004D44"/>
              </a:solidFill>
              <a:latin typeface="Arial" panose="020B0604020202020204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1804E2-F1D4-4EEC-9163-0681F7952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0142" y="1263650"/>
            <a:ext cx="19324638" cy="1757363"/>
          </a:xfrm>
        </p:spPr>
        <p:txBody>
          <a:bodyPr/>
          <a:lstStyle/>
          <a:p>
            <a:r>
              <a:rPr lang="en-I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CEF and TEN-T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1EFE4AB-EFC2-493F-B565-AA44587D4DB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30371" r="21972"/>
          <a:stretch/>
        </p:blipFill>
        <p:spPr>
          <a:xfrm>
            <a:off x="15989438" y="3556000"/>
            <a:ext cx="6931025" cy="86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826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820E4-2277-4969-9A0E-DED95BC8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51" y="3556000"/>
            <a:ext cx="21479011" cy="875230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Alternative Fuels Infrastructure Facility (</a:t>
            </a:r>
            <a:r>
              <a:rPr lang="en-US" sz="4000" spc="-85" dirty="0" err="1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AFIF</a:t>
            </a: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is the part of the CEF call that aims to support the deployment of alternative fuel supply infrastructure on the TEN-T network. </a:t>
            </a:r>
          </a:p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Projects in Ireland can apply for part of the </a:t>
            </a:r>
            <a:r>
              <a:rPr lang="en-US" sz="40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€1.2bn </a:t>
            </a:r>
            <a:r>
              <a:rPr lang="en-US" sz="4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funding made available under this call.</a:t>
            </a:r>
            <a:endParaRPr lang="en-IE" sz="4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sz="4000" spc="-85" dirty="0" err="1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AFIF</a:t>
            </a: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divided into three topics:</a:t>
            </a:r>
            <a:endParaRPr lang="en-IE" sz="4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Recharging points for EVs and </a:t>
            </a:r>
            <a:r>
              <a:rPr lang="en-US" sz="4000" spc="-85" dirty="0" err="1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HDVs</a:t>
            </a: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lang="en-IE" sz="4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Low-emission fuels</a:t>
            </a:r>
            <a:endParaRPr lang="en-IE" sz="4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z="4000" b="1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Zero-emission fuels </a:t>
            </a: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(CEF-T-2021-AFIFGEN-WORKS-ZE)</a:t>
            </a:r>
            <a:endParaRPr lang="en-IE" sz="4000" dirty="0">
              <a:solidFill>
                <a:srgbClr val="004D4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>
              <a:lnSpc>
                <a:spcPct val="150000"/>
              </a:lnSpc>
              <a:tabLst>
                <a:tab pos="864235" algn="l"/>
                <a:tab pos="914400" algn="l"/>
                <a:tab pos="1727835" algn="l"/>
                <a:tab pos="2592070" algn="l"/>
              </a:tabLst>
            </a:pPr>
            <a:endParaRPr lang="en-US" sz="4000" spc="-85" dirty="0">
              <a:solidFill>
                <a:srgbClr val="004D44"/>
              </a:solidFill>
              <a:latin typeface="Arial" panose="020B0604020202020204"/>
              <a:cs typeface="Calibri" charset="0"/>
            </a:endParaRPr>
          </a:p>
          <a:p>
            <a:pPr>
              <a:lnSpc>
                <a:spcPct val="110000"/>
              </a:lnSpc>
              <a:buClrTx/>
              <a:defRPr/>
            </a:pPr>
            <a:endParaRPr lang="en-US" sz="4000" spc="-85" dirty="0">
              <a:solidFill>
                <a:srgbClr val="004D44"/>
              </a:solidFill>
              <a:latin typeface="Arial" panose="020B0604020202020204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1804E2-F1D4-4EEC-9163-0681F7952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0142" y="1263650"/>
            <a:ext cx="19324638" cy="1757363"/>
          </a:xfrm>
        </p:spPr>
        <p:txBody>
          <a:bodyPr/>
          <a:lstStyle/>
          <a:p>
            <a:r>
              <a:rPr lang="en-I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AFIF</a:t>
            </a:r>
            <a:r>
              <a:rPr lang="en-I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what is it?</a:t>
            </a:r>
          </a:p>
        </p:txBody>
      </p:sp>
    </p:spTree>
    <p:extLst>
      <p:ext uri="{BB962C8B-B14F-4D97-AF65-F5344CB8AC3E}">
        <p14:creationId xmlns:p14="http://schemas.microsoft.com/office/powerpoint/2010/main" val="14014768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820E4-2277-4969-9A0E-DED95BC8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51" y="3021014"/>
            <a:ext cx="21479011" cy="928729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hydrogen projects, CEF support for up to </a:t>
            </a:r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30% 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the project cost is available. </a:t>
            </a:r>
            <a:endParaRPr lang="en-US" sz="4000" spc="-85" dirty="0">
              <a:solidFill>
                <a:srgbClr val="004D4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 is available for the following types of project:</a:t>
            </a: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Publicly accessible </a:t>
            </a:r>
            <a:r>
              <a:rPr lang="en-IE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refuelling</a:t>
            </a: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stations for </a:t>
            </a:r>
            <a:r>
              <a:rPr lang="en-US" sz="4000" spc="-85" dirty="0" err="1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LDVs</a:t>
            </a: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and/or long haul </a:t>
            </a:r>
            <a:r>
              <a:rPr lang="en-US" sz="4000" spc="-85" dirty="0" err="1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HDVs</a:t>
            </a:r>
            <a:endParaRPr lang="en-US" sz="4000" spc="-85" dirty="0">
              <a:solidFill>
                <a:srgbClr val="004D4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Refuelling stations for public transport</a:t>
            </a: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Refuelling stations supplying railways</a:t>
            </a: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Refuelling facilities </a:t>
            </a:r>
            <a:r>
              <a:rPr lang="en-IE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supplying</a:t>
            </a: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port vehicles and equipment</a:t>
            </a: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Refuelling facilities supplying maritime vessels</a:t>
            </a: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z="40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Fitting or retrofitting the main propulsion systems of maritime vessels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1804E2-F1D4-4EEC-9163-0681F7952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0142" y="1263650"/>
            <a:ext cx="19324638" cy="1757363"/>
          </a:xfrm>
        </p:spPr>
        <p:txBody>
          <a:bodyPr/>
          <a:lstStyle/>
          <a:p>
            <a:r>
              <a:rPr lang="en-I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AFIF</a:t>
            </a:r>
            <a:r>
              <a:rPr lang="en-I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what support for hydrogen?</a:t>
            </a:r>
          </a:p>
        </p:txBody>
      </p:sp>
    </p:spTree>
    <p:extLst>
      <p:ext uri="{BB962C8B-B14F-4D97-AF65-F5344CB8AC3E}">
        <p14:creationId xmlns:p14="http://schemas.microsoft.com/office/powerpoint/2010/main" val="36080034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820E4-2277-4969-9A0E-DED95BC8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51" y="3556000"/>
            <a:ext cx="21479011" cy="875230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Blending means the combination of EU grants with financial support from public and private financial institutions. </a:t>
            </a:r>
          </a:p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order to be eligible for </a:t>
            </a:r>
            <a:r>
              <a:rPr lang="en-US" sz="4400" spc="-85" dirty="0" err="1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AFIF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funding, applicants must secure the support of a financial institution for </a:t>
            </a:r>
            <a:r>
              <a:rPr lang="en-US" sz="4400" b="1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least 10% 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the overall project cost in advance of their application. </a:t>
            </a:r>
          </a:p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the purpose of the call, these institutions are divided into two categories:</a:t>
            </a: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Implementing partners (the EIB)</a:t>
            </a:r>
          </a:p>
          <a:p>
            <a:pPr marL="7429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864235" algn="l"/>
                <a:tab pos="914400" algn="l"/>
                <a:tab pos="1727835" algn="l"/>
                <a:tab pos="2592070" algn="l"/>
              </a:tabLst>
            </a:pPr>
            <a:r>
              <a:rPr lang="en-US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Non-implementing partners (other public or private financial institutions)</a:t>
            </a:r>
            <a:endParaRPr lang="en-US" sz="4000" spc="-85" dirty="0">
              <a:solidFill>
                <a:srgbClr val="004D44"/>
              </a:solidFill>
              <a:latin typeface="Arial" panose="020B0604020202020204"/>
              <a:cs typeface="Calibri" charset="0"/>
            </a:endParaRPr>
          </a:p>
          <a:p>
            <a:pPr>
              <a:lnSpc>
                <a:spcPct val="110000"/>
              </a:lnSpc>
              <a:buClrTx/>
              <a:defRPr/>
            </a:pPr>
            <a:endParaRPr lang="en-US" sz="4000" spc="-85" dirty="0">
              <a:solidFill>
                <a:srgbClr val="004D44"/>
              </a:solidFill>
              <a:latin typeface="Arial" panose="020B0604020202020204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1804E2-F1D4-4EEC-9163-0681F7952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0142" y="1263650"/>
            <a:ext cx="19324638" cy="1757363"/>
          </a:xfrm>
        </p:spPr>
        <p:txBody>
          <a:bodyPr/>
          <a:lstStyle/>
          <a:p>
            <a:r>
              <a:rPr lang="en-I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AFIF</a:t>
            </a:r>
            <a:r>
              <a:rPr lang="en-I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a blending call</a:t>
            </a:r>
          </a:p>
        </p:txBody>
      </p:sp>
    </p:spTree>
    <p:extLst>
      <p:ext uri="{BB962C8B-B14F-4D97-AF65-F5344CB8AC3E}">
        <p14:creationId xmlns:p14="http://schemas.microsoft.com/office/powerpoint/2010/main" val="32524601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1804E2-F1D4-4EEC-9163-0681F7952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0142" y="1263650"/>
            <a:ext cx="19324638" cy="1757363"/>
          </a:xfrm>
        </p:spPr>
        <p:txBody>
          <a:bodyPr/>
          <a:lstStyle/>
          <a:p>
            <a:r>
              <a:rPr lang="en-I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AFIF</a:t>
            </a:r>
            <a:r>
              <a:rPr lang="en-I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–deadlines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1B0AF-43D2-48D2-AA4B-A32313E55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538" y="2897582"/>
            <a:ext cx="21471973" cy="7871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983CBC-F25C-4C21-8299-1546183B1CBC}"/>
              </a:ext>
            </a:extLst>
          </p:cNvPr>
          <p:cNvSpPr txBox="1"/>
          <p:nvPr/>
        </p:nvSpPr>
        <p:spPr>
          <a:xfrm flipH="1">
            <a:off x="1416538" y="10805680"/>
            <a:ext cx="2095214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S</a:t>
            </a:r>
            <a:r>
              <a:rPr kumimoji="0" lang="en-I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end your draft applications to the Department of Transport </a:t>
            </a:r>
            <a:r>
              <a:rPr kumimoji="0" lang="en-IE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at least two months </a:t>
            </a:r>
            <a:r>
              <a:rPr kumimoji="0" lang="en-IE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"/>
              </a:rPr>
              <a:t>before the EU deadline!</a:t>
            </a:r>
          </a:p>
        </p:txBody>
      </p:sp>
    </p:spTree>
    <p:extLst>
      <p:ext uri="{BB962C8B-B14F-4D97-AF65-F5344CB8AC3E}">
        <p14:creationId xmlns:p14="http://schemas.microsoft.com/office/powerpoint/2010/main" val="5159569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820E4-2277-4969-9A0E-DED95BC8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51" y="3556000"/>
            <a:ext cx="21479011" cy="875230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400" b="1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EU info day on the call: 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https://cinea.ec.europa.eu/events/virtual-info-day-cef-transport-call-alternative-fuels-infrastructure-facility-afif_en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400" b="1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call document and the FAQ: 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https://ec.europa.eu/info/funding-tenders/opportunities/portal/screen/opportunities/topic-details/cef-t-2021-afifgen-works-ze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400" b="1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Arrange 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 from a financial institution</a:t>
            </a:r>
          </a:p>
          <a:p>
            <a:pPr marL="342900" lvl="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7200" algn="l"/>
                <a:tab pos="864235" algn="l"/>
                <a:tab pos="1727835" algn="l"/>
                <a:tab pos="2592070" algn="l"/>
              </a:tabLst>
            </a:pPr>
            <a:r>
              <a:rPr lang="en-US" sz="4400" b="1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</a:t>
            </a:r>
            <a:r>
              <a:rPr lang="en-US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us: </a:t>
            </a:r>
            <a:r>
              <a:rPr lang="fr-FR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EUCoordination@transport.gov.ie</a:t>
            </a:r>
            <a:r>
              <a:rPr lang="fr-FR" sz="4400" spc="-85" dirty="0">
                <a:solidFill>
                  <a:srgbClr val="004D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4400" spc="-85" dirty="0">
              <a:solidFill>
                <a:srgbClr val="004D4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  <a:buClrTx/>
              <a:defRPr/>
            </a:pPr>
            <a:endParaRPr lang="en-US" sz="4000" spc="-85" dirty="0">
              <a:solidFill>
                <a:srgbClr val="004D44"/>
              </a:solidFill>
              <a:latin typeface="Arial" panose="020B0604020202020204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1804E2-F1D4-4EEC-9163-0681F7952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0142" y="1263650"/>
            <a:ext cx="19324638" cy="1757363"/>
          </a:xfrm>
        </p:spPr>
        <p:txBody>
          <a:bodyPr/>
          <a:lstStyle/>
          <a:p>
            <a:r>
              <a:rPr lang="en-I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29494672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215E2A18-DB6B-BC45-98E6-71B34A36A4CB}" vid="{CBA9D65E-4347-D84A-8303-32483E302F0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0C241B18BAC346B682561EBF7A9B66" ma:contentTypeVersion="1" ma:contentTypeDescription="Create a new document." ma:contentTypeScope="" ma:versionID="eb724aa4d2fedad9d150b22b79b665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637AA-8A5E-44ED-AC5D-9D1D5C393B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F10AAC-E422-4668-A0A8-314D035F9B16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D50F1E-85FB-4028-AC1B-BC4A02938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Agriculture_Dept_PPT-Template</Template>
  <TotalTime>572</TotalTime>
  <Words>430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.AppleSystemUIFont</vt:lpstr>
      <vt:lpstr>Arial</vt:lpstr>
      <vt:lpstr>Georgia</vt:lpstr>
      <vt:lpstr>Helvetica Neue</vt:lpstr>
      <vt:lpstr>Lato</vt:lpstr>
      <vt:lpstr>Open Sans</vt:lpstr>
      <vt:lpstr>Standard</vt:lpstr>
      <vt:lpstr>CEF Transport –  Alternative Fuels Infrastructure Facility</vt:lpstr>
      <vt:lpstr>CEF and TEN-T</vt:lpstr>
      <vt:lpstr>AFIF – what is it?</vt:lpstr>
      <vt:lpstr>AFIF – what support for hydrogen?</vt:lpstr>
      <vt:lpstr>AFIF – a blending call</vt:lpstr>
      <vt:lpstr>AFIF –deadlines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Cathy Martin</dc:creator>
  <cp:lastModifiedBy>Eugene McCusker (EMcCusker)</cp:lastModifiedBy>
  <cp:revision>8</cp:revision>
  <cp:lastPrinted>2018-01-09T06:39:09Z</cp:lastPrinted>
  <dcterms:created xsi:type="dcterms:W3CDTF">2020-09-08T11:18:20Z</dcterms:created>
  <dcterms:modified xsi:type="dcterms:W3CDTF">2022-03-02T13:23:37Z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0x010100D50C241B18BAC346B682561EBF7A9B66</vt:lpwstr>
  </property>
  <property fmtid="{D5CDD505-2E9C-101B-9397-08002B2CF9AE}" pid="3" name="_MarkAsFinal">
    <vt:bool>true</vt:bool>
  </property>
</Properties>
</file>