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08" r:id="rId2"/>
    <p:sldId id="315" r:id="rId3"/>
    <p:sldId id="318" r:id="rId4"/>
    <p:sldId id="319" r:id="rId5"/>
    <p:sldId id="320" r:id="rId6"/>
    <p:sldId id="321" r:id="rId7"/>
    <p:sldId id="322" r:id="rId8"/>
    <p:sldId id="323" r:id="rId9"/>
    <p:sldId id="324" r:id="rId10"/>
    <p:sldId id="325" r:id="rId11"/>
    <p:sldId id="326" r:id="rId12"/>
    <p:sldId id="327" r:id="rId13"/>
    <p:sldId id="328" r:id="rId14"/>
    <p:sldId id="31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asty, Philip" initials="CP" lastIdx="1" clrIdx="0">
    <p:extLst>
      <p:ext uri="{19B8F6BF-5375-455C-9EA6-DF929625EA0E}">
        <p15:presenceInfo xmlns:p15="http://schemas.microsoft.com/office/powerpoint/2012/main" userId="S::pcheasty@enterprise-ireland.com::c14edaf2-baf0-4e55-ad46-2813bddb54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4249" autoAdjust="0"/>
  </p:normalViewPr>
  <p:slideViewPr>
    <p:cSldViewPr snapToGrid="0" snapToObjects="1">
      <p:cViewPr varScale="1">
        <p:scale>
          <a:sx n="68" d="100"/>
          <a:sy n="68" d="100"/>
        </p:scale>
        <p:origin x="738"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55A82-A0F5-4317-9C81-AD4F7118F714}" type="datetimeFigureOut">
              <a:rPr lang="en-GB" smtClean="0"/>
              <a:t>02/03/2022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7A516-92A3-4246-A8F0-F5B5D212E55D}" type="slidenum">
              <a:rPr lang="en-GB" smtClean="0"/>
              <a:t>‹#›</a:t>
            </a:fld>
            <a:endParaRPr lang="en-GB"/>
          </a:p>
        </p:txBody>
      </p:sp>
    </p:spTree>
    <p:extLst>
      <p:ext uri="{BB962C8B-B14F-4D97-AF65-F5344CB8AC3E}">
        <p14:creationId xmlns:p14="http://schemas.microsoft.com/office/powerpoint/2010/main" val="2522276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GREENH2ATLANTIC -a first-of-a-kind 100 MW alkaline </a:t>
            </a:r>
            <a:r>
              <a:rPr lang="en-US" dirty="0" err="1"/>
              <a:t>electrolyser</a:t>
            </a:r>
            <a:r>
              <a:rPr lang="en-US" dirty="0"/>
              <a:t> at TRL8, </a:t>
            </a:r>
          </a:p>
          <a:p>
            <a:endParaRPr lang="en-US" dirty="0"/>
          </a:p>
          <a:p>
            <a:r>
              <a:rPr lang="en-US" sz="1200" b="0" i="0" kern="1200" dirty="0">
                <a:solidFill>
                  <a:schemeClr val="tx1"/>
                </a:solidFill>
                <a:effectLst/>
                <a:latin typeface="+mn-lt"/>
                <a:ea typeface="+mn-ea"/>
                <a:cs typeface="+mn-cs"/>
              </a:rPr>
              <a:t>Led by the Port of Antwerp PIONEERS project on clean energy production and supply, the deployment of electric, hydrogen and methanol vehicles, sustainable port design, modal shift and flows optimisation, and digital transformation through AI- and 5G-based digital platforms.</a:t>
            </a:r>
          </a:p>
          <a:p>
            <a:endParaRPr lang="en-US" sz="1200" b="0" i="0"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TULIPS project - reduced greenhouse gas emissions at airports. </a:t>
            </a:r>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BF7A516-92A3-4246-A8F0-F5B5D212E55D}" type="slidenum">
              <a:rPr lang="en-GB" smtClean="0"/>
              <a:t>2</a:t>
            </a:fld>
            <a:endParaRPr lang="en-GB"/>
          </a:p>
        </p:txBody>
      </p:sp>
    </p:spTree>
    <p:extLst>
      <p:ext uri="{BB962C8B-B14F-4D97-AF65-F5344CB8AC3E}">
        <p14:creationId xmlns:p14="http://schemas.microsoft.com/office/powerpoint/2010/main" val="126007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30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94BAC40-E1FC-4A0B-956A-9216E4C96E2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04345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94BAC40-E1FC-4A0B-956A-9216E4C96E2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930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F7A516-92A3-4246-A8F0-F5B5D212E55D}" type="slidenum">
              <a:rPr lang="en-GB" smtClean="0"/>
              <a:t>3</a:t>
            </a:fld>
            <a:endParaRPr lang="en-GB"/>
          </a:p>
        </p:txBody>
      </p:sp>
    </p:spTree>
    <p:extLst>
      <p:ext uri="{BB962C8B-B14F-4D97-AF65-F5344CB8AC3E}">
        <p14:creationId xmlns:p14="http://schemas.microsoft.com/office/powerpoint/2010/main" val="1037399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BF7A516-92A3-4246-A8F0-F5B5D212E55D}" type="slidenum">
              <a:rPr lang="en-GB" smtClean="0"/>
              <a:t>4</a:t>
            </a:fld>
            <a:endParaRPr lang="en-GB"/>
          </a:p>
        </p:txBody>
      </p:sp>
    </p:spTree>
    <p:extLst>
      <p:ext uri="{BB962C8B-B14F-4D97-AF65-F5344CB8AC3E}">
        <p14:creationId xmlns:p14="http://schemas.microsoft.com/office/powerpoint/2010/main" val="22022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23.svg"/><Relationship Id="rId2" Type="http://schemas.openxmlformats.org/officeDocument/2006/relationships/image" Target="../media/image24.jpg"/><Relationship Id="rId1" Type="http://schemas.openxmlformats.org/officeDocument/2006/relationships/slideMaster" Target="../slideMasters/slideMaster1.xml"/><Relationship Id="rId6" Type="http://schemas.openxmlformats.org/officeDocument/2006/relationships/image" Target="../media/image21.svg"/><Relationship Id="rId11" Type="http://schemas.openxmlformats.org/officeDocument/2006/relationships/image" Target="../media/image22.png"/><Relationship Id="rId5" Type="http://schemas.openxmlformats.org/officeDocument/2006/relationships/image" Target="../media/image20.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3.sv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22.png"/><Relationship Id="rId21" Type="http://schemas.openxmlformats.org/officeDocument/2006/relationships/image" Target="../media/image17.png"/><Relationship Id="rId7" Type="http://schemas.openxmlformats.org/officeDocument/2006/relationships/image" Target="../media/image34.png"/><Relationship Id="rId12" Type="http://schemas.openxmlformats.org/officeDocument/2006/relationships/image" Target="../media/image8.jpeg"/><Relationship Id="rId17" Type="http://schemas.openxmlformats.org/officeDocument/2006/relationships/image" Target="../media/image13.png"/><Relationship Id="rId2" Type="http://schemas.openxmlformats.org/officeDocument/2006/relationships/image" Target="../media/image31.jpeg"/><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3.svg"/><Relationship Id="rId11" Type="http://schemas.openxmlformats.org/officeDocument/2006/relationships/image" Target="../media/image7.png"/><Relationship Id="rId5" Type="http://schemas.openxmlformats.org/officeDocument/2006/relationships/image" Target="../media/image32.png"/><Relationship Id="rId15" Type="http://schemas.openxmlformats.org/officeDocument/2006/relationships/image" Target="../media/image11.png"/><Relationship Id="rId10" Type="http://schemas.openxmlformats.org/officeDocument/2006/relationships/image" Target="../media/image28.svg"/><Relationship Id="rId19" Type="http://schemas.openxmlformats.org/officeDocument/2006/relationships/image" Target="../media/image15.jpeg"/><Relationship Id="rId4" Type="http://schemas.openxmlformats.org/officeDocument/2006/relationships/image" Target="../media/image23.svg"/><Relationship Id="rId9" Type="http://schemas.openxmlformats.org/officeDocument/2006/relationships/image" Target="../media/image27.png"/><Relationship Id="rId14" Type="http://schemas.openxmlformats.org/officeDocument/2006/relationships/image" Target="../media/image10.png"/><Relationship Id="rId22" Type="http://schemas.openxmlformats.org/officeDocument/2006/relationships/image" Target="../media/image1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2_Title Slide">
    <p:spTree>
      <p:nvGrpSpPr>
        <p:cNvPr id="1" name=""/>
        <p:cNvGrpSpPr/>
        <p:nvPr/>
      </p:nvGrpSpPr>
      <p:grpSpPr>
        <a:xfrm>
          <a:off x="0" y="0"/>
          <a:ext cx="0" cy="0"/>
          <a:chOff x="0" y="0"/>
          <a:chExt cx="0" cy="0"/>
        </a:xfrm>
      </p:grpSpPr>
      <p:sp>
        <p:nvSpPr>
          <p:cNvPr id="15" name="Rectangle 12"/>
          <p:cNvSpPr/>
          <p:nvPr/>
        </p:nvSpPr>
        <p:spPr>
          <a:xfrm>
            <a:off x="0" y="0"/>
            <a:ext cx="12192000" cy="6858000"/>
          </a:xfrm>
          <a:prstGeom prst="rect">
            <a:avLst/>
          </a:prstGeom>
          <a:solidFill>
            <a:srgbClr val="F2F2F2"/>
          </a:solidFill>
          <a:ln w="12700">
            <a:miter lim="400000"/>
          </a:ln>
        </p:spPr>
        <p:txBody>
          <a:bodyPr lIns="45719" rIns="45719" anchor="ctr"/>
          <a:lstStyle/>
          <a:p>
            <a:pPr algn="ctr">
              <a:defRPr>
                <a:solidFill>
                  <a:srgbClr val="FFFFFF"/>
                </a:solidFill>
              </a:defRPr>
            </a:pPr>
            <a:endParaRPr b="0" i="0" dirty="0">
              <a:latin typeface="Arial Regular"/>
            </a:endParaRPr>
          </a:p>
        </p:txBody>
      </p:sp>
      <p:sp>
        <p:nvSpPr>
          <p:cNvPr id="16" name="Title Text"/>
          <p:cNvSpPr txBox="1">
            <a:spLocks noGrp="1"/>
          </p:cNvSpPr>
          <p:nvPr>
            <p:ph type="title"/>
          </p:nvPr>
        </p:nvSpPr>
        <p:spPr>
          <a:xfrm>
            <a:off x="630990" y="550452"/>
            <a:ext cx="4927601" cy="522288"/>
          </a:xfrm>
          <a:prstGeom prst="rect">
            <a:avLst/>
          </a:prstGeom>
        </p:spPr>
        <p:txBody>
          <a:bodyPr/>
          <a:lstStyle>
            <a:lvl1pPr>
              <a:defRPr sz="2800" b="1">
                <a:solidFill>
                  <a:srgbClr val="FFFFFF"/>
                </a:solidFill>
                <a:latin typeface="Arial"/>
                <a:ea typeface="Arial"/>
                <a:cs typeface="Arial"/>
                <a:sym typeface="Arial"/>
              </a:defRPr>
            </a:lvl1pPr>
          </a:lstStyle>
          <a:p>
            <a:r>
              <a:t>Title Text</a:t>
            </a:r>
          </a:p>
        </p:txBody>
      </p:sp>
      <p:pic>
        <p:nvPicPr>
          <p:cNvPr id="17" name="Picture 6" descr="Picture 6"/>
          <p:cNvPicPr>
            <a:picLocks noChangeAspect="1"/>
          </p:cNvPicPr>
          <p:nvPr/>
        </p:nvPicPr>
        <p:blipFill>
          <a:blip r:embed="rId2"/>
          <a:stretch>
            <a:fillRect/>
          </a:stretch>
        </p:blipFill>
        <p:spPr>
          <a:xfrm>
            <a:off x="0" y="6290505"/>
            <a:ext cx="567494" cy="567495"/>
          </a:xfrm>
          <a:prstGeom prst="rect">
            <a:avLst/>
          </a:prstGeom>
          <a:ln w="12700">
            <a:miter lim="400000"/>
          </a:ln>
        </p:spPr>
      </p:pic>
      <p:sp>
        <p:nvSpPr>
          <p:cNvPr id="18" name="Slide Number"/>
          <p:cNvSpPr txBox="1">
            <a:spLocks noGrp="1"/>
          </p:cNvSpPr>
          <p:nvPr>
            <p:ph type="sldNum" sz="quarter" idx="2"/>
          </p:nvPr>
        </p:nvSpPr>
        <p:spPr>
          <a:xfrm>
            <a:off x="8457718" y="6217851"/>
            <a:ext cx="279882" cy="276999"/>
          </a:xfrm>
          <a:prstGeom prst="rect">
            <a:avLst/>
          </a:prstGeom>
        </p:spPr>
        <p:txBody>
          <a:bodyPr/>
          <a:lstStyle>
            <a:lvl1pPr>
              <a:defRPr b="0" i="0"/>
            </a:lvl1pPr>
          </a:lstStyle>
          <a:p>
            <a:fld id="{86CB4B4D-7CA3-9044-876B-883B54F8677D}" type="slidenum">
              <a:rPr lang="en-IE" smtClean="0"/>
              <a:pPr/>
              <a:t>‹#›</a:t>
            </a:fld>
            <a:endParaRPr lang="en-IE" dirty="0"/>
          </a:p>
        </p:txBody>
      </p:sp>
      <p:pic>
        <p:nvPicPr>
          <p:cNvPr id="6" name="Picture 5" descr="A body of water with land in the background&#10;&#10;Description automatically generated with medium confidence">
            <a:extLst>
              <a:ext uri="{FF2B5EF4-FFF2-40B4-BE49-F238E27FC236}">
                <a16:creationId xmlns:a16="http://schemas.microsoft.com/office/drawing/2014/main" id="{AB7FEA10-02A4-474D-A31E-6CE49FE3675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50312" t="9211" r="133" b="-90495"/>
          <a:stretch/>
        </p:blipFill>
        <p:spPr>
          <a:xfrm>
            <a:off x="3655530" y="0"/>
            <a:ext cx="8536469" cy="6858000"/>
          </a:xfrm>
          <a:prstGeom prst="rect">
            <a:avLst/>
          </a:prstGeom>
        </p:spPr>
      </p:pic>
      <p:pic>
        <p:nvPicPr>
          <p:cNvPr id="7" name="Graphic 6">
            <a:extLst>
              <a:ext uri="{FF2B5EF4-FFF2-40B4-BE49-F238E27FC236}">
                <a16:creationId xmlns:a16="http://schemas.microsoft.com/office/drawing/2014/main" id="{4AC1BA2B-F7C7-4542-B511-4103A56A722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6500" b="38593"/>
          <a:stretch/>
        </p:blipFill>
        <p:spPr>
          <a:xfrm>
            <a:off x="6591300" y="3737159"/>
            <a:ext cx="3405204" cy="2725637"/>
          </a:xfrm>
          <a:prstGeom prst="rect">
            <a:avLst/>
          </a:prstGeom>
        </p:spPr>
      </p:pic>
      <p:sp>
        <p:nvSpPr>
          <p:cNvPr id="8" name="Rectangle 7">
            <a:extLst>
              <a:ext uri="{FF2B5EF4-FFF2-40B4-BE49-F238E27FC236}">
                <a16:creationId xmlns:a16="http://schemas.microsoft.com/office/drawing/2014/main" id="{61AEE120-21ED-4049-9CFF-2F6A331C8AC7}"/>
              </a:ext>
            </a:extLst>
          </p:cNvPr>
          <p:cNvSpPr/>
          <p:nvPr userDrawn="1"/>
        </p:nvSpPr>
        <p:spPr>
          <a:xfrm>
            <a:off x="0" y="9939"/>
            <a:ext cx="6591300" cy="6858000"/>
          </a:xfrm>
          <a:prstGeom prst="rect">
            <a:avLst/>
          </a:prstGeom>
          <a:solidFill>
            <a:srgbClr val="112C4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9" name="Graphic 8">
            <a:extLst>
              <a:ext uri="{FF2B5EF4-FFF2-40B4-BE49-F238E27FC236}">
                <a16:creationId xmlns:a16="http://schemas.microsoft.com/office/drawing/2014/main" id="{4545C5B5-9D03-0445-9C78-1CC679E3D22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185910" y="5146937"/>
            <a:ext cx="497039" cy="497039"/>
          </a:xfrm>
          <a:prstGeom prst="rect">
            <a:avLst/>
          </a:prstGeom>
        </p:spPr>
      </p:pic>
      <p:sp>
        <p:nvSpPr>
          <p:cNvPr id="10" name="Rectangle 9">
            <a:extLst>
              <a:ext uri="{FF2B5EF4-FFF2-40B4-BE49-F238E27FC236}">
                <a16:creationId xmlns:a16="http://schemas.microsoft.com/office/drawing/2014/main" id="{2CF76541-BFED-C841-B4F2-A3DB803CD13F}"/>
              </a:ext>
            </a:extLst>
          </p:cNvPr>
          <p:cNvSpPr/>
          <p:nvPr userDrawn="1"/>
        </p:nvSpPr>
        <p:spPr>
          <a:xfrm>
            <a:off x="0" y="6124785"/>
            <a:ext cx="12192000" cy="743154"/>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1" name="Group 10">
            <a:extLst>
              <a:ext uri="{FF2B5EF4-FFF2-40B4-BE49-F238E27FC236}">
                <a16:creationId xmlns:a16="http://schemas.microsoft.com/office/drawing/2014/main" id="{FEACE605-2DB4-D24C-BC51-BBA7952EA6FA}"/>
              </a:ext>
            </a:extLst>
          </p:cNvPr>
          <p:cNvGrpSpPr/>
          <p:nvPr userDrawn="1"/>
        </p:nvGrpSpPr>
        <p:grpSpPr>
          <a:xfrm>
            <a:off x="302362" y="6169561"/>
            <a:ext cx="11487288" cy="651540"/>
            <a:chOff x="293653" y="6152143"/>
            <a:chExt cx="11487288" cy="651540"/>
          </a:xfrm>
        </p:grpSpPr>
        <p:grpSp>
          <p:nvGrpSpPr>
            <p:cNvPr id="12" name="Group 11">
              <a:extLst>
                <a:ext uri="{FF2B5EF4-FFF2-40B4-BE49-F238E27FC236}">
                  <a16:creationId xmlns:a16="http://schemas.microsoft.com/office/drawing/2014/main" id="{D034D528-BD24-3D4F-BF4F-540427D8A653}"/>
                </a:ext>
              </a:extLst>
            </p:cNvPr>
            <p:cNvGrpSpPr/>
            <p:nvPr/>
          </p:nvGrpSpPr>
          <p:grpSpPr>
            <a:xfrm>
              <a:off x="293653" y="6152143"/>
              <a:ext cx="10721128" cy="651540"/>
              <a:chOff x="267526" y="6152143"/>
              <a:chExt cx="10721128" cy="651540"/>
            </a:xfrm>
          </p:grpSpPr>
          <p:grpSp>
            <p:nvGrpSpPr>
              <p:cNvPr id="14" name="Group 13">
                <a:extLst>
                  <a:ext uri="{FF2B5EF4-FFF2-40B4-BE49-F238E27FC236}">
                    <a16:creationId xmlns:a16="http://schemas.microsoft.com/office/drawing/2014/main" id="{86051F2D-8DB9-4D45-A18B-63F3DF32704C}"/>
                  </a:ext>
                </a:extLst>
              </p:cNvPr>
              <p:cNvGrpSpPr/>
              <p:nvPr/>
            </p:nvGrpSpPr>
            <p:grpSpPr>
              <a:xfrm>
                <a:off x="267526" y="6152143"/>
                <a:ext cx="10721128" cy="651540"/>
                <a:chOff x="-1761365" y="1007139"/>
                <a:chExt cx="18876823" cy="1190625"/>
              </a:xfrm>
            </p:grpSpPr>
            <p:pic>
              <p:nvPicPr>
                <p:cNvPr id="21" name="Picture 20">
                  <a:extLst>
                    <a:ext uri="{FF2B5EF4-FFF2-40B4-BE49-F238E27FC236}">
                      <a16:creationId xmlns:a16="http://schemas.microsoft.com/office/drawing/2014/main" id="{3BA824C6-49BB-004A-B6BB-F8F0C683CE64}"/>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851680" y="1007139"/>
                  <a:ext cx="2263778" cy="1190625"/>
                </a:xfrm>
                <a:prstGeom prst="rect">
                  <a:avLst/>
                </a:prstGeom>
                <a:noFill/>
                <a:ln>
                  <a:noFill/>
                </a:ln>
              </p:spPr>
            </p:pic>
            <p:pic>
              <p:nvPicPr>
                <p:cNvPr id="22" name="Picture 21">
                  <a:extLst>
                    <a:ext uri="{FF2B5EF4-FFF2-40B4-BE49-F238E27FC236}">
                      <a16:creationId xmlns:a16="http://schemas.microsoft.com/office/drawing/2014/main" id="{C5F70ABA-DA04-0A42-84B1-5FB000AD7714}"/>
                    </a:ext>
                  </a:extLst>
                </p:cNvPr>
                <p:cNvPicPr/>
                <p:nvPr/>
              </p:nvPicPr>
              <p:blipFill rotWithShape="1">
                <a:blip r:embed="rId9">
                  <a:extLst>
                    <a:ext uri="{28A0092B-C50C-407E-A947-70E740481C1C}">
                      <a14:useLocalDpi xmlns:a14="http://schemas.microsoft.com/office/drawing/2010/main" val="0"/>
                    </a:ext>
                  </a:extLst>
                </a:blip>
                <a:srcRect t="28281" b="24810"/>
                <a:stretch/>
              </p:blipFill>
              <p:spPr bwMode="auto">
                <a:xfrm>
                  <a:off x="13128503" y="1293951"/>
                  <a:ext cx="2121356" cy="836783"/>
                </a:xfrm>
                <a:prstGeom prst="rect">
                  <a:avLst/>
                </a:prstGeom>
                <a:noFill/>
                <a:ln>
                  <a:noFill/>
                </a:ln>
              </p:spPr>
            </p:pic>
            <p:pic>
              <p:nvPicPr>
                <p:cNvPr id="23" name="Picture 22">
                  <a:extLst>
                    <a:ext uri="{FF2B5EF4-FFF2-40B4-BE49-F238E27FC236}">
                      <a16:creationId xmlns:a16="http://schemas.microsoft.com/office/drawing/2014/main" id="{71C36546-00A6-794D-BDED-438729B1FFEE}"/>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61365" y="1250229"/>
                  <a:ext cx="1143220" cy="791784"/>
                </a:xfrm>
                <a:prstGeom prst="rect">
                  <a:avLst/>
                </a:prstGeom>
                <a:noFill/>
                <a:ln>
                  <a:noFill/>
                </a:ln>
              </p:spPr>
            </p:pic>
            <p:pic>
              <p:nvPicPr>
                <p:cNvPr id="24" name="Picture 23" descr="List: DFHERIS mark">
                  <a:extLst>
                    <a:ext uri="{FF2B5EF4-FFF2-40B4-BE49-F238E27FC236}">
                      <a16:creationId xmlns:a16="http://schemas.microsoft.com/office/drawing/2014/main" id="{54BD22AD-5BD0-FB4E-B0D8-B49E696323A6}"/>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1890" y="1259426"/>
                  <a:ext cx="3162903" cy="829534"/>
                </a:xfrm>
                <a:prstGeom prst="rect">
                  <a:avLst/>
                </a:prstGeom>
                <a:noFill/>
                <a:ln>
                  <a:noFill/>
                </a:ln>
              </p:spPr>
            </p:pic>
            <p:pic>
              <p:nvPicPr>
                <p:cNvPr id="25" name="Picture 24">
                  <a:extLst>
                    <a:ext uri="{FF2B5EF4-FFF2-40B4-BE49-F238E27FC236}">
                      <a16:creationId xmlns:a16="http://schemas.microsoft.com/office/drawing/2014/main" id="{A569CC56-1F95-CC4B-B656-D67942B41C95}"/>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70747" y="1272311"/>
                  <a:ext cx="1514473" cy="737870"/>
                </a:xfrm>
                <a:prstGeom prst="rect">
                  <a:avLst/>
                </a:prstGeom>
                <a:noFill/>
                <a:ln>
                  <a:noFill/>
                </a:ln>
              </p:spPr>
            </p:pic>
            <p:pic>
              <p:nvPicPr>
                <p:cNvPr id="26" name="Picture 25">
                  <a:extLst>
                    <a:ext uri="{FF2B5EF4-FFF2-40B4-BE49-F238E27FC236}">
                      <a16:creationId xmlns:a16="http://schemas.microsoft.com/office/drawing/2014/main" id="{CAC5848D-30C3-1146-B369-7C5104EF3041}"/>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7258" y="1251431"/>
                  <a:ext cx="2295525" cy="756921"/>
                </a:xfrm>
                <a:prstGeom prst="rect">
                  <a:avLst/>
                </a:prstGeom>
                <a:noFill/>
                <a:ln>
                  <a:noFill/>
                </a:ln>
              </p:spPr>
            </p:pic>
            <p:pic>
              <p:nvPicPr>
                <p:cNvPr id="27" name="Picture 26">
                  <a:extLst>
                    <a:ext uri="{FF2B5EF4-FFF2-40B4-BE49-F238E27FC236}">
                      <a16:creationId xmlns:a16="http://schemas.microsoft.com/office/drawing/2014/main" id="{2A6F59D4-58C5-4242-AADE-F0BE76FCE1AB}"/>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28488" y="1153132"/>
                  <a:ext cx="1443355" cy="923925"/>
                </a:xfrm>
                <a:prstGeom prst="rect">
                  <a:avLst/>
                </a:prstGeom>
                <a:noFill/>
                <a:ln>
                  <a:noFill/>
                </a:ln>
              </p:spPr>
            </p:pic>
            <p:pic>
              <p:nvPicPr>
                <p:cNvPr id="28" name="Picture 27">
                  <a:extLst>
                    <a:ext uri="{FF2B5EF4-FFF2-40B4-BE49-F238E27FC236}">
                      <a16:creationId xmlns:a16="http://schemas.microsoft.com/office/drawing/2014/main" id="{2E4965A9-B09C-0648-BD13-3990EE579279}"/>
                    </a:ext>
                  </a:extLst>
                </p:cNvPr>
                <p:cNvPicPr/>
                <p:nvPr/>
              </p:nvPicPr>
              <p:blipFill rotWithShape="1">
                <a:blip r:embed="rId15" cstate="print">
                  <a:extLst>
                    <a:ext uri="{28A0092B-C50C-407E-A947-70E740481C1C}">
                      <a14:useLocalDpi xmlns:a14="http://schemas.microsoft.com/office/drawing/2010/main" val="0"/>
                    </a:ext>
                  </a:extLst>
                </a:blip>
                <a:srcRect l="8373" t="9131" r="8074" b="8242"/>
                <a:stretch/>
              </p:blipFill>
              <p:spPr bwMode="auto">
                <a:xfrm>
                  <a:off x="8353944" y="1243977"/>
                  <a:ext cx="824064" cy="814933"/>
                </a:xfrm>
                <a:prstGeom prst="rect">
                  <a:avLst/>
                </a:prstGeom>
                <a:noFill/>
                <a:ln>
                  <a:noFill/>
                </a:ln>
              </p:spPr>
            </p:pic>
          </p:grpSp>
          <p:pic>
            <p:nvPicPr>
              <p:cNvPr id="19" name="Picture 18">
                <a:extLst>
                  <a:ext uri="{FF2B5EF4-FFF2-40B4-BE49-F238E27FC236}">
                    <a16:creationId xmlns:a16="http://schemas.microsoft.com/office/drawing/2014/main" id="{03FBE192-0D22-B44E-BB3F-6557F8EBE56B}"/>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635212" y="6374611"/>
                <a:ext cx="1047750" cy="261812"/>
              </a:xfrm>
              <a:prstGeom prst="rect">
                <a:avLst/>
              </a:prstGeom>
              <a:noFill/>
              <a:ln>
                <a:noFill/>
              </a:ln>
            </p:spPr>
          </p:pic>
          <p:pic>
            <p:nvPicPr>
              <p:cNvPr id="20" name="Picture 19">
                <a:extLst>
                  <a:ext uri="{FF2B5EF4-FFF2-40B4-BE49-F238E27FC236}">
                    <a16:creationId xmlns:a16="http://schemas.microsoft.com/office/drawing/2014/main" id="{150F69DB-5A5D-E349-BD5B-8221013E1F8A}"/>
                  </a:ext>
                </a:extLst>
              </p:cNvPr>
              <p:cNvPicPr/>
              <p:nvPr/>
            </p:nvPicPr>
            <p:blipFill rotWithShape="1">
              <a:blip r:embed="rId17" cstate="print">
                <a:extLst>
                  <a:ext uri="{28A0092B-C50C-407E-A947-70E740481C1C}">
                    <a14:useLocalDpi xmlns:a14="http://schemas.microsoft.com/office/drawing/2010/main" val="0"/>
                  </a:ext>
                </a:extLst>
              </a:blip>
              <a:srcRect t="18588" b="12618"/>
              <a:stretch/>
            </p:blipFill>
            <p:spPr bwMode="auto">
              <a:xfrm>
                <a:off x="6678141" y="6250331"/>
                <a:ext cx="865714" cy="445952"/>
              </a:xfrm>
              <a:prstGeom prst="rect">
                <a:avLst/>
              </a:prstGeom>
              <a:noFill/>
              <a:ln>
                <a:noFill/>
              </a:ln>
            </p:spPr>
          </p:pic>
        </p:grpSp>
        <p:pic>
          <p:nvPicPr>
            <p:cNvPr id="13" name="Graphic 12">
              <a:extLst>
                <a:ext uri="{FF2B5EF4-FFF2-40B4-BE49-F238E27FC236}">
                  <a16:creationId xmlns:a16="http://schemas.microsoft.com/office/drawing/2014/main" id="{85B72628-9CB3-4F43-945A-65C414E02D7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883425" y="6420387"/>
              <a:ext cx="897516" cy="183394"/>
            </a:xfrm>
            <a:prstGeom prst="rect">
              <a:avLst/>
            </a:prstGeom>
          </p:spPr>
        </p:pic>
      </p:grpSp>
      <p:pic>
        <p:nvPicPr>
          <p:cNvPr id="29" name="Picture 28" descr="Graphical user interface&#10;&#10;Description automatically generated">
            <a:extLst>
              <a:ext uri="{FF2B5EF4-FFF2-40B4-BE49-F238E27FC236}">
                <a16:creationId xmlns:a16="http://schemas.microsoft.com/office/drawing/2014/main" id="{4A2C9B11-9D6D-0E4E-87C1-84020AEF5E8E}"/>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591301" y="2966500"/>
            <a:ext cx="5608270" cy="3155878"/>
          </a:xfrm>
          <a:prstGeom prst="rect">
            <a:avLst/>
          </a:prstGeom>
        </p:spPr>
      </p:pic>
    </p:spTree>
    <p:extLst>
      <p:ext uri="{BB962C8B-B14F-4D97-AF65-F5344CB8AC3E}">
        <p14:creationId xmlns:p14="http://schemas.microsoft.com/office/powerpoint/2010/main" val="28532578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45AF36-8BB4-D747-BB37-18625D2BCE45}"/>
              </a:ext>
            </a:extLst>
          </p:cNvPr>
          <p:cNvSpPr/>
          <p:nvPr userDrawn="1"/>
        </p:nvSpPr>
        <p:spPr>
          <a:xfrm>
            <a:off x="-4809" y="0"/>
            <a:ext cx="12196809" cy="6858000"/>
          </a:xfrm>
          <a:prstGeom prst="rect">
            <a:avLst/>
          </a:prstGeom>
          <a:solidFill>
            <a:srgbClr val="112C4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7" name="Graphic 6">
            <a:extLst>
              <a:ext uri="{FF2B5EF4-FFF2-40B4-BE49-F238E27FC236}">
                <a16:creationId xmlns:a16="http://schemas.microsoft.com/office/drawing/2014/main" id="{D26BF0CB-6CB6-7A46-82C2-B28F30636F7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500" b="38593"/>
          <a:stretch/>
        </p:blipFill>
        <p:spPr>
          <a:xfrm>
            <a:off x="0" y="4752975"/>
            <a:ext cx="2629859" cy="2105025"/>
          </a:xfrm>
          <a:prstGeom prst="rect">
            <a:avLst/>
          </a:prstGeom>
        </p:spPr>
      </p:pic>
      <p:pic>
        <p:nvPicPr>
          <p:cNvPr id="8" name="Graphic 7">
            <a:extLst>
              <a:ext uri="{FF2B5EF4-FFF2-40B4-BE49-F238E27FC236}">
                <a16:creationId xmlns:a16="http://schemas.microsoft.com/office/drawing/2014/main" id="{0971AF7A-0AAC-3345-85ED-4A4F14F260A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3160" y="5962398"/>
            <a:ext cx="497039" cy="497039"/>
          </a:xfrm>
          <a:prstGeom prst="rect">
            <a:avLst/>
          </a:prstGeom>
        </p:spPr>
      </p:pic>
      <p:pic>
        <p:nvPicPr>
          <p:cNvPr id="9" name="Graphic 8">
            <a:extLst>
              <a:ext uri="{FF2B5EF4-FFF2-40B4-BE49-F238E27FC236}">
                <a16:creationId xmlns:a16="http://schemas.microsoft.com/office/drawing/2014/main" id="{3CA7D658-3B92-B44D-8F50-C7EC965DA361}"/>
              </a:ext>
            </a:extLst>
          </p:cNvPr>
          <p:cNvPicPr>
            <a:picLocks noChangeAspect="1"/>
          </p:cNvPicPr>
          <p:nvPr userDrawn="1"/>
        </p:nvPicPr>
        <p:blipFill rotWithShape="1">
          <a:blip r:embed="rId6">
            <a:alphaModFix amt="7000"/>
            <a:extLst>
              <a:ext uri="{96DAC541-7B7A-43D3-8B79-37D633B846F1}">
                <asvg:svgBlip xmlns:asvg="http://schemas.microsoft.com/office/drawing/2016/SVG/main" r:embed="rId7"/>
              </a:ext>
            </a:extLst>
          </a:blip>
          <a:srcRect l="54104"/>
          <a:stretch/>
        </p:blipFill>
        <p:spPr>
          <a:xfrm rot="10800000">
            <a:off x="11072886" y="136039"/>
            <a:ext cx="1119114" cy="2438400"/>
          </a:xfrm>
          <a:prstGeom prst="rect">
            <a:avLst/>
          </a:prstGeom>
        </p:spPr>
      </p:pic>
    </p:spTree>
    <p:extLst>
      <p:ext uri="{BB962C8B-B14F-4D97-AF65-F5344CB8AC3E}">
        <p14:creationId xmlns:p14="http://schemas.microsoft.com/office/powerpoint/2010/main" val="28050542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3D52FD-5AC9-C444-8ECF-D7A13720BFB4}"/>
              </a:ext>
            </a:extLst>
          </p:cNvPr>
          <p:cNvSpPr/>
          <p:nvPr userDrawn="1"/>
        </p:nvSpPr>
        <p:spPr>
          <a:xfrm>
            <a:off x="-5024" y="9963"/>
            <a:ext cx="12196809" cy="6858000"/>
          </a:xfrm>
          <a:prstGeom prst="rect">
            <a:avLst/>
          </a:prstGeom>
          <a:solidFill>
            <a:srgbClr val="0CB1A7"/>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8" name="Picture 7" descr="A body of water with land in the background&#10;&#10;Description automatically generated with medium confidence">
            <a:extLst>
              <a:ext uri="{FF2B5EF4-FFF2-40B4-BE49-F238E27FC236}">
                <a16:creationId xmlns:a16="http://schemas.microsoft.com/office/drawing/2014/main" id="{50261C10-43E4-F440-9FCF-CA8CBB157D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31" r="38864"/>
          <a:stretch/>
        </p:blipFill>
        <p:spPr>
          <a:xfrm>
            <a:off x="6652807" y="-6321"/>
            <a:ext cx="5539192" cy="6864322"/>
          </a:xfrm>
          <a:prstGeom prst="rect">
            <a:avLst/>
          </a:prstGeom>
        </p:spPr>
      </p:pic>
      <p:pic>
        <p:nvPicPr>
          <p:cNvPr id="9" name="Graphic 8">
            <a:extLst>
              <a:ext uri="{FF2B5EF4-FFF2-40B4-BE49-F238E27FC236}">
                <a16:creationId xmlns:a16="http://schemas.microsoft.com/office/drawing/2014/main" id="{9322EDAF-8FD2-C04F-9020-FB2793C1B8F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2720" t="38156" r="-13955" b="-5445"/>
          <a:stretch/>
        </p:blipFill>
        <p:spPr>
          <a:xfrm rot="5400000">
            <a:off x="9235002" y="435239"/>
            <a:ext cx="3406770" cy="2526890"/>
          </a:xfrm>
          <a:prstGeom prst="rect">
            <a:avLst/>
          </a:prstGeom>
        </p:spPr>
      </p:pic>
      <p:pic>
        <p:nvPicPr>
          <p:cNvPr id="10" name="Graphic 9">
            <a:extLst>
              <a:ext uri="{FF2B5EF4-FFF2-40B4-BE49-F238E27FC236}">
                <a16:creationId xmlns:a16="http://schemas.microsoft.com/office/drawing/2014/main" id="{9E7F5C79-8424-5D4F-B3ED-B6340E8E0D1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6200000">
            <a:off x="11072886" y="914397"/>
            <a:ext cx="766918" cy="766918"/>
          </a:xfrm>
          <a:prstGeom prst="rect">
            <a:avLst/>
          </a:prstGeom>
        </p:spPr>
      </p:pic>
      <p:grpSp>
        <p:nvGrpSpPr>
          <p:cNvPr id="11" name="Group 10">
            <a:extLst>
              <a:ext uri="{FF2B5EF4-FFF2-40B4-BE49-F238E27FC236}">
                <a16:creationId xmlns:a16="http://schemas.microsoft.com/office/drawing/2014/main" id="{9BC8DCB8-FBF4-EC48-BCB3-CEF905B6C6EC}"/>
              </a:ext>
            </a:extLst>
          </p:cNvPr>
          <p:cNvGrpSpPr/>
          <p:nvPr userDrawn="1"/>
        </p:nvGrpSpPr>
        <p:grpSpPr>
          <a:xfrm rot="5400000">
            <a:off x="74499" y="5047101"/>
            <a:ext cx="1741340" cy="1900385"/>
            <a:chOff x="-759264" y="4680259"/>
            <a:chExt cx="2012876" cy="2196722"/>
          </a:xfrm>
        </p:grpSpPr>
        <p:pic>
          <p:nvPicPr>
            <p:cNvPr id="12" name="Graphic 11">
              <a:extLst>
                <a:ext uri="{FF2B5EF4-FFF2-40B4-BE49-F238E27FC236}">
                  <a16:creationId xmlns:a16="http://schemas.microsoft.com/office/drawing/2014/main" id="{7B797B36-FD87-0347-BAF6-37294A192BB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229" t="5361" r="-30147" b="-87384"/>
            <a:stretch/>
          </p:blipFill>
          <p:spPr>
            <a:xfrm rot="5400000">
              <a:off x="-484777" y="4405772"/>
              <a:ext cx="1463901" cy="2012876"/>
            </a:xfrm>
            <a:prstGeom prst="rect">
              <a:avLst/>
            </a:prstGeom>
          </p:spPr>
        </p:pic>
        <p:pic>
          <p:nvPicPr>
            <p:cNvPr id="13" name="Graphic 12">
              <a:extLst>
                <a:ext uri="{FF2B5EF4-FFF2-40B4-BE49-F238E27FC236}">
                  <a16:creationId xmlns:a16="http://schemas.microsoft.com/office/drawing/2014/main" id="{B684E391-E045-B64A-BBEC-CFF50509489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6478" y="5829847"/>
              <a:ext cx="1047134" cy="1047134"/>
            </a:xfrm>
            <a:prstGeom prst="rect">
              <a:avLst/>
            </a:prstGeom>
          </p:spPr>
        </p:pic>
      </p:grpSp>
      <p:pic>
        <p:nvPicPr>
          <p:cNvPr id="14" name="Graphic 13">
            <a:extLst>
              <a:ext uri="{FF2B5EF4-FFF2-40B4-BE49-F238E27FC236}">
                <a16:creationId xmlns:a16="http://schemas.microsoft.com/office/drawing/2014/main" id="{CEEE8EDA-E9A7-8A4D-B1A1-C4A8FE94EF71}"/>
              </a:ext>
            </a:extLst>
          </p:cNvPr>
          <p:cNvPicPr>
            <a:picLocks noChangeAspect="1"/>
          </p:cNvPicPr>
          <p:nvPr userDrawn="1"/>
        </p:nvPicPr>
        <p:blipFill rotWithShape="1">
          <a:blip r:embed="rId11">
            <a:alphaModFix amt="7000"/>
            <a:extLst>
              <a:ext uri="{96DAC541-7B7A-43D3-8B79-37D633B846F1}">
                <asvg:svgBlip xmlns:asvg="http://schemas.microsoft.com/office/drawing/2016/SVG/main" r:embed="rId12"/>
              </a:ext>
            </a:extLst>
          </a:blip>
          <a:srcRect l="54104"/>
          <a:stretch/>
        </p:blipFill>
        <p:spPr>
          <a:xfrm>
            <a:off x="-1" y="3568831"/>
            <a:ext cx="1503271" cy="3275427"/>
          </a:xfrm>
          <a:prstGeom prst="rect">
            <a:avLst/>
          </a:prstGeom>
        </p:spPr>
      </p:pic>
    </p:spTree>
    <p:extLst>
      <p:ext uri="{BB962C8B-B14F-4D97-AF65-F5344CB8AC3E}">
        <p14:creationId xmlns:p14="http://schemas.microsoft.com/office/powerpoint/2010/main" val="109353509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FFC174-C817-2842-8FBC-C95C54EA5E8D}"/>
              </a:ext>
            </a:extLst>
          </p:cNvPr>
          <p:cNvSpPr/>
          <p:nvPr userDrawn="1"/>
        </p:nvSpPr>
        <p:spPr>
          <a:xfrm>
            <a:off x="0" y="6104907"/>
            <a:ext cx="12192000" cy="743154"/>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6" name="Graphic 5">
            <a:extLst>
              <a:ext uri="{FF2B5EF4-FFF2-40B4-BE49-F238E27FC236}">
                <a16:creationId xmlns:a16="http://schemas.microsoft.com/office/drawing/2014/main" id="{10549369-E4B3-714B-ACC6-CAE5BD0C147B}"/>
              </a:ext>
            </a:extLst>
          </p:cNvPr>
          <p:cNvPicPr>
            <a:picLocks noChangeAspect="1"/>
          </p:cNvPicPr>
          <p:nvPr userDrawn="1"/>
        </p:nvPicPr>
        <p:blipFill rotWithShape="1">
          <a:blip r:embed="rId2">
            <a:alphaModFix amt="27000"/>
            <a:extLst>
              <a:ext uri="{96DAC541-7B7A-43D3-8B79-37D633B846F1}">
                <asvg:svgBlip xmlns:asvg="http://schemas.microsoft.com/office/drawing/2016/SVG/main" r:embed="rId3"/>
              </a:ext>
            </a:extLst>
          </a:blip>
          <a:srcRect l="54104"/>
          <a:stretch/>
        </p:blipFill>
        <p:spPr>
          <a:xfrm>
            <a:off x="0" y="1600013"/>
            <a:ext cx="1981225" cy="4316823"/>
          </a:xfrm>
          <a:prstGeom prst="rect">
            <a:avLst/>
          </a:prstGeom>
        </p:spPr>
      </p:pic>
      <p:pic>
        <p:nvPicPr>
          <p:cNvPr id="7" name="Graphic 6">
            <a:extLst>
              <a:ext uri="{FF2B5EF4-FFF2-40B4-BE49-F238E27FC236}">
                <a16:creationId xmlns:a16="http://schemas.microsoft.com/office/drawing/2014/main" id="{46D76564-8140-E146-BAD8-7990A4A080DF}"/>
              </a:ext>
            </a:extLst>
          </p:cNvPr>
          <p:cNvPicPr>
            <a:picLocks noChangeAspect="1"/>
          </p:cNvPicPr>
          <p:nvPr userDrawn="1"/>
        </p:nvPicPr>
        <p:blipFill rotWithShape="1">
          <a:blip r:embed="rId2">
            <a:alphaModFix amt="29000"/>
            <a:extLst>
              <a:ext uri="{96DAC541-7B7A-43D3-8B79-37D633B846F1}">
                <asvg:svgBlip xmlns:asvg="http://schemas.microsoft.com/office/drawing/2016/SVG/main" r:embed="rId3"/>
              </a:ext>
            </a:extLst>
          </a:blip>
          <a:srcRect l="54104"/>
          <a:stretch/>
        </p:blipFill>
        <p:spPr>
          <a:xfrm rot="10800000">
            <a:off x="10836072" y="-87612"/>
            <a:ext cx="1355928" cy="2954384"/>
          </a:xfrm>
          <a:prstGeom prst="rect">
            <a:avLst/>
          </a:prstGeom>
        </p:spPr>
      </p:pic>
      <p:grpSp>
        <p:nvGrpSpPr>
          <p:cNvPr id="9" name="Group 8">
            <a:extLst>
              <a:ext uri="{FF2B5EF4-FFF2-40B4-BE49-F238E27FC236}">
                <a16:creationId xmlns:a16="http://schemas.microsoft.com/office/drawing/2014/main" id="{95F69076-07EB-A747-A362-866BAA323468}"/>
              </a:ext>
            </a:extLst>
          </p:cNvPr>
          <p:cNvGrpSpPr/>
          <p:nvPr userDrawn="1"/>
        </p:nvGrpSpPr>
        <p:grpSpPr>
          <a:xfrm>
            <a:off x="302362" y="6169561"/>
            <a:ext cx="11487288" cy="651540"/>
            <a:chOff x="293653" y="6152143"/>
            <a:chExt cx="11487288" cy="651540"/>
          </a:xfrm>
        </p:grpSpPr>
        <p:grpSp>
          <p:nvGrpSpPr>
            <p:cNvPr id="10" name="Group 9">
              <a:extLst>
                <a:ext uri="{FF2B5EF4-FFF2-40B4-BE49-F238E27FC236}">
                  <a16:creationId xmlns:a16="http://schemas.microsoft.com/office/drawing/2014/main" id="{47C3C363-BE39-3B4F-9DF1-9F0F4560F045}"/>
                </a:ext>
              </a:extLst>
            </p:cNvPr>
            <p:cNvGrpSpPr/>
            <p:nvPr/>
          </p:nvGrpSpPr>
          <p:grpSpPr>
            <a:xfrm>
              <a:off x="293653" y="6152143"/>
              <a:ext cx="10721128" cy="651540"/>
              <a:chOff x="267526" y="6152143"/>
              <a:chExt cx="10721128" cy="651540"/>
            </a:xfrm>
          </p:grpSpPr>
          <p:grpSp>
            <p:nvGrpSpPr>
              <p:cNvPr id="12" name="Group 11">
                <a:extLst>
                  <a:ext uri="{FF2B5EF4-FFF2-40B4-BE49-F238E27FC236}">
                    <a16:creationId xmlns:a16="http://schemas.microsoft.com/office/drawing/2014/main" id="{E42DCBB7-AA6D-634B-B9F3-EDF050595C02}"/>
                  </a:ext>
                </a:extLst>
              </p:cNvPr>
              <p:cNvGrpSpPr/>
              <p:nvPr/>
            </p:nvGrpSpPr>
            <p:grpSpPr>
              <a:xfrm>
                <a:off x="267526" y="6152143"/>
                <a:ext cx="10721128" cy="651540"/>
                <a:chOff x="-1761365" y="1007139"/>
                <a:chExt cx="18876823" cy="1190625"/>
              </a:xfrm>
            </p:grpSpPr>
            <p:pic>
              <p:nvPicPr>
                <p:cNvPr id="15" name="Picture 14">
                  <a:extLst>
                    <a:ext uri="{FF2B5EF4-FFF2-40B4-BE49-F238E27FC236}">
                      <a16:creationId xmlns:a16="http://schemas.microsoft.com/office/drawing/2014/main" id="{B13F8ACA-A9CF-3F47-AAC9-5B20B30B6A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51680" y="1007139"/>
                  <a:ext cx="2263778" cy="1190625"/>
                </a:xfrm>
                <a:prstGeom prst="rect">
                  <a:avLst/>
                </a:prstGeom>
                <a:noFill/>
                <a:ln>
                  <a:noFill/>
                </a:ln>
              </p:spPr>
            </p:pic>
            <p:pic>
              <p:nvPicPr>
                <p:cNvPr id="16" name="Picture 15">
                  <a:extLst>
                    <a:ext uri="{FF2B5EF4-FFF2-40B4-BE49-F238E27FC236}">
                      <a16:creationId xmlns:a16="http://schemas.microsoft.com/office/drawing/2014/main" id="{61F5DF1D-629C-5E42-8C4A-7D7633AC855A}"/>
                    </a:ext>
                  </a:extLst>
                </p:cNvPr>
                <p:cNvPicPr/>
                <p:nvPr/>
              </p:nvPicPr>
              <p:blipFill rotWithShape="1">
                <a:blip r:embed="rId5">
                  <a:extLst>
                    <a:ext uri="{28A0092B-C50C-407E-A947-70E740481C1C}">
                      <a14:useLocalDpi xmlns:a14="http://schemas.microsoft.com/office/drawing/2010/main" val="0"/>
                    </a:ext>
                  </a:extLst>
                </a:blip>
                <a:srcRect t="28281" b="24810"/>
                <a:stretch/>
              </p:blipFill>
              <p:spPr bwMode="auto">
                <a:xfrm>
                  <a:off x="13128503" y="1293951"/>
                  <a:ext cx="2121356" cy="836783"/>
                </a:xfrm>
                <a:prstGeom prst="rect">
                  <a:avLst/>
                </a:prstGeom>
                <a:noFill/>
                <a:ln>
                  <a:noFill/>
                </a:ln>
              </p:spPr>
            </p:pic>
            <p:pic>
              <p:nvPicPr>
                <p:cNvPr id="17" name="Picture 16">
                  <a:extLst>
                    <a:ext uri="{FF2B5EF4-FFF2-40B4-BE49-F238E27FC236}">
                      <a16:creationId xmlns:a16="http://schemas.microsoft.com/office/drawing/2014/main" id="{C7B289BF-F5F0-7E4F-8237-3F0315E8646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1365" y="1250229"/>
                  <a:ext cx="1143220" cy="791784"/>
                </a:xfrm>
                <a:prstGeom prst="rect">
                  <a:avLst/>
                </a:prstGeom>
                <a:noFill/>
                <a:ln>
                  <a:noFill/>
                </a:ln>
              </p:spPr>
            </p:pic>
            <p:pic>
              <p:nvPicPr>
                <p:cNvPr id="18" name="Picture 17" descr="List: DFHERIS mark">
                  <a:extLst>
                    <a:ext uri="{FF2B5EF4-FFF2-40B4-BE49-F238E27FC236}">
                      <a16:creationId xmlns:a16="http://schemas.microsoft.com/office/drawing/2014/main" id="{23DCBAB5-BA16-9E49-9D49-49F64D37BE73}"/>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890" y="1259426"/>
                  <a:ext cx="3162903" cy="829534"/>
                </a:xfrm>
                <a:prstGeom prst="rect">
                  <a:avLst/>
                </a:prstGeom>
                <a:noFill/>
                <a:ln>
                  <a:noFill/>
                </a:ln>
              </p:spPr>
            </p:pic>
            <p:pic>
              <p:nvPicPr>
                <p:cNvPr id="19" name="Picture 18">
                  <a:extLst>
                    <a:ext uri="{FF2B5EF4-FFF2-40B4-BE49-F238E27FC236}">
                      <a16:creationId xmlns:a16="http://schemas.microsoft.com/office/drawing/2014/main" id="{22846E3E-748B-3B41-BDE2-02E53FE5DD4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0747" y="1272311"/>
                  <a:ext cx="1514473" cy="737870"/>
                </a:xfrm>
                <a:prstGeom prst="rect">
                  <a:avLst/>
                </a:prstGeom>
                <a:noFill/>
                <a:ln>
                  <a:noFill/>
                </a:ln>
              </p:spPr>
            </p:pic>
            <p:pic>
              <p:nvPicPr>
                <p:cNvPr id="20" name="Picture 19">
                  <a:extLst>
                    <a:ext uri="{FF2B5EF4-FFF2-40B4-BE49-F238E27FC236}">
                      <a16:creationId xmlns:a16="http://schemas.microsoft.com/office/drawing/2014/main" id="{F2E7F696-E332-6F4D-AD15-EC4CC04AEBC4}"/>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7258" y="1251431"/>
                  <a:ext cx="2295525" cy="756921"/>
                </a:xfrm>
                <a:prstGeom prst="rect">
                  <a:avLst/>
                </a:prstGeom>
                <a:noFill/>
                <a:ln>
                  <a:noFill/>
                </a:ln>
              </p:spPr>
            </p:pic>
            <p:pic>
              <p:nvPicPr>
                <p:cNvPr id="21" name="Picture 20">
                  <a:extLst>
                    <a:ext uri="{FF2B5EF4-FFF2-40B4-BE49-F238E27FC236}">
                      <a16:creationId xmlns:a16="http://schemas.microsoft.com/office/drawing/2014/main" id="{E5F02C7A-20AB-AE43-B0AA-C8124616F7A1}"/>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28488" y="1153132"/>
                  <a:ext cx="1443355" cy="923925"/>
                </a:xfrm>
                <a:prstGeom prst="rect">
                  <a:avLst/>
                </a:prstGeom>
                <a:noFill/>
                <a:ln>
                  <a:noFill/>
                </a:ln>
              </p:spPr>
            </p:pic>
            <p:pic>
              <p:nvPicPr>
                <p:cNvPr id="22" name="Picture 21">
                  <a:extLst>
                    <a:ext uri="{FF2B5EF4-FFF2-40B4-BE49-F238E27FC236}">
                      <a16:creationId xmlns:a16="http://schemas.microsoft.com/office/drawing/2014/main" id="{E37B39CD-C143-1E4E-BB09-D9FE0B75D5FF}"/>
                    </a:ext>
                  </a:extLst>
                </p:cNvPr>
                <p:cNvPicPr/>
                <p:nvPr/>
              </p:nvPicPr>
              <p:blipFill rotWithShape="1">
                <a:blip r:embed="rId11" cstate="print">
                  <a:extLst>
                    <a:ext uri="{28A0092B-C50C-407E-A947-70E740481C1C}">
                      <a14:useLocalDpi xmlns:a14="http://schemas.microsoft.com/office/drawing/2010/main" val="0"/>
                    </a:ext>
                  </a:extLst>
                </a:blip>
                <a:srcRect l="8373" t="9131" r="8074" b="8242"/>
                <a:stretch/>
              </p:blipFill>
              <p:spPr bwMode="auto">
                <a:xfrm>
                  <a:off x="8353944" y="1243977"/>
                  <a:ext cx="824064" cy="814933"/>
                </a:xfrm>
                <a:prstGeom prst="rect">
                  <a:avLst/>
                </a:prstGeom>
                <a:noFill/>
                <a:ln>
                  <a:noFill/>
                </a:ln>
              </p:spPr>
            </p:pic>
          </p:grpSp>
          <p:pic>
            <p:nvPicPr>
              <p:cNvPr id="13" name="Picture 12">
                <a:extLst>
                  <a:ext uri="{FF2B5EF4-FFF2-40B4-BE49-F238E27FC236}">
                    <a16:creationId xmlns:a16="http://schemas.microsoft.com/office/drawing/2014/main" id="{8952B0FC-D3CB-3842-AD22-E919B074D932}"/>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35212" y="6374611"/>
                <a:ext cx="1047750" cy="261812"/>
              </a:xfrm>
              <a:prstGeom prst="rect">
                <a:avLst/>
              </a:prstGeom>
              <a:noFill/>
              <a:ln>
                <a:noFill/>
              </a:ln>
            </p:spPr>
          </p:pic>
          <p:pic>
            <p:nvPicPr>
              <p:cNvPr id="14" name="Picture 13">
                <a:extLst>
                  <a:ext uri="{FF2B5EF4-FFF2-40B4-BE49-F238E27FC236}">
                    <a16:creationId xmlns:a16="http://schemas.microsoft.com/office/drawing/2014/main" id="{D4B9E171-9214-174A-BE8B-25BA243645CD}"/>
                  </a:ext>
                </a:extLst>
              </p:cNvPr>
              <p:cNvPicPr/>
              <p:nvPr/>
            </p:nvPicPr>
            <p:blipFill rotWithShape="1">
              <a:blip r:embed="rId13" cstate="print">
                <a:extLst>
                  <a:ext uri="{28A0092B-C50C-407E-A947-70E740481C1C}">
                    <a14:useLocalDpi xmlns:a14="http://schemas.microsoft.com/office/drawing/2010/main" val="0"/>
                  </a:ext>
                </a:extLst>
              </a:blip>
              <a:srcRect t="18588" b="12618"/>
              <a:stretch/>
            </p:blipFill>
            <p:spPr bwMode="auto">
              <a:xfrm>
                <a:off x="6678141" y="6250331"/>
                <a:ext cx="865714" cy="445952"/>
              </a:xfrm>
              <a:prstGeom prst="rect">
                <a:avLst/>
              </a:prstGeom>
              <a:noFill/>
              <a:ln>
                <a:noFill/>
              </a:ln>
            </p:spPr>
          </p:pic>
        </p:grpSp>
        <p:pic>
          <p:nvPicPr>
            <p:cNvPr id="11" name="Graphic 10">
              <a:extLst>
                <a:ext uri="{FF2B5EF4-FFF2-40B4-BE49-F238E27FC236}">
                  <a16:creationId xmlns:a16="http://schemas.microsoft.com/office/drawing/2014/main" id="{31B70798-3CCB-3549-A56A-909776C0E4D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883425" y="6420387"/>
              <a:ext cx="897516" cy="183394"/>
            </a:xfrm>
            <a:prstGeom prst="rect">
              <a:avLst/>
            </a:prstGeom>
          </p:spPr>
        </p:pic>
      </p:grpSp>
    </p:spTree>
    <p:extLst>
      <p:ext uri="{BB962C8B-B14F-4D97-AF65-F5344CB8AC3E}">
        <p14:creationId xmlns:p14="http://schemas.microsoft.com/office/powerpoint/2010/main" val="237809792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B20646-6B54-9A43-874A-2E6323DB156A}"/>
              </a:ext>
            </a:extLst>
          </p:cNvPr>
          <p:cNvSpPr/>
          <p:nvPr userDrawn="1"/>
        </p:nvSpPr>
        <p:spPr>
          <a:xfrm>
            <a:off x="0" y="6104907"/>
            <a:ext cx="12192000" cy="743154"/>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4" name="Picture 4" descr="People Sitting on Gang Chairs">
            <a:extLst>
              <a:ext uri="{FF2B5EF4-FFF2-40B4-BE49-F238E27FC236}">
                <a16:creationId xmlns:a16="http://schemas.microsoft.com/office/drawing/2014/main" id="{F3F8E76F-C9AE-5849-850E-9AE959F9692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 r="45185" b="10981"/>
          <a:stretch/>
        </p:blipFill>
        <p:spPr bwMode="auto">
          <a:xfrm>
            <a:off x="-19029" y="1"/>
            <a:ext cx="5638801" cy="6104906"/>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24">
            <a:extLst>
              <a:ext uri="{FF2B5EF4-FFF2-40B4-BE49-F238E27FC236}">
                <a16:creationId xmlns:a16="http://schemas.microsoft.com/office/drawing/2014/main" id="{280EF874-E72C-4E45-BA2D-586E9A631FEF}"/>
              </a:ext>
            </a:extLst>
          </p:cNvPr>
          <p:cNvPicPr>
            <a:picLocks noChangeAspect="1"/>
          </p:cNvPicPr>
          <p:nvPr userDrawn="1"/>
        </p:nvPicPr>
        <p:blipFill rotWithShape="1">
          <a:blip r:embed="rId3">
            <a:alphaModFix amt="29000"/>
            <a:extLst>
              <a:ext uri="{96DAC541-7B7A-43D3-8B79-37D633B846F1}">
                <asvg:svgBlip xmlns:asvg="http://schemas.microsoft.com/office/drawing/2016/SVG/main" r:embed="rId4"/>
              </a:ext>
            </a:extLst>
          </a:blip>
          <a:srcRect l="54104"/>
          <a:stretch/>
        </p:blipFill>
        <p:spPr>
          <a:xfrm rot="10800000">
            <a:off x="10836072" y="45546"/>
            <a:ext cx="1355928" cy="2954384"/>
          </a:xfrm>
          <a:prstGeom prst="rect">
            <a:avLst/>
          </a:prstGeom>
        </p:spPr>
      </p:pic>
      <p:pic>
        <p:nvPicPr>
          <p:cNvPr id="27" name="Graphic 26">
            <a:extLst>
              <a:ext uri="{FF2B5EF4-FFF2-40B4-BE49-F238E27FC236}">
                <a16:creationId xmlns:a16="http://schemas.microsoft.com/office/drawing/2014/main" id="{1550C30F-920C-B94A-878A-74E30B4F7515}"/>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8251" b="39238"/>
          <a:stretch/>
        </p:blipFill>
        <p:spPr>
          <a:xfrm>
            <a:off x="-19878" y="4159863"/>
            <a:ext cx="2286000" cy="1947019"/>
          </a:xfrm>
          <a:prstGeom prst="rect">
            <a:avLst/>
          </a:prstGeom>
        </p:spPr>
      </p:pic>
      <p:pic>
        <p:nvPicPr>
          <p:cNvPr id="28" name="Graphic 27">
            <a:extLst>
              <a:ext uri="{FF2B5EF4-FFF2-40B4-BE49-F238E27FC236}">
                <a16:creationId xmlns:a16="http://schemas.microsoft.com/office/drawing/2014/main" id="{EBEA3197-12F7-434B-B17E-9AE2D730FCD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61044" y="5184024"/>
            <a:ext cx="497039" cy="497039"/>
          </a:xfrm>
          <a:prstGeom prst="rect">
            <a:avLst/>
          </a:prstGeom>
        </p:spPr>
      </p:pic>
      <p:pic>
        <p:nvPicPr>
          <p:cNvPr id="29" name="Graphic 28">
            <a:extLst>
              <a:ext uri="{FF2B5EF4-FFF2-40B4-BE49-F238E27FC236}">
                <a16:creationId xmlns:a16="http://schemas.microsoft.com/office/drawing/2014/main" id="{49FC2BEC-80F8-A740-AABD-5A589DED090F}"/>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l="-5490" t="31446" r="20235" b="-18604"/>
          <a:stretch/>
        </p:blipFill>
        <p:spPr>
          <a:xfrm>
            <a:off x="4119409" y="0"/>
            <a:ext cx="1500363" cy="1533831"/>
          </a:xfrm>
          <a:prstGeom prst="rect">
            <a:avLst/>
          </a:prstGeom>
        </p:spPr>
      </p:pic>
      <p:grpSp>
        <p:nvGrpSpPr>
          <p:cNvPr id="30" name="Group 29">
            <a:extLst>
              <a:ext uri="{FF2B5EF4-FFF2-40B4-BE49-F238E27FC236}">
                <a16:creationId xmlns:a16="http://schemas.microsoft.com/office/drawing/2014/main" id="{65A04341-1ECA-B644-BF24-1D62D50334E9}"/>
              </a:ext>
            </a:extLst>
          </p:cNvPr>
          <p:cNvGrpSpPr/>
          <p:nvPr userDrawn="1"/>
        </p:nvGrpSpPr>
        <p:grpSpPr>
          <a:xfrm>
            <a:off x="302362" y="6169561"/>
            <a:ext cx="11487288" cy="651540"/>
            <a:chOff x="293653" y="6152143"/>
            <a:chExt cx="11487288" cy="651540"/>
          </a:xfrm>
        </p:grpSpPr>
        <p:grpSp>
          <p:nvGrpSpPr>
            <p:cNvPr id="31" name="Group 30">
              <a:extLst>
                <a:ext uri="{FF2B5EF4-FFF2-40B4-BE49-F238E27FC236}">
                  <a16:creationId xmlns:a16="http://schemas.microsoft.com/office/drawing/2014/main" id="{00C79837-8C3B-2645-91C0-51C32131FFBC}"/>
                </a:ext>
              </a:extLst>
            </p:cNvPr>
            <p:cNvGrpSpPr/>
            <p:nvPr/>
          </p:nvGrpSpPr>
          <p:grpSpPr>
            <a:xfrm>
              <a:off x="293653" y="6152143"/>
              <a:ext cx="10721128" cy="651540"/>
              <a:chOff x="267526" y="6152143"/>
              <a:chExt cx="10721128" cy="651540"/>
            </a:xfrm>
          </p:grpSpPr>
          <p:grpSp>
            <p:nvGrpSpPr>
              <p:cNvPr id="33" name="Group 32">
                <a:extLst>
                  <a:ext uri="{FF2B5EF4-FFF2-40B4-BE49-F238E27FC236}">
                    <a16:creationId xmlns:a16="http://schemas.microsoft.com/office/drawing/2014/main" id="{5E49668C-EF6A-5942-98B0-33EB111E9A4D}"/>
                  </a:ext>
                </a:extLst>
              </p:cNvPr>
              <p:cNvGrpSpPr/>
              <p:nvPr/>
            </p:nvGrpSpPr>
            <p:grpSpPr>
              <a:xfrm>
                <a:off x="267526" y="6152143"/>
                <a:ext cx="10721128" cy="651540"/>
                <a:chOff x="-1761365" y="1007139"/>
                <a:chExt cx="18876823" cy="1190625"/>
              </a:xfrm>
            </p:grpSpPr>
            <p:pic>
              <p:nvPicPr>
                <p:cNvPr id="36" name="Picture 35">
                  <a:extLst>
                    <a:ext uri="{FF2B5EF4-FFF2-40B4-BE49-F238E27FC236}">
                      <a16:creationId xmlns:a16="http://schemas.microsoft.com/office/drawing/2014/main" id="{3D9B0203-F781-4249-A746-7E328D2410B5}"/>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851680" y="1007139"/>
                  <a:ext cx="2263778" cy="1190625"/>
                </a:xfrm>
                <a:prstGeom prst="rect">
                  <a:avLst/>
                </a:prstGeom>
                <a:noFill/>
                <a:ln>
                  <a:noFill/>
                </a:ln>
              </p:spPr>
            </p:pic>
            <p:pic>
              <p:nvPicPr>
                <p:cNvPr id="37" name="Picture 36">
                  <a:extLst>
                    <a:ext uri="{FF2B5EF4-FFF2-40B4-BE49-F238E27FC236}">
                      <a16:creationId xmlns:a16="http://schemas.microsoft.com/office/drawing/2014/main" id="{5946C813-E799-0F44-8737-C4A7FADF0174}"/>
                    </a:ext>
                  </a:extLst>
                </p:cNvPr>
                <p:cNvPicPr/>
                <p:nvPr/>
              </p:nvPicPr>
              <p:blipFill rotWithShape="1">
                <a:blip r:embed="rId12">
                  <a:extLst>
                    <a:ext uri="{28A0092B-C50C-407E-A947-70E740481C1C}">
                      <a14:useLocalDpi xmlns:a14="http://schemas.microsoft.com/office/drawing/2010/main" val="0"/>
                    </a:ext>
                  </a:extLst>
                </a:blip>
                <a:srcRect t="28281" b="24810"/>
                <a:stretch/>
              </p:blipFill>
              <p:spPr bwMode="auto">
                <a:xfrm>
                  <a:off x="13128503" y="1293951"/>
                  <a:ext cx="2121356" cy="836783"/>
                </a:xfrm>
                <a:prstGeom prst="rect">
                  <a:avLst/>
                </a:prstGeom>
                <a:noFill/>
                <a:ln>
                  <a:noFill/>
                </a:ln>
              </p:spPr>
            </p:pic>
            <p:pic>
              <p:nvPicPr>
                <p:cNvPr id="38" name="Picture 37">
                  <a:extLst>
                    <a:ext uri="{FF2B5EF4-FFF2-40B4-BE49-F238E27FC236}">
                      <a16:creationId xmlns:a16="http://schemas.microsoft.com/office/drawing/2014/main" id="{3619D751-BC56-074D-8545-0724CE9D7843}"/>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61365" y="1250229"/>
                  <a:ext cx="1143220" cy="791784"/>
                </a:xfrm>
                <a:prstGeom prst="rect">
                  <a:avLst/>
                </a:prstGeom>
                <a:noFill/>
                <a:ln>
                  <a:noFill/>
                </a:ln>
              </p:spPr>
            </p:pic>
            <p:pic>
              <p:nvPicPr>
                <p:cNvPr id="39" name="Picture 38" descr="List: DFHERIS mark">
                  <a:extLst>
                    <a:ext uri="{FF2B5EF4-FFF2-40B4-BE49-F238E27FC236}">
                      <a16:creationId xmlns:a16="http://schemas.microsoft.com/office/drawing/2014/main" id="{AA19E9C8-FE19-514B-A9B3-31D6DFD09544}"/>
                    </a:ext>
                  </a:extLst>
                </p:cNvPr>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1890" y="1259426"/>
                  <a:ext cx="3162903" cy="829534"/>
                </a:xfrm>
                <a:prstGeom prst="rect">
                  <a:avLst/>
                </a:prstGeom>
                <a:noFill/>
                <a:ln>
                  <a:noFill/>
                </a:ln>
              </p:spPr>
            </p:pic>
            <p:pic>
              <p:nvPicPr>
                <p:cNvPr id="40" name="Picture 39">
                  <a:extLst>
                    <a:ext uri="{FF2B5EF4-FFF2-40B4-BE49-F238E27FC236}">
                      <a16:creationId xmlns:a16="http://schemas.microsoft.com/office/drawing/2014/main" id="{6C21D32D-760B-054E-9FC8-D7DD96F8A2F4}"/>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70747" y="1272311"/>
                  <a:ext cx="1514473" cy="737870"/>
                </a:xfrm>
                <a:prstGeom prst="rect">
                  <a:avLst/>
                </a:prstGeom>
                <a:noFill/>
                <a:ln>
                  <a:noFill/>
                </a:ln>
              </p:spPr>
            </p:pic>
            <p:pic>
              <p:nvPicPr>
                <p:cNvPr id="41" name="Picture 40">
                  <a:extLst>
                    <a:ext uri="{FF2B5EF4-FFF2-40B4-BE49-F238E27FC236}">
                      <a16:creationId xmlns:a16="http://schemas.microsoft.com/office/drawing/2014/main" id="{6F336969-18C0-2C43-BA67-B8573C30EFB7}"/>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37258" y="1251431"/>
                  <a:ext cx="2295525" cy="756921"/>
                </a:xfrm>
                <a:prstGeom prst="rect">
                  <a:avLst/>
                </a:prstGeom>
                <a:noFill/>
                <a:ln>
                  <a:noFill/>
                </a:ln>
              </p:spPr>
            </p:pic>
            <p:pic>
              <p:nvPicPr>
                <p:cNvPr id="42" name="Picture 41">
                  <a:extLst>
                    <a:ext uri="{FF2B5EF4-FFF2-40B4-BE49-F238E27FC236}">
                      <a16:creationId xmlns:a16="http://schemas.microsoft.com/office/drawing/2014/main" id="{DD1708C2-BD5C-2D49-83BA-923B660E4568}"/>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828488" y="1153132"/>
                  <a:ext cx="1443355" cy="923925"/>
                </a:xfrm>
                <a:prstGeom prst="rect">
                  <a:avLst/>
                </a:prstGeom>
                <a:noFill/>
                <a:ln>
                  <a:noFill/>
                </a:ln>
              </p:spPr>
            </p:pic>
            <p:pic>
              <p:nvPicPr>
                <p:cNvPr id="43" name="Picture 42">
                  <a:extLst>
                    <a:ext uri="{FF2B5EF4-FFF2-40B4-BE49-F238E27FC236}">
                      <a16:creationId xmlns:a16="http://schemas.microsoft.com/office/drawing/2014/main" id="{A0B62492-0792-4746-BD02-D5651DDBBA4D}"/>
                    </a:ext>
                  </a:extLst>
                </p:cNvPr>
                <p:cNvPicPr/>
                <p:nvPr/>
              </p:nvPicPr>
              <p:blipFill rotWithShape="1">
                <a:blip r:embed="rId18" cstate="print">
                  <a:extLst>
                    <a:ext uri="{28A0092B-C50C-407E-A947-70E740481C1C}">
                      <a14:useLocalDpi xmlns:a14="http://schemas.microsoft.com/office/drawing/2010/main" val="0"/>
                    </a:ext>
                  </a:extLst>
                </a:blip>
                <a:srcRect l="8373" t="9131" r="8074" b="8242"/>
                <a:stretch/>
              </p:blipFill>
              <p:spPr bwMode="auto">
                <a:xfrm>
                  <a:off x="8353944" y="1243977"/>
                  <a:ext cx="824064" cy="814933"/>
                </a:xfrm>
                <a:prstGeom prst="rect">
                  <a:avLst/>
                </a:prstGeom>
                <a:noFill/>
                <a:ln>
                  <a:noFill/>
                </a:ln>
              </p:spPr>
            </p:pic>
          </p:grpSp>
          <p:pic>
            <p:nvPicPr>
              <p:cNvPr id="34" name="Picture 33">
                <a:extLst>
                  <a:ext uri="{FF2B5EF4-FFF2-40B4-BE49-F238E27FC236}">
                    <a16:creationId xmlns:a16="http://schemas.microsoft.com/office/drawing/2014/main" id="{2E568EA9-6E74-CE42-A95B-8F6BAF7031AD}"/>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35212" y="6374611"/>
                <a:ext cx="1047750" cy="261812"/>
              </a:xfrm>
              <a:prstGeom prst="rect">
                <a:avLst/>
              </a:prstGeom>
              <a:noFill/>
              <a:ln>
                <a:noFill/>
              </a:ln>
            </p:spPr>
          </p:pic>
          <p:pic>
            <p:nvPicPr>
              <p:cNvPr id="35" name="Picture 34">
                <a:extLst>
                  <a:ext uri="{FF2B5EF4-FFF2-40B4-BE49-F238E27FC236}">
                    <a16:creationId xmlns:a16="http://schemas.microsoft.com/office/drawing/2014/main" id="{5A67188B-36E5-E148-B64C-D9E607EFB511}"/>
                  </a:ext>
                </a:extLst>
              </p:cNvPr>
              <p:cNvPicPr/>
              <p:nvPr/>
            </p:nvPicPr>
            <p:blipFill rotWithShape="1">
              <a:blip r:embed="rId20" cstate="print">
                <a:extLst>
                  <a:ext uri="{28A0092B-C50C-407E-A947-70E740481C1C}">
                    <a14:useLocalDpi xmlns:a14="http://schemas.microsoft.com/office/drawing/2010/main" val="0"/>
                  </a:ext>
                </a:extLst>
              </a:blip>
              <a:srcRect t="18588" b="12618"/>
              <a:stretch/>
            </p:blipFill>
            <p:spPr bwMode="auto">
              <a:xfrm>
                <a:off x="6678141" y="6250331"/>
                <a:ext cx="865714" cy="445952"/>
              </a:xfrm>
              <a:prstGeom prst="rect">
                <a:avLst/>
              </a:prstGeom>
              <a:noFill/>
              <a:ln>
                <a:noFill/>
              </a:ln>
            </p:spPr>
          </p:pic>
        </p:grpSp>
        <p:pic>
          <p:nvPicPr>
            <p:cNvPr id="32" name="Graphic 31">
              <a:extLst>
                <a:ext uri="{FF2B5EF4-FFF2-40B4-BE49-F238E27FC236}">
                  <a16:creationId xmlns:a16="http://schemas.microsoft.com/office/drawing/2014/main" id="{39876122-B6D7-8D49-8A95-9795C924017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83425" y="6420387"/>
              <a:ext cx="897516" cy="183394"/>
            </a:xfrm>
            <a:prstGeom prst="rect">
              <a:avLst/>
            </a:prstGeom>
          </p:spPr>
        </p:pic>
      </p:grpSp>
    </p:spTree>
    <p:extLst>
      <p:ext uri="{BB962C8B-B14F-4D97-AF65-F5344CB8AC3E}">
        <p14:creationId xmlns:p14="http://schemas.microsoft.com/office/powerpoint/2010/main" val="106039058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45AF36-8BB4-D747-BB37-18625D2BCE45}"/>
              </a:ext>
            </a:extLst>
          </p:cNvPr>
          <p:cNvSpPr/>
          <p:nvPr userDrawn="1"/>
        </p:nvSpPr>
        <p:spPr>
          <a:xfrm>
            <a:off x="-4809" y="0"/>
            <a:ext cx="12196809" cy="6858000"/>
          </a:xfrm>
          <a:prstGeom prst="rect">
            <a:avLst/>
          </a:prstGeom>
          <a:solidFill>
            <a:srgbClr val="112C4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7" name="Graphic 6">
            <a:extLst>
              <a:ext uri="{FF2B5EF4-FFF2-40B4-BE49-F238E27FC236}">
                <a16:creationId xmlns:a16="http://schemas.microsoft.com/office/drawing/2014/main" id="{D26BF0CB-6CB6-7A46-82C2-B28F30636F7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500" b="38593"/>
          <a:stretch/>
        </p:blipFill>
        <p:spPr>
          <a:xfrm>
            <a:off x="0" y="4752975"/>
            <a:ext cx="2629859" cy="2105025"/>
          </a:xfrm>
          <a:prstGeom prst="rect">
            <a:avLst/>
          </a:prstGeom>
        </p:spPr>
      </p:pic>
      <p:pic>
        <p:nvPicPr>
          <p:cNvPr id="8" name="Graphic 7">
            <a:extLst>
              <a:ext uri="{FF2B5EF4-FFF2-40B4-BE49-F238E27FC236}">
                <a16:creationId xmlns:a16="http://schemas.microsoft.com/office/drawing/2014/main" id="{0971AF7A-0AAC-3345-85ED-4A4F14F260A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3160" y="5962398"/>
            <a:ext cx="497039" cy="497039"/>
          </a:xfrm>
          <a:prstGeom prst="rect">
            <a:avLst/>
          </a:prstGeom>
        </p:spPr>
      </p:pic>
      <p:pic>
        <p:nvPicPr>
          <p:cNvPr id="9" name="Graphic 8">
            <a:extLst>
              <a:ext uri="{FF2B5EF4-FFF2-40B4-BE49-F238E27FC236}">
                <a16:creationId xmlns:a16="http://schemas.microsoft.com/office/drawing/2014/main" id="{3CA7D658-3B92-B44D-8F50-C7EC965DA361}"/>
              </a:ext>
            </a:extLst>
          </p:cNvPr>
          <p:cNvPicPr>
            <a:picLocks noChangeAspect="1"/>
          </p:cNvPicPr>
          <p:nvPr userDrawn="1"/>
        </p:nvPicPr>
        <p:blipFill rotWithShape="1">
          <a:blip r:embed="rId6">
            <a:alphaModFix amt="7000"/>
            <a:extLst>
              <a:ext uri="{96DAC541-7B7A-43D3-8B79-37D633B846F1}">
                <asvg:svgBlip xmlns:asvg="http://schemas.microsoft.com/office/drawing/2016/SVG/main" r:embed="rId7"/>
              </a:ext>
            </a:extLst>
          </a:blip>
          <a:srcRect l="54104"/>
          <a:stretch/>
        </p:blipFill>
        <p:spPr>
          <a:xfrm rot="10800000">
            <a:off x="11072886" y="136039"/>
            <a:ext cx="1119114" cy="2438400"/>
          </a:xfrm>
          <a:prstGeom prst="rect">
            <a:avLst/>
          </a:prstGeom>
        </p:spPr>
      </p:pic>
      <p:grpSp>
        <p:nvGrpSpPr>
          <p:cNvPr id="10" name="Group 4">
            <a:extLst>
              <a:ext uri="{FF2B5EF4-FFF2-40B4-BE49-F238E27FC236}">
                <a16:creationId xmlns:a16="http://schemas.microsoft.com/office/drawing/2014/main" id="{18B3BE25-C115-9043-A4DA-603739A45C50}"/>
              </a:ext>
            </a:extLst>
          </p:cNvPr>
          <p:cNvGrpSpPr/>
          <p:nvPr userDrawn="1"/>
        </p:nvGrpSpPr>
        <p:grpSpPr>
          <a:xfrm>
            <a:off x="8798949" y="5786747"/>
            <a:ext cx="2777946" cy="574465"/>
            <a:chOff x="0" y="0"/>
            <a:chExt cx="2777945" cy="574464"/>
          </a:xfrm>
        </p:grpSpPr>
        <p:sp>
          <p:nvSpPr>
            <p:cNvPr id="11" name="Freeform 5">
              <a:extLst>
                <a:ext uri="{FF2B5EF4-FFF2-40B4-BE49-F238E27FC236}">
                  <a16:creationId xmlns:a16="http://schemas.microsoft.com/office/drawing/2014/main" id="{2363F4B9-470B-FF42-95EB-BBB850031342}"/>
                </a:ext>
              </a:extLst>
            </p:cNvPr>
            <p:cNvSpPr/>
            <p:nvPr/>
          </p:nvSpPr>
          <p:spPr>
            <a:xfrm>
              <a:off x="694486" y="0"/>
              <a:ext cx="2083460" cy="551896"/>
            </a:xfrm>
            <a:custGeom>
              <a:avLst/>
              <a:gdLst/>
              <a:ahLst/>
              <a:cxnLst>
                <a:cxn ang="0">
                  <a:pos x="wd2" y="hd2"/>
                </a:cxn>
                <a:cxn ang="5400000">
                  <a:pos x="wd2" y="hd2"/>
                </a:cxn>
                <a:cxn ang="10800000">
                  <a:pos x="wd2" y="hd2"/>
                </a:cxn>
                <a:cxn ang="16200000">
                  <a:pos x="wd2" y="hd2"/>
                </a:cxn>
              </a:cxnLst>
              <a:rect l="0" t="0" r="r" b="b"/>
              <a:pathLst>
                <a:path w="21600" h="21600" extrusionOk="0">
                  <a:moveTo>
                    <a:pt x="14753" y="16982"/>
                  </a:moveTo>
                  <a:cubicBezTo>
                    <a:pt x="14753" y="18621"/>
                    <a:pt x="14439" y="19738"/>
                    <a:pt x="14008" y="19738"/>
                  </a:cubicBezTo>
                  <a:cubicBezTo>
                    <a:pt x="13596" y="19738"/>
                    <a:pt x="13596" y="19738"/>
                    <a:pt x="13596" y="19738"/>
                  </a:cubicBezTo>
                  <a:cubicBezTo>
                    <a:pt x="13596" y="14152"/>
                    <a:pt x="13596" y="14152"/>
                    <a:pt x="13596" y="14152"/>
                  </a:cubicBezTo>
                  <a:cubicBezTo>
                    <a:pt x="14008" y="14152"/>
                    <a:pt x="14008" y="14152"/>
                    <a:pt x="14008" y="14152"/>
                  </a:cubicBezTo>
                  <a:cubicBezTo>
                    <a:pt x="14439" y="14152"/>
                    <a:pt x="14753" y="15269"/>
                    <a:pt x="14753" y="16908"/>
                  </a:cubicBezTo>
                  <a:lnTo>
                    <a:pt x="14753" y="16982"/>
                  </a:lnTo>
                  <a:close/>
                  <a:moveTo>
                    <a:pt x="14008" y="12290"/>
                  </a:moveTo>
                  <a:cubicBezTo>
                    <a:pt x="13046" y="12290"/>
                    <a:pt x="13046" y="12290"/>
                    <a:pt x="13046" y="12290"/>
                  </a:cubicBezTo>
                  <a:cubicBezTo>
                    <a:pt x="13046" y="21600"/>
                    <a:pt x="13046" y="21600"/>
                    <a:pt x="13046" y="21600"/>
                  </a:cubicBezTo>
                  <a:cubicBezTo>
                    <a:pt x="14008" y="21600"/>
                    <a:pt x="14008" y="21600"/>
                    <a:pt x="14008" y="21600"/>
                  </a:cubicBezTo>
                  <a:cubicBezTo>
                    <a:pt x="14773" y="21600"/>
                    <a:pt x="15302" y="19589"/>
                    <a:pt x="15302" y="16908"/>
                  </a:cubicBezTo>
                  <a:cubicBezTo>
                    <a:pt x="15302" y="16908"/>
                    <a:pt x="15302" y="16908"/>
                    <a:pt x="15302" y="16908"/>
                  </a:cubicBezTo>
                  <a:cubicBezTo>
                    <a:pt x="15302" y="14301"/>
                    <a:pt x="14773" y="12290"/>
                    <a:pt x="14008" y="12290"/>
                  </a:cubicBezTo>
                  <a:moveTo>
                    <a:pt x="12105" y="18025"/>
                  </a:moveTo>
                  <a:cubicBezTo>
                    <a:pt x="10967" y="12290"/>
                    <a:pt x="10967" y="12290"/>
                    <a:pt x="10967" y="12290"/>
                  </a:cubicBezTo>
                  <a:cubicBezTo>
                    <a:pt x="10476" y="12290"/>
                    <a:pt x="10476" y="12290"/>
                    <a:pt x="10476" y="12290"/>
                  </a:cubicBezTo>
                  <a:cubicBezTo>
                    <a:pt x="10476" y="21600"/>
                    <a:pt x="10476" y="21600"/>
                    <a:pt x="10476" y="21600"/>
                  </a:cubicBezTo>
                  <a:cubicBezTo>
                    <a:pt x="11006" y="21600"/>
                    <a:pt x="11006" y="21600"/>
                    <a:pt x="11006" y="21600"/>
                  </a:cubicBezTo>
                  <a:cubicBezTo>
                    <a:pt x="11006" y="15716"/>
                    <a:pt x="11006" y="15716"/>
                    <a:pt x="11006" y="15716"/>
                  </a:cubicBezTo>
                  <a:cubicBezTo>
                    <a:pt x="12183" y="21600"/>
                    <a:pt x="12183" y="21600"/>
                    <a:pt x="12183" y="21600"/>
                  </a:cubicBezTo>
                  <a:cubicBezTo>
                    <a:pt x="12634" y="21600"/>
                    <a:pt x="12634" y="21600"/>
                    <a:pt x="12634" y="21600"/>
                  </a:cubicBezTo>
                  <a:cubicBezTo>
                    <a:pt x="12634" y="12290"/>
                    <a:pt x="12634" y="12290"/>
                    <a:pt x="12634" y="12290"/>
                  </a:cubicBezTo>
                  <a:cubicBezTo>
                    <a:pt x="12105" y="12290"/>
                    <a:pt x="12105" y="12290"/>
                    <a:pt x="12105" y="12290"/>
                  </a:cubicBezTo>
                  <a:lnTo>
                    <a:pt x="12105" y="18025"/>
                  </a:lnTo>
                  <a:close/>
                  <a:moveTo>
                    <a:pt x="8573" y="17727"/>
                  </a:moveTo>
                  <a:cubicBezTo>
                    <a:pt x="8907" y="14673"/>
                    <a:pt x="8907" y="14673"/>
                    <a:pt x="8907" y="14673"/>
                  </a:cubicBezTo>
                  <a:cubicBezTo>
                    <a:pt x="9221" y="17727"/>
                    <a:pt x="9221" y="17727"/>
                    <a:pt x="9221" y="17727"/>
                  </a:cubicBezTo>
                  <a:lnTo>
                    <a:pt x="8573" y="17727"/>
                  </a:lnTo>
                  <a:close/>
                  <a:moveTo>
                    <a:pt x="8671" y="12215"/>
                  </a:moveTo>
                  <a:cubicBezTo>
                    <a:pt x="7612" y="21600"/>
                    <a:pt x="7612" y="21600"/>
                    <a:pt x="7612" y="21600"/>
                  </a:cubicBezTo>
                  <a:cubicBezTo>
                    <a:pt x="8161" y="21600"/>
                    <a:pt x="8161" y="21600"/>
                    <a:pt x="8161" y="21600"/>
                  </a:cubicBezTo>
                  <a:cubicBezTo>
                    <a:pt x="8397" y="19514"/>
                    <a:pt x="8397" y="19514"/>
                    <a:pt x="8397" y="19514"/>
                  </a:cubicBezTo>
                  <a:cubicBezTo>
                    <a:pt x="9417" y="19514"/>
                    <a:pt x="9417" y="19514"/>
                    <a:pt x="9417" y="19514"/>
                  </a:cubicBezTo>
                  <a:cubicBezTo>
                    <a:pt x="9652" y="21600"/>
                    <a:pt x="9652" y="21600"/>
                    <a:pt x="9652" y="21600"/>
                  </a:cubicBezTo>
                  <a:cubicBezTo>
                    <a:pt x="10202" y="21600"/>
                    <a:pt x="10202" y="21600"/>
                    <a:pt x="10202" y="21600"/>
                  </a:cubicBezTo>
                  <a:cubicBezTo>
                    <a:pt x="9162" y="12215"/>
                    <a:pt x="9162" y="12215"/>
                    <a:pt x="9162" y="12215"/>
                  </a:cubicBezTo>
                  <a:lnTo>
                    <a:pt x="8671" y="12215"/>
                  </a:lnTo>
                  <a:close/>
                  <a:moveTo>
                    <a:pt x="6180" y="12290"/>
                  </a:moveTo>
                  <a:cubicBezTo>
                    <a:pt x="5650" y="12290"/>
                    <a:pt x="5650" y="12290"/>
                    <a:pt x="5650" y="12290"/>
                  </a:cubicBezTo>
                  <a:cubicBezTo>
                    <a:pt x="5650" y="21600"/>
                    <a:pt x="5650" y="21600"/>
                    <a:pt x="5650" y="21600"/>
                  </a:cubicBezTo>
                  <a:cubicBezTo>
                    <a:pt x="7396" y="21600"/>
                    <a:pt x="7396" y="21600"/>
                    <a:pt x="7396" y="21600"/>
                  </a:cubicBezTo>
                  <a:cubicBezTo>
                    <a:pt x="7396" y="19738"/>
                    <a:pt x="7396" y="19738"/>
                    <a:pt x="7396" y="19738"/>
                  </a:cubicBezTo>
                  <a:cubicBezTo>
                    <a:pt x="6180" y="19738"/>
                    <a:pt x="6180" y="19738"/>
                    <a:pt x="6180" y="19738"/>
                  </a:cubicBezTo>
                  <a:lnTo>
                    <a:pt x="6180" y="12290"/>
                  </a:lnTo>
                  <a:close/>
                  <a:moveTo>
                    <a:pt x="3943" y="17801"/>
                  </a:moveTo>
                  <a:cubicBezTo>
                    <a:pt x="5081" y="17801"/>
                    <a:pt x="5081" y="17801"/>
                    <a:pt x="5081" y="17801"/>
                  </a:cubicBezTo>
                  <a:cubicBezTo>
                    <a:pt x="5081" y="16014"/>
                    <a:pt x="5081" y="16014"/>
                    <a:pt x="5081" y="16014"/>
                  </a:cubicBezTo>
                  <a:cubicBezTo>
                    <a:pt x="3943" y="16014"/>
                    <a:pt x="3943" y="16014"/>
                    <a:pt x="3943" y="16014"/>
                  </a:cubicBezTo>
                  <a:cubicBezTo>
                    <a:pt x="3943" y="14152"/>
                    <a:pt x="3943" y="14152"/>
                    <a:pt x="3943" y="14152"/>
                  </a:cubicBezTo>
                  <a:cubicBezTo>
                    <a:pt x="5238" y="14152"/>
                    <a:pt x="5238" y="14152"/>
                    <a:pt x="5238" y="14152"/>
                  </a:cubicBezTo>
                  <a:cubicBezTo>
                    <a:pt x="5238" y="12290"/>
                    <a:pt x="5238" y="12290"/>
                    <a:pt x="5238" y="12290"/>
                  </a:cubicBezTo>
                  <a:cubicBezTo>
                    <a:pt x="3394" y="12290"/>
                    <a:pt x="3394" y="12290"/>
                    <a:pt x="3394" y="12290"/>
                  </a:cubicBezTo>
                  <a:cubicBezTo>
                    <a:pt x="3394" y="21600"/>
                    <a:pt x="3394" y="21600"/>
                    <a:pt x="3394" y="21600"/>
                  </a:cubicBezTo>
                  <a:cubicBezTo>
                    <a:pt x="5258" y="21600"/>
                    <a:pt x="5258" y="21600"/>
                    <a:pt x="5258" y="21600"/>
                  </a:cubicBezTo>
                  <a:cubicBezTo>
                    <a:pt x="5258" y="19738"/>
                    <a:pt x="5258" y="19738"/>
                    <a:pt x="5258" y="19738"/>
                  </a:cubicBezTo>
                  <a:cubicBezTo>
                    <a:pt x="3943" y="19738"/>
                    <a:pt x="3943" y="19738"/>
                    <a:pt x="3943" y="19738"/>
                  </a:cubicBezTo>
                  <a:lnTo>
                    <a:pt x="3943" y="17801"/>
                  </a:lnTo>
                  <a:close/>
                  <a:moveTo>
                    <a:pt x="2472" y="15492"/>
                  </a:moveTo>
                  <a:cubicBezTo>
                    <a:pt x="2472" y="16312"/>
                    <a:pt x="2315" y="16833"/>
                    <a:pt x="2060" y="16833"/>
                  </a:cubicBezTo>
                  <a:cubicBezTo>
                    <a:pt x="1511" y="16833"/>
                    <a:pt x="1511" y="16833"/>
                    <a:pt x="1511" y="16833"/>
                  </a:cubicBezTo>
                  <a:cubicBezTo>
                    <a:pt x="1511" y="14152"/>
                    <a:pt x="1511" y="14152"/>
                    <a:pt x="1511" y="14152"/>
                  </a:cubicBezTo>
                  <a:cubicBezTo>
                    <a:pt x="2040" y="14152"/>
                    <a:pt x="2040" y="14152"/>
                    <a:pt x="2040" y="14152"/>
                  </a:cubicBezTo>
                  <a:cubicBezTo>
                    <a:pt x="2295" y="14152"/>
                    <a:pt x="2472" y="14599"/>
                    <a:pt x="2472" y="15492"/>
                  </a:cubicBezTo>
                  <a:close/>
                  <a:moveTo>
                    <a:pt x="3002" y="15418"/>
                  </a:moveTo>
                  <a:cubicBezTo>
                    <a:pt x="3002" y="15343"/>
                    <a:pt x="3002" y="15343"/>
                    <a:pt x="3002" y="15343"/>
                  </a:cubicBezTo>
                  <a:cubicBezTo>
                    <a:pt x="3002" y="14524"/>
                    <a:pt x="2943" y="13779"/>
                    <a:pt x="2805" y="13258"/>
                  </a:cubicBezTo>
                  <a:cubicBezTo>
                    <a:pt x="2629" y="12662"/>
                    <a:pt x="2393" y="12290"/>
                    <a:pt x="2080" y="12290"/>
                  </a:cubicBezTo>
                  <a:cubicBezTo>
                    <a:pt x="961" y="12290"/>
                    <a:pt x="961" y="12290"/>
                    <a:pt x="961" y="12290"/>
                  </a:cubicBezTo>
                  <a:cubicBezTo>
                    <a:pt x="961" y="21600"/>
                    <a:pt x="961" y="21600"/>
                    <a:pt x="961" y="21600"/>
                  </a:cubicBezTo>
                  <a:cubicBezTo>
                    <a:pt x="1511" y="21600"/>
                    <a:pt x="1511" y="21600"/>
                    <a:pt x="1511" y="21600"/>
                  </a:cubicBezTo>
                  <a:cubicBezTo>
                    <a:pt x="1511" y="18621"/>
                    <a:pt x="1511" y="18621"/>
                    <a:pt x="1511" y="18621"/>
                  </a:cubicBezTo>
                  <a:cubicBezTo>
                    <a:pt x="1923" y="18621"/>
                    <a:pt x="1923" y="18621"/>
                    <a:pt x="1923" y="18621"/>
                  </a:cubicBezTo>
                  <a:cubicBezTo>
                    <a:pt x="2452" y="21600"/>
                    <a:pt x="2452" y="21600"/>
                    <a:pt x="2452" y="21600"/>
                  </a:cubicBezTo>
                  <a:cubicBezTo>
                    <a:pt x="3080" y="21600"/>
                    <a:pt x="3080" y="21600"/>
                    <a:pt x="3080" y="21600"/>
                  </a:cubicBezTo>
                  <a:cubicBezTo>
                    <a:pt x="2492" y="18248"/>
                    <a:pt x="2492" y="18248"/>
                    <a:pt x="2492" y="18248"/>
                  </a:cubicBezTo>
                  <a:cubicBezTo>
                    <a:pt x="2786" y="17801"/>
                    <a:pt x="3002" y="16908"/>
                    <a:pt x="3002" y="15418"/>
                  </a:cubicBezTo>
                  <a:moveTo>
                    <a:pt x="20" y="21600"/>
                  </a:moveTo>
                  <a:cubicBezTo>
                    <a:pt x="549" y="21600"/>
                    <a:pt x="549" y="21600"/>
                    <a:pt x="549" y="21600"/>
                  </a:cubicBezTo>
                  <a:cubicBezTo>
                    <a:pt x="549" y="12290"/>
                    <a:pt x="549" y="12290"/>
                    <a:pt x="549" y="12290"/>
                  </a:cubicBezTo>
                  <a:cubicBezTo>
                    <a:pt x="20" y="12290"/>
                    <a:pt x="20" y="12290"/>
                    <a:pt x="20" y="12290"/>
                  </a:cubicBezTo>
                  <a:lnTo>
                    <a:pt x="20" y="21600"/>
                  </a:lnTo>
                  <a:close/>
                  <a:moveTo>
                    <a:pt x="20266" y="7597"/>
                  </a:moveTo>
                  <a:cubicBezTo>
                    <a:pt x="20266" y="5661"/>
                    <a:pt x="20266" y="5661"/>
                    <a:pt x="20266" y="5661"/>
                  </a:cubicBezTo>
                  <a:cubicBezTo>
                    <a:pt x="21423" y="5661"/>
                    <a:pt x="21423" y="5661"/>
                    <a:pt x="21423" y="5661"/>
                  </a:cubicBezTo>
                  <a:cubicBezTo>
                    <a:pt x="21423" y="3873"/>
                    <a:pt x="21423" y="3873"/>
                    <a:pt x="21423" y="3873"/>
                  </a:cubicBezTo>
                  <a:cubicBezTo>
                    <a:pt x="20266" y="3873"/>
                    <a:pt x="20266" y="3873"/>
                    <a:pt x="20266" y="3873"/>
                  </a:cubicBezTo>
                  <a:cubicBezTo>
                    <a:pt x="20266" y="1937"/>
                    <a:pt x="20266" y="1937"/>
                    <a:pt x="20266" y="1937"/>
                  </a:cubicBezTo>
                  <a:cubicBezTo>
                    <a:pt x="21580" y="1937"/>
                    <a:pt x="21580" y="1937"/>
                    <a:pt x="21580" y="1937"/>
                  </a:cubicBezTo>
                  <a:cubicBezTo>
                    <a:pt x="21580" y="149"/>
                    <a:pt x="21580" y="149"/>
                    <a:pt x="21580" y="149"/>
                  </a:cubicBezTo>
                  <a:cubicBezTo>
                    <a:pt x="19736" y="149"/>
                    <a:pt x="19736" y="149"/>
                    <a:pt x="19736" y="149"/>
                  </a:cubicBezTo>
                  <a:cubicBezTo>
                    <a:pt x="19736" y="9385"/>
                    <a:pt x="19736" y="9385"/>
                    <a:pt x="19736" y="9385"/>
                  </a:cubicBezTo>
                  <a:cubicBezTo>
                    <a:pt x="21600" y="9385"/>
                    <a:pt x="21600" y="9385"/>
                    <a:pt x="21600" y="9385"/>
                  </a:cubicBezTo>
                  <a:cubicBezTo>
                    <a:pt x="21600" y="7597"/>
                    <a:pt x="21600" y="7597"/>
                    <a:pt x="21600" y="7597"/>
                  </a:cubicBezTo>
                  <a:lnTo>
                    <a:pt x="20266" y="7597"/>
                  </a:lnTo>
                  <a:close/>
                  <a:moveTo>
                    <a:pt x="18598" y="3873"/>
                  </a:moveTo>
                  <a:cubicBezTo>
                    <a:pt x="18186" y="3426"/>
                    <a:pt x="18069" y="3277"/>
                    <a:pt x="18069" y="2607"/>
                  </a:cubicBezTo>
                  <a:cubicBezTo>
                    <a:pt x="18069" y="2607"/>
                    <a:pt x="18069" y="2607"/>
                    <a:pt x="18069" y="2607"/>
                  </a:cubicBezTo>
                  <a:cubicBezTo>
                    <a:pt x="18069" y="2160"/>
                    <a:pt x="18186" y="1788"/>
                    <a:pt x="18383" y="1788"/>
                  </a:cubicBezTo>
                  <a:cubicBezTo>
                    <a:pt x="18598" y="1788"/>
                    <a:pt x="18814" y="2160"/>
                    <a:pt x="19030" y="2756"/>
                  </a:cubicBezTo>
                  <a:cubicBezTo>
                    <a:pt x="19305" y="1192"/>
                    <a:pt x="19305" y="1192"/>
                    <a:pt x="19305" y="1192"/>
                  </a:cubicBezTo>
                  <a:cubicBezTo>
                    <a:pt x="19050" y="447"/>
                    <a:pt x="18755" y="0"/>
                    <a:pt x="18402" y="0"/>
                  </a:cubicBezTo>
                  <a:cubicBezTo>
                    <a:pt x="17892" y="0"/>
                    <a:pt x="17539" y="1117"/>
                    <a:pt x="17539" y="2830"/>
                  </a:cubicBezTo>
                  <a:cubicBezTo>
                    <a:pt x="17539" y="2830"/>
                    <a:pt x="17539" y="2830"/>
                    <a:pt x="17539" y="2830"/>
                  </a:cubicBezTo>
                  <a:cubicBezTo>
                    <a:pt x="17539" y="4692"/>
                    <a:pt x="17853" y="5214"/>
                    <a:pt x="18343" y="5661"/>
                  </a:cubicBezTo>
                  <a:cubicBezTo>
                    <a:pt x="18755" y="6033"/>
                    <a:pt x="18834" y="6331"/>
                    <a:pt x="18834" y="6852"/>
                  </a:cubicBezTo>
                  <a:cubicBezTo>
                    <a:pt x="18834" y="6852"/>
                    <a:pt x="18834" y="6852"/>
                    <a:pt x="18834" y="6852"/>
                  </a:cubicBezTo>
                  <a:cubicBezTo>
                    <a:pt x="18834" y="7448"/>
                    <a:pt x="18716" y="7746"/>
                    <a:pt x="18481" y="7746"/>
                  </a:cubicBezTo>
                  <a:cubicBezTo>
                    <a:pt x="18206" y="7746"/>
                    <a:pt x="17990" y="7299"/>
                    <a:pt x="17755" y="6629"/>
                  </a:cubicBezTo>
                  <a:cubicBezTo>
                    <a:pt x="17441" y="8044"/>
                    <a:pt x="17441" y="8044"/>
                    <a:pt x="17441" y="8044"/>
                  </a:cubicBezTo>
                  <a:cubicBezTo>
                    <a:pt x="17735" y="9087"/>
                    <a:pt x="18108" y="9534"/>
                    <a:pt x="18481" y="9534"/>
                  </a:cubicBezTo>
                  <a:cubicBezTo>
                    <a:pt x="19010" y="9534"/>
                    <a:pt x="19383" y="8491"/>
                    <a:pt x="19383" y="6703"/>
                  </a:cubicBezTo>
                  <a:cubicBezTo>
                    <a:pt x="19383" y="6629"/>
                    <a:pt x="19383" y="6629"/>
                    <a:pt x="19383" y="6629"/>
                  </a:cubicBezTo>
                  <a:cubicBezTo>
                    <a:pt x="19383" y="5065"/>
                    <a:pt x="19089" y="4320"/>
                    <a:pt x="18598" y="3873"/>
                  </a:cubicBezTo>
                  <a:moveTo>
                    <a:pt x="16538" y="9385"/>
                  </a:moveTo>
                  <a:cubicBezTo>
                    <a:pt x="17088" y="9385"/>
                    <a:pt x="17088" y="9385"/>
                    <a:pt x="17088" y="9385"/>
                  </a:cubicBezTo>
                  <a:cubicBezTo>
                    <a:pt x="17088" y="149"/>
                    <a:pt x="17088" y="149"/>
                    <a:pt x="17088" y="149"/>
                  </a:cubicBezTo>
                  <a:cubicBezTo>
                    <a:pt x="16538" y="149"/>
                    <a:pt x="16538" y="149"/>
                    <a:pt x="16538" y="149"/>
                  </a:cubicBezTo>
                  <a:lnTo>
                    <a:pt x="16538" y="9385"/>
                  </a:lnTo>
                  <a:close/>
                  <a:moveTo>
                    <a:pt x="15557" y="3352"/>
                  </a:moveTo>
                  <a:cubicBezTo>
                    <a:pt x="15557" y="4097"/>
                    <a:pt x="15420" y="4618"/>
                    <a:pt x="15146" y="4618"/>
                  </a:cubicBezTo>
                  <a:cubicBezTo>
                    <a:pt x="14616" y="4618"/>
                    <a:pt x="14616" y="4618"/>
                    <a:pt x="14616" y="4618"/>
                  </a:cubicBezTo>
                  <a:cubicBezTo>
                    <a:pt x="14616" y="2011"/>
                    <a:pt x="14616" y="2011"/>
                    <a:pt x="14616" y="2011"/>
                  </a:cubicBezTo>
                  <a:cubicBezTo>
                    <a:pt x="15146" y="2011"/>
                    <a:pt x="15146" y="2011"/>
                    <a:pt x="15146" y="2011"/>
                  </a:cubicBezTo>
                  <a:cubicBezTo>
                    <a:pt x="15401" y="2011"/>
                    <a:pt x="15557" y="2458"/>
                    <a:pt x="15557" y="3277"/>
                  </a:cubicBezTo>
                  <a:lnTo>
                    <a:pt x="15557" y="3352"/>
                  </a:lnTo>
                  <a:close/>
                  <a:moveTo>
                    <a:pt x="16107" y="3203"/>
                  </a:moveTo>
                  <a:cubicBezTo>
                    <a:pt x="16107" y="3203"/>
                    <a:pt x="16107" y="3203"/>
                    <a:pt x="16107" y="3203"/>
                  </a:cubicBezTo>
                  <a:cubicBezTo>
                    <a:pt x="16107" y="2309"/>
                    <a:pt x="16028" y="1564"/>
                    <a:pt x="15911" y="1043"/>
                  </a:cubicBezTo>
                  <a:cubicBezTo>
                    <a:pt x="15734" y="447"/>
                    <a:pt x="15499" y="149"/>
                    <a:pt x="15185" y="149"/>
                  </a:cubicBezTo>
                  <a:cubicBezTo>
                    <a:pt x="14066" y="149"/>
                    <a:pt x="14066" y="149"/>
                    <a:pt x="14066" y="149"/>
                  </a:cubicBezTo>
                  <a:cubicBezTo>
                    <a:pt x="14066" y="9385"/>
                    <a:pt x="14066" y="9385"/>
                    <a:pt x="14066" y="9385"/>
                  </a:cubicBezTo>
                  <a:cubicBezTo>
                    <a:pt x="14616" y="9385"/>
                    <a:pt x="14616" y="9385"/>
                    <a:pt x="14616" y="9385"/>
                  </a:cubicBezTo>
                  <a:cubicBezTo>
                    <a:pt x="14616" y="6480"/>
                    <a:pt x="14616" y="6480"/>
                    <a:pt x="14616" y="6480"/>
                  </a:cubicBezTo>
                  <a:cubicBezTo>
                    <a:pt x="15028" y="6480"/>
                    <a:pt x="15028" y="6480"/>
                    <a:pt x="15028" y="6480"/>
                  </a:cubicBezTo>
                  <a:cubicBezTo>
                    <a:pt x="15557" y="9385"/>
                    <a:pt x="15557" y="9385"/>
                    <a:pt x="15557" y="9385"/>
                  </a:cubicBezTo>
                  <a:cubicBezTo>
                    <a:pt x="16185" y="9385"/>
                    <a:pt x="16185" y="9385"/>
                    <a:pt x="16185" y="9385"/>
                  </a:cubicBezTo>
                  <a:cubicBezTo>
                    <a:pt x="15597" y="6108"/>
                    <a:pt x="15597" y="6108"/>
                    <a:pt x="15597" y="6108"/>
                  </a:cubicBezTo>
                  <a:cubicBezTo>
                    <a:pt x="15891" y="5661"/>
                    <a:pt x="16107" y="4692"/>
                    <a:pt x="16107" y="3203"/>
                  </a:cubicBezTo>
                  <a:moveTo>
                    <a:pt x="13203" y="3426"/>
                  </a:moveTo>
                  <a:cubicBezTo>
                    <a:pt x="13203" y="4171"/>
                    <a:pt x="13046" y="4841"/>
                    <a:pt x="12772" y="4841"/>
                  </a:cubicBezTo>
                  <a:cubicBezTo>
                    <a:pt x="12360" y="4841"/>
                    <a:pt x="12360" y="4841"/>
                    <a:pt x="12360" y="4841"/>
                  </a:cubicBezTo>
                  <a:cubicBezTo>
                    <a:pt x="12360" y="2011"/>
                    <a:pt x="12360" y="2011"/>
                    <a:pt x="12360" y="2011"/>
                  </a:cubicBezTo>
                  <a:cubicBezTo>
                    <a:pt x="12772" y="2011"/>
                    <a:pt x="12772" y="2011"/>
                    <a:pt x="12772" y="2011"/>
                  </a:cubicBezTo>
                  <a:cubicBezTo>
                    <a:pt x="13027" y="2011"/>
                    <a:pt x="13203" y="2458"/>
                    <a:pt x="13203" y="3352"/>
                  </a:cubicBezTo>
                  <a:lnTo>
                    <a:pt x="13203" y="3426"/>
                  </a:lnTo>
                  <a:close/>
                  <a:moveTo>
                    <a:pt x="13753" y="3352"/>
                  </a:moveTo>
                  <a:cubicBezTo>
                    <a:pt x="13753" y="3352"/>
                    <a:pt x="13753" y="3352"/>
                    <a:pt x="13753" y="3352"/>
                  </a:cubicBezTo>
                  <a:cubicBezTo>
                    <a:pt x="13753" y="1415"/>
                    <a:pt x="13399" y="149"/>
                    <a:pt x="12811" y="149"/>
                  </a:cubicBezTo>
                  <a:cubicBezTo>
                    <a:pt x="11810" y="149"/>
                    <a:pt x="11810" y="149"/>
                    <a:pt x="11810" y="149"/>
                  </a:cubicBezTo>
                  <a:cubicBezTo>
                    <a:pt x="11810" y="9385"/>
                    <a:pt x="11810" y="9385"/>
                    <a:pt x="11810" y="9385"/>
                  </a:cubicBezTo>
                  <a:cubicBezTo>
                    <a:pt x="12360" y="9385"/>
                    <a:pt x="12360" y="9385"/>
                    <a:pt x="12360" y="9385"/>
                  </a:cubicBezTo>
                  <a:cubicBezTo>
                    <a:pt x="12360" y="6629"/>
                    <a:pt x="12360" y="6629"/>
                    <a:pt x="12360" y="6629"/>
                  </a:cubicBezTo>
                  <a:cubicBezTo>
                    <a:pt x="12752" y="6629"/>
                    <a:pt x="12752" y="6629"/>
                    <a:pt x="12752" y="6629"/>
                  </a:cubicBezTo>
                  <a:cubicBezTo>
                    <a:pt x="13301" y="6629"/>
                    <a:pt x="13753" y="5512"/>
                    <a:pt x="13753" y="3352"/>
                  </a:cubicBezTo>
                  <a:moveTo>
                    <a:pt x="10457" y="4618"/>
                  </a:moveTo>
                  <a:cubicBezTo>
                    <a:pt x="9907" y="4618"/>
                    <a:pt x="9907" y="4618"/>
                    <a:pt x="9907" y="4618"/>
                  </a:cubicBezTo>
                  <a:cubicBezTo>
                    <a:pt x="9907" y="2011"/>
                    <a:pt x="9907" y="2011"/>
                    <a:pt x="9907" y="2011"/>
                  </a:cubicBezTo>
                  <a:cubicBezTo>
                    <a:pt x="10457" y="2011"/>
                    <a:pt x="10457" y="2011"/>
                    <a:pt x="10457" y="2011"/>
                  </a:cubicBezTo>
                  <a:cubicBezTo>
                    <a:pt x="10712" y="2011"/>
                    <a:pt x="10869" y="2458"/>
                    <a:pt x="10869" y="3277"/>
                  </a:cubicBezTo>
                  <a:cubicBezTo>
                    <a:pt x="10869" y="3352"/>
                    <a:pt x="10869" y="3352"/>
                    <a:pt x="10869" y="3352"/>
                  </a:cubicBezTo>
                  <a:cubicBezTo>
                    <a:pt x="10869" y="4097"/>
                    <a:pt x="10712" y="4618"/>
                    <a:pt x="10457" y="4618"/>
                  </a:cubicBezTo>
                  <a:moveTo>
                    <a:pt x="11496" y="9385"/>
                  </a:moveTo>
                  <a:cubicBezTo>
                    <a:pt x="10888" y="6108"/>
                    <a:pt x="10888" y="6108"/>
                    <a:pt x="10888" y="6108"/>
                  </a:cubicBezTo>
                  <a:cubicBezTo>
                    <a:pt x="11202" y="5661"/>
                    <a:pt x="11418" y="4692"/>
                    <a:pt x="11418" y="3203"/>
                  </a:cubicBezTo>
                  <a:cubicBezTo>
                    <a:pt x="11418" y="3203"/>
                    <a:pt x="11418" y="3203"/>
                    <a:pt x="11418" y="3203"/>
                  </a:cubicBezTo>
                  <a:cubicBezTo>
                    <a:pt x="11418" y="2309"/>
                    <a:pt x="11340" y="1564"/>
                    <a:pt x="11202" y="1043"/>
                  </a:cubicBezTo>
                  <a:cubicBezTo>
                    <a:pt x="11045" y="447"/>
                    <a:pt x="10810" y="149"/>
                    <a:pt x="10496" y="149"/>
                  </a:cubicBezTo>
                  <a:cubicBezTo>
                    <a:pt x="9378" y="149"/>
                    <a:pt x="9378" y="149"/>
                    <a:pt x="9378" y="149"/>
                  </a:cubicBezTo>
                  <a:cubicBezTo>
                    <a:pt x="9378" y="9385"/>
                    <a:pt x="9378" y="9385"/>
                    <a:pt x="9378" y="9385"/>
                  </a:cubicBezTo>
                  <a:cubicBezTo>
                    <a:pt x="9907" y="9385"/>
                    <a:pt x="9907" y="9385"/>
                    <a:pt x="9907" y="9385"/>
                  </a:cubicBezTo>
                  <a:cubicBezTo>
                    <a:pt x="9907" y="6480"/>
                    <a:pt x="9907" y="6480"/>
                    <a:pt x="9907" y="6480"/>
                  </a:cubicBezTo>
                  <a:cubicBezTo>
                    <a:pt x="10339" y="6480"/>
                    <a:pt x="10339" y="6480"/>
                    <a:pt x="10339" y="6480"/>
                  </a:cubicBezTo>
                  <a:cubicBezTo>
                    <a:pt x="10869" y="9385"/>
                    <a:pt x="10869" y="9385"/>
                    <a:pt x="10869" y="9385"/>
                  </a:cubicBezTo>
                  <a:lnTo>
                    <a:pt x="11496" y="9385"/>
                  </a:lnTo>
                  <a:close/>
                  <a:moveTo>
                    <a:pt x="9025" y="7597"/>
                  </a:moveTo>
                  <a:cubicBezTo>
                    <a:pt x="7690" y="7597"/>
                    <a:pt x="7690" y="7597"/>
                    <a:pt x="7690" y="7597"/>
                  </a:cubicBezTo>
                  <a:cubicBezTo>
                    <a:pt x="7690" y="5661"/>
                    <a:pt x="7690" y="5661"/>
                    <a:pt x="7690" y="5661"/>
                  </a:cubicBezTo>
                  <a:cubicBezTo>
                    <a:pt x="8848" y="5661"/>
                    <a:pt x="8848" y="5661"/>
                    <a:pt x="8848" y="5661"/>
                  </a:cubicBezTo>
                  <a:cubicBezTo>
                    <a:pt x="8848" y="3873"/>
                    <a:pt x="8848" y="3873"/>
                    <a:pt x="8848" y="3873"/>
                  </a:cubicBezTo>
                  <a:cubicBezTo>
                    <a:pt x="7690" y="3873"/>
                    <a:pt x="7690" y="3873"/>
                    <a:pt x="7690" y="3873"/>
                  </a:cubicBezTo>
                  <a:cubicBezTo>
                    <a:pt x="7690" y="1937"/>
                    <a:pt x="7690" y="1937"/>
                    <a:pt x="7690" y="1937"/>
                  </a:cubicBezTo>
                  <a:cubicBezTo>
                    <a:pt x="9005" y="1937"/>
                    <a:pt x="9005" y="1937"/>
                    <a:pt x="9005" y="1937"/>
                  </a:cubicBezTo>
                  <a:cubicBezTo>
                    <a:pt x="9005" y="149"/>
                    <a:pt x="9005" y="149"/>
                    <a:pt x="9005" y="149"/>
                  </a:cubicBezTo>
                  <a:cubicBezTo>
                    <a:pt x="7161" y="149"/>
                    <a:pt x="7161" y="149"/>
                    <a:pt x="7161" y="149"/>
                  </a:cubicBezTo>
                  <a:cubicBezTo>
                    <a:pt x="7161" y="9385"/>
                    <a:pt x="7161" y="9385"/>
                    <a:pt x="7161" y="9385"/>
                  </a:cubicBezTo>
                  <a:cubicBezTo>
                    <a:pt x="9025" y="9385"/>
                    <a:pt x="9025" y="9385"/>
                    <a:pt x="9025" y="9385"/>
                  </a:cubicBezTo>
                  <a:lnTo>
                    <a:pt x="9025" y="7597"/>
                  </a:lnTo>
                  <a:close/>
                  <a:moveTo>
                    <a:pt x="6043" y="9385"/>
                  </a:moveTo>
                  <a:cubicBezTo>
                    <a:pt x="6043" y="2011"/>
                    <a:pt x="6043" y="2011"/>
                    <a:pt x="6043" y="2011"/>
                  </a:cubicBezTo>
                  <a:cubicBezTo>
                    <a:pt x="6788" y="2011"/>
                    <a:pt x="6788" y="2011"/>
                    <a:pt x="6788" y="2011"/>
                  </a:cubicBezTo>
                  <a:cubicBezTo>
                    <a:pt x="6788" y="149"/>
                    <a:pt x="6788" y="149"/>
                    <a:pt x="6788" y="149"/>
                  </a:cubicBezTo>
                  <a:cubicBezTo>
                    <a:pt x="4767" y="149"/>
                    <a:pt x="4767" y="149"/>
                    <a:pt x="4767" y="149"/>
                  </a:cubicBezTo>
                  <a:cubicBezTo>
                    <a:pt x="4767" y="2011"/>
                    <a:pt x="4767" y="2011"/>
                    <a:pt x="4767" y="2011"/>
                  </a:cubicBezTo>
                  <a:cubicBezTo>
                    <a:pt x="5513" y="2011"/>
                    <a:pt x="5513" y="2011"/>
                    <a:pt x="5513" y="2011"/>
                  </a:cubicBezTo>
                  <a:cubicBezTo>
                    <a:pt x="5513" y="9385"/>
                    <a:pt x="5513" y="9385"/>
                    <a:pt x="5513" y="9385"/>
                  </a:cubicBezTo>
                  <a:lnTo>
                    <a:pt x="6043" y="9385"/>
                  </a:lnTo>
                  <a:close/>
                  <a:moveTo>
                    <a:pt x="2766" y="3501"/>
                  </a:moveTo>
                  <a:cubicBezTo>
                    <a:pt x="3943" y="9385"/>
                    <a:pt x="3943" y="9385"/>
                    <a:pt x="3943" y="9385"/>
                  </a:cubicBezTo>
                  <a:cubicBezTo>
                    <a:pt x="4414" y="9385"/>
                    <a:pt x="4414" y="9385"/>
                    <a:pt x="4414" y="9385"/>
                  </a:cubicBezTo>
                  <a:cubicBezTo>
                    <a:pt x="4414" y="149"/>
                    <a:pt x="4414" y="149"/>
                    <a:pt x="4414" y="149"/>
                  </a:cubicBezTo>
                  <a:cubicBezTo>
                    <a:pt x="3865" y="149"/>
                    <a:pt x="3865" y="149"/>
                    <a:pt x="3865" y="149"/>
                  </a:cubicBezTo>
                  <a:cubicBezTo>
                    <a:pt x="3865" y="5884"/>
                    <a:pt x="3865" y="5884"/>
                    <a:pt x="3865" y="5884"/>
                  </a:cubicBezTo>
                  <a:cubicBezTo>
                    <a:pt x="2727" y="149"/>
                    <a:pt x="2727" y="149"/>
                    <a:pt x="2727" y="149"/>
                  </a:cubicBezTo>
                  <a:cubicBezTo>
                    <a:pt x="2237" y="149"/>
                    <a:pt x="2237" y="149"/>
                    <a:pt x="2237" y="149"/>
                  </a:cubicBezTo>
                  <a:cubicBezTo>
                    <a:pt x="2237" y="9385"/>
                    <a:pt x="2237" y="9385"/>
                    <a:pt x="2237" y="9385"/>
                  </a:cubicBezTo>
                  <a:cubicBezTo>
                    <a:pt x="2766" y="9385"/>
                    <a:pt x="2766" y="9385"/>
                    <a:pt x="2766" y="9385"/>
                  </a:cubicBezTo>
                  <a:lnTo>
                    <a:pt x="2766" y="3501"/>
                  </a:lnTo>
                  <a:close/>
                  <a:moveTo>
                    <a:pt x="1864" y="7597"/>
                  </a:moveTo>
                  <a:cubicBezTo>
                    <a:pt x="530" y="7597"/>
                    <a:pt x="530" y="7597"/>
                    <a:pt x="530" y="7597"/>
                  </a:cubicBezTo>
                  <a:cubicBezTo>
                    <a:pt x="530" y="5661"/>
                    <a:pt x="530" y="5661"/>
                    <a:pt x="530" y="5661"/>
                  </a:cubicBezTo>
                  <a:cubicBezTo>
                    <a:pt x="1687" y="5661"/>
                    <a:pt x="1687" y="5661"/>
                    <a:pt x="1687" y="5661"/>
                  </a:cubicBezTo>
                  <a:cubicBezTo>
                    <a:pt x="1687" y="3873"/>
                    <a:pt x="1687" y="3873"/>
                    <a:pt x="1687" y="3873"/>
                  </a:cubicBezTo>
                  <a:cubicBezTo>
                    <a:pt x="530" y="3873"/>
                    <a:pt x="530" y="3873"/>
                    <a:pt x="530" y="3873"/>
                  </a:cubicBezTo>
                  <a:cubicBezTo>
                    <a:pt x="530" y="1937"/>
                    <a:pt x="530" y="1937"/>
                    <a:pt x="530" y="1937"/>
                  </a:cubicBezTo>
                  <a:cubicBezTo>
                    <a:pt x="1844" y="1937"/>
                    <a:pt x="1844" y="1937"/>
                    <a:pt x="1844" y="1937"/>
                  </a:cubicBezTo>
                  <a:cubicBezTo>
                    <a:pt x="1844" y="149"/>
                    <a:pt x="1844" y="149"/>
                    <a:pt x="1844" y="149"/>
                  </a:cubicBezTo>
                  <a:cubicBezTo>
                    <a:pt x="0" y="149"/>
                    <a:pt x="0" y="149"/>
                    <a:pt x="0" y="149"/>
                  </a:cubicBezTo>
                  <a:cubicBezTo>
                    <a:pt x="0" y="9385"/>
                    <a:pt x="0" y="9385"/>
                    <a:pt x="0" y="9385"/>
                  </a:cubicBezTo>
                  <a:cubicBezTo>
                    <a:pt x="1864" y="9385"/>
                    <a:pt x="1864" y="9385"/>
                    <a:pt x="1864" y="9385"/>
                  </a:cubicBezTo>
                  <a:lnTo>
                    <a:pt x="1864" y="7597"/>
                  </a:lnTo>
                  <a:close/>
                </a:path>
              </a:pathLst>
            </a:custGeom>
            <a:solidFill>
              <a:srgbClr val="FFFFFF"/>
            </a:solidFill>
            <a:ln w="12700" cap="flat">
              <a:noFill/>
              <a:miter lim="400000"/>
            </a:ln>
            <a:effectLst/>
          </p:spPr>
          <p:txBody>
            <a:bodyPr wrap="square" lIns="45719" tIns="45719" rIns="45719" bIns="45719" numCol="1" anchor="t">
              <a:noAutofit/>
            </a:bodyPr>
            <a:lstStyle/>
            <a:p>
              <a:endParaRPr dirty="0">
                <a:latin typeface="Arial Regular"/>
              </a:endParaRPr>
            </a:p>
          </p:txBody>
        </p:sp>
        <p:sp>
          <p:nvSpPr>
            <p:cNvPr id="12" name="Freeform 7">
              <a:extLst>
                <a:ext uri="{FF2B5EF4-FFF2-40B4-BE49-F238E27FC236}">
                  <a16:creationId xmlns:a16="http://schemas.microsoft.com/office/drawing/2014/main" id="{DDB1018E-EFB2-BD41-8466-9915A5169D14}"/>
                </a:ext>
              </a:extLst>
            </p:cNvPr>
            <p:cNvSpPr/>
            <p:nvPr/>
          </p:nvSpPr>
          <p:spPr>
            <a:xfrm>
              <a:off x="0" y="122073"/>
              <a:ext cx="543690" cy="452392"/>
            </a:xfrm>
            <a:custGeom>
              <a:avLst/>
              <a:gdLst/>
              <a:ahLst/>
              <a:cxnLst>
                <a:cxn ang="0">
                  <a:pos x="wd2" y="hd2"/>
                </a:cxn>
                <a:cxn ang="5400000">
                  <a:pos x="wd2" y="hd2"/>
                </a:cxn>
                <a:cxn ang="10800000">
                  <a:pos x="wd2" y="hd2"/>
                </a:cxn>
                <a:cxn ang="16200000">
                  <a:pos x="wd2" y="hd2"/>
                </a:cxn>
              </a:cxnLst>
              <a:rect l="0" t="0" r="r" b="b"/>
              <a:pathLst>
                <a:path w="21600" h="21600" extrusionOk="0">
                  <a:moveTo>
                    <a:pt x="20095" y="5445"/>
                  </a:moveTo>
                  <a:cubicBezTo>
                    <a:pt x="20020" y="5445"/>
                    <a:pt x="20020" y="5445"/>
                    <a:pt x="20020" y="5445"/>
                  </a:cubicBezTo>
                  <a:cubicBezTo>
                    <a:pt x="19192" y="5445"/>
                    <a:pt x="18514" y="6353"/>
                    <a:pt x="18514" y="7351"/>
                  </a:cubicBezTo>
                  <a:cubicBezTo>
                    <a:pt x="18514" y="13160"/>
                    <a:pt x="14601" y="17879"/>
                    <a:pt x="9784" y="17879"/>
                  </a:cubicBezTo>
                  <a:cubicBezTo>
                    <a:pt x="6096" y="17879"/>
                    <a:pt x="3086" y="14249"/>
                    <a:pt x="3086" y="9802"/>
                  </a:cubicBezTo>
                  <a:cubicBezTo>
                    <a:pt x="3086" y="6444"/>
                    <a:pt x="5344" y="3721"/>
                    <a:pt x="8128" y="3721"/>
                  </a:cubicBezTo>
                  <a:cubicBezTo>
                    <a:pt x="10236" y="3721"/>
                    <a:pt x="11891" y="5718"/>
                    <a:pt x="11891" y="8168"/>
                  </a:cubicBezTo>
                  <a:cubicBezTo>
                    <a:pt x="11891" y="8440"/>
                    <a:pt x="11816" y="8531"/>
                    <a:pt x="11816" y="8622"/>
                  </a:cubicBezTo>
                  <a:cubicBezTo>
                    <a:pt x="11666" y="8713"/>
                    <a:pt x="11214" y="8713"/>
                    <a:pt x="10762" y="8713"/>
                  </a:cubicBezTo>
                  <a:cubicBezTo>
                    <a:pt x="10537" y="8713"/>
                    <a:pt x="10311" y="8713"/>
                    <a:pt x="10085" y="8713"/>
                  </a:cubicBezTo>
                  <a:cubicBezTo>
                    <a:pt x="9784" y="8713"/>
                    <a:pt x="9483" y="8713"/>
                    <a:pt x="9182" y="8713"/>
                  </a:cubicBezTo>
                  <a:cubicBezTo>
                    <a:pt x="8354" y="8713"/>
                    <a:pt x="7677" y="9529"/>
                    <a:pt x="7677" y="10528"/>
                  </a:cubicBezTo>
                  <a:cubicBezTo>
                    <a:pt x="7677" y="10528"/>
                    <a:pt x="7677" y="10528"/>
                    <a:pt x="7677" y="10528"/>
                  </a:cubicBezTo>
                  <a:cubicBezTo>
                    <a:pt x="7677" y="11526"/>
                    <a:pt x="8354" y="12434"/>
                    <a:pt x="9182" y="12434"/>
                  </a:cubicBezTo>
                  <a:cubicBezTo>
                    <a:pt x="9483" y="12434"/>
                    <a:pt x="9784" y="12434"/>
                    <a:pt x="10010" y="12434"/>
                  </a:cubicBezTo>
                  <a:cubicBezTo>
                    <a:pt x="10311" y="12434"/>
                    <a:pt x="10537" y="12434"/>
                    <a:pt x="10838" y="12434"/>
                  </a:cubicBezTo>
                  <a:cubicBezTo>
                    <a:pt x="12042" y="12434"/>
                    <a:pt x="13171" y="12252"/>
                    <a:pt x="13999" y="11254"/>
                  </a:cubicBezTo>
                  <a:cubicBezTo>
                    <a:pt x="14601" y="10528"/>
                    <a:pt x="14977" y="9529"/>
                    <a:pt x="14977" y="8168"/>
                  </a:cubicBezTo>
                  <a:cubicBezTo>
                    <a:pt x="14977" y="3721"/>
                    <a:pt x="11891" y="0"/>
                    <a:pt x="8128" y="0"/>
                  </a:cubicBezTo>
                  <a:cubicBezTo>
                    <a:pt x="3688" y="0"/>
                    <a:pt x="0" y="4447"/>
                    <a:pt x="0" y="9802"/>
                  </a:cubicBezTo>
                  <a:cubicBezTo>
                    <a:pt x="0" y="16245"/>
                    <a:pt x="4440" y="21600"/>
                    <a:pt x="9784" y="21600"/>
                  </a:cubicBezTo>
                  <a:cubicBezTo>
                    <a:pt x="16256" y="21600"/>
                    <a:pt x="21600" y="15156"/>
                    <a:pt x="21600" y="7351"/>
                  </a:cubicBezTo>
                  <a:cubicBezTo>
                    <a:pt x="21600" y="6353"/>
                    <a:pt x="20923" y="5445"/>
                    <a:pt x="20095" y="5445"/>
                  </a:cubicBezTo>
                </a:path>
              </a:pathLst>
            </a:custGeom>
            <a:solidFill>
              <a:srgbClr val="FFFFFF"/>
            </a:solidFill>
            <a:ln w="12700" cap="flat">
              <a:noFill/>
              <a:miter lim="400000"/>
            </a:ln>
            <a:effectLst/>
          </p:spPr>
          <p:txBody>
            <a:bodyPr wrap="square" lIns="45719" tIns="45719" rIns="45719" bIns="45719" numCol="1" anchor="t">
              <a:noAutofit/>
            </a:bodyPr>
            <a:lstStyle/>
            <a:p>
              <a:endParaRPr dirty="0">
                <a:latin typeface="Arial Regular"/>
              </a:endParaRPr>
            </a:p>
          </p:txBody>
        </p:sp>
        <p:sp>
          <p:nvSpPr>
            <p:cNvPr id="13" name="Freeform 8">
              <a:extLst>
                <a:ext uri="{FF2B5EF4-FFF2-40B4-BE49-F238E27FC236}">
                  <a16:creationId xmlns:a16="http://schemas.microsoft.com/office/drawing/2014/main" id="{F039C62F-AA23-AB47-9E9B-5A1B296D5FC8}"/>
                </a:ext>
              </a:extLst>
            </p:cNvPr>
            <p:cNvSpPr/>
            <p:nvPr/>
          </p:nvSpPr>
          <p:spPr>
            <a:xfrm>
              <a:off x="441106" y="-1"/>
              <a:ext cx="128230" cy="129256"/>
            </a:xfrm>
            <a:custGeom>
              <a:avLst/>
              <a:gdLst/>
              <a:ahLst/>
              <a:cxnLst>
                <a:cxn ang="0">
                  <a:pos x="wd2" y="hd2"/>
                </a:cxn>
                <a:cxn ang="5400000">
                  <a:pos x="wd2" y="hd2"/>
                </a:cxn>
                <a:cxn ang="10800000">
                  <a:pos x="wd2" y="hd2"/>
                </a:cxn>
                <a:cxn ang="16200000">
                  <a:pos x="wd2" y="hd2"/>
                </a:cxn>
              </a:cxnLst>
              <a:rect l="0" t="0" r="r" b="b"/>
              <a:pathLst>
                <a:path w="21600" h="21600" extrusionOk="0">
                  <a:moveTo>
                    <a:pt x="10800" y="15247"/>
                  </a:moveTo>
                  <a:cubicBezTo>
                    <a:pt x="8259" y="15247"/>
                    <a:pt x="6353" y="13341"/>
                    <a:pt x="6353" y="10800"/>
                  </a:cubicBezTo>
                  <a:cubicBezTo>
                    <a:pt x="6353" y="8576"/>
                    <a:pt x="8259" y="6671"/>
                    <a:pt x="10800" y="6671"/>
                  </a:cubicBezTo>
                  <a:cubicBezTo>
                    <a:pt x="13024" y="6671"/>
                    <a:pt x="14929" y="8576"/>
                    <a:pt x="14929" y="10800"/>
                  </a:cubicBezTo>
                  <a:cubicBezTo>
                    <a:pt x="14929" y="13341"/>
                    <a:pt x="13024" y="15247"/>
                    <a:pt x="10800" y="15247"/>
                  </a:cubicBezTo>
                  <a:moveTo>
                    <a:pt x="10800" y="0"/>
                  </a:moveTo>
                  <a:cubicBezTo>
                    <a:pt x="10800" y="0"/>
                    <a:pt x="10800" y="0"/>
                    <a:pt x="10800" y="0"/>
                  </a:cubicBezTo>
                  <a:cubicBezTo>
                    <a:pt x="4765" y="0"/>
                    <a:pt x="0" y="4765"/>
                    <a:pt x="0" y="10800"/>
                  </a:cubicBezTo>
                  <a:cubicBezTo>
                    <a:pt x="0" y="16835"/>
                    <a:pt x="4765" y="21600"/>
                    <a:pt x="10800" y="21600"/>
                  </a:cubicBezTo>
                  <a:cubicBezTo>
                    <a:pt x="16835" y="21600"/>
                    <a:pt x="21600" y="16835"/>
                    <a:pt x="21600" y="10800"/>
                  </a:cubicBezTo>
                  <a:cubicBezTo>
                    <a:pt x="21600" y="4765"/>
                    <a:pt x="16835" y="0"/>
                    <a:pt x="10800" y="0"/>
                  </a:cubicBezTo>
                </a:path>
              </a:pathLst>
            </a:custGeom>
            <a:solidFill>
              <a:srgbClr val="FFFFFF"/>
            </a:solidFill>
            <a:ln w="12700" cap="flat">
              <a:noFill/>
              <a:miter lim="400000"/>
            </a:ln>
            <a:effectLst/>
          </p:spPr>
          <p:txBody>
            <a:bodyPr wrap="square" lIns="45719" tIns="45719" rIns="45719" bIns="45719" numCol="1" anchor="t">
              <a:noAutofit/>
            </a:bodyPr>
            <a:lstStyle/>
            <a:p>
              <a:endParaRPr dirty="0">
                <a:latin typeface="Arial Regular"/>
              </a:endParaRPr>
            </a:p>
          </p:txBody>
        </p:sp>
      </p:grpSp>
    </p:spTree>
    <p:extLst>
      <p:ext uri="{BB962C8B-B14F-4D97-AF65-F5344CB8AC3E}">
        <p14:creationId xmlns:p14="http://schemas.microsoft.com/office/powerpoint/2010/main" val="2446154040"/>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210873-3F05-E342-86A5-4512BB545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C5E7A28-EEF9-7A41-870F-5C6D31E10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447781-FD19-3D42-8576-2503317A9C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68845-BCA2-334D-83C1-A5872C8B50E0}" type="datetimeFigureOut">
              <a:rPr lang="en-US" smtClean="0"/>
              <a:t>3/2/2022</a:t>
            </a:fld>
            <a:endParaRPr lang="en-US"/>
          </a:p>
        </p:txBody>
      </p:sp>
      <p:sp>
        <p:nvSpPr>
          <p:cNvPr id="5" name="Footer Placeholder 4">
            <a:extLst>
              <a:ext uri="{FF2B5EF4-FFF2-40B4-BE49-F238E27FC236}">
                <a16:creationId xmlns:a16="http://schemas.microsoft.com/office/drawing/2014/main" id="{5C37D47F-A035-F146-BBC2-11C40FAA2B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5B39FE-CF0B-4A44-8136-6BCE158919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791B7-9C64-1B4D-A77C-5DF2625C7FE5}" type="slidenum">
              <a:rPr lang="en-US" smtClean="0"/>
              <a:t>‹#›</a:t>
            </a:fld>
            <a:endParaRPr lang="en-US"/>
          </a:p>
        </p:txBody>
      </p:sp>
    </p:spTree>
    <p:extLst>
      <p:ext uri="{BB962C8B-B14F-4D97-AF65-F5344CB8AC3E}">
        <p14:creationId xmlns:p14="http://schemas.microsoft.com/office/powerpoint/2010/main" val="22878658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3" r:id="rId4"/>
    <p:sldLayoutId id="2147483668" r:id="rId5"/>
    <p:sldLayoutId id="214748366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reakthroughenergy.org/catalyst-eu-rfp"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hyperlink" Target="https://ec.europa.eu/info/sites/default/files/research_and_innovation/ec_rtd_eu-catalyst-factsheet.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a:extLst>
              <a:ext uri="{FF2B5EF4-FFF2-40B4-BE49-F238E27FC236}">
                <a16:creationId xmlns:a16="http://schemas.microsoft.com/office/drawing/2014/main" id="{A7522197-48FF-3742-8D1B-39AA6AB8F722}"/>
              </a:ext>
            </a:extLst>
          </p:cNvPr>
          <p:cNvSpPr txBox="1"/>
          <p:nvPr/>
        </p:nvSpPr>
        <p:spPr>
          <a:xfrm>
            <a:off x="752431" y="3528322"/>
            <a:ext cx="454528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600">
                <a:solidFill>
                  <a:srgbClr val="FFFFFF"/>
                </a:solidFill>
                <a:latin typeface="Arial"/>
                <a:ea typeface="Arial"/>
                <a:cs typeface="Arial"/>
                <a:sym typeface="Arial"/>
              </a:defRPr>
            </a:pPr>
            <a:r>
              <a:rPr lang="en-GB" sz="2400" dirty="0">
                <a:latin typeface="Corbel" panose="020B0503020204020204" pitchFamily="34" charset="0"/>
                <a:cs typeface="Circular Std Medium" panose="020B0604020101020102" pitchFamily="34" charset="77"/>
              </a:rPr>
              <a:t>Philip Cheasty Enterprise Ireland </a:t>
            </a:r>
            <a:r>
              <a:rPr sz="2400" dirty="0">
                <a:latin typeface="Corbel" panose="020B0503020204020204" pitchFamily="34" charset="0"/>
                <a:cs typeface="Circular Std Medium" panose="020B0604020101020102" pitchFamily="34" charset="77"/>
              </a:rPr>
              <a:t> </a:t>
            </a:r>
            <a:r>
              <a:rPr lang="en-IE" sz="2400" dirty="0">
                <a:latin typeface="Corbel" panose="020B0503020204020204" pitchFamily="34" charset="0"/>
                <a:cs typeface="Circular Std Medium" panose="020B0604020101020102" pitchFamily="34" charset="77"/>
              </a:rPr>
              <a:t>February </a:t>
            </a:r>
            <a:r>
              <a:rPr sz="2400" dirty="0">
                <a:latin typeface="Corbel" panose="020B0503020204020204" pitchFamily="34" charset="0"/>
                <a:cs typeface="Circular Std Medium" panose="020B0604020101020102" pitchFamily="34" charset="77"/>
              </a:rPr>
              <a:t>20</a:t>
            </a:r>
            <a:r>
              <a:rPr lang="en-GB" sz="2400" dirty="0">
                <a:latin typeface="Corbel" panose="020B0503020204020204" pitchFamily="34" charset="0"/>
                <a:cs typeface="Circular Std Medium" panose="020B0604020101020102" pitchFamily="34" charset="77"/>
              </a:rPr>
              <a:t>22</a:t>
            </a:r>
            <a:endParaRPr sz="2400" dirty="0">
              <a:latin typeface="Corbel" panose="020B0503020204020204" pitchFamily="34" charset="0"/>
              <a:cs typeface="Circular Std Medium" panose="020B0604020101020102" pitchFamily="34" charset="77"/>
            </a:endParaRPr>
          </a:p>
        </p:txBody>
      </p:sp>
      <p:sp>
        <p:nvSpPr>
          <p:cNvPr id="6" name="TextBox 9">
            <a:extLst>
              <a:ext uri="{FF2B5EF4-FFF2-40B4-BE49-F238E27FC236}">
                <a16:creationId xmlns:a16="http://schemas.microsoft.com/office/drawing/2014/main" id="{EAB9A823-CE4A-0045-9DCA-60999AAADBCC}"/>
              </a:ext>
            </a:extLst>
          </p:cNvPr>
          <p:cNvSpPr txBox="1"/>
          <p:nvPr/>
        </p:nvSpPr>
        <p:spPr>
          <a:xfrm>
            <a:off x="752430" y="1859340"/>
            <a:ext cx="5067345" cy="156966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4800" b="1" dirty="0">
                <a:solidFill>
                  <a:schemeClr val="bg1"/>
                </a:solidFill>
                <a:latin typeface="Corbel" panose="020B0503020204020204" pitchFamily="34" charset="0"/>
                <a:ea typeface="Verdana" panose="020B0604030504040204" pitchFamily="34" charset="0"/>
                <a:cs typeface="Circular Std Book" panose="020B0604020101020102" pitchFamily="34" charset="77"/>
              </a:rPr>
              <a:t>European Funding Opportunities</a:t>
            </a:r>
            <a:endParaRPr sz="4800" b="1" dirty="0">
              <a:solidFill>
                <a:srgbClr val="0CB1A7"/>
              </a:solidFill>
              <a:latin typeface="Corbel" panose="020B0503020204020204" pitchFamily="34" charset="0"/>
              <a:ea typeface="Verdana" panose="020B0604030504040204" pitchFamily="34" charset="0"/>
              <a:cs typeface="Circular Std Book" panose="020B0604020101020102" pitchFamily="34" charset="77"/>
            </a:endParaRPr>
          </a:p>
        </p:txBody>
      </p:sp>
    </p:spTree>
    <p:extLst>
      <p:ext uri="{BB962C8B-B14F-4D97-AF65-F5344CB8AC3E}">
        <p14:creationId xmlns:p14="http://schemas.microsoft.com/office/powerpoint/2010/main" val="412029532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7E5A3BFA-270B-4117-937F-7C0654830BBA}"/>
              </a:ext>
            </a:extLst>
          </p:cNvPr>
          <p:cNvSpPr txBox="1"/>
          <p:nvPr/>
        </p:nvSpPr>
        <p:spPr>
          <a:xfrm>
            <a:off x="1295303" y="271646"/>
            <a:ext cx="9601393" cy="523220"/>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Other Funding Mechanisms</a:t>
            </a:r>
          </a:p>
        </p:txBody>
      </p:sp>
      <p:sp>
        <p:nvSpPr>
          <p:cNvPr id="3" name="Rectangle 2">
            <a:extLst>
              <a:ext uri="{FF2B5EF4-FFF2-40B4-BE49-F238E27FC236}">
                <a16:creationId xmlns:a16="http://schemas.microsoft.com/office/drawing/2014/main" id="{80C1F6FD-070C-41A1-9424-5165600E7A3C}"/>
              </a:ext>
            </a:extLst>
          </p:cNvPr>
          <p:cNvSpPr/>
          <p:nvPr/>
        </p:nvSpPr>
        <p:spPr>
          <a:xfrm>
            <a:off x="536246" y="1099871"/>
            <a:ext cx="11380764" cy="4339650"/>
          </a:xfrm>
          <a:prstGeom prst="rect">
            <a:avLst/>
          </a:prstGeom>
        </p:spPr>
        <p:txBody>
          <a:bodyPr wrap="square">
            <a:spAutoFit/>
          </a:bodyPr>
          <a:lstStyle/>
          <a:p>
            <a:endParaRPr lang="en-US" dirty="0"/>
          </a:p>
          <a:p>
            <a:r>
              <a:rPr lang="en-US" sz="2400" dirty="0"/>
              <a:t>Innovation Fund</a:t>
            </a:r>
          </a:p>
          <a:p>
            <a:endParaRPr lang="en-US" sz="2400" dirty="0"/>
          </a:p>
          <a:p>
            <a:r>
              <a:rPr lang="en-US" sz="2400" dirty="0"/>
              <a:t>Catalyst Fund initiative </a:t>
            </a:r>
            <a:r>
              <a:rPr lang="en-US" sz="2400" dirty="0">
                <a:hlinkClick r:id="rId3"/>
              </a:rPr>
              <a:t>https://www.breakthroughenergy.org/catalyst-eu-rfp</a:t>
            </a:r>
            <a:r>
              <a:rPr lang="en-US" sz="2400" dirty="0"/>
              <a:t> </a:t>
            </a:r>
          </a:p>
          <a:p>
            <a:r>
              <a:rPr lang="en-GB" sz="2400" dirty="0">
                <a:hlinkClick r:id="rId4"/>
              </a:rPr>
              <a:t>ec_rtd_eu-catalyst-factsheet.pdf (europa.eu)</a:t>
            </a:r>
            <a:r>
              <a:rPr lang="en-GB" sz="2400" dirty="0"/>
              <a:t> </a:t>
            </a:r>
            <a:endParaRPr lang="en-US" sz="2400" dirty="0"/>
          </a:p>
          <a:p>
            <a:endParaRPr lang="en-US" sz="2400" dirty="0"/>
          </a:p>
          <a:p>
            <a:r>
              <a:rPr lang="en-US" sz="2400" dirty="0"/>
              <a:t>Start by focusing on four critical technologies for decarbonization:</a:t>
            </a:r>
          </a:p>
          <a:p>
            <a:pPr marL="342900" indent="-342900">
              <a:buFont typeface="Arial" panose="020B0604020202020204" pitchFamily="34" charset="0"/>
              <a:buChar char="•"/>
            </a:pPr>
            <a:r>
              <a:rPr lang="en-US" sz="2400" dirty="0"/>
              <a:t>Direct air capture (DAC)</a:t>
            </a:r>
          </a:p>
          <a:p>
            <a:pPr marL="342900" indent="-342900">
              <a:buFont typeface="Arial" panose="020B0604020202020204" pitchFamily="34" charset="0"/>
              <a:buChar char="•"/>
            </a:pPr>
            <a:r>
              <a:rPr lang="en-US" sz="2400" dirty="0"/>
              <a:t>Green hydrogen</a:t>
            </a:r>
          </a:p>
          <a:p>
            <a:pPr marL="342900" indent="-342900">
              <a:buFont typeface="Arial" panose="020B0604020202020204" pitchFamily="34" charset="0"/>
              <a:buChar char="•"/>
            </a:pPr>
            <a:r>
              <a:rPr lang="en-US" sz="2400" dirty="0"/>
              <a:t>Long-duration energy storage (LDS)</a:t>
            </a:r>
          </a:p>
          <a:p>
            <a:pPr marL="342900" indent="-342900">
              <a:buFont typeface="Arial" panose="020B0604020202020204" pitchFamily="34" charset="0"/>
              <a:buChar char="•"/>
            </a:pPr>
            <a:r>
              <a:rPr lang="en-US" sz="2400" dirty="0"/>
              <a:t>Sustainable aviation fuel (SAF</a:t>
            </a:r>
          </a:p>
          <a:p>
            <a:endParaRPr lang="en-US" dirty="0"/>
          </a:p>
        </p:txBody>
      </p:sp>
      <p:pic>
        <p:nvPicPr>
          <p:cNvPr id="2" name="Picture 1">
            <a:extLst>
              <a:ext uri="{FF2B5EF4-FFF2-40B4-BE49-F238E27FC236}">
                <a16:creationId xmlns:a16="http://schemas.microsoft.com/office/drawing/2014/main" id="{9162F152-9CB1-4383-B12D-C85311B99314}"/>
              </a:ext>
            </a:extLst>
          </p:cNvPr>
          <p:cNvPicPr>
            <a:picLocks noChangeAspect="1"/>
          </p:cNvPicPr>
          <p:nvPr/>
        </p:nvPicPr>
        <p:blipFill>
          <a:blip r:embed="rId5"/>
          <a:stretch>
            <a:fillRect/>
          </a:stretch>
        </p:blipFill>
        <p:spPr>
          <a:xfrm>
            <a:off x="6226628" y="4412826"/>
            <a:ext cx="4372478" cy="1525283"/>
          </a:xfrm>
          <a:prstGeom prst="rect">
            <a:avLst/>
          </a:prstGeom>
        </p:spPr>
      </p:pic>
    </p:spTree>
    <p:extLst>
      <p:ext uri="{BB962C8B-B14F-4D97-AF65-F5344CB8AC3E}">
        <p14:creationId xmlns:p14="http://schemas.microsoft.com/office/powerpoint/2010/main" val="38611952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7E5A3BFA-270B-4117-937F-7C0654830BBA}"/>
              </a:ext>
            </a:extLst>
          </p:cNvPr>
          <p:cNvSpPr txBox="1"/>
          <p:nvPr/>
        </p:nvSpPr>
        <p:spPr>
          <a:xfrm>
            <a:off x="1295303" y="271646"/>
            <a:ext cx="9601393" cy="523220"/>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Clean Hydrogen JU</a:t>
            </a:r>
          </a:p>
        </p:txBody>
      </p:sp>
      <p:sp>
        <p:nvSpPr>
          <p:cNvPr id="3" name="Rectangle 2">
            <a:extLst>
              <a:ext uri="{FF2B5EF4-FFF2-40B4-BE49-F238E27FC236}">
                <a16:creationId xmlns:a16="http://schemas.microsoft.com/office/drawing/2014/main" id="{80C1F6FD-070C-41A1-9424-5165600E7A3C}"/>
              </a:ext>
            </a:extLst>
          </p:cNvPr>
          <p:cNvSpPr/>
          <p:nvPr/>
        </p:nvSpPr>
        <p:spPr>
          <a:xfrm>
            <a:off x="405617" y="806089"/>
            <a:ext cx="6866040" cy="4524315"/>
          </a:xfrm>
          <a:prstGeom prst="rect">
            <a:avLst/>
          </a:prstGeom>
        </p:spPr>
        <p:txBody>
          <a:bodyPr wrap="square">
            <a:spAutoFit/>
          </a:bodyPr>
          <a:lstStyle/>
          <a:p>
            <a:pPr marL="285750" indent="-285750">
              <a:buFont typeface="Arial" panose="020B0604020202020204" pitchFamily="34" charset="0"/>
              <a:buChar char="•"/>
            </a:pPr>
            <a:r>
              <a:rPr lang="en-US" dirty="0"/>
              <a:t>Pillar 1: Renewable Hydrogen Production </a:t>
            </a:r>
          </a:p>
          <a:p>
            <a:pPr marL="285750" indent="-285750">
              <a:buFont typeface="Arial" panose="020B0604020202020204" pitchFamily="34" charset="0"/>
              <a:buChar char="•"/>
            </a:pPr>
            <a:r>
              <a:rPr lang="en-US" dirty="0"/>
              <a:t>Pillar 2: Hydrogen storage and distribution</a:t>
            </a:r>
          </a:p>
          <a:p>
            <a:pPr marL="285750" indent="-285750">
              <a:buFont typeface="Arial" panose="020B0604020202020204" pitchFamily="34" charset="0"/>
              <a:buChar char="•"/>
            </a:pPr>
            <a:r>
              <a:rPr lang="en-US" dirty="0"/>
              <a:t>Pillar 3: Hydrogen end uses</a:t>
            </a:r>
          </a:p>
          <a:p>
            <a:pPr marL="285750" indent="-285750">
              <a:buFont typeface="Arial" panose="020B0604020202020204" pitchFamily="34" charset="0"/>
              <a:buChar char="•"/>
            </a:pPr>
            <a:r>
              <a:rPr lang="en-US" dirty="0"/>
              <a:t>Pillar 3.1: Transport applications</a:t>
            </a:r>
          </a:p>
          <a:p>
            <a:pPr marL="285750" indent="-285750">
              <a:buFont typeface="Arial" panose="020B0604020202020204" pitchFamily="34" charset="0"/>
              <a:buChar char="•"/>
            </a:pPr>
            <a:r>
              <a:rPr lang="en-US" dirty="0"/>
              <a:t>Pillar 3.2: Clean heat and power </a:t>
            </a:r>
          </a:p>
          <a:p>
            <a:endParaRPr lang="en-US" dirty="0"/>
          </a:p>
          <a:p>
            <a:r>
              <a:rPr lang="en-US" dirty="0"/>
              <a:t>Horizontal Activity 2: Hydrogen Valleys </a:t>
            </a:r>
          </a:p>
          <a:p>
            <a:endParaRPr lang="en-US" dirty="0"/>
          </a:p>
          <a:p>
            <a:r>
              <a:rPr lang="en-US" dirty="0"/>
              <a:t>ESB’s Green Atlantic at </a:t>
            </a:r>
            <a:r>
              <a:rPr lang="en-US" dirty="0" err="1"/>
              <a:t>Moneypoint</a:t>
            </a:r>
            <a:endParaRPr lang="en-US" dirty="0"/>
          </a:p>
          <a:p>
            <a:r>
              <a:rPr lang="en-US" dirty="0"/>
              <a:t>ESB’s plans include investment in a green hydrogen production,</a:t>
            </a:r>
          </a:p>
          <a:p>
            <a:r>
              <a:rPr lang="en-US" dirty="0"/>
              <a:t> storage and generation facility at </a:t>
            </a:r>
            <a:r>
              <a:rPr lang="en-US" dirty="0" err="1"/>
              <a:t>Moneypoint</a:t>
            </a:r>
            <a:r>
              <a:rPr lang="en-US" dirty="0"/>
              <a:t> towards the </a:t>
            </a:r>
          </a:p>
          <a:p>
            <a:r>
              <a:rPr lang="en-US" dirty="0"/>
              <a:t>end of the decade. A clean, zero-carbon fuel, green hydrogen will be produced from renewable energy and used for power generation, heavy goods vehicles in the transport sector and to help </a:t>
            </a:r>
            <a:r>
              <a:rPr lang="en-US" dirty="0" err="1"/>
              <a:t>decarbonise</a:t>
            </a:r>
            <a:r>
              <a:rPr lang="en-US" dirty="0"/>
              <a:t> a wide range of industries such as pharmaceuticals, electronics and cement manufacturing.</a:t>
            </a:r>
          </a:p>
        </p:txBody>
      </p:sp>
      <p:pic>
        <p:nvPicPr>
          <p:cNvPr id="4" name="Picture 3">
            <a:extLst>
              <a:ext uri="{FF2B5EF4-FFF2-40B4-BE49-F238E27FC236}">
                <a16:creationId xmlns:a16="http://schemas.microsoft.com/office/drawing/2014/main" id="{37AF3EA2-1D2B-4B3E-B7EC-6485B0F92AD2}"/>
              </a:ext>
            </a:extLst>
          </p:cNvPr>
          <p:cNvPicPr>
            <a:picLocks noChangeAspect="1"/>
          </p:cNvPicPr>
          <p:nvPr/>
        </p:nvPicPr>
        <p:blipFill>
          <a:blip r:embed="rId3"/>
          <a:stretch>
            <a:fillRect/>
          </a:stretch>
        </p:blipFill>
        <p:spPr>
          <a:xfrm>
            <a:off x="6526143" y="271646"/>
            <a:ext cx="4944165" cy="3591426"/>
          </a:xfrm>
          <a:prstGeom prst="rect">
            <a:avLst/>
          </a:prstGeom>
        </p:spPr>
      </p:pic>
      <p:pic>
        <p:nvPicPr>
          <p:cNvPr id="5" name="Picture 4">
            <a:extLst>
              <a:ext uri="{FF2B5EF4-FFF2-40B4-BE49-F238E27FC236}">
                <a16:creationId xmlns:a16="http://schemas.microsoft.com/office/drawing/2014/main" id="{987A5E0D-9590-4E85-AF3D-C1971F45EFCB}"/>
              </a:ext>
            </a:extLst>
          </p:cNvPr>
          <p:cNvPicPr>
            <a:picLocks noChangeAspect="1"/>
          </p:cNvPicPr>
          <p:nvPr/>
        </p:nvPicPr>
        <p:blipFill>
          <a:blip r:embed="rId4"/>
          <a:stretch>
            <a:fillRect/>
          </a:stretch>
        </p:blipFill>
        <p:spPr>
          <a:xfrm>
            <a:off x="7637088" y="4067809"/>
            <a:ext cx="3467788" cy="1984102"/>
          </a:xfrm>
          <a:prstGeom prst="rect">
            <a:avLst/>
          </a:prstGeom>
        </p:spPr>
      </p:pic>
      <p:sp>
        <p:nvSpPr>
          <p:cNvPr id="6" name="Rectangle 5">
            <a:extLst>
              <a:ext uri="{FF2B5EF4-FFF2-40B4-BE49-F238E27FC236}">
                <a16:creationId xmlns:a16="http://schemas.microsoft.com/office/drawing/2014/main" id="{77B5770B-A9EF-4C00-AE92-6DF4A20A4EB8}"/>
              </a:ext>
            </a:extLst>
          </p:cNvPr>
          <p:cNvSpPr/>
          <p:nvPr/>
        </p:nvSpPr>
        <p:spPr>
          <a:xfrm>
            <a:off x="6113914" y="5690072"/>
            <a:ext cx="1523174" cy="369332"/>
          </a:xfrm>
          <a:prstGeom prst="rect">
            <a:avLst/>
          </a:prstGeom>
        </p:spPr>
        <p:txBody>
          <a:bodyPr wrap="none">
            <a:spAutoFit/>
          </a:bodyPr>
          <a:lstStyle/>
          <a:p>
            <a:r>
              <a:rPr lang="en-GB" dirty="0"/>
              <a:t>€ 638,885,191</a:t>
            </a:r>
          </a:p>
        </p:txBody>
      </p:sp>
    </p:spTree>
    <p:extLst>
      <p:ext uri="{BB962C8B-B14F-4D97-AF65-F5344CB8AC3E}">
        <p14:creationId xmlns:p14="http://schemas.microsoft.com/office/powerpoint/2010/main" val="41024773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7E5A3BFA-270B-4117-937F-7C0654830BBA}"/>
              </a:ext>
            </a:extLst>
          </p:cNvPr>
          <p:cNvSpPr txBox="1"/>
          <p:nvPr/>
        </p:nvSpPr>
        <p:spPr>
          <a:xfrm>
            <a:off x="1295303" y="82166"/>
            <a:ext cx="3053177" cy="523220"/>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Clean Hydrogen JU</a:t>
            </a:r>
          </a:p>
        </p:txBody>
      </p:sp>
      <p:graphicFrame>
        <p:nvGraphicFramePr>
          <p:cNvPr id="8" name="Table 7">
            <a:extLst>
              <a:ext uri="{FF2B5EF4-FFF2-40B4-BE49-F238E27FC236}">
                <a16:creationId xmlns:a16="http://schemas.microsoft.com/office/drawing/2014/main" id="{3936B358-ADC5-42C9-AF99-D4C10727F654}"/>
              </a:ext>
            </a:extLst>
          </p:cNvPr>
          <p:cNvGraphicFramePr>
            <a:graphicFrameLocks noGrp="1"/>
          </p:cNvGraphicFramePr>
          <p:nvPr>
            <p:extLst>
              <p:ext uri="{D42A27DB-BD31-4B8C-83A1-F6EECF244321}">
                <p14:modId xmlns:p14="http://schemas.microsoft.com/office/powerpoint/2010/main" val="645617335"/>
              </p:ext>
            </p:extLst>
          </p:nvPr>
        </p:nvGraphicFramePr>
        <p:xfrm>
          <a:off x="635946" y="1094106"/>
          <a:ext cx="3524676" cy="4865533"/>
        </p:xfrm>
        <a:graphic>
          <a:graphicData uri="http://schemas.openxmlformats.org/drawingml/2006/table">
            <a:tbl>
              <a:tblPr>
                <a:tableStyleId>{5C22544A-7EE6-4342-B048-85BDC9FD1C3A}</a:tableStyleId>
              </a:tblPr>
              <a:tblGrid>
                <a:gridCol w="821960">
                  <a:extLst>
                    <a:ext uri="{9D8B030D-6E8A-4147-A177-3AD203B41FA5}">
                      <a16:colId xmlns:a16="http://schemas.microsoft.com/office/drawing/2014/main" val="2264144265"/>
                    </a:ext>
                  </a:extLst>
                </a:gridCol>
                <a:gridCol w="2702716">
                  <a:extLst>
                    <a:ext uri="{9D8B030D-6E8A-4147-A177-3AD203B41FA5}">
                      <a16:colId xmlns:a16="http://schemas.microsoft.com/office/drawing/2014/main" val="438814765"/>
                    </a:ext>
                  </a:extLst>
                </a:gridCol>
              </a:tblGrid>
              <a:tr h="560729">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8368" marR="8368" marT="8368" marB="0" anchor="ctr"/>
                </a:tc>
                <a:tc>
                  <a:txBody>
                    <a:bodyPr/>
                    <a:lstStyle/>
                    <a:p>
                      <a:pPr algn="l" fontAlgn="ctr"/>
                      <a:r>
                        <a:rPr lang="en-US" sz="1200" u="none" strike="noStrike" dirty="0">
                          <a:effectLst/>
                        </a:rPr>
                        <a:t>Addressing the sustainability and criticality of </a:t>
                      </a:r>
                      <a:r>
                        <a:rPr lang="en-US" sz="1200" u="none" strike="noStrike" dirty="0" err="1">
                          <a:effectLst/>
                        </a:rPr>
                        <a:t>electrolyser</a:t>
                      </a:r>
                      <a:r>
                        <a:rPr lang="en-US" sz="1200" u="none" strike="noStrike" dirty="0">
                          <a:effectLst/>
                        </a:rPr>
                        <a:t> and fuel cell materials </a:t>
                      </a:r>
                      <a:endParaRPr lang="en-US" sz="1200" b="0" i="0" u="none" strike="noStrike" dirty="0">
                        <a:solidFill>
                          <a:srgbClr val="000000"/>
                        </a:solidFill>
                        <a:effectLst/>
                        <a:latin typeface="Calibri" panose="020F0502020204030204" pitchFamily="34" charset="0"/>
                      </a:endParaRPr>
                    </a:p>
                  </a:txBody>
                  <a:tcPr marL="8368" marR="8368" marT="8368" marB="0" anchor="ctr"/>
                </a:tc>
                <a:extLst>
                  <a:ext uri="{0D108BD9-81ED-4DB2-BD59-A6C34878D82A}">
                    <a16:rowId xmlns:a16="http://schemas.microsoft.com/office/drawing/2014/main" val="1804095038"/>
                  </a:ext>
                </a:extLst>
              </a:tr>
              <a:tr h="560729">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8368" marR="8368" marT="8368" marB="0" anchor="ctr"/>
                </a:tc>
                <a:tc>
                  <a:txBody>
                    <a:bodyPr/>
                    <a:lstStyle/>
                    <a:p>
                      <a:pPr algn="l" fontAlgn="ctr"/>
                      <a:r>
                        <a:rPr lang="en-US" sz="1200" u="none" strike="noStrike">
                          <a:effectLst/>
                        </a:rPr>
                        <a:t>Development and validation of pressurised high temperature steam electrolysis stacks (SOEL)</a:t>
                      </a:r>
                      <a:endParaRPr lang="en-US" sz="1200" b="0" i="0" u="none" strike="noStrike">
                        <a:solidFill>
                          <a:srgbClr val="000000"/>
                        </a:solidFill>
                        <a:effectLst/>
                        <a:latin typeface="Calibri" panose="020F0502020204030204" pitchFamily="34" charset="0"/>
                      </a:endParaRPr>
                    </a:p>
                  </a:txBody>
                  <a:tcPr marL="8368" marR="8368" marT="8368" marB="0" anchor="ctr"/>
                </a:tc>
                <a:extLst>
                  <a:ext uri="{0D108BD9-81ED-4DB2-BD59-A6C34878D82A}">
                    <a16:rowId xmlns:a16="http://schemas.microsoft.com/office/drawing/2014/main" val="3291363604"/>
                  </a:ext>
                </a:extLst>
              </a:tr>
              <a:tr h="560729">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8368" marR="8368" marT="8368" marB="0" anchor="ctr"/>
                </a:tc>
                <a:tc>
                  <a:txBody>
                    <a:bodyPr/>
                    <a:lstStyle/>
                    <a:p>
                      <a:pPr algn="l" fontAlgn="ctr"/>
                      <a:r>
                        <a:rPr lang="en-US" sz="1200" u="none" strike="noStrike" dirty="0">
                          <a:effectLst/>
                        </a:rPr>
                        <a:t>Development and validation of </a:t>
                      </a:r>
                      <a:r>
                        <a:rPr lang="en-US" sz="1200" u="none" strike="noStrike" dirty="0" err="1">
                          <a:effectLst/>
                        </a:rPr>
                        <a:t>pressurised</a:t>
                      </a:r>
                      <a:r>
                        <a:rPr lang="en-US" sz="1200" u="none" strike="noStrike" dirty="0">
                          <a:effectLst/>
                        </a:rPr>
                        <a:t> high temperature steam electrolysis stacks (PCCEL)</a:t>
                      </a:r>
                      <a:endParaRPr lang="en-US" sz="1200" b="0" i="0" u="none" strike="noStrike" dirty="0">
                        <a:solidFill>
                          <a:srgbClr val="000000"/>
                        </a:solidFill>
                        <a:effectLst/>
                        <a:latin typeface="Calibri" panose="020F0502020204030204" pitchFamily="34" charset="0"/>
                      </a:endParaRPr>
                    </a:p>
                  </a:txBody>
                  <a:tcPr marL="8368" marR="8368" marT="8368" marB="0" anchor="ctr"/>
                </a:tc>
                <a:extLst>
                  <a:ext uri="{0D108BD9-81ED-4DB2-BD59-A6C34878D82A}">
                    <a16:rowId xmlns:a16="http://schemas.microsoft.com/office/drawing/2014/main" val="2012434229"/>
                  </a:ext>
                </a:extLst>
              </a:tr>
              <a:tr h="560729">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8368" marR="8368" marT="8368" marB="0" anchor="ctr"/>
                </a:tc>
                <a:tc>
                  <a:txBody>
                    <a:bodyPr/>
                    <a:lstStyle/>
                    <a:p>
                      <a:pPr algn="l" fontAlgn="ctr"/>
                      <a:r>
                        <a:rPr lang="en-US" sz="1200" u="none" strike="noStrike">
                          <a:effectLst/>
                        </a:rPr>
                        <a:t>Development of low temperature water electrolysers for highly pressurised hydrogen production</a:t>
                      </a:r>
                      <a:endParaRPr lang="en-US" sz="1200" b="0" i="0" u="none" strike="noStrike">
                        <a:solidFill>
                          <a:srgbClr val="000000"/>
                        </a:solidFill>
                        <a:effectLst/>
                        <a:latin typeface="Calibri" panose="020F0502020204030204" pitchFamily="34" charset="0"/>
                      </a:endParaRPr>
                    </a:p>
                  </a:txBody>
                  <a:tcPr marL="8368" marR="8368" marT="8368" marB="0" anchor="ctr"/>
                </a:tc>
                <a:extLst>
                  <a:ext uri="{0D108BD9-81ED-4DB2-BD59-A6C34878D82A}">
                    <a16:rowId xmlns:a16="http://schemas.microsoft.com/office/drawing/2014/main" val="3297027865"/>
                  </a:ext>
                </a:extLst>
              </a:tr>
              <a:tr h="373819">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8368" marR="8368" marT="8368" marB="0" anchor="ctr"/>
                </a:tc>
                <a:tc>
                  <a:txBody>
                    <a:bodyPr/>
                    <a:lstStyle/>
                    <a:p>
                      <a:pPr algn="l" fontAlgn="ctr"/>
                      <a:r>
                        <a:rPr lang="en-US" sz="1200" u="none" strike="noStrike">
                          <a:effectLst/>
                        </a:rPr>
                        <a:t>Design for advanced and scalable manufacturing of electrolysers </a:t>
                      </a:r>
                      <a:endParaRPr lang="en-US" sz="1200" b="0" i="0" u="none" strike="noStrike">
                        <a:solidFill>
                          <a:srgbClr val="000000"/>
                        </a:solidFill>
                        <a:effectLst/>
                        <a:latin typeface="Calibri" panose="020F0502020204030204" pitchFamily="34" charset="0"/>
                      </a:endParaRPr>
                    </a:p>
                  </a:txBody>
                  <a:tcPr marL="8368" marR="8368" marT="8368" marB="0" anchor="ctr"/>
                </a:tc>
                <a:extLst>
                  <a:ext uri="{0D108BD9-81ED-4DB2-BD59-A6C34878D82A}">
                    <a16:rowId xmlns:a16="http://schemas.microsoft.com/office/drawing/2014/main" val="4185037008"/>
                  </a:ext>
                </a:extLst>
              </a:tr>
              <a:tr h="373819">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8368" marR="8368" marT="8368" marB="0" anchor="ctr"/>
                </a:tc>
                <a:tc>
                  <a:txBody>
                    <a:bodyPr/>
                    <a:lstStyle/>
                    <a:p>
                      <a:pPr algn="l" fontAlgn="ctr"/>
                      <a:r>
                        <a:rPr lang="en-US" sz="1200" u="none" strike="noStrike">
                          <a:effectLst/>
                        </a:rPr>
                        <a:t>Scaling up of cells and stacks for large electrolysers </a:t>
                      </a:r>
                      <a:endParaRPr lang="en-US" sz="1200" b="0" i="0" u="none" strike="noStrike">
                        <a:solidFill>
                          <a:srgbClr val="000000"/>
                        </a:solidFill>
                        <a:effectLst/>
                        <a:latin typeface="Calibri" panose="020F0502020204030204" pitchFamily="34" charset="0"/>
                      </a:endParaRPr>
                    </a:p>
                  </a:txBody>
                  <a:tcPr marL="8368" marR="8368" marT="8368" marB="0" anchor="ctr"/>
                </a:tc>
                <a:extLst>
                  <a:ext uri="{0D108BD9-81ED-4DB2-BD59-A6C34878D82A}">
                    <a16:rowId xmlns:a16="http://schemas.microsoft.com/office/drawing/2014/main" val="1049189188"/>
                  </a:ext>
                </a:extLst>
              </a:tr>
              <a:tr h="373819">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8368" marR="8368" marT="8368" marB="0" anchor="ctr"/>
                </a:tc>
                <a:tc>
                  <a:txBody>
                    <a:bodyPr/>
                    <a:lstStyle/>
                    <a:p>
                      <a:pPr algn="l" fontAlgn="ctr"/>
                      <a:r>
                        <a:rPr lang="en-US" sz="1200" u="none" strike="noStrike">
                          <a:effectLst/>
                        </a:rPr>
                        <a:t>Efficiency boost of solar thermochemical water splitting </a:t>
                      </a:r>
                      <a:endParaRPr lang="en-US" sz="1200" b="0" i="0" u="none" strike="noStrike">
                        <a:solidFill>
                          <a:srgbClr val="000000"/>
                        </a:solidFill>
                        <a:effectLst/>
                        <a:latin typeface="Calibri" panose="020F0502020204030204" pitchFamily="34" charset="0"/>
                      </a:endParaRPr>
                    </a:p>
                  </a:txBody>
                  <a:tcPr marL="8368" marR="8368" marT="8368" marB="0" anchor="ctr"/>
                </a:tc>
                <a:extLst>
                  <a:ext uri="{0D108BD9-81ED-4DB2-BD59-A6C34878D82A}">
                    <a16:rowId xmlns:a16="http://schemas.microsoft.com/office/drawing/2014/main" val="3239549023"/>
                  </a:ext>
                </a:extLst>
              </a:tr>
              <a:tr h="560729">
                <a:tc>
                  <a:txBody>
                    <a:bodyPr/>
                    <a:lstStyle/>
                    <a:p>
                      <a:pPr algn="ctr" fontAlgn="ctr"/>
                      <a:r>
                        <a:rPr lang="en-GB" sz="1200" u="none" strike="noStrike">
                          <a:effectLst/>
                        </a:rPr>
                        <a:t>IA</a:t>
                      </a:r>
                      <a:endParaRPr lang="en-GB" sz="1200" b="0" i="0" u="none" strike="noStrike">
                        <a:solidFill>
                          <a:srgbClr val="000000"/>
                        </a:solidFill>
                        <a:effectLst/>
                        <a:latin typeface="Calibri" panose="020F0502020204030204" pitchFamily="34" charset="0"/>
                      </a:endParaRPr>
                    </a:p>
                  </a:txBody>
                  <a:tcPr marL="8368" marR="8368" marT="8368" marB="0" anchor="ctr"/>
                </a:tc>
                <a:tc>
                  <a:txBody>
                    <a:bodyPr/>
                    <a:lstStyle/>
                    <a:p>
                      <a:pPr algn="l" fontAlgn="ctr"/>
                      <a:r>
                        <a:rPr lang="en-US" sz="1200" u="none" strike="noStrike">
                          <a:effectLst/>
                        </a:rPr>
                        <a:t>Bringing renewable hydrogen MW scale off grid installations closer to technical and financial maturity  </a:t>
                      </a:r>
                      <a:endParaRPr lang="en-US" sz="1200" b="0" i="0" u="none" strike="noStrike">
                        <a:solidFill>
                          <a:srgbClr val="000000"/>
                        </a:solidFill>
                        <a:effectLst/>
                        <a:latin typeface="Calibri" panose="020F0502020204030204" pitchFamily="34" charset="0"/>
                      </a:endParaRPr>
                    </a:p>
                  </a:txBody>
                  <a:tcPr marL="8368" marR="8368" marT="8368" marB="0" anchor="ctr"/>
                </a:tc>
                <a:extLst>
                  <a:ext uri="{0D108BD9-81ED-4DB2-BD59-A6C34878D82A}">
                    <a16:rowId xmlns:a16="http://schemas.microsoft.com/office/drawing/2014/main" val="3501598294"/>
                  </a:ext>
                </a:extLst>
              </a:tr>
              <a:tr h="373819">
                <a:tc>
                  <a:txBody>
                    <a:bodyPr/>
                    <a:lstStyle/>
                    <a:p>
                      <a:pPr algn="ctr" fontAlgn="ctr"/>
                      <a:r>
                        <a:rPr lang="en-GB" sz="1200" u="none" strike="noStrike">
                          <a:effectLst/>
                        </a:rPr>
                        <a:t>IA</a:t>
                      </a:r>
                      <a:endParaRPr lang="en-GB" sz="1200" b="0" i="0" u="none" strike="noStrike">
                        <a:solidFill>
                          <a:srgbClr val="000000"/>
                        </a:solidFill>
                        <a:effectLst/>
                        <a:latin typeface="Calibri" panose="020F0502020204030204" pitchFamily="34" charset="0"/>
                      </a:endParaRPr>
                    </a:p>
                  </a:txBody>
                  <a:tcPr marL="8368" marR="8368" marT="8368" marB="0" anchor="ctr"/>
                </a:tc>
                <a:tc>
                  <a:txBody>
                    <a:bodyPr/>
                    <a:lstStyle/>
                    <a:p>
                      <a:pPr algn="l" fontAlgn="ctr"/>
                      <a:r>
                        <a:rPr lang="en-US" sz="1200" u="none" strike="noStrike">
                          <a:effectLst/>
                        </a:rPr>
                        <a:t>Integration of multi MW electrolysers in industrial applications</a:t>
                      </a:r>
                      <a:endParaRPr lang="en-US" sz="1200" b="0" i="0" u="none" strike="noStrike">
                        <a:solidFill>
                          <a:srgbClr val="000000"/>
                        </a:solidFill>
                        <a:effectLst/>
                        <a:latin typeface="Calibri" panose="020F0502020204030204" pitchFamily="34" charset="0"/>
                      </a:endParaRPr>
                    </a:p>
                  </a:txBody>
                  <a:tcPr marL="8368" marR="8368" marT="8368" marB="0" anchor="ctr"/>
                </a:tc>
                <a:extLst>
                  <a:ext uri="{0D108BD9-81ED-4DB2-BD59-A6C34878D82A}">
                    <a16:rowId xmlns:a16="http://schemas.microsoft.com/office/drawing/2014/main" val="3819236076"/>
                  </a:ext>
                </a:extLst>
              </a:tr>
              <a:tr h="186910">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8368" marR="8368" marT="8368" marB="0" anchor="ctr"/>
                </a:tc>
                <a:tc>
                  <a:txBody>
                    <a:bodyPr/>
                    <a:lstStyle/>
                    <a:p>
                      <a:pPr algn="l" fontAlgn="ctr"/>
                      <a:r>
                        <a:rPr lang="en-US" sz="1200" u="none" strike="noStrike">
                          <a:effectLst/>
                        </a:rPr>
                        <a:t>Scaling up technologies for SOEL</a:t>
                      </a:r>
                      <a:endParaRPr lang="en-US" sz="1200" b="0" i="0" u="none" strike="noStrike">
                        <a:solidFill>
                          <a:srgbClr val="000000"/>
                        </a:solidFill>
                        <a:effectLst/>
                        <a:latin typeface="Calibri" panose="020F0502020204030204" pitchFamily="34" charset="0"/>
                      </a:endParaRPr>
                    </a:p>
                  </a:txBody>
                  <a:tcPr marL="8368" marR="8368" marT="8368" marB="0" anchor="ctr"/>
                </a:tc>
                <a:extLst>
                  <a:ext uri="{0D108BD9-81ED-4DB2-BD59-A6C34878D82A}">
                    <a16:rowId xmlns:a16="http://schemas.microsoft.com/office/drawing/2014/main" val="2015804869"/>
                  </a:ext>
                </a:extLst>
              </a:tr>
              <a:tr h="373819">
                <a:tc>
                  <a:txBody>
                    <a:bodyPr/>
                    <a:lstStyle/>
                    <a:p>
                      <a:pPr algn="ctr" fontAlgn="ctr"/>
                      <a:r>
                        <a:rPr lang="en-GB" sz="1200" u="none" strike="noStrike" dirty="0">
                          <a:effectLst/>
                        </a:rPr>
                        <a:t>IA</a:t>
                      </a:r>
                      <a:endParaRPr lang="en-GB" sz="1200" b="0" i="0" u="none" strike="noStrike" dirty="0">
                        <a:solidFill>
                          <a:srgbClr val="000000"/>
                        </a:solidFill>
                        <a:effectLst/>
                        <a:latin typeface="Calibri" panose="020F0502020204030204" pitchFamily="34" charset="0"/>
                      </a:endParaRPr>
                    </a:p>
                  </a:txBody>
                  <a:tcPr marL="8368" marR="8368" marT="8368" marB="0" anchor="ctr"/>
                </a:tc>
                <a:tc>
                  <a:txBody>
                    <a:bodyPr/>
                    <a:lstStyle/>
                    <a:p>
                      <a:pPr algn="l" fontAlgn="ctr"/>
                      <a:r>
                        <a:rPr lang="en-US" sz="1200" u="none" strike="noStrike" dirty="0">
                          <a:effectLst/>
                        </a:rPr>
                        <a:t>Demonstrating offshore production of renewable hydrogen</a:t>
                      </a:r>
                      <a:endParaRPr lang="en-US" sz="1200" b="0" i="0" u="none" strike="noStrike" dirty="0">
                        <a:solidFill>
                          <a:srgbClr val="000000"/>
                        </a:solidFill>
                        <a:effectLst/>
                        <a:latin typeface="Calibri" panose="020F0502020204030204" pitchFamily="34" charset="0"/>
                      </a:endParaRPr>
                    </a:p>
                  </a:txBody>
                  <a:tcPr marL="8368" marR="8368" marT="8368" marB="0" anchor="ctr"/>
                </a:tc>
                <a:extLst>
                  <a:ext uri="{0D108BD9-81ED-4DB2-BD59-A6C34878D82A}">
                    <a16:rowId xmlns:a16="http://schemas.microsoft.com/office/drawing/2014/main" val="166911540"/>
                  </a:ext>
                </a:extLst>
              </a:tr>
            </a:tbl>
          </a:graphicData>
        </a:graphic>
      </p:graphicFrame>
      <p:graphicFrame>
        <p:nvGraphicFramePr>
          <p:cNvPr id="9" name="Table 8">
            <a:extLst>
              <a:ext uri="{FF2B5EF4-FFF2-40B4-BE49-F238E27FC236}">
                <a16:creationId xmlns:a16="http://schemas.microsoft.com/office/drawing/2014/main" id="{BE99FBC8-6A9E-4457-9020-F2295782C02A}"/>
              </a:ext>
            </a:extLst>
          </p:cNvPr>
          <p:cNvGraphicFramePr>
            <a:graphicFrameLocks noGrp="1"/>
          </p:cNvGraphicFramePr>
          <p:nvPr>
            <p:extLst>
              <p:ext uri="{D42A27DB-BD31-4B8C-83A1-F6EECF244321}">
                <p14:modId xmlns:p14="http://schemas.microsoft.com/office/powerpoint/2010/main" val="4056019494"/>
              </p:ext>
            </p:extLst>
          </p:nvPr>
        </p:nvGraphicFramePr>
        <p:xfrm>
          <a:off x="4601029" y="528442"/>
          <a:ext cx="4077521" cy="5972092"/>
        </p:xfrm>
        <a:graphic>
          <a:graphicData uri="http://schemas.openxmlformats.org/drawingml/2006/table">
            <a:tbl>
              <a:tblPr>
                <a:tableStyleId>{5C22544A-7EE6-4342-B048-85BDC9FD1C3A}</a:tableStyleId>
              </a:tblPr>
              <a:tblGrid>
                <a:gridCol w="950884">
                  <a:extLst>
                    <a:ext uri="{9D8B030D-6E8A-4147-A177-3AD203B41FA5}">
                      <a16:colId xmlns:a16="http://schemas.microsoft.com/office/drawing/2014/main" val="1409297560"/>
                    </a:ext>
                  </a:extLst>
                </a:gridCol>
                <a:gridCol w="3126637">
                  <a:extLst>
                    <a:ext uri="{9D8B030D-6E8A-4147-A177-3AD203B41FA5}">
                      <a16:colId xmlns:a16="http://schemas.microsoft.com/office/drawing/2014/main" val="3132946774"/>
                    </a:ext>
                  </a:extLst>
                </a:gridCol>
              </a:tblGrid>
              <a:tr h="485965">
                <a:tc>
                  <a:txBody>
                    <a:bodyPr/>
                    <a:lstStyle/>
                    <a:p>
                      <a:pPr algn="ctr" fontAlgn="ctr"/>
                      <a:r>
                        <a:rPr lang="en-GB" sz="1200" u="none" strike="noStrike" dirty="0">
                          <a:effectLst/>
                        </a:rPr>
                        <a:t>RIA</a:t>
                      </a:r>
                      <a:endParaRPr lang="en-GB" sz="1200" b="0" i="0" u="none" strike="noStrike" dirty="0">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a:effectLst/>
                        </a:rPr>
                        <a:t>Compatibility of Transmission and Distribution gas grid steels with hydrogen and development of mitigation techniques</a:t>
                      </a:r>
                      <a:endParaRPr lang="en-US" sz="1200" b="0" i="0" u="none" strike="noStrike">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2218093440"/>
                  </a:ext>
                </a:extLst>
              </a:tr>
              <a:tr h="364473">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a:effectLst/>
                        </a:rPr>
                        <a:t>Compatibility of Distribution non-steel metallic gas grid materials with hydrogen </a:t>
                      </a:r>
                      <a:endParaRPr lang="en-US" sz="1200" b="0" i="0" u="none" strike="noStrike">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2740371727"/>
                  </a:ext>
                </a:extLst>
              </a:tr>
              <a:tr h="485965">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a:effectLst/>
                        </a:rPr>
                        <a:t>Hydrogen and H2/NG mixture leak detection system for continuous monitoring and safe operation of HRS and future hydrogen/H2NG networks </a:t>
                      </a:r>
                      <a:endParaRPr lang="en-US" sz="1200" b="0" i="0" u="none" strike="noStrike">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1953727670"/>
                  </a:ext>
                </a:extLst>
              </a:tr>
              <a:tr h="242983">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a:effectLst/>
                        </a:rPr>
                        <a:t>Validation of a high-performance hydrogen liquefier prototype</a:t>
                      </a:r>
                      <a:endParaRPr lang="en-US" sz="1200" b="0" i="0" u="none" strike="noStrike">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2438221617"/>
                  </a:ext>
                </a:extLst>
              </a:tr>
              <a:tr h="485965">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dirty="0">
                          <a:effectLst/>
                        </a:rPr>
                        <a:t>Ammonia to Renewable Hydrogen: efficient system for ammonia cracking for application to long distance transportations</a:t>
                      </a:r>
                      <a:endParaRPr lang="en-US" sz="1200" b="0" i="0" u="none" strike="noStrike" dirty="0">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2516976650"/>
                  </a:ext>
                </a:extLst>
              </a:tr>
              <a:tr h="485965">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a:effectLst/>
                        </a:rPr>
                        <a:t>Efficient system for dehydrogenation of liquid organic hydrogen carriers for application to long distance transportations</a:t>
                      </a:r>
                      <a:endParaRPr lang="en-US" sz="1200" b="0" i="0" u="none" strike="noStrike">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4245517699"/>
                  </a:ext>
                </a:extLst>
              </a:tr>
              <a:tr h="242983">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a:effectLst/>
                        </a:rPr>
                        <a:t>Development of large scale LH2 containment for shipping</a:t>
                      </a:r>
                      <a:endParaRPr lang="en-US" sz="1200" b="0" i="0" u="none" strike="noStrike">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3799610829"/>
                  </a:ext>
                </a:extLst>
              </a:tr>
              <a:tr h="242983">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a:effectLst/>
                        </a:rPr>
                        <a:t>Increased hydrogen capacity of GH2 road trailers</a:t>
                      </a:r>
                      <a:endParaRPr lang="en-US" sz="1200" b="0" i="0" u="none" strike="noStrike">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150494986"/>
                  </a:ext>
                </a:extLst>
              </a:tr>
              <a:tr h="607456">
                <a:tc>
                  <a:txBody>
                    <a:bodyPr/>
                    <a:lstStyle/>
                    <a:p>
                      <a:pPr algn="ctr" fontAlgn="ctr"/>
                      <a:r>
                        <a:rPr lang="en-GB" sz="1200" u="none" strike="noStrike">
                          <a:effectLst/>
                        </a:rPr>
                        <a:t>IA</a:t>
                      </a:r>
                      <a:endParaRPr lang="en-GB" sz="1200" b="0" i="0" u="none" strike="noStrike">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a:effectLst/>
                        </a:rPr>
                        <a:t>Development of novel or hybrid concepts for reliable, high capacity and energy-efficient H2 compression systems at real-world scale </a:t>
                      </a:r>
                      <a:endParaRPr lang="en-US" sz="1200" b="0" i="0" u="none" strike="noStrike">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2875033691"/>
                  </a:ext>
                </a:extLst>
              </a:tr>
              <a:tr h="242983">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a:effectLst/>
                        </a:rPr>
                        <a:t>Sampling methodology and quality assessment of HRS</a:t>
                      </a:r>
                      <a:endParaRPr lang="en-US" sz="1200" b="0" i="0" u="none" strike="noStrike">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495459611"/>
                  </a:ext>
                </a:extLst>
              </a:tr>
              <a:tr h="364473">
                <a:tc>
                  <a:txBody>
                    <a:bodyPr/>
                    <a:lstStyle/>
                    <a:p>
                      <a:pPr algn="ctr" fontAlgn="ctr"/>
                      <a:r>
                        <a:rPr lang="en-GB" sz="1200" u="none" strike="noStrike">
                          <a:effectLst/>
                        </a:rPr>
                        <a:t>RIA</a:t>
                      </a:r>
                      <a:endParaRPr lang="en-GB" sz="1200" b="0" i="0" u="none" strike="noStrike">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a:effectLst/>
                        </a:rPr>
                        <a:t>Implementing new/optimised refuelling protocols and components for high flow HRS </a:t>
                      </a:r>
                      <a:endParaRPr lang="en-US" sz="1200" b="0" i="0" u="none" strike="noStrike">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4551279"/>
                  </a:ext>
                </a:extLst>
              </a:tr>
              <a:tr h="607456">
                <a:tc>
                  <a:txBody>
                    <a:bodyPr/>
                    <a:lstStyle/>
                    <a:p>
                      <a:pPr algn="ctr" fontAlgn="ctr"/>
                      <a:r>
                        <a:rPr lang="en-GB" sz="1200" u="none" strike="noStrike">
                          <a:effectLst/>
                        </a:rPr>
                        <a:t>IA</a:t>
                      </a:r>
                      <a:endParaRPr lang="en-GB" sz="1200" b="0" i="0" u="none" strike="noStrike">
                        <a:solidFill>
                          <a:srgbClr val="000000"/>
                        </a:solidFill>
                        <a:effectLst/>
                        <a:latin typeface="Calibri" panose="020F0502020204030204" pitchFamily="34" charset="0"/>
                      </a:endParaRPr>
                    </a:p>
                  </a:txBody>
                  <a:tcPr marL="5439" marR="5439" marT="5439" marB="0" anchor="ctr"/>
                </a:tc>
                <a:tc>
                  <a:txBody>
                    <a:bodyPr/>
                    <a:lstStyle/>
                    <a:p>
                      <a:pPr algn="l" fontAlgn="ctr"/>
                      <a:r>
                        <a:rPr lang="en-US" sz="1200" u="none" strike="noStrike" dirty="0">
                          <a:effectLst/>
                        </a:rPr>
                        <a:t>Development and demonstration of mobile and stationary compressed hydrogen </a:t>
                      </a:r>
                      <a:r>
                        <a:rPr lang="en-US" sz="1200" u="none" strike="noStrike" dirty="0" err="1">
                          <a:effectLst/>
                        </a:rPr>
                        <a:t>refuelling</a:t>
                      </a:r>
                      <a:r>
                        <a:rPr lang="en-US" sz="1200" u="none" strike="noStrike" dirty="0">
                          <a:effectLst/>
                        </a:rPr>
                        <a:t> solutions for application in inland shipping and short-distance maritime operations</a:t>
                      </a:r>
                      <a:endParaRPr lang="en-US" sz="1200" b="0" i="0" u="none" strike="noStrike" dirty="0">
                        <a:solidFill>
                          <a:srgbClr val="000000"/>
                        </a:solidFill>
                        <a:effectLst/>
                        <a:latin typeface="Calibri" panose="020F0502020204030204" pitchFamily="34" charset="0"/>
                      </a:endParaRPr>
                    </a:p>
                  </a:txBody>
                  <a:tcPr marL="5439" marR="5439" marT="5439" marB="0" anchor="ctr"/>
                </a:tc>
                <a:extLst>
                  <a:ext uri="{0D108BD9-81ED-4DB2-BD59-A6C34878D82A}">
                    <a16:rowId xmlns:a16="http://schemas.microsoft.com/office/drawing/2014/main" val="3744468631"/>
                  </a:ext>
                </a:extLst>
              </a:tr>
            </a:tbl>
          </a:graphicData>
        </a:graphic>
      </p:graphicFrame>
      <p:graphicFrame>
        <p:nvGraphicFramePr>
          <p:cNvPr id="10" name="Table 9">
            <a:extLst>
              <a:ext uri="{FF2B5EF4-FFF2-40B4-BE49-F238E27FC236}">
                <a16:creationId xmlns:a16="http://schemas.microsoft.com/office/drawing/2014/main" id="{FA58A8F6-B601-46DC-AD08-7FDC10FC86CE}"/>
              </a:ext>
            </a:extLst>
          </p:cNvPr>
          <p:cNvGraphicFramePr>
            <a:graphicFrameLocks noGrp="1"/>
          </p:cNvGraphicFramePr>
          <p:nvPr>
            <p:extLst>
              <p:ext uri="{D42A27DB-BD31-4B8C-83A1-F6EECF244321}">
                <p14:modId xmlns:p14="http://schemas.microsoft.com/office/powerpoint/2010/main" val="4185672418"/>
              </p:ext>
            </p:extLst>
          </p:nvPr>
        </p:nvGraphicFramePr>
        <p:xfrm>
          <a:off x="8801804" y="1514238"/>
          <a:ext cx="3213100" cy="4000500"/>
        </p:xfrm>
        <a:graphic>
          <a:graphicData uri="http://schemas.openxmlformats.org/drawingml/2006/table">
            <a:tbl>
              <a:tblPr>
                <a:tableStyleId>{5C22544A-7EE6-4342-B048-85BDC9FD1C3A}</a:tableStyleId>
              </a:tblPr>
              <a:tblGrid>
                <a:gridCol w="749300">
                  <a:extLst>
                    <a:ext uri="{9D8B030D-6E8A-4147-A177-3AD203B41FA5}">
                      <a16:colId xmlns:a16="http://schemas.microsoft.com/office/drawing/2014/main" val="633848911"/>
                    </a:ext>
                  </a:extLst>
                </a:gridCol>
                <a:gridCol w="2463800">
                  <a:extLst>
                    <a:ext uri="{9D8B030D-6E8A-4147-A177-3AD203B41FA5}">
                      <a16:colId xmlns:a16="http://schemas.microsoft.com/office/drawing/2014/main" val="3607087415"/>
                    </a:ext>
                  </a:extLst>
                </a:gridCol>
              </a:tblGrid>
              <a:tr h="571500">
                <a:tc>
                  <a:txBody>
                    <a:bodyPr/>
                    <a:lstStyle/>
                    <a:p>
                      <a:pPr algn="ctr" fontAlgn="ctr"/>
                      <a:r>
                        <a:rPr lang="en-GB" sz="1100" u="none" strike="noStrike" dirty="0">
                          <a:effectLst/>
                        </a:rPr>
                        <a:t>RIA</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Development and optimisation of reliable and versatile PEMFC stacks for high power range applications</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89968716"/>
                  </a:ext>
                </a:extLst>
              </a:tr>
              <a:tr h="571500">
                <a:tc>
                  <a:txBody>
                    <a:bodyPr/>
                    <a:lstStyle/>
                    <a:p>
                      <a:pPr algn="ctr" fontAlgn="ctr"/>
                      <a:r>
                        <a:rPr lang="en-GB" sz="1100" u="none" strike="noStrike">
                          <a:effectLst/>
                        </a:rPr>
                        <a:t>RIA</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Innovative and </a:t>
                      </a:r>
                      <a:r>
                        <a:rPr lang="en-US" sz="1100" u="none" strike="noStrike" dirty="0" err="1">
                          <a:effectLst/>
                        </a:rPr>
                        <a:t>optimised</a:t>
                      </a:r>
                      <a:r>
                        <a:rPr lang="en-US" sz="1100" u="none" strike="noStrike" dirty="0">
                          <a:effectLst/>
                        </a:rPr>
                        <a:t> MEA components towards next generation of improved PEMFC stacks</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1455770"/>
                  </a:ext>
                </a:extLst>
              </a:tr>
              <a:tr h="571500">
                <a:tc>
                  <a:txBody>
                    <a:bodyPr/>
                    <a:lstStyle/>
                    <a:p>
                      <a:pPr algn="ctr" fontAlgn="ctr"/>
                      <a:r>
                        <a:rPr lang="en-GB" sz="1100" u="none" strike="noStrike">
                          <a:effectLst/>
                        </a:rPr>
                        <a:t>IA</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Large scale demonstration of European H2 Heavy Duty Vehicle along the Ten-T corridors</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34896405"/>
                  </a:ext>
                </a:extLst>
              </a:tr>
              <a:tr h="190500">
                <a:tc>
                  <a:txBody>
                    <a:bodyPr/>
                    <a:lstStyle/>
                    <a:p>
                      <a:pPr algn="ctr" fontAlgn="ctr"/>
                      <a:r>
                        <a:rPr lang="en-GB" sz="1100" u="none" strike="noStrike">
                          <a:effectLst/>
                        </a:rPr>
                        <a:t>RIA</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LH2 tanks for heavy-duty vehicles</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64039436"/>
                  </a:ext>
                </a:extLst>
              </a:tr>
              <a:tr h="571500">
                <a:tc>
                  <a:txBody>
                    <a:bodyPr/>
                    <a:lstStyle/>
                    <a:p>
                      <a:pPr algn="ctr" fontAlgn="ctr"/>
                      <a:r>
                        <a:rPr lang="en-GB" sz="1100" u="none" strike="noStrike">
                          <a:effectLst/>
                        </a:rPr>
                        <a:t>IA</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Large scale demonstration of hydrogen fuel cell propelled inland waterway vessels</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23534452"/>
                  </a:ext>
                </a:extLst>
              </a:tr>
              <a:tr h="762000">
                <a:tc>
                  <a:txBody>
                    <a:bodyPr/>
                    <a:lstStyle/>
                    <a:p>
                      <a:pPr algn="ctr" fontAlgn="ctr"/>
                      <a:r>
                        <a:rPr lang="en-GB" sz="1100" u="none" strike="noStrike">
                          <a:effectLst/>
                        </a:rPr>
                        <a:t>RIA</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Development and optimisation of a dedicated Fuel Cells for Aviation: from dedicated stack (100s kW) up to full system (MWs)</a:t>
                      </a:r>
                      <a:endParaRPr lang="en-US" sz="11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64021670"/>
                  </a:ext>
                </a:extLst>
              </a:tr>
              <a:tr h="762000">
                <a:tc>
                  <a:txBody>
                    <a:bodyPr/>
                    <a:lstStyle/>
                    <a:p>
                      <a:pPr algn="ctr" fontAlgn="ctr"/>
                      <a:r>
                        <a:rPr lang="en-GB" sz="1100" u="none" strike="noStrike">
                          <a:effectLst/>
                        </a:rPr>
                        <a:t>RIA</a:t>
                      </a:r>
                      <a:endParaRPr lang="en-GB"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dirty="0">
                          <a:effectLst/>
                        </a:rPr>
                        <a:t>Development of specific aviation cryogenic storage system with a gauging, fuel metering, heat management and monitoring system</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5372970"/>
                  </a:ext>
                </a:extLst>
              </a:tr>
            </a:tbl>
          </a:graphicData>
        </a:graphic>
      </p:graphicFrame>
      <p:sp>
        <p:nvSpPr>
          <p:cNvPr id="11" name="Rectangle 10">
            <a:extLst>
              <a:ext uri="{FF2B5EF4-FFF2-40B4-BE49-F238E27FC236}">
                <a16:creationId xmlns:a16="http://schemas.microsoft.com/office/drawing/2014/main" id="{083BF8BB-4372-48A0-BF0E-04A47771A4BD}"/>
              </a:ext>
            </a:extLst>
          </p:cNvPr>
          <p:cNvSpPr/>
          <p:nvPr/>
        </p:nvSpPr>
        <p:spPr>
          <a:xfrm>
            <a:off x="177096" y="620059"/>
            <a:ext cx="4077521" cy="369332"/>
          </a:xfrm>
          <a:prstGeom prst="rect">
            <a:avLst/>
          </a:prstGeom>
        </p:spPr>
        <p:txBody>
          <a:bodyPr wrap="square">
            <a:spAutoFit/>
          </a:bodyPr>
          <a:lstStyle/>
          <a:p>
            <a:r>
              <a:rPr lang="en-GB" dirty="0"/>
              <a:t>Pillar 1: Renewable Hydrogen Production </a:t>
            </a:r>
          </a:p>
        </p:txBody>
      </p:sp>
      <p:sp>
        <p:nvSpPr>
          <p:cNvPr id="13" name="Rectangle 12">
            <a:extLst>
              <a:ext uri="{FF2B5EF4-FFF2-40B4-BE49-F238E27FC236}">
                <a16:creationId xmlns:a16="http://schemas.microsoft.com/office/drawing/2014/main" id="{5738CFE5-4CEC-4313-BBBB-EC7ECC9BA649}"/>
              </a:ext>
            </a:extLst>
          </p:cNvPr>
          <p:cNvSpPr/>
          <p:nvPr/>
        </p:nvSpPr>
        <p:spPr>
          <a:xfrm>
            <a:off x="4750216" y="31498"/>
            <a:ext cx="4984826" cy="369332"/>
          </a:xfrm>
          <a:prstGeom prst="rect">
            <a:avLst/>
          </a:prstGeom>
        </p:spPr>
        <p:txBody>
          <a:bodyPr wrap="none">
            <a:spAutoFit/>
          </a:bodyPr>
          <a:lstStyle/>
          <a:p>
            <a:r>
              <a:rPr lang="en-GB" dirty="0"/>
              <a:t>PILLAR 2: HYDROGEN STORAGE AND DISTRIBUTION</a:t>
            </a:r>
          </a:p>
        </p:txBody>
      </p:sp>
      <p:sp>
        <p:nvSpPr>
          <p:cNvPr id="14" name="Rectangle 13">
            <a:extLst>
              <a:ext uri="{FF2B5EF4-FFF2-40B4-BE49-F238E27FC236}">
                <a16:creationId xmlns:a16="http://schemas.microsoft.com/office/drawing/2014/main" id="{0EA43EFD-712F-47A5-956F-6AAA7EC50464}"/>
              </a:ext>
            </a:extLst>
          </p:cNvPr>
          <p:cNvSpPr/>
          <p:nvPr/>
        </p:nvSpPr>
        <p:spPr>
          <a:xfrm>
            <a:off x="8741696" y="770940"/>
            <a:ext cx="3450304" cy="646331"/>
          </a:xfrm>
          <a:prstGeom prst="rect">
            <a:avLst/>
          </a:prstGeom>
        </p:spPr>
        <p:txBody>
          <a:bodyPr wrap="none">
            <a:spAutoFit/>
          </a:bodyPr>
          <a:lstStyle/>
          <a:p>
            <a:r>
              <a:rPr lang="en-GB" dirty="0"/>
              <a:t>PILLAR 3.1: HYDROGEN END USES: </a:t>
            </a:r>
          </a:p>
          <a:p>
            <a:r>
              <a:rPr lang="en-GB" dirty="0"/>
              <a:t>TRANSPORT APPLICATIONS</a:t>
            </a:r>
          </a:p>
        </p:txBody>
      </p:sp>
    </p:spTree>
    <p:extLst>
      <p:ext uri="{BB962C8B-B14F-4D97-AF65-F5344CB8AC3E}">
        <p14:creationId xmlns:p14="http://schemas.microsoft.com/office/powerpoint/2010/main" val="8554629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7E5A3BFA-270B-4117-937F-7C0654830BBA}"/>
              </a:ext>
            </a:extLst>
          </p:cNvPr>
          <p:cNvSpPr txBox="1"/>
          <p:nvPr/>
        </p:nvSpPr>
        <p:spPr>
          <a:xfrm>
            <a:off x="6625111" y="309555"/>
            <a:ext cx="5003897" cy="523220"/>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Clean Hydrogen JU</a:t>
            </a:r>
          </a:p>
        </p:txBody>
      </p:sp>
      <p:graphicFrame>
        <p:nvGraphicFramePr>
          <p:cNvPr id="2" name="Table 1">
            <a:extLst>
              <a:ext uri="{FF2B5EF4-FFF2-40B4-BE49-F238E27FC236}">
                <a16:creationId xmlns:a16="http://schemas.microsoft.com/office/drawing/2014/main" id="{D9B0596C-45AD-47E2-B603-E2EA786D13F2}"/>
              </a:ext>
            </a:extLst>
          </p:cNvPr>
          <p:cNvGraphicFramePr>
            <a:graphicFrameLocks noGrp="1"/>
          </p:cNvGraphicFramePr>
          <p:nvPr>
            <p:extLst>
              <p:ext uri="{D42A27DB-BD31-4B8C-83A1-F6EECF244321}">
                <p14:modId xmlns:p14="http://schemas.microsoft.com/office/powerpoint/2010/main" val="3707067379"/>
              </p:ext>
            </p:extLst>
          </p:nvPr>
        </p:nvGraphicFramePr>
        <p:xfrm>
          <a:off x="987510" y="533256"/>
          <a:ext cx="4320847" cy="5646704"/>
        </p:xfrm>
        <a:graphic>
          <a:graphicData uri="http://schemas.openxmlformats.org/drawingml/2006/table">
            <a:tbl>
              <a:tblPr>
                <a:tableStyleId>{5C22544A-7EE6-4342-B048-85BDC9FD1C3A}</a:tableStyleId>
              </a:tblPr>
              <a:tblGrid>
                <a:gridCol w="1007629">
                  <a:extLst>
                    <a:ext uri="{9D8B030D-6E8A-4147-A177-3AD203B41FA5}">
                      <a16:colId xmlns:a16="http://schemas.microsoft.com/office/drawing/2014/main" val="768205671"/>
                    </a:ext>
                  </a:extLst>
                </a:gridCol>
                <a:gridCol w="3313218">
                  <a:extLst>
                    <a:ext uri="{9D8B030D-6E8A-4147-A177-3AD203B41FA5}">
                      <a16:colId xmlns:a16="http://schemas.microsoft.com/office/drawing/2014/main" val="1618865016"/>
                    </a:ext>
                  </a:extLst>
                </a:gridCol>
              </a:tblGrid>
              <a:tr h="500176">
                <a:tc>
                  <a:txBody>
                    <a:bodyPr/>
                    <a:lstStyle/>
                    <a:p>
                      <a:pPr algn="ctr" fontAlgn="ctr"/>
                      <a:r>
                        <a:rPr lang="en-GB" sz="1400" u="none" strike="noStrike">
                          <a:effectLst/>
                        </a:rPr>
                        <a:t>IA</a:t>
                      </a:r>
                      <a:endParaRPr lang="en-GB" sz="1400" b="0" i="0" u="none" strike="noStrike">
                        <a:solidFill>
                          <a:srgbClr val="000000"/>
                        </a:solidFill>
                        <a:effectLst/>
                        <a:latin typeface="Calibri" panose="020F0502020204030204" pitchFamily="34" charset="0"/>
                      </a:endParaRPr>
                    </a:p>
                  </a:txBody>
                  <a:tcPr marL="8058" marR="8058" marT="8058" marB="0" anchor="ctr"/>
                </a:tc>
                <a:tc>
                  <a:txBody>
                    <a:bodyPr/>
                    <a:lstStyle/>
                    <a:p>
                      <a:pPr algn="l" fontAlgn="ctr"/>
                      <a:r>
                        <a:rPr lang="en-US" sz="1400" u="none" strike="noStrike">
                          <a:effectLst/>
                        </a:rPr>
                        <a:t>Design and industrial deployment of innovative manufacturing processes for fuel cells and fuel cell components </a:t>
                      </a:r>
                      <a:endParaRPr lang="en-US" sz="1400" b="0" i="0" u="none" strike="noStrike">
                        <a:solidFill>
                          <a:srgbClr val="000000"/>
                        </a:solidFill>
                        <a:effectLst/>
                        <a:latin typeface="Calibri" panose="020F0502020204030204" pitchFamily="34" charset="0"/>
                      </a:endParaRPr>
                    </a:p>
                  </a:txBody>
                  <a:tcPr marL="8058" marR="8058" marT="8058" marB="0" anchor="ctr"/>
                </a:tc>
                <a:extLst>
                  <a:ext uri="{0D108BD9-81ED-4DB2-BD59-A6C34878D82A}">
                    <a16:rowId xmlns:a16="http://schemas.microsoft.com/office/drawing/2014/main" val="2254725426"/>
                  </a:ext>
                </a:extLst>
              </a:tr>
              <a:tr h="500176">
                <a:tc>
                  <a:txBody>
                    <a:bodyPr/>
                    <a:lstStyle/>
                    <a:p>
                      <a:pPr algn="ctr" fontAlgn="ctr"/>
                      <a:r>
                        <a:rPr lang="en-GB" sz="1400" u="none" strike="noStrike">
                          <a:effectLst/>
                        </a:rPr>
                        <a:t>RIA</a:t>
                      </a:r>
                      <a:endParaRPr lang="en-GB" sz="1400" b="0" i="0" u="none" strike="noStrike">
                        <a:solidFill>
                          <a:srgbClr val="000000"/>
                        </a:solidFill>
                        <a:effectLst/>
                        <a:latin typeface="Calibri" panose="020F0502020204030204" pitchFamily="34" charset="0"/>
                      </a:endParaRPr>
                    </a:p>
                  </a:txBody>
                  <a:tcPr marL="8058" marR="8058" marT="8058" marB="0" anchor="ctr"/>
                </a:tc>
                <a:tc>
                  <a:txBody>
                    <a:bodyPr/>
                    <a:lstStyle/>
                    <a:p>
                      <a:pPr algn="l" fontAlgn="ctr"/>
                      <a:r>
                        <a:rPr lang="en-US" sz="1400" u="none" strike="noStrike">
                          <a:effectLst/>
                        </a:rPr>
                        <a:t>Ammonia powered fuel cell system focusing on superior efficiency, durable operation and design optimisation</a:t>
                      </a:r>
                      <a:endParaRPr lang="en-US" sz="1400" b="0" i="0" u="none" strike="noStrike">
                        <a:solidFill>
                          <a:srgbClr val="000000"/>
                        </a:solidFill>
                        <a:effectLst/>
                        <a:latin typeface="Calibri" panose="020F0502020204030204" pitchFamily="34" charset="0"/>
                      </a:endParaRPr>
                    </a:p>
                  </a:txBody>
                  <a:tcPr marL="8058" marR="8058" marT="8058" marB="0" anchor="ctr"/>
                </a:tc>
                <a:extLst>
                  <a:ext uri="{0D108BD9-81ED-4DB2-BD59-A6C34878D82A}">
                    <a16:rowId xmlns:a16="http://schemas.microsoft.com/office/drawing/2014/main" val="2254548720"/>
                  </a:ext>
                </a:extLst>
              </a:tr>
              <a:tr h="500176">
                <a:tc>
                  <a:txBody>
                    <a:bodyPr/>
                    <a:lstStyle/>
                    <a:p>
                      <a:pPr algn="ctr" fontAlgn="ctr"/>
                      <a:r>
                        <a:rPr lang="en-GB" sz="1400" u="none" strike="noStrike">
                          <a:effectLst/>
                        </a:rPr>
                        <a:t>RIA</a:t>
                      </a:r>
                      <a:endParaRPr lang="en-GB" sz="1400" b="0" i="0" u="none" strike="noStrike">
                        <a:solidFill>
                          <a:srgbClr val="000000"/>
                        </a:solidFill>
                        <a:effectLst/>
                        <a:latin typeface="Calibri" panose="020F0502020204030204" pitchFamily="34" charset="0"/>
                      </a:endParaRPr>
                    </a:p>
                  </a:txBody>
                  <a:tcPr marL="8058" marR="8058" marT="8058" marB="0" anchor="ctr"/>
                </a:tc>
                <a:tc>
                  <a:txBody>
                    <a:bodyPr/>
                    <a:lstStyle/>
                    <a:p>
                      <a:pPr algn="l" fontAlgn="ctr"/>
                      <a:r>
                        <a:rPr lang="en-US" sz="1400" u="none" strike="noStrike" dirty="0">
                          <a:effectLst/>
                        </a:rPr>
                        <a:t>Reversible SOC system development, operation and energy system (grid) integration </a:t>
                      </a:r>
                      <a:endParaRPr lang="en-US" sz="1400" b="0" i="0" u="none" strike="noStrike" dirty="0">
                        <a:solidFill>
                          <a:srgbClr val="000000"/>
                        </a:solidFill>
                        <a:effectLst/>
                        <a:latin typeface="Calibri" panose="020F0502020204030204" pitchFamily="34" charset="0"/>
                      </a:endParaRPr>
                    </a:p>
                  </a:txBody>
                  <a:tcPr marL="8058" marR="8058" marT="8058" marB="0" anchor="ctr"/>
                </a:tc>
                <a:extLst>
                  <a:ext uri="{0D108BD9-81ED-4DB2-BD59-A6C34878D82A}">
                    <a16:rowId xmlns:a16="http://schemas.microsoft.com/office/drawing/2014/main" val="2027199693"/>
                  </a:ext>
                </a:extLst>
              </a:tr>
              <a:tr h="500176">
                <a:tc>
                  <a:txBody>
                    <a:bodyPr/>
                    <a:lstStyle/>
                    <a:p>
                      <a:pPr algn="ctr" fontAlgn="ctr"/>
                      <a:r>
                        <a:rPr lang="en-GB" sz="1400" u="none" strike="noStrike">
                          <a:effectLst/>
                        </a:rPr>
                        <a:t>RIA</a:t>
                      </a:r>
                      <a:endParaRPr lang="en-GB" sz="1400" b="0" i="0" u="none" strike="noStrike">
                        <a:solidFill>
                          <a:srgbClr val="000000"/>
                        </a:solidFill>
                        <a:effectLst/>
                        <a:latin typeface="Calibri" panose="020F0502020204030204" pitchFamily="34" charset="0"/>
                      </a:endParaRPr>
                    </a:p>
                  </a:txBody>
                  <a:tcPr marL="8058" marR="8058" marT="8058" marB="0" anchor="ctr"/>
                </a:tc>
                <a:tc>
                  <a:txBody>
                    <a:bodyPr/>
                    <a:lstStyle/>
                    <a:p>
                      <a:pPr algn="l" fontAlgn="ctr"/>
                      <a:r>
                        <a:rPr lang="en-US" sz="1400" u="none" strike="noStrike">
                          <a:effectLst/>
                        </a:rPr>
                        <a:t>Dry Low NOx combustion of hydrogen-enriched fuels at high-pressure conditions for gas turbine applications </a:t>
                      </a:r>
                      <a:endParaRPr lang="en-US" sz="1400" b="0" i="0" u="none" strike="noStrike">
                        <a:solidFill>
                          <a:srgbClr val="000000"/>
                        </a:solidFill>
                        <a:effectLst/>
                        <a:latin typeface="Calibri" panose="020F0502020204030204" pitchFamily="34" charset="0"/>
                      </a:endParaRPr>
                    </a:p>
                  </a:txBody>
                  <a:tcPr marL="8058" marR="8058" marT="8058" marB="0" anchor="ctr"/>
                </a:tc>
                <a:extLst>
                  <a:ext uri="{0D108BD9-81ED-4DB2-BD59-A6C34878D82A}">
                    <a16:rowId xmlns:a16="http://schemas.microsoft.com/office/drawing/2014/main" val="1755893615"/>
                  </a:ext>
                </a:extLst>
              </a:tr>
              <a:tr h="333450">
                <a:tc>
                  <a:txBody>
                    <a:bodyPr/>
                    <a:lstStyle/>
                    <a:p>
                      <a:pPr algn="ctr" fontAlgn="ctr"/>
                      <a:r>
                        <a:rPr lang="en-GB" sz="1400" u="none" strike="noStrike">
                          <a:effectLst/>
                        </a:rPr>
                        <a:t>CSA</a:t>
                      </a:r>
                      <a:endParaRPr lang="en-GB" sz="1400" b="0" i="0" u="none" strike="noStrike">
                        <a:solidFill>
                          <a:srgbClr val="000000"/>
                        </a:solidFill>
                        <a:effectLst/>
                        <a:latin typeface="Calibri" panose="020F0502020204030204" pitchFamily="34" charset="0"/>
                      </a:endParaRPr>
                    </a:p>
                  </a:txBody>
                  <a:tcPr marL="8058" marR="8058" marT="8058" marB="0" anchor="ctr"/>
                </a:tc>
                <a:tc>
                  <a:txBody>
                    <a:bodyPr/>
                    <a:lstStyle/>
                    <a:p>
                      <a:pPr algn="l" fontAlgn="ctr"/>
                      <a:r>
                        <a:rPr lang="en-US" sz="1400" u="none" strike="noStrike">
                          <a:effectLst/>
                        </a:rPr>
                        <a:t>Public understanding of hydrogen and fuel cell technologies</a:t>
                      </a:r>
                      <a:endParaRPr lang="en-US" sz="1400" b="0" i="0" u="none" strike="noStrike">
                        <a:solidFill>
                          <a:srgbClr val="000000"/>
                        </a:solidFill>
                        <a:effectLst/>
                        <a:latin typeface="Calibri" panose="020F0502020204030204" pitchFamily="34" charset="0"/>
                      </a:endParaRPr>
                    </a:p>
                  </a:txBody>
                  <a:tcPr marL="8058" marR="8058" marT="8058" marB="0" anchor="ctr"/>
                </a:tc>
                <a:extLst>
                  <a:ext uri="{0D108BD9-81ED-4DB2-BD59-A6C34878D82A}">
                    <a16:rowId xmlns:a16="http://schemas.microsoft.com/office/drawing/2014/main" val="2734766176"/>
                  </a:ext>
                </a:extLst>
              </a:tr>
              <a:tr h="500176">
                <a:tc>
                  <a:txBody>
                    <a:bodyPr/>
                    <a:lstStyle/>
                    <a:p>
                      <a:pPr algn="ctr" fontAlgn="ctr"/>
                      <a:r>
                        <a:rPr lang="en-GB" sz="1400" u="none" strike="noStrike">
                          <a:effectLst/>
                        </a:rPr>
                        <a:t>RIA</a:t>
                      </a:r>
                      <a:endParaRPr lang="en-GB" sz="1400" b="0" i="0" u="none" strike="noStrike">
                        <a:solidFill>
                          <a:srgbClr val="000000"/>
                        </a:solidFill>
                        <a:effectLst/>
                        <a:latin typeface="Calibri" panose="020F0502020204030204" pitchFamily="34" charset="0"/>
                      </a:endParaRPr>
                    </a:p>
                  </a:txBody>
                  <a:tcPr marL="8058" marR="8058" marT="8058" marB="0" anchor="ctr"/>
                </a:tc>
                <a:tc>
                  <a:txBody>
                    <a:bodyPr/>
                    <a:lstStyle/>
                    <a:p>
                      <a:pPr algn="l" fontAlgn="ctr"/>
                      <a:r>
                        <a:rPr lang="en-US" sz="1400" u="none" strike="noStrike">
                          <a:effectLst/>
                        </a:rPr>
                        <a:t>Safety of cryogenic hydrogen storage and transfer technologies in public areas and for mobile application</a:t>
                      </a:r>
                      <a:endParaRPr lang="en-US" sz="1400" b="0" i="0" u="none" strike="noStrike">
                        <a:solidFill>
                          <a:srgbClr val="000000"/>
                        </a:solidFill>
                        <a:effectLst/>
                        <a:latin typeface="Calibri" panose="020F0502020204030204" pitchFamily="34" charset="0"/>
                      </a:endParaRPr>
                    </a:p>
                  </a:txBody>
                  <a:tcPr marL="8058" marR="8058" marT="8058" marB="0" anchor="ctr"/>
                </a:tc>
                <a:extLst>
                  <a:ext uri="{0D108BD9-81ED-4DB2-BD59-A6C34878D82A}">
                    <a16:rowId xmlns:a16="http://schemas.microsoft.com/office/drawing/2014/main" val="470533144"/>
                  </a:ext>
                </a:extLst>
              </a:tr>
              <a:tr h="500176">
                <a:tc>
                  <a:txBody>
                    <a:bodyPr/>
                    <a:lstStyle/>
                    <a:p>
                      <a:pPr algn="ctr" fontAlgn="ctr"/>
                      <a:r>
                        <a:rPr lang="en-GB" sz="1400" u="none" strike="noStrike">
                          <a:effectLst/>
                        </a:rPr>
                        <a:t>RIA</a:t>
                      </a:r>
                      <a:endParaRPr lang="en-GB" sz="1400" b="0" i="0" u="none" strike="noStrike">
                        <a:solidFill>
                          <a:srgbClr val="000000"/>
                        </a:solidFill>
                        <a:effectLst/>
                        <a:latin typeface="Calibri" panose="020F0502020204030204" pitchFamily="34" charset="0"/>
                      </a:endParaRPr>
                    </a:p>
                  </a:txBody>
                  <a:tcPr marL="8058" marR="8058" marT="8058" marB="0" anchor="ctr"/>
                </a:tc>
                <a:tc>
                  <a:txBody>
                    <a:bodyPr/>
                    <a:lstStyle/>
                    <a:p>
                      <a:pPr algn="l" fontAlgn="ctr"/>
                      <a:r>
                        <a:rPr lang="en-US" sz="1400" u="none" strike="noStrike">
                          <a:effectLst/>
                        </a:rPr>
                        <a:t>Safe hydrogen injection management at network-wide level: towards European gas sector transition</a:t>
                      </a:r>
                      <a:endParaRPr lang="en-US" sz="1400" b="0" i="0" u="none" strike="noStrike">
                        <a:solidFill>
                          <a:srgbClr val="000000"/>
                        </a:solidFill>
                        <a:effectLst/>
                        <a:latin typeface="Calibri" panose="020F0502020204030204" pitchFamily="34" charset="0"/>
                      </a:endParaRPr>
                    </a:p>
                  </a:txBody>
                  <a:tcPr marL="8058" marR="8058" marT="8058" marB="0" anchor="ctr"/>
                </a:tc>
                <a:extLst>
                  <a:ext uri="{0D108BD9-81ED-4DB2-BD59-A6C34878D82A}">
                    <a16:rowId xmlns:a16="http://schemas.microsoft.com/office/drawing/2014/main" val="885336810"/>
                  </a:ext>
                </a:extLst>
              </a:tr>
              <a:tr h="666902">
                <a:tc>
                  <a:txBody>
                    <a:bodyPr/>
                    <a:lstStyle/>
                    <a:p>
                      <a:pPr algn="ctr" fontAlgn="ctr"/>
                      <a:r>
                        <a:rPr lang="en-GB" sz="1400" u="none" strike="noStrike">
                          <a:effectLst/>
                        </a:rPr>
                        <a:t>RIA</a:t>
                      </a:r>
                      <a:endParaRPr lang="en-GB" sz="1400" b="0" i="0" u="none" strike="noStrike">
                        <a:solidFill>
                          <a:srgbClr val="000000"/>
                        </a:solidFill>
                        <a:effectLst/>
                        <a:latin typeface="Calibri" panose="020F0502020204030204" pitchFamily="34" charset="0"/>
                      </a:endParaRPr>
                    </a:p>
                  </a:txBody>
                  <a:tcPr marL="8058" marR="8058" marT="8058" marB="0" anchor="ctr"/>
                </a:tc>
                <a:tc>
                  <a:txBody>
                    <a:bodyPr/>
                    <a:lstStyle/>
                    <a:p>
                      <a:pPr algn="l" fontAlgn="ctr"/>
                      <a:r>
                        <a:rPr lang="en-US" sz="1400" u="none" strike="noStrike" dirty="0">
                          <a:effectLst/>
                        </a:rPr>
                        <a:t>Development of validated test methods and requirements for measuring devices intended for measuring NG/H2 mixtures</a:t>
                      </a:r>
                      <a:endParaRPr lang="en-US" sz="1400" b="0" i="0" u="none" strike="noStrike" dirty="0">
                        <a:solidFill>
                          <a:srgbClr val="000000"/>
                        </a:solidFill>
                        <a:effectLst/>
                        <a:latin typeface="Calibri" panose="020F0502020204030204" pitchFamily="34" charset="0"/>
                      </a:endParaRPr>
                    </a:p>
                  </a:txBody>
                  <a:tcPr marL="8058" marR="8058" marT="8058" marB="0" anchor="ctr"/>
                </a:tc>
                <a:extLst>
                  <a:ext uri="{0D108BD9-81ED-4DB2-BD59-A6C34878D82A}">
                    <a16:rowId xmlns:a16="http://schemas.microsoft.com/office/drawing/2014/main" val="385464804"/>
                  </a:ext>
                </a:extLst>
              </a:tr>
              <a:tr h="166726">
                <a:tc>
                  <a:txBody>
                    <a:bodyPr/>
                    <a:lstStyle/>
                    <a:p>
                      <a:pPr algn="ctr" fontAlgn="ctr"/>
                      <a:r>
                        <a:rPr lang="en-GB" sz="1400" u="none" strike="noStrike">
                          <a:effectLst/>
                        </a:rPr>
                        <a:t>IA</a:t>
                      </a:r>
                      <a:endParaRPr lang="en-GB" sz="1400" b="0" i="0" u="none" strike="noStrike">
                        <a:solidFill>
                          <a:srgbClr val="000000"/>
                        </a:solidFill>
                        <a:effectLst/>
                        <a:latin typeface="Calibri" panose="020F0502020204030204" pitchFamily="34" charset="0"/>
                      </a:endParaRPr>
                    </a:p>
                  </a:txBody>
                  <a:tcPr marL="8058" marR="8058" marT="8058" marB="0" anchor="ctr"/>
                </a:tc>
                <a:tc>
                  <a:txBody>
                    <a:bodyPr/>
                    <a:lstStyle/>
                    <a:p>
                      <a:pPr algn="l" fontAlgn="ctr"/>
                      <a:r>
                        <a:rPr lang="en-GB" sz="1400" u="none" strike="noStrike">
                          <a:effectLst/>
                        </a:rPr>
                        <a:t>H2 Valley</a:t>
                      </a:r>
                      <a:endParaRPr lang="en-GB" sz="1400" b="0" i="0" u="none" strike="noStrike">
                        <a:solidFill>
                          <a:srgbClr val="000000"/>
                        </a:solidFill>
                        <a:effectLst/>
                        <a:latin typeface="Calibri" panose="020F0502020204030204" pitchFamily="34" charset="0"/>
                      </a:endParaRPr>
                    </a:p>
                  </a:txBody>
                  <a:tcPr marL="8058" marR="8058" marT="8058" marB="0" anchor="ctr"/>
                </a:tc>
                <a:extLst>
                  <a:ext uri="{0D108BD9-81ED-4DB2-BD59-A6C34878D82A}">
                    <a16:rowId xmlns:a16="http://schemas.microsoft.com/office/drawing/2014/main" val="1979010254"/>
                  </a:ext>
                </a:extLst>
              </a:tr>
              <a:tr h="333450">
                <a:tc>
                  <a:txBody>
                    <a:bodyPr/>
                    <a:lstStyle/>
                    <a:p>
                      <a:pPr algn="ctr" fontAlgn="ctr"/>
                      <a:r>
                        <a:rPr lang="en-GB" sz="1400" u="none" strike="noStrike">
                          <a:effectLst/>
                        </a:rPr>
                        <a:t>CSA</a:t>
                      </a:r>
                      <a:endParaRPr lang="en-GB" sz="1400" b="0" i="0" u="none" strike="noStrike">
                        <a:solidFill>
                          <a:srgbClr val="000000"/>
                        </a:solidFill>
                        <a:effectLst/>
                        <a:latin typeface="Calibri" panose="020F0502020204030204" pitchFamily="34" charset="0"/>
                      </a:endParaRPr>
                    </a:p>
                  </a:txBody>
                  <a:tcPr marL="8058" marR="8058" marT="8058" marB="0" anchor="ctr"/>
                </a:tc>
                <a:tc>
                  <a:txBody>
                    <a:bodyPr/>
                    <a:lstStyle/>
                    <a:p>
                      <a:pPr algn="l" fontAlgn="ctr"/>
                      <a:r>
                        <a:rPr lang="en-US" sz="1400" u="none" strike="noStrike" dirty="0">
                          <a:effectLst/>
                        </a:rPr>
                        <a:t>Proposal l for Research &amp; Innovation co-operation with Africa on hydrogen</a:t>
                      </a:r>
                      <a:endParaRPr lang="en-US" sz="1400" b="0" i="0" u="none" strike="noStrike" dirty="0">
                        <a:solidFill>
                          <a:srgbClr val="000000"/>
                        </a:solidFill>
                        <a:effectLst/>
                        <a:latin typeface="Calibri" panose="020F0502020204030204" pitchFamily="34" charset="0"/>
                      </a:endParaRPr>
                    </a:p>
                  </a:txBody>
                  <a:tcPr marL="8058" marR="8058" marT="8058" marB="0" anchor="ctr"/>
                </a:tc>
                <a:extLst>
                  <a:ext uri="{0D108BD9-81ED-4DB2-BD59-A6C34878D82A}">
                    <a16:rowId xmlns:a16="http://schemas.microsoft.com/office/drawing/2014/main" val="3581632795"/>
                  </a:ext>
                </a:extLst>
              </a:tr>
            </a:tbl>
          </a:graphicData>
        </a:graphic>
      </p:graphicFrame>
      <p:sp>
        <p:nvSpPr>
          <p:cNvPr id="3" name="Rectangle 2">
            <a:extLst>
              <a:ext uri="{FF2B5EF4-FFF2-40B4-BE49-F238E27FC236}">
                <a16:creationId xmlns:a16="http://schemas.microsoft.com/office/drawing/2014/main" id="{4F35C6A8-2990-4CEC-A137-DBC8A6D4DED7}"/>
              </a:ext>
            </a:extLst>
          </p:cNvPr>
          <p:cNvSpPr/>
          <p:nvPr/>
        </p:nvSpPr>
        <p:spPr>
          <a:xfrm>
            <a:off x="5658490" y="1149608"/>
            <a:ext cx="5838906" cy="369332"/>
          </a:xfrm>
          <a:prstGeom prst="rect">
            <a:avLst/>
          </a:prstGeom>
        </p:spPr>
        <p:txBody>
          <a:bodyPr wrap="none">
            <a:spAutoFit/>
          </a:bodyPr>
          <a:lstStyle/>
          <a:p>
            <a:r>
              <a:rPr lang="en-US" dirty="0"/>
              <a:t>PILLAR 3.2: HYDROGEN END USES: CLEAN HEAT AND POWER</a:t>
            </a:r>
            <a:endParaRPr lang="en-GB" dirty="0"/>
          </a:p>
        </p:txBody>
      </p:sp>
      <p:sp>
        <p:nvSpPr>
          <p:cNvPr id="4" name="Rectangle 3">
            <a:extLst>
              <a:ext uri="{FF2B5EF4-FFF2-40B4-BE49-F238E27FC236}">
                <a16:creationId xmlns:a16="http://schemas.microsoft.com/office/drawing/2014/main" id="{1DAA126E-1B11-4664-9044-F224B2FF6BFB}"/>
              </a:ext>
            </a:extLst>
          </p:cNvPr>
          <p:cNvSpPr/>
          <p:nvPr/>
        </p:nvSpPr>
        <p:spPr>
          <a:xfrm>
            <a:off x="6751569" y="2973603"/>
            <a:ext cx="3159263" cy="369332"/>
          </a:xfrm>
          <a:prstGeom prst="rect">
            <a:avLst/>
          </a:prstGeom>
        </p:spPr>
        <p:txBody>
          <a:bodyPr wrap="none">
            <a:spAutoFit/>
          </a:bodyPr>
          <a:lstStyle/>
          <a:p>
            <a:r>
              <a:rPr lang="en-GB" dirty="0"/>
              <a:t>HORIZONTAL 1:CROSS-CUTTING</a:t>
            </a:r>
          </a:p>
        </p:txBody>
      </p:sp>
      <p:sp>
        <p:nvSpPr>
          <p:cNvPr id="5" name="Rectangle 4">
            <a:extLst>
              <a:ext uri="{FF2B5EF4-FFF2-40B4-BE49-F238E27FC236}">
                <a16:creationId xmlns:a16="http://schemas.microsoft.com/office/drawing/2014/main" id="{5144E9AD-A31E-4418-A6D5-3A7DD33641D4}"/>
              </a:ext>
            </a:extLst>
          </p:cNvPr>
          <p:cNvSpPr/>
          <p:nvPr/>
        </p:nvSpPr>
        <p:spPr>
          <a:xfrm>
            <a:off x="6496916" y="5339060"/>
            <a:ext cx="3668568" cy="392159"/>
          </a:xfrm>
          <a:prstGeom prst="rect">
            <a:avLst/>
          </a:prstGeom>
        </p:spPr>
        <p:txBody>
          <a:bodyPr wrap="none">
            <a:spAutoFit/>
          </a:bodyPr>
          <a:lstStyle/>
          <a:p>
            <a:pPr algn="ctr">
              <a:lnSpc>
                <a:spcPct val="115000"/>
              </a:lnSpc>
              <a:spcAft>
                <a:spcPts val="600"/>
              </a:spcAft>
            </a:pPr>
            <a:r>
              <a:rPr lang="es-ES" dirty="0">
                <a:solidFill>
                  <a:srgbClr val="000000"/>
                </a:solidFill>
                <a:ea typeface="Arial" panose="020B0604020202020204" pitchFamily="34" charset="0"/>
              </a:rPr>
              <a:t>HORIZONTAL 2: HYDROGEN VALLEYS</a:t>
            </a:r>
            <a:endParaRPr lang="en-GB" dirty="0">
              <a:solidFill>
                <a:srgbClr val="000000"/>
              </a:solidFill>
              <a:ea typeface="Arial" panose="020B0604020202020204" pitchFamily="34" charset="0"/>
            </a:endParaRPr>
          </a:p>
        </p:txBody>
      </p:sp>
      <p:sp>
        <p:nvSpPr>
          <p:cNvPr id="6" name="Rectangle 5">
            <a:extLst>
              <a:ext uri="{FF2B5EF4-FFF2-40B4-BE49-F238E27FC236}">
                <a16:creationId xmlns:a16="http://schemas.microsoft.com/office/drawing/2014/main" id="{AE1E4DD2-4279-4880-B95C-F7347A5DE857}"/>
              </a:ext>
            </a:extLst>
          </p:cNvPr>
          <p:cNvSpPr/>
          <p:nvPr/>
        </p:nvSpPr>
        <p:spPr>
          <a:xfrm>
            <a:off x="6085497" y="4695141"/>
            <a:ext cx="4984891" cy="369332"/>
          </a:xfrm>
          <a:prstGeom prst="rect">
            <a:avLst/>
          </a:prstGeom>
        </p:spPr>
        <p:txBody>
          <a:bodyPr wrap="none">
            <a:spAutoFit/>
          </a:bodyPr>
          <a:lstStyle/>
          <a:p>
            <a:r>
              <a:rPr lang="en-US" dirty="0"/>
              <a:t>HORIZONTAL 4: STRATEGIC RESEARCH CHALLENGES</a:t>
            </a:r>
            <a:endParaRPr lang="en-GB" dirty="0"/>
          </a:p>
        </p:txBody>
      </p:sp>
    </p:spTree>
    <p:extLst>
      <p:ext uri="{BB962C8B-B14F-4D97-AF65-F5344CB8AC3E}">
        <p14:creationId xmlns:p14="http://schemas.microsoft.com/office/powerpoint/2010/main" val="21902474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9">
            <a:extLst>
              <a:ext uri="{FF2B5EF4-FFF2-40B4-BE49-F238E27FC236}">
                <a16:creationId xmlns:a16="http://schemas.microsoft.com/office/drawing/2014/main" id="{09DED0B8-F4DB-C348-8F9D-2806295DF97C}"/>
              </a:ext>
            </a:extLst>
          </p:cNvPr>
          <p:cNvSpPr txBox="1"/>
          <p:nvPr/>
        </p:nvSpPr>
        <p:spPr>
          <a:xfrm>
            <a:off x="3982248" y="2761064"/>
            <a:ext cx="4222693" cy="92333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000">
                <a:solidFill>
                  <a:srgbClr val="042D43"/>
                </a:solidFill>
                <a:latin typeface="Arial"/>
                <a:ea typeface="Arial"/>
                <a:cs typeface="Arial"/>
                <a:sym typeface="Arial"/>
              </a:defRPr>
            </a:lvl1pPr>
          </a:lstStyle>
          <a:p>
            <a:pPr algn="ctr"/>
            <a:r>
              <a:rPr lang="en-IE" sz="5400" b="1" dirty="0">
                <a:solidFill>
                  <a:schemeClr val="bg1"/>
                </a:solidFill>
                <a:latin typeface="Circular Std Book" panose="020B0604020101020102" pitchFamily="34" charset="77"/>
                <a:ea typeface="Verdana" panose="020B0604030504040204" pitchFamily="34" charset="0"/>
                <a:cs typeface="Circular Std Book" panose="020B0604020101020102" pitchFamily="34" charset="77"/>
              </a:rPr>
              <a:t>THANK YOU</a:t>
            </a:r>
            <a:endParaRPr sz="5400" b="1" dirty="0">
              <a:solidFill>
                <a:srgbClr val="0CB1A7"/>
              </a:solidFill>
              <a:latin typeface="Circular Std Book" panose="020B0604020101020102" pitchFamily="34" charset="77"/>
              <a:ea typeface="Verdana" panose="020B0604030504040204" pitchFamily="34" charset="0"/>
              <a:cs typeface="Circular Std Book" panose="020B0604020101020102" pitchFamily="34" charset="77"/>
            </a:endParaRPr>
          </a:p>
        </p:txBody>
      </p:sp>
    </p:spTree>
    <p:extLst>
      <p:ext uri="{BB962C8B-B14F-4D97-AF65-F5344CB8AC3E}">
        <p14:creationId xmlns:p14="http://schemas.microsoft.com/office/powerpoint/2010/main" val="24372902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7E5A3BFA-270B-4117-937F-7C0654830BBA}"/>
              </a:ext>
            </a:extLst>
          </p:cNvPr>
          <p:cNvSpPr txBox="1"/>
          <p:nvPr/>
        </p:nvSpPr>
        <p:spPr>
          <a:xfrm>
            <a:off x="752429" y="209230"/>
            <a:ext cx="8153031" cy="1384995"/>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National Contact Point For </a:t>
            </a:r>
          </a:p>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Horizon Europe Cluster 5 Climate, Energy and Mobility</a:t>
            </a:r>
          </a:p>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LIFE - Clean Energy Transition subprogramme</a:t>
            </a:r>
            <a:endParaRPr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endParaRPr>
          </a:p>
        </p:txBody>
      </p:sp>
      <p:pic>
        <p:nvPicPr>
          <p:cNvPr id="2" name="Picture 1">
            <a:extLst>
              <a:ext uri="{FF2B5EF4-FFF2-40B4-BE49-F238E27FC236}">
                <a16:creationId xmlns:a16="http://schemas.microsoft.com/office/drawing/2014/main" id="{39C72792-90DF-4D7C-AABC-43ABB1B6DA3A}"/>
              </a:ext>
            </a:extLst>
          </p:cNvPr>
          <p:cNvPicPr>
            <a:picLocks noChangeAspect="1"/>
          </p:cNvPicPr>
          <p:nvPr/>
        </p:nvPicPr>
        <p:blipFill>
          <a:blip r:embed="rId3"/>
          <a:stretch>
            <a:fillRect/>
          </a:stretch>
        </p:blipFill>
        <p:spPr>
          <a:xfrm>
            <a:off x="360734" y="1603717"/>
            <a:ext cx="7176333" cy="3514939"/>
          </a:xfrm>
          <a:prstGeom prst="rect">
            <a:avLst/>
          </a:prstGeom>
        </p:spPr>
      </p:pic>
      <p:pic>
        <p:nvPicPr>
          <p:cNvPr id="3" name="Picture 2">
            <a:extLst>
              <a:ext uri="{FF2B5EF4-FFF2-40B4-BE49-F238E27FC236}">
                <a16:creationId xmlns:a16="http://schemas.microsoft.com/office/drawing/2014/main" id="{6548EABF-676B-4713-A5D2-82D48D1BCA2E}"/>
              </a:ext>
            </a:extLst>
          </p:cNvPr>
          <p:cNvPicPr>
            <a:picLocks noChangeAspect="1"/>
          </p:cNvPicPr>
          <p:nvPr/>
        </p:nvPicPr>
        <p:blipFill>
          <a:blip r:embed="rId4"/>
          <a:stretch>
            <a:fillRect/>
          </a:stretch>
        </p:blipFill>
        <p:spPr>
          <a:xfrm>
            <a:off x="7078329" y="1268192"/>
            <a:ext cx="4752937" cy="2885938"/>
          </a:xfrm>
          <a:prstGeom prst="rect">
            <a:avLst/>
          </a:prstGeom>
        </p:spPr>
      </p:pic>
      <p:sp>
        <p:nvSpPr>
          <p:cNvPr id="27" name="TextBox 9">
            <a:extLst>
              <a:ext uri="{FF2B5EF4-FFF2-40B4-BE49-F238E27FC236}">
                <a16:creationId xmlns:a16="http://schemas.microsoft.com/office/drawing/2014/main" id="{613B86F1-A0FA-4459-9FF5-69E3FA3B4A46}"/>
              </a:ext>
            </a:extLst>
          </p:cNvPr>
          <p:cNvSpPr txBox="1"/>
          <p:nvPr/>
        </p:nvSpPr>
        <p:spPr>
          <a:xfrm>
            <a:off x="2230815" y="5213092"/>
            <a:ext cx="6238920" cy="954107"/>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H2020 Green Deal call. Projects such as  GreenH2Atlantic – Pioneer -Tulips</a:t>
            </a:r>
            <a:endParaRPr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endParaRPr>
          </a:p>
        </p:txBody>
      </p:sp>
      <p:sp>
        <p:nvSpPr>
          <p:cNvPr id="4" name="Oval 3">
            <a:extLst>
              <a:ext uri="{FF2B5EF4-FFF2-40B4-BE49-F238E27FC236}">
                <a16:creationId xmlns:a16="http://schemas.microsoft.com/office/drawing/2014/main" id="{767C786A-3BA2-46FF-A421-A0D290E5C293}"/>
              </a:ext>
            </a:extLst>
          </p:cNvPr>
          <p:cNvSpPr/>
          <p:nvPr/>
        </p:nvSpPr>
        <p:spPr>
          <a:xfrm>
            <a:off x="3094496" y="2573515"/>
            <a:ext cx="1688123" cy="17443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85103F46-4D44-402A-B47F-AD863E46FFAF}"/>
              </a:ext>
            </a:extLst>
          </p:cNvPr>
          <p:cNvSpPr/>
          <p:nvPr/>
        </p:nvSpPr>
        <p:spPr>
          <a:xfrm>
            <a:off x="2863112" y="3445712"/>
            <a:ext cx="2150890" cy="1637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381307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DAC3D4-6FC0-4D64-BB19-896428C253C7}"/>
              </a:ext>
            </a:extLst>
          </p:cNvPr>
          <p:cNvPicPr>
            <a:picLocks noChangeAspect="1"/>
          </p:cNvPicPr>
          <p:nvPr/>
        </p:nvPicPr>
        <p:blipFill>
          <a:blip r:embed="rId3"/>
          <a:stretch>
            <a:fillRect/>
          </a:stretch>
        </p:blipFill>
        <p:spPr>
          <a:xfrm>
            <a:off x="752427" y="1230703"/>
            <a:ext cx="3294377" cy="5041002"/>
          </a:xfrm>
          <a:prstGeom prst="rect">
            <a:avLst/>
          </a:prstGeom>
        </p:spPr>
      </p:pic>
      <p:sp>
        <p:nvSpPr>
          <p:cNvPr id="26" name="TextBox 9">
            <a:extLst>
              <a:ext uri="{FF2B5EF4-FFF2-40B4-BE49-F238E27FC236}">
                <a16:creationId xmlns:a16="http://schemas.microsoft.com/office/drawing/2014/main" id="{7E5A3BFA-270B-4117-937F-7C0654830BBA}"/>
              </a:ext>
            </a:extLst>
          </p:cNvPr>
          <p:cNvSpPr txBox="1"/>
          <p:nvPr/>
        </p:nvSpPr>
        <p:spPr>
          <a:xfrm>
            <a:off x="1295303" y="271646"/>
            <a:ext cx="9601393" cy="954107"/>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Current Horizon Europe </a:t>
            </a:r>
            <a:r>
              <a:rPr lang="en-IE" sz="2800" dirty="0">
                <a:solidFill>
                  <a:srgbClr val="112C41"/>
                </a:solidFill>
                <a:highlight>
                  <a:srgbClr val="FFFF00"/>
                </a:highlight>
                <a:latin typeface="Corbel" panose="020B0503020204020204" pitchFamily="34" charset="0"/>
                <a:ea typeface="Verdana" panose="020B0604030504040204" pitchFamily="34" charset="0"/>
                <a:cs typeface="Circular Std Medium" panose="020B0604020101020102" pitchFamily="34" charset="77"/>
              </a:rPr>
              <a:t>Cluster 5</a:t>
            </a:r>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 Climate, Energy and Mobility</a:t>
            </a:r>
          </a:p>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workprogramme</a:t>
            </a:r>
          </a:p>
        </p:txBody>
      </p:sp>
      <p:sp>
        <p:nvSpPr>
          <p:cNvPr id="5" name="Rectangle 4">
            <a:extLst>
              <a:ext uri="{FF2B5EF4-FFF2-40B4-BE49-F238E27FC236}">
                <a16:creationId xmlns:a16="http://schemas.microsoft.com/office/drawing/2014/main" id="{3E24B0F9-2513-4B59-BCEE-A1715E4AE5A5}"/>
              </a:ext>
            </a:extLst>
          </p:cNvPr>
          <p:cNvSpPr/>
          <p:nvPr/>
        </p:nvSpPr>
        <p:spPr>
          <a:xfrm>
            <a:off x="4046805" y="1629199"/>
            <a:ext cx="7967003" cy="3416320"/>
          </a:xfrm>
          <a:prstGeom prst="rect">
            <a:avLst/>
          </a:prstGeom>
        </p:spPr>
        <p:txBody>
          <a:bodyPr wrap="square">
            <a:spAutoFit/>
          </a:bodyPr>
          <a:lstStyle/>
          <a:p>
            <a:r>
              <a:rPr lang="en-US" sz="2400" dirty="0"/>
              <a:t>HORIZON-CL5-2021-D2-01-09: Methane cracking to usable hydrogen and carbon</a:t>
            </a:r>
          </a:p>
          <a:p>
            <a:r>
              <a:rPr lang="en-US" sz="2400" dirty="0"/>
              <a:t>HORIZON-CL5-2021-D5-01-07: Enabling the safe and efficient on-board storage and integration within ships of large quantities of ammonia and hydrogen fuels (ZEWT Partnership)</a:t>
            </a:r>
          </a:p>
          <a:p>
            <a:endParaRPr lang="en-US" sz="2400" dirty="0"/>
          </a:p>
          <a:p>
            <a:r>
              <a:rPr lang="en-US" sz="2400" dirty="0"/>
              <a:t>Energy System topics see Hydrogen as an application.</a:t>
            </a:r>
          </a:p>
          <a:p>
            <a:r>
              <a:rPr lang="en-US" sz="2400" dirty="0"/>
              <a:t>HORIZON-CL5-2022-D3-01-13: Energy system modelling, optimisation and planning tools.</a:t>
            </a:r>
            <a:endParaRPr lang="en-GB" sz="2400" dirty="0"/>
          </a:p>
        </p:txBody>
      </p:sp>
    </p:spTree>
    <p:extLst>
      <p:ext uri="{BB962C8B-B14F-4D97-AF65-F5344CB8AC3E}">
        <p14:creationId xmlns:p14="http://schemas.microsoft.com/office/powerpoint/2010/main" val="311407090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7E5A3BFA-270B-4117-937F-7C0654830BBA}"/>
              </a:ext>
            </a:extLst>
          </p:cNvPr>
          <p:cNvSpPr txBox="1"/>
          <p:nvPr/>
        </p:nvSpPr>
        <p:spPr>
          <a:xfrm>
            <a:off x="1295303" y="271646"/>
            <a:ext cx="9601393" cy="954107"/>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Current Horizon Europe </a:t>
            </a:r>
            <a:r>
              <a:rPr lang="en-IE" sz="2800" dirty="0">
                <a:solidFill>
                  <a:srgbClr val="112C41"/>
                </a:solidFill>
                <a:highlight>
                  <a:srgbClr val="FFFF00"/>
                </a:highlight>
                <a:latin typeface="Corbel" panose="020B0503020204020204" pitchFamily="34" charset="0"/>
                <a:ea typeface="Verdana" panose="020B0604030504040204" pitchFamily="34" charset="0"/>
                <a:cs typeface="Circular Std Medium" panose="020B0604020101020102" pitchFamily="34" charset="77"/>
              </a:rPr>
              <a:t>Cluster 4</a:t>
            </a:r>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 Digital, Industry and Space</a:t>
            </a:r>
          </a:p>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workprogramme</a:t>
            </a:r>
          </a:p>
        </p:txBody>
      </p:sp>
      <p:pic>
        <p:nvPicPr>
          <p:cNvPr id="2" name="Picture 1">
            <a:extLst>
              <a:ext uri="{FF2B5EF4-FFF2-40B4-BE49-F238E27FC236}">
                <a16:creationId xmlns:a16="http://schemas.microsoft.com/office/drawing/2014/main" id="{E9F2544A-F512-40F0-9C10-504A2734068D}"/>
              </a:ext>
            </a:extLst>
          </p:cNvPr>
          <p:cNvPicPr>
            <a:picLocks noChangeAspect="1"/>
          </p:cNvPicPr>
          <p:nvPr/>
        </p:nvPicPr>
        <p:blipFill>
          <a:blip r:embed="rId3"/>
          <a:stretch>
            <a:fillRect/>
          </a:stretch>
        </p:blipFill>
        <p:spPr>
          <a:xfrm>
            <a:off x="420360" y="1629199"/>
            <a:ext cx="4257066" cy="3100429"/>
          </a:xfrm>
          <a:prstGeom prst="rect">
            <a:avLst/>
          </a:prstGeom>
        </p:spPr>
      </p:pic>
      <p:sp>
        <p:nvSpPr>
          <p:cNvPr id="3" name="Rectangle 2">
            <a:extLst>
              <a:ext uri="{FF2B5EF4-FFF2-40B4-BE49-F238E27FC236}">
                <a16:creationId xmlns:a16="http://schemas.microsoft.com/office/drawing/2014/main" id="{792FEC0A-E01E-40E8-AD9D-591789436FAC}"/>
              </a:ext>
            </a:extLst>
          </p:cNvPr>
          <p:cNvSpPr/>
          <p:nvPr/>
        </p:nvSpPr>
        <p:spPr>
          <a:xfrm>
            <a:off x="4819666" y="1682640"/>
            <a:ext cx="6632999" cy="3046988"/>
          </a:xfrm>
          <a:prstGeom prst="rect">
            <a:avLst/>
          </a:prstGeom>
        </p:spPr>
        <p:txBody>
          <a:bodyPr wrap="square">
            <a:spAutoFit/>
          </a:bodyPr>
          <a:lstStyle/>
          <a:p>
            <a:r>
              <a:rPr lang="en-US" sz="2400" dirty="0"/>
              <a:t>HORIZON-CL4-2022-TWIN-TRANSITION-01-17: Integration of hydrogen for replacing fossil fuels in industrial applications (Processes4Planet Partnership) (IA)</a:t>
            </a:r>
          </a:p>
          <a:p>
            <a:endParaRPr lang="en-US" sz="2400" dirty="0"/>
          </a:p>
          <a:p>
            <a:r>
              <a:rPr lang="en-US" sz="2400" dirty="0"/>
              <a:t>HORIZON-CL4-2021-RESILIENCE-01-17: Advanced materials for hydrogen storage (RIA). closed</a:t>
            </a:r>
          </a:p>
          <a:p>
            <a:endParaRPr lang="en-GB" sz="2400" dirty="0"/>
          </a:p>
        </p:txBody>
      </p:sp>
    </p:spTree>
    <p:extLst>
      <p:ext uri="{BB962C8B-B14F-4D97-AF65-F5344CB8AC3E}">
        <p14:creationId xmlns:p14="http://schemas.microsoft.com/office/powerpoint/2010/main" val="40410131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7E5A3BFA-270B-4117-937F-7C0654830BBA}"/>
              </a:ext>
            </a:extLst>
          </p:cNvPr>
          <p:cNvSpPr txBox="1"/>
          <p:nvPr/>
        </p:nvSpPr>
        <p:spPr>
          <a:xfrm>
            <a:off x="1295303" y="271646"/>
            <a:ext cx="9601393"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Horizon Europe </a:t>
            </a:r>
            <a:r>
              <a:rPr lang="en-IE" sz="2800" dirty="0">
                <a:solidFill>
                  <a:srgbClr val="112C41"/>
                </a:solidFill>
                <a:highlight>
                  <a:srgbClr val="FFFF00"/>
                </a:highlight>
                <a:latin typeface="Corbel" panose="020B0503020204020204" pitchFamily="34" charset="0"/>
                <a:ea typeface="Verdana" panose="020B0604030504040204" pitchFamily="34" charset="0"/>
                <a:cs typeface="Circular Std Medium" panose="020B0604020101020102" pitchFamily="34" charset="77"/>
              </a:rPr>
              <a:t>Pillar III</a:t>
            </a:r>
            <a:endPar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endParaRPr>
          </a:p>
        </p:txBody>
      </p:sp>
      <p:pic>
        <p:nvPicPr>
          <p:cNvPr id="4" name="Picture 3">
            <a:extLst>
              <a:ext uri="{FF2B5EF4-FFF2-40B4-BE49-F238E27FC236}">
                <a16:creationId xmlns:a16="http://schemas.microsoft.com/office/drawing/2014/main" id="{92562AD6-343E-44DA-A189-A3AA71C83C7C}"/>
              </a:ext>
            </a:extLst>
          </p:cNvPr>
          <p:cNvPicPr>
            <a:picLocks noChangeAspect="1"/>
          </p:cNvPicPr>
          <p:nvPr/>
        </p:nvPicPr>
        <p:blipFill>
          <a:blip r:embed="rId3"/>
          <a:stretch>
            <a:fillRect/>
          </a:stretch>
        </p:blipFill>
        <p:spPr>
          <a:xfrm>
            <a:off x="5157601" y="3467389"/>
            <a:ext cx="6487430" cy="2524477"/>
          </a:xfrm>
          <a:prstGeom prst="rect">
            <a:avLst/>
          </a:prstGeom>
        </p:spPr>
      </p:pic>
      <p:pic>
        <p:nvPicPr>
          <p:cNvPr id="5" name="Picture 4">
            <a:extLst>
              <a:ext uri="{FF2B5EF4-FFF2-40B4-BE49-F238E27FC236}">
                <a16:creationId xmlns:a16="http://schemas.microsoft.com/office/drawing/2014/main" id="{4F5F7414-829F-4908-BCEA-789A7E4B374F}"/>
              </a:ext>
            </a:extLst>
          </p:cNvPr>
          <p:cNvPicPr>
            <a:picLocks noChangeAspect="1"/>
          </p:cNvPicPr>
          <p:nvPr/>
        </p:nvPicPr>
        <p:blipFill>
          <a:blip r:embed="rId4"/>
          <a:stretch>
            <a:fillRect/>
          </a:stretch>
        </p:blipFill>
        <p:spPr>
          <a:xfrm>
            <a:off x="546969" y="1409134"/>
            <a:ext cx="4153480" cy="3962953"/>
          </a:xfrm>
          <a:prstGeom prst="rect">
            <a:avLst/>
          </a:prstGeom>
        </p:spPr>
      </p:pic>
      <p:pic>
        <p:nvPicPr>
          <p:cNvPr id="6" name="Picture 5">
            <a:extLst>
              <a:ext uri="{FF2B5EF4-FFF2-40B4-BE49-F238E27FC236}">
                <a16:creationId xmlns:a16="http://schemas.microsoft.com/office/drawing/2014/main" id="{04C56EE1-6523-42FC-AE82-21B618622DF9}"/>
              </a:ext>
            </a:extLst>
          </p:cNvPr>
          <p:cNvPicPr>
            <a:picLocks noChangeAspect="1"/>
          </p:cNvPicPr>
          <p:nvPr/>
        </p:nvPicPr>
        <p:blipFill>
          <a:blip r:embed="rId5"/>
          <a:stretch>
            <a:fillRect/>
          </a:stretch>
        </p:blipFill>
        <p:spPr>
          <a:xfrm>
            <a:off x="6062602" y="591391"/>
            <a:ext cx="4677428" cy="838317"/>
          </a:xfrm>
          <a:prstGeom prst="rect">
            <a:avLst/>
          </a:prstGeom>
        </p:spPr>
      </p:pic>
      <p:pic>
        <p:nvPicPr>
          <p:cNvPr id="7" name="Picture 6">
            <a:extLst>
              <a:ext uri="{FF2B5EF4-FFF2-40B4-BE49-F238E27FC236}">
                <a16:creationId xmlns:a16="http://schemas.microsoft.com/office/drawing/2014/main" id="{ED8EB26F-D066-4026-A5F3-CAD918840932}"/>
              </a:ext>
            </a:extLst>
          </p:cNvPr>
          <p:cNvPicPr>
            <a:picLocks noChangeAspect="1"/>
          </p:cNvPicPr>
          <p:nvPr/>
        </p:nvPicPr>
        <p:blipFill>
          <a:blip r:embed="rId6"/>
          <a:stretch>
            <a:fillRect/>
          </a:stretch>
        </p:blipFill>
        <p:spPr>
          <a:xfrm>
            <a:off x="4852801" y="1114612"/>
            <a:ext cx="6949720" cy="2180736"/>
          </a:xfrm>
          <a:prstGeom prst="rect">
            <a:avLst/>
          </a:prstGeom>
        </p:spPr>
      </p:pic>
    </p:spTree>
    <p:extLst>
      <p:ext uri="{BB962C8B-B14F-4D97-AF65-F5344CB8AC3E}">
        <p14:creationId xmlns:p14="http://schemas.microsoft.com/office/powerpoint/2010/main" val="14728458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7E5A3BFA-270B-4117-937F-7C0654830BBA}"/>
              </a:ext>
            </a:extLst>
          </p:cNvPr>
          <p:cNvSpPr txBox="1"/>
          <p:nvPr/>
        </p:nvSpPr>
        <p:spPr>
          <a:xfrm>
            <a:off x="1295303" y="271646"/>
            <a:ext cx="9601393"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Horizon Europe </a:t>
            </a:r>
            <a:r>
              <a:rPr lang="en-IE" sz="2800" dirty="0">
                <a:solidFill>
                  <a:srgbClr val="112C41"/>
                </a:solidFill>
                <a:highlight>
                  <a:srgbClr val="FFFF00"/>
                </a:highlight>
                <a:latin typeface="Corbel" panose="020B0503020204020204" pitchFamily="34" charset="0"/>
                <a:ea typeface="Verdana" panose="020B0604030504040204" pitchFamily="34" charset="0"/>
                <a:cs typeface="Circular Std Medium" panose="020B0604020101020102" pitchFamily="34" charset="77"/>
              </a:rPr>
              <a:t>Pillar III</a:t>
            </a:r>
            <a:endPar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endParaRPr>
          </a:p>
        </p:txBody>
      </p:sp>
      <p:pic>
        <p:nvPicPr>
          <p:cNvPr id="6" name="Picture 5">
            <a:extLst>
              <a:ext uri="{FF2B5EF4-FFF2-40B4-BE49-F238E27FC236}">
                <a16:creationId xmlns:a16="http://schemas.microsoft.com/office/drawing/2014/main" id="{04C56EE1-6523-42FC-AE82-21B618622DF9}"/>
              </a:ext>
            </a:extLst>
          </p:cNvPr>
          <p:cNvPicPr>
            <a:picLocks noChangeAspect="1"/>
          </p:cNvPicPr>
          <p:nvPr/>
        </p:nvPicPr>
        <p:blipFill>
          <a:blip r:embed="rId3"/>
          <a:stretch>
            <a:fillRect/>
          </a:stretch>
        </p:blipFill>
        <p:spPr>
          <a:xfrm>
            <a:off x="5950060" y="271646"/>
            <a:ext cx="4677428" cy="838317"/>
          </a:xfrm>
          <a:prstGeom prst="rect">
            <a:avLst/>
          </a:prstGeom>
        </p:spPr>
      </p:pic>
      <p:pic>
        <p:nvPicPr>
          <p:cNvPr id="2" name="Picture 1">
            <a:extLst>
              <a:ext uri="{FF2B5EF4-FFF2-40B4-BE49-F238E27FC236}">
                <a16:creationId xmlns:a16="http://schemas.microsoft.com/office/drawing/2014/main" id="{42B52CC9-1766-4FF5-B00D-47E109DEC83A}"/>
              </a:ext>
            </a:extLst>
          </p:cNvPr>
          <p:cNvPicPr>
            <a:picLocks noChangeAspect="1"/>
          </p:cNvPicPr>
          <p:nvPr/>
        </p:nvPicPr>
        <p:blipFill>
          <a:blip r:embed="rId4"/>
          <a:stretch>
            <a:fillRect/>
          </a:stretch>
        </p:blipFill>
        <p:spPr>
          <a:xfrm>
            <a:off x="2088346" y="1126186"/>
            <a:ext cx="6692943" cy="788391"/>
          </a:xfrm>
          <a:prstGeom prst="rect">
            <a:avLst/>
          </a:prstGeom>
        </p:spPr>
      </p:pic>
      <p:sp>
        <p:nvSpPr>
          <p:cNvPr id="3" name="Rectangle 2">
            <a:extLst>
              <a:ext uri="{FF2B5EF4-FFF2-40B4-BE49-F238E27FC236}">
                <a16:creationId xmlns:a16="http://schemas.microsoft.com/office/drawing/2014/main" id="{80C1F6FD-070C-41A1-9424-5165600E7A3C}"/>
              </a:ext>
            </a:extLst>
          </p:cNvPr>
          <p:cNvSpPr/>
          <p:nvPr/>
        </p:nvSpPr>
        <p:spPr>
          <a:xfrm>
            <a:off x="534572" y="2075714"/>
            <a:ext cx="10362124" cy="3416320"/>
          </a:xfrm>
          <a:prstGeom prst="rect">
            <a:avLst/>
          </a:prstGeom>
        </p:spPr>
        <p:txBody>
          <a:bodyPr wrap="square">
            <a:spAutoFit/>
          </a:bodyPr>
          <a:lstStyle/>
          <a:p>
            <a:r>
              <a:rPr lang="en-US" sz="2400" dirty="0"/>
              <a:t>‘EIC Pathfinder Open’, open to proposals in any field of science, technology or application without predefined thematic priorities;</a:t>
            </a:r>
          </a:p>
          <a:p>
            <a:pPr marL="285750" indent="-285750">
              <a:buFont typeface="Arial" panose="020B0604020202020204" pitchFamily="34" charset="0"/>
              <a:buChar char="•"/>
            </a:pPr>
            <a:r>
              <a:rPr lang="en-US" sz="2400" dirty="0"/>
              <a:t>TRL1-4</a:t>
            </a:r>
          </a:p>
          <a:p>
            <a:pPr marL="285750" indent="-285750">
              <a:buFont typeface="Arial" panose="020B0604020202020204" pitchFamily="34" charset="0"/>
              <a:buChar char="•"/>
            </a:pPr>
            <a:r>
              <a:rPr lang="en-US" sz="2400" dirty="0"/>
              <a:t>Transformative positive effect to our economy and society.</a:t>
            </a:r>
          </a:p>
          <a:p>
            <a:pPr marL="285750" indent="-285750">
              <a:buFont typeface="Arial" panose="020B0604020202020204" pitchFamily="34" charset="0"/>
              <a:buChar char="•"/>
            </a:pPr>
            <a:r>
              <a:rPr lang="en-US" sz="2400" dirty="0"/>
              <a:t>science-towards-technology breakthrough</a:t>
            </a:r>
          </a:p>
          <a:p>
            <a:pPr marL="285750" indent="-285750">
              <a:buFont typeface="Arial" panose="020B0604020202020204" pitchFamily="34" charset="0"/>
              <a:buChar char="•"/>
            </a:pPr>
            <a:r>
              <a:rPr lang="en-US" sz="2400" dirty="0"/>
              <a:t>High-risk/high-gain research approach and methodology, with concrete and plausible objectives.</a:t>
            </a:r>
          </a:p>
          <a:p>
            <a:pPr marL="285750" indent="-285750">
              <a:buFont typeface="Arial" panose="020B0604020202020204" pitchFamily="34" charset="0"/>
              <a:buChar char="•"/>
            </a:pPr>
            <a:r>
              <a:rPr lang="en-US" sz="2400" dirty="0"/>
              <a:t>Collaborative research. at least three independent legal entities, </a:t>
            </a:r>
          </a:p>
          <a:p>
            <a:pPr marL="285750" indent="-285750">
              <a:buFont typeface="Arial" panose="020B0604020202020204" pitchFamily="34" charset="0"/>
              <a:buChar char="•"/>
            </a:pPr>
            <a:r>
              <a:rPr lang="en-US" sz="2400" dirty="0"/>
              <a:t>Up to €3m 100% funding Deadline 3 May 2022</a:t>
            </a:r>
          </a:p>
        </p:txBody>
      </p:sp>
    </p:spTree>
    <p:extLst>
      <p:ext uri="{BB962C8B-B14F-4D97-AF65-F5344CB8AC3E}">
        <p14:creationId xmlns:p14="http://schemas.microsoft.com/office/powerpoint/2010/main" val="364295594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7E5A3BFA-270B-4117-937F-7C0654830BBA}"/>
              </a:ext>
            </a:extLst>
          </p:cNvPr>
          <p:cNvSpPr txBox="1"/>
          <p:nvPr/>
        </p:nvSpPr>
        <p:spPr>
          <a:xfrm>
            <a:off x="1295303" y="271646"/>
            <a:ext cx="9601393"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Horizon Europe </a:t>
            </a:r>
            <a:r>
              <a:rPr lang="en-IE" sz="2800" dirty="0">
                <a:solidFill>
                  <a:srgbClr val="112C41"/>
                </a:solidFill>
                <a:highlight>
                  <a:srgbClr val="FFFF00"/>
                </a:highlight>
                <a:latin typeface="Corbel" panose="020B0503020204020204" pitchFamily="34" charset="0"/>
                <a:ea typeface="Verdana" panose="020B0604030504040204" pitchFamily="34" charset="0"/>
                <a:cs typeface="Circular Std Medium" panose="020B0604020101020102" pitchFamily="34" charset="77"/>
              </a:rPr>
              <a:t>Pillar III</a:t>
            </a:r>
            <a:endPar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endParaRPr>
          </a:p>
        </p:txBody>
      </p:sp>
      <p:pic>
        <p:nvPicPr>
          <p:cNvPr id="6" name="Picture 5">
            <a:extLst>
              <a:ext uri="{FF2B5EF4-FFF2-40B4-BE49-F238E27FC236}">
                <a16:creationId xmlns:a16="http://schemas.microsoft.com/office/drawing/2014/main" id="{04C56EE1-6523-42FC-AE82-21B618622DF9}"/>
              </a:ext>
            </a:extLst>
          </p:cNvPr>
          <p:cNvPicPr>
            <a:picLocks noChangeAspect="1"/>
          </p:cNvPicPr>
          <p:nvPr/>
        </p:nvPicPr>
        <p:blipFill>
          <a:blip r:embed="rId3"/>
          <a:stretch>
            <a:fillRect/>
          </a:stretch>
        </p:blipFill>
        <p:spPr>
          <a:xfrm>
            <a:off x="5950060" y="271646"/>
            <a:ext cx="4677428" cy="838317"/>
          </a:xfrm>
          <a:prstGeom prst="rect">
            <a:avLst/>
          </a:prstGeom>
        </p:spPr>
      </p:pic>
      <p:pic>
        <p:nvPicPr>
          <p:cNvPr id="2" name="Picture 1">
            <a:extLst>
              <a:ext uri="{FF2B5EF4-FFF2-40B4-BE49-F238E27FC236}">
                <a16:creationId xmlns:a16="http://schemas.microsoft.com/office/drawing/2014/main" id="{42B52CC9-1766-4FF5-B00D-47E109DEC83A}"/>
              </a:ext>
            </a:extLst>
          </p:cNvPr>
          <p:cNvPicPr>
            <a:picLocks noChangeAspect="1"/>
          </p:cNvPicPr>
          <p:nvPr/>
        </p:nvPicPr>
        <p:blipFill>
          <a:blip r:embed="rId4"/>
          <a:stretch>
            <a:fillRect/>
          </a:stretch>
        </p:blipFill>
        <p:spPr>
          <a:xfrm>
            <a:off x="2088346" y="1126186"/>
            <a:ext cx="6692943" cy="788391"/>
          </a:xfrm>
          <a:prstGeom prst="rect">
            <a:avLst/>
          </a:prstGeom>
        </p:spPr>
      </p:pic>
      <p:sp>
        <p:nvSpPr>
          <p:cNvPr id="3" name="Rectangle 2">
            <a:extLst>
              <a:ext uri="{FF2B5EF4-FFF2-40B4-BE49-F238E27FC236}">
                <a16:creationId xmlns:a16="http://schemas.microsoft.com/office/drawing/2014/main" id="{80C1F6FD-070C-41A1-9424-5165600E7A3C}"/>
              </a:ext>
            </a:extLst>
          </p:cNvPr>
          <p:cNvSpPr/>
          <p:nvPr/>
        </p:nvSpPr>
        <p:spPr>
          <a:xfrm>
            <a:off x="405617" y="1930800"/>
            <a:ext cx="11380764" cy="4524315"/>
          </a:xfrm>
          <a:prstGeom prst="rect">
            <a:avLst/>
          </a:prstGeom>
        </p:spPr>
        <p:txBody>
          <a:bodyPr wrap="square">
            <a:spAutoFit/>
          </a:bodyPr>
          <a:lstStyle/>
          <a:p>
            <a:r>
              <a:rPr lang="en-US" sz="2400" dirty="0"/>
              <a:t>‘EIC Pathfinder Challenges’ to support proposals within a predefined thematic area and addressing specific objectives.</a:t>
            </a:r>
          </a:p>
          <a:p>
            <a:r>
              <a:rPr lang="en-US" sz="2400" dirty="0"/>
              <a:t>Challenge: Carbon dioxide and nitrogen management and </a:t>
            </a:r>
            <a:r>
              <a:rPr lang="en-US" sz="2400" dirty="0" err="1"/>
              <a:t>valorisation</a:t>
            </a:r>
            <a:endParaRPr lang="en-US" sz="2400" dirty="0"/>
          </a:p>
          <a:p>
            <a:r>
              <a:rPr lang="en-US" sz="2400" dirty="0"/>
              <a:t>Challenge: Mid to long term and systems integrated energy storage</a:t>
            </a:r>
          </a:p>
          <a:p>
            <a:r>
              <a:rPr lang="en-US" sz="2400" dirty="0"/>
              <a:t>4 other Challenge in Health, ICT</a:t>
            </a:r>
          </a:p>
          <a:p>
            <a:endParaRPr lang="en-US" sz="2400" dirty="0"/>
          </a:p>
          <a:p>
            <a:r>
              <a:rPr lang="en-US" sz="2400" dirty="0"/>
              <a:t>TRL starting at 2 and reaching 3-4</a:t>
            </a:r>
          </a:p>
          <a:p>
            <a:r>
              <a:rPr lang="en-US" sz="2400" dirty="0"/>
              <a:t>Collaborative research Or from single legal entity</a:t>
            </a:r>
          </a:p>
          <a:p>
            <a:r>
              <a:rPr lang="en-US" sz="2400" dirty="0"/>
              <a:t>Up to €4m  Deadline 19 October 2022</a:t>
            </a:r>
          </a:p>
          <a:p>
            <a:endParaRPr lang="en-US" sz="2400" dirty="0"/>
          </a:p>
          <a:p>
            <a:r>
              <a:rPr lang="en-US" sz="2400" dirty="0"/>
              <a:t>2021 EIC Pathfinder challenge: Novel routes to green hydrogen production. Results not out yet. </a:t>
            </a:r>
          </a:p>
        </p:txBody>
      </p:sp>
    </p:spTree>
    <p:extLst>
      <p:ext uri="{BB962C8B-B14F-4D97-AF65-F5344CB8AC3E}">
        <p14:creationId xmlns:p14="http://schemas.microsoft.com/office/powerpoint/2010/main" val="5365861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7E5A3BFA-270B-4117-937F-7C0654830BBA}"/>
              </a:ext>
            </a:extLst>
          </p:cNvPr>
          <p:cNvSpPr txBox="1"/>
          <p:nvPr/>
        </p:nvSpPr>
        <p:spPr>
          <a:xfrm>
            <a:off x="7172960" y="340092"/>
            <a:ext cx="4109817" cy="523220"/>
          </a:xfrm>
          <a:prstGeom prst="rect">
            <a:avLst/>
          </a:prstGeom>
          <a:noFill/>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Horizon Europe </a:t>
            </a:r>
            <a:r>
              <a:rPr lang="en-IE" sz="2800" dirty="0">
                <a:solidFill>
                  <a:srgbClr val="112C41"/>
                </a:solidFill>
                <a:highlight>
                  <a:srgbClr val="FFFF00"/>
                </a:highlight>
                <a:latin typeface="Corbel" panose="020B0503020204020204" pitchFamily="34" charset="0"/>
                <a:ea typeface="Verdana" panose="020B0604030504040204" pitchFamily="34" charset="0"/>
                <a:cs typeface="Circular Std Medium" panose="020B0604020101020102" pitchFamily="34" charset="77"/>
              </a:rPr>
              <a:t>Pillar III</a:t>
            </a:r>
            <a:endPar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endParaRPr>
          </a:p>
        </p:txBody>
      </p:sp>
      <p:sp>
        <p:nvSpPr>
          <p:cNvPr id="3" name="Rectangle 2">
            <a:extLst>
              <a:ext uri="{FF2B5EF4-FFF2-40B4-BE49-F238E27FC236}">
                <a16:creationId xmlns:a16="http://schemas.microsoft.com/office/drawing/2014/main" id="{80C1F6FD-070C-41A1-9424-5165600E7A3C}"/>
              </a:ext>
            </a:extLst>
          </p:cNvPr>
          <p:cNvSpPr/>
          <p:nvPr/>
        </p:nvSpPr>
        <p:spPr>
          <a:xfrm>
            <a:off x="405619" y="1288998"/>
            <a:ext cx="11380764" cy="6001643"/>
          </a:xfrm>
          <a:prstGeom prst="rect">
            <a:avLst/>
          </a:prstGeom>
        </p:spPr>
        <p:txBody>
          <a:bodyPr wrap="square">
            <a:spAutoFit/>
          </a:bodyPr>
          <a:lstStyle/>
          <a:p>
            <a:r>
              <a:rPr lang="en-US" sz="2400" dirty="0"/>
              <a:t>EIC Transition Open which has no predefined thematic priorities and is open to proposals in any field of science, technology or application;</a:t>
            </a:r>
          </a:p>
          <a:p>
            <a:r>
              <a:rPr lang="en-US" sz="2400" dirty="0"/>
              <a:t>or</a:t>
            </a:r>
          </a:p>
          <a:p>
            <a:r>
              <a:rPr lang="en-US" sz="2400" dirty="0"/>
              <a:t>EIC Transition Challenges in predefined thematic areas of emerging and strategic technologies.</a:t>
            </a:r>
          </a:p>
          <a:p>
            <a:endParaRPr lang="en-US" sz="2400" dirty="0"/>
          </a:p>
          <a:p>
            <a:r>
              <a:rPr lang="en-US" sz="2400" dirty="0"/>
              <a:t>EIC Transition is restricted to proposals based on results  generated by the following eligible projects: EIC Pathfinder projects, Horizon 2020 FET-Open, FET-Proactive) and FET Flagships calls (including  ERANET calls under the FET Work </a:t>
            </a:r>
            <a:r>
              <a:rPr lang="en-US" sz="2400" dirty="0" err="1"/>
              <a:t>Programme</a:t>
            </a:r>
            <a:r>
              <a:rPr lang="en-US" sz="2400" dirty="0"/>
              <a:t>).</a:t>
            </a:r>
          </a:p>
          <a:p>
            <a:r>
              <a:rPr lang="en-US" sz="2400" dirty="0"/>
              <a:t>European Research Council Proof of Concept projects.</a:t>
            </a:r>
          </a:p>
          <a:p>
            <a:endParaRPr lang="en-US" sz="2400" dirty="0"/>
          </a:p>
          <a:p>
            <a:r>
              <a:rPr lang="en-US" sz="2400" dirty="0"/>
              <a:t>TRL starting at 2 and reaching 3-4:  collaborative research (5 partners max) Or from single legal entity</a:t>
            </a:r>
          </a:p>
          <a:p>
            <a:r>
              <a:rPr lang="en-US" sz="2400" dirty="0"/>
              <a:t>Up to €2.5m  Deadline 4 May 2022.  28 September 2022.</a:t>
            </a:r>
          </a:p>
          <a:p>
            <a:endParaRPr lang="en-US" sz="2400" dirty="0"/>
          </a:p>
          <a:p>
            <a:r>
              <a:rPr lang="en-US" sz="2400" dirty="0"/>
              <a:t>EIC Transition Challenge: Process and system integration of clean energy technologies.</a:t>
            </a:r>
          </a:p>
        </p:txBody>
      </p:sp>
      <p:pic>
        <p:nvPicPr>
          <p:cNvPr id="4" name="Picture 3">
            <a:extLst>
              <a:ext uri="{FF2B5EF4-FFF2-40B4-BE49-F238E27FC236}">
                <a16:creationId xmlns:a16="http://schemas.microsoft.com/office/drawing/2014/main" id="{1A9C046C-6546-4450-BF1A-39BD885C2AAD}"/>
              </a:ext>
            </a:extLst>
          </p:cNvPr>
          <p:cNvPicPr>
            <a:picLocks noChangeAspect="1"/>
          </p:cNvPicPr>
          <p:nvPr/>
        </p:nvPicPr>
        <p:blipFill>
          <a:blip r:embed="rId3"/>
          <a:stretch>
            <a:fillRect/>
          </a:stretch>
        </p:blipFill>
        <p:spPr>
          <a:xfrm>
            <a:off x="405619" y="437626"/>
            <a:ext cx="6767341" cy="851372"/>
          </a:xfrm>
          <a:prstGeom prst="rect">
            <a:avLst/>
          </a:prstGeom>
        </p:spPr>
      </p:pic>
    </p:spTree>
    <p:extLst>
      <p:ext uri="{BB962C8B-B14F-4D97-AF65-F5344CB8AC3E}">
        <p14:creationId xmlns:p14="http://schemas.microsoft.com/office/powerpoint/2010/main" val="33428478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9">
            <a:extLst>
              <a:ext uri="{FF2B5EF4-FFF2-40B4-BE49-F238E27FC236}">
                <a16:creationId xmlns:a16="http://schemas.microsoft.com/office/drawing/2014/main" id="{7E5A3BFA-270B-4117-937F-7C0654830BBA}"/>
              </a:ext>
            </a:extLst>
          </p:cNvPr>
          <p:cNvSpPr txBox="1"/>
          <p:nvPr/>
        </p:nvSpPr>
        <p:spPr>
          <a:xfrm>
            <a:off x="8235977" y="1228337"/>
            <a:ext cx="3947257" cy="523220"/>
          </a:xfrm>
          <a:prstGeom prst="rect">
            <a:avLst/>
          </a:prstGeom>
          <a:noFill/>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000">
                <a:solidFill>
                  <a:srgbClr val="042D43"/>
                </a:solidFill>
                <a:latin typeface="Arial"/>
                <a:ea typeface="Arial"/>
                <a:cs typeface="Arial"/>
                <a:sym typeface="Arial"/>
              </a:defRPr>
            </a:lvl1pPr>
          </a:lstStyle>
          <a:p>
            <a:r>
              <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rPr>
              <a:t>Horizon Europe </a:t>
            </a:r>
            <a:r>
              <a:rPr lang="en-IE" sz="2800" dirty="0">
                <a:solidFill>
                  <a:srgbClr val="112C41"/>
                </a:solidFill>
                <a:highlight>
                  <a:srgbClr val="FFFF00"/>
                </a:highlight>
                <a:latin typeface="Corbel" panose="020B0503020204020204" pitchFamily="34" charset="0"/>
                <a:ea typeface="Verdana" panose="020B0604030504040204" pitchFamily="34" charset="0"/>
                <a:cs typeface="Circular Std Medium" panose="020B0604020101020102" pitchFamily="34" charset="77"/>
              </a:rPr>
              <a:t>Pillar III</a:t>
            </a:r>
            <a:endParaRPr lang="en-IE" sz="2800" dirty="0">
              <a:solidFill>
                <a:srgbClr val="112C41"/>
              </a:solidFill>
              <a:latin typeface="Corbel" panose="020B0503020204020204" pitchFamily="34" charset="0"/>
              <a:ea typeface="Verdana" panose="020B0604030504040204" pitchFamily="34" charset="0"/>
              <a:cs typeface="Circular Std Medium" panose="020B0604020101020102" pitchFamily="34" charset="77"/>
            </a:endParaRPr>
          </a:p>
        </p:txBody>
      </p:sp>
      <p:sp>
        <p:nvSpPr>
          <p:cNvPr id="3" name="Rectangle 2">
            <a:extLst>
              <a:ext uri="{FF2B5EF4-FFF2-40B4-BE49-F238E27FC236}">
                <a16:creationId xmlns:a16="http://schemas.microsoft.com/office/drawing/2014/main" id="{80C1F6FD-070C-41A1-9424-5165600E7A3C}"/>
              </a:ext>
            </a:extLst>
          </p:cNvPr>
          <p:cNvSpPr/>
          <p:nvPr/>
        </p:nvSpPr>
        <p:spPr>
          <a:xfrm>
            <a:off x="405618" y="1329757"/>
            <a:ext cx="11380764" cy="4893647"/>
          </a:xfrm>
          <a:prstGeom prst="rect">
            <a:avLst/>
          </a:prstGeom>
        </p:spPr>
        <p:txBody>
          <a:bodyPr wrap="square">
            <a:spAutoFit/>
          </a:bodyPr>
          <a:lstStyle/>
          <a:p>
            <a:r>
              <a:rPr lang="en-US" sz="2400" dirty="0"/>
              <a:t>At least Technology Readiness Level 5/6 or higher</a:t>
            </a:r>
          </a:p>
          <a:p>
            <a:r>
              <a:rPr lang="en-US" sz="2400" dirty="0"/>
              <a:t>EUR 0.5 to  EUR 17.5 million Blended finance – Grant Only or Grant first</a:t>
            </a:r>
          </a:p>
          <a:p>
            <a:pPr marL="342900" indent="-342900">
              <a:buAutoNum type="arabicPeriod"/>
            </a:pPr>
            <a:r>
              <a:rPr lang="en-US" sz="2400" dirty="0"/>
              <a:t>Short proposals (result after 4 weeks)</a:t>
            </a:r>
          </a:p>
          <a:p>
            <a:pPr marL="342900" indent="-342900">
              <a:buAutoNum type="arabicPeriod"/>
            </a:pPr>
            <a:r>
              <a:rPr lang="en-US" sz="2400" dirty="0"/>
              <a:t>If successful, you will be invited to prepare a full proposal, where you will have </a:t>
            </a:r>
          </a:p>
          <a:p>
            <a:r>
              <a:rPr lang="en-US" sz="2400" dirty="0"/>
              <a:t>access to support through the EIC artificial intelligence-based IT platform and</a:t>
            </a:r>
          </a:p>
          <a:p>
            <a:r>
              <a:rPr lang="en-US" sz="2400" dirty="0"/>
              <a:t>from EIC business coaches to develop a detailed business plan; 5/6 weeks</a:t>
            </a:r>
          </a:p>
          <a:p>
            <a:r>
              <a:rPr lang="en-US" sz="2400" dirty="0"/>
              <a:t>3. Full proposals will first be assessed remotely by EIC expert evaluators. If </a:t>
            </a:r>
          </a:p>
          <a:p>
            <a:r>
              <a:rPr lang="en-US" sz="2400" dirty="0"/>
              <a:t>successful, you will be invited to a face to face interview with an EIC jury as the </a:t>
            </a:r>
          </a:p>
          <a:p>
            <a:r>
              <a:rPr lang="en-US" sz="2400" dirty="0"/>
              <a:t>final step in the selection process;</a:t>
            </a:r>
          </a:p>
          <a:p>
            <a:r>
              <a:rPr lang="en-US" sz="2400" dirty="0"/>
              <a:t>23 March 2022 at 17h00 Brussels local time; 15 June 2022 at 17h00 Brussels local time;</a:t>
            </a:r>
          </a:p>
          <a:p>
            <a:r>
              <a:rPr lang="en-US" sz="2400" dirty="0"/>
              <a:t>5 October 2022 at 17h00 Brussels local time; </a:t>
            </a:r>
          </a:p>
          <a:p>
            <a:endParaRPr lang="en-US" sz="2400" dirty="0"/>
          </a:p>
          <a:p>
            <a:r>
              <a:rPr lang="en-US" sz="2400" dirty="0"/>
              <a:t>EIC Accelerator Challenge: Technologies for ‘Fit for 55’</a:t>
            </a:r>
          </a:p>
        </p:txBody>
      </p:sp>
      <p:pic>
        <p:nvPicPr>
          <p:cNvPr id="5" name="Picture 4">
            <a:extLst>
              <a:ext uri="{FF2B5EF4-FFF2-40B4-BE49-F238E27FC236}">
                <a16:creationId xmlns:a16="http://schemas.microsoft.com/office/drawing/2014/main" id="{C98A6DB9-9E22-4374-B843-1D9CCCFC8489}"/>
              </a:ext>
            </a:extLst>
          </p:cNvPr>
          <p:cNvPicPr>
            <a:picLocks noChangeAspect="1"/>
          </p:cNvPicPr>
          <p:nvPr/>
        </p:nvPicPr>
        <p:blipFill>
          <a:blip r:embed="rId3"/>
          <a:stretch>
            <a:fillRect/>
          </a:stretch>
        </p:blipFill>
        <p:spPr>
          <a:xfrm>
            <a:off x="262239" y="406976"/>
            <a:ext cx="9155837" cy="789585"/>
          </a:xfrm>
          <a:prstGeom prst="rect">
            <a:avLst/>
          </a:prstGeom>
        </p:spPr>
      </p:pic>
      <p:pic>
        <p:nvPicPr>
          <p:cNvPr id="2" name="Picture 1">
            <a:extLst>
              <a:ext uri="{FF2B5EF4-FFF2-40B4-BE49-F238E27FC236}">
                <a16:creationId xmlns:a16="http://schemas.microsoft.com/office/drawing/2014/main" id="{B7A9307E-97AF-435F-B4C3-9AF8F9EA0574}"/>
              </a:ext>
            </a:extLst>
          </p:cNvPr>
          <p:cNvPicPr>
            <a:picLocks noChangeAspect="1"/>
          </p:cNvPicPr>
          <p:nvPr/>
        </p:nvPicPr>
        <p:blipFill>
          <a:blip r:embed="rId4"/>
          <a:stretch>
            <a:fillRect/>
          </a:stretch>
        </p:blipFill>
        <p:spPr>
          <a:xfrm>
            <a:off x="8480957" y="4994864"/>
            <a:ext cx="2524477" cy="685896"/>
          </a:xfrm>
          <a:prstGeom prst="rect">
            <a:avLst/>
          </a:prstGeom>
        </p:spPr>
      </p:pic>
      <p:pic>
        <p:nvPicPr>
          <p:cNvPr id="7" name="Picture 6">
            <a:extLst>
              <a:ext uri="{FF2B5EF4-FFF2-40B4-BE49-F238E27FC236}">
                <a16:creationId xmlns:a16="http://schemas.microsoft.com/office/drawing/2014/main" id="{16B053F3-EBC3-421B-99BB-03F28F4F1927}"/>
              </a:ext>
            </a:extLst>
          </p:cNvPr>
          <p:cNvPicPr>
            <a:picLocks noChangeAspect="1"/>
          </p:cNvPicPr>
          <p:nvPr/>
        </p:nvPicPr>
        <p:blipFill>
          <a:blip r:embed="rId5"/>
          <a:stretch>
            <a:fillRect/>
          </a:stretch>
        </p:blipFill>
        <p:spPr>
          <a:xfrm>
            <a:off x="8084105" y="5600503"/>
            <a:ext cx="1152686" cy="647790"/>
          </a:xfrm>
          <a:prstGeom prst="rect">
            <a:avLst/>
          </a:prstGeom>
        </p:spPr>
      </p:pic>
      <p:pic>
        <p:nvPicPr>
          <p:cNvPr id="8" name="Picture 7">
            <a:extLst>
              <a:ext uri="{FF2B5EF4-FFF2-40B4-BE49-F238E27FC236}">
                <a16:creationId xmlns:a16="http://schemas.microsoft.com/office/drawing/2014/main" id="{1D20B00C-6222-4FE0-85F2-CAB862F273C7}"/>
              </a:ext>
            </a:extLst>
          </p:cNvPr>
          <p:cNvPicPr>
            <a:picLocks noChangeAspect="1"/>
          </p:cNvPicPr>
          <p:nvPr/>
        </p:nvPicPr>
        <p:blipFill>
          <a:blip r:embed="rId6"/>
          <a:stretch>
            <a:fillRect/>
          </a:stretch>
        </p:blipFill>
        <p:spPr>
          <a:xfrm>
            <a:off x="10209606" y="5543736"/>
            <a:ext cx="988011" cy="461072"/>
          </a:xfrm>
          <a:prstGeom prst="rect">
            <a:avLst/>
          </a:prstGeom>
        </p:spPr>
      </p:pic>
    </p:spTree>
    <p:extLst>
      <p:ext uri="{BB962C8B-B14F-4D97-AF65-F5344CB8AC3E}">
        <p14:creationId xmlns:p14="http://schemas.microsoft.com/office/powerpoint/2010/main" val="2140978550"/>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2683</TotalTime>
  <Words>1427</Words>
  <Application>Microsoft Office PowerPoint</Application>
  <PresentationFormat>Widescreen</PresentationFormat>
  <Paragraphs>189</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Regular</vt:lpstr>
      <vt:lpstr>Calibri</vt:lpstr>
      <vt:lpstr>Calibri Light</vt:lpstr>
      <vt:lpstr>Circular Std Book</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Kenny</dc:creator>
  <cp:lastModifiedBy>Eugene McCusker (EMcCusker)</cp:lastModifiedBy>
  <cp:revision>44</cp:revision>
  <dcterms:created xsi:type="dcterms:W3CDTF">2022-01-25T17:27:49Z</dcterms:created>
  <dcterms:modified xsi:type="dcterms:W3CDTF">2022-03-02T13:25:54Z</dcterms:modified>
</cp:coreProperties>
</file>