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68" r:id="rId2"/>
    <p:sldId id="430" r:id="rId3"/>
    <p:sldId id="441" r:id="rId4"/>
    <p:sldId id="439" r:id="rId5"/>
    <p:sldId id="469" r:id="rId6"/>
    <p:sldId id="435" r:id="rId7"/>
    <p:sldId id="462" r:id="rId8"/>
    <p:sldId id="463" r:id="rId9"/>
    <p:sldId id="465" r:id="rId10"/>
    <p:sldId id="467" r:id="rId11"/>
    <p:sldId id="459" r:id="rId12"/>
    <p:sldId id="461" r:id="rId13"/>
    <p:sldId id="464" r:id="rId14"/>
    <p:sldId id="437" r:id="rId15"/>
    <p:sldId id="436" r:id="rId16"/>
    <p:sldId id="44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EB2"/>
    <a:srgbClr val="A32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72965-FFC8-6A46-87B1-84B1EA5C9132}" v="43" dt="2022-05-02T09:24:19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59" autoAdjust="0"/>
    <p:restoredTop sz="94787"/>
  </p:normalViewPr>
  <p:slideViewPr>
    <p:cSldViewPr snapToGrid="0">
      <p:cViewPr varScale="1">
        <p:scale>
          <a:sx n="103" d="100"/>
          <a:sy n="103" d="100"/>
        </p:scale>
        <p:origin x="233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 Estrada" userId="5cddbacdbac35203" providerId="LiveId" clId="{6F672965-FFC8-6A46-87B1-84B1EA5C9132}"/>
    <pc:docChg chg="custSel addSld delSld modSld sldOrd">
      <pc:chgData name="Joan Estrada" userId="5cddbacdbac35203" providerId="LiveId" clId="{6F672965-FFC8-6A46-87B1-84B1EA5C9132}" dt="2022-05-03T07:21:38.360" v="44" actId="2696"/>
      <pc:docMkLst>
        <pc:docMk/>
      </pc:docMkLst>
      <pc:sldChg chg="ord">
        <pc:chgData name="Joan Estrada" userId="5cddbacdbac35203" providerId="LiveId" clId="{6F672965-FFC8-6A46-87B1-84B1EA5C9132}" dt="2022-05-02T09:13:48.014" v="24" actId="20578"/>
        <pc:sldMkLst>
          <pc:docMk/>
          <pc:sldMk cId="269969164" sldId="430"/>
        </pc:sldMkLst>
      </pc:sldChg>
      <pc:sldChg chg="del">
        <pc:chgData name="Joan Estrada" userId="5cddbacdbac35203" providerId="LiveId" clId="{6F672965-FFC8-6A46-87B1-84B1EA5C9132}" dt="2022-05-02T09:08:02.615" v="12" actId="2696"/>
        <pc:sldMkLst>
          <pc:docMk/>
          <pc:sldMk cId="1274693066" sldId="431"/>
        </pc:sldMkLst>
      </pc:sldChg>
      <pc:sldChg chg="del">
        <pc:chgData name="Joan Estrada" userId="5cddbacdbac35203" providerId="LiveId" clId="{6F672965-FFC8-6A46-87B1-84B1EA5C9132}" dt="2022-05-02T09:12:34.379" v="20" actId="2696"/>
        <pc:sldMkLst>
          <pc:docMk/>
          <pc:sldMk cId="1517751538" sldId="432"/>
        </pc:sldMkLst>
      </pc:sldChg>
      <pc:sldChg chg="modSp mod">
        <pc:chgData name="Joan Estrada" userId="5cddbacdbac35203" providerId="LiveId" clId="{6F672965-FFC8-6A46-87B1-84B1EA5C9132}" dt="2022-05-02T08:10:38.748" v="0" actId="790"/>
        <pc:sldMkLst>
          <pc:docMk/>
          <pc:sldMk cId="1442863326" sldId="435"/>
        </pc:sldMkLst>
        <pc:spChg chg="mod">
          <ac:chgData name="Joan Estrada" userId="5cddbacdbac35203" providerId="LiveId" clId="{6F672965-FFC8-6A46-87B1-84B1EA5C9132}" dt="2022-05-02T08:10:38.748" v="0" actId="790"/>
          <ac:spMkLst>
            <pc:docMk/>
            <pc:sldMk cId="1442863326" sldId="435"/>
            <ac:spMk id="22" creationId="{22AE5563-95F3-4145-9FB2-2BBC665B5CA4}"/>
          </ac:spMkLst>
        </pc:spChg>
      </pc:sldChg>
      <pc:sldChg chg="add modNotesTx">
        <pc:chgData name="Joan Estrada" userId="5cddbacdbac35203" providerId="LiveId" clId="{6F672965-FFC8-6A46-87B1-84B1EA5C9132}" dt="2022-05-02T09:07:56.075" v="11" actId="20577"/>
        <pc:sldMkLst>
          <pc:docMk/>
          <pc:sldMk cId="2301834618" sldId="437"/>
        </pc:sldMkLst>
      </pc:sldChg>
      <pc:sldChg chg="del">
        <pc:chgData name="Joan Estrada" userId="5cddbacdbac35203" providerId="LiveId" clId="{6F672965-FFC8-6A46-87B1-84B1EA5C9132}" dt="2022-05-02T09:04:08.809" v="5" actId="2696"/>
        <pc:sldMkLst>
          <pc:docMk/>
          <pc:sldMk cId="2308391149" sldId="438"/>
        </pc:sldMkLst>
      </pc:sldChg>
      <pc:sldChg chg="del">
        <pc:chgData name="Joan Estrada" userId="5cddbacdbac35203" providerId="LiveId" clId="{6F672965-FFC8-6A46-87B1-84B1EA5C9132}" dt="2022-05-02T09:12:55.366" v="22" actId="2696"/>
        <pc:sldMkLst>
          <pc:docMk/>
          <pc:sldMk cId="402592471" sldId="441"/>
        </pc:sldMkLst>
      </pc:sldChg>
      <pc:sldChg chg="add">
        <pc:chgData name="Joan Estrada" userId="5cddbacdbac35203" providerId="LiveId" clId="{6F672965-FFC8-6A46-87B1-84B1EA5C9132}" dt="2022-05-02T09:13:35.345" v="23"/>
        <pc:sldMkLst>
          <pc:docMk/>
          <pc:sldMk cId="3794435943" sldId="441"/>
        </pc:sldMkLst>
      </pc:sldChg>
      <pc:sldChg chg="del">
        <pc:chgData name="Joan Estrada" userId="5cddbacdbac35203" providerId="LiveId" clId="{6F672965-FFC8-6A46-87B1-84B1EA5C9132}" dt="2022-05-02T09:02:44.765" v="1" actId="2696"/>
        <pc:sldMkLst>
          <pc:docMk/>
          <pc:sldMk cId="3774216264" sldId="446"/>
        </pc:sldMkLst>
      </pc:sldChg>
      <pc:sldChg chg="del">
        <pc:chgData name="Joan Estrada" userId="5cddbacdbac35203" providerId="LiveId" clId="{6F672965-FFC8-6A46-87B1-84B1EA5C9132}" dt="2022-05-02T09:31:24.924" v="40" actId="2696"/>
        <pc:sldMkLst>
          <pc:docMk/>
          <pc:sldMk cId="719011063" sldId="454"/>
        </pc:sldMkLst>
      </pc:sldChg>
      <pc:sldChg chg="del">
        <pc:chgData name="Joan Estrada" userId="5cddbacdbac35203" providerId="LiveId" clId="{6F672965-FFC8-6A46-87B1-84B1EA5C9132}" dt="2022-05-02T09:08:09.057" v="13" actId="2696"/>
        <pc:sldMkLst>
          <pc:docMk/>
          <pc:sldMk cId="1287329741" sldId="455"/>
        </pc:sldMkLst>
      </pc:sldChg>
      <pc:sldChg chg="del">
        <pc:chgData name="Joan Estrada" userId="5cddbacdbac35203" providerId="LiveId" clId="{6F672965-FFC8-6A46-87B1-84B1EA5C9132}" dt="2022-05-02T09:02:45.473" v="2" actId="2696"/>
        <pc:sldMkLst>
          <pc:docMk/>
          <pc:sldMk cId="1587112552" sldId="456"/>
        </pc:sldMkLst>
      </pc:sldChg>
      <pc:sldChg chg="ord">
        <pc:chgData name="Joan Estrada" userId="5cddbacdbac35203" providerId="LiveId" clId="{6F672965-FFC8-6A46-87B1-84B1EA5C9132}" dt="2022-05-02T09:04:34.776" v="6" actId="20578"/>
        <pc:sldMkLst>
          <pc:docMk/>
          <pc:sldMk cId="3438322510" sldId="459"/>
        </pc:sldMkLst>
      </pc:sldChg>
      <pc:sldChg chg="ord">
        <pc:chgData name="Joan Estrada" userId="5cddbacdbac35203" providerId="LiveId" clId="{6F672965-FFC8-6A46-87B1-84B1EA5C9132}" dt="2022-05-02T09:04:34.776" v="6" actId="20578"/>
        <pc:sldMkLst>
          <pc:docMk/>
          <pc:sldMk cId="4064260917" sldId="461"/>
        </pc:sldMkLst>
      </pc:sldChg>
      <pc:sldChg chg="addSp delSp modSp add del mod">
        <pc:chgData name="Joan Estrada" userId="5cddbacdbac35203" providerId="LiveId" clId="{6F672965-FFC8-6A46-87B1-84B1EA5C9132}" dt="2022-05-03T07:21:11.155" v="41" actId="2696"/>
        <pc:sldMkLst>
          <pc:docMk/>
          <pc:sldMk cId="1415520481" sldId="466"/>
        </pc:sldMkLst>
        <pc:spChg chg="mod">
          <ac:chgData name="Joan Estrada" userId="5cddbacdbac35203" providerId="LiveId" clId="{6F672965-FFC8-6A46-87B1-84B1EA5C9132}" dt="2022-05-02T09:24:38.225" v="32" actId="404"/>
          <ac:spMkLst>
            <pc:docMk/>
            <pc:sldMk cId="1415520481" sldId="466"/>
            <ac:spMk id="12" creationId="{40167EBA-3CD8-FA46-B5BB-A6FC1387CEDF}"/>
          </ac:spMkLst>
        </pc:spChg>
        <pc:spChg chg="mod">
          <ac:chgData name="Joan Estrada" userId="5cddbacdbac35203" providerId="LiveId" clId="{6F672965-FFC8-6A46-87B1-84B1EA5C9132}" dt="2022-05-02T09:24:06.615" v="27"/>
          <ac:spMkLst>
            <pc:docMk/>
            <pc:sldMk cId="1415520481" sldId="466"/>
            <ac:spMk id="13" creationId="{531CA0E4-FFCC-2745-BD1A-853102C60E9A}"/>
          </ac:spMkLst>
        </pc:spChg>
        <pc:spChg chg="mod">
          <ac:chgData name="Joan Estrada" userId="5cddbacdbac35203" providerId="LiveId" clId="{6F672965-FFC8-6A46-87B1-84B1EA5C9132}" dt="2022-05-02T09:24:34.949" v="31" actId="404"/>
          <ac:spMkLst>
            <pc:docMk/>
            <pc:sldMk cId="1415520481" sldId="466"/>
            <ac:spMk id="14" creationId="{3CBD40E0-2B6B-BB4F-B335-B3A784C74627}"/>
          </ac:spMkLst>
        </pc:spChg>
        <pc:spChg chg="mod">
          <ac:chgData name="Joan Estrada" userId="5cddbacdbac35203" providerId="LiveId" clId="{6F672965-FFC8-6A46-87B1-84B1EA5C9132}" dt="2022-05-02T09:25:06.092" v="37" actId="404"/>
          <ac:spMkLst>
            <pc:docMk/>
            <pc:sldMk cId="1415520481" sldId="466"/>
            <ac:spMk id="17" creationId="{EA708E43-461F-3849-9BE5-A018C4222EF0}"/>
          </ac:spMkLst>
        </pc:spChg>
        <pc:spChg chg="mod">
          <ac:chgData name="Joan Estrada" userId="5cddbacdbac35203" providerId="LiveId" clId="{6F672965-FFC8-6A46-87B1-84B1EA5C9132}" dt="2022-05-02T09:24:19.489" v="29"/>
          <ac:spMkLst>
            <pc:docMk/>
            <pc:sldMk cId="1415520481" sldId="466"/>
            <ac:spMk id="18" creationId="{1E8D49E1-208F-2140-B732-7811D99ECCDB}"/>
          </ac:spMkLst>
        </pc:spChg>
        <pc:spChg chg="mod">
          <ac:chgData name="Joan Estrada" userId="5cddbacdbac35203" providerId="LiveId" clId="{6F672965-FFC8-6A46-87B1-84B1EA5C9132}" dt="2022-05-02T09:25:02.177" v="36" actId="404"/>
          <ac:spMkLst>
            <pc:docMk/>
            <pc:sldMk cId="1415520481" sldId="466"/>
            <ac:spMk id="19" creationId="{43C5069E-915C-A74F-8B51-B48DA7D62223}"/>
          </ac:spMkLst>
        </pc:spChg>
        <pc:spChg chg="mod">
          <ac:chgData name="Joan Estrada" userId="5cddbacdbac35203" providerId="LiveId" clId="{6F672965-FFC8-6A46-87B1-84B1EA5C9132}" dt="2022-05-02T09:14:29.960" v="26" actId="20577"/>
          <ac:spMkLst>
            <pc:docMk/>
            <pc:sldMk cId="1415520481" sldId="466"/>
            <ac:spMk id="37" creationId="{FF53CCC9-642A-8E4B-BD60-19E8FC0905C7}"/>
          </ac:spMkLst>
        </pc:spChg>
        <pc:grpChg chg="add del mod">
          <ac:chgData name="Joan Estrada" userId="5cddbacdbac35203" providerId="LiveId" clId="{6F672965-FFC8-6A46-87B1-84B1EA5C9132}" dt="2022-05-02T09:25:16.176" v="38" actId="478"/>
          <ac:grpSpMkLst>
            <pc:docMk/>
            <pc:sldMk cId="1415520481" sldId="466"/>
            <ac:grpSpMk id="10" creationId="{A40481B6-743F-7247-B69A-102DD9669916}"/>
          </ac:grpSpMkLst>
        </pc:grpChg>
        <pc:grpChg chg="mod">
          <ac:chgData name="Joan Estrada" userId="5cddbacdbac35203" providerId="LiveId" clId="{6F672965-FFC8-6A46-87B1-84B1EA5C9132}" dt="2022-05-02T09:24:06.615" v="27"/>
          <ac:grpSpMkLst>
            <pc:docMk/>
            <pc:sldMk cId="1415520481" sldId="466"/>
            <ac:grpSpMk id="11" creationId="{C34C59BF-C33A-B343-B596-7FF8E6B6C260}"/>
          </ac:grpSpMkLst>
        </pc:grpChg>
        <pc:grpChg chg="add del mod">
          <ac:chgData name="Joan Estrada" userId="5cddbacdbac35203" providerId="LiveId" clId="{6F672965-FFC8-6A46-87B1-84B1EA5C9132}" dt="2022-05-02T09:25:19.028" v="39" actId="478"/>
          <ac:grpSpMkLst>
            <pc:docMk/>
            <pc:sldMk cId="1415520481" sldId="466"/>
            <ac:grpSpMk id="15" creationId="{B37DB863-313E-0047-BB21-F1C023D4EE6B}"/>
          </ac:grpSpMkLst>
        </pc:grpChg>
        <pc:grpChg chg="mod">
          <ac:chgData name="Joan Estrada" userId="5cddbacdbac35203" providerId="LiveId" clId="{6F672965-FFC8-6A46-87B1-84B1EA5C9132}" dt="2022-05-02T09:24:19.489" v="29"/>
          <ac:grpSpMkLst>
            <pc:docMk/>
            <pc:sldMk cId="1415520481" sldId="466"/>
            <ac:grpSpMk id="16" creationId="{F160B70C-76DC-2E46-9CEF-F5716D594875}"/>
          </ac:grpSpMkLst>
        </pc:grpChg>
      </pc:sldChg>
      <pc:sldChg chg="add">
        <pc:chgData name="Joan Estrada" userId="5cddbacdbac35203" providerId="LiveId" clId="{6F672965-FFC8-6A46-87B1-84B1EA5C9132}" dt="2022-05-02T09:04:05.245" v="4"/>
        <pc:sldMkLst>
          <pc:docMk/>
          <pc:sldMk cId="2702661081" sldId="467"/>
        </pc:sldMkLst>
      </pc:sldChg>
      <pc:sldChg chg="del">
        <pc:chgData name="Joan Estrada" userId="5cddbacdbac35203" providerId="LiveId" clId="{6F672965-FFC8-6A46-87B1-84B1EA5C9132}" dt="2022-05-02T09:12:50.766" v="21" actId="2696"/>
        <pc:sldMkLst>
          <pc:docMk/>
          <pc:sldMk cId="1268197299" sldId="468"/>
        </pc:sldMkLst>
      </pc:sldChg>
      <pc:sldChg chg="del ord">
        <pc:chgData name="Joan Estrada" userId="5cddbacdbac35203" providerId="LiveId" clId="{6F672965-FFC8-6A46-87B1-84B1EA5C9132}" dt="2022-05-03T07:21:36.417" v="43" actId="2696"/>
        <pc:sldMkLst>
          <pc:docMk/>
          <pc:sldMk cId="3866113206" sldId="470"/>
        </pc:sldMkLst>
      </pc:sldChg>
      <pc:sldChg chg="del ord">
        <pc:chgData name="Joan Estrada" userId="5cddbacdbac35203" providerId="LiveId" clId="{6F672965-FFC8-6A46-87B1-84B1EA5C9132}" dt="2022-05-03T07:21:38.360" v="44" actId="2696"/>
        <pc:sldMkLst>
          <pc:docMk/>
          <pc:sldMk cId="2287594311" sldId="471"/>
        </pc:sldMkLst>
      </pc:sldChg>
      <pc:sldChg chg="modSp add del mod">
        <pc:chgData name="Joan Estrada" userId="5cddbacdbac35203" providerId="LiveId" clId="{6F672965-FFC8-6A46-87B1-84B1EA5C9132}" dt="2022-05-03T07:21:33.265" v="42" actId="2696"/>
        <pc:sldMkLst>
          <pc:docMk/>
          <pc:sldMk cId="2956413685" sldId="472"/>
        </pc:sldMkLst>
        <pc:spChg chg="mod">
          <ac:chgData name="Joan Estrada" userId="5cddbacdbac35203" providerId="LiveId" clId="{6F672965-FFC8-6A46-87B1-84B1EA5C9132}" dt="2022-05-02T09:10:18.801" v="19" actId="20577"/>
          <ac:spMkLst>
            <pc:docMk/>
            <pc:sldMk cId="2956413685" sldId="472"/>
            <ac:spMk id="4" creationId="{A058EBD4-51E4-724A-AF46-F89D0192D80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352ed13bdb8da39/Projects/MOBI-MIX6/WiP/A3.4/Analysis/Norfolk_Analysis_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'VKM shift'!$A$3:$A$6</c:f>
              <c:strCache>
                <c:ptCount val="4"/>
                <c:pt idx="0">
                  <c:v>Walking</c:v>
                </c:pt>
                <c:pt idx="1">
                  <c:v>Bike</c:v>
                </c:pt>
                <c:pt idx="2">
                  <c:v>Transit</c:v>
                </c:pt>
                <c:pt idx="3">
                  <c:v>Car</c:v>
                </c:pt>
              </c:strCache>
            </c:strRef>
          </c:cat>
          <c:val>
            <c:numRef>
              <c:f>'VKM shift'!$C$3:$C$6</c:f>
              <c:numCache>
                <c:formatCode>General</c:formatCode>
                <c:ptCount val="4"/>
                <c:pt idx="0">
                  <c:v>1.083048</c:v>
                </c:pt>
                <c:pt idx="1">
                  <c:v>0.35869570000000001</c:v>
                </c:pt>
                <c:pt idx="2">
                  <c:v>1.020492</c:v>
                </c:pt>
                <c:pt idx="3">
                  <c:v>2.8515630000000001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E-D04A-A68C-F42257CCF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91764591"/>
        <c:axId val="1591972847"/>
      </c:barChart>
      <c:catAx>
        <c:axId val="159176459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S"/>
          </a:p>
        </c:txPr>
        <c:crossAx val="1591972847"/>
        <c:crosses val="autoZero"/>
        <c:auto val="1"/>
        <c:lblAlgn val="ctr"/>
        <c:lblOffset val="100"/>
        <c:noMultiLvlLbl val="0"/>
      </c:catAx>
      <c:valAx>
        <c:axId val="159197284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Veh-km shifted to e-Scooters per mode (weekly)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S"/>
          </a:p>
        </c:txPr>
        <c:crossAx val="1591764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7C08F-254D-45C3-BDAB-5236BD79B2E1}" type="datetimeFigureOut">
              <a:rPr lang="en-GB" smtClean="0"/>
              <a:t>03/05/2022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4E050-4C9F-44ED-A03A-8A8C8EEA50C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829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07EF-4A25-A848-B548-23D04AADB992}" type="datetimeFigureOut">
              <a:rPr lang="en-US" smtClean="0"/>
              <a:t>5/3/22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1D777-7BA3-F846-A349-799F21ED1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5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 everyone,</a:t>
            </a:r>
          </a:p>
          <a:p>
            <a:r>
              <a:rPr lang="en-US"/>
              <a:t>My name is Albert </a:t>
            </a:r>
            <a:r>
              <a:rPr lang="en-US" err="1"/>
              <a:t>Gragera</a:t>
            </a:r>
            <a:r>
              <a:rPr lang="en-US"/>
              <a:t> and I am Innovation Consultant at </a:t>
            </a:r>
            <a:r>
              <a:rPr lang="en-US" err="1"/>
              <a:t>Bax</a:t>
            </a:r>
            <a:r>
              <a:rPr lang="en-US"/>
              <a:t> &amp; Company</a:t>
            </a:r>
          </a:p>
          <a:p>
            <a:r>
              <a:rPr lang="en-US"/>
              <a:t>Where I am involved in helping mobility stakeholders assess the impact of different piloted solutions</a:t>
            </a:r>
          </a:p>
          <a:p>
            <a:endParaRPr lang="en-US"/>
          </a:p>
          <a:p>
            <a:r>
              <a:rPr lang="en-US"/>
              <a:t>And I am </a:t>
            </a:r>
            <a:r>
              <a:rPr lang="en-US" err="1"/>
              <a:t>gonna</a:t>
            </a:r>
            <a:r>
              <a:rPr lang="en-US"/>
              <a:t> present a new methodological framework we developed within the Interreg project MOBI-MIX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1D777-7BA3-F846-A349-799F21ED1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43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When looking at how much respondents report to be willing to change their behaviour</a:t>
            </a:r>
          </a:p>
          <a:p>
            <a:endParaRPr lang="en-GB"/>
          </a:p>
          <a:p>
            <a:r>
              <a:rPr lang="en-GB"/>
              <a:t>We see that trips done by public transport are the ones more likely to be substituted by e-Scooters, with similar chances for walking and car use.</a:t>
            </a:r>
          </a:p>
          <a:p>
            <a:endParaRPr lang="en-GB"/>
          </a:p>
          <a:p>
            <a:r>
              <a:rPr lang="en-GB"/>
              <a:t>However, this is not that bad if we look at the average </a:t>
            </a:r>
            <a:r>
              <a:rPr lang="en-GB" err="1"/>
              <a:t>veh</a:t>
            </a:r>
            <a:r>
              <a:rPr lang="en-GB"/>
              <a:t>-km shifted (as you see in the sidebars on the right)</a:t>
            </a:r>
          </a:p>
          <a:p>
            <a:endParaRPr lang="en-GB"/>
          </a:p>
          <a:p>
            <a:r>
              <a:rPr lang="en-GB"/>
              <a:t>Other trip characteristics, like distance and frequency do negatively affect the chances for that trip to be substituted by e-Scooters.</a:t>
            </a:r>
          </a:p>
          <a:p>
            <a:endParaRPr lang="en-GB"/>
          </a:p>
          <a:p>
            <a:r>
              <a:rPr lang="en-GB"/>
              <a:t>Leisure trips are the one more likely to shift to this new solution.</a:t>
            </a:r>
          </a:p>
          <a:p>
            <a:endParaRPr lang="en-GB"/>
          </a:p>
          <a:p>
            <a:r>
              <a:rPr lang="en-GB"/>
              <a:t>Using previous figures, </a:t>
            </a:r>
            <a:r>
              <a:rPr lang="en-GB" err="1"/>
              <a:t>Norfolks’s</a:t>
            </a:r>
            <a:r>
              <a:rPr lang="en-GB"/>
              <a:t> e-Scooter service has a potential carbon reduction above 300 Tn/year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D777-7BA3-F846-A349-799F21ED16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54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GENERAL DESCRIPTION</a:t>
            </a:r>
            <a:endParaRPr lang="en-US" sz="20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D777-7BA3-F846-A349-799F21ED16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22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latin typeface="Calibri" charset="0"/>
                <a:ea typeface="Calibri" charset="0"/>
                <a:cs typeface="Calibri" charset="0"/>
              </a:rPr>
              <a:t>Compare pre/post-pilot surveys</a:t>
            </a:r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 to assess differences in </a:t>
            </a:r>
            <a:r>
              <a:rPr lang="en-GB" sz="1200" i="1" dirty="0">
                <a:latin typeface="Calibri" charset="0"/>
                <a:ea typeface="Calibri" charset="0"/>
                <a:cs typeface="Calibri" charset="0"/>
              </a:rPr>
              <a:t>travel behaviour</a:t>
            </a:r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GB" sz="1200" i="1" dirty="0">
                <a:latin typeface="Calibri" charset="0"/>
                <a:ea typeface="Calibri" charset="0"/>
                <a:cs typeface="Calibri" charset="0"/>
              </a:rPr>
              <a:t>vehicle ownership</a:t>
            </a:r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GB" sz="1200" i="1" dirty="0">
                <a:latin typeface="Calibri" charset="0"/>
                <a:ea typeface="Calibri" charset="0"/>
                <a:cs typeface="Calibri" charset="0"/>
              </a:rPr>
              <a:t>awareness</a:t>
            </a:r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GB" sz="1200" i="1" dirty="0">
                <a:latin typeface="Calibri" charset="0"/>
                <a:ea typeface="Calibri" charset="0"/>
                <a:cs typeface="Calibri" charset="0"/>
              </a:rPr>
              <a:t>attitudinal</a:t>
            </a:r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 changes between users and ‘control group’.</a:t>
            </a:r>
          </a:p>
          <a:p>
            <a:pPr algn="l"/>
            <a:r>
              <a:rPr lang="en-US" kern="0" dirty="0"/>
              <a:t>ADVANTAGES: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0" dirty="0"/>
              <a:t>Controls for simultaneous factors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0" dirty="0"/>
              <a:t>Controls for unobserved time invariant factors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kern="0" dirty="0"/>
              <a:t>Identifying assumption:</a:t>
            </a:r>
            <a:r>
              <a:rPr lang="en-US" kern="0" dirty="0"/>
              <a:t> Parallel trends</a:t>
            </a:r>
          </a:p>
          <a:p>
            <a:pPr algn="l"/>
            <a:r>
              <a:rPr lang="en-US" kern="0" dirty="0"/>
              <a:t>	= no self-selection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GB" dirty="0"/>
          </a:p>
          <a:p>
            <a:r>
              <a:rPr lang="en-GB" dirty="0"/>
              <a:t>In deed,</a:t>
            </a:r>
          </a:p>
          <a:p>
            <a:r>
              <a:rPr lang="en-GB" dirty="0"/>
              <a:t>This framework can be adapted to give you insights about any quantifiable metric, using either stated / revealed preferences or even transaction data.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D777-7BA3-F846-A349-799F21ED16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36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D777-7BA3-F846-A349-799F21ED16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3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D777-7BA3-F846-A349-799F21ED16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1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apply this new method to the Interreg MOBI-MIX project</a:t>
            </a:r>
          </a:p>
          <a:p>
            <a:r>
              <a:rPr lang="en-GB"/>
              <a:t>Where 5 cities are trialling different shared mobility solutions</a:t>
            </a:r>
          </a:p>
          <a:p>
            <a:r>
              <a:rPr lang="en-GB"/>
              <a:t>Aiming at decarbonizing road transport through travel behaviour change</a:t>
            </a:r>
          </a:p>
          <a:p>
            <a:endParaRPr lang="en-GB"/>
          </a:p>
          <a:p>
            <a:r>
              <a:rPr lang="en-GB"/>
              <a:t>Specifically I will show you our preliminary results for the application of the ex-ante evaluation of </a:t>
            </a:r>
            <a:r>
              <a:rPr lang="en-GB" err="1"/>
              <a:t>Norfolks</a:t>
            </a:r>
            <a:r>
              <a:rPr lang="en-GB"/>
              <a:t> shared e-scooter pilot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D777-7BA3-F846-A349-799F21ED16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71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might wonder, WHICH TYPE OF QUESTIONS CAN WE HELP ANSWER?</a:t>
            </a:r>
          </a:p>
          <a:p>
            <a:endParaRPr lang="en-GB" dirty="0"/>
          </a:p>
          <a:p>
            <a:r>
              <a:rPr lang="en-GB" dirty="0"/>
              <a:t>It boils down to:</a:t>
            </a:r>
          </a:p>
          <a:p>
            <a:pPr marL="171450" indent="-171450">
              <a:buFontTx/>
              <a:buChar char="-"/>
            </a:pPr>
            <a:r>
              <a:rPr lang="en-GB" dirty="0"/>
              <a:t>How many will </a:t>
            </a:r>
            <a:r>
              <a:rPr lang="en-GB" b="1" dirty="0"/>
              <a:t>join</a:t>
            </a:r>
            <a:r>
              <a:rPr lang="en-GB" dirty="0"/>
              <a:t> a given shared mobility service? (and who they are)</a:t>
            </a:r>
          </a:p>
          <a:p>
            <a:pPr marL="171450" indent="-171450">
              <a:buFontTx/>
              <a:buChar char="-"/>
            </a:pPr>
            <a:r>
              <a:rPr lang="en-GB" dirty="0"/>
              <a:t>How much will they </a:t>
            </a:r>
            <a:r>
              <a:rPr lang="en-GB" b="1" dirty="0"/>
              <a:t>change their travel behaviour</a:t>
            </a:r>
            <a:r>
              <a:rPr lang="en-GB" dirty="0"/>
              <a:t>? (which transport mode they </a:t>
            </a:r>
            <a:r>
              <a:rPr lang="en-GB" b="1" dirty="0"/>
              <a:t>shift</a:t>
            </a:r>
            <a:r>
              <a:rPr lang="en-GB" dirty="0"/>
              <a:t> trips from)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And from that:</a:t>
            </a:r>
          </a:p>
          <a:p>
            <a:pPr marL="171450" indent="-171450">
              <a:buFontTx/>
              <a:buChar char="-"/>
            </a:pPr>
            <a:r>
              <a:rPr lang="en-GB" dirty="0"/>
              <a:t>Assess the SOCIAL BENEFIT of such solution = justify its promotion and by how much</a:t>
            </a:r>
          </a:p>
          <a:p>
            <a:pPr marL="171450" indent="-171450">
              <a:buFontTx/>
              <a:buChar char="-"/>
            </a:pPr>
            <a:r>
              <a:rPr lang="en-GB" dirty="0"/>
              <a:t>Who should we target to reach certain goals? (certain areas/users)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D777-7BA3-F846-A349-799F21ED16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6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GENERAL DESCRIPTION</a:t>
            </a:r>
          </a:p>
          <a:p>
            <a:endParaRPr lang="en-US" sz="20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We developed a </a:t>
            </a:r>
            <a:r>
              <a:rPr lang="en-US" b="1"/>
              <a:t>sequential method</a:t>
            </a:r>
            <a:r>
              <a:rPr lang="en-US"/>
              <a:t>  →  providing insights at each project phase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cs typeface="Calibri"/>
              </a:rPr>
              <a:t>Adapting to the level of information</a:t>
            </a:r>
            <a:r>
              <a:rPr lang="en-US">
                <a:cs typeface="Calibri"/>
              </a:rPr>
              <a:t>/detail that arises at each step of the way</a:t>
            </a:r>
          </a:p>
          <a:p>
            <a:r>
              <a:rPr lang="en-GB"/>
              <a:t>Going from conception &amp; pre-design phase</a:t>
            </a:r>
          </a:p>
          <a:p>
            <a:r>
              <a:rPr lang="en-GB"/>
              <a:t>To the actual deployment and assessment of trialled solutions</a:t>
            </a:r>
          </a:p>
          <a:p>
            <a:r>
              <a:rPr lang="en-GB"/>
              <a:t>Or even changes introduced to current schemes (not just for greenfield projects)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D777-7BA3-F846-A349-799F21ED16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77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EXPLORATORY ANALYSIS</a:t>
            </a:r>
          </a:p>
          <a:p>
            <a:endParaRPr lang="en-GB" dirty="0"/>
          </a:p>
          <a:p>
            <a:r>
              <a:rPr lang="en-GB" dirty="0"/>
              <a:t>Based on a “Case studies Impact repository”</a:t>
            </a:r>
          </a:p>
          <a:p>
            <a:r>
              <a:rPr lang="en-GB" sz="2000" dirty="0"/>
              <a:t>In a sort of meta-regression fashion, we adapt available evidence to the city context and shored solution.</a:t>
            </a:r>
          </a:p>
          <a:p>
            <a:endParaRPr lang="en-GB" sz="2000" dirty="0"/>
          </a:p>
          <a:p>
            <a:r>
              <a:rPr lang="en-GB" sz="2000" dirty="0"/>
              <a:t>Not all studies are equally accurate and robust.</a:t>
            </a:r>
          </a:p>
          <a:p>
            <a:endParaRPr lang="en-GB" sz="2000" dirty="0"/>
          </a:p>
          <a:p>
            <a:r>
              <a:rPr lang="en-GB" sz="2000" dirty="0"/>
              <a:t>## Many simply: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Measure with </a:t>
            </a:r>
            <a:r>
              <a:rPr lang="en-US" sz="2000" b="1" dirty="0"/>
              <a:t>descriptive survey</a:t>
            </a:r>
            <a:r>
              <a:rPr lang="en-US" sz="2000" dirty="0"/>
              <a:t> to users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Naïve before-after comparison</a:t>
            </a:r>
            <a:r>
              <a:rPr lang="en-US" sz="2000" dirty="0"/>
              <a:t> → where all change assigned to SM solution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Do not account for consumer </a:t>
            </a:r>
            <a:r>
              <a:rPr lang="en-US" sz="2000" b="1" dirty="0"/>
              <a:t>self-selection</a:t>
            </a:r>
            <a:r>
              <a:rPr lang="en-US" sz="2000" dirty="0"/>
              <a:t> into shared services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No control for confounding factors</a:t>
            </a:r>
            <a:r>
              <a:rPr lang="en-US" sz="2000" dirty="0"/>
              <a:t> (neighborhood and attitudinal characteristics)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D777-7BA3-F846-A349-799F21ED16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3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/>
              <a:t>EX-ANTE EVALUATION</a:t>
            </a:r>
          </a:p>
          <a:p>
            <a:r>
              <a:rPr lang="en-GB" sz="2000" noProof="0"/>
              <a:t>If we move one step closer to implementation</a:t>
            </a:r>
          </a:p>
          <a:p>
            <a:endParaRPr lang="en-GB" sz="2000" noProof="0"/>
          </a:p>
          <a:p>
            <a:r>
              <a:rPr lang="en-GB"/>
              <a:t>Now we do undertake a survey aiming to gather responses from both potential users and non-users</a:t>
            </a:r>
          </a:p>
          <a:p>
            <a:r>
              <a:rPr lang="en-GB"/>
              <a:t>Getting potential users is easier if done in collaboration with the shared mobility provider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D777-7BA3-F846-A349-799F21ED16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4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000" err="1"/>
              <a:t>This</a:t>
            </a:r>
            <a:r>
              <a:rPr lang="es-ES" sz="2000"/>
              <a:t> panel </a:t>
            </a:r>
            <a:r>
              <a:rPr lang="es-ES" sz="2000" err="1"/>
              <a:t>survey</a:t>
            </a:r>
            <a:r>
              <a:rPr lang="es-ES" sz="2000"/>
              <a:t> </a:t>
            </a:r>
            <a:r>
              <a:rPr lang="es-ES" sz="2000" err="1"/>
              <a:t>quiestionnaire</a:t>
            </a:r>
            <a:r>
              <a:rPr lang="es-ES" sz="2000"/>
              <a:t> </a:t>
            </a:r>
            <a:r>
              <a:rPr lang="es-ES" sz="2000" err="1"/>
              <a:t>will</a:t>
            </a:r>
            <a:r>
              <a:rPr lang="es-ES" sz="2000"/>
              <a:t> </a:t>
            </a:r>
            <a:r>
              <a:rPr lang="es-ES" sz="2000" err="1"/>
              <a:t>include</a:t>
            </a:r>
            <a:r>
              <a:rPr lang="es-ES" sz="2000"/>
              <a:t>:</a:t>
            </a:r>
          </a:p>
          <a:p>
            <a:pPr marL="342900" indent="-342900">
              <a:buFontTx/>
              <a:buChar char="-"/>
            </a:pPr>
            <a:r>
              <a:rPr lang="es-ES" sz="2000" err="1"/>
              <a:t>Socioeconomic</a:t>
            </a:r>
            <a:r>
              <a:rPr lang="es-ES" sz="2000"/>
              <a:t> </a:t>
            </a:r>
            <a:r>
              <a:rPr lang="es-ES" sz="2000" err="1"/>
              <a:t>characteristics</a:t>
            </a:r>
            <a:endParaRPr lang="es-ES" sz="2000"/>
          </a:p>
          <a:p>
            <a:pPr marL="342900" indent="-342900">
              <a:buFontTx/>
              <a:buChar char="-"/>
            </a:pPr>
            <a:r>
              <a:rPr lang="es-ES" sz="2000" err="1"/>
              <a:t>Vehicle</a:t>
            </a:r>
            <a:r>
              <a:rPr lang="es-ES" sz="2000"/>
              <a:t> </a:t>
            </a:r>
            <a:r>
              <a:rPr lang="es-ES" sz="2000" err="1"/>
              <a:t>ownership</a:t>
            </a:r>
            <a:r>
              <a:rPr lang="es-ES" sz="2000"/>
              <a:t> </a:t>
            </a:r>
            <a:r>
              <a:rPr lang="es-ES" sz="2000" err="1"/>
              <a:t>levels</a:t>
            </a:r>
            <a:endParaRPr lang="es-ES" sz="2000"/>
          </a:p>
          <a:p>
            <a:pPr marL="342900" indent="-342900">
              <a:buFontTx/>
              <a:buChar char="-"/>
            </a:pPr>
            <a:r>
              <a:rPr lang="es-ES" sz="2000" err="1"/>
              <a:t>Attitudes</a:t>
            </a:r>
            <a:r>
              <a:rPr lang="es-ES" sz="2000"/>
              <a:t> </a:t>
            </a:r>
            <a:r>
              <a:rPr lang="es-ES" sz="2000" err="1"/>
              <a:t>towards</a:t>
            </a:r>
            <a:r>
              <a:rPr lang="es-ES" sz="2000"/>
              <a:t> cars and </a:t>
            </a:r>
            <a:r>
              <a:rPr lang="es-ES" sz="2000" err="1"/>
              <a:t>shared</a:t>
            </a:r>
            <a:r>
              <a:rPr lang="es-ES" sz="2000"/>
              <a:t> </a:t>
            </a:r>
            <a:r>
              <a:rPr lang="es-ES" sz="2000" err="1"/>
              <a:t>mobility</a:t>
            </a:r>
            <a:endParaRPr lang="es-ES" sz="2000"/>
          </a:p>
          <a:p>
            <a:pPr marL="342900" indent="-342900">
              <a:buFontTx/>
              <a:buChar char="-"/>
            </a:pPr>
            <a:r>
              <a:rPr lang="es-ES" sz="2000" err="1"/>
              <a:t>Travel</a:t>
            </a:r>
            <a:r>
              <a:rPr lang="es-ES" sz="2000"/>
              <a:t> </a:t>
            </a:r>
            <a:r>
              <a:rPr lang="es-ES" sz="2000" err="1"/>
              <a:t>diary</a:t>
            </a:r>
            <a:endParaRPr lang="es-ES" sz="2000"/>
          </a:p>
          <a:p>
            <a:pPr marL="0" indent="0">
              <a:buFontTx/>
              <a:buNone/>
            </a:pPr>
            <a:r>
              <a:rPr lang="es-ES" sz="2000"/>
              <a:t>In </a:t>
            </a:r>
            <a:r>
              <a:rPr lang="es-ES" sz="2000" err="1"/>
              <a:t>this</a:t>
            </a:r>
            <a:r>
              <a:rPr lang="es-ES" sz="2000"/>
              <a:t> </a:t>
            </a:r>
            <a:r>
              <a:rPr lang="es-ES" sz="2000" err="1"/>
              <a:t>exante</a:t>
            </a:r>
            <a:r>
              <a:rPr lang="es-ES" sz="2000"/>
              <a:t> </a:t>
            </a:r>
            <a:r>
              <a:rPr lang="es-ES" sz="2000" err="1"/>
              <a:t>stage</a:t>
            </a:r>
            <a:r>
              <a:rPr lang="es-ES" sz="2000"/>
              <a:t> </a:t>
            </a:r>
            <a:r>
              <a:rPr lang="es-ES" sz="2000" err="1"/>
              <a:t>this</a:t>
            </a:r>
            <a:r>
              <a:rPr lang="es-ES" sz="2000"/>
              <a:t> </a:t>
            </a:r>
            <a:r>
              <a:rPr lang="es-ES" sz="2000" err="1"/>
              <a:t>first</a:t>
            </a:r>
            <a:r>
              <a:rPr lang="es-ES" sz="2000"/>
              <a:t> round of </a:t>
            </a:r>
            <a:r>
              <a:rPr lang="es-ES" sz="2000" err="1"/>
              <a:t>the</a:t>
            </a:r>
            <a:r>
              <a:rPr lang="es-ES" sz="2000"/>
              <a:t> </a:t>
            </a:r>
            <a:r>
              <a:rPr lang="es-ES" sz="2000" err="1"/>
              <a:t>survey</a:t>
            </a:r>
            <a:endParaRPr lang="es-ES" sz="2000"/>
          </a:p>
          <a:p>
            <a:pPr marL="0" indent="0">
              <a:buFontTx/>
              <a:buNone/>
            </a:pPr>
            <a:r>
              <a:rPr lang="es-ES" sz="2000" err="1"/>
              <a:t>Uniquely</a:t>
            </a:r>
            <a:r>
              <a:rPr lang="es-ES" sz="2000"/>
              <a:t> </a:t>
            </a:r>
            <a:r>
              <a:rPr lang="es-ES" sz="2000" err="1"/>
              <a:t>identify</a:t>
            </a:r>
            <a:r>
              <a:rPr lang="es-ES" sz="2000"/>
              <a:t> </a:t>
            </a:r>
            <a:r>
              <a:rPr lang="es-ES" sz="2000" err="1"/>
              <a:t>respondents</a:t>
            </a:r>
            <a:r>
              <a:rPr lang="es-ES" sz="2000"/>
              <a:t> = emails (</a:t>
            </a:r>
            <a:r>
              <a:rPr lang="es-ES" sz="2000" err="1"/>
              <a:t>anonymized</a:t>
            </a:r>
            <a:r>
              <a:rPr lang="es-ES" sz="2000"/>
              <a:t>) = </a:t>
            </a:r>
            <a:r>
              <a:rPr lang="es-ES" sz="2000" err="1"/>
              <a:t>track</a:t>
            </a:r>
            <a:r>
              <a:rPr lang="es-ES" sz="2000"/>
              <a:t> </a:t>
            </a:r>
            <a:r>
              <a:rPr lang="es-ES" sz="2000" err="1"/>
              <a:t>them</a:t>
            </a:r>
            <a:r>
              <a:rPr lang="es-ES" sz="2000"/>
              <a:t> </a:t>
            </a:r>
            <a:r>
              <a:rPr lang="es-ES" sz="2000" err="1"/>
              <a:t>into</a:t>
            </a:r>
            <a:r>
              <a:rPr lang="es-ES" sz="2000"/>
              <a:t> </a:t>
            </a:r>
            <a:r>
              <a:rPr lang="es-ES" sz="2000" err="1"/>
              <a:t>the</a:t>
            </a:r>
            <a:r>
              <a:rPr lang="es-ES" sz="2000"/>
              <a:t> 2nd round</a:t>
            </a:r>
          </a:p>
          <a:p>
            <a:endParaRPr lang="en-US" sz="20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D777-7BA3-F846-A349-799F21ED16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44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 far, we find that</a:t>
            </a:r>
          </a:p>
          <a:p>
            <a:r>
              <a:rPr lang="en-GB"/>
              <a:t>The probability to join the shared e-Scooter service 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17% for men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And citizens below 40 y/o, with a marked decrease in the chances of joining for older 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Those more prone to join are the ones more intensively using individual mobility modes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Enjoying free granted parking at work reduces the chances to join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Extrapolating the results of our model to the whole population of Norfolk,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We believe that the potential demand for the shared e-Scooter will lay somewhere around 100k 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D777-7BA3-F846-A349-799F21ED16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3726"/>
            <a:ext cx="7742208" cy="11790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01076"/>
            <a:ext cx="7742208" cy="5300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5965" y="5019006"/>
            <a:ext cx="935966" cy="4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784169" y="6336196"/>
            <a:ext cx="27352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dirty="0">
                <a:solidFill>
                  <a:schemeClr val="tx1"/>
                </a:solidFill>
              </a:rPr>
              <a:t>www.baxcompany.com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9678DA-25D8-4CCB-8696-D12090B16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65" y="6299070"/>
            <a:ext cx="2532500" cy="4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3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063706"/>
          </a:xfrm>
          <a:prstGeom prst="rect">
            <a:avLst/>
          </a:prstGeom>
          <a:gradFill>
            <a:gsLst>
              <a:gs pos="885">
                <a:srgbClr val="249EB2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12930"/>
            <a:ext cx="7886700" cy="230181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4897"/>
            <a:ext cx="7886700" cy="4742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01AADF-EBB1-414F-B0EB-902696256C22}"/>
              </a:ext>
            </a:extLst>
          </p:cNvPr>
          <p:cNvSpPr/>
          <p:nvPr userDrawn="1"/>
        </p:nvSpPr>
        <p:spPr>
          <a:xfrm>
            <a:off x="750087" y="3716424"/>
            <a:ext cx="935966" cy="46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665D96-9190-4A11-85E8-E70621A900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779" y="5811083"/>
            <a:ext cx="2948940" cy="4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6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295"/>
          <p:cNvSpPr>
            <a:spLocks noGrp="1"/>
          </p:cNvSpPr>
          <p:nvPr>
            <p:ph type="pic" sz="half" idx="17" hasCustomPrompt="1"/>
          </p:nvPr>
        </p:nvSpPr>
        <p:spPr>
          <a:xfrm>
            <a:off x="5544" y="0"/>
            <a:ext cx="913845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Drag &amp; drop image, or click icon to add image</a:t>
            </a:r>
          </a:p>
          <a:p>
            <a:endParaRPr lang="en-GB" dirty="0"/>
          </a:p>
          <a:p>
            <a:endParaRPr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95350" y="0"/>
            <a:ext cx="2876550" cy="3581400"/>
            <a:chOff x="895350" y="0"/>
            <a:chExt cx="2876550" cy="35814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047750" y="152400"/>
              <a:ext cx="2724150" cy="3429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95350" y="0"/>
              <a:ext cx="2724150" cy="3429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06628"/>
            <a:ext cx="2724150" cy="269377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769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0250"/>
            <a:ext cx="9144001" cy="620523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2" y="0"/>
            <a:ext cx="9144002" cy="65181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098875"/>
            <a:ext cx="9144000" cy="759125"/>
          </a:xfrm>
          <a:prstGeom prst="rect">
            <a:avLst/>
          </a:prstGeom>
          <a:gradFill>
            <a:gsLst>
              <a:gs pos="885">
                <a:srgbClr val="249EB2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950424" y="6316854"/>
            <a:ext cx="27352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dirty="0">
                <a:solidFill>
                  <a:schemeClr val="bg1"/>
                </a:solidFill>
              </a:rPr>
              <a:t>www.baxcompany.com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9019" y="2101040"/>
            <a:ext cx="7886700" cy="17728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E5C751-2CC6-422F-A197-8B1F9E84AA42}"/>
              </a:ext>
            </a:extLst>
          </p:cNvPr>
          <p:cNvSpPr/>
          <p:nvPr userDrawn="1"/>
        </p:nvSpPr>
        <p:spPr>
          <a:xfrm>
            <a:off x="4104017" y="4076557"/>
            <a:ext cx="935966" cy="4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2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-23813" y="2004702"/>
            <a:ext cx="9167813" cy="1434534"/>
          </a:xfrm>
          <a:prstGeom prst="rect">
            <a:avLst/>
          </a:prstGeom>
          <a:solidFill>
            <a:srgbClr val="C5C5C5">
              <a:alpha val="2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cap="flat">
                <a:solidFill>
                  <a:srgbClr val="C5C5C5">
                    <a:alpha val="2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14000"/>
              </a:lnSpc>
            </a:pPr>
            <a:endParaRPr lang="en-US" dirty="0"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69343" y="1933037"/>
            <a:ext cx="1295687" cy="118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6600" b="1" noProof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4756671" y="1933037"/>
            <a:ext cx="1295687" cy="125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6600" b="1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20" name="Line 8"/>
          <p:cNvSpPr>
            <a:spLocks noChangeShapeType="1"/>
          </p:cNvSpPr>
          <p:nvPr userDrawn="1"/>
        </p:nvSpPr>
        <p:spPr bwMode="auto">
          <a:xfrm flipH="1">
            <a:off x="4572000" y="1746000"/>
            <a:ext cx="0" cy="5112000"/>
          </a:xfrm>
          <a:prstGeom prst="line">
            <a:avLst/>
          </a:prstGeom>
          <a:noFill/>
          <a:ln w="12700" cap="flat" cmpd="sng">
            <a:solidFill>
              <a:srgbClr val="A6A6A7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n w="12700" cmpd="sng">
                <a:solidFill>
                  <a:schemeClr val="tx1"/>
                </a:solidFill>
              </a:ln>
              <a:latin typeface="Arial"/>
            </a:endParaRPr>
          </a:p>
        </p:txBody>
      </p:sp>
      <p:sp>
        <p:nvSpPr>
          <p:cNvPr id="21" name="AutoShape 9"/>
          <p:cNvSpPr>
            <a:spLocks/>
          </p:cNvSpPr>
          <p:nvPr userDrawn="1"/>
        </p:nvSpPr>
        <p:spPr bwMode="auto">
          <a:xfrm rot="10800000">
            <a:off x="4483298" y="1662061"/>
            <a:ext cx="177403" cy="83939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14000"/>
              </a:lnSpc>
            </a:pPr>
            <a:endParaRPr lang="en-US" dirty="0">
              <a:latin typeface="Arial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21229" y="2070796"/>
            <a:ext cx="2958701" cy="8239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421228" y="2899236"/>
            <a:ext cx="2958701" cy="4706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421227" y="3650365"/>
            <a:ext cx="2958702" cy="2724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820662" y="2070796"/>
            <a:ext cx="2958701" cy="8239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820661" y="2899236"/>
            <a:ext cx="2958701" cy="4706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820660" y="3650365"/>
            <a:ext cx="2958702" cy="2724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C748BA-25ED-48A4-B68E-9BE02F7FA939}"/>
              </a:ext>
            </a:extLst>
          </p:cNvPr>
          <p:cNvSpPr/>
          <p:nvPr userDrawn="1"/>
        </p:nvSpPr>
        <p:spPr>
          <a:xfrm>
            <a:off x="738797" y="1041467"/>
            <a:ext cx="935966" cy="46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09DBFE-2BC8-4039-BE03-EEDBA5D8B4B8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11449F-7608-4C13-BF9E-D654F1FAD79F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C9A65AB-C80A-4B9F-8D87-25A6E69799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52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/>
          </p:cNvSpPr>
          <p:nvPr userDrawn="1"/>
        </p:nvSpPr>
        <p:spPr bwMode="auto">
          <a:xfrm>
            <a:off x="-23813" y="994768"/>
            <a:ext cx="9167813" cy="1434534"/>
          </a:xfrm>
          <a:prstGeom prst="rect">
            <a:avLst/>
          </a:prstGeom>
          <a:solidFill>
            <a:srgbClr val="C5C5C5">
              <a:alpha val="2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cap="flat">
                <a:solidFill>
                  <a:srgbClr val="C5C5C5">
                    <a:alpha val="2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369343" y="923103"/>
            <a:ext cx="12956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756671" y="923103"/>
            <a:ext cx="12956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36" name="Line 8"/>
          <p:cNvSpPr>
            <a:spLocks noChangeShapeType="1"/>
          </p:cNvSpPr>
          <p:nvPr userDrawn="1"/>
        </p:nvSpPr>
        <p:spPr bwMode="auto">
          <a:xfrm flipH="1">
            <a:off x="4572000" y="12732"/>
            <a:ext cx="0" cy="6012000"/>
          </a:xfrm>
          <a:prstGeom prst="line">
            <a:avLst/>
          </a:prstGeom>
          <a:noFill/>
          <a:ln w="12700" cap="flat" cmpd="sng">
            <a:solidFill>
              <a:srgbClr val="A6A6A7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n w="12700" cmpd="sng">
                <a:solidFill>
                  <a:schemeClr val="tx1"/>
                </a:solidFill>
              </a:ln>
              <a:latin typeface="Arial"/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21229" y="1078758"/>
            <a:ext cx="2958701" cy="8239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421228" y="1907198"/>
            <a:ext cx="2958701" cy="4706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421227" y="2658327"/>
            <a:ext cx="2958702" cy="2724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820662" y="1078758"/>
            <a:ext cx="2958701" cy="8239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820661" y="1907198"/>
            <a:ext cx="2958701" cy="4706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820660" y="2658327"/>
            <a:ext cx="2958702" cy="2724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5" name="AutoShape 9"/>
          <p:cNvSpPr>
            <a:spLocks/>
          </p:cNvSpPr>
          <p:nvPr userDrawn="1"/>
        </p:nvSpPr>
        <p:spPr bwMode="auto">
          <a:xfrm>
            <a:off x="4483298" y="5966135"/>
            <a:ext cx="177403" cy="8393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7F42FC-794A-4B3A-9715-DF3F4BA1332D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BA04D7-D907-4B5B-80C1-6DF441857500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16" name="Imagen 17">
            <a:extLst>
              <a:ext uri="{FF2B5EF4-FFF2-40B4-BE49-F238E27FC236}">
                <a16:creationId xmlns:a16="http://schemas.microsoft.com/office/drawing/2014/main" id="{335A7D20-103B-417E-8449-1A81892E2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46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2006086" y="2086756"/>
            <a:ext cx="0" cy="1325184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 userDrawn="1"/>
        </p:nvCxnSpPr>
        <p:spPr>
          <a:xfrm>
            <a:off x="2006086" y="3940776"/>
            <a:ext cx="0" cy="1325184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2315079" y="2341005"/>
            <a:ext cx="6200271" cy="1057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0"/>
          </p:nvPr>
        </p:nvSpPr>
        <p:spPr>
          <a:xfrm>
            <a:off x="2315078" y="4208176"/>
            <a:ext cx="6200271" cy="1057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20"/>
          </p:nvPr>
        </p:nvSpPr>
        <p:spPr>
          <a:xfrm>
            <a:off x="2315078" y="1960480"/>
            <a:ext cx="6200271" cy="377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1"/>
          </p:nvPr>
        </p:nvSpPr>
        <p:spPr>
          <a:xfrm>
            <a:off x="2315077" y="3829086"/>
            <a:ext cx="6200271" cy="377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9060EB-2E4C-4740-A667-7B0F253DBD67}"/>
              </a:ext>
            </a:extLst>
          </p:cNvPr>
          <p:cNvSpPr/>
          <p:nvPr userDrawn="1"/>
        </p:nvSpPr>
        <p:spPr>
          <a:xfrm>
            <a:off x="738797" y="1041467"/>
            <a:ext cx="935966" cy="46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DB7102-57A4-4A4A-A979-66F030E860FE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C1B7DE-9EC3-41A6-B0C8-E0E4A8185E70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13" name="Imagen 17">
            <a:extLst>
              <a:ext uri="{FF2B5EF4-FFF2-40B4-BE49-F238E27FC236}">
                <a16:creationId xmlns:a16="http://schemas.microsoft.com/office/drawing/2014/main" id="{C5A6CBA4-1F98-42A9-A5AD-84AD24E84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20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20" name="Freeform 6"/>
          <p:cNvSpPr>
            <a:spLocks/>
          </p:cNvSpPr>
          <p:nvPr userDrawn="1"/>
        </p:nvSpPr>
        <p:spPr bwMode="auto">
          <a:xfrm>
            <a:off x="7322768" y="3109651"/>
            <a:ext cx="2460" cy="1230"/>
          </a:xfrm>
          <a:custGeom>
            <a:avLst/>
            <a:gdLst>
              <a:gd name="T0" fmla="*/ 3 w 6"/>
              <a:gd name="T1" fmla="*/ 0 h 5"/>
              <a:gd name="T2" fmla="*/ 5 w 6"/>
              <a:gd name="T3" fmla="*/ 4 h 5"/>
              <a:gd name="T4" fmla="*/ 0 w 6"/>
              <a:gd name="T5" fmla="*/ 3 h 5"/>
              <a:gd name="T6" fmla="*/ 3 w 6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5">
                <a:moveTo>
                  <a:pt x="3" y="0"/>
                </a:moveTo>
                <a:cubicBezTo>
                  <a:pt x="5" y="1"/>
                  <a:pt x="6" y="2"/>
                  <a:pt x="5" y="4"/>
                </a:cubicBezTo>
                <a:cubicBezTo>
                  <a:pt x="4" y="5"/>
                  <a:pt x="2" y="4"/>
                  <a:pt x="0" y="3"/>
                </a:cubicBezTo>
                <a:cubicBezTo>
                  <a:pt x="1" y="2"/>
                  <a:pt x="2" y="1"/>
                  <a:pt x="3" y="0"/>
                </a:cubicBezTo>
                <a:close/>
              </a:path>
            </a:pathLst>
          </a:custGeom>
          <a:solidFill>
            <a:srgbClr val="0E0E0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4000"/>
              </a:lnSpc>
            </a:pPr>
            <a:endParaRPr lang="en-US" sz="1600" dirty="0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>
            <a:off x="7278487" y="2879638"/>
            <a:ext cx="1230" cy="1230"/>
          </a:xfrm>
          <a:custGeom>
            <a:avLst/>
            <a:gdLst>
              <a:gd name="T0" fmla="*/ 7 w 7"/>
              <a:gd name="T1" fmla="*/ 2 h 6"/>
              <a:gd name="T2" fmla="*/ 0 w 7"/>
              <a:gd name="T3" fmla="*/ 5 h 6"/>
              <a:gd name="T4" fmla="*/ 4 w 7"/>
              <a:gd name="T5" fmla="*/ 0 h 6"/>
              <a:gd name="T6" fmla="*/ 7 w 7"/>
              <a:gd name="T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6">
                <a:moveTo>
                  <a:pt x="7" y="2"/>
                </a:moveTo>
                <a:cubicBezTo>
                  <a:pt x="6" y="6"/>
                  <a:pt x="3" y="6"/>
                  <a:pt x="0" y="5"/>
                </a:cubicBezTo>
                <a:cubicBezTo>
                  <a:pt x="2" y="3"/>
                  <a:pt x="3" y="1"/>
                  <a:pt x="4" y="0"/>
                </a:cubicBezTo>
                <a:cubicBezTo>
                  <a:pt x="5" y="0"/>
                  <a:pt x="6" y="1"/>
                  <a:pt x="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4000"/>
              </a:lnSpc>
            </a:pPr>
            <a:endParaRPr lang="en-US" sz="160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30489" y="2127375"/>
            <a:ext cx="0" cy="3924000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6013512" y="2125639"/>
            <a:ext cx="0" cy="3924000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295702" y="3607531"/>
            <a:ext cx="2715869" cy="2348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0"/>
          </p:nvPr>
        </p:nvSpPr>
        <p:spPr>
          <a:xfrm>
            <a:off x="3186030" y="3612619"/>
            <a:ext cx="2715869" cy="2348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1"/>
          </p:nvPr>
        </p:nvSpPr>
        <p:spPr>
          <a:xfrm>
            <a:off x="6081685" y="3607531"/>
            <a:ext cx="2715869" cy="2348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C80CC3-5D74-484A-8C29-470CDAED0C8E}"/>
              </a:ext>
            </a:extLst>
          </p:cNvPr>
          <p:cNvSpPr/>
          <p:nvPr userDrawn="1"/>
        </p:nvSpPr>
        <p:spPr>
          <a:xfrm>
            <a:off x="738797" y="1041467"/>
            <a:ext cx="935966" cy="46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A8D350-3C06-4FAB-9036-BA720C01F2BF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38CA76-A958-44C8-A434-FF74FD687BCA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14" name="Imagen 17">
            <a:extLst>
              <a:ext uri="{FF2B5EF4-FFF2-40B4-BE49-F238E27FC236}">
                <a16:creationId xmlns:a16="http://schemas.microsoft.com/office/drawing/2014/main" id="{05DFCCF1-8E6F-4EEF-9237-CBCDC0EFD5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56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rquoi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43"/>
          <p:cNvSpPr/>
          <p:nvPr userDrawn="1"/>
        </p:nvSpPr>
        <p:spPr>
          <a:xfrm>
            <a:off x="0" y="-1"/>
            <a:ext cx="9144000" cy="20200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Ellipse 23"/>
          <p:cNvSpPr/>
          <p:nvPr userDrawn="1"/>
        </p:nvSpPr>
        <p:spPr>
          <a:xfrm>
            <a:off x="6910142" y="1558323"/>
            <a:ext cx="936000" cy="936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0" name="Ellipse 22"/>
          <p:cNvSpPr/>
          <p:nvPr userDrawn="1"/>
        </p:nvSpPr>
        <p:spPr bwMode="auto">
          <a:xfrm>
            <a:off x="1297859" y="1515450"/>
            <a:ext cx="936000" cy="936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5" name="Ellipse 24"/>
          <p:cNvSpPr/>
          <p:nvPr userDrawn="1"/>
        </p:nvSpPr>
        <p:spPr bwMode="auto">
          <a:xfrm>
            <a:off x="4104000" y="1508304"/>
            <a:ext cx="936000" cy="936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91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1"/>
          </p:nvPr>
        </p:nvSpPr>
        <p:spPr>
          <a:xfrm>
            <a:off x="3429359" y="3296568"/>
            <a:ext cx="2330669" cy="313873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defRPr sz="16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defRPr sz="14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2"/>
          </p:nvPr>
        </p:nvSpPr>
        <p:spPr>
          <a:xfrm>
            <a:off x="3429359" y="2898760"/>
            <a:ext cx="2330669" cy="4327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3"/>
          </p:nvPr>
        </p:nvSpPr>
        <p:spPr>
          <a:xfrm>
            <a:off x="6230068" y="3296568"/>
            <a:ext cx="2330669" cy="313873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defRPr sz="16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defRPr sz="14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4"/>
          </p:nvPr>
        </p:nvSpPr>
        <p:spPr>
          <a:xfrm>
            <a:off x="6230068" y="2898760"/>
            <a:ext cx="2330669" cy="4327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28650" y="3296568"/>
            <a:ext cx="2330669" cy="313873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defRPr sz="16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defRPr sz="14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/>
          </p:nvPr>
        </p:nvSpPr>
        <p:spPr>
          <a:xfrm>
            <a:off x="628650" y="2898760"/>
            <a:ext cx="2330669" cy="4327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7DFA72-E84B-4FEE-9A19-7B3123343D47}"/>
              </a:ext>
            </a:extLst>
          </p:cNvPr>
          <p:cNvSpPr/>
          <p:nvPr userDrawn="1"/>
        </p:nvSpPr>
        <p:spPr>
          <a:xfrm>
            <a:off x="4104017" y="1029021"/>
            <a:ext cx="935966" cy="46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BD5E8D-1329-4B09-BBC1-240FACFE42BE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B6945F-DA0E-4A7F-9FA2-B8C57A58D499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17" name="Imagen 17">
            <a:extLst>
              <a:ext uri="{FF2B5EF4-FFF2-40B4-BE49-F238E27FC236}">
                <a16:creationId xmlns:a16="http://schemas.microsoft.com/office/drawing/2014/main" id="{D052C9B3-39CA-4564-8AA5-A2D78027A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3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l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22189"/>
            <a:ext cx="9144000" cy="5063706"/>
          </a:xfrm>
          <a:prstGeom prst="rect">
            <a:avLst/>
          </a:prstGeom>
          <a:gradFill>
            <a:gsLst>
              <a:gs pos="885">
                <a:srgbClr val="249EB2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9238"/>
            <a:ext cx="7886700" cy="4727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defRPr sz="170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defRPr sz="1600">
                <a:solidFill>
                  <a:schemeClr val="bg1"/>
                </a:solidFill>
              </a:defRPr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defRPr sz="1400">
                <a:solidFill>
                  <a:schemeClr val="bg1"/>
                </a:solidFill>
              </a:defRPr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3A0B57-1460-46C7-9AD3-F49CB72D3462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27D4EB-C5CF-4FA1-B2A3-D07EDD7811B3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8" name="Imagen 17">
            <a:extLst>
              <a:ext uri="{FF2B5EF4-FFF2-40B4-BE49-F238E27FC236}">
                <a16:creationId xmlns:a16="http://schemas.microsoft.com/office/drawing/2014/main" id="{3113EEEB-6B7E-44B3-88CC-AA127DB9F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8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l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22189"/>
            <a:ext cx="9144000" cy="5063706"/>
          </a:xfrm>
          <a:prstGeom prst="rect">
            <a:avLst/>
          </a:prstGeom>
          <a:gradFill>
            <a:gsLst>
              <a:gs pos="885">
                <a:srgbClr val="249EB2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A164E85-7128-47F2-8B51-FA9214F33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9905"/>
            <a:ext cx="3240754" cy="4298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9035B7-02C7-45DA-9238-EF574E2935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03459" y="1609905"/>
            <a:ext cx="3257618" cy="345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CE80D05-9C9D-4396-BBAE-BC2C30B8470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503459" y="1897253"/>
            <a:ext cx="3257618" cy="7648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A12D90F-0C0D-4A31-ACD4-AD66B183F7C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03459" y="2697248"/>
            <a:ext cx="3257618" cy="345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B0EFA4E-D548-43D2-A35C-66F1CFBF84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3459" y="2984596"/>
            <a:ext cx="3257618" cy="7648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019A11B-B02D-4B5A-9979-5059DAC5F8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03459" y="3773834"/>
            <a:ext cx="3257618" cy="345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980CB87-D3F8-4272-932C-131650C3C5E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03459" y="4061182"/>
            <a:ext cx="3257618" cy="7648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DDC00C7-D466-4CD6-8B58-CB84C7E9B46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503459" y="4856518"/>
            <a:ext cx="3257618" cy="345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11A4B06-7B60-4872-AB5E-E638D8B9DF4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503459" y="5143866"/>
            <a:ext cx="3257618" cy="7648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96EF78-1190-4D4E-AA8D-BF9ADAD87B7C}"/>
              </a:ext>
            </a:extLst>
          </p:cNvPr>
          <p:cNvSpPr/>
          <p:nvPr userDrawn="1"/>
        </p:nvSpPr>
        <p:spPr>
          <a:xfrm>
            <a:off x="4423412" y="1757728"/>
            <a:ext cx="783746" cy="770159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9CD724-F70C-46EB-A7B3-3C5885667BF3}"/>
              </a:ext>
            </a:extLst>
          </p:cNvPr>
          <p:cNvSpPr/>
          <p:nvPr userDrawn="1"/>
        </p:nvSpPr>
        <p:spPr>
          <a:xfrm>
            <a:off x="4423412" y="3895328"/>
            <a:ext cx="783746" cy="770159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F4CB17-C5B3-4CF9-9A74-7E7A50DB5E91}"/>
              </a:ext>
            </a:extLst>
          </p:cNvPr>
          <p:cNvSpPr/>
          <p:nvPr userDrawn="1"/>
        </p:nvSpPr>
        <p:spPr>
          <a:xfrm>
            <a:off x="4423412" y="4964127"/>
            <a:ext cx="783746" cy="770159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C575F2-9679-47E5-B627-F7DC046F28B9}"/>
              </a:ext>
            </a:extLst>
          </p:cNvPr>
          <p:cNvSpPr/>
          <p:nvPr userDrawn="1"/>
        </p:nvSpPr>
        <p:spPr>
          <a:xfrm>
            <a:off x="4423412" y="2826528"/>
            <a:ext cx="783746" cy="770159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5C7F9D-A748-4A5B-B926-1DE74B79E266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7F486E-E638-42DF-ADBF-756DFD9A9617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25" name="Imagen 17">
            <a:extLst>
              <a:ext uri="{FF2B5EF4-FFF2-40B4-BE49-F238E27FC236}">
                <a16:creationId xmlns:a16="http://schemas.microsoft.com/office/drawing/2014/main" id="{2FE2AFAF-A1E4-4881-BEED-7514AC2AFB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9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25" y="-43187"/>
            <a:ext cx="9202340" cy="338859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683726"/>
            <a:ext cx="7742208" cy="11790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5201076"/>
            <a:ext cx="7742208" cy="5300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5965" y="5019006"/>
            <a:ext cx="935966" cy="4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ABC72-C653-47AA-B6A4-2303C8A20DA1}"/>
              </a:ext>
            </a:extLst>
          </p:cNvPr>
          <p:cNvSpPr txBox="1"/>
          <p:nvPr userDrawn="1"/>
        </p:nvSpPr>
        <p:spPr>
          <a:xfrm>
            <a:off x="5784169" y="6336196"/>
            <a:ext cx="27352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dirty="0">
                <a:solidFill>
                  <a:schemeClr val="tx1"/>
                </a:solidFill>
              </a:rPr>
              <a:t>www.baxcompany.com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F38306-285A-425A-A5C2-A8A339FB54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65" y="6299070"/>
            <a:ext cx="2532500" cy="429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l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22189"/>
            <a:ext cx="9144000" cy="5063706"/>
          </a:xfrm>
          <a:prstGeom prst="rect">
            <a:avLst/>
          </a:prstGeom>
          <a:gradFill>
            <a:gsLst>
              <a:gs pos="885">
                <a:srgbClr val="249EB2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7322768" y="3109651"/>
            <a:ext cx="2460" cy="1230"/>
          </a:xfrm>
          <a:custGeom>
            <a:avLst/>
            <a:gdLst>
              <a:gd name="T0" fmla="*/ 3 w 6"/>
              <a:gd name="T1" fmla="*/ 0 h 5"/>
              <a:gd name="T2" fmla="*/ 5 w 6"/>
              <a:gd name="T3" fmla="*/ 4 h 5"/>
              <a:gd name="T4" fmla="*/ 0 w 6"/>
              <a:gd name="T5" fmla="*/ 3 h 5"/>
              <a:gd name="T6" fmla="*/ 3 w 6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5">
                <a:moveTo>
                  <a:pt x="3" y="0"/>
                </a:moveTo>
                <a:cubicBezTo>
                  <a:pt x="5" y="1"/>
                  <a:pt x="6" y="2"/>
                  <a:pt x="5" y="4"/>
                </a:cubicBezTo>
                <a:cubicBezTo>
                  <a:pt x="4" y="5"/>
                  <a:pt x="2" y="4"/>
                  <a:pt x="0" y="3"/>
                </a:cubicBezTo>
                <a:cubicBezTo>
                  <a:pt x="1" y="2"/>
                  <a:pt x="2" y="1"/>
                  <a:pt x="3" y="0"/>
                </a:cubicBezTo>
                <a:close/>
              </a:path>
            </a:pathLst>
          </a:custGeom>
          <a:solidFill>
            <a:srgbClr val="0E0E0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4000"/>
              </a:lnSpc>
            </a:pPr>
            <a:endParaRPr lang="en-GB" sz="1600" noProof="0">
              <a:solidFill>
                <a:schemeClr val="bg1"/>
              </a:solidFill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7278487" y="2879638"/>
            <a:ext cx="1230" cy="1230"/>
          </a:xfrm>
          <a:custGeom>
            <a:avLst/>
            <a:gdLst>
              <a:gd name="T0" fmla="*/ 7 w 7"/>
              <a:gd name="T1" fmla="*/ 2 h 6"/>
              <a:gd name="T2" fmla="*/ 0 w 7"/>
              <a:gd name="T3" fmla="*/ 5 h 6"/>
              <a:gd name="T4" fmla="*/ 4 w 7"/>
              <a:gd name="T5" fmla="*/ 0 h 6"/>
              <a:gd name="T6" fmla="*/ 7 w 7"/>
              <a:gd name="T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6">
                <a:moveTo>
                  <a:pt x="7" y="2"/>
                </a:moveTo>
                <a:cubicBezTo>
                  <a:pt x="6" y="6"/>
                  <a:pt x="3" y="6"/>
                  <a:pt x="0" y="5"/>
                </a:cubicBezTo>
                <a:cubicBezTo>
                  <a:pt x="2" y="3"/>
                  <a:pt x="3" y="1"/>
                  <a:pt x="4" y="0"/>
                </a:cubicBezTo>
                <a:cubicBezTo>
                  <a:pt x="5" y="0"/>
                  <a:pt x="6" y="1"/>
                  <a:pt x="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4000"/>
              </a:lnSpc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473123" y="3601655"/>
            <a:ext cx="2202506" cy="24109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1"/>
          </p:nvPr>
        </p:nvSpPr>
        <p:spPr>
          <a:xfrm>
            <a:off x="3470747" y="3601655"/>
            <a:ext cx="2202506" cy="24109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2"/>
          </p:nvPr>
        </p:nvSpPr>
        <p:spPr>
          <a:xfrm>
            <a:off x="6237800" y="3601655"/>
            <a:ext cx="2202506" cy="24109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3070612" y="2127375"/>
            <a:ext cx="0" cy="3600000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6022643" y="2125639"/>
            <a:ext cx="0" cy="3600000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5AE4D39-30CB-4E9D-ADE9-0B2BA32F496E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A022C2-56A4-4653-8BCD-B67641EF5205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16" name="Imagen 17">
            <a:extLst>
              <a:ext uri="{FF2B5EF4-FFF2-40B4-BE49-F238E27FC236}">
                <a16:creationId xmlns:a16="http://schemas.microsoft.com/office/drawing/2014/main" id="{E4F7745C-8309-4C91-9EC6-8AFA60F5F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37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l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22189"/>
            <a:ext cx="9144000" cy="5063706"/>
          </a:xfrm>
          <a:prstGeom prst="rect">
            <a:avLst/>
          </a:prstGeom>
          <a:gradFill>
            <a:gsLst>
              <a:gs pos="885">
                <a:srgbClr val="249EB2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918" y="2059959"/>
            <a:ext cx="2836939" cy="329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96636" y="1866508"/>
            <a:ext cx="1380406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8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96636" y="4038777"/>
            <a:ext cx="1380406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8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693256" y="1855348"/>
            <a:ext cx="1380406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8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4693256" y="4027617"/>
            <a:ext cx="1380406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8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1622918" y="2389516"/>
            <a:ext cx="2836939" cy="4833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1"/>
          </p:nvPr>
        </p:nvSpPr>
        <p:spPr>
          <a:xfrm>
            <a:off x="1622918" y="4276236"/>
            <a:ext cx="2836939" cy="329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1622918" y="4605793"/>
            <a:ext cx="2836939" cy="4833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3"/>
          </p:nvPr>
        </p:nvSpPr>
        <p:spPr>
          <a:xfrm>
            <a:off x="5957601" y="2059959"/>
            <a:ext cx="2836939" cy="329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4"/>
          </p:nvPr>
        </p:nvSpPr>
        <p:spPr>
          <a:xfrm>
            <a:off x="5957601" y="2389516"/>
            <a:ext cx="2836939" cy="4833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5"/>
          </p:nvPr>
        </p:nvSpPr>
        <p:spPr>
          <a:xfrm>
            <a:off x="5957601" y="4276236"/>
            <a:ext cx="2836939" cy="329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6"/>
          </p:nvPr>
        </p:nvSpPr>
        <p:spPr>
          <a:xfrm>
            <a:off x="5957601" y="4605793"/>
            <a:ext cx="2836939" cy="4833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49C40F-1AC2-4692-91D4-F674DC7575E3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A8D07B-2E5B-462A-97E9-B726114BB041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20" name="Imagen 17">
            <a:extLst>
              <a:ext uri="{FF2B5EF4-FFF2-40B4-BE49-F238E27FC236}">
                <a16:creationId xmlns:a16="http://schemas.microsoft.com/office/drawing/2014/main" id="{B45B2F98-345C-4A67-9539-B5AE1F302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74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4503760" y="1222189"/>
            <a:ext cx="4640240" cy="5063706"/>
          </a:xfrm>
          <a:prstGeom prst="rect">
            <a:avLst/>
          </a:prstGeom>
          <a:gradFill>
            <a:gsLst>
              <a:gs pos="885">
                <a:srgbClr val="249EB2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hape 2295"/>
          <p:cNvSpPr>
            <a:spLocks noGrp="1"/>
          </p:cNvSpPr>
          <p:nvPr>
            <p:ph type="pic" sz="half" idx="17" hasCustomPrompt="1"/>
          </p:nvPr>
        </p:nvSpPr>
        <p:spPr>
          <a:xfrm>
            <a:off x="-1" y="1222189"/>
            <a:ext cx="4503761" cy="5063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Drag &amp; drop image, or click icon to add image</a:t>
            </a:r>
          </a:p>
          <a:p>
            <a:endParaRPr lang="en-GB" dirty="0"/>
          </a:p>
          <a:p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012" y="3417615"/>
            <a:ext cx="3711337" cy="27593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70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4804012" y="2550656"/>
            <a:ext cx="3711337" cy="5534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B34A0E-123C-4292-974C-D32B47604750}"/>
              </a:ext>
            </a:extLst>
          </p:cNvPr>
          <p:cNvSpPr/>
          <p:nvPr userDrawn="1"/>
        </p:nvSpPr>
        <p:spPr>
          <a:xfrm>
            <a:off x="4918924" y="3179838"/>
            <a:ext cx="792000" cy="46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459F37-255C-48E6-B970-779CA88DF4D1}"/>
              </a:ext>
            </a:extLst>
          </p:cNvPr>
          <p:cNvSpPr/>
          <p:nvPr userDrawn="1"/>
        </p:nvSpPr>
        <p:spPr>
          <a:xfrm>
            <a:off x="8203720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405942-9C00-4A36-A7DB-075A5DF76784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11" name="Imagen 17">
            <a:extLst>
              <a:ext uri="{FF2B5EF4-FFF2-40B4-BE49-F238E27FC236}">
                <a16:creationId xmlns:a16="http://schemas.microsoft.com/office/drawing/2014/main" id="{64606FD7-FFBF-4584-A518-A7CCB899A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84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885">
                <a:srgbClr val="249EB2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060" y="1173707"/>
            <a:ext cx="6769289" cy="46129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1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1550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le images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295"/>
          <p:cNvSpPr>
            <a:spLocks noGrp="1"/>
          </p:cNvSpPr>
          <p:nvPr>
            <p:ph type="pic" sz="half" idx="17" hasCustomPrompt="1"/>
          </p:nvPr>
        </p:nvSpPr>
        <p:spPr>
          <a:xfrm>
            <a:off x="-1" y="1222189"/>
            <a:ext cx="4552043" cy="2476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lnSpc>
                <a:spcPct val="114000"/>
              </a:lnSpc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Drag &amp; drop image, or click icon to add image</a:t>
            </a:r>
          </a:p>
          <a:p>
            <a:endParaRPr lang="en-GB" dirty="0"/>
          </a:p>
          <a:p>
            <a:endParaRPr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2043" y="1222189"/>
            <a:ext cx="4591958" cy="2476354"/>
          </a:xfrm>
          <a:prstGeom prst="rect">
            <a:avLst/>
          </a:prstGeom>
          <a:gradFill>
            <a:gsLst>
              <a:gs pos="885">
                <a:srgbClr val="249EB2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541" y="2326346"/>
            <a:ext cx="3711338" cy="107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defRPr sz="16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defRPr sz="14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698543"/>
            <a:ext cx="4572001" cy="2476354"/>
          </a:xfrm>
          <a:prstGeom prst="rect">
            <a:avLst/>
          </a:prstGeom>
          <a:gradFill>
            <a:gsLst>
              <a:gs pos="885">
                <a:srgbClr val="249EB2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hape 2295"/>
          <p:cNvSpPr>
            <a:spLocks noGrp="1"/>
          </p:cNvSpPr>
          <p:nvPr>
            <p:ph type="pic" sz="half" idx="18" hasCustomPrompt="1"/>
          </p:nvPr>
        </p:nvSpPr>
        <p:spPr>
          <a:xfrm>
            <a:off x="4571999" y="3698543"/>
            <a:ext cx="4552043" cy="2476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Drag &amp; drop image, or click icon to add image</a:t>
            </a:r>
          </a:p>
          <a:p>
            <a:endParaRPr lang="en-GB" dirty="0"/>
          </a:p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4976541" y="1594845"/>
            <a:ext cx="3711337" cy="5534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FDD832-04E1-4F06-91F1-F1743B21B728}"/>
              </a:ext>
            </a:extLst>
          </p:cNvPr>
          <p:cNvSpPr/>
          <p:nvPr userDrawn="1"/>
        </p:nvSpPr>
        <p:spPr>
          <a:xfrm>
            <a:off x="5091452" y="2190501"/>
            <a:ext cx="792000" cy="46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3DFCA44-60C0-47BD-870B-527404729BF4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18998" y="4836544"/>
            <a:ext cx="3711338" cy="107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defRPr sz="16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defRPr sz="14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80506AC-3319-4CB0-B1A7-D691C0E84572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18998" y="4105043"/>
            <a:ext cx="3711337" cy="5534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CB0B7E-0B41-45CF-98B1-88DB26A48B04}"/>
              </a:ext>
            </a:extLst>
          </p:cNvPr>
          <p:cNvSpPr/>
          <p:nvPr userDrawn="1"/>
        </p:nvSpPr>
        <p:spPr>
          <a:xfrm>
            <a:off x="533909" y="4700699"/>
            <a:ext cx="792000" cy="46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09E3CD-C3FA-44CA-9D6C-CFF7E5B043E5}"/>
              </a:ext>
            </a:extLst>
          </p:cNvPr>
          <p:cNvSpPr/>
          <p:nvPr userDrawn="1"/>
        </p:nvSpPr>
        <p:spPr>
          <a:xfrm>
            <a:off x="8203720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6BBFCD-0D37-4703-A598-CF08CE0204B4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16" name="Imagen 17">
            <a:extLst>
              <a:ext uri="{FF2B5EF4-FFF2-40B4-BE49-F238E27FC236}">
                <a16:creationId xmlns:a16="http://schemas.microsoft.com/office/drawing/2014/main" id="{43B35AC4-5415-4F74-BEB3-B9458AFE1D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29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1" name="Shape 310"/>
          <p:cNvSpPr>
            <a:spLocks noGrp="1"/>
          </p:cNvSpPr>
          <p:nvPr>
            <p:ph type="pic" sz="quarter" idx="17" hasCustomPrompt="1"/>
          </p:nvPr>
        </p:nvSpPr>
        <p:spPr>
          <a:xfrm>
            <a:off x="679495" y="1629027"/>
            <a:ext cx="1297006" cy="12970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>
            <a:noAutofit/>
          </a:bodyPr>
          <a:lstStyle>
            <a:lvl1pPr marL="0" marR="0" indent="0" algn="ctr" defTabSz="4127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lang="en-GB" dirty="0"/>
              <a:t>Drag &amp; drop image, or click icon to add image</a:t>
            </a:r>
          </a:p>
          <a:p>
            <a:endParaRPr dirty="0"/>
          </a:p>
        </p:txBody>
      </p:sp>
      <p:sp>
        <p:nvSpPr>
          <p:cNvPr id="12" name="Shape 311"/>
          <p:cNvSpPr>
            <a:spLocks noGrp="1"/>
          </p:cNvSpPr>
          <p:nvPr>
            <p:ph type="pic" sz="quarter" idx="18" hasCustomPrompt="1"/>
          </p:nvPr>
        </p:nvSpPr>
        <p:spPr>
          <a:xfrm>
            <a:off x="4831296" y="1629027"/>
            <a:ext cx="1297006" cy="12970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 dirty="0"/>
              <a:t>Drag &amp; drop image, or click icon to add image</a:t>
            </a:r>
          </a:p>
          <a:p>
            <a:endParaRPr lang="en-GB" dirty="0"/>
          </a:p>
          <a:p>
            <a:endParaRPr dirty="0"/>
          </a:p>
        </p:txBody>
      </p:sp>
      <p:sp>
        <p:nvSpPr>
          <p:cNvPr id="13" name="Shape 312"/>
          <p:cNvSpPr>
            <a:spLocks noGrp="1"/>
          </p:cNvSpPr>
          <p:nvPr>
            <p:ph type="pic" sz="quarter" idx="19" hasCustomPrompt="1"/>
          </p:nvPr>
        </p:nvSpPr>
        <p:spPr>
          <a:xfrm>
            <a:off x="679495" y="3185618"/>
            <a:ext cx="1297006" cy="12970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 dirty="0"/>
              <a:t>Drag &amp; drop image, or click icon to add image</a:t>
            </a:r>
          </a:p>
          <a:p>
            <a:endParaRPr lang="en-GB" dirty="0"/>
          </a:p>
          <a:p>
            <a:endParaRPr dirty="0"/>
          </a:p>
        </p:txBody>
      </p:sp>
      <p:sp>
        <p:nvSpPr>
          <p:cNvPr id="14" name="Shape 313"/>
          <p:cNvSpPr>
            <a:spLocks noGrp="1"/>
          </p:cNvSpPr>
          <p:nvPr>
            <p:ph type="pic" sz="quarter" idx="20" hasCustomPrompt="1"/>
          </p:nvPr>
        </p:nvSpPr>
        <p:spPr>
          <a:xfrm>
            <a:off x="4831296" y="3185618"/>
            <a:ext cx="1297006" cy="12970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 dirty="0"/>
              <a:t>Drag &amp; drop image, or click icon to add image</a:t>
            </a:r>
          </a:p>
          <a:p>
            <a:endParaRPr lang="en-GB" dirty="0"/>
          </a:p>
          <a:p>
            <a:endParaRPr dirty="0"/>
          </a:p>
        </p:txBody>
      </p:sp>
      <p:sp>
        <p:nvSpPr>
          <p:cNvPr id="15" name="Shape 312"/>
          <p:cNvSpPr>
            <a:spLocks noGrp="1"/>
          </p:cNvSpPr>
          <p:nvPr>
            <p:ph type="pic" sz="quarter" idx="21" hasCustomPrompt="1"/>
          </p:nvPr>
        </p:nvSpPr>
        <p:spPr>
          <a:xfrm>
            <a:off x="679495" y="4742209"/>
            <a:ext cx="1297006" cy="12970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 dirty="0"/>
              <a:t>Drag &amp; drop image, or click icon to add image</a:t>
            </a:r>
          </a:p>
          <a:p>
            <a:endParaRPr lang="en-GB" dirty="0"/>
          </a:p>
          <a:p>
            <a:endParaRPr dirty="0"/>
          </a:p>
        </p:txBody>
      </p:sp>
      <p:sp>
        <p:nvSpPr>
          <p:cNvPr id="16" name="Shape 313"/>
          <p:cNvSpPr>
            <a:spLocks noGrp="1"/>
          </p:cNvSpPr>
          <p:nvPr>
            <p:ph type="pic" sz="quarter" idx="22" hasCustomPrompt="1"/>
          </p:nvPr>
        </p:nvSpPr>
        <p:spPr>
          <a:xfrm>
            <a:off x="4831296" y="4742209"/>
            <a:ext cx="1297006" cy="12970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 dirty="0"/>
              <a:t>Drag &amp; drop image, or click icon to add image</a:t>
            </a:r>
          </a:p>
          <a:p>
            <a:endParaRPr lang="en-GB" dirty="0"/>
          </a:p>
          <a:p>
            <a:endParaRPr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08F775-7293-4072-A06E-E7672A53B751}"/>
              </a:ext>
            </a:extLst>
          </p:cNvPr>
          <p:cNvSpPr/>
          <p:nvPr userDrawn="1"/>
        </p:nvSpPr>
        <p:spPr>
          <a:xfrm>
            <a:off x="741876" y="1041467"/>
            <a:ext cx="935966" cy="46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C02E35-B8C5-4CA0-9554-B3F5AA09DA2E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3929BF-0366-46A0-8EEA-9849B0AF6439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17" name="Imagen 17">
            <a:extLst>
              <a:ext uri="{FF2B5EF4-FFF2-40B4-BE49-F238E27FC236}">
                <a16:creationId xmlns:a16="http://schemas.microsoft.com/office/drawing/2014/main" id="{89A563FB-0F7F-479B-9E82-C4E517F491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92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1"/>
          </p:nvPr>
        </p:nvSpPr>
        <p:spPr>
          <a:xfrm rot="19528099">
            <a:off x="678475" y="1902696"/>
            <a:ext cx="2414016" cy="241401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 rot="861685">
            <a:off x="2541301" y="2379801"/>
            <a:ext cx="1984248" cy="198424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 rot="722212">
            <a:off x="2447117" y="3966595"/>
            <a:ext cx="1261872" cy="12618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 rot="21192118">
            <a:off x="778125" y="3858053"/>
            <a:ext cx="1847088" cy="1847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CE4A28-8BA3-4E3A-8C34-D4E296B3ABD8}"/>
              </a:ext>
            </a:extLst>
          </p:cNvPr>
          <p:cNvSpPr/>
          <p:nvPr userDrawn="1"/>
        </p:nvSpPr>
        <p:spPr>
          <a:xfrm>
            <a:off x="738797" y="1041467"/>
            <a:ext cx="935966" cy="46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EC392-F2C2-4675-A118-0DB241D39809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622EEE-EDD7-4318-970E-CF891BD035F7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15" name="Imagen 17">
            <a:extLst>
              <a:ext uri="{FF2B5EF4-FFF2-40B4-BE49-F238E27FC236}">
                <a16:creationId xmlns:a16="http://schemas.microsoft.com/office/drawing/2014/main" id="{60264E6C-22EE-4EB4-8265-A5AB91959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16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85108" y="2005486"/>
            <a:ext cx="1835931" cy="1390857"/>
          </a:xfrm>
          <a:prstGeom prst="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654998" y="2005486"/>
            <a:ext cx="1835931" cy="1390857"/>
          </a:xfrm>
          <a:prstGeom prst="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24888" y="2005486"/>
            <a:ext cx="1835931" cy="1390857"/>
          </a:xfrm>
          <a:prstGeom prst="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794778" y="2005486"/>
            <a:ext cx="1835931" cy="1390857"/>
          </a:xfrm>
          <a:prstGeom prst="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F616EF-6B91-430C-8152-FDFC223F0655}"/>
              </a:ext>
            </a:extLst>
          </p:cNvPr>
          <p:cNvSpPr/>
          <p:nvPr userDrawn="1"/>
        </p:nvSpPr>
        <p:spPr>
          <a:xfrm>
            <a:off x="738797" y="1041467"/>
            <a:ext cx="935966" cy="46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2FDF00-1654-4F15-A1C5-64405F54E799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A76FD5-A319-48A7-AE8A-3757221A9839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11" name="Imagen 17">
            <a:extLst>
              <a:ext uri="{FF2B5EF4-FFF2-40B4-BE49-F238E27FC236}">
                <a16:creationId xmlns:a16="http://schemas.microsoft.com/office/drawing/2014/main" id="{A28CC70F-F3AA-467F-886B-5C542CB94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23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al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920" y="2011681"/>
            <a:ext cx="3175731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919" y="3084394"/>
            <a:ext cx="3175731" cy="28523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defRPr sz="1700">
                <a:solidFill>
                  <a:schemeClr val="tx1"/>
                </a:solidFill>
              </a:defRPr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defRPr sz="1600">
                <a:solidFill>
                  <a:schemeClr val="tx1"/>
                </a:solidFill>
              </a:defRPr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defRPr sz="1400">
                <a:solidFill>
                  <a:schemeClr val="tx1"/>
                </a:solidFill>
              </a:defRPr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defRPr sz="1200">
                <a:solidFill>
                  <a:schemeClr val="tx1"/>
                </a:solidFill>
              </a:defRPr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837520" y="2688021"/>
            <a:ext cx="809825" cy="46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60678" y="2011681"/>
            <a:ext cx="4144722" cy="2651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8660BB-17B6-4FA6-9968-8FFC162996AF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C0ABC3-133A-4CBB-B46E-61E9E2A05107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9" name="Imagen 17">
            <a:extLst>
              <a:ext uri="{FF2B5EF4-FFF2-40B4-BE49-F238E27FC236}">
                <a16:creationId xmlns:a16="http://schemas.microsoft.com/office/drawing/2014/main" id="{F45843B0-DD3D-4C55-AA92-35C28AF59F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66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numb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38E3D0-18C3-4C7A-9DAC-82E21F5D4B3B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C95E64-61A4-4B06-97BD-B4411199DF77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5" name="Imagen 17">
            <a:extLst>
              <a:ext uri="{FF2B5EF4-FFF2-40B4-BE49-F238E27FC236}">
                <a16:creationId xmlns:a16="http://schemas.microsoft.com/office/drawing/2014/main" id="{164172CB-BB44-4F9B-BF61-A790D393A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6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008EA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400">
                <a:solidFill>
                  <a:srgbClr val="FFFFFF"/>
                </a:solidFill>
              </a:defRPr>
            </a:pPr>
            <a:endParaRPr sz="2909"/>
          </a:p>
        </p:txBody>
      </p:sp>
      <p:pic>
        <p:nvPicPr>
          <p:cNvPr id="12" name="01-bax-portada.png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34540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26A482-193A-49CE-A773-E97DF0D1178D}"/>
              </a:ext>
            </a:extLst>
          </p:cNvPr>
          <p:cNvSpPr/>
          <p:nvPr userDrawn="1"/>
        </p:nvSpPr>
        <p:spPr>
          <a:xfrm>
            <a:off x="-1" y="3345405"/>
            <a:ext cx="9144001" cy="3512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683726"/>
            <a:ext cx="7742208" cy="11790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5201076"/>
            <a:ext cx="7742208" cy="5300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5965" y="5019006"/>
            <a:ext cx="935966" cy="4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932BC1-56F1-45A7-AE88-2254FC7B5E80}"/>
              </a:ext>
            </a:extLst>
          </p:cNvPr>
          <p:cNvSpPr txBox="1"/>
          <p:nvPr userDrawn="1"/>
        </p:nvSpPr>
        <p:spPr>
          <a:xfrm>
            <a:off x="5784169" y="6336196"/>
            <a:ext cx="27352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dirty="0">
                <a:solidFill>
                  <a:schemeClr val="tx1"/>
                </a:solidFill>
              </a:rPr>
              <a:t>www.baxcompany.com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F4D2D0-0037-4CDC-9DB1-CA46B2525B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65" y="6299070"/>
            <a:ext cx="2532500" cy="429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37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9238"/>
            <a:ext cx="7886700" cy="4727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700">
                <a:solidFill>
                  <a:schemeClr val="tx1"/>
                </a:solidFill>
              </a:defRPr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400">
                <a:solidFill>
                  <a:schemeClr val="tx1"/>
                </a:solidFill>
              </a:defRPr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11" name="Imagen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B49AAF-558E-47EB-89DC-F8C75E085658}"/>
              </a:ext>
            </a:extLst>
          </p:cNvPr>
          <p:cNvSpPr/>
          <p:nvPr userDrawn="1"/>
        </p:nvSpPr>
        <p:spPr>
          <a:xfrm>
            <a:off x="738797" y="1041467"/>
            <a:ext cx="935966" cy="46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FC6EE-0247-4085-AAC4-89B72ED2699A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764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43"/>
          <p:cNvSpPr/>
          <p:nvPr userDrawn="1"/>
        </p:nvSpPr>
        <p:spPr>
          <a:xfrm>
            <a:off x="0" y="-1"/>
            <a:ext cx="9144000" cy="13511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91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303EA9-8BF1-49F1-94F1-FAE103A5ACFB}"/>
              </a:ext>
            </a:extLst>
          </p:cNvPr>
          <p:cNvSpPr/>
          <p:nvPr userDrawn="1"/>
        </p:nvSpPr>
        <p:spPr>
          <a:xfrm>
            <a:off x="4104017" y="1029021"/>
            <a:ext cx="935966" cy="46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CE9149-CD21-446B-B61C-FC61D83855AF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751FBD-6AF3-49A1-AE2A-7D059128D5F6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9" name="Imagen 17">
            <a:extLst>
              <a:ext uri="{FF2B5EF4-FFF2-40B4-BE49-F238E27FC236}">
                <a16:creationId xmlns:a16="http://schemas.microsoft.com/office/drawing/2014/main" id="{5348DDC7-A900-47AB-892A-C5D2931CAE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7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9238"/>
            <a:ext cx="3547565" cy="4727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700">
                <a:solidFill>
                  <a:schemeClr val="tx1"/>
                </a:solidFill>
              </a:defRPr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400">
                <a:solidFill>
                  <a:schemeClr val="tx1"/>
                </a:solidFill>
              </a:defRPr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967785" y="1449237"/>
            <a:ext cx="3547565" cy="4727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700">
                <a:solidFill>
                  <a:schemeClr val="tx1"/>
                </a:solidFill>
              </a:defRPr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400">
                <a:solidFill>
                  <a:schemeClr val="tx1"/>
                </a:solidFill>
              </a:defRPr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28FA21-A438-4ADE-9FE8-075B5F1E21B5}"/>
              </a:ext>
            </a:extLst>
          </p:cNvPr>
          <p:cNvSpPr/>
          <p:nvPr userDrawn="1"/>
        </p:nvSpPr>
        <p:spPr>
          <a:xfrm>
            <a:off x="738797" y="1041467"/>
            <a:ext cx="935966" cy="46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59F5D3-0895-476B-945B-2810774E56C1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B43F5-BDF8-4844-A742-2AA099762944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9" name="Imagen 17">
            <a:extLst>
              <a:ext uri="{FF2B5EF4-FFF2-40B4-BE49-F238E27FC236}">
                <a16:creationId xmlns:a16="http://schemas.microsoft.com/office/drawing/2014/main" id="{537F84D1-30CF-498C-A119-2A5F33A80F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9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670395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9238"/>
            <a:ext cx="3670395" cy="4727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700">
                <a:solidFill>
                  <a:schemeClr val="tx1"/>
                </a:solidFill>
              </a:defRPr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400">
                <a:solidFill>
                  <a:schemeClr val="tx1"/>
                </a:solidFill>
              </a:defRPr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Shape 2295"/>
          <p:cNvSpPr>
            <a:spLocks noGrp="1"/>
          </p:cNvSpPr>
          <p:nvPr>
            <p:ph type="pic" sz="half" idx="17" hasCustomPrompt="1"/>
          </p:nvPr>
        </p:nvSpPr>
        <p:spPr>
          <a:xfrm>
            <a:off x="4722125" y="-1"/>
            <a:ext cx="4421875" cy="6854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Drag &amp; drop image, or click icon to add image</a:t>
            </a:r>
          </a:p>
          <a:p>
            <a:endParaRPr lang="en-GB" dirty="0"/>
          </a:p>
          <a:p>
            <a:endParaRPr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624359-0B1C-42BE-A927-6E26F6FE4C33}"/>
              </a:ext>
            </a:extLst>
          </p:cNvPr>
          <p:cNvSpPr/>
          <p:nvPr userDrawn="1"/>
        </p:nvSpPr>
        <p:spPr>
          <a:xfrm>
            <a:off x="738797" y="1041467"/>
            <a:ext cx="935966" cy="46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2828C2-6412-4A90-B6AA-A1D43BF0BB0E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958DA9-1391-418A-81FE-C702C88B609A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9" name="Imagen 17">
            <a:extLst>
              <a:ext uri="{FF2B5EF4-FFF2-40B4-BE49-F238E27FC236}">
                <a16:creationId xmlns:a16="http://schemas.microsoft.com/office/drawing/2014/main" id="{3E8C0F54-A0CE-489B-8D4C-2F05F5E76A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1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295"/>
          <p:cNvSpPr>
            <a:spLocks noGrp="1"/>
          </p:cNvSpPr>
          <p:nvPr>
            <p:ph type="pic" sz="half" idx="17" hasCustomPrompt="1"/>
          </p:nvPr>
        </p:nvSpPr>
        <p:spPr>
          <a:xfrm>
            <a:off x="0" y="0"/>
            <a:ext cx="4421875" cy="6854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Drag &amp; drop image, or click icon to add image</a:t>
            </a:r>
          </a:p>
          <a:p>
            <a:endParaRPr lang="en-GB" dirty="0"/>
          </a:p>
          <a:p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9" y="365127"/>
            <a:ext cx="3670395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9" y="1449238"/>
            <a:ext cx="3670395" cy="4727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700">
                <a:solidFill>
                  <a:schemeClr val="tx1"/>
                </a:solidFill>
              </a:defRPr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400">
                <a:solidFill>
                  <a:schemeClr val="tx1"/>
                </a:solidFill>
              </a:defRPr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877155" y="1041467"/>
            <a:ext cx="935966" cy="46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21812F-23A1-4F62-8E62-71410889B636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398BB8-8D98-4F1E-92F8-72C05233D485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9" name="Imagen 17">
            <a:extLst>
              <a:ext uri="{FF2B5EF4-FFF2-40B4-BE49-F238E27FC236}">
                <a16:creationId xmlns:a16="http://schemas.microsoft.com/office/drawing/2014/main" id="{0C26EBFC-24E8-4D5E-8331-EE7FA32BA7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7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295"/>
          <p:cNvSpPr>
            <a:spLocks noGrp="1"/>
          </p:cNvSpPr>
          <p:nvPr>
            <p:ph type="pic" sz="half" idx="17" hasCustomPrompt="1"/>
          </p:nvPr>
        </p:nvSpPr>
        <p:spPr>
          <a:xfrm>
            <a:off x="0" y="1"/>
            <a:ext cx="9144000" cy="2647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Drag &amp; drop image, or click icon to add image</a:t>
            </a:r>
          </a:p>
          <a:p>
            <a:endParaRPr lang="en-GB" dirty="0"/>
          </a:p>
          <a:p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66" y="2971850"/>
            <a:ext cx="7978057" cy="62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67" y="3922945"/>
            <a:ext cx="7978056" cy="22540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700">
                <a:solidFill>
                  <a:schemeClr val="tx1"/>
                </a:solidFill>
              </a:defRPr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400">
                <a:solidFill>
                  <a:schemeClr val="tx1"/>
                </a:solidFill>
              </a:defRPr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1367" y="3648190"/>
            <a:ext cx="935966" cy="46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8396B8-D01E-45F5-9825-53AFE39C3C90}"/>
              </a:ext>
            </a:extLst>
          </p:cNvPr>
          <p:cNvSpPr/>
          <p:nvPr userDrawn="1"/>
        </p:nvSpPr>
        <p:spPr>
          <a:xfrm>
            <a:off x="8213195" y="6498000"/>
            <a:ext cx="311629" cy="272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F36F2-E8D3-4770-87F5-2468157B6B26}"/>
              </a:ext>
            </a:extLst>
          </p:cNvPr>
          <p:cNvSpPr txBox="1"/>
          <p:nvPr userDrawn="1"/>
        </p:nvSpPr>
        <p:spPr>
          <a:xfrm>
            <a:off x="8082951" y="6532567"/>
            <a:ext cx="572117" cy="215998"/>
          </a:xfrm>
          <a:prstGeom prst="rect">
            <a:avLst/>
          </a:prstGeom>
          <a:noFill/>
        </p:spPr>
        <p:txBody>
          <a:bodyPr wrap="square" lIns="182843" tIns="0" rIns="182843" bIns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3825E9-9E5C-4D24-9475-FD8109311C23}" type="slidenum">
              <a:rPr lang="en-GB" sz="1100" b="0" noProof="0" smtClean="0">
                <a:solidFill>
                  <a:schemeClr val="bg1"/>
                </a:solidFill>
                <a:latin typeface="+mj-lt"/>
                <a:cs typeface="Calibri Ligh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b="0" noProof="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9" name="Imagen 17">
            <a:extLst>
              <a:ext uri="{FF2B5EF4-FFF2-40B4-BE49-F238E27FC236}">
                <a16:creationId xmlns:a16="http://schemas.microsoft.com/office/drawing/2014/main" id="{E012AA0D-C6DA-4F9E-80D7-0C5D1C39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0" y="6554434"/>
            <a:ext cx="1850288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2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71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2" r:id="rId3"/>
    <p:sldLayoutId id="2147483662" r:id="rId4"/>
    <p:sldLayoutId id="2147483682" r:id="rId5"/>
    <p:sldLayoutId id="2147483675" r:id="rId6"/>
    <p:sldLayoutId id="2147483669" r:id="rId7"/>
    <p:sldLayoutId id="2147483670" r:id="rId8"/>
    <p:sldLayoutId id="2147483672" r:id="rId9"/>
    <p:sldLayoutId id="2147483663" r:id="rId10"/>
    <p:sldLayoutId id="2147483693" r:id="rId11"/>
    <p:sldLayoutId id="2147483702" r:id="rId12"/>
    <p:sldLayoutId id="2147483696" r:id="rId13"/>
    <p:sldLayoutId id="2147483697" r:id="rId14"/>
    <p:sldLayoutId id="2147483701" r:id="rId15"/>
    <p:sldLayoutId id="2147483700" r:id="rId16"/>
    <p:sldLayoutId id="2147483695" r:id="rId17"/>
    <p:sldLayoutId id="2147483674" r:id="rId18"/>
    <p:sldLayoutId id="2147483703" r:id="rId19"/>
    <p:sldLayoutId id="2147483699" r:id="rId20"/>
    <p:sldLayoutId id="2147483694" r:id="rId21"/>
    <p:sldLayoutId id="2147483676" r:id="rId22"/>
    <p:sldLayoutId id="2147483678" r:id="rId23"/>
    <p:sldLayoutId id="2147483679" r:id="rId24"/>
    <p:sldLayoutId id="2147483684" r:id="rId25"/>
    <p:sldLayoutId id="2147483681" r:id="rId26"/>
    <p:sldLayoutId id="2147483686" r:id="rId27"/>
    <p:sldLayoutId id="2147483673" r:id="rId28"/>
    <p:sldLayoutId id="2147483680" r:id="rId29"/>
    <p:sldLayoutId id="2147483677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.gragera@baxcompany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2.jpeg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12" Type="http://schemas.openxmlformats.org/officeDocument/2006/relationships/image" Target="../media/image21.tiff"/><Relationship Id="rId17" Type="http://schemas.openxmlformats.org/officeDocument/2006/relationships/image" Target="../media/image26.tif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tiff"/><Relationship Id="rId11" Type="http://schemas.openxmlformats.org/officeDocument/2006/relationships/image" Target="../media/image20.tiff"/><Relationship Id="rId5" Type="http://schemas.openxmlformats.org/officeDocument/2006/relationships/image" Target="../media/image14.tiff"/><Relationship Id="rId15" Type="http://schemas.openxmlformats.org/officeDocument/2006/relationships/image" Target="../media/image24.tiff"/><Relationship Id="rId10" Type="http://schemas.openxmlformats.org/officeDocument/2006/relationships/image" Target="../media/image19.tiff"/><Relationship Id="rId4" Type="http://schemas.openxmlformats.org/officeDocument/2006/relationships/image" Target="../media/image13.tiff"/><Relationship Id="rId9" Type="http://schemas.openxmlformats.org/officeDocument/2006/relationships/image" Target="../media/image18.tiff"/><Relationship Id="rId14" Type="http://schemas.openxmlformats.org/officeDocument/2006/relationships/image" Target="../media/image23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3.tiff"/><Relationship Id="rId3" Type="http://schemas.openxmlformats.org/officeDocument/2006/relationships/chart" Target="../charts/chart1.xml"/><Relationship Id="rId7" Type="http://schemas.openxmlformats.org/officeDocument/2006/relationships/image" Target="../media/image26.tiff"/><Relationship Id="rId12" Type="http://schemas.openxmlformats.org/officeDocument/2006/relationships/image" Target="../media/image12.tiff"/><Relationship Id="rId17" Type="http://schemas.openxmlformats.org/officeDocument/2006/relationships/image" Target="../media/image19.tif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tiff"/><Relationship Id="rId11" Type="http://schemas.openxmlformats.org/officeDocument/2006/relationships/image" Target="../media/image29.jpeg"/><Relationship Id="rId5" Type="http://schemas.openxmlformats.org/officeDocument/2006/relationships/image" Target="../media/image24.tiff"/><Relationship Id="rId15" Type="http://schemas.openxmlformats.org/officeDocument/2006/relationships/image" Target="../media/image17.tiff"/><Relationship Id="rId10" Type="http://schemas.openxmlformats.org/officeDocument/2006/relationships/image" Target="../media/image28.jpeg"/><Relationship Id="rId4" Type="http://schemas.openxmlformats.org/officeDocument/2006/relationships/image" Target="../media/image23.tiff"/><Relationship Id="rId9" Type="http://schemas.microsoft.com/office/2007/relationships/hdphoto" Target="../media/hdphoto1.wdp"/><Relationship Id="rId14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.gragera@baxcompany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01076"/>
            <a:ext cx="7742208" cy="86422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/>
              <a:t>Joan Estrada</a:t>
            </a:r>
          </a:p>
          <a:p>
            <a:r>
              <a:rPr lang="en-US" sz="16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j.estrada@baxcompany.com</a:t>
            </a:r>
            <a:endParaRPr lang="en-US" sz="1600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DE86A4-7E5A-418F-A318-495FEDB7B8BC}"/>
              </a:ext>
            </a:extLst>
          </p:cNvPr>
          <p:cNvSpPr/>
          <p:nvPr/>
        </p:nvSpPr>
        <p:spPr>
          <a:xfrm>
            <a:off x="-2674" y="2624221"/>
            <a:ext cx="9023682" cy="909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1571A9F6-FEE4-4B8D-B85C-6DF37FD25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21" y="-5511"/>
            <a:ext cx="9173410" cy="3647233"/>
          </a:xfrm>
          <a:prstGeom prst="rect">
            <a:avLst/>
          </a:prstGeom>
        </p:spPr>
      </p:pic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7C117BBE-A5C9-4CFE-BD61-2FAB8285D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20" y="-5511"/>
            <a:ext cx="9173409" cy="4162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9832"/>
            <a:ext cx="8457379" cy="1459765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GB" sz="3600" b="1" dirty="0" err="1"/>
              <a:t>MO</a:t>
            </a:r>
            <a:r>
              <a:rPr lang="en-GB" sz="3600" dirty="0" err="1"/>
              <a:t>bility</a:t>
            </a:r>
            <a:r>
              <a:rPr lang="en-GB" sz="3600" dirty="0"/>
              <a:t> </a:t>
            </a:r>
            <a:r>
              <a:rPr lang="en-GB" sz="3600" b="1" dirty="0" err="1"/>
              <a:t>DE</a:t>
            </a:r>
            <a:r>
              <a:rPr lang="en-GB" sz="3600" dirty="0" err="1"/>
              <a:t>cisions</a:t>
            </a:r>
            <a:r>
              <a:rPr lang="en-GB" sz="3600" dirty="0"/>
              <a:t> framework (MODE)</a:t>
            </a:r>
            <a:endParaRPr lang="en-US" sz="3600" dirty="0"/>
          </a:p>
        </p:txBody>
      </p:sp>
      <p:pic>
        <p:nvPicPr>
          <p:cNvPr id="11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7C73D44-F9D0-4627-A694-7C54F6009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210" y="6069263"/>
            <a:ext cx="1433094" cy="7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9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outdoor, sky, ground, skating&#10;&#10;Description automatically generated">
            <a:extLst>
              <a:ext uri="{FF2B5EF4-FFF2-40B4-BE49-F238E27FC236}">
                <a16:creationId xmlns:a16="http://schemas.microsoft.com/office/drawing/2014/main" id="{4C859C6A-EF76-C645-8F9F-88D7630F2799}"/>
              </a:ext>
            </a:extLst>
          </p:cNvPr>
          <p:cNvPicPr>
            <a:picLocks noGrp="1" noChangeAspect="1"/>
          </p:cNvPicPr>
          <p:nvPr>
            <p:ph type="pic"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b="993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AC50DE-0FF2-254C-BB9E-59B5537D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8EBD4-51E4-724A-AF46-F89D0192D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Shared e-scooters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971FB1-D5F9-BF4D-9153-5F8C8E2CD9A8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GB"/>
              <a:t>Norfolk</a:t>
            </a:r>
          </a:p>
        </p:txBody>
      </p:sp>
    </p:spTree>
    <p:extLst>
      <p:ext uri="{BB962C8B-B14F-4D97-AF65-F5344CB8AC3E}">
        <p14:creationId xmlns:p14="http://schemas.microsoft.com/office/powerpoint/2010/main" val="270266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9ABE5-5286-9447-95C4-9AFAC5B5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b="1" dirty="0"/>
              <a:t>Norfolk</a:t>
            </a:r>
            <a:r>
              <a:rPr lang="en-GB" sz="2700" dirty="0"/>
              <a:t>: Who would join a shared e-Scooter service?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F6D80E2-F72C-5A4A-8ACE-2444C010E5C2}"/>
              </a:ext>
            </a:extLst>
          </p:cNvPr>
          <p:cNvGrpSpPr/>
          <p:nvPr/>
        </p:nvGrpSpPr>
        <p:grpSpPr>
          <a:xfrm>
            <a:off x="3855254" y="1356285"/>
            <a:ext cx="4162582" cy="1373948"/>
            <a:chOff x="2084474" y="2397091"/>
            <a:chExt cx="4162582" cy="137394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72037D0-DDDA-524A-9D8D-6E8D86A63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20963" y="3134073"/>
              <a:ext cx="429961" cy="45043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6EB932-6789-9241-9407-08E106AA9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" r="6797"/>
            <a:stretch/>
          </p:blipFill>
          <p:spPr>
            <a:xfrm>
              <a:off x="2229819" y="3115484"/>
              <a:ext cx="404309" cy="43804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5CE674-5E5E-0E45-BE8B-B426CF23DF80}"/>
                </a:ext>
              </a:extLst>
            </p:cNvPr>
            <p:cNvSpPr txBox="1"/>
            <p:nvPr/>
          </p:nvSpPr>
          <p:spPr>
            <a:xfrm>
              <a:off x="2084474" y="3494040"/>
              <a:ext cx="11166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/>
                <a:t>18 – 25 y/o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E9E53A7-DA46-844E-AFF7-E17F15361C84}"/>
                </a:ext>
              </a:extLst>
            </p:cNvPr>
            <p:cNvGrpSpPr/>
            <p:nvPr/>
          </p:nvGrpSpPr>
          <p:grpSpPr>
            <a:xfrm>
              <a:off x="3030598" y="2441074"/>
              <a:ext cx="1132075" cy="745002"/>
              <a:chOff x="798567" y="3719318"/>
              <a:chExt cx="1132075" cy="74500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EDF4828-03FC-B542-8258-5750741E5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00732" y="3723851"/>
                <a:ext cx="534713" cy="53995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0F983DC-AB21-7740-BC7F-BA9D05152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1" r="9360"/>
              <a:stretch/>
            </p:blipFill>
            <p:spPr>
              <a:xfrm>
                <a:off x="879943" y="3719318"/>
                <a:ext cx="484662" cy="539956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3409CD-C199-4041-BC27-FB0404243CF0}"/>
                  </a:ext>
                </a:extLst>
              </p:cNvPr>
              <p:cNvSpPr txBox="1"/>
              <p:nvPr/>
            </p:nvSpPr>
            <p:spPr>
              <a:xfrm>
                <a:off x="798567" y="4187321"/>
                <a:ext cx="11320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/>
                  <a:t>26 – 40 y/o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A5A61BC-F189-E846-A21A-22F95058C51A}"/>
                </a:ext>
              </a:extLst>
            </p:cNvPr>
            <p:cNvGrpSpPr/>
            <p:nvPr/>
          </p:nvGrpSpPr>
          <p:grpSpPr>
            <a:xfrm>
              <a:off x="4109256" y="2413096"/>
              <a:ext cx="1132075" cy="772980"/>
              <a:chOff x="818126" y="4466820"/>
              <a:chExt cx="1132075" cy="77298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D0E897D-AC67-BC47-895D-EF04A0087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17259" y="4481285"/>
                <a:ext cx="534713" cy="53995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76A1925-4C93-8742-85F3-F01ECC470A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1" r="3609"/>
              <a:stretch/>
            </p:blipFill>
            <p:spPr>
              <a:xfrm>
                <a:off x="877571" y="4466820"/>
                <a:ext cx="515412" cy="539956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F366CE5-5FD7-4F44-A173-99384D987394}"/>
                  </a:ext>
                </a:extLst>
              </p:cNvPr>
              <p:cNvSpPr txBox="1"/>
              <p:nvPr/>
            </p:nvSpPr>
            <p:spPr>
              <a:xfrm>
                <a:off x="818126" y="4962801"/>
                <a:ext cx="11320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/>
                  <a:t>41 – 65 y/o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51545DA-ED64-A94D-A148-EF2DBA1D6C52}"/>
                </a:ext>
              </a:extLst>
            </p:cNvPr>
            <p:cNvGrpSpPr/>
            <p:nvPr/>
          </p:nvGrpSpPr>
          <p:grpSpPr>
            <a:xfrm>
              <a:off x="5114981" y="2397091"/>
              <a:ext cx="1132075" cy="779824"/>
              <a:chOff x="838187" y="5232855"/>
              <a:chExt cx="1132075" cy="77982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5A1B0F6-B54F-A84A-AF86-421D15DCC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74797" y="5248488"/>
                <a:ext cx="534713" cy="5399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F25FAF-A794-0B4D-8B9F-00782F2C5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17259" y="5232855"/>
                <a:ext cx="550194" cy="555588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CB11EF-AB26-F240-8FD8-0929948C3323}"/>
                  </a:ext>
                </a:extLst>
              </p:cNvPr>
              <p:cNvSpPr txBox="1"/>
              <p:nvPr/>
            </p:nvSpPr>
            <p:spPr>
              <a:xfrm>
                <a:off x="838187" y="5735680"/>
                <a:ext cx="11320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/>
                  <a:t>66+ y/o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B89148-6342-4941-931C-D044970ECFCA}"/>
                </a:ext>
              </a:extLst>
            </p:cNvPr>
            <p:cNvSpPr txBox="1"/>
            <p:nvPr/>
          </p:nvSpPr>
          <p:spPr>
            <a:xfrm>
              <a:off x="4232488" y="3203735"/>
              <a:ext cx="903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/>
                <a:t>-15%</a:t>
              </a:r>
              <a:endParaRPr lang="en-GB" sz="1400" baseline="300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B866C08-A5FA-234C-92AA-CB1CEF0704D7}"/>
                </a:ext>
              </a:extLst>
            </p:cNvPr>
            <p:cNvSpPr txBox="1"/>
            <p:nvPr/>
          </p:nvSpPr>
          <p:spPr>
            <a:xfrm>
              <a:off x="5212570" y="3194201"/>
              <a:ext cx="903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/>
                <a:t>-42%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2737EC-1688-774E-8EC5-31A7F0DEF968}"/>
                </a:ext>
              </a:extLst>
            </p:cNvPr>
            <p:cNvSpPr txBox="1"/>
            <p:nvPr/>
          </p:nvSpPr>
          <p:spPr>
            <a:xfrm>
              <a:off x="3326794" y="3136612"/>
              <a:ext cx="534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/>
                <a:t>=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709E97-4D6D-F144-84E0-6BC9CBECFEAC}"/>
              </a:ext>
            </a:extLst>
          </p:cNvPr>
          <p:cNvGrpSpPr/>
          <p:nvPr/>
        </p:nvGrpSpPr>
        <p:grpSpPr>
          <a:xfrm>
            <a:off x="832120" y="2033040"/>
            <a:ext cx="2002204" cy="702374"/>
            <a:chOff x="910911" y="2245903"/>
            <a:chExt cx="2002204" cy="70237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535AEDC-089E-804E-BBBA-DD797FA32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0911" y="2411719"/>
              <a:ext cx="525327" cy="52532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57CBC8A-C048-E646-BA63-B3018DB04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3837" y="2245903"/>
              <a:ext cx="702374" cy="702374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C5F38F-D2AC-4D4E-A724-83D34675E9BD}"/>
                </a:ext>
              </a:extLst>
            </p:cNvPr>
            <p:cNvSpPr txBox="1"/>
            <p:nvPr/>
          </p:nvSpPr>
          <p:spPr>
            <a:xfrm>
              <a:off x="2009866" y="2366257"/>
              <a:ext cx="903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/>
                <a:t>+17%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F7E2AA9-AC05-F547-B473-66489BD934E4}"/>
              </a:ext>
            </a:extLst>
          </p:cNvPr>
          <p:cNvSpPr txBox="1"/>
          <p:nvPr/>
        </p:nvSpPr>
        <p:spPr>
          <a:xfrm>
            <a:off x="716815" y="5260271"/>
            <a:ext cx="5505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No effect:</a:t>
            </a:r>
            <a:r>
              <a:rPr lang="en-GB" sz="1600"/>
              <a:t> Income, vehicle availability, attitudes towards cars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16997E-810D-F24E-A3C6-CA3C79E388D8}"/>
              </a:ext>
            </a:extLst>
          </p:cNvPr>
          <p:cNvGrpSpPr/>
          <p:nvPr/>
        </p:nvGrpSpPr>
        <p:grpSpPr>
          <a:xfrm>
            <a:off x="5960124" y="3225262"/>
            <a:ext cx="1892785" cy="887324"/>
            <a:chOff x="3833005" y="5541457"/>
            <a:chExt cx="1892785" cy="887324"/>
          </a:xfrm>
        </p:grpSpPr>
        <p:pic>
          <p:nvPicPr>
            <p:cNvPr id="1032" name="Picture 8" descr="Vector Parking Images, Stock Photos &amp;amp; Vectors | Shutterstock">
              <a:extLst>
                <a:ext uri="{FF2B5EF4-FFF2-40B4-BE49-F238E27FC236}">
                  <a16:creationId xmlns:a16="http://schemas.microsoft.com/office/drawing/2014/main" id="{1A53E517-509C-B144-BB06-414BF8C27C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4" t="18272" r="15844" b="23770"/>
            <a:stretch/>
          </p:blipFill>
          <p:spPr bwMode="auto">
            <a:xfrm>
              <a:off x="3972846" y="5541457"/>
              <a:ext cx="599154" cy="593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16BC0B9-B809-2143-81EE-13251B671753}"/>
                </a:ext>
              </a:extLst>
            </p:cNvPr>
            <p:cNvSpPr txBox="1"/>
            <p:nvPr/>
          </p:nvSpPr>
          <p:spPr>
            <a:xfrm>
              <a:off x="3833005" y="6121004"/>
              <a:ext cx="18927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/>
                <a:t>Employer paid parking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76BED45-0BDB-F046-9733-EEEA2C164105}"/>
                </a:ext>
              </a:extLst>
            </p:cNvPr>
            <p:cNvSpPr txBox="1"/>
            <p:nvPr/>
          </p:nvSpPr>
          <p:spPr>
            <a:xfrm>
              <a:off x="4538547" y="5607413"/>
              <a:ext cx="903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/>
                <a:t>-18%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7225F1D9-E704-C148-89CF-D3935BE7FFD9}"/>
              </a:ext>
            </a:extLst>
          </p:cNvPr>
          <p:cNvSpPr txBox="1"/>
          <p:nvPr/>
        </p:nvSpPr>
        <p:spPr>
          <a:xfrm>
            <a:off x="762325" y="1536814"/>
            <a:ext cx="119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GENDER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5D171AC-2934-F940-A0A4-293E10A0E757}"/>
              </a:ext>
            </a:extLst>
          </p:cNvPr>
          <p:cNvSpPr txBox="1"/>
          <p:nvPr/>
        </p:nvSpPr>
        <p:spPr>
          <a:xfrm>
            <a:off x="3985207" y="1533691"/>
            <a:ext cx="80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AGE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B05AA97-9F14-AB4C-9FF8-16F95144A1D4}"/>
              </a:ext>
            </a:extLst>
          </p:cNvPr>
          <p:cNvGrpSpPr/>
          <p:nvPr/>
        </p:nvGrpSpPr>
        <p:grpSpPr>
          <a:xfrm>
            <a:off x="984388" y="3172523"/>
            <a:ext cx="4094235" cy="1761773"/>
            <a:chOff x="1249370" y="3887390"/>
            <a:chExt cx="4094235" cy="1761773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64AC47-64A9-2D43-AB49-505EE4006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66480" y="3903331"/>
              <a:ext cx="897830" cy="88179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198AA5C-189B-3F4B-B077-C5265CE9E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92290" y="3903331"/>
              <a:ext cx="897830" cy="88179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3456C77-9E18-E549-BA7F-B7D5BD355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39111" y="3916168"/>
              <a:ext cx="897830" cy="88179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320B171-503F-594A-9ACE-0BAA464D1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19659" y="3887390"/>
              <a:ext cx="897830" cy="88179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47FB47B-E4A2-F84F-A933-89EC088785F8}"/>
                </a:ext>
              </a:extLst>
            </p:cNvPr>
            <p:cNvSpPr txBox="1"/>
            <p:nvPr/>
          </p:nvSpPr>
          <p:spPr>
            <a:xfrm>
              <a:off x="2385379" y="4746076"/>
              <a:ext cx="903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/>
                <a:t>+13%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A5F7A1B-7AF4-354A-83B2-E034E5710C2D}"/>
                </a:ext>
              </a:extLst>
            </p:cNvPr>
            <p:cNvSpPr txBox="1"/>
            <p:nvPr/>
          </p:nvSpPr>
          <p:spPr>
            <a:xfrm>
              <a:off x="1520669" y="4684520"/>
              <a:ext cx="534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/>
                <a:t>=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182B355-D610-7148-9EC7-C8E326054929}"/>
                </a:ext>
              </a:extLst>
            </p:cNvPr>
            <p:cNvSpPr txBox="1"/>
            <p:nvPr/>
          </p:nvSpPr>
          <p:spPr>
            <a:xfrm>
              <a:off x="3620423" y="4690576"/>
              <a:ext cx="534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/>
                <a:t>=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B4960F2-CAC4-7D42-B069-4949C8D19258}"/>
                </a:ext>
              </a:extLst>
            </p:cNvPr>
            <p:cNvSpPr txBox="1"/>
            <p:nvPr/>
          </p:nvSpPr>
          <p:spPr>
            <a:xfrm>
              <a:off x="4440356" y="4746076"/>
              <a:ext cx="903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/>
                <a:t>+9%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2F3CC8B-2B82-6E41-A179-4CFF04C6F627}"/>
                </a:ext>
              </a:extLst>
            </p:cNvPr>
            <p:cNvSpPr txBox="1"/>
            <p:nvPr/>
          </p:nvSpPr>
          <p:spPr>
            <a:xfrm>
              <a:off x="1249370" y="5156720"/>
              <a:ext cx="40298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err="1"/>
                <a:t>Veh</a:t>
              </a:r>
              <a:r>
                <a:rPr lang="en-GB" sz="1600"/>
                <a:t>-km travelled per week using each mode</a:t>
              </a:r>
            </a:p>
            <a:p>
              <a:pPr algn="ctr"/>
              <a:r>
                <a:rPr lang="en-GB" sz="1000"/>
                <a:t>(</a:t>
              </a:r>
              <a:r>
                <a:rPr lang="en-GB" sz="1000" err="1"/>
                <a:t>st.dev</a:t>
              </a:r>
              <a:r>
                <a:rPr lang="en-GB" sz="1000"/>
                <a:t> above mean)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44CD50F-FAC9-4248-94F7-92653341BC7E}"/>
              </a:ext>
            </a:extLst>
          </p:cNvPr>
          <p:cNvSpPr txBox="1"/>
          <p:nvPr/>
        </p:nvSpPr>
        <p:spPr>
          <a:xfrm>
            <a:off x="1773071" y="2772728"/>
            <a:ext cx="256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MOBILITY PATTERNS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1066B47-A9CB-2D41-AB1E-CD137FE9A46F}"/>
              </a:ext>
            </a:extLst>
          </p:cNvPr>
          <p:cNvSpPr txBox="1"/>
          <p:nvPr/>
        </p:nvSpPr>
        <p:spPr>
          <a:xfrm>
            <a:off x="5624783" y="2781601"/>
            <a:ext cx="256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PARKING AVAILABILITY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47FDD57-D4A5-C44D-964C-AF1052A8E727}"/>
              </a:ext>
            </a:extLst>
          </p:cNvPr>
          <p:cNvSpPr txBox="1"/>
          <p:nvPr/>
        </p:nvSpPr>
        <p:spPr>
          <a:xfrm>
            <a:off x="716815" y="5700285"/>
            <a:ext cx="5286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/>
              <a:t>Note:</a:t>
            </a:r>
            <a:r>
              <a:rPr lang="en-GB" sz="1000"/>
              <a:t> Estimated marginal effects (at mean values) on the probability to join based on a Logit model using 304 complete response and controlling for area-specific effects (postcodes).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ED68235-C699-3945-989E-D83ABDBC90C3}"/>
              </a:ext>
            </a:extLst>
          </p:cNvPr>
          <p:cNvGrpSpPr/>
          <p:nvPr/>
        </p:nvGrpSpPr>
        <p:grpSpPr>
          <a:xfrm>
            <a:off x="6099965" y="4281081"/>
            <a:ext cx="2204805" cy="2204805"/>
            <a:chOff x="6428267" y="4420989"/>
            <a:chExt cx="2204805" cy="2204805"/>
          </a:xfrm>
        </p:grpSpPr>
        <p:sp>
          <p:nvSpPr>
            <p:cNvPr id="53" name="Teardrop 52">
              <a:extLst>
                <a:ext uri="{FF2B5EF4-FFF2-40B4-BE49-F238E27FC236}">
                  <a16:creationId xmlns:a16="http://schemas.microsoft.com/office/drawing/2014/main" id="{40D95E46-1B47-B44D-B90C-79274417A585}"/>
                </a:ext>
              </a:extLst>
            </p:cNvPr>
            <p:cNvSpPr/>
            <p:nvPr/>
          </p:nvSpPr>
          <p:spPr>
            <a:xfrm rot="16200000">
              <a:off x="6428267" y="4420989"/>
              <a:ext cx="2204805" cy="2204805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B24A9AD-C2D0-324F-82CD-2146C6CBE11B}"/>
                </a:ext>
              </a:extLst>
            </p:cNvPr>
            <p:cNvSpPr txBox="1"/>
            <p:nvPr/>
          </p:nvSpPr>
          <p:spPr>
            <a:xfrm>
              <a:off x="6505055" y="4487739"/>
              <a:ext cx="14083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cap="all">
                  <a:solidFill>
                    <a:schemeClr val="bg1"/>
                  </a:solidFill>
                </a:rPr>
                <a:t>Potential demand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6F4C086-B906-044D-A6B0-8B805D6DDBA1}"/>
              </a:ext>
            </a:extLst>
          </p:cNvPr>
          <p:cNvSpPr txBox="1"/>
          <p:nvPr/>
        </p:nvSpPr>
        <p:spPr>
          <a:xfrm>
            <a:off x="6441398" y="5391530"/>
            <a:ext cx="1733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cap="all">
                <a:solidFill>
                  <a:schemeClr val="bg1"/>
                </a:solidFill>
              </a:rPr>
              <a:t>100</a:t>
            </a:r>
            <a:r>
              <a:rPr lang="en-GB" sz="3200" b="1">
                <a:solidFill>
                  <a:schemeClr val="bg1"/>
                </a:solidFill>
              </a:rPr>
              <a:t>k</a:t>
            </a:r>
            <a:r>
              <a:rPr lang="en-GB" b="1">
                <a:solidFill>
                  <a:schemeClr val="bg1"/>
                </a:solidFill>
              </a:rPr>
              <a:t> Users</a:t>
            </a:r>
            <a:r>
              <a:rPr lang="en-GB" b="1" cap="all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B87E54C-B775-5C42-B0CD-4B0D0267541D}"/>
              </a:ext>
            </a:extLst>
          </p:cNvPr>
          <p:cNvSpPr txBox="1"/>
          <p:nvPr/>
        </p:nvSpPr>
        <p:spPr>
          <a:xfrm>
            <a:off x="6972626" y="5058067"/>
            <a:ext cx="121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all">
                <a:solidFill>
                  <a:schemeClr val="bg1"/>
                </a:solidFill>
              </a:rPr>
              <a:t>13% pop.</a:t>
            </a:r>
          </a:p>
        </p:txBody>
      </p:sp>
    </p:spTree>
    <p:extLst>
      <p:ext uri="{BB962C8B-B14F-4D97-AF65-F5344CB8AC3E}">
        <p14:creationId xmlns:p14="http://schemas.microsoft.com/office/powerpoint/2010/main" val="343832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9ABE5-5286-9447-95C4-9AFAC5B5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b="1" dirty="0"/>
              <a:t>Norfolk</a:t>
            </a:r>
            <a:r>
              <a:rPr lang="en-GB" sz="2700" dirty="0"/>
              <a:t>: How much would it change travel behaviour?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C20CDA-2CB6-DE40-B635-076483B8E09B}"/>
              </a:ext>
            </a:extLst>
          </p:cNvPr>
          <p:cNvGraphicFramePr>
            <a:graphicFrameLocks/>
          </p:cNvGraphicFramePr>
          <p:nvPr/>
        </p:nvGraphicFramePr>
        <p:xfrm>
          <a:off x="3956382" y="1426746"/>
          <a:ext cx="4760639" cy="251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4A25696-F311-3A4B-AA68-2B1E6C34E8D7}"/>
              </a:ext>
            </a:extLst>
          </p:cNvPr>
          <p:cNvGrpSpPr/>
          <p:nvPr/>
        </p:nvGrpSpPr>
        <p:grpSpPr>
          <a:xfrm>
            <a:off x="6222380" y="4289018"/>
            <a:ext cx="2204805" cy="2204805"/>
            <a:chOff x="6428267" y="4420989"/>
            <a:chExt cx="2204805" cy="220480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9909A3DC-3F0C-4940-A38F-AFB5AC874C6A}"/>
                </a:ext>
              </a:extLst>
            </p:cNvPr>
            <p:cNvSpPr/>
            <p:nvPr/>
          </p:nvSpPr>
          <p:spPr>
            <a:xfrm rot="16200000">
              <a:off x="6428267" y="4420989"/>
              <a:ext cx="2204805" cy="2204805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586F09-921B-B649-8421-91853A74F2BC}"/>
                </a:ext>
              </a:extLst>
            </p:cNvPr>
            <p:cNvSpPr txBox="1"/>
            <p:nvPr/>
          </p:nvSpPr>
          <p:spPr>
            <a:xfrm>
              <a:off x="6505055" y="4487739"/>
              <a:ext cx="14083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cap="all" dirty="0">
                  <a:solidFill>
                    <a:schemeClr val="bg1"/>
                  </a:solidFill>
                </a:rPr>
                <a:t>POTENTIAL</a:t>
              </a:r>
            </a:p>
            <a:p>
              <a:r>
                <a:rPr lang="en-GB" b="1" cap="all" dirty="0">
                  <a:solidFill>
                    <a:schemeClr val="bg1"/>
                  </a:solidFill>
                </a:rPr>
                <a:t>CARBON REDUCTION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904FE0D-60A0-9543-9142-0239DBF3B015}"/>
              </a:ext>
            </a:extLst>
          </p:cNvPr>
          <p:cNvSpPr/>
          <p:nvPr/>
        </p:nvSpPr>
        <p:spPr>
          <a:xfrm>
            <a:off x="4617553" y="3819703"/>
            <a:ext cx="40994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/>
              <a:t>Note:</a:t>
            </a:r>
            <a:r>
              <a:rPr lang="en-GB" sz="1000"/>
              <a:t> Only including respondents that would join the e-Scooter service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2E5807-BF1B-5D47-82D1-BC52191FC849}"/>
              </a:ext>
            </a:extLst>
          </p:cNvPr>
          <p:cNvSpPr/>
          <p:nvPr/>
        </p:nvSpPr>
        <p:spPr>
          <a:xfrm>
            <a:off x="819536" y="1401368"/>
            <a:ext cx="3006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cap="all"/>
              <a:t>Trips shifted to e-Scooter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24D398-1195-8241-B6AE-5CF4E13BD405}"/>
              </a:ext>
            </a:extLst>
          </p:cNvPr>
          <p:cNvGrpSpPr/>
          <p:nvPr/>
        </p:nvGrpSpPr>
        <p:grpSpPr>
          <a:xfrm>
            <a:off x="833390" y="1985082"/>
            <a:ext cx="1489218" cy="2303935"/>
            <a:chOff x="765533" y="1693969"/>
            <a:chExt cx="1489218" cy="230393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7393411-B256-C64D-8215-686D1D68207C}"/>
                </a:ext>
              </a:extLst>
            </p:cNvPr>
            <p:cNvGrpSpPr/>
            <p:nvPr/>
          </p:nvGrpSpPr>
          <p:grpSpPr>
            <a:xfrm>
              <a:off x="765533" y="1693969"/>
              <a:ext cx="562361" cy="2303935"/>
              <a:chOff x="716815" y="2051833"/>
              <a:chExt cx="562361" cy="230393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A08782B-EE18-5647-92D8-B8D55E1143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29528" y="2639867"/>
                <a:ext cx="549648" cy="53983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952CD38-D575-AE47-846F-3B662AA8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29528" y="3227901"/>
                <a:ext cx="549648" cy="53983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D337B8C-18AB-DF44-BD51-5164488CA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6815" y="2051833"/>
                <a:ext cx="549648" cy="53983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0736FB9-0FC5-5747-8B76-3B91FB7B2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29528" y="3815935"/>
                <a:ext cx="549648" cy="539833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A50E7D-724B-AC4D-9B71-2EE17CDAF443}"/>
                </a:ext>
              </a:extLst>
            </p:cNvPr>
            <p:cNvSpPr/>
            <p:nvPr/>
          </p:nvSpPr>
          <p:spPr>
            <a:xfrm>
              <a:off x="1315181" y="1776013"/>
              <a:ext cx="8098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/>
                <a:t>+ 8.3%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F4EFEF-5C76-E141-8CB8-876E35C4EBF4}"/>
                </a:ext>
              </a:extLst>
            </p:cNvPr>
            <p:cNvSpPr/>
            <p:nvPr/>
          </p:nvSpPr>
          <p:spPr>
            <a:xfrm>
              <a:off x="1592499" y="2367253"/>
              <a:ext cx="2551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rgbClr val="6D97A5"/>
                  </a:solidFill>
                </a:rPr>
                <a:t>-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15E54C8-FC6D-924F-921F-91E9AD518D1C}"/>
                </a:ext>
              </a:extLst>
            </p:cNvPr>
            <p:cNvSpPr/>
            <p:nvPr/>
          </p:nvSpPr>
          <p:spPr>
            <a:xfrm>
              <a:off x="1327894" y="2958493"/>
              <a:ext cx="9268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/>
                <a:t>+ 16.7%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36811D-55EF-C549-9EFD-940ECFFFA9B0}"/>
                </a:ext>
              </a:extLst>
            </p:cNvPr>
            <p:cNvSpPr/>
            <p:nvPr/>
          </p:nvSpPr>
          <p:spPr>
            <a:xfrm>
              <a:off x="1327894" y="3545794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/>
                <a:t>+ 9%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E47F4DD-F483-EC4B-8A54-F451AA946564}"/>
              </a:ext>
            </a:extLst>
          </p:cNvPr>
          <p:cNvGrpSpPr/>
          <p:nvPr/>
        </p:nvGrpSpPr>
        <p:grpSpPr>
          <a:xfrm>
            <a:off x="773797" y="4462664"/>
            <a:ext cx="1868958" cy="1716837"/>
            <a:chOff x="773797" y="4462664"/>
            <a:chExt cx="1868958" cy="1716837"/>
          </a:xfrm>
        </p:grpSpPr>
        <p:pic>
          <p:nvPicPr>
            <p:cNvPr id="3076" name="Picture 4" descr="Free Time Icon at Vectorified.com | Collection of Free Time Icon free for  personal use">
              <a:extLst>
                <a:ext uri="{FF2B5EF4-FFF2-40B4-BE49-F238E27FC236}">
                  <a16:creationId xmlns:a16="http://schemas.microsoft.com/office/drawing/2014/main" id="{56C6CADB-178A-BB44-B2C2-6829ECFEE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25000"/>
                      </a14:imgEffect>
                      <a14:imgEffect>
                        <a14:brightnessContrast bright="19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76" y="5596974"/>
              <a:ext cx="559633" cy="582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87887C6-CD8E-C648-9703-7B3FB8F54002}"/>
                </a:ext>
              </a:extLst>
            </p:cNvPr>
            <p:cNvSpPr/>
            <p:nvPr/>
          </p:nvSpPr>
          <p:spPr>
            <a:xfrm>
              <a:off x="1357742" y="5671810"/>
              <a:ext cx="9332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/>
                <a:t>+ 15.3%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4BB318-55D4-9B42-8675-35DFABBD3AD9}"/>
                </a:ext>
              </a:extLst>
            </p:cNvPr>
            <p:cNvSpPr/>
            <p:nvPr/>
          </p:nvSpPr>
          <p:spPr>
            <a:xfrm>
              <a:off x="1345156" y="4643057"/>
              <a:ext cx="1221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/>
                <a:t>- 0.2% /km</a:t>
              </a:r>
            </a:p>
          </p:txBody>
        </p:sp>
        <p:pic>
          <p:nvPicPr>
            <p:cNvPr id="3092" name="Picture 20" descr="Map with route icon on white background Royalty Free Vector">
              <a:extLst>
                <a:ext uri="{FF2B5EF4-FFF2-40B4-BE49-F238E27FC236}">
                  <a16:creationId xmlns:a16="http://schemas.microsoft.com/office/drawing/2014/main" id="{15B4E72C-2DA6-9741-86C4-AF116719BA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28"/>
            <a:stretch/>
          </p:blipFill>
          <p:spPr bwMode="auto">
            <a:xfrm>
              <a:off x="773797" y="4462664"/>
              <a:ext cx="635111" cy="587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4" name="Picture 22" descr="High Frequency Sound Wave Icon Flat Stock Vector (Royalty Free) 454018261">
              <a:extLst>
                <a:ext uri="{FF2B5EF4-FFF2-40B4-BE49-F238E27FC236}">
                  <a16:creationId xmlns:a16="http://schemas.microsoft.com/office/drawing/2014/main" id="{70C42A50-71D4-E941-B307-EE099BD01A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4" t="24179" r="8953" b="30765"/>
            <a:stretch/>
          </p:blipFill>
          <p:spPr bwMode="auto">
            <a:xfrm>
              <a:off x="851406" y="5156914"/>
              <a:ext cx="493750" cy="34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E416CD7-21AA-3642-B6C1-8D8F9D9CDDAB}"/>
                </a:ext>
              </a:extLst>
            </p:cNvPr>
            <p:cNvSpPr/>
            <p:nvPr/>
          </p:nvSpPr>
          <p:spPr>
            <a:xfrm>
              <a:off x="1345156" y="5128470"/>
              <a:ext cx="12975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/>
                <a:t>- 1.2% /</a:t>
              </a:r>
              <a:r>
                <a:rPr lang="en-GB" b="1" err="1"/>
                <a:t>tpw</a:t>
              </a:r>
              <a:endParaRPr lang="en-GB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2359B5-9F73-2C4A-B77E-30571413EAC6}"/>
              </a:ext>
            </a:extLst>
          </p:cNvPr>
          <p:cNvGrpSpPr/>
          <p:nvPr/>
        </p:nvGrpSpPr>
        <p:grpSpPr>
          <a:xfrm>
            <a:off x="3166721" y="4316606"/>
            <a:ext cx="1906292" cy="1878152"/>
            <a:chOff x="3166721" y="4316606"/>
            <a:chExt cx="1906292" cy="187815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B5B9E37-C56C-034B-B905-FB9905F43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57123" y="4325898"/>
              <a:ext cx="381179" cy="39933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717D24F-85EC-8141-A187-3CC1CF9EB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" r="6797"/>
            <a:stretch/>
          </p:blipFill>
          <p:spPr>
            <a:xfrm>
              <a:off x="4147599" y="4316606"/>
              <a:ext cx="358437" cy="3883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15289FE-BF8A-1949-8E49-A0C3B484F5A7}"/>
                </a:ext>
              </a:extLst>
            </p:cNvPr>
            <p:cNvSpPr txBox="1"/>
            <p:nvPr/>
          </p:nvSpPr>
          <p:spPr>
            <a:xfrm>
              <a:off x="3956382" y="4645462"/>
              <a:ext cx="11166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/>
                <a:t>18 – 25 y/o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5858D9C-EFE4-2F44-84BD-0A7E97F6C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85521" y="4901879"/>
              <a:ext cx="371860" cy="37550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B41886B-0B71-9242-AA22-3C28DC995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" r="3609"/>
            <a:stretch/>
          </p:blipFill>
          <p:spPr>
            <a:xfrm>
              <a:off x="3383140" y="4899900"/>
              <a:ext cx="358437" cy="375506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91CE64C-C1CF-B34A-86E0-EAF87D184D7A}"/>
                </a:ext>
              </a:extLst>
            </p:cNvPr>
            <p:cNvSpPr txBox="1"/>
            <p:nvPr/>
          </p:nvSpPr>
          <p:spPr>
            <a:xfrm>
              <a:off x="3166721" y="5231431"/>
              <a:ext cx="11320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/>
                <a:t>41 – 65 y/o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DB37B50-01EF-4A49-A629-BE0743A91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44789" y="5525467"/>
              <a:ext cx="419438" cy="42355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27B02D-47DF-6249-81CD-71FCA551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68571" y="5509817"/>
              <a:ext cx="434936" cy="4392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C9EF141-38C6-2443-8730-08D8DF9ED657}"/>
                </a:ext>
              </a:extLst>
            </p:cNvPr>
            <p:cNvSpPr txBox="1"/>
            <p:nvPr/>
          </p:nvSpPr>
          <p:spPr>
            <a:xfrm>
              <a:off x="3206209" y="5917759"/>
              <a:ext cx="11320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/>
                <a:t>66+ y/o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E9805E5-84BC-8944-B6C7-AF76A8741116}"/>
                </a:ext>
              </a:extLst>
            </p:cNvPr>
            <p:cNvSpPr/>
            <p:nvPr/>
          </p:nvSpPr>
          <p:spPr>
            <a:xfrm>
              <a:off x="4153489" y="4979483"/>
              <a:ext cx="7104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/>
                <a:t>- 13%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22FA5E0-EA93-B44D-AFE0-18B43796388A}"/>
                </a:ext>
              </a:extLst>
            </p:cNvPr>
            <p:cNvSpPr/>
            <p:nvPr/>
          </p:nvSpPr>
          <p:spPr>
            <a:xfrm>
              <a:off x="4161458" y="5592863"/>
              <a:ext cx="7104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/>
                <a:t>- 24%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0EE927CF-FAC7-A548-8774-E66628278B94}"/>
              </a:ext>
            </a:extLst>
          </p:cNvPr>
          <p:cNvSpPr txBox="1"/>
          <p:nvPr/>
        </p:nvSpPr>
        <p:spPr>
          <a:xfrm>
            <a:off x="6667287" y="5275406"/>
            <a:ext cx="1368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</a:rPr>
              <a:t>0,015 </a:t>
            </a:r>
            <a:r>
              <a:rPr lang="en-GB" sz="2000" b="1" dirty="0">
                <a:solidFill>
                  <a:schemeClr val="bg1"/>
                </a:solidFill>
              </a:rPr>
              <a:t>Tn/user</a:t>
            </a:r>
          </a:p>
        </p:txBody>
      </p:sp>
    </p:spTree>
    <p:extLst>
      <p:ext uri="{BB962C8B-B14F-4D97-AF65-F5344CB8AC3E}">
        <p14:creationId xmlns:p14="http://schemas.microsoft.com/office/powerpoint/2010/main" val="406426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ED3518-21CA-714C-AEC3-2EB6ECF64D2B}"/>
              </a:ext>
            </a:extLst>
          </p:cNvPr>
          <p:cNvSpPr/>
          <p:nvPr/>
        </p:nvSpPr>
        <p:spPr>
          <a:xfrm>
            <a:off x="6084330" y="3334378"/>
            <a:ext cx="2538663" cy="1353218"/>
          </a:xfrm>
          <a:prstGeom prst="roundRect">
            <a:avLst>
              <a:gd name="adj" fmla="val 4642"/>
            </a:avLst>
          </a:prstGeom>
          <a:solidFill>
            <a:srgbClr val="CEE8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ES">
                <a:solidFill>
                  <a:schemeClr val="tx1"/>
                </a:solidFill>
              </a:rPr>
              <a:t>User profiling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Demand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Causal impact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AFD92AC-8062-E445-9DE5-3EEA554217C3}"/>
              </a:ext>
            </a:extLst>
          </p:cNvPr>
          <p:cNvSpPr/>
          <p:nvPr/>
        </p:nvSpPr>
        <p:spPr>
          <a:xfrm>
            <a:off x="3457436" y="3334378"/>
            <a:ext cx="2538663" cy="1353218"/>
          </a:xfrm>
          <a:prstGeom prst="roundRect">
            <a:avLst>
              <a:gd name="adj" fmla="val 46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ES">
                <a:solidFill>
                  <a:schemeClr val="tx1"/>
                </a:solidFill>
              </a:rPr>
              <a:t>User profiling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Potential demand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Intended impact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7014422-D6F5-BC42-B998-2D4C895EF6E2}"/>
              </a:ext>
            </a:extLst>
          </p:cNvPr>
          <p:cNvSpPr/>
          <p:nvPr/>
        </p:nvSpPr>
        <p:spPr>
          <a:xfrm>
            <a:off x="830542" y="3334378"/>
            <a:ext cx="2538663" cy="1353218"/>
          </a:xfrm>
          <a:prstGeom prst="roundRect">
            <a:avLst>
              <a:gd name="adj" fmla="val 46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ES">
                <a:solidFill>
                  <a:schemeClr val="tx1"/>
                </a:solidFill>
              </a:rPr>
              <a:t>Case studies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Impact repository</a:t>
            </a:r>
          </a:p>
          <a:p>
            <a:pPr algn="ctr"/>
            <a:endParaRPr lang="en-ES" sz="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solidFill>
                  <a:schemeClr val="tx2"/>
                </a:solidFill>
              </a:rPr>
              <a:t>MO</a:t>
            </a:r>
            <a:r>
              <a:rPr lang="en-GB" err="1"/>
              <a:t>bility</a:t>
            </a:r>
            <a:r>
              <a:rPr lang="en-GB"/>
              <a:t> </a:t>
            </a:r>
            <a:r>
              <a:rPr lang="en-GB" err="1">
                <a:solidFill>
                  <a:schemeClr val="tx2"/>
                </a:solidFill>
              </a:rPr>
              <a:t>DE</a:t>
            </a:r>
            <a:r>
              <a:rPr lang="en-GB" err="1"/>
              <a:t>cisions</a:t>
            </a:r>
            <a:r>
              <a:rPr lang="en-GB"/>
              <a:t> framework (</a:t>
            </a:r>
            <a:r>
              <a:rPr lang="en-GB">
                <a:solidFill>
                  <a:schemeClr val="tx2"/>
                </a:solidFill>
              </a:rPr>
              <a:t>MODE</a:t>
            </a:r>
            <a:r>
              <a:rPr lang="en-GB"/>
              <a:t>) </a:t>
            </a:r>
            <a:endParaRPr lang="en-GB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2481"/>
            <a:ext cx="7886700" cy="556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>
                <a:latin typeface="Calibri" charset="0"/>
                <a:ea typeface="Calibri" charset="0"/>
                <a:cs typeface="Calibri" charset="0"/>
              </a:rPr>
              <a:t>How can we help cities along the pilot implementation decision process?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472C78D-611B-1A42-9E9B-BDAD831B3892}"/>
              </a:ext>
            </a:extLst>
          </p:cNvPr>
          <p:cNvSpPr/>
          <p:nvPr/>
        </p:nvSpPr>
        <p:spPr>
          <a:xfrm>
            <a:off x="990963" y="2972449"/>
            <a:ext cx="2225842" cy="7238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 b="1"/>
              <a:t>Exploratory</a:t>
            </a:r>
          </a:p>
          <a:p>
            <a:pPr algn="ctr"/>
            <a:r>
              <a:rPr lang="en-ES" sz="1600" b="1"/>
              <a:t>evaluation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57A0B40-952B-F044-A94D-06CC0DF23928}"/>
              </a:ext>
            </a:extLst>
          </p:cNvPr>
          <p:cNvSpPr/>
          <p:nvPr/>
        </p:nvSpPr>
        <p:spPr>
          <a:xfrm>
            <a:off x="3613847" y="2972449"/>
            <a:ext cx="2225842" cy="7238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 b="1"/>
              <a:t>Ex-ante</a:t>
            </a:r>
          </a:p>
          <a:p>
            <a:pPr algn="ctr"/>
            <a:r>
              <a:rPr lang="en-ES" sz="1600" b="1"/>
              <a:t>evaluation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5554231-8306-2845-A871-E19BD4D9AC55}"/>
              </a:ext>
            </a:extLst>
          </p:cNvPr>
          <p:cNvSpPr/>
          <p:nvPr/>
        </p:nvSpPr>
        <p:spPr>
          <a:xfrm>
            <a:off x="6240741" y="2972449"/>
            <a:ext cx="2225842" cy="7238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 b="1"/>
              <a:t>Ex-post</a:t>
            </a:r>
          </a:p>
          <a:p>
            <a:pPr algn="ctr"/>
            <a:r>
              <a:rPr lang="en-ES" sz="1600" b="1"/>
              <a:t>evaluation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C24CCBC7-B1B3-CF43-ABE1-C02FE468A11D}"/>
              </a:ext>
            </a:extLst>
          </p:cNvPr>
          <p:cNvCxnSpPr>
            <a:cxnSpLocks/>
            <a:stCxn id="9" idx="2"/>
            <a:endCxn id="8" idx="2"/>
          </p:cNvCxnSpPr>
          <p:nvPr/>
        </p:nvCxnSpPr>
        <p:spPr>
          <a:xfrm rot="5400000">
            <a:off x="6040215" y="3374149"/>
            <a:ext cx="12700" cy="2626894"/>
          </a:xfrm>
          <a:prstGeom prst="curvedConnector3">
            <a:avLst>
              <a:gd name="adj1" fmla="val 267566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C6DF4845-12A2-B94A-8C8B-7931AFCD6894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4726768" y="2060702"/>
            <a:ext cx="12700" cy="5253788"/>
          </a:xfrm>
          <a:prstGeom prst="curvedConnector3">
            <a:avLst>
              <a:gd name="adj1" fmla="val 524811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82703AB-4A2E-1B42-A4FD-46F5AE39BA8C}"/>
              </a:ext>
            </a:extLst>
          </p:cNvPr>
          <p:cNvSpPr txBox="1"/>
          <p:nvPr/>
        </p:nvSpPr>
        <p:spPr>
          <a:xfrm>
            <a:off x="5507954" y="4737402"/>
            <a:ext cx="1152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B</a:t>
            </a:r>
            <a:r>
              <a:rPr lang="en-ES" sz="1200"/>
              <a:t>ias correction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AE5563-95F3-4145-9FB2-2BBC665B5CA4}"/>
              </a:ext>
            </a:extLst>
          </p:cNvPr>
          <p:cNvSpPr txBox="1"/>
          <p:nvPr/>
        </p:nvSpPr>
        <p:spPr>
          <a:xfrm>
            <a:off x="3457436" y="4989687"/>
            <a:ext cx="2626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err="1"/>
              <a:t>Update</a:t>
            </a:r>
            <a:r>
              <a:rPr lang="es-ES" sz="1200"/>
              <a:t> </a:t>
            </a:r>
            <a:r>
              <a:rPr lang="es-ES" sz="1200" err="1"/>
              <a:t>repository</a:t>
            </a:r>
            <a:r>
              <a:rPr lang="es-ES" sz="1200"/>
              <a:t> + </a:t>
            </a:r>
            <a:r>
              <a:rPr lang="es-ES" sz="1200" err="1"/>
              <a:t>robust</a:t>
            </a:r>
            <a:r>
              <a:rPr lang="es-ES" sz="1200"/>
              <a:t> </a:t>
            </a:r>
            <a:r>
              <a:rPr lang="es-ES" sz="1200" err="1"/>
              <a:t>selection</a:t>
            </a:r>
            <a:endParaRPr lang="en-ES" sz="12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0F57BE-03B6-5540-8F68-16BD39609CE6}"/>
              </a:ext>
            </a:extLst>
          </p:cNvPr>
          <p:cNvCxnSpPr/>
          <p:nvPr/>
        </p:nvCxnSpPr>
        <p:spPr>
          <a:xfrm>
            <a:off x="830542" y="2662570"/>
            <a:ext cx="779245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7B4922-AA40-AA43-8A90-1332DFF77220}"/>
              </a:ext>
            </a:extLst>
          </p:cNvPr>
          <p:cNvSpPr txBox="1"/>
          <p:nvPr/>
        </p:nvSpPr>
        <p:spPr>
          <a:xfrm>
            <a:off x="1089968" y="2297992"/>
            <a:ext cx="1137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Conception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F62C8-8931-734A-9457-D28832DE4D0A}"/>
              </a:ext>
            </a:extLst>
          </p:cNvPr>
          <p:cNvSpPr txBox="1"/>
          <p:nvPr/>
        </p:nvSpPr>
        <p:spPr>
          <a:xfrm>
            <a:off x="5302303" y="2291383"/>
            <a:ext cx="1209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Deployment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186A08-1047-C740-BDB4-A0B7FB13A55F}"/>
              </a:ext>
            </a:extLst>
          </p:cNvPr>
          <p:cNvSpPr txBox="1"/>
          <p:nvPr/>
        </p:nvSpPr>
        <p:spPr>
          <a:xfrm>
            <a:off x="7298899" y="2282570"/>
            <a:ext cx="1166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Assessment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07323E-0B18-0A44-8DE5-5B49C647BA41}"/>
              </a:ext>
            </a:extLst>
          </p:cNvPr>
          <p:cNvSpPr/>
          <p:nvPr/>
        </p:nvSpPr>
        <p:spPr>
          <a:xfrm>
            <a:off x="1618990" y="2633066"/>
            <a:ext cx="79513" cy="215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819828-3A52-904C-B8F0-1C14E70AB4C8}"/>
              </a:ext>
            </a:extLst>
          </p:cNvPr>
          <p:cNvSpPr/>
          <p:nvPr/>
        </p:nvSpPr>
        <p:spPr>
          <a:xfrm>
            <a:off x="5862772" y="2641879"/>
            <a:ext cx="79513" cy="215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9A11A1-12A8-CF4F-A217-CB9D598773CC}"/>
              </a:ext>
            </a:extLst>
          </p:cNvPr>
          <p:cNvSpPr/>
          <p:nvPr/>
        </p:nvSpPr>
        <p:spPr>
          <a:xfrm>
            <a:off x="7892790" y="2633066"/>
            <a:ext cx="79513" cy="215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9803EC94-8FB3-154A-832E-D9C3FB1788DB}"/>
              </a:ext>
            </a:extLst>
          </p:cNvPr>
          <p:cNvCxnSpPr>
            <a:cxnSpLocks/>
            <a:stCxn id="8" idx="2"/>
            <a:endCxn id="7" idx="2"/>
          </p:cNvCxnSpPr>
          <p:nvPr/>
        </p:nvCxnSpPr>
        <p:spPr>
          <a:xfrm rot="5400000">
            <a:off x="3413321" y="3374149"/>
            <a:ext cx="12700" cy="2626894"/>
          </a:xfrm>
          <a:prstGeom prst="curvedConnector3">
            <a:avLst>
              <a:gd name="adj1" fmla="val 257837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B75F10D-3556-B448-8068-23FD85CBAB57}"/>
              </a:ext>
            </a:extLst>
          </p:cNvPr>
          <p:cNvSpPr txBox="1"/>
          <p:nvPr/>
        </p:nvSpPr>
        <p:spPr>
          <a:xfrm>
            <a:off x="830542" y="1906054"/>
            <a:ext cx="1649747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ES" sz="1600"/>
              <a:t>PROJECT PHASES: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2C560A-979F-AF4B-B44B-F1FA1F6D3655}"/>
              </a:ext>
            </a:extLst>
          </p:cNvPr>
          <p:cNvSpPr txBox="1"/>
          <p:nvPr/>
        </p:nvSpPr>
        <p:spPr>
          <a:xfrm>
            <a:off x="2697008" y="2294511"/>
            <a:ext cx="1065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Pre-design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ACB5A0-7C7F-C549-A187-37D1F64E5922}"/>
              </a:ext>
            </a:extLst>
          </p:cNvPr>
          <p:cNvSpPr/>
          <p:nvPr/>
        </p:nvSpPr>
        <p:spPr>
          <a:xfrm>
            <a:off x="3002973" y="2633066"/>
            <a:ext cx="79513" cy="215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13BDBA9A-7D33-484B-AC50-94B27AECA58A}"/>
              </a:ext>
            </a:extLst>
          </p:cNvPr>
          <p:cNvSpPr/>
          <p:nvPr/>
        </p:nvSpPr>
        <p:spPr>
          <a:xfrm>
            <a:off x="4328060" y="2536225"/>
            <a:ext cx="256640" cy="269078"/>
          </a:xfrm>
          <a:prstGeom prst="diamon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C13856-9D83-3546-B08D-362E0C402038}"/>
              </a:ext>
            </a:extLst>
          </p:cNvPr>
          <p:cNvSpPr txBox="1"/>
          <p:nvPr/>
        </p:nvSpPr>
        <p:spPr>
          <a:xfrm>
            <a:off x="4011386" y="2247662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Decision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6C94961-626E-7549-820B-FBF195341049}"/>
              </a:ext>
            </a:extLst>
          </p:cNvPr>
          <p:cNvSpPr/>
          <p:nvPr/>
        </p:nvSpPr>
        <p:spPr>
          <a:xfrm>
            <a:off x="5902528" y="1870191"/>
            <a:ext cx="2109531" cy="202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>
                <a:solidFill>
                  <a:schemeClr val="tx1"/>
                </a:solidFill>
              </a:rPr>
              <a:t>Pilot test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1AA7FE-AD27-1044-A6C1-CF14707C710A}"/>
              </a:ext>
            </a:extLst>
          </p:cNvPr>
          <p:cNvCxnSpPr>
            <a:cxnSpLocks/>
          </p:cNvCxnSpPr>
          <p:nvPr/>
        </p:nvCxnSpPr>
        <p:spPr>
          <a:xfrm flipV="1">
            <a:off x="5906892" y="2184094"/>
            <a:ext cx="2065411" cy="8813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95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solidFill>
                  <a:schemeClr val="tx2"/>
                </a:solidFill>
              </a:rPr>
              <a:t>MO</a:t>
            </a:r>
            <a:r>
              <a:rPr lang="en-GB" err="1"/>
              <a:t>bility</a:t>
            </a:r>
            <a:r>
              <a:rPr lang="en-GB"/>
              <a:t> </a:t>
            </a:r>
            <a:r>
              <a:rPr lang="en-GB" err="1">
                <a:solidFill>
                  <a:schemeClr val="tx2"/>
                </a:solidFill>
              </a:rPr>
              <a:t>DE</a:t>
            </a:r>
            <a:r>
              <a:rPr lang="en-GB" err="1"/>
              <a:t>cisions</a:t>
            </a:r>
            <a:r>
              <a:rPr lang="en-GB"/>
              <a:t> framework (</a:t>
            </a:r>
            <a:r>
              <a:rPr lang="en-GB">
                <a:solidFill>
                  <a:schemeClr val="tx2"/>
                </a:solidFill>
              </a:rPr>
              <a:t>MODE</a:t>
            </a:r>
            <a:r>
              <a:rPr lang="en-GB"/>
              <a:t>) 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A39B1-7C25-1A4D-B0A2-B4A551CE3097}"/>
              </a:ext>
            </a:extLst>
          </p:cNvPr>
          <p:cNvSpPr txBox="1"/>
          <p:nvPr/>
        </p:nvSpPr>
        <p:spPr bwMode="auto">
          <a:xfrm>
            <a:off x="9494612" y="2251011"/>
            <a:ext cx="314793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kern="0" dirty="0"/>
              <a:t>ADVANTAGES: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0" dirty="0"/>
              <a:t>Controls for simultaneous factors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0" dirty="0"/>
              <a:t>Controls for unobserved time invariant factors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kern="0" dirty="0"/>
              <a:t>Identifying assumption:</a:t>
            </a:r>
            <a:r>
              <a:rPr lang="en-US" kern="0" dirty="0"/>
              <a:t> Parallel trends</a:t>
            </a:r>
          </a:p>
          <a:p>
            <a:pPr algn="l"/>
            <a:r>
              <a:rPr lang="en-US" kern="0" dirty="0"/>
              <a:t>	= no self-selection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DDD446-CFC4-D34B-BEFF-039246E512BF}"/>
              </a:ext>
            </a:extLst>
          </p:cNvPr>
          <p:cNvCxnSpPr>
            <a:stCxn id="30" idx="4"/>
          </p:cNvCxnSpPr>
          <p:nvPr/>
        </p:nvCxnSpPr>
        <p:spPr bwMode="auto">
          <a:xfrm>
            <a:off x="3256072" y="2601793"/>
            <a:ext cx="13126" cy="30106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FE8E17-459F-3F43-9E15-CBBEA6934A5F}"/>
              </a:ext>
            </a:extLst>
          </p:cNvPr>
          <p:cNvCxnSpPr>
            <a:cxnSpLocks/>
            <a:stCxn id="31" idx="4"/>
          </p:cNvCxnSpPr>
          <p:nvPr/>
        </p:nvCxnSpPr>
        <p:spPr bwMode="auto">
          <a:xfrm>
            <a:off x="6587384" y="2326932"/>
            <a:ext cx="13126" cy="33182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8016F6-75C7-E64C-9F19-869ABBFFFCAD}"/>
              </a:ext>
            </a:extLst>
          </p:cNvPr>
          <p:cNvCxnSpPr/>
          <p:nvPr/>
        </p:nvCxnSpPr>
        <p:spPr bwMode="auto">
          <a:xfrm>
            <a:off x="3311562" y="4028821"/>
            <a:ext cx="3288948" cy="11109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60EFD2-0DA8-5740-B945-B4997EAC00AC}"/>
              </a:ext>
            </a:extLst>
          </p:cNvPr>
          <p:cNvCxnSpPr/>
          <p:nvPr/>
        </p:nvCxnSpPr>
        <p:spPr bwMode="auto">
          <a:xfrm>
            <a:off x="3222672" y="3051025"/>
            <a:ext cx="3377839" cy="1777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81EC47-E014-F648-B25A-734FC9CC4A19}"/>
              </a:ext>
            </a:extLst>
          </p:cNvPr>
          <p:cNvCxnSpPr/>
          <p:nvPr/>
        </p:nvCxnSpPr>
        <p:spPr bwMode="auto">
          <a:xfrm>
            <a:off x="3269198" y="4025820"/>
            <a:ext cx="3377839" cy="1777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5A0ECAF-1928-1347-BD7D-6B2C064D54E6}"/>
              </a:ext>
            </a:extLst>
          </p:cNvPr>
          <p:cNvSpPr/>
          <p:nvPr/>
        </p:nvSpPr>
        <p:spPr bwMode="auto">
          <a:xfrm>
            <a:off x="3166240" y="2968502"/>
            <a:ext cx="177781" cy="177781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7FE788-EDE9-F641-8279-D758321B2B7F}"/>
              </a:ext>
            </a:extLst>
          </p:cNvPr>
          <p:cNvSpPr/>
          <p:nvPr/>
        </p:nvSpPr>
        <p:spPr bwMode="auto">
          <a:xfrm>
            <a:off x="3167342" y="3939930"/>
            <a:ext cx="177781" cy="177781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26AA3F-EAC5-4841-BFA5-B3D299896952}"/>
              </a:ext>
            </a:extLst>
          </p:cNvPr>
          <p:cNvSpPr/>
          <p:nvPr/>
        </p:nvSpPr>
        <p:spPr bwMode="auto">
          <a:xfrm>
            <a:off x="6511620" y="3139916"/>
            <a:ext cx="177781" cy="177781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A0C772E-A7AA-9347-8E73-EAD7E015D25D}"/>
              </a:ext>
            </a:extLst>
          </p:cNvPr>
          <p:cNvSpPr/>
          <p:nvPr/>
        </p:nvSpPr>
        <p:spPr bwMode="auto">
          <a:xfrm>
            <a:off x="6511620" y="4094451"/>
            <a:ext cx="177781" cy="17778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FAFFEA-A9E6-8344-BF3F-C7F18A77461E}"/>
              </a:ext>
            </a:extLst>
          </p:cNvPr>
          <p:cNvSpPr/>
          <p:nvPr/>
        </p:nvSpPr>
        <p:spPr bwMode="auto">
          <a:xfrm>
            <a:off x="6511620" y="5032868"/>
            <a:ext cx="177781" cy="177781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4608C3-396F-2946-AD47-096F7709EE24}"/>
              </a:ext>
            </a:extLst>
          </p:cNvPr>
          <p:cNvGrpSpPr/>
          <p:nvPr/>
        </p:nvGrpSpPr>
        <p:grpSpPr>
          <a:xfrm>
            <a:off x="1476803" y="2251011"/>
            <a:ext cx="6190393" cy="3952331"/>
            <a:chOff x="1634312" y="2139950"/>
            <a:chExt cx="6190393" cy="3952331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E67F80-5B2C-4B48-8FA4-2DFE41E11B59}"/>
                </a:ext>
              </a:extLst>
            </p:cNvPr>
            <p:cNvCxnSpPr/>
            <p:nvPr/>
          </p:nvCxnSpPr>
          <p:spPr bwMode="auto">
            <a:xfrm flipV="1">
              <a:off x="2135714" y="2139950"/>
              <a:ext cx="0" cy="337783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A8F707C-C762-8A41-899A-4CBA9D5762D0}"/>
                </a:ext>
              </a:extLst>
            </p:cNvPr>
            <p:cNvCxnSpPr/>
            <p:nvPr/>
          </p:nvCxnSpPr>
          <p:spPr bwMode="auto">
            <a:xfrm>
              <a:off x="2135714" y="5517789"/>
              <a:ext cx="568899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6E2CE3-34B6-CB48-A8CE-21B669637726}"/>
                </a:ext>
              </a:extLst>
            </p:cNvPr>
            <p:cNvSpPr txBox="1"/>
            <p:nvPr/>
          </p:nvSpPr>
          <p:spPr bwMode="auto">
            <a:xfrm>
              <a:off x="4135750" y="5762449"/>
              <a:ext cx="1688919" cy="32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kern="0">
                  <a:latin typeface="Garamond" panose="02020404030301010803" pitchFamily="18" charset="0"/>
                </a:rPr>
                <a:t>Time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CF2A26-D8D6-3348-89BA-4F1BC34EF870}"/>
                </a:ext>
              </a:extLst>
            </p:cNvPr>
            <p:cNvSpPr txBox="1"/>
            <p:nvPr/>
          </p:nvSpPr>
          <p:spPr bwMode="auto">
            <a:xfrm rot="16200000">
              <a:off x="700263" y="3618426"/>
              <a:ext cx="22374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kern="0">
                  <a:latin typeface="Garamond" panose="02020404030301010803" pitchFamily="18" charset="0"/>
                </a:rPr>
                <a:t>KPI of interest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A03E761-61BA-8341-9CF5-91587649AEB3}"/>
              </a:ext>
            </a:extLst>
          </p:cNvPr>
          <p:cNvSpPr txBox="1"/>
          <p:nvPr/>
        </p:nvSpPr>
        <p:spPr bwMode="auto">
          <a:xfrm>
            <a:off x="2085116" y="3870259"/>
            <a:ext cx="1162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kern="0">
                <a:latin typeface="Garamond" panose="02020404030301010803" pitchFamily="18" charset="0"/>
              </a:rPr>
              <a:t>Users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AE7108-1424-1647-AF9F-FD96B736B72A}"/>
              </a:ext>
            </a:extLst>
          </p:cNvPr>
          <p:cNvSpPr txBox="1"/>
          <p:nvPr/>
        </p:nvSpPr>
        <p:spPr bwMode="auto">
          <a:xfrm>
            <a:off x="2074927" y="2863814"/>
            <a:ext cx="11331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kern="0">
                <a:latin typeface="Garamond" panose="02020404030301010803" pitchFamily="18" charset="0"/>
              </a:rPr>
              <a:t>Control</a:t>
            </a:r>
          </a:p>
        </p:txBody>
      </p:sp>
      <p:sp>
        <p:nvSpPr>
          <p:cNvPr id="26" name="Left-Right Arrow 31">
            <a:extLst>
              <a:ext uri="{FF2B5EF4-FFF2-40B4-BE49-F238E27FC236}">
                <a16:creationId xmlns:a16="http://schemas.microsoft.com/office/drawing/2014/main" id="{7B4C27A6-D18B-FE42-B0F8-9BA30469AA4C}"/>
              </a:ext>
            </a:extLst>
          </p:cNvPr>
          <p:cNvSpPr/>
          <p:nvPr/>
        </p:nvSpPr>
        <p:spPr bwMode="auto">
          <a:xfrm rot="5400000">
            <a:off x="6455013" y="4545854"/>
            <a:ext cx="899183" cy="252627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E8A03-F87F-964E-A578-2DF56C6A3D63}"/>
              </a:ext>
            </a:extLst>
          </p:cNvPr>
          <p:cNvSpPr txBox="1"/>
          <p:nvPr/>
        </p:nvSpPr>
        <p:spPr bwMode="auto">
          <a:xfrm rot="16200000">
            <a:off x="6655835" y="4507250"/>
            <a:ext cx="1105729" cy="32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kern="0">
                <a:solidFill>
                  <a:srgbClr val="FF0000"/>
                </a:solidFill>
                <a:latin typeface="Garamond" panose="02020404030301010803" pitchFamily="18" charset="0"/>
              </a:rPr>
              <a:t>Impact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E1E07-CCCC-5146-83E6-89BE18ECD844}"/>
              </a:ext>
            </a:extLst>
          </p:cNvPr>
          <p:cNvSpPr txBox="1"/>
          <p:nvPr/>
        </p:nvSpPr>
        <p:spPr bwMode="auto">
          <a:xfrm>
            <a:off x="2403556" y="5627661"/>
            <a:ext cx="1688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kern="0">
                <a:latin typeface="Garamond" panose="02020404030301010803" pitchFamily="18" charset="0"/>
              </a:rPr>
              <a:t>Before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AF9E3-9996-4647-91F3-64269DDD1273}"/>
              </a:ext>
            </a:extLst>
          </p:cNvPr>
          <p:cNvSpPr txBox="1"/>
          <p:nvPr/>
        </p:nvSpPr>
        <p:spPr bwMode="auto">
          <a:xfrm>
            <a:off x="5756050" y="5610165"/>
            <a:ext cx="1688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kern="0">
                <a:latin typeface="Garamond" panose="02020404030301010803" pitchFamily="18" charset="0"/>
              </a:rPr>
              <a:t>After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3F4DA5-FBEF-6D48-AFB8-A391C0AEAD70}"/>
              </a:ext>
            </a:extLst>
          </p:cNvPr>
          <p:cNvCxnSpPr>
            <a:cxnSpLocks/>
            <a:endCxn id="31" idx="3"/>
          </p:cNvCxnSpPr>
          <p:nvPr/>
        </p:nvCxnSpPr>
        <p:spPr bwMode="auto">
          <a:xfrm flipV="1">
            <a:off x="3209546" y="2300896"/>
            <a:ext cx="3314984" cy="2337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636BD9F-FE2E-E341-B018-88F63357441D}"/>
              </a:ext>
            </a:extLst>
          </p:cNvPr>
          <p:cNvSpPr/>
          <p:nvPr/>
        </p:nvSpPr>
        <p:spPr bwMode="auto">
          <a:xfrm>
            <a:off x="3167182" y="2424012"/>
            <a:ext cx="177781" cy="177781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DD2FD63-C9B0-DE43-889D-9BD5859D7EC9}"/>
              </a:ext>
            </a:extLst>
          </p:cNvPr>
          <p:cNvSpPr/>
          <p:nvPr/>
        </p:nvSpPr>
        <p:spPr bwMode="auto">
          <a:xfrm>
            <a:off x="6498494" y="2149151"/>
            <a:ext cx="177781" cy="177781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CDDB48-397E-6D44-AD57-02B7AFB41314}"/>
              </a:ext>
            </a:extLst>
          </p:cNvPr>
          <p:cNvSpPr txBox="1"/>
          <p:nvPr/>
        </p:nvSpPr>
        <p:spPr bwMode="auto">
          <a:xfrm>
            <a:off x="2110276" y="1989208"/>
            <a:ext cx="1346466" cy="30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kern="0">
                <a:latin typeface="Garamond" panose="02020404030301010803" pitchFamily="18" charset="0"/>
              </a:rPr>
              <a:t>Population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DF927BE0-97A6-4C48-A76F-1384FB655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2481"/>
            <a:ext cx="7886700" cy="556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>
                <a:latin typeface="Calibri" charset="0"/>
                <a:ea typeface="Calibri" charset="0"/>
                <a:cs typeface="Calibri" charset="0"/>
              </a:rPr>
              <a:t>Intuition behind the ex-post evaluation</a:t>
            </a:r>
          </a:p>
        </p:txBody>
      </p:sp>
    </p:spTree>
    <p:extLst>
      <p:ext uri="{BB962C8B-B14F-4D97-AF65-F5344CB8AC3E}">
        <p14:creationId xmlns:p14="http://schemas.microsoft.com/office/powerpoint/2010/main" val="23018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5" grpId="0"/>
      <p:bldP spid="26" grpId="0" animBg="1"/>
      <p:bldP spid="27" grpId="0"/>
      <p:bldP spid="8" grpId="0"/>
      <p:bldP spid="9" grpId="0"/>
      <p:bldP spid="30" grpId="0" animBg="1"/>
      <p:bldP spid="31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Ex-post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2481"/>
            <a:ext cx="7886700" cy="5551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DiD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with matching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B9FC97-1662-1F42-991B-E5191DB68538}"/>
              </a:ext>
            </a:extLst>
          </p:cNvPr>
          <p:cNvSpPr txBox="1">
            <a:spLocks/>
          </p:cNvSpPr>
          <p:nvPr/>
        </p:nvSpPr>
        <p:spPr bwMode="auto">
          <a:xfrm>
            <a:off x="6020074" y="4225207"/>
            <a:ext cx="2772383" cy="175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41704" indent="-141704" algn="l" rtl="0" eaLnBrk="1" fontAlgn="base" hangingPunct="1">
              <a:spcBef>
                <a:spcPts val="1200"/>
              </a:spcBef>
              <a:spcAft>
                <a:spcPts val="1200"/>
              </a:spcAft>
              <a:buChar char="•"/>
              <a:defRPr sz="2000">
                <a:solidFill>
                  <a:srgbClr val="000000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31064" indent="-146467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Garamond" panose="02020404030301010803" pitchFamily="18" charset="0"/>
                <a:ea typeface="+mn-ea"/>
              </a:defRPr>
            </a:lvl2pPr>
            <a:lvl3pPr marL="959772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Garamond" panose="02020404030301010803" pitchFamily="18" charset="0"/>
                <a:ea typeface="+mn-ea"/>
              </a:defRPr>
            </a:lvl3pPr>
            <a:lvl4pPr marL="1274139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Garamond" panose="02020404030301010803" pitchFamily="18" charset="0"/>
                <a:ea typeface="+mn-ea"/>
              </a:defRPr>
            </a:lvl4pPr>
            <a:lvl5pPr marL="1588506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Garamond" panose="02020404030301010803" pitchFamily="18" charset="0"/>
                <a:ea typeface="+mn-ea"/>
              </a:defRPr>
            </a:lvl5pPr>
            <a:lvl6pPr marL="1931451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274397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617343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960288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0" dirty="0">
                <a:latin typeface="+mn-lt"/>
              </a:rPr>
              <a:t>ADVANTAGES: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latin typeface="+mn-lt"/>
              </a:rPr>
              <a:t> Allows to reduce self-selection issues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0" dirty="0">
                <a:latin typeface="+mn-lt"/>
              </a:rPr>
              <a:t>CAVEATS: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latin typeface="+mn-lt"/>
              </a:rPr>
              <a:t>Need for common support (overlap)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E178C8-EE95-C847-91C8-C174C4DD097D}"/>
              </a:ext>
            </a:extLst>
          </p:cNvPr>
          <p:cNvSpPr/>
          <p:nvPr/>
        </p:nvSpPr>
        <p:spPr>
          <a:xfrm>
            <a:off x="625575" y="1857610"/>
            <a:ext cx="8107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000" dirty="0"/>
              <a:t>We now match each participant (treated) with her control group counterpart, based on the similarity of individuals following certain ‘criteria’: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FA1A912-0C03-7F46-BEE6-E1FBECC15457}"/>
                  </a:ext>
                </a:extLst>
              </p:cNvPr>
              <p:cNvSpPr/>
              <p:nvPr/>
            </p:nvSpPr>
            <p:spPr>
              <a:xfrm>
                <a:off x="625574" y="2806804"/>
                <a:ext cx="501723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Propensity score matching:</a:t>
                </a:r>
              </a:p>
              <a:p>
                <a:r>
                  <a:rPr lang="en-GB" dirty="0"/>
                  <a:t>Probability to participate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used as a score to select individuals in each group</a:t>
                </a:r>
                <a:endParaRPr lang="es-ES" i="1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FA1A912-0C03-7F46-BEE6-E1FBECC154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74" y="2806804"/>
                <a:ext cx="5017237" cy="1200329"/>
              </a:xfrm>
              <a:prstGeom prst="rect">
                <a:avLst/>
              </a:prstGeom>
              <a:blipFill>
                <a:blip r:embed="rId2"/>
                <a:stretch>
                  <a:fillRect l="-1094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5FED5FEA-0B1A-6341-BF6F-2BC5755FA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34" y="4218680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587A21D-4D1E-FC48-8A1C-C31902AA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34" y="4371080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73DE588-D168-FB49-A6A3-9728D52F3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34" y="4523480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2F68FB9-5C7C-F44E-A3DC-D30E6817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34" y="4675880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9A8E1D4-09FF-9B40-B07E-488B5ACE4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34" y="4828280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71466DB-9AD2-4B42-8F0D-4667CE81C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84" y="4218680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3532923-0D88-F647-8DC5-518EF89D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84" y="4371080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90C7856-D39A-6A46-BB32-3B396A00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50" y="5181494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EB1B7D4-E3B2-E445-BB8C-C983D4E6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66" y="4511667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9342EDDC-4139-9D48-99D5-F7B4EAC25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11" y="4816467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9E60BD2-E54E-BD41-86B7-46CD2AA1D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13" y="4571895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7421955-4DCB-684F-9023-D5C668E4A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13" y="4724295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19EB703E-DF38-E142-95FA-49DBF8574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13" y="4876695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3C65823-646C-354A-9711-EC0BE704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64" y="5130264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0B519B0-A5E1-5D4D-9A7E-EBED4730E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73" y="4471487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9F20D830-03CC-0B48-93AF-7586297D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63" y="4571895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94838F8B-08E6-5B46-AE69-E3AC6CA1E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63" y="4724295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9E39BA70-B11F-644E-9AFB-5E775431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63" y="4876695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7DF61377-19E6-3643-AFA6-55E1E3CA1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63" y="5029095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13FF138C-6C21-E141-B0D5-0BF43661B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63" y="5181495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A7AA51C-F3F7-4141-8DA0-07D3032DD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03" y="4705009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84E70820-C89B-034C-9CFF-F5BE8DE72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56" y="4936462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126F30D4-7CA7-F444-9034-8B2BD32C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53" y="4308321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5C9DD2BA-37FA-B743-82FF-1CD9BC720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60" y="5196842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6EB85C45-D153-8848-8935-3C0966AB2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17" y="4520664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660DE86-BB60-A34B-B0FD-3262CC26B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16" y="5314931"/>
            <a:ext cx="399464" cy="4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21201FF-1443-D047-B3EF-F18F5B83F592}"/>
                  </a:ext>
                </a:extLst>
              </p:cNvPr>
              <p:cNvSpPr/>
              <p:nvPr/>
            </p:nvSpPr>
            <p:spPr>
              <a:xfrm>
                <a:off x="1200241" y="5871591"/>
                <a:ext cx="3290966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ES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21201FF-1443-D047-B3EF-F18F5B83F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241" y="5871591"/>
                <a:ext cx="3290966" cy="396519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1405705D-FC97-1B4F-8FE1-0572F975C50C}"/>
              </a:ext>
            </a:extLst>
          </p:cNvPr>
          <p:cNvSpPr txBox="1"/>
          <p:nvPr/>
        </p:nvSpPr>
        <p:spPr>
          <a:xfrm>
            <a:off x="1368842" y="3922514"/>
            <a:ext cx="976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400"/>
              <a:t>Population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0DD530-A715-2341-A460-398AED092C22}"/>
              </a:ext>
            </a:extLst>
          </p:cNvPr>
          <p:cNvSpPr txBox="1"/>
          <p:nvPr/>
        </p:nvSpPr>
        <p:spPr>
          <a:xfrm>
            <a:off x="3315895" y="3941805"/>
            <a:ext cx="1047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400"/>
              <a:t>Participants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3697B4-ABD2-274F-9CA3-2FC6CC14ECA0}"/>
              </a:ext>
            </a:extLst>
          </p:cNvPr>
          <p:cNvCxnSpPr>
            <a:cxnSpLocks/>
            <a:stCxn id="31" idx="1"/>
            <a:endCxn id="21" idx="3"/>
          </p:cNvCxnSpPr>
          <p:nvPr/>
        </p:nvCxnSpPr>
        <p:spPr>
          <a:xfrm flipH="1" flipV="1">
            <a:off x="2619537" y="4684115"/>
            <a:ext cx="830880" cy="49177"/>
          </a:xfrm>
          <a:prstGeom prst="straightConnector1">
            <a:avLst/>
          </a:prstGeom>
          <a:ln w="127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F09A7A4-D71B-654D-82BA-D088DB1F39BD}"/>
              </a:ext>
            </a:extLst>
          </p:cNvPr>
          <p:cNvCxnSpPr>
            <a:cxnSpLocks/>
            <a:stCxn id="28" idx="1"/>
            <a:endCxn id="16" idx="1"/>
          </p:cNvCxnSpPr>
          <p:nvPr/>
        </p:nvCxnSpPr>
        <p:spPr>
          <a:xfrm flipH="1" flipV="1">
            <a:off x="2118411" y="5029095"/>
            <a:ext cx="1338645" cy="119995"/>
          </a:xfrm>
          <a:prstGeom prst="straightConnector1">
            <a:avLst/>
          </a:prstGeom>
          <a:ln w="127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2D8B11FA-CCF2-184F-8AB9-6B5538910964}"/>
              </a:ext>
            </a:extLst>
          </p:cNvPr>
          <p:cNvCxnSpPr>
            <a:cxnSpLocks/>
            <a:endCxn id="14" idx="3"/>
          </p:cNvCxnSpPr>
          <p:nvPr/>
        </p:nvCxnSpPr>
        <p:spPr>
          <a:xfrm rot="10800000" flipV="1">
            <a:off x="2467615" y="4370554"/>
            <a:ext cx="1200657" cy="1023568"/>
          </a:xfrm>
          <a:prstGeom prst="curvedConnector3">
            <a:avLst>
              <a:gd name="adj1" fmla="val 37859"/>
            </a:avLst>
          </a:prstGeom>
          <a:ln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59B8C642-DAE8-B64B-9302-1628C2DCBEB7}"/>
              </a:ext>
            </a:extLst>
          </p:cNvPr>
          <p:cNvCxnSpPr>
            <a:cxnSpLocks/>
            <a:stCxn id="30" idx="1"/>
            <a:endCxn id="21" idx="0"/>
          </p:cNvCxnSpPr>
          <p:nvPr/>
        </p:nvCxnSpPr>
        <p:spPr>
          <a:xfrm rot="10800000">
            <a:off x="2419806" y="4471488"/>
            <a:ext cx="1292655" cy="937983"/>
          </a:xfrm>
          <a:prstGeom prst="curvedConnector4">
            <a:avLst>
              <a:gd name="adj1" fmla="val 42274"/>
              <a:gd name="adj2" fmla="val 124371"/>
            </a:avLst>
          </a:prstGeom>
          <a:ln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6589AA1D-34DA-4342-A27E-EE131DB85D9D}"/>
              </a:ext>
            </a:extLst>
          </p:cNvPr>
          <p:cNvSpPr/>
          <p:nvPr/>
        </p:nvSpPr>
        <p:spPr>
          <a:xfrm>
            <a:off x="6925529" y="3473056"/>
            <a:ext cx="86288" cy="72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BCBBD4-289D-2643-A972-5FA4DDBD0DEF}"/>
              </a:ext>
            </a:extLst>
          </p:cNvPr>
          <p:cNvSpPr txBox="1"/>
          <p:nvPr/>
        </p:nvSpPr>
        <p:spPr>
          <a:xfrm>
            <a:off x="6639830" y="3566848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/>
              <a:t>Joined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BE85DF6-0E98-D14C-A049-5A3B90C95B76}"/>
              </a:ext>
            </a:extLst>
          </p:cNvPr>
          <p:cNvSpPr txBox="1"/>
          <p:nvPr/>
        </p:nvSpPr>
        <p:spPr>
          <a:xfrm>
            <a:off x="8176308" y="2830398"/>
            <a:ext cx="634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100"/>
              <a:t>Super users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5FFD485-9A8A-9B4F-B622-D205592CF09A}"/>
              </a:ext>
            </a:extLst>
          </p:cNvPr>
          <p:cNvCxnSpPr>
            <a:cxnSpLocks/>
          </p:cNvCxnSpPr>
          <p:nvPr/>
        </p:nvCxnSpPr>
        <p:spPr>
          <a:xfrm>
            <a:off x="6139422" y="3436961"/>
            <a:ext cx="276394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E033D64-980F-1149-9861-15217365060A}"/>
              </a:ext>
            </a:extLst>
          </p:cNvPr>
          <p:cNvSpPr txBox="1"/>
          <p:nvPr/>
        </p:nvSpPr>
        <p:spPr>
          <a:xfrm>
            <a:off x="7011817" y="2868839"/>
            <a:ext cx="898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100"/>
              <a:t>Unfrequent users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CCFAB4-4868-EF45-B4EC-0E02333D3B2F}"/>
              </a:ext>
            </a:extLst>
          </p:cNvPr>
          <p:cNvSpPr txBox="1"/>
          <p:nvPr/>
        </p:nvSpPr>
        <p:spPr>
          <a:xfrm>
            <a:off x="6225987" y="2853157"/>
            <a:ext cx="898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100"/>
              <a:t>Almost users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9199BA0-3A37-6547-A07F-4C0241C7EFD7}"/>
              </a:ext>
            </a:extLst>
          </p:cNvPr>
          <p:cNvCxnSpPr>
            <a:stCxn id="62" idx="2"/>
          </p:cNvCxnSpPr>
          <p:nvPr/>
        </p:nvCxnSpPr>
        <p:spPr>
          <a:xfrm>
            <a:off x="6675196" y="3284044"/>
            <a:ext cx="0" cy="152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6F64B12-D97E-C441-B18E-C3AA4C2597D2}"/>
              </a:ext>
            </a:extLst>
          </p:cNvPr>
          <p:cNvCxnSpPr>
            <a:stCxn id="61" idx="2"/>
          </p:cNvCxnSpPr>
          <p:nvPr/>
        </p:nvCxnSpPr>
        <p:spPr>
          <a:xfrm>
            <a:off x="7461026" y="3299726"/>
            <a:ext cx="0" cy="129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D0D03BD-323C-B348-9192-5A018305CA3D}"/>
              </a:ext>
            </a:extLst>
          </p:cNvPr>
          <p:cNvCxnSpPr/>
          <p:nvPr/>
        </p:nvCxnSpPr>
        <p:spPr>
          <a:xfrm flipH="1">
            <a:off x="8455638" y="3326488"/>
            <a:ext cx="1" cy="98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86346D2D-B74C-6540-8E50-B0869EFE2246}"/>
              </a:ext>
            </a:extLst>
          </p:cNvPr>
          <p:cNvSpPr txBox="1"/>
          <p:nvPr/>
        </p:nvSpPr>
        <p:spPr>
          <a:xfrm>
            <a:off x="7667902" y="3573985"/>
            <a:ext cx="123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400"/>
              <a:t>Use frequency</a:t>
            </a:r>
          </a:p>
        </p:txBody>
      </p:sp>
    </p:spTree>
    <p:extLst>
      <p:ext uri="{BB962C8B-B14F-4D97-AF65-F5344CB8AC3E}">
        <p14:creationId xmlns:p14="http://schemas.microsoft.com/office/powerpoint/2010/main" val="28757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FD7716-B8B4-40A5-A7C0-F37B0AE224EA}"/>
              </a:ext>
            </a:extLst>
          </p:cNvPr>
          <p:cNvSpPr txBox="1"/>
          <p:nvPr/>
        </p:nvSpPr>
        <p:spPr>
          <a:xfrm>
            <a:off x="2638922" y="5048506"/>
            <a:ext cx="42003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j.estrada@baxcompany.com</a:t>
            </a:r>
            <a:endParaRPr lang="en-US" sz="24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dirty="0"/>
              <a:t>​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D66B07-1716-2D4A-928A-A2D52998273B}"/>
              </a:ext>
            </a:extLst>
          </p:cNvPr>
          <p:cNvSpPr/>
          <p:nvPr/>
        </p:nvSpPr>
        <p:spPr>
          <a:xfrm>
            <a:off x="1124754" y="824608"/>
            <a:ext cx="722870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>
                <a:solidFill>
                  <a:srgbClr val="114C7C"/>
                </a:solidFill>
                <a:latin typeface="Montserrat" panose="020F0502020204030204" pitchFamily="34" charset="0"/>
              </a:rPr>
              <a:t>Want to know more about the </a:t>
            </a:r>
            <a:r>
              <a:rPr lang="en-GB" sz="2200">
                <a:solidFill>
                  <a:srgbClr val="23AFBF"/>
                </a:solidFill>
                <a:latin typeface="Montserrat" panose="020F0502020204030204" pitchFamily="34" charset="0"/>
              </a:rPr>
              <a:t>MODE </a:t>
            </a:r>
            <a:r>
              <a:rPr lang="en-GB" sz="2200">
                <a:solidFill>
                  <a:srgbClr val="114C7C"/>
                </a:solidFill>
                <a:latin typeface="Montserrat" panose="020F0502020204030204" pitchFamily="34" charset="0"/>
              </a:rPr>
              <a:t>framework?</a:t>
            </a:r>
          </a:p>
          <a:p>
            <a:pPr algn="ctr"/>
            <a:endParaRPr lang="en-GB">
              <a:solidFill>
                <a:srgbClr val="114C7C"/>
              </a:solidFill>
              <a:effectLst/>
              <a:latin typeface="Montserrat" panose="020F0502020204030204" pitchFamily="34" charset="0"/>
            </a:endParaRPr>
          </a:p>
          <a:p>
            <a:pPr algn="ctr"/>
            <a:r>
              <a:rPr lang="en-GB">
                <a:solidFill>
                  <a:srgbClr val="114C7C"/>
                </a:solidFill>
                <a:effectLst/>
                <a:latin typeface="Montserrat" panose="020F0502020204030204" pitchFamily="34" charset="0"/>
              </a:rPr>
              <a:t>Check it out here:</a:t>
            </a:r>
            <a:endParaRPr lang="en-GB"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352807-CDB9-FA40-AF23-C51CA05AC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99" y="2029597"/>
            <a:ext cx="2798805" cy="27988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5FD606-AD57-0B44-BB37-0298BBB96F0A}"/>
              </a:ext>
            </a:extLst>
          </p:cNvPr>
          <p:cNvSpPr/>
          <p:nvPr/>
        </p:nvSpPr>
        <p:spPr>
          <a:xfrm>
            <a:off x="3216670" y="1927274"/>
            <a:ext cx="3038621" cy="301048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33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>
                <a:cs typeface="Calibri"/>
              </a:rPr>
              <a:t>Why a new methodology to study shared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2480"/>
            <a:ext cx="8065994" cy="3345495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000"/>
              <a:t>Cities can </a:t>
            </a:r>
            <a:r>
              <a:rPr lang="en-US" sz="2000" b="1"/>
              <a:t>make or break shared mobility</a:t>
            </a:r>
            <a:r>
              <a:rPr lang="en-US" sz="2000"/>
              <a:t> implementation</a:t>
            </a:r>
            <a:endParaRPr lang="en-US" sz="2000">
              <a:cs typeface="Calibri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000"/>
              <a:t>Companies often ask for </a:t>
            </a:r>
            <a:r>
              <a:rPr lang="en-US" sz="2000" b="1"/>
              <a:t>favorable treatment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000"/>
              <a:t>Many municipalities seem </a:t>
            </a:r>
            <a:r>
              <a:rPr lang="en-US" sz="2000" b="1"/>
              <a:t>reluctant to jump on board</a:t>
            </a:r>
            <a:endParaRPr lang="en-US" sz="2000" b="1">
              <a:cs typeface="Calibri"/>
            </a:endParaRP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1800"/>
              <a:t>Private companies use public space</a:t>
            </a:r>
            <a:endParaRPr lang="en-US" sz="180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1800"/>
              <a:t>Lack of data &amp; mixed/partial evidence </a:t>
            </a:r>
            <a:endParaRPr lang="en-US" sz="180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400"/>
              </a:spcBef>
              <a:spcAft>
                <a:spcPts val="200"/>
              </a:spcAft>
              <a:buNone/>
            </a:pPr>
            <a:r>
              <a:rPr lang="en-US" sz="2000">
                <a:solidFill>
                  <a:schemeClr val="accent2"/>
                </a:solidFill>
              </a:rPr>
              <a:t>→ Social benefits of shared mobility are often still unclear</a:t>
            </a:r>
            <a:endParaRPr lang="en-US" sz="2000">
              <a:solidFill>
                <a:schemeClr val="accent2"/>
              </a:solidFill>
              <a:cs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FBA0B0-7E16-4F46-8411-3C054B17E2C4}"/>
              </a:ext>
            </a:extLst>
          </p:cNvPr>
          <p:cNvGrpSpPr/>
          <p:nvPr/>
        </p:nvGrpSpPr>
        <p:grpSpPr>
          <a:xfrm>
            <a:off x="1065680" y="4657494"/>
            <a:ext cx="7012640" cy="1402649"/>
            <a:chOff x="1065680" y="4800926"/>
            <a:chExt cx="7012640" cy="140264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572062F-DC65-DC49-9772-6976528046C6}"/>
                </a:ext>
              </a:extLst>
            </p:cNvPr>
            <p:cNvSpPr/>
            <p:nvPr/>
          </p:nvSpPr>
          <p:spPr>
            <a:xfrm>
              <a:off x="1577788" y="4985590"/>
              <a:ext cx="5916706" cy="1217985"/>
            </a:xfrm>
            <a:prstGeom prst="roundRect">
              <a:avLst>
                <a:gd name="adj" fmla="val 728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A1CCA9-B9D2-4F83-A6ED-1DBEF577327A}"/>
                </a:ext>
              </a:extLst>
            </p:cNvPr>
            <p:cNvSpPr txBox="1"/>
            <p:nvPr/>
          </p:nvSpPr>
          <p:spPr>
            <a:xfrm>
              <a:off x="1065680" y="5129023"/>
              <a:ext cx="7012640" cy="88036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>
                  <a:ea typeface="+mn-lt"/>
                  <a:cs typeface="+mn-lt"/>
                </a:rPr>
                <a:t>Evidence-based decision-making &amp; policy formulation</a:t>
              </a:r>
              <a:endParaRPr lang="en-US"/>
            </a:p>
            <a:p>
              <a:pPr algn="ctr">
                <a:lnSpc>
                  <a:spcPct val="150000"/>
                </a:lnSpc>
              </a:pPr>
              <a:r>
                <a:rPr lang="en-US"/>
                <a:t>Credible &amp; robust impact evaluation (causal inference)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402B83-F5FF-7649-AD9D-36E435783051}"/>
                </a:ext>
              </a:extLst>
            </p:cNvPr>
            <p:cNvSpPr txBox="1"/>
            <p:nvPr/>
          </p:nvSpPr>
          <p:spPr>
            <a:xfrm>
              <a:off x="1800786" y="4800926"/>
              <a:ext cx="18568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>
                  <a:solidFill>
                    <a:schemeClr val="tx2"/>
                  </a:solidFill>
                </a:rPr>
                <a:t>NEW METHOD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6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Map&#10;&#10;Description automatically generated">
            <a:extLst>
              <a:ext uri="{FF2B5EF4-FFF2-40B4-BE49-F238E27FC236}">
                <a16:creationId xmlns:a16="http://schemas.microsoft.com/office/drawing/2014/main" id="{0619B62B-1019-47D2-B65D-CAB362C59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245" y="1077283"/>
            <a:ext cx="5029200" cy="5248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F7AE3-D306-4F9D-BB19-79CA46D1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cs typeface="Calibri"/>
              </a:rPr>
              <a:t>MOBI-MIX: exploring shared mobility &amp; </a:t>
            </a:r>
            <a:r>
              <a:rPr lang="en-US" err="1">
                <a:cs typeface="Calibri"/>
              </a:rPr>
              <a:t>MaaS</a:t>
            </a:r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5B8CF-7D87-4ED7-8E0C-56B048F88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2480"/>
            <a:ext cx="3341438" cy="4781421"/>
          </a:xfrm>
        </p:spPr>
        <p:txBody>
          <a:bodyPr lIns="91440" tIns="45720" rIns="91440" bIns="45720" anchor="t"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</a:pPr>
            <a:r>
              <a:rPr lang="en-US" sz="2000">
                <a:latin typeface="Calibri"/>
                <a:ea typeface="Calibri" charset="0"/>
                <a:cs typeface="Calibri"/>
              </a:rPr>
              <a:t>2020 – 2022</a:t>
            </a:r>
            <a:endParaRPr lang="en-US" sz="2000">
              <a:latin typeface="Calibri"/>
              <a:ea typeface="Calibri" charset="0"/>
              <a:cs typeface="Calibri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</a:pPr>
            <a:r>
              <a:rPr lang="en-US" sz="2000">
                <a:ea typeface="+mn-lt"/>
                <a:cs typeface="+mn-lt"/>
              </a:rPr>
              <a:t>5 cities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</a:pPr>
            <a:r>
              <a:rPr lang="en-US" sz="2000">
                <a:ea typeface="+mn-lt"/>
                <a:cs typeface="+mn-lt"/>
              </a:rPr>
              <a:t>€</a:t>
            </a:r>
            <a:r>
              <a:rPr lang="en-US" sz="2000">
                <a:latin typeface="Calibri"/>
                <a:ea typeface="Calibri" charset="0"/>
                <a:cs typeface="Calibri"/>
              </a:rPr>
              <a:t>3M</a:t>
            </a:r>
            <a:endParaRPr lang="en-US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000">
              <a:latin typeface="Calibri"/>
              <a:ea typeface="Calibri" charset="0"/>
              <a:cs typeface="Calibri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b="1">
                <a:latin typeface="Calibri"/>
                <a:ea typeface="Calibri" charset="0"/>
                <a:cs typeface="Calibri"/>
              </a:rPr>
              <a:t>Solutions trialed</a:t>
            </a:r>
            <a:endParaRPr lang="en-US" sz="2000" b="1">
              <a:latin typeface="Calibri"/>
              <a:ea typeface="Calibri" charset="0"/>
              <a:cs typeface="Calibri" charset="0"/>
            </a:endParaRP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</a:pPr>
            <a:r>
              <a:rPr lang="en-US" sz="1900">
                <a:latin typeface="Calibri"/>
                <a:ea typeface="Calibri" charset="0"/>
                <a:cs typeface="Calibri"/>
              </a:rPr>
              <a:t>Shared e-scooters</a:t>
            </a:r>
            <a:endParaRPr lang="en-US" sz="1900">
              <a:latin typeface="Calibri"/>
              <a:ea typeface="Calibri" charset="0"/>
              <a:cs typeface="Calibri" charset="0"/>
            </a:endParaRP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</a:pPr>
            <a:r>
              <a:rPr lang="en-US" sz="1900">
                <a:latin typeface="Calibri"/>
                <a:ea typeface="Calibri" charset="0"/>
                <a:cs typeface="Calibri"/>
              </a:rPr>
              <a:t>Shared e-cargo bikes</a:t>
            </a:r>
            <a:endParaRPr lang="en-US" sz="1900">
              <a:latin typeface="Calibri"/>
              <a:ea typeface="Calibri" charset="0"/>
              <a:cs typeface="Calibri" charset="0"/>
            </a:endParaRP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</a:pPr>
            <a:r>
              <a:rPr lang="en-US" sz="1900">
                <a:latin typeface="Calibri"/>
                <a:ea typeface="Calibri" charset="0"/>
                <a:cs typeface="Calibri"/>
              </a:rPr>
              <a:t>Shared e-cars</a:t>
            </a:r>
            <a:endParaRPr lang="en-US" sz="1900">
              <a:latin typeface="Calibri"/>
              <a:ea typeface="Calibri" charset="0"/>
              <a:cs typeface="Calibri" charset="0"/>
            </a:endParaRP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</a:pPr>
            <a:r>
              <a:rPr lang="en-US" sz="1900">
                <a:latin typeface="Calibri"/>
                <a:ea typeface="Calibri" charset="0"/>
                <a:cs typeface="Calibri"/>
              </a:rPr>
              <a:t>MaaS</a:t>
            </a:r>
            <a:endParaRPr lang="en-US" sz="1900">
              <a:latin typeface="Calibri"/>
              <a:ea typeface="Calibri" charset="0"/>
              <a:cs typeface="Calibri" charset="0"/>
            </a:endParaRP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</a:pPr>
            <a:r>
              <a:rPr lang="en-US" sz="1900">
                <a:latin typeface="Calibri"/>
                <a:ea typeface="Calibri" charset="0"/>
                <a:cs typeface="Calibri"/>
              </a:rPr>
              <a:t>Mobility hubs</a:t>
            </a:r>
            <a:endParaRPr lang="en-US" sz="1900">
              <a:latin typeface="Calibri"/>
              <a:ea typeface="Calibri" charset="0"/>
              <a:cs typeface="Calibri" charset="0"/>
            </a:endParaRP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</a:pPr>
            <a:r>
              <a:rPr lang="en-US" sz="1900">
                <a:latin typeface="Calibri"/>
                <a:ea typeface="Calibri" charset="0"/>
                <a:cs typeface="Calibri"/>
              </a:rPr>
              <a:t>Universal basic mobility</a:t>
            </a:r>
            <a:endParaRPr lang="en-US" sz="1900">
              <a:latin typeface="Calibri"/>
              <a:ea typeface="Calibri" charset="0"/>
              <a:cs typeface="Calibri" charset="0"/>
            </a:endParaRPr>
          </a:p>
        </p:txBody>
      </p:sp>
      <p:pic>
        <p:nvPicPr>
          <p:cNvPr id="5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DEC4C1B-F2C5-164D-B644-8ABF41A23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117" y="4433894"/>
            <a:ext cx="1433094" cy="7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3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F8CAA6A-8C40-4746-ACD0-FCB8531D2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0" t="4502" r="9355" b="7155"/>
          <a:stretch/>
        </p:blipFill>
        <p:spPr>
          <a:xfrm>
            <a:off x="5681755" y="3325275"/>
            <a:ext cx="2833594" cy="3100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cs typeface="Calibri"/>
              </a:rPr>
              <a:t>Questions we can help answer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8" y="1681769"/>
            <a:ext cx="7886700" cy="1316089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/>
              <a:t>How many users will </a:t>
            </a:r>
            <a:r>
              <a:rPr lang="en-US" sz="2400" b="1"/>
              <a:t>join</a:t>
            </a:r>
            <a:r>
              <a:rPr lang="en-US" sz="2400"/>
              <a:t> a specific shared mobility service?</a:t>
            </a:r>
            <a:endParaRPr lang="en-US" sz="2400"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>
                <a:latin typeface="Calibri"/>
                <a:ea typeface="Calibri" charset="0"/>
                <a:cs typeface="Calibri"/>
              </a:rPr>
              <a:t>How many will </a:t>
            </a:r>
            <a:r>
              <a:rPr lang="en-US" sz="2400" b="1">
                <a:latin typeface="Calibri"/>
                <a:ea typeface="Calibri" charset="0"/>
                <a:cs typeface="Calibri"/>
              </a:rPr>
              <a:t>shift</a:t>
            </a:r>
            <a:r>
              <a:rPr lang="en-US" sz="2400">
                <a:latin typeface="Calibri"/>
                <a:ea typeface="Calibri" charset="0"/>
                <a:cs typeface="Calibri"/>
              </a:rPr>
              <a:t> from different transport modes?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1456BC-B624-1B40-A111-DAD51C06AB12}"/>
              </a:ext>
            </a:extLst>
          </p:cNvPr>
          <p:cNvSpPr/>
          <p:nvPr/>
        </p:nvSpPr>
        <p:spPr>
          <a:xfrm>
            <a:off x="628648" y="2997858"/>
            <a:ext cx="50531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144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/>
              <a:t>Should we promote shared mobility? (</a:t>
            </a:r>
            <a:r>
              <a:rPr lang="en-US" sz="2400" b="1"/>
              <a:t>social benefit</a:t>
            </a:r>
            <a:r>
              <a:rPr lang="en-US" sz="2400"/>
              <a:t>)</a:t>
            </a:r>
          </a:p>
          <a:p>
            <a:pPr marL="228600" indent="-228600" defTabSz="9144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/>
              <a:t>Who should we </a:t>
            </a:r>
            <a:r>
              <a:rPr lang="en-US" sz="2400" b="1"/>
              <a:t>target</a:t>
            </a:r>
            <a:r>
              <a:rPr lang="en-US" sz="2400"/>
              <a:t> to achieve certain policy goals?</a:t>
            </a:r>
          </a:p>
        </p:txBody>
      </p:sp>
    </p:spTree>
    <p:extLst>
      <p:ext uri="{BB962C8B-B14F-4D97-AF65-F5344CB8AC3E}">
        <p14:creationId xmlns:p14="http://schemas.microsoft.com/office/powerpoint/2010/main" val="70551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F243F-081C-3141-A802-4623F9CF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MO</a:t>
            </a:r>
            <a:r>
              <a:rPr lang="en-GB" dirty="0" err="1"/>
              <a:t>bility</a:t>
            </a:r>
            <a:r>
              <a:rPr lang="en-GB" dirty="0"/>
              <a:t> </a:t>
            </a:r>
            <a:r>
              <a:rPr lang="en-GB" b="1" dirty="0" err="1"/>
              <a:t>DE</a:t>
            </a:r>
            <a:r>
              <a:rPr lang="en-GB" dirty="0" err="1"/>
              <a:t>cisions</a:t>
            </a:r>
            <a:r>
              <a:rPr lang="en-GB" dirty="0"/>
              <a:t> framework (MODE)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6E10B-52B7-6947-A620-44BDFE943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Step-wise approach to shared mobility 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273085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ED3518-21CA-714C-AEC3-2EB6ECF64D2B}"/>
              </a:ext>
            </a:extLst>
          </p:cNvPr>
          <p:cNvSpPr/>
          <p:nvPr/>
        </p:nvSpPr>
        <p:spPr>
          <a:xfrm>
            <a:off x="6084330" y="3334378"/>
            <a:ext cx="2538663" cy="1353218"/>
          </a:xfrm>
          <a:prstGeom prst="roundRect">
            <a:avLst>
              <a:gd name="adj" fmla="val 46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ES">
                <a:solidFill>
                  <a:schemeClr val="tx1"/>
                </a:solidFill>
              </a:rPr>
              <a:t>User profiling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Demand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Causal impact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AFD92AC-8062-E445-9DE5-3EEA554217C3}"/>
              </a:ext>
            </a:extLst>
          </p:cNvPr>
          <p:cNvSpPr/>
          <p:nvPr/>
        </p:nvSpPr>
        <p:spPr>
          <a:xfrm>
            <a:off x="3457436" y="3334378"/>
            <a:ext cx="2538663" cy="1353218"/>
          </a:xfrm>
          <a:prstGeom prst="roundRect">
            <a:avLst>
              <a:gd name="adj" fmla="val 46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ES">
                <a:solidFill>
                  <a:schemeClr val="tx1"/>
                </a:solidFill>
              </a:rPr>
              <a:t>User profiling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Potential demand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Intended impact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7014422-D6F5-BC42-B998-2D4C895EF6E2}"/>
              </a:ext>
            </a:extLst>
          </p:cNvPr>
          <p:cNvSpPr/>
          <p:nvPr/>
        </p:nvSpPr>
        <p:spPr>
          <a:xfrm>
            <a:off x="830542" y="3334378"/>
            <a:ext cx="2538663" cy="1353218"/>
          </a:xfrm>
          <a:prstGeom prst="roundRect">
            <a:avLst>
              <a:gd name="adj" fmla="val 46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ES">
                <a:solidFill>
                  <a:schemeClr val="tx1"/>
                </a:solidFill>
              </a:rPr>
              <a:t>Case studies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Impact repository</a:t>
            </a:r>
          </a:p>
          <a:p>
            <a:pPr algn="ctr"/>
            <a:endParaRPr lang="en-ES" sz="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MO</a:t>
            </a:r>
            <a:r>
              <a:rPr lang="en-GB" dirty="0" err="1"/>
              <a:t>bility</a:t>
            </a:r>
            <a:r>
              <a:rPr lang="en-GB" dirty="0"/>
              <a:t> </a:t>
            </a:r>
            <a:r>
              <a:rPr lang="en-GB" dirty="0" err="1">
                <a:solidFill>
                  <a:schemeClr val="tx2"/>
                </a:solidFill>
              </a:rPr>
              <a:t>DE</a:t>
            </a:r>
            <a:r>
              <a:rPr lang="en-GB" dirty="0" err="1"/>
              <a:t>cisions</a:t>
            </a:r>
            <a:r>
              <a:rPr lang="en-GB" dirty="0"/>
              <a:t> framework (</a:t>
            </a:r>
            <a:r>
              <a:rPr lang="en-GB" dirty="0">
                <a:solidFill>
                  <a:schemeClr val="tx2"/>
                </a:solidFill>
              </a:rPr>
              <a:t>MODE</a:t>
            </a:r>
            <a:r>
              <a:rPr lang="en-GB" dirty="0"/>
              <a:t>) </a:t>
            </a:r>
            <a:endParaRPr lang="en-GB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2481"/>
            <a:ext cx="7886700" cy="556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>
                <a:latin typeface="Calibri" charset="0"/>
                <a:ea typeface="Calibri" charset="0"/>
                <a:cs typeface="Calibri" charset="0"/>
              </a:rPr>
              <a:t>How can we help cities along the pilot implementation decision process?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472C78D-611B-1A42-9E9B-BDAD831B3892}"/>
              </a:ext>
            </a:extLst>
          </p:cNvPr>
          <p:cNvSpPr/>
          <p:nvPr/>
        </p:nvSpPr>
        <p:spPr>
          <a:xfrm>
            <a:off x="990963" y="2972449"/>
            <a:ext cx="2225842" cy="7238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 b="1"/>
              <a:t>Exploratory</a:t>
            </a:r>
          </a:p>
          <a:p>
            <a:pPr algn="ctr"/>
            <a:r>
              <a:rPr lang="en-ES" sz="1600" b="1"/>
              <a:t>evaluation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57A0B40-952B-F044-A94D-06CC0DF23928}"/>
              </a:ext>
            </a:extLst>
          </p:cNvPr>
          <p:cNvSpPr/>
          <p:nvPr/>
        </p:nvSpPr>
        <p:spPr>
          <a:xfrm>
            <a:off x="3613847" y="2972449"/>
            <a:ext cx="2225842" cy="7238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 b="1"/>
              <a:t>Ex-ante</a:t>
            </a:r>
          </a:p>
          <a:p>
            <a:pPr algn="ctr"/>
            <a:r>
              <a:rPr lang="en-ES" sz="1600" b="1"/>
              <a:t>evaluation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5554231-8306-2845-A871-E19BD4D9AC55}"/>
              </a:ext>
            </a:extLst>
          </p:cNvPr>
          <p:cNvSpPr/>
          <p:nvPr/>
        </p:nvSpPr>
        <p:spPr>
          <a:xfrm>
            <a:off x="6240741" y="2972449"/>
            <a:ext cx="2225842" cy="7238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 b="1"/>
              <a:t>Ex-post</a:t>
            </a:r>
          </a:p>
          <a:p>
            <a:pPr algn="ctr"/>
            <a:r>
              <a:rPr lang="en-ES" sz="1600" b="1"/>
              <a:t>evaluation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C24CCBC7-B1B3-CF43-ABE1-C02FE468A11D}"/>
              </a:ext>
            </a:extLst>
          </p:cNvPr>
          <p:cNvCxnSpPr>
            <a:cxnSpLocks/>
            <a:stCxn id="9" idx="2"/>
            <a:endCxn id="8" idx="2"/>
          </p:cNvCxnSpPr>
          <p:nvPr/>
        </p:nvCxnSpPr>
        <p:spPr>
          <a:xfrm rot="5400000">
            <a:off x="6040215" y="3374149"/>
            <a:ext cx="12700" cy="2626894"/>
          </a:xfrm>
          <a:prstGeom prst="curvedConnector3">
            <a:avLst>
              <a:gd name="adj1" fmla="val 267566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C6DF4845-12A2-B94A-8C8B-7931AFCD6894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4726768" y="2060702"/>
            <a:ext cx="12700" cy="5253788"/>
          </a:xfrm>
          <a:prstGeom prst="curvedConnector3">
            <a:avLst>
              <a:gd name="adj1" fmla="val 524811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82703AB-4A2E-1B42-A4FD-46F5AE39BA8C}"/>
              </a:ext>
            </a:extLst>
          </p:cNvPr>
          <p:cNvSpPr txBox="1"/>
          <p:nvPr/>
        </p:nvSpPr>
        <p:spPr>
          <a:xfrm>
            <a:off x="5507954" y="4737402"/>
            <a:ext cx="1152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B</a:t>
            </a:r>
            <a:r>
              <a:rPr lang="en-ES" sz="1200"/>
              <a:t>ias correction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AE5563-95F3-4145-9FB2-2BBC665B5CA4}"/>
              </a:ext>
            </a:extLst>
          </p:cNvPr>
          <p:cNvSpPr txBox="1"/>
          <p:nvPr/>
        </p:nvSpPr>
        <p:spPr>
          <a:xfrm>
            <a:off x="3457436" y="4989687"/>
            <a:ext cx="2626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Update repository + robust selection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0F57BE-03B6-5540-8F68-16BD39609CE6}"/>
              </a:ext>
            </a:extLst>
          </p:cNvPr>
          <p:cNvCxnSpPr/>
          <p:nvPr/>
        </p:nvCxnSpPr>
        <p:spPr>
          <a:xfrm>
            <a:off x="830542" y="2662570"/>
            <a:ext cx="779245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7B4922-AA40-AA43-8A90-1332DFF77220}"/>
              </a:ext>
            </a:extLst>
          </p:cNvPr>
          <p:cNvSpPr txBox="1"/>
          <p:nvPr/>
        </p:nvSpPr>
        <p:spPr>
          <a:xfrm>
            <a:off x="1089968" y="2297992"/>
            <a:ext cx="1137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Conception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F62C8-8931-734A-9457-D28832DE4D0A}"/>
              </a:ext>
            </a:extLst>
          </p:cNvPr>
          <p:cNvSpPr txBox="1"/>
          <p:nvPr/>
        </p:nvSpPr>
        <p:spPr>
          <a:xfrm>
            <a:off x="5302303" y="2291383"/>
            <a:ext cx="1209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Deployment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186A08-1047-C740-BDB4-A0B7FB13A55F}"/>
              </a:ext>
            </a:extLst>
          </p:cNvPr>
          <p:cNvSpPr txBox="1"/>
          <p:nvPr/>
        </p:nvSpPr>
        <p:spPr>
          <a:xfrm>
            <a:off x="7298899" y="2282570"/>
            <a:ext cx="1166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Assessment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07323E-0B18-0A44-8DE5-5B49C647BA41}"/>
              </a:ext>
            </a:extLst>
          </p:cNvPr>
          <p:cNvSpPr/>
          <p:nvPr/>
        </p:nvSpPr>
        <p:spPr>
          <a:xfrm>
            <a:off x="1618990" y="2633066"/>
            <a:ext cx="79513" cy="215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819828-3A52-904C-B8F0-1C14E70AB4C8}"/>
              </a:ext>
            </a:extLst>
          </p:cNvPr>
          <p:cNvSpPr/>
          <p:nvPr/>
        </p:nvSpPr>
        <p:spPr>
          <a:xfrm>
            <a:off x="5862772" y="2641879"/>
            <a:ext cx="79513" cy="215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9A11A1-12A8-CF4F-A217-CB9D598773CC}"/>
              </a:ext>
            </a:extLst>
          </p:cNvPr>
          <p:cNvSpPr/>
          <p:nvPr/>
        </p:nvSpPr>
        <p:spPr>
          <a:xfrm>
            <a:off x="7892790" y="2633066"/>
            <a:ext cx="79513" cy="215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9803EC94-8FB3-154A-832E-D9C3FB1788DB}"/>
              </a:ext>
            </a:extLst>
          </p:cNvPr>
          <p:cNvCxnSpPr>
            <a:cxnSpLocks/>
            <a:stCxn id="8" idx="2"/>
            <a:endCxn id="7" idx="2"/>
          </p:cNvCxnSpPr>
          <p:nvPr/>
        </p:nvCxnSpPr>
        <p:spPr>
          <a:xfrm rot="5400000">
            <a:off x="3413321" y="3374149"/>
            <a:ext cx="12700" cy="2626894"/>
          </a:xfrm>
          <a:prstGeom prst="curvedConnector3">
            <a:avLst>
              <a:gd name="adj1" fmla="val 257837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B75F10D-3556-B448-8068-23FD85CBAB57}"/>
              </a:ext>
            </a:extLst>
          </p:cNvPr>
          <p:cNvSpPr txBox="1"/>
          <p:nvPr/>
        </p:nvSpPr>
        <p:spPr>
          <a:xfrm>
            <a:off x="830542" y="1906054"/>
            <a:ext cx="1649747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ES" sz="1600"/>
              <a:t>PROJECT PHASES: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2C560A-979F-AF4B-B44B-F1FA1F6D3655}"/>
              </a:ext>
            </a:extLst>
          </p:cNvPr>
          <p:cNvSpPr txBox="1"/>
          <p:nvPr/>
        </p:nvSpPr>
        <p:spPr>
          <a:xfrm>
            <a:off x="2697008" y="2294511"/>
            <a:ext cx="1065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Pre-design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ACB5A0-7C7F-C549-A187-37D1F64E5922}"/>
              </a:ext>
            </a:extLst>
          </p:cNvPr>
          <p:cNvSpPr/>
          <p:nvPr/>
        </p:nvSpPr>
        <p:spPr>
          <a:xfrm>
            <a:off x="3002973" y="2633066"/>
            <a:ext cx="79513" cy="215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13BDBA9A-7D33-484B-AC50-94B27AECA58A}"/>
              </a:ext>
            </a:extLst>
          </p:cNvPr>
          <p:cNvSpPr/>
          <p:nvPr/>
        </p:nvSpPr>
        <p:spPr>
          <a:xfrm>
            <a:off x="4328060" y="2536225"/>
            <a:ext cx="256640" cy="269078"/>
          </a:xfrm>
          <a:prstGeom prst="diamon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C13856-9D83-3546-B08D-362E0C402038}"/>
              </a:ext>
            </a:extLst>
          </p:cNvPr>
          <p:cNvSpPr txBox="1"/>
          <p:nvPr/>
        </p:nvSpPr>
        <p:spPr>
          <a:xfrm>
            <a:off x="4011386" y="2247662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Decision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F5D33A0-2C39-2E4B-BDCC-835FD6B4A56D}"/>
              </a:ext>
            </a:extLst>
          </p:cNvPr>
          <p:cNvSpPr/>
          <p:nvPr/>
        </p:nvSpPr>
        <p:spPr>
          <a:xfrm>
            <a:off x="5902528" y="1870191"/>
            <a:ext cx="2109531" cy="202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>
                <a:solidFill>
                  <a:schemeClr val="tx1"/>
                </a:solidFill>
              </a:rPr>
              <a:t>Pilot test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18946D-C067-0B42-87CF-432958B65B87}"/>
              </a:ext>
            </a:extLst>
          </p:cNvPr>
          <p:cNvCxnSpPr>
            <a:cxnSpLocks/>
          </p:cNvCxnSpPr>
          <p:nvPr/>
        </p:nvCxnSpPr>
        <p:spPr>
          <a:xfrm flipV="1">
            <a:off x="5906892" y="2184094"/>
            <a:ext cx="2065411" cy="8813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86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ED3518-21CA-714C-AEC3-2EB6ECF64D2B}"/>
              </a:ext>
            </a:extLst>
          </p:cNvPr>
          <p:cNvSpPr/>
          <p:nvPr/>
        </p:nvSpPr>
        <p:spPr>
          <a:xfrm>
            <a:off x="6084330" y="3334378"/>
            <a:ext cx="2538663" cy="1353218"/>
          </a:xfrm>
          <a:prstGeom prst="roundRect">
            <a:avLst>
              <a:gd name="adj" fmla="val 46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ES">
                <a:solidFill>
                  <a:schemeClr val="tx1"/>
                </a:solidFill>
              </a:rPr>
              <a:t>User profiling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Demand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Causal impact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AFD92AC-8062-E445-9DE5-3EEA554217C3}"/>
              </a:ext>
            </a:extLst>
          </p:cNvPr>
          <p:cNvSpPr/>
          <p:nvPr/>
        </p:nvSpPr>
        <p:spPr>
          <a:xfrm>
            <a:off x="3457436" y="3334378"/>
            <a:ext cx="2538663" cy="1353218"/>
          </a:xfrm>
          <a:prstGeom prst="roundRect">
            <a:avLst>
              <a:gd name="adj" fmla="val 46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ES">
                <a:solidFill>
                  <a:schemeClr val="tx1"/>
                </a:solidFill>
              </a:rPr>
              <a:t>User profiling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Potential demand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Intended impact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7014422-D6F5-BC42-B998-2D4C895EF6E2}"/>
              </a:ext>
            </a:extLst>
          </p:cNvPr>
          <p:cNvSpPr/>
          <p:nvPr/>
        </p:nvSpPr>
        <p:spPr>
          <a:xfrm>
            <a:off x="830542" y="3334378"/>
            <a:ext cx="2538663" cy="1353218"/>
          </a:xfrm>
          <a:prstGeom prst="roundRect">
            <a:avLst>
              <a:gd name="adj" fmla="val 4642"/>
            </a:avLst>
          </a:prstGeom>
          <a:solidFill>
            <a:srgbClr val="0E8DA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ES">
                <a:solidFill>
                  <a:schemeClr val="tx1"/>
                </a:solidFill>
              </a:rPr>
              <a:t>Case studies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Impact repository</a:t>
            </a:r>
          </a:p>
          <a:p>
            <a:pPr algn="ctr"/>
            <a:endParaRPr lang="en-ES" sz="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solidFill>
                  <a:schemeClr val="tx2"/>
                </a:solidFill>
              </a:rPr>
              <a:t>MO</a:t>
            </a:r>
            <a:r>
              <a:rPr lang="en-GB" err="1"/>
              <a:t>bility</a:t>
            </a:r>
            <a:r>
              <a:rPr lang="en-GB"/>
              <a:t> </a:t>
            </a:r>
            <a:r>
              <a:rPr lang="en-GB" err="1">
                <a:solidFill>
                  <a:schemeClr val="tx2"/>
                </a:solidFill>
              </a:rPr>
              <a:t>DE</a:t>
            </a:r>
            <a:r>
              <a:rPr lang="en-GB" err="1"/>
              <a:t>cisions</a:t>
            </a:r>
            <a:r>
              <a:rPr lang="en-GB"/>
              <a:t> framework (</a:t>
            </a:r>
            <a:r>
              <a:rPr lang="en-GB">
                <a:solidFill>
                  <a:schemeClr val="tx2"/>
                </a:solidFill>
              </a:rPr>
              <a:t>MODE</a:t>
            </a:r>
            <a:r>
              <a:rPr lang="en-GB"/>
              <a:t>) </a:t>
            </a:r>
            <a:endParaRPr lang="en-GB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2481"/>
            <a:ext cx="7886700" cy="556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>
                <a:latin typeface="Calibri" charset="0"/>
                <a:ea typeface="Calibri" charset="0"/>
                <a:cs typeface="Calibri" charset="0"/>
              </a:rPr>
              <a:t>How can we help cities along the pilot implementation decision process?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472C78D-611B-1A42-9E9B-BDAD831B3892}"/>
              </a:ext>
            </a:extLst>
          </p:cNvPr>
          <p:cNvSpPr/>
          <p:nvPr/>
        </p:nvSpPr>
        <p:spPr>
          <a:xfrm>
            <a:off x="990963" y="2972449"/>
            <a:ext cx="2225842" cy="7238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 b="1"/>
              <a:t>Exploratory</a:t>
            </a:r>
          </a:p>
          <a:p>
            <a:pPr algn="ctr"/>
            <a:r>
              <a:rPr lang="en-ES" sz="1600" b="1"/>
              <a:t>evaluation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57A0B40-952B-F044-A94D-06CC0DF23928}"/>
              </a:ext>
            </a:extLst>
          </p:cNvPr>
          <p:cNvSpPr/>
          <p:nvPr/>
        </p:nvSpPr>
        <p:spPr>
          <a:xfrm>
            <a:off x="3613847" y="2972449"/>
            <a:ext cx="2225842" cy="7238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 b="1"/>
              <a:t>Ex-ante</a:t>
            </a:r>
          </a:p>
          <a:p>
            <a:pPr algn="ctr"/>
            <a:r>
              <a:rPr lang="en-ES" sz="1600" b="1"/>
              <a:t>evaluation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5554231-8306-2845-A871-E19BD4D9AC55}"/>
              </a:ext>
            </a:extLst>
          </p:cNvPr>
          <p:cNvSpPr/>
          <p:nvPr/>
        </p:nvSpPr>
        <p:spPr>
          <a:xfrm>
            <a:off x="6240741" y="2972449"/>
            <a:ext cx="2225842" cy="7238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 b="1"/>
              <a:t>Ex-post</a:t>
            </a:r>
          </a:p>
          <a:p>
            <a:pPr algn="ctr"/>
            <a:r>
              <a:rPr lang="en-ES" sz="1600" b="1"/>
              <a:t>evaluation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C24CCBC7-B1B3-CF43-ABE1-C02FE468A11D}"/>
              </a:ext>
            </a:extLst>
          </p:cNvPr>
          <p:cNvCxnSpPr>
            <a:cxnSpLocks/>
            <a:stCxn id="9" idx="2"/>
            <a:endCxn id="8" idx="2"/>
          </p:cNvCxnSpPr>
          <p:nvPr/>
        </p:nvCxnSpPr>
        <p:spPr>
          <a:xfrm rot="5400000">
            <a:off x="6040215" y="3374149"/>
            <a:ext cx="12700" cy="2626894"/>
          </a:xfrm>
          <a:prstGeom prst="curvedConnector3">
            <a:avLst>
              <a:gd name="adj1" fmla="val 267566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C6DF4845-12A2-B94A-8C8B-7931AFCD6894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4726768" y="2060702"/>
            <a:ext cx="12700" cy="5253788"/>
          </a:xfrm>
          <a:prstGeom prst="curvedConnector3">
            <a:avLst>
              <a:gd name="adj1" fmla="val 524811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82703AB-4A2E-1B42-A4FD-46F5AE39BA8C}"/>
              </a:ext>
            </a:extLst>
          </p:cNvPr>
          <p:cNvSpPr txBox="1"/>
          <p:nvPr/>
        </p:nvSpPr>
        <p:spPr>
          <a:xfrm>
            <a:off x="5507954" y="4737402"/>
            <a:ext cx="1152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B</a:t>
            </a:r>
            <a:r>
              <a:rPr lang="en-ES" sz="1200"/>
              <a:t>ias correction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AE5563-95F3-4145-9FB2-2BBC665B5CA4}"/>
              </a:ext>
            </a:extLst>
          </p:cNvPr>
          <p:cNvSpPr txBox="1"/>
          <p:nvPr/>
        </p:nvSpPr>
        <p:spPr>
          <a:xfrm>
            <a:off x="3457436" y="4989687"/>
            <a:ext cx="2626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err="1"/>
              <a:t>Update</a:t>
            </a:r>
            <a:r>
              <a:rPr lang="es-ES" sz="1200"/>
              <a:t> </a:t>
            </a:r>
            <a:r>
              <a:rPr lang="es-ES" sz="1200" err="1"/>
              <a:t>repository</a:t>
            </a:r>
            <a:r>
              <a:rPr lang="es-ES" sz="1200"/>
              <a:t> + </a:t>
            </a:r>
            <a:r>
              <a:rPr lang="es-ES" sz="1200" err="1"/>
              <a:t>robust</a:t>
            </a:r>
            <a:r>
              <a:rPr lang="es-ES" sz="1200"/>
              <a:t> </a:t>
            </a:r>
            <a:r>
              <a:rPr lang="es-ES" sz="1200" err="1"/>
              <a:t>selection</a:t>
            </a:r>
            <a:endParaRPr lang="en-ES" sz="12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0F57BE-03B6-5540-8F68-16BD39609CE6}"/>
              </a:ext>
            </a:extLst>
          </p:cNvPr>
          <p:cNvCxnSpPr/>
          <p:nvPr/>
        </p:nvCxnSpPr>
        <p:spPr>
          <a:xfrm>
            <a:off x="830542" y="2662570"/>
            <a:ext cx="779245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7B4922-AA40-AA43-8A90-1332DFF77220}"/>
              </a:ext>
            </a:extLst>
          </p:cNvPr>
          <p:cNvSpPr txBox="1"/>
          <p:nvPr/>
        </p:nvSpPr>
        <p:spPr>
          <a:xfrm>
            <a:off x="1089968" y="2297992"/>
            <a:ext cx="1137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Conception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F62C8-8931-734A-9457-D28832DE4D0A}"/>
              </a:ext>
            </a:extLst>
          </p:cNvPr>
          <p:cNvSpPr txBox="1"/>
          <p:nvPr/>
        </p:nvSpPr>
        <p:spPr>
          <a:xfrm>
            <a:off x="5302303" y="2291383"/>
            <a:ext cx="1209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Deployment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186A08-1047-C740-BDB4-A0B7FB13A55F}"/>
              </a:ext>
            </a:extLst>
          </p:cNvPr>
          <p:cNvSpPr txBox="1"/>
          <p:nvPr/>
        </p:nvSpPr>
        <p:spPr>
          <a:xfrm>
            <a:off x="7298899" y="2282570"/>
            <a:ext cx="1166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Assessment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07323E-0B18-0A44-8DE5-5B49C647BA41}"/>
              </a:ext>
            </a:extLst>
          </p:cNvPr>
          <p:cNvSpPr/>
          <p:nvPr/>
        </p:nvSpPr>
        <p:spPr>
          <a:xfrm>
            <a:off x="1618990" y="2633066"/>
            <a:ext cx="79513" cy="215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819828-3A52-904C-B8F0-1C14E70AB4C8}"/>
              </a:ext>
            </a:extLst>
          </p:cNvPr>
          <p:cNvSpPr/>
          <p:nvPr/>
        </p:nvSpPr>
        <p:spPr>
          <a:xfrm>
            <a:off x="5862772" y="2641879"/>
            <a:ext cx="79513" cy="215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9A11A1-12A8-CF4F-A217-CB9D598773CC}"/>
              </a:ext>
            </a:extLst>
          </p:cNvPr>
          <p:cNvSpPr/>
          <p:nvPr/>
        </p:nvSpPr>
        <p:spPr>
          <a:xfrm>
            <a:off x="7892790" y="2633066"/>
            <a:ext cx="79513" cy="215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9803EC94-8FB3-154A-832E-D9C3FB1788DB}"/>
              </a:ext>
            </a:extLst>
          </p:cNvPr>
          <p:cNvCxnSpPr>
            <a:cxnSpLocks/>
            <a:stCxn id="8" idx="2"/>
            <a:endCxn id="7" idx="2"/>
          </p:cNvCxnSpPr>
          <p:nvPr/>
        </p:nvCxnSpPr>
        <p:spPr>
          <a:xfrm rot="5400000">
            <a:off x="3413321" y="3374149"/>
            <a:ext cx="12700" cy="2626894"/>
          </a:xfrm>
          <a:prstGeom prst="curvedConnector3">
            <a:avLst>
              <a:gd name="adj1" fmla="val 257837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B75F10D-3556-B448-8068-23FD85CBAB57}"/>
              </a:ext>
            </a:extLst>
          </p:cNvPr>
          <p:cNvSpPr txBox="1"/>
          <p:nvPr/>
        </p:nvSpPr>
        <p:spPr>
          <a:xfrm>
            <a:off x="830542" y="1906054"/>
            <a:ext cx="1649747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ES" sz="1600"/>
              <a:t>PROJECT PHASES: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2C560A-979F-AF4B-B44B-F1FA1F6D3655}"/>
              </a:ext>
            </a:extLst>
          </p:cNvPr>
          <p:cNvSpPr txBox="1"/>
          <p:nvPr/>
        </p:nvSpPr>
        <p:spPr>
          <a:xfrm>
            <a:off x="2697008" y="2294511"/>
            <a:ext cx="1065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Pre-design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ACB5A0-7C7F-C549-A187-37D1F64E5922}"/>
              </a:ext>
            </a:extLst>
          </p:cNvPr>
          <p:cNvSpPr/>
          <p:nvPr/>
        </p:nvSpPr>
        <p:spPr>
          <a:xfrm>
            <a:off x="3002973" y="2633066"/>
            <a:ext cx="79513" cy="215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13BDBA9A-7D33-484B-AC50-94B27AECA58A}"/>
              </a:ext>
            </a:extLst>
          </p:cNvPr>
          <p:cNvSpPr/>
          <p:nvPr/>
        </p:nvSpPr>
        <p:spPr>
          <a:xfrm>
            <a:off x="4328060" y="2536225"/>
            <a:ext cx="256640" cy="269078"/>
          </a:xfrm>
          <a:prstGeom prst="diamon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C13856-9D83-3546-B08D-362E0C402038}"/>
              </a:ext>
            </a:extLst>
          </p:cNvPr>
          <p:cNvSpPr txBox="1"/>
          <p:nvPr/>
        </p:nvSpPr>
        <p:spPr>
          <a:xfrm>
            <a:off x="4011386" y="2247662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Decision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5984F91D-F6E1-BD4E-9684-6DD999D7FAC8}"/>
              </a:ext>
            </a:extLst>
          </p:cNvPr>
          <p:cNvSpPr/>
          <p:nvPr/>
        </p:nvSpPr>
        <p:spPr>
          <a:xfrm>
            <a:off x="5902528" y="1870191"/>
            <a:ext cx="2109531" cy="202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>
                <a:solidFill>
                  <a:schemeClr val="tx1"/>
                </a:solidFill>
              </a:rPr>
              <a:t>Pilot test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A2C403-EEE4-5C4F-8850-73C4AA8E6495}"/>
              </a:ext>
            </a:extLst>
          </p:cNvPr>
          <p:cNvCxnSpPr>
            <a:cxnSpLocks/>
          </p:cNvCxnSpPr>
          <p:nvPr/>
        </p:nvCxnSpPr>
        <p:spPr>
          <a:xfrm flipV="1">
            <a:off x="5906892" y="2184094"/>
            <a:ext cx="2065411" cy="8813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68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ED3518-21CA-714C-AEC3-2EB6ECF64D2B}"/>
              </a:ext>
            </a:extLst>
          </p:cNvPr>
          <p:cNvSpPr/>
          <p:nvPr/>
        </p:nvSpPr>
        <p:spPr>
          <a:xfrm>
            <a:off x="6084330" y="3334378"/>
            <a:ext cx="2538663" cy="1353218"/>
          </a:xfrm>
          <a:prstGeom prst="roundRect">
            <a:avLst>
              <a:gd name="adj" fmla="val 46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ES">
                <a:solidFill>
                  <a:schemeClr val="tx1"/>
                </a:solidFill>
              </a:rPr>
              <a:t>User profiling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Demand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Causal impact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AFD92AC-8062-E445-9DE5-3EEA554217C3}"/>
              </a:ext>
            </a:extLst>
          </p:cNvPr>
          <p:cNvSpPr/>
          <p:nvPr/>
        </p:nvSpPr>
        <p:spPr>
          <a:xfrm>
            <a:off x="3457436" y="3334378"/>
            <a:ext cx="2538663" cy="1353218"/>
          </a:xfrm>
          <a:prstGeom prst="roundRect">
            <a:avLst>
              <a:gd name="adj" fmla="val 4642"/>
            </a:avLst>
          </a:prstGeom>
          <a:solidFill>
            <a:srgbClr val="CEE8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ES">
                <a:solidFill>
                  <a:schemeClr val="tx1"/>
                </a:solidFill>
              </a:rPr>
              <a:t>User profiling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Potential demand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Intended impact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7014422-D6F5-BC42-B998-2D4C895EF6E2}"/>
              </a:ext>
            </a:extLst>
          </p:cNvPr>
          <p:cNvSpPr/>
          <p:nvPr/>
        </p:nvSpPr>
        <p:spPr>
          <a:xfrm>
            <a:off x="830542" y="3334378"/>
            <a:ext cx="2538663" cy="1353218"/>
          </a:xfrm>
          <a:prstGeom prst="roundRect">
            <a:avLst>
              <a:gd name="adj" fmla="val 46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ES">
                <a:solidFill>
                  <a:schemeClr val="tx1"/>
                </a:solidFill>
              </a:rPr>
              <a:t>Case studies</a:t>
            </a:r>
          </a:p>
          <a:p>
            <a:pPr algn="ctr"/>
            <a:r>
              <a:rPr lang="en-ES">
                <a:solidFill>
                  <a:schemeClr val="tx1"/>
                </a:solidFill>
              </a:rPr>
              <a:t>Impact repository</a:t>
            </a:r>
          </a:p>
          <a:p>
            <a:pPr algn="ctr"/>
            <a:endParaRPr lang="en-ES" sz="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solidFill>
                  <a:schemeClr val="tx2"/>
                </a:solidFill>
              </a:rPr>
              <a:t>MO</a:t>
            </a:r>
            <a:r>
              <a:rPr lang="en-GB" err="1"/>
              <a:t>bility</a:t>
            </a:r>
            <a:r>
              <a:rPr lang="en-GB"/>
              <a:t> </a:t>
            </a:r>
            <a:r>
              <a:rPr lang="en-GB" err="1">
                <a:solidFill>
                  <a:schemeClr val="tx2"/>
                </a:solidFill>
              </a:rPr>
              <a:t>DE</a:t>
            </a:r>
            <a:r>
              <a:rPr lang="en-GB" err="1"/>
              <a:t>cisions</a:t>
            </a:r>
            <a:r>
              <a:rPr lang="en-GB"/>
              <a:t> framework (</a:t>
            </a:r>
            <a:r>
              <a:rPr lang="en-GB">
                <a:solidFill>
                  <a:schemeClr val="tx2"/>
                </a:solidFill>
              </a:rPr>
              <a:t>MODE</a:t>
            </a:r>
            <a:r>
              <a:rPr lang="en-GB"/>
              <a:t>) </a:t>
            </a:r>
            <a:endParaRPr lang="en-GB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2481"/>
            <a:ext cx="7886700" cy="556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>
                <a:latin typeface="Calibri" charset="0"/>
                <a:ea typeface="Calibri" charset="0"/>
                <a:cs typeface="Calibri" charset="0"/>
              </a:rPr>
              <a:t>How can we help cities along the pilot implementation decision process?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472C78D-611B-1A42-9E9B-BDAD831B3892}"/>
              </a:ext>
            </a:extLst>
          </p:cNvPr>
          <p:cNvSpPr/>
          <p:nvPr/>
        </p:nvSpPr>
        <p:spPr>
          <a:xfrm>
            <a:off x="990963" y="2972449"/>
            <a:ext cx="2225842" cy="7238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 b="1"/>
              <a:t>Exploratory</a:t>
            </a:r>
          </a:p>
          <a:p>
            <a:pPr algn="ctr"/>
            <a:r>
              <a:rPr lang="en-ES" sz="1600" b="1"/>
              <a:t>evaluation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57A0B40-952B-F044-A94D-06CC0DF23928}"/>
              </a:ext>
            </a:extLst>
          </p:cNvPr>
          <p:cNvSpPr/>
          <p:nvPr/>
        </p:nvSpPr>
        <p:spPr>
          <a:xfrm>
            <a:off x="3613847" y="2972449"/>
            <a:ext cx="2225842" cy="7238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 b="1"/>
              <a:t>Ex-ante</a:t>
            </a:r>
          </a:p>
          <a:p>
            <a:pPr algn="ctr"/>
            <a:r>
              <a:rPr lang="en-ES" sz="1600" b="1"/>
              <a:t>evaluation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5554231-8306-2845-A871-E19BD4D9AC55}"/>
              </a:ext>
            </a:extLst>
          </p:cNvPr>
          <p:cNvSpPr/>
          <p:nvPr/>
        </p:nvSpPr>
        <p:spPr>
          <a:xfrm>
            <a:off x="6240741" y="2972449"/>
            <a:ext cx="2225842" cy="7238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 b="1"/>
              <a:t>Ex-post</a:t>
            </a:r>
          </a:p>
          <a:p>
            <a:pPr algn="ctr"/>
            <a:r>
              <a:rPr lang="en-ES" sz="1600" b="1"/>
              <a:t>evaluation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C24CCBC7-B1B3-CF43-ABE1-C02FE468A11D}"/>
              </a:ext>
            </a:extLst>
          </p:cNvPr>
          <p:cNvCxnSpPr>
            <a:cxnSpLocks/>
            <a:stCxn id="9" idx="2"/>
            <a:endCxn id="8" idx="2"/>
          </p:cNvCxnSpPr>
          <p:nvPr/>
        </p:nvCxnSpPr>
        <p:spPr>
          <a:xfrm rot="5400000">
            <a:off x="6040215" y="3374149"/>
            <a:ext cx="12700" cy="2626894"/>
          </a:xfrm>
          <a:prstGeom prst="curvedConnector3">
            <a:avLst>
              <a:gd name="adj1" fmla="val 267566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C6DF4845-12A2-B94A-8C8B-7931AFCD6894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4726768" y="2060702"/>
            <a:ext cx="12700" cy="5253788"/>
          </a:xfrm>
          <a:prstGeom prst="curvedConnector3">
            <a:avLst>
              <a:gd name="adj1" fmla="val 524811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82703AB-4A2E-1B42-A4FD-46F5AE39BA8C}"/>
              </a:ext>
            </a:extLst>
          </p:cNvPr>
          <p:cNvSpPr txBox="1"/>
          <p:nvPr/>
        </p:nvSpPr>
        <p:spPr>
          <a:xfrm>
            <a:off x="5507954" y="4737402"/>
            <a:ext cx="1152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B</a:t>
            </a:r>
            <a:r>
              <a:rPr lang="en-ES" sz="1200"/>
              <a:t>ias correction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AE5563-95F3-4145-9FB2-2BBC665B5CA4}"/>
              </a:ext>
            </a:extLst>
          </p:cNvPr>
          <p:cNvSpPr txBox="1"/>
          <p:nvPr/>
        </p:nvSpPr>
        <p:spPr>
          <a:xfrm>
            <a:off x="3457436" y="4989687"/>
            <a:ext cx="2626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err="1"/>
              <a:t>Update</a:t>
            </a:r>
            <a:r>
              <a:rPr lang="es-ES" sz="1200"/>
              <a:t> </a:t>
            </a:r>
            <a:r>
              <a:rPr lang="es-ES" sz="1200" err="1"/>
              <a:t>repository</a:t>
            </a:r>
            <a:r>
              <a:rPr lang="es-ES" sz="1200"/>
              <a:t> + </a:t>
            </a:r>
            <a:r>
              <a:rPr lang="es-ES" sz="1200" err="1"/>
              <a:t>robust</a:t>
            </a:r>
            <a:r>
              <a:rPr lang="es-ES" sz="1200"/>
              <a:t> </a:t>
            </a:r>
            <a:r>
              <a:rPr lang="es-ES" sz="1200" err="1"/>
              <a:t>selection</a:t>
            </a:r>
            <a:endParaRPr lang="en-ES" sz="12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0F57BE-03B6-5540-8F68-16BD39609CE6}"/>
              </a:ext>
            </a:extLst>
          </p:cNvPr>
          <p:cNvCxnSpPr/>
          <p:nvPr/>
        </p:nvCxnSpPr>
        <p:spPr>
          <a:xfrm>
            <a:off x="830542" y="2662570"/>
            <a:ext cx="779245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7B4922-AA40-AA43-8A90-1332DFF77220}"/>
              </a:ext>
            </a:extLst>
          </p:cNvPr>
          <p:cNvSpPr txBox="1"/>
          <p:nvPr/>
        </p:nvSpPr>
        <p:spPr>
          <a:xfrm>
            <a:off x="1089968" y="2297992"/>
            <a:ext cx="1137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Conception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F62C8-8931-734A-9457-D28832DE4D0A}"/>
              </a:ext>
            </a:extLst>
          </p:cNvPr>
          <p:cNvSpPr txBox="1"/>
          <p:nvPr/>
        </p:nvSpPr>
        <p:spPr>
          <a:xfrm>
            <a:off x="5302303" y="2291383"/>
            <a:ext cx="1209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Deployment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186A08-1047-C740-BDB4-A0B7FB13A55F}"/>
              </a:ext>
            </a:extLst>
          </p:cNvPr>
          <p:cNvSpPr txBox="1"/>
          <p:nvPr/>
        </p:nvSpPr>
        <p:spPr>
          <a:xfrm>
            <a:off x="7298899" y="2282570"/>
            <a:ext cx="1166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Assessment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07323E-0B18-0A44-8DE5-5B49C647BA41}"/>
              </a:ext>
            </a:extLst>
          </p:cNvPr>
          <p:cNvSpPr/>
          <p:nvPr/>
        </p:nvSpPr>
        <p:spPr>
          <a:xfrm>
            <a:off x="1618990" y="2633066"/>
            <a:ext cx="79513" cy="215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819828-3A52-904C-B8F0-1C14E70AB4C8}"/>
              </a:ext>
            </a:extLst>
          </p:cNvPr>
          <p:cNvSpPr/>
          <p:nvPr/>
        </p:nvSpPr>
        <p:spPr>
          <a:xfrm>
            <a:off x="5862772" y="2641879"/>
            <a:ext cx="79513" cy="215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9A11A1-12A8-CF4F-A217-CB9D598773CC}"/>
              </a:ext>
            </a:extLst>
          </p:cNvPr>
          <p:cNvSpPr/>
          <p:nvPr/>
        </p:nvSpPr>
        <p:spPr>
          <a:xfrm>
            <a:off x="7892790" y="2633066"/>
            <a:ext cx="79513" cy="215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9803EC94-8FB3-154A-832E-D9C3FB1788DB}"/>
              </a:ext>
            </a:extLst>
          </p:cNvPr>
          <p:cNvCxnSpPr>
            <a:cxnSpLocks/>
            <a:stCxn id="8" idx="2"/>
            <a:endCxn id="7" idx="2"/>
          </p:cNvCxnSpPr>
          <p:nvPr/>
        </p:nvCxnSpPr>
        <p:spPr>
          <a:xfrm rot="5400000">
            <a:off x="3413321" y="3374149"/>
            <a:ext cx="12700" cy="2626894"/>
          </a:xfrm>
          <a:prstGeom prst="curvedConnector3">
            <a:avLst>
              <a:gd name="adj1" fmla="val 257837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B75F10D-3556-B448-8068-23FD85CBAB57}"/>
              </a:ext>
            </a:extLst>
          </p:cNvPr>
          <p:cNvSpPr txBox="1"/>
          <p:nvPr/>
        </p:nvSpPr>
        <p:spPr>
          <a:xfrm>
            <a:off x="830542" y="1906054"/>
            <a:ext cx="1649747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ES" sz="1600"/>
              <a:t>PROJECT PHASES: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2C560A-979F-AF4B-B44B-F1FA1F6D3655}"/>
              </a:ext>
            </a:extLst>
          </p:cNvPr>
          <p:cNvSpPr txBox="1"/>
          <p:nvPr/>
        </p:nvSpPr>
        <p:spPr>
          <a:xfrm>
            <a:off x="2697008" y="2294511"/>
            <a:ext cx="1065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Pre-design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ACB5A0-7C7F-C549-A187-37D1F64E5922}"/>
              </a:ext>
            </a:extLst>
          </p:cNvPr>
          <p:cNvSpPr/>
          <p:nvPr/>
        </p:nvSpPr>
        <p:spPr>
          <a:xfrm>
            <a:off x="3002973" y="2633066"/>
            <a:ext cx="79513" cy="215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13BDBA9A-7D33-484B-AC50-94B27AECA58A}"/>
              </a:ext>
            </a:extLst>
          </p:cNvPr>
          <p:cNvSpPr/>
          <p:nvPr/>
        </p:nvSpPr>
        <p:spPr>
          <a:xfrm>
            <a:off x="4328060" y="2536225"/>
            <a:ext cx="256640" cy="269078"/>
          </a:xfrm>
          <a:prstGeom prst="diamon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C13856-9D83-3546-B08D-362E0C402038}"/>
              </a:ext>
            </a:extLst>
          </p:cNvPr>
          <p:cNvSpPr txBox="1"/>
          <p:nvPr/>
        </p:nvSpPr>
        <p:spPr>
          <a:xfrm>
            <a:off x="4011386" y="2247662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/>
              <a:t>Decision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9DB0D22-6CBF-6741-89FB-ED3CBB75E7A0}"/>
              </a:ext>
            </a:extLst>
          </p:cNvPr>
          <p:cNvSpPr/>
          <p:nvPr/>
        </p:nvSpPr>
        <p:spPr>
          <a:xfrm>
            <a:off x="5902528" y="1870191"/>
            <a:ext cx="2109531" cy="202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>
                <a:solidFill>
                  <a:schemeClr val="tx1"/>
                </a:solidFill>
              </a:rPr>
              <a:t>Pilot test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EFB3CE-6A2C-154B-9CCE-A0CCAC62B79E}"/>
              </a:ext>
            </a:extLst>
          </p:cNvPr>
          <p:cNvCxnSpPr>
            <a:cxnSpLocks/>
          </p:cNvCxnSpPr>
          <p:nvPr/>
        </p:nvCxnSpPr>
        <p:spPr>
          <a:xfrm flipV="1">
            <a:off x="5906892" y="2184094"/>
            <a:ext cx="2065411" cy="8813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47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solidFill>
                  <a:schemeClr val="tx2"/>
                </a:solidFill>
              </a:rPr>
              <a:t>MO</a:t>
            </a:r>
            <a:r>
              <a:rPr lang="en-GB" err="1"/>
              <a:t>bility</a:t>
            </a:r>
            <a:r>
              <a:rPr lang="en-GB"/>
              <a:t> </a:t>
            </a:r>
            <a:r>
              <a:rPr lang="en-GB" err="1">
                <a:solidFill>
                  <a:schemeClr val="tx2"/>
                </a:solidFill>
              </a:rPr>
              <a:t>DE</a:t>
            </a:r>
            <a:r>
              <a:rPr lang="en-GB" err="1"/>
              <a:t>cisions</a:t>
            </a:r>
            <a:r>
              <a:rPr lang="en-GB"/>
              <a:t> framework (</a:t>
            </a:r>
            <a:r>
              <a:rPr lang="en-GB">
                <a:solidFill>
                  <a:schemeClr val="tx2"/>
                </a:solidFill>
              </a:rPr>
              <a:t>MODE</a:t>
            </a:r>
            <a:r>
              <a:rPr lang="en-GB"/>
              <a:t>) </a:t>
            </a:r>
            <a:endParaRPr lang="en-GB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499369" y="3607732"/>
            <a:ext cx="4676226" cy="5561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>
                <a:latin typeface="Calibri" charset="0"/>
                <a:ea typeface="Calibri" charset="0"/>
                <a:cs typeface="Calibri" charset="0"/>
              </a:rPr>
              <a:t>Panel survey content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91F6BB1-7924-274F-92AE-F68AEE582FF6}"/>
              </a:ext>
            </a:extLst>
          </p:cNvPr>
          <p:cNvGrpSpPr/>
          <p:nvPr/>
        </p:nvGrpSpPr>
        <p:grpSpPr>
          <a:xfrm>
            <a:off x="2348425" y="1547706"/>
            <a:ext cx="4447150" cy="4676226"/>
            <a:chOff x="1855176" y="1589648"/>
            <a:chExt cx="4447150" cy="4676226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5844397A-D6B3-FB46-BC84-3DB6AE27AAF7}"/>
                </a:ext>
              </a:extLst>
            </p:cNvPr>
            <p:cNvSpPr/>
            <p:nvPr/>
          </p:nvSpPr>
          <p:spPr>
            <a:xfrm>
              <a:off x="2146608" y="4178106"/>
              <a:ext cx="2087768" cy="2087768"/>
            </a:xfrm>
            <a:prstGeom prst="teardrop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2B4136A5-1B60-C745-A487-BC40746B03E8}"/>
                </a:ext>
              </a:extLst>
            </p:cNvPr>
            <p:cNvSpPr/>
            <p:nvPr/>
          </p:nvSpPr>
          <p:spPr>
            <a:xfrm rot="16200000">
              <a:off x="4318781" y="4178106"/>
              <a:ext cx="1983544" cy="1983544"/>
            </a:xfrm>
            <a:prstGeom prst="teardrop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F59CF4FF-BB37-E940-A0D3-30DCAB165B80}"/>
                </a:ext>
              </a:extLst>
            </p:cNvPr>
            <p:cNvSpPr/>
            <p:nvPr/>
          </p:nvSpPr>
          <p:spPr>
            <a:xfrm rot="5400000">
              <a:off x="1802870" y="1641954"/>
              <a:ext cx="2483811" cy="2379199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ardrop 31">
              <a:extLst>
                <a:ext uri="{FF2B5EF4-FFF2-40B4-BE49-F238E27FC236}">
                  <a16:creationId xmlns:a16="http://schemas.microsoft.com/office/drawing/2014/main" id="{87E8524F-7D3D-7A45-9FC6-463D7E5E73D5}"/>
                </a:ext>
              </a:extLst>
            </p:cNvPr>
            <p:cNvSpPr/>
            <p:nvPr/>
          </p:nvSpPr>
          <p:spPr>
            <a:xfrm rot="10800000">
              <a:off x="4318781" y="2089914"/>
              <a:ext cx="1983544" cy="1983544"/>
            </a:xfrm>
            <a:prstGeom prst="teardrop">
              <a:avLst/>
            </a:prstGeom>
            <a:solidFill>
              <a:srgbClr val="0DA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E3A1F5-09C3-984F-955A-7D90ECE87DB6}"/>
                </a:ext>
              </a:extLst>
            </p:cNvPr>
            <p:cNvSpPr txBox="1"/>
            <p:nvPr/>
          </p:nvSpPr>
          <p:spPr>
            <a:xfrm>
              <a:off x="2011681" y="2649752"/>
              <a:ext cx="2212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solidFill>
                    <a:schemeClr val="bg1"/>
                  </a:solidFill>
                </a:rPr>
                <a:t>Socioeconomics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3E64B6-E8D6-8A44-9921-EE1D668D0B22}"/>
                </a:ext>
              </a:extLst>
            </p:cNvPr>
            <p:cNvSpPr txBox="1"/>
            <p:nvPr/>
          </p:nvSpPr>
          <p:spPr>
            <a:xfrm>
              <a:off x="4663439" y="2570630"/>
              <a:ext cx="16388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solidFill>
                    <a:schemeClr val="bg1"/>
                  </a:solidFill>
                </a:rPr>
                <a:t>Vehicle ownership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1E82CDD-7B8C-5541-98E3-0F2A6DDCE28E}"/>
                </a:ext>
              </a:extLst>
            </p:cNvPr>
            <p:cNvSpPr txBox="1"/>
            <p:nvPr/>
          </p:nvSpPr>
          <p:spPr>
            <a:xfrm>
              <a:off x="2454812" y="5013537"/>
              <a:ext cx="15615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solidFill>
                    <a:schemeClr val="bg1"/>
                  </a:solidFill>
                </a:rPr>
                <a:t>Attitudes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CABF58-FFDA-E94F-BFF3-EB52A4D0F49B}"/>
                </a:ext>
              </a:extLst>
            </p:cNvPr>
            <p:cNvSpPr txBox="1"/>
            <p:nvPr/>
          </p:nvSpPr>
          <p:spPr>
            <a:xfrm>
              <a:off x="4564965" y="4988986"/>
              <a:ext cx="1688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/>
                <a:t>Post-Covid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D306153-64D2-CA48-895A-8F540977DDA6}"/>
                </a:ext>
              </a:extLst>
            </p:cNvPr>
            <p:cNvSpPr/>
            <p:nvPr/>
          </p:nvSpPr>
          <p:spPr>
            <a:xfrm>
              <a:off x="3425484" y="3393620"/>
              <a:ext cx="1568547" cy="15685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tx1"/>
                  </a:solidFill>
                </a:rPr>
                <a:t>Travel diary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879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X&amp;COMPANY bright colors">
      <a:dk1>
        <a:srgbClr val="394053"/>
      </a:dk1>
      <a:lt1>
        <a:sysClr val="window" lastClr="FFFFFF"/>
      </a:lt1>
      <a:dk2>
        <a:srgbClr val="0E8DA3"/>
      </a:dk2>
      <a:lt2>
        <a:srgbClr val="FFFFFF"/>
      </a:lt2>
      <a:accent1>
        <a:srgbClr val="0E8DA3"/>
      </a:accent1>
      <a:accent2>
        <a:srgbClr val="19647E"/>
      </a:accent2>
      <a:accent3>
        <a:srgbClr val="4CB944"/>
      </a:accent3>
      <a:accent4>
        <a:srgbClr val="FFBC42"/>
      </a:accent4>
      <a:accent5>
        <a:srgbClr val="A63446"/>
      </a:accent5>
      <a:accent6>
        <a:srgbClr val="394053"/>
      </a:accent6>
      <a:hlink>
        <a:srgbClr val="A63446"/>
      </a:hlink>
      <a:folHlink>
        <a:srgbClr val="954F72"/>
      </a:folHlink>
    </a:clrScheme>
    <a:fontScheme name="Custom 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- standard - bright" id="{F741DD53-1E3A-A74B-A85E-823F731DD3BA}" vid="{60AFABFD-F56F-0A4F-BA4A-256BF1D695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8CB689BBF064F911E71EFFC1CB2A3" ma:contentTypeVersion="13" ma:contentTypeDescription="Create a new document." ma:contentTypeScope="" ma:versionID="3858b4c0a2009abb6d317c37f65f5eeb">
  <xsd:schema xmlns:xsd="http://www.w3.org/2001/XMLSchema" xmlns:xs="http://www.w3.org/2001/XMLSchema" xmlns:p="http://schemas.microsoft.com/office/2006/metadata/properties" xmlns:ns2="fb7a3a8e-7964-4418-ab96-7edc9afd578f" xmlns:ns3="07e80eab-9d26-4ae7-bd74-003410c928f3" targetNamespace="http://schemas.microsoft.com/office/2006/metadata/properties" ma:root="true" ma:fieldsID="862e075237805341c11d2ba2e9d255ae" ns2:_="" ns3:_="">
    <xsd:import namespace="fb7a3a8e-7964-4418-ab96-7edc9afd578f"/>
    <xsd:import namespace="07e80eab-9d26-4ae7-bd74-003410c928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a3a8e-7964-4418-ab96-7edc9afd5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0eab-9d26-4ae7-bd74-003410c928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1197EB-6C7A-423B-BF44-E83C2489BBCC}"/>
</file>

<file path=customXml/itemProps2.xml><?xml version="1.0" encoding="utf-8"?>
<ds:datastoreItem xmlns:ds="http://schemas.openxmlformats.org/officeDocument/2006/customXml" ds:itemID="{57084C20-285B-4841-BC74-F829D76CC5C4}"/>
</file>

<file path=customXml/itemProps3.xml><?xml version="1.0" encoding="utf-8"?>
<ds:datastoreItem xmlns:ds="http://schemas.openxmlformats.org/officeDocument/2006/customXml" ds:itemID="{FC79CF60-C92B-4228-889F-2B2FF0BB77E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1500</Words>
  <Application>Microsoft Macintosh PowerPoint</Application>
  <PresentationFormat>On-screen Show (4:3)</PresentationFormat>
  <Paragraphs>320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Garamond</vt:lpstr>
      <vt:lpstr>Montserrat</vt:lpstr>
      <vt:lpstr>Verdana</vt:lpstr>
      <vt:lpstr>Office Theme</vt:lpstr>
      <vt:lpstr>MObility DEcisions framework (MODE)</vt:lpstr>
      <vt:lpstr>Why a new methodology to study shared mobility?</vt:lpstr>
      <vt:lpstr>MOBI-MIX: exploring shared mobility &amp; MaaS</vt:lpstr>
      <vt:lpstr>Questions we can help answer</vt:lpstr>
      <vt:lpstr>MObility DEcisions framework (MODE)</vt:lpstr>
      <vt:lpstr>MObility DEcisions framework (MODE) </vt:lpstr>
      <vt:lpstr>MObility DEcisions framework (MODE) </vt:lpstr>
      <vt:lpstr>MObility DEcisions framework (MODE) </vt:lpstr>
      <vt:lpstr>MObility DEcisions framework (MODE) </vt:lpstr>
      <vt:lpstr>CASE STUDY</vt:lpstr>
      <vt:lpstr>Norfolk: Who would join a shared e-Scooter service?</vt:lpstr>
      <vt:lpstr>Norfolk: How much would it change travel behaviour?</vt:lpstr>
      <vt:lpstr>MObility DEcisions framework (MODE) </vt:lpstr>
      <vt:lpstr>MObility DEcisions framework (MODE) </vt:lpstr>
      <vt:lpstr>Ex-post 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MObility DEcisions framework (MODE)</dc:title>
  <dc:creator>Joan Estrada</dc:creator>
  <cp:lastModifiedBy>Joan Estrada</cp:lastModifiedBy>
  <cp:revision>1</cp:revision>
  <dcterms:created xsi:type="dcterms:W3CDTF">2022-04-29T08:16:38Z</dcterms:created>
  <dcterms:modified xsi:type="dcterms:W3CDTF">2022-05-03T07:21:45Z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0x01010099E8CB689BBF064F911E71EFFC1CB2A3</vt:lpwstr>
  </property>
</Properties>
</file>