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3" r:id="rId5"/>
  </p:sldMasterIdLst>
  <p:notesMasterIdLst>
    <p:notesMasterId r:id="rId24"/>
  </p:notesMasterIdLst>
  <p:sldIdLst>
    <p:sldId id="282" r:id="rId6"/>
    <p:sldId id="324" r:id="rId7"/>
    <p:sldId id="1224" r:id="rId8"/>
    <p:sldId id="1225" r:id="rId9"/>
    <p:sldId id="1271" r:id="rId10"/>
    <p:sldId id="1239" r:id="rId11"/>
    <p:sldId id="1253" r:id="rId12"/>
    <p:sldId id="1270" r:id="rId13"/>
    <p:sldId id="1262" r:id="rId14"/>
    <p:sldId id="1254" r:id="rId15"/>
    <p:sldId id="272" r:id="rId16"/>
    <p:sldId id="273" r:id="rId17"/>
    <p:sldId id="278" r:id="rId18"/>
    <p:sldId id="279" r:id="rId19"/>
    <p:sldId id="1247" r:id="rId20"/>
    <p:sldId id="1248" r:id="rId21"/>
    <p:sldId id="1256" r:id="rId22"/>
    <p:sldId id="1214"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C014"/>
    <a:srgbClr val="019562"/>
    <a:srgbClr val="034E9F"/>
    <a:srgbClr val="97C03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729" autoAdjust="0"/>
  </p:normalViewPr>
  <p:slideViewPr>
    <p:cSldViewPr snapToGrid="0" snapToObjects="1">
      <p:cViewPr varScale="1">
        <p:scale>
          <a:sx n="102" d="100"/>
          <a:sy n="102" d="100"/>
        </p:scale>
        <p:origin x="1884"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leuven.lokaal\adhemar\533_MOB_Data\533_10_Algemene_Data\Deelmobiliteit\e-deelbakfietsen\Cargoroo\20220215_Data-analyse_Cargoroo.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leuven.lokaal\adhemar\533_MOB_Data\533_10_Algemene_Data\Deelmobiliteit\e-deelbakfietsen\Cargoroo\20220215_Data-analyse_Cargoroo.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leuven.lokaal\adhemar\533_MOB_Data\533_10_Algemene_Data\Deelmobiliteit\e-deelbakfietsen\Cargoroo\20220215_Data-analyse_Cargoroo.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leuven.lokaal\adhemar\533_MOB_Data\533_10_Algemene_Data\Deelmobiliteit\e-deelbakfietsen\Cargoroo\20220215_Data-analyse_Cargoroo.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leuven.lokaal\adhemar\533_MOB_Data\533_10_Algemene_Data\Deelmobiliteit\e-deelfietsen\Urbee\20220221_Analyse%20data%20Urbee_v5.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leuven.lokaal\adhemar\533_MOB_Data\533_10_Algemene_Data\Deelmobiliteit\e-deelfietsen\Urbee\20220221_Analyse%20data%20Urbee_v5.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leuven.lokaal\adhemar\533_MOB_Data\533_10_Algemene_Data\Deelmobiliteit\e-deelfietsen\Urbee\20220221_Analyse%20data%20Urbee_v5.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BE" dirty="0"/>
              <a:t>Availability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BE"/>
        </a:p>
      </c:txPr>
    </c:title>
    <c:autoTitleDeleted val="0"/>
    <c:plotArea>
      <c:layout/>
      <c:areaChart>
        <c:grouping val="stacked"/>
        <c:varyColors val="0"/>
        <c:ser>
          <c:idx val="0"/>
          <c:order val="0"/>
          <c:tx>
            <c:strRef>
              <c:f>'dashboard data i2-i14'!$B$4</c:f>
              <c:strCache>
                <c:ptCount val="1"/>
                <c:pt idx="0">
                  <c:v>Ø Fleet Uptime</c:v>
                </c:pt>
              </c:strCache>
            </c:strRef>
          </c:tx>
          <c:spPr>
            <a:solidFill>
              <a:srgbClr val="00B050"/>
            </a:solidFill>
            <a:ln>
              <a:noFill/>
            </a:ln>
            <a:effectLst/>
          </c:spPr>
          <c:cat>
            <c:numRef>
              <c:f>'dashboard data i2-i14'!$J$1:$V$1</c:f>
              <c:numCache>
                <c:formatCode>mmm\-yy</c:formatCode>
                <c:ptCount val="13"/>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numCache>
            </c:numRef>
          </c:cat>
          <c:val>
            <c:numRef>
              <c:f>'dashboard data i2-i14'!$J$4:$V$4</c:f>
              <c:numCache>
                <c:formatCode>0.0%</c:formatCode>
                <c:ptCount val="13"/>
                <c:pt idx="0">
                  <c:v>0.88600000000000001</c:v>
                </c:pt>
                <c:pt idx="1">
                  <c:v>0.70199999999999996</c:v>
                </c:pt>
                <c:pt idx="2">
                  <c:v>0.93799999999999994</c:v>
                </c:pt>
                <c:pt idx="3">
                  <c:v>0.91600000000000004</c:v>
                </c:pt>
                <c:pt idx="4">
                  <c:v>0.96199999999999997</c:v>
                </c:pt>
                <c:pt idx="5">
                  <c:v>0.86699999999999999</c:v>
                </c:pt>
                <c:pt idx="6">
                  <c:v>0.90800000000000003</c:v>
                </c:pt>
                <c:pt idx="7">
                  <c:v>0.47</c:v>
                </c:pt>
                <c:pt idx="8">
                  <c:v>0.6</c:v>
                </c:pt>
                <c:pt idx="9">
                  <c:v>0.79</c:v>
                </c:pt>
                <c:pt idx="10">
                  <c:v>0.8</c:v>
                </c:pt>
                <c:pt idx="11">
                  <c:v>0.7</c:v>
                </c:pt>
                <c:pt idx="12">
                  <c:v>0.66</c:v>
                </c:pt>
              </c:numCache>
            </c:numRef>
          </c:val>
          <c:extLst>
            <c:ext xmlns:c16="http://schemas.microsoft.com/office/drawing/2014/chart" uri="{C3380CC4-5D6E-409C-BE32-E72D297353CC}">
              <c16:uniqueId val="{00000000-77BD-488E-960A-B25E9379008F}"/>
            </c:ext>
          </c:extLst>
        </c:ser>
        <c:ser>
          <c:idx val="1"/>
          <c:order val="1"/>
          <c:tx>
            <c:strRef>
              <c:f>'dashboard data i2-i14'!$B$5</c:f>
              <c:strCache>
                <c:ptCount val="1"/>
                <c:pt idx="0">
                  <c:v>Ø Fleet Downtime</c:v>
                </c:pt>
              </c:strCache>
            </c:strRef>
          </c:tx>
          <c:spPr>
            <a:solidFill>
              <a:schemeClr val="accent2">
                <a:lumMod val="60000"/>
                <a:lumOff val="40000"/>
              </a:schemeClr>
            </a:solidFill>
            <a:ln>
              <a:noFill/>
            </a:ln>
            <a:effectLst/>
          </c:spPr>
          <c:cat>
            <c:numRef>
              <c:f>'dashboard data i2-i14'!$J$1:$V$1</c:f>
              <c:numCache>
                <c:formatCode>mmm\-yy</c:formatCode>
                <c:ptCount val="13"/>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numCache>
            </c:numRef>
          </c:cat>
          <c:val>
            <c:numRef>
              <c:f>'dashboard data i2-i14'!$J$5:$V$5</c:f>
              <c:numCache>
                <c:formatCode>0.0%</c:formatCode>
                <c:ptCount val="13"/>
                <c:pt idx="0">
                  <c:v>0.11399999999999999</c:v>
                </c:pt>
                <c:pt idx="1">
                  <c:v>0.29800000000000004</c:v>
                </c:pt>
                <c:pt idx="2">
                  <c:v>6.2000000000000055E-2</c:v>
                </c:pt>
                <c:pt idx="3">
                  <c:v>8.3999999999999964E-2</c:v>
                </c:pt>
                <c:pt idx="4">
                  <c:v>3.8000000000000034E-2</c:v>
                </c:pt>
                <c:pt idx="5">
                  <c:v>0.13300000000000001</c:v>
                </c:pt>
                <c:pt idx="6">
                  <c:v>9.1999999999999971E-2</c:v>
                </c:pt>
                <c:pt idx="7">
                  <c:v>0.53</c:v>
                </c:pt>
                <c:pt idx="8">
                  <c:v>0.4</c:v>
                </c:pt>
                <c:pt idx="9">
                  <c:v>0.20999999999999996</c:v>
                </c:pt>
                <c:pt idx="10">
                  <c:v>0.19999999999999996</c:v>
                </c:pt>
                <c:pt idx="11">
                  <c:v>0.30000000000000004</c:v>
                </c:pt>
                <c:pt idx="12">
                  <c:v>0.33999999999999997</c:v>
                </c:pt>
              </c:numCache>
            </c:numRef>
          </c:val>
          <c:extLst>
            <c:ext xmlns:c16="http://schemas.microsoft.com/office/drawing/2014/chart" uri="{C3380CC4-5D6E-409C-BE32-E72D297353CC}">
              <c16:uniqueId val="{00000001-77BD-488E-960A-B25E9379008F}"/>
            </c:ext>
          </c:extLst>
        </c:ser>
        <c:dLbls>
          <c:showLegendKey val="0"/>
          <c:showVal val="0"/>
          <c:showCatName val="0"/>
          <c:showSerName val="0"/>
          <c:showPercent val="0"/>
          <c:showBubbleSize val="0"/>
        </c:dLbls>
        <c:axId val="776905016"/>
        <c:axId val="776902720"/>
      </c:areaChart>
      <c:dateAx>
        <c:axId val="776905016"/>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776902720"/>
        <c:crossesAt val="0"/>
        <c:auto val="1"/>
        <c:lblOffset val="100"/>
        <c:baseTimeUnit val="months"/>
      </c:dateAx>
      <c:valAx>
        <c:axId val="77690272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77690501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legend>
    <c:plotVisOnly val="1"/>
    <c:dispBlanksAs val="zero"/>
    <c:showDLblsOverMax val="0"/>
  </c:chart>
  <c:spPr>
    <a:noFill/>
    <a:ln>
      <a:noFill/>
    </a:ln>
    <a:effectLst/>
  </c:spPr>
  <c:txPr>
    <a:bodyPr/>
    <a:lstStyle/>
    <a:p>
      <a:pPr>
        <a:defRPr/>
      </a:pPr>
      <a:endParaRPr lang="nl-BE"/>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nl-BE" sz="1800" b="0" i="0" baseline="0" dirty="0" err="1">
                <a:effectLst/>
              </a:rPr>
              <a:t>Overview</a:t>
            </a:r>
            <a:endParaRPr lang="nl-BE" dirty="0">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nl-BE"/>
        </a:p>
      </c:txPr>
    </c:title>
    <c:autoTitleDeleted val="0"/>
    <c:plotArea>
      <c:layout/>
      <c:lineChart>
        <c:grouping val="standard"/>
        <c:varyColors val="0"/>
        <c:ser>
          <c:idx val="0"/>
          <c:order val="0"/>
          <c:tx>
            <c:strRef>
              <c:f>'dashboard data i2-i14'!$B$7</c:f>
              <c:strCache>
                <c:ptCount val="1"/>
                <c:pt idx="0">
                  <c:v>Total Sign Ups</c:v>
                </c:pt>
              </c:strCache>
            </c:strRef>
          </c:tx>
          <c:spPr>
            <a:ln w="28575" cap="rnd">
              <a:solidFill>
                <a:schemeClr val="accent1"/>
              </a:solidFill>
              <a:round/>
            </a:ln>
            <a:effectLst/>
          </c:spPr>
          <c:marker>
            <c:symbol val="none"/>
          </c:marker>
          <c:cat>
            <c:numRef>
              <c:f>'dashboard data i2-i14'!$C$1:$V$1</c:f>
              <c:numCache>
                <c:formatCode>mmm\-yy</c:formatCode>
                <c:ptCount val="20"/>
                <c:pt idx="0">
                  <c:v>43983</c:v>
                </c:pt>
                <c:pt idx="1">
                  <c:v>44013</c:v>
                </c:pt>
                <c:pt idx="2">
                  <c:v>44044</c:v>
                </c:pt>
                <c:pt idx="3">
                  <c:v>44075</c:v>
                </c:pt>
                <c:pt idx="4">
                  <c:v>44105</c:v>
                </c:pt>
                <c:pt idx="5">
                  <c:v>44136</c:v>
                </c:pt>
                <c:pt idx="6">
                  <c:v>44166</c:v>
                </c:pt>
                <c:pt idx="7">
                  <c:v>44197</c:v>
                </c:pt>
                <c:pt idx="8">
                  <c:v>44228</c:v>
                </c:pt>
                <c:pt idx="9">
                  <c:v>44256</c:v>
                </c:pt>
                <c:pt idx="10">
                  <c:v>44287</c:v>
                </c:pt>
                <c:pt idx="11">
                  <c:v>44317</c:v>
                </c:pt>
                <c:pt idx="12">
                  <c:v>44348</c:v>
                </c:pt>
                <c:pt idx="13">
                  <c:v>44378</c:v>
                </c:pt>
                <c:pt idx="14">
                  <c:v>44409</c:v>
                </c:pt>
                <c:pt idx="15">
                  <c:v>44440</c:v>
                </c:pt>
                <c:pt idx="16">
                  <c:v>44470</c:v>
                </c:pt>
                <c:pt idx="17">
                  <c:v>44501</c:v>
                </c:pt>
                <c:pt idx="18">
                  <c:v>44531</c:v>
                </c:pt>
                <c:pt idx="19">
                  <c:v>44562</c:v>
                </c:pt>
              </c:numCache>
              <c:extLst/>
            </c:numRef>
          </c:cat>
          <c:val>
            <c:numRef>
              <c:f>'dashboard data i2-i14'!$C$7:$V$7</c:f>
              <c:numCache>
                <c:formatCode>General</c:formatCode>
                <c:ptCount val="20"/>
                <c:pt idx="0">
                  <c:v>129</c:v>
                </c:pt>
                <c:pt idx="1">
                  <c:v>262</c:v>
                </c:pt>
                <c:pt idx="2">
                  <c:v>336</c:v>
                </c:pt>
                <c:pt idx="3">
                  <c:v>410</c:v>
                </c:pt>
                <c:pt idx="4">
                  <c:v>471</c:v>
                </c:pt>
                <c:pt idx="5">
                  <c:v>511</c:v>
                </c:pt>
                <c:pt idx="6">
                  <c:v>526</c:v>
                </c:pt>
                <c:pt idx="7">
                  <c:v>550</c:v>
                </c:pt>
                <c:pt idx="8">
                  <c:v>583</c:v>
                </c:pt>
                <c:pt idx="9">
                  <c:v>612</c:v>
                </c:pt>
                <c:pt idx="10">
                  <c:v>643</c:v>
                </c:pt>
                <c:pt idx="11">
                  <c:v>677</c:v>
                </c:pt>
                <c:pt idx="12">
                  <c:v>732</c:v>
                </c:pt>
                <c:pt idx="13">
                  <c:v>848</c:v>
                </c:pt>
                <c:pt idx="14">
                  <c:v>771</c:v>
                </c:pt>
                <c:pt idx="15">
                  <c:v>859</c:v>
                </c:pt>
                <c:pt idx="16">
                  <c:v>909</c:v>
                </c:pt>
                <c:pt idx="17">
                  <c:v>961</c:v>
                </c:pt>
                <c:pt idx="18">
                  <c:v>959</c:v>
                </c:pt>
                <c:pt idx="19">
                  <c:v>1018</c:v>
                </c:pt>
              </c:numCache>
              <c:extLst/>
            </c:numRef>
          </c:val>
          <c:smooth val="0"/>
          <c:extLst>
            <c:ext xmlns:c16="http://schemas.microsoft.com/office/drawing/2014/chart" uri="{C3380CC4-5D6E-409C-BE32-E72D297353CC}">
              <c16:uniqueId val="{00000000-02C3-4ABB-B2AB-764BE9C78720}"/>
            </c:ext>
          </c:extLst>
        </c:ser>
        <c:ser>
          <c:idx val="1"/>
          <c:order val="1"/>
          <c:tx>
            <c:strRef>
              <c:f>'dashboard data i2-i14'!$B$8</c:f>
              <c:strCache>
                <c:ptCount val="1"/>
                <c:pt idx="0">
                  <c:v>Total Active Users</c:v>
                </c:pt>
              </c:strCache>
            </c:strRef>
          </c:tx>
          <c:spPr>
            <a:ln w="28575" cap="rnd">
              <a:solidFill>
                <a:schemeClr val="accent2"/>
              </a:solidFill>
              <a:round/>
            </a:ln>
            <a:effectLst/>
          </c:spPr>
          <c:marker>
            <c:symbol val="none"/>
          </c:marker>
          <c:trendline>
            <c:spPr>
              <a:ln w="19050" cap="rnd">
                <a:solidFill>
                  <a:schemeClr val="accent2"/>
                </a:solidFill>
                <a:prstDash val="sysDot"/>
              </a:ln>
              <a:effectLst/>
            </c:spPr>
            <c:trendlineType val="linear"/>
            <c:dispRSqr val="0"/>
            <c:dispEq val="0"/>
          </c:trendline>
          <c:cat>
            <c:numRef>
              <c:f>'dashboard data i2-i14'!$C$1:$V$1</c:f>
              <c:numCache>
                <c:formatCode>mmm\-yy</c:formatCode>
                <c:ptCount val="20"/>
                <c:pt idx="0">
                  <c:v>43983</c:v>
                </c:pt>
                <c:pt idx="1">
                  <c:v>44013</c:v>
                </c:pt>
                <c:pt idx="2">
                  <c:v>44044</c:v>
                </c:pt>
                <c:pt idx="3">
                  <c:v>44075</c:v>
                </c:pt>
                <c:pt idx="4">
                  <c:v>44105</c:v>
                </c:pt>
                <c:pt idx="5">
                  <c:v>44136</c:v>
                </c:pt>
                <c:pt idx="6">
                  <c:v>44166</c:v>
                </c:pt>
                <c:pt idx="7">
                  <c:v>44197</c:v>
                </c:pt>
                <c:pt idx="8">
                  <c:v>44228</c:v>
                </c:pt>
                <c:pt idx="9">
                  <c:v>44256</c:v>
                </c:pt>
                <c:pt idx="10">
                  <c:v>44287</c:v>
                </c:pt>
                <c:pt idx="11">
                  <c:v>44317</c:v>
                </c:pt>
                <c:pt idx="12">
                  <c:v>44348</c:v>
                </c:pt>
                <c:pt idx="13">
                  <c:v>44378</c:v>
                </c:pt>
                <c:pt idx="14">
                  <c:v>44409</c:v>
                </c:pt>
                <c:pt idx="15">
                  <c:v>44440</c:v>
                </c:pt>
                <c:pt idx="16">
                  <c:v>44470</c:v>
                </c:pt>
                <c:pt idx="17">
                  <c:v>44501</c:v>
                </c:pt>
                <c:pt idx="18">
                  <c:v>44531</c:v>
                </c:pt>
                <c:pt idx="19">
                  <c:v>44562</c:v>
                </c:pt>
              </c:numCache>
              <c:extLst/>
            </c:numRef>
          </c:cat>
          <c:val>
            <c:numRef>
              <c:f>'dashboard data i2-i14'!$C$8:$V$8</c:f>
              <c:numCache>
                <c:formatCode>General</c:formatCode>
                <c:ptCount val="20"/>
                <c:pt idx="7">
                  <c:v>48</c:v>
                </c:pt>
                <c:pt idx="8">
                  <c:v>69</c:v>
                </c:pt>
                <c:pt idx="9">
                  <c:v>87</c:v>
                </c:pt>
                <c:pt idx="10">
                  <c:v>96</c:v>
                </c:pt>
                <c:pt idx="11">
                  <c:v>102</c:v>
                </c:pt>
                <c:pt idx="12">
                  <c:v>107</c:v>
                </c:pt>
                <c:pt idx="13">
                  <c:v>139</c:v>
                </c:pt>
                <c:pt idx="14">
                  <c:v>140</c:v>
                </c:pt>
                <c:pt idx="15">
                  <c:v>200</c:v>
                </c:pt>
                <c:pt idx="16">
                  <c:v>168</c:v>
                </c:pt>
                <c:pt idx="17">
                  <c:v>141</c:v>
                </c:pt>
                <c:pt idx="18">
                  <c:v>126</c:v>
                </c:pt>
                <c:pt idx="19">
                  <c:v>105</c:v>
                </c:pt>
              </c:numCache>
              <c:extLst/>
            </c:numRef>
          </c:val>
          <c:smooth val="0"/>
          <c:extLst>
            <c:ext xmlns:c16="http://schemas.microsoft.com/office/drawing/2014/chart" uri="{C3380CC4-5D6E-409C-BE32-E72D297353CC}">
              <c16:uniqueId val="{00000002-02C3-4ABB-B2AB-764BE9C78720}"/>
            </c:ext>
          </c:extLst>
        </c:ser>
        <c:ser>
          <c:idx val="2"/>
          <c:order val="2"/>
          <c:tx>
            <c:strRef>
              <c:f>'dashboard data i2-i14'!$B$9</c:f>
              <c:strCache>
                <c:ptCount val="1"/>
                <c:pt idx="0">
                  <c:v>New Sign Ups</c:v>
                </c:pt>
              </c:strCache>
            </c:strRef>
          </c:tx>
          <c:spPr>
            <a:ln w="28575" cap="rnd">
              <a:solidFill>
                <a:schemeClr val="accent3"/>
              </a:solidFill>
              <a:round/>
            </a:ln>
            <a:effectLst/>
          </c:spPr>
          <c:marker>
            <c:symbol val="none"/>
          </c:marker>
          <c:cat>
            <c:numRef>
              <c:f>'dashboard data i2-i14'!$C$1:$V$1</c:f>
              <c:numCache>
                <c:formatCode>mmm\-yy</c:formatCode>
                <c:ptCount val="20"/>
                <c:pt idx="0">
                  <c:v>43983</c:v>
                </c:pt>
                <c:pt idx="1">
                  <c:v>44013</c:v>
                </c:pt>
                <c:pt idx="2">
                  <c:v>44044</c:v>
                </c:pt>
                <c:pt idx="3">
                  <c:v>44075</c:v>
                </c:pt>
                <c:pt idx="4">
                  <c:v>44105</c:v>
                </c:pt>
                <c:pt idx="5">
                  <c:v>44136</c:v>
                </c:pt>
                <c:pt idx="6">
                  <c:v>44166</c:v>
                </c:pt>
                <c:pt idx="7">
                  <c:v>44197</c:v>
                </c:pt>
                <c:pt idx="8">
                  <c:v>44228</c:v>
                </c:pt>
                <c:pt idx="9">
                  <c:v>44256</c:v>
                </c:pt>
                <c:pt idx="10">
                  <c:v>44287</c:v>
                </c:pt>
                <c:pt idx="11">
                  <c:v>44317</c:v>
                </c:pt>
                <c:pt idx="12">
                  <c:v>44348</c:v>
                </c:pt>
                <c:pt idx="13">
                  <c:v>44378</c:v>
                </c:pt>
                <c:pt idx="14">
                  <c:v>44409</c:v>
                </c:pt>
                <c:pt idx="15">
                  <c:v>44440</c:v>
                </c:pt>
                <c:pt idx="16">
                  <c:v>44470</c:v>
                </c:pt>
                <c:pt idx="17">
                  <c:v>44501</c:v>
                </c:pt>
                <c:pt idx="18">
                  <c:v>44531</c:v>
                </c:pt>
                <c:pt idx="19">
                  <c:v>44562</c:v>
                </c:pt>
              </c:numCache>
              <c:extLst/>
            </c:numRef>
          </c:cat>
          <c:val>
            <c:numRef>
              <c:f>'dashboard data i2-i14'!$C$9:$V$9</c:f>
              <c:numCache>
                <c:formatCode>General</c:formatCode>
                <c:ptCount val="20"/>
                <c:pt idx="0">
                  <c:v>129</c:v>
                </c:pt>
                <c:pt idx="1">
                  <c:v>133</c:v>
                </c:pt>
                <c:pt idx="2">
                  <c:v>74</c:v>
                </c:pt>
                <c:pt idx="3">
                  <c:v>74</c:v>
                </c:pt>
                <c:pt idx="4">
                  <c:v>61</c:v>
                </c:pt>
                <c:pt idx="5">
                  <c:v>40</c:v>
                </c:pt>
                <c:pt idx="6">
                  <c:v>15</c:v>
                </c:pt>
                <c:pt idx="7">
                  <c:v>20</c:v>
                </c:pt>
                <c:pt idx="8">
                  <c:v>32</c:v>
                </c:pt>
                <c:pt idx="9">
                  <c:v>29</c:v>
                </c:pt>
                <c:pt idx="10">
                  <c:v>31</c:v>
                </c:pt>
                <c:pt idx="11">
                  <c:v>33</c:v>
                </c:pt>
                <c:pt idx="12">
                  <c:v>55</c:v>
                </c:pt>
                <c:pt idx="13">
                  <c:v>112</c:v>
                </c:pt>
                <c:pt idx="14">
                  <c:v>134</c:v>
                </c:pt>
                <c:pt idx="15">
                  <c:v>79</c:v>
                </c:pt>
                <c:pt idx="16">
                  <c:v>50</c:v>
                </c:pt>
                <c:pt idx="17">
                  <c:v>52</c:v>
                </c:pt>
                <c:pt idx="18">
                  <c:v>34</c:v>
                </c:pt>
                <c:pt idx="19">
                  <c:v>23</c:v>
                </c:pt>
              </c:numCache>
              <c:extLst/>
            </c:numRef>
          </c:val>
          <c:smooth val="0"/>
          <c:extLst xmlns:c15="http://schemas.microsoft.com/office/drawing/2012/chart">
            <c:ext xmlns:c16="http://schemas.microsoft.com/office/drawing/2014/chart" uri="{C3380CC4-5D6E-409C-BE32-E72D297353CC}">
              <c16:uniqueId val="{00000003-02C3-4ABB-B2AB-764BE9C78720}"/>
            </c:ext>
          </c:extLst>
        </c:ser>
        <c:dLbls>
          <c:showLegendKey val="0"/>
          <c:showVal val="0"/>
          <c:showCatName val="0"/>
          <c:showSerName val="0"/>
          <c:showPercent val="0"/>
          <c:showBubbleSize val="0"/>
        </c:dLbls>
        <c:marker val="1"/>
        <c:smooth val="0"/>
        <c:axId val="425190944"/>
        <c:axId val="425186352"/>
        <c:extLst>
          <c:ext xmlns:c15="http://schemas.microsoft.com/office/drawing/2012/chart" uri="{02D57815-91ED-43cb-92C2-25804820EDAC}">
            <c15:filteredLineSeries>
              <c15:ser>
                <c:idx val="3"/>
                <c:order val="3"/>
                <c:tx>
                  <c:strRef>
                    <c:extLst>
                      <c:ext uri="{02D57815-91ED-43cb-92C2-25804820EDAC}">
                        <c15:formulaRef>
                          <c15:sqref>'dashboard data i2-i14'!$B$12</c15:sqref>
                        </c15:formulaRef>
                      </c:ext>
                    </c:extLst>
                    <c:strCache>
                      <c:ptCount val="1"/>
                      <c:pt idx="0">
                        <c:v>Aantal verhuren</c:v>
                      </c:pt>
                    </c:strCache>
                  </c:strRef>
                </c:tx>
                <c:spPr>
                  <a:ln w="28575" cap="rnd">
                    <a:solidFill>
                      <a:schemeClr val="accent4"/>
                    </a:solidFill>
                    <a:round/>
                  </a:ln>
                  <a:effectLst/>
                </c:spPr>
                <c:marker>
                  <c:symbol val="none"/>
                </c:marker>
                <c:cat>
                  <c:numRef>
                    <c:extLst>
                      <c:ext uri="{02D57815-91ED-43cb-92C2-25804820EDAC}">
                        <c15:formulaRef>
                          <c15:sqref>'dashboard data i2-i14'!$C$1:$V$1</c15:sqref>
                        </c15:formulaRef>
                      </c:ext>
                    </c:extLst>
                    <c:numCache>
                      <c:formatCode>mmm\-yy</c:formatCode>
                      <c:ptCount val="20"/>
                      <c:pt idx="0">
                        <c:v>43983</c:v>
                      </c:pt>
                      <c:pt idx="1">
                        <c:v>44013</c:v>
                      </c:pt>
                      <c:pt idx="2">
                        <c:v>44044</c:v>
                      </c:pt>
                      <c:pt idx="3">
                        <c:v>44075</c:v>
                      </c:pt>
                      <c:pt idx="4">
                        <c:v>44105</c:v>
                      </c:pt>
                      <c:pt idx="5">
                        <c:v>44136</c:v>
                      </c:pt>
                      <c:pt idx="6">
                        <c:v>44166</c:v>
                      </c:pt>
                      <c:pt idx="7">
                        <c:v>44197</c:v>
                      </c:pt>
                      <c:pt idx="8">
                        <c:v>44228</c:v>
                      </c:pt>
                      <c:pt idx="9">
                        <c:v>44256</c:v>
                      </c:pt>
                      <c:pt idx="10">
                        <c:v>44287</c:v>
                      </c:pt>
                      <c:pt idx="11">
                        <c:v>44317</c:v>
                      </c:pt>
                      <c:pt idx="12">
                        <c:v>44348</c:v>
                      </c:pt>
                      <c:pt idx="13">
                        <c:v>44378</c:v>
                      </c:pt>
                      <c:pt idx="14">
                        <c:v>44409</c:v>
                      </c:pt>
                      <c:pt idx="15">
                        <c:v>44440</c:v>
                      </c:pt>
                      <c:pt idx="16">
                        <c:v>44470</c:v>
                      </c:pt>
                      <c:pt idx="17">
                        <c:v>44501</c:v>
                      </c:pt>
                      <c:pt idx="18">
                        <c:v>44531</c:v>
                      </c:pt>
                      <c:pt idx="19">
                        <c:v>44562</c:v>
                      </c:pt>
                    </c:numCache>
                  </c:numRef>
                </c:cat>
                <c:val>
                  <c:numRef>
                    <c:extLst>
                      <c:ext uri="{02D57815-91ED-43cb-92C2-25804820EDAC}">
                        <c15:formulaRef>
                          <c15:sqref>'dashboard data i2-i14'!$C$12:$V$12</c15:sqref>
                        </c15:formulaRef>
                      </c:ext>
                    </c:extLst>
                    <c:numCache>
                      <c:formatCode>General</c:formatCode>
                      <c:ptCount val="20"/>
                      <c:pt idx="0">
                        <c:v>179</c:v>
                      </c:pt>
                      <c:pt idx="1">
                        <c:v>180</c:v>
                      </c:pt>
                      <c:pt idx="2">
                        <c:v>202</c:v>
                      </c:pt>
                      <c:pt idx="3">
                        <c:v>134</c:v>
                      </c:pt>
                      <c:pt idx="4">
                        <c:v>135</c:v>
                      </c:pt>
                      <c:pt idx="5">
                        <c:v>153</c:v>
                      </c:pt>
                      <c:pt idx="6">
                        <c:v>136</c:v>
                      </c:pt>
                      <c:pt idx="7">
                        <c:v>93</c:v>
                      </c:pt>
                      <c:pt idx="8">
                        <c:v>115</c:v>
                      </c:pt>
                      <c:pt idx="9">
                        <c:v>166</c:v>
                      </c:pt>
                      <c:pt idx="10">
                        <c:v>169</c:v>
                      </c:pt>
                      <c:pt idx="11">
                        <c:v>175</c:v>
                      </c:pt>
                      <c:pt idx="12">
                        <c:v>197</c:v>
                      </c:pt>
                      <c:pt idx="13">
                        <c:v>253</c:v>
                      </c:pt>
                      <c:pt idx="14">
                        <c:v>271</c:v>
                      </c:pt>
                      <c:pt idx="15">
                        <c:v>406</c:v>
                      </c:pt>
                      <c:pt idx="16">
                        <c:v>347</c:v>
                      </c:pt>
                      <c:pt idx="17">
                        <c:v>284</c:v>
                      </c:pt>
                      <c:pt idx="18">
                        <c:v>256</c:v>
                      </c:pt>
                      <c:pt idx="19">
                        <c:v>212</c:v>
                      </c:pt>
                    </c:numCache>
                  </c:numRef>
                </c:val>
                <c:smooth val="0"/>
                <c:extLst>
                  <c:ext xmlns:c16="http://schemas.microsoft.com/office/drawing/2014/chart" uri="{C3380CC4-5D6E-409C-BE32-E72D297353CC}">
                    <c16:uniqueId val="{00000005-02C3-4ABB-B2AB-764BE9C78720}"/>
                  </c:ext>
                </c:extLst>
              </c15:ser>
            </c15:filteredLineSeries>
          </c:ext>
        </c:extLst>
      </c:lineChart>
      <c:lineChart>
        <c:grouping val="standard"/>
        <c:varyColors val="0"/>
        <c:ser>
          <c:idx val="4"/>
          <c:order val="4"/>
          <c:tx>
            <c:strRef>
              <c:f>'dashboard data i2-i14'!$B$13</c:f>
              <c:strCache>
                <c:ptCount val="1"/>
                <c:pt idx="0">
                  <c:v>Ø Rentals per Cargobike per Day</c:v>
                </c:pt>
              </c:strCache>
            </c:strRef>
          </c:tx>
          <c:spPr>
            <a:ln w="28575" cap="rnd">
              <a:solidFill>
                <a:schemeClr val="accent5"/>
              </a:solidFill>
              <a:round/>
            </a:ln>
            <a:effectLst/>
          </c:spPr>
          <c:marker>
            <c:symbol val="none"/>
          </c:marker>
          <c:cat>
            <c:numRef>
              <c:f>'dashboard data i2-i14'!$C$1:$V$1</c:f>
              <c:numCache>
                <c:formatCode>mmm\-yy</c:formatCode>
                <c:ptCount val="20"/>
                <c:pt idx="0">
                  <c:v>43983</c:v>
                </c:pt>
                <c:pt idx="1">
                  <c:v>44013</c:v>
                </c:pt>
                <c:pt idx="2">
                  <c:v>44044</c:v>
                </c:pt>
                <c:pt idx="3">
                  <c:v>44075</c:v>
                </c:pt>
                <c:pt idx="4">
                  <c:v>44105</c:v>
                </c:pt>
                <c:pt idx="5">
                  <c:v>44136</c:v>
                </c:pt>
                <c:pt idx="6">
                  <c:v>44166</c:v>
                </c:pt>
                <c:pt idx="7">
                  <c:v>44197</c:v>
                </c:pt>
                <c:pt idx="8">
                  <c:v>44228</c:v>
                </c:pt>
                <c:pt idx="9">
                  <c:v>44256</c:v>
                </c:pt>
                <c:pt idx="10">
                  <c:v>44287</c:v>
                </c:pt>
                <c:pt idx="11">
                  <c:v>44317</c:v>
                </c:pt>
                <c:pt idx="12">
                  <c:v>44348</c:v>
                </c:pt>
                <c:pt idx="13">
                  <c:v>44378</c:v>
                </c:pt>
                <c:pt idx="14">
                  <c:v>44409</c:v>
                </c:pt>
                <c:pt idx="15">
                  <c:v>44440</c:v>
                </c:pt>
                <c:pt idx="16">
                  <c:v>44470</c:v>
                </c:pt>
                <c:pt idx="17">
                  <c:v>44501</c:v>
                </c:pt>
                <c:pt idx="18">
                  <c:v>44531</c:v>
                </c:pt>
                <c:pt idx="19">
                  <c:v>44562</c:v>
                </c:pt>
              </c:numCache>
              <c:extLst/>
            </c:numRef>
          </c:cat>
          <c:val>
            <c:numRef>
              <c:f>'dashboard data i2-i14'!$C$13:$V$13</c:f>
              <c:numCache>
                <c:formatCode>General</c:formatCode>
                <c:ptCount val="20"/>
                <c:pt idx="7">
                  <c:v>0.32258064516129031</c:v>
                </c:pt>
                <c:pt idx="8">
                  <c:v>0.4642857142857143</c:v>
                </c:pt>
                <c:pt idx="9">
                  <c:v>0.58064516129032262</c:v>
                </c:pt>
                <c:pt idx="10">
                  <c:v>0.6333333333333333</c:v>
                </c:pt>
                <c:pt idx="11">
                  <c:v>0.61290322580645162</c:v>
                </c:pt>
                <c:pt idx="12">
                  <c:v>0.8</c:v>
                </c:pt>
                <c:pt idx="13">
                  <c:v>0.6</c:v>
                </c:pt>
                <c:pt idx="14">
                  <c:v>0.3</c:v>
                </c:pt>
                <c:pt idx="15">
                  <c:v>0.5</c:v>
                </c:pt>
                <c:pt idx="16">
                  <c:v>0.4</c:v>
                </c:pt>
                <c:pt idx="17">
                  <c:v>0.3</c:v>
                </c:pt>
                <c:pt idx="18" formatCode="0.00">
                  <c:v>0.3</c:v>
                </c:pt>
                <c:pt idx="19">
                  <c:v>0.2</c:v>
                </c:pt>
              </c:numCache>
              <c:extLst/>
            </c:numRef>
          </c:val>
          <c:smooth val="0"/>
          <c:extLst>
            <c:ext xmlns:c16="http://schemas.microsoft.com/office/drawing/2014/chart" uri="{C3380CC4-5D6E-409C-BE32-E72D297353CC}">
              <c16:uniqueId val="{00000004-02C3-4ABB-B2AB-764BE9C78720}"/>
            </c:ext>
          </c:extLst>
        </c:ser>
        <c:dLbls>
          <c:showLegendKey val="0"/>
          <c:showVal val="0"/>
          <c:showCatName val="0"/>
          <c:showSerName val="0"/>
          <c:showPercent val="0"/>
          <c:showBubbleSize val="0"/>
        </c:dLbls>
        <c:marker val="1"/>
        <c:smooth val="0"/>
        <c:axId val="947747552"/>
        <c:axId val="947747880"/>
      </c:lineChart>
      <c:dateAx>
        <c:axId val="425190944"/>
        <c:scaling>
          <c:orientation val="minMax"/>
        </c:scaling>
        <c:delete val="0"/>
        <c:axPos val="b"/>
        <c:title>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l-BE"/>
            </a:p>
          </c:txPr>
        </c:title>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425186352"/>
        <c:crosses val="autoZero"/>
        <c:auto val="1"/>
        <c:lblOffset val="100"/>
        <c:baseTimeUnit val="months"/>
      </c:dateAx>
      <c:valAx>
        <c:axId val="4251863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nl-BE" dirty="0" err="1"/>
                  <a:t>Sign</a:t>
                </a:r>
                <a:r>
                  <a:rPr lang="nl-BE" dirty="0"/>
                  <a:t> ups / Users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l-B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425190944"/>
        <c:crosses val="autoZero"/>
        <c:crossBetween val="between"/>
      </c:valAx>
      <c:valAx>
        <c:axId val="947747880"/>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nl-BE" dirty="0" err="1"/>
                  <a:t>Rentals</a:t>
                </a:r>
                <a:r>
                  <a:rPr lang="nl-BE" dirty="0"/>
                  <a:t> per Cargobike per </a:t>
                </a:r>
                <a:r>
                  <a:rPr lang="nl-BE" dirty="0" err="1"/>
                  <a:t>day</a:t>
                </a:r>
                <a:endParaRPr lang="nl-BE"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l-BE"/>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947747552"/>
        <c:crosses val="max"/>
        <c:crossBetween val="between"/>
      </c:valAx>
      <c:dateAx>
        <c:axId val="947747552"/>
        <c:scaling>
          <c:orientation val="minMax"/>
        </c:scaling>
        <c:delete val="1"/>
        <c:axPos val="b"/>
        <c:numFmt formatCode="mmm\-yy" sourceLinked="1"/>
        <c:majorTickMark val="out"/>
        <c:minorTickMark val="none"/>
        <c:tickLblPos val="nextTo"/>
        <c:crossAx val="947747880"/>
        <c:crosses val="autoZero"/>
        <c:auto val="1"/>
        <c:lblOffset val="100"/>
        <c:baseTimeUnit val="months"/>
      </c:date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BE" dirty="0" err="1"/>
              <a:t>Average</a:t>
            </a:r>
            <a:r>
              <a:rPr lang="nl-BE" dirty="0"/>
              <a:t> </a:t>
            </a:r>
            <a:r>
              <a:rPr lang="nl-BE" dirty="0" err="1"/>
              <a:t>Ride</a:t>
            </a:r>
            <a:r>
              <a:rPr lang="nl-BE" dirty="0"/>
              <a:t> </a:t>
            </a:r>
            <a:r>
              <a:rPr lang="nl-BE" dirty="0" err="1"/>
              <a:t>Duration</a:t>
            </a:r>
            <a:r>
              <a:rPr lang="nl-BE" dirty="0"/>
              <a:t> per </a:t>
            </a:r>
            <a:r>
              <a:rPr lang="nl-BE" dirty="0" err="1"/>
              <a:t>Season</a:t>
            </a:r>
            <a:r>
              <a:rPr lang="nl-BE" dirty="0"/>
              <a:t> (2021)</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BE"/>
        </a:p>
      </c:txPr>
    </c:title>
    <c:autoTitleDeleted val="0"/>
    <c:plotArea>
      <c:layout/>
      <c:barChart>
        <c:barDir val="col"/>
        <c:grouping val="clustered"/>
        <c:varyColors val="0"/>
        <c:ser>
          <c:idx val="0"/>
          <c:order val="0"/>
          <c:tx>
            <c:strRef>
              <c:f>'dashboard data i2-i14'!$B$2</c:f>
              <c:strCache>
                <c:ptCount val="1"/>
                <c:pt idx="0">
                  <c:v>Fleet size</c:v>
                </c:pt>
              </c:strCache>
              <c:extLst xmlns:c15="http://schemas.microsoft.com/office/drawing/2012/chart"/>
            </c:strRef>
          </c:tx>
          <c:spPr>
            <a:solidFill>
              <a:schemeClr val="accent1"/>
            </a:solidFill>
            <a:ln>
              <a:noFill/>
            </a:ln>
            <a:effectLst/>
          </c:spPr>
          <c:invertIfNegative val="0"/>
          <c:cat>
            <c:strRef>
              <c:f>'dashboard data i2-i14'!$AJ$1:$AM$1</c:f>
              <c:strCache>
                <c:ptCount val="4"/>
                <c:pt idx="0">
                  <c:v>Winter 2021</c:v>
                </c:pt>
                <c:pt idx="1">
                  <c:v>Spring 2021</c:v>
                </c:pt>
                <c:pt idx="2">
                  <c:v>Summer 2021</c:v>
                </c:pt>
                <c:pt idx="3">
                  <c:v>Automn 2021</c:v>
                </c:pt>
              </c:strCache>
              <c:extLst/>
            </c:strRef>
          </c:cat>
          <c:val>
            <c:numRef>
              <c:f>'dashboard data i2-i14'!$AJ$2:$AM$2</c:f>
              <c:extLst/>
            </c:numRef>
          </c:val>
          <c:extLst xmlns:c15="http://schemas.microsoft.com/office/drawing/2012/chart">
            <c:ext xmlns:c16="http://schemas.microsoft.com/office/drawing/2014/chart" uri="{C3380CC4-5D6E-409C-BE32-E72D297353CC}">
              <c16:uniqueId val="{00000000-15D7-4825-98DF-944B4FB9AC0D}"/>
            </c:ext>
          </c:extLst>
        </c:ser>
        <c:ser>
          <c:idx val="1"/>
          <c:order val="1"/>
          <c:tx>
            <c:strRef>
              <c:f>'dashboard data i2-i14'!$B$3</c:f>
              <c:strCache>
                <c:ptCount val="1"/>
                <c:pt idx="0">
                  <c:v>Fleet size</c:v>
                </c:pt>
              </c:strCache>
              <c:extLst xmlns:c15="http://schemas.microsoft.com/office/drawing/2012/chart"/>
            </c:strRef>
          </c:tx>
          <c:spPr>
            <a:solidFill>
              <a:schemeClr val="accent2"/>
            </a:solidFill>
            <a:ln>
              <a:noFill/>
            </a:ln>
            <a:effectLst/>
          </c:spPr>
          <c:invertIfNegative val="0"/>
          <c:cat>
            <c:strRef>
              <c:f>'dashboard data i2-i14'!$AJ$1:$AM$1</c:f>
              <c:strCache>
                <c:ptCount val="4"/>
                <c:pt idx="0">
                  <c:v>Winter 2021</c:v>
                </c:pt>
                <c:pt idx="1">
                  <c:v>Spring 2021</c:v>
                </c:pt>
                <c:pt idx="2">
                  <c:v>Summer 2021</c:v>
                </c:pt>
                <c:pt idx="3">
                  <c:v>Automn 2021</c:v>
                </c:pt>
              </c:strCache>
              <c:extLst/>
            </c:strRef>
          </c:cat>
          <c:val>
            <c:numRef>
              <c:f>'dashboard data i2-i14'!$AJ$3:$AM$3</c:f>
              <c:extLst/>
            </c:numRef>
          </c:val>
          <c:extLst xmlns:c15="http://schemas.microsoft.com/office/drawing/2012/chart">
            <c:ext xmlns:c16="http://schemas.microsoft.com/office/drawing/2014/chart" uri="{C3380CC4-5D6E-409C-BE32-E72D297353CC}">
              <c16:uniqueId val="{00000001-15D7-4825-98DF-944B4FB9AC0D}"/>
            </c:ext>
          </c:extLst>
        </c:ser>
        <c:ser>
          <c:idx val="2"/>
          <c:order val="2"/>
          <c:tx>
            <c:strRef>
              <c:f>'dashboard data i2-i14'!$B$4</c:f>
              <c:strCache>
                <c:ptCount val="1"/>
                <c:pt idx="0">
                  <c:v>Ø Fleet Uptime</c:v>
                </c:pt>
              </c:strCache>
              <c:extLst xmlns:c15="http://schemas.microsoft.com/office/drawing/2012/chart"/>
            </c:strRef>
          </c:tx>
          <c:spPr>
            <a:solidFill>
              <a:schemeClr val="accent3"/>
            </a:solidFill>
            <a:ln>
              <a:noFill/>
            </a:ln>
            <a:effectLst/>
          </c:spPr>
          <c:invertIfNegative val="0"/>
          <c:cat>
            <c:strRef>
              <c:f>'dashboard data i2-i14'!$AJ$1:$AM$1</c:f>
              <c:strCache>
                <c:ptCount val="4"/>
                <c:pt idx="0">
                  <c:v>Winter 2021</c:v>
                </c:pt>
                <c:pt idx="1">
                  <c:v>Spring 2021</c:v>
                </c:pt>
                <c:pt idx="2">
                  <c:v>Summer 2021</c:v>
                </c:pt>
                <c:pt idx="3">
                  <c:v>Automn 2021</c:v>
                </c:pt>
              </c:strCache>
              <c:extLst/>
            </c:strRef>
          </c:cat>
          <c:val>
            <c:numRef>
              <c:f>'dashboard data i2-i14'!$AJ$4:$AM$4</c:f>
              <c:extLst/>
            </c:numRef>
          </c:val>
          <c:extLst xmlns:c15="http://schemas.microsoft.com/office/drawing/2012/chart">
            <c:ext xmlns:c16="http://schemas.microsoft.com/office/drawing/2014/chart" uri="{C3380CC4-5D6E-409C-BE32-E72D297353CC}">
              <c16:uniqueId val="{00000002-15D7-4825-98DF-944B4FB9AC0D}"/>
            </c:ext>
          </c:extLst>
        </c:ser>
        <c:ser>
          <c:idx val="3"/>
          <c:order val="3"/>
          <c:tx>
            <c:strRef>
              <c:f>'dashboard data i2-i14'!$B$5</c:f>
              <c:strCache>
                <c:ptCount val="1"/>
                <c:pt idx="0">
                  <c:v>Ø Fleet Downtime</c:v>
                </c:pt>
              </c:strCache>
              <c:extLst xmlns:c15="http://schemas.microsoft.com/office/drawing/2012/chart"/>
            </c:strRef>
          </c:tx>
          <c:spPr>
            <a:solidFill>
              <a:schemeClr val="accent4"/>
            </a:solidFill>
            <a:ln>
              <a:noFill/>
            </a:ln>
            <a:effectLst/>
          </c:spPr>
          <c:invertIfNegative val="0"/>
          <c:cat>
            <c:strRef>
              <c:f>'dashboard data i2-i14'!$AJ$1:$AM$1</c:f>
              <c:strCache>
                <c:ptCount val="4"/>
                <c:pt idx="0">
                  <c:v>Winter 2021</c:v>
                </c:pt>
                <c:pt idx="1">
                  <c:v>Spring 2021</c:v>
                </c:pt>
                <c:pt idx="2">
                  <c:v>Summer 2021</c:v>
                </c:pt>
                <c:pt idx="3">
                  <c:v>Automn 2021</c:v>
                </c:pt>
              </c:strCache>
              <c:extLst/>
            </c:strRef>
          </c:cat>
          <c:val>
            <c:numRef>
              <c:f>'dashboard data i2-i14'!$AJ$5:$AM$5</c:f>
              <c:extLst/>
            </c:numRef>
          </c:val>
          <c:extLst xmlns:c15="http://schemas.microsoft.com/office/drawing/2012/chart">
            <c:ext xmlns:c16="http://schemas.microsoft.com/office/drawing/2014/chart" uri="{C3380CC4-5D6E-409C-BE32-E72D297353CC}">
              <c16:uniqueId val="{00000003-15D7-4825-98DF-944B4FB9AC0D}"/>
            </c:ext>
          </c:extLst>
        </c:ser>
        <c:ser>
          <c:idx val="4"/>
          <c:order val="4"/>
          <c:tx>
            <c:strRef>
              <c:f>'dashboard data i2-i14'!$B$6</c:f>
              <c:strCache>
                <c:ptCount val="1"/>
                <c:pt idx="0">
                  <c:v>Users</c:v>
                </c:pt>
              </c:strCache>
              <c:extLst xmlns:c15="http://schemas.microsoft.com/office/drawing/2012/chart"/>
            </c:strRef>
          </c:tx>
          <c:spPr>
            <a:solidFill>
              <a:schemeClr val="accent5"/>
            </a:solidFill>
            <a:ln>
              <a:noFill/>
            </a:ln>
            <a:effectLst/>
          </c:spPr>
          <c:invertIfNegative val="0"/>
          <c:cat>
            <c:strRef>
              <c:f>'dashboard data i2-i14'!$AJ$1:$AM$1</c:f>
              <c:strCache>
                <c:ptCount val="4"/>
                <c:pt idx="0">
                  <c:v>Winter 2021</c:v>
                </c:pt>
                <c:pt idx="1">
                  <c:v>Spring 2021</c:v>
                </c:pt>
                <c:pt idx="2">
                  <c:v>Summer 2021</c:v>
                </c:pt>
                <c:pt idx="3">
                  <c:v>Automn 2021</c:v>
                </c:pt>
              </c:strCache>
              <c:extLst/>
            </c:strRef>
          </c:cat>
          <c:val>
            <c:numRef>
              <c:f>'dashboard data i2-i14'!$AJ$6:$AM$6</c:f>
              <c:extLst/>
            </c:numRef>
          </c:val>
          <c:extLst xmlns:c15="http://schemas.microsoft.com/office/drawing/2012/chart">
            <c:ext xmlns:c16="http://schemas.microsoft.com/office/drawing/2014/chart" uri="{C3380CC4-5D6E-409C-BE32-E72D297353CC}">
              <c16:uniqueId val="{00000004-15D7-4825-98DF-944B4FB9AC0D}"/>
            </c:ext>
          </c:extLst>
        </c:ser>
        <c:ser>
          <c:idx val="5"/>
          <c:order val="5"/>
          <c:tx>
            <c:strRef>
              <c:f>'dashboard data i2-i14'!$B$7</c:f>
              <c:strCache>
                <c:ptCount val="1"/>
                <c:pt idx="0">
                  <c:v>Total Sign Ups</c:v>
                </c:pt>
              </c:strCache>
              <c:extLst xmlns:c15="http://schemas.microsoft.com/office/drawing/2012/chart"/>
            </c:strRef>
          </c:tx>
          <c:spPr>
            <a:solidFill>
              <a:schemeClr val="accent6"/>
            </a:solidFill>
            <a:ln>
              <a:noFill/>
            </a:ln>
            <a:effectLst/>
          </c:spPr>
          <c:invertIfNegative val="0"/>
          <c:cat>
            <c:strRef>
              <c:f>'dashboard data i2-i14'!$AJ$1:$AM$1</c:f>
              <c:strCache>
                <c:ptCount val="4"/>
                <c:pt idx="0">
                  <c:v>Winter 2021</c:v>
                </c:pt>
                <c:pt idx="1">
                  <c:v>Spring 2021</c:v>
                </c:pt>
                <c:pt idx="2">
                  <c:v>Summer 2021</c:v>
                </c:pt>
                <c:pt idx="3">
                  <c:v>Automn 2021</c:v>
                </c:pt>
              </c:strCache>
              <c:extLst/>
            </c:strRef>
          </c:cat>
          <c:val>
            <c:numRef>
              <c:f>'dashboard data i2-i14'!$AJ$7:$AM$7</c:f>
              <c:extLst/>
            </c:numRef>
          </c:val>
          <c:extLst xmlns:c15="http://schemas.microsoft.com/office/drawing/2012/chart">
            <c:ext xmlns:c16="http://schemas.microsoft.com/office/drawing/2014/chart" uri="{C3380CC4-5D6E-409C-BE32-E72D297353CC}">
              <c16:uniqueId val="{00000005-15D7-4825-98DF-944B4FB9AC0D}"/>
            </c:ext>
          </c:extLst>
        </c:ser>
        <c:ser>
          <c:idx val="6"/>
          <c:order val="6"/>
          <c:tx>
            <c:strRef>
              <c:f>'dashboard data i2-i14'!$B$8</c:f>
              <c:strCache>
                <c:ptCount val="1"/>
                <c:pt idx="0">
                  <c:v>Total Active Users</c:v>
                </c:pt>
              </c:strCache>
              <c:extLst xmlns:c15="http://schemas.microsoft.com/office/drawing/2012/chart"/>
            </c:strRef>
          </c:tx>
          <c:spPr>
            <a:solidFill>
              <a:schemeClr val="accent1">
                <a:lumMod val="60000"/>
              </a:schemeClr>
            </a:solidFill>
            <a:ln>
              <a:noFill/>
            </a:ln>
            <a:effectLst/>
          </c:spPr>
          <c:invertIfNegative val="0"/>
          <c:cat>
            <c:strRef>
              <c:f>'dashboard data i2-i14'!$AJ$1:$AM$1</c:f>
              <c:strCache>
                <c:ptCount val="4"/>
                <c:pt idx="0">
                  <c:v>Winter 2021</c:v>
                </c:pt>
                <c:pt idx="1">
                  <c:v>Spring 2021</c:v>
                </c:pt>
                <c:pt idx="2">
                  <c:v>Summer 2021</c:v>
                </c:pt>
                <c:pt idx="3">
                  <c:v>Automn 2021</c:v>
                </c:pt>
              </c:strCache>
              <c:extLst/>
            </c:strRef>
          </c:cat>
          <c:val>
            <c:numRef>
              <c:f>'dashboard data i2-i14'!$AJ$8:$AM$8</c:f>
              <c:extLst/>
            </c:numRef>
          </c:val>
          <c:extLst xmlns:c15="http://schemas.microsoft.com/office/drawing/2012/chart">
            <c:ext xmlns:c16="http://schemas.microsoft.com/office/drawing/2014/chart" uri="{C3380CC4-5D6E-409C-BE32-E72D297353CC}">
              <c16:uniqueId val="{00000006-15D7-4825-98DF-944B4FB9AC0D}"/>
            </c:ext>
          </c:extLst>
        </c:ser>
        <c:ser>
          <c:idx val="7"/>
          <c:order val="7"/>
          <c:tx>
            <c:strRef>
              <c:f>'dashboard data i2-i14'!$B$9</c:f>
              <c:strCache>
                <c:ptCount val="1"/>
                <c:pt idx="0">
                  <c:v>New Sign Ups</c:v>
                </c:pt>
              </c:strCache>
              <c:extLst xmlns:c15="http://schemas.microsoft.com/office/drawing/2012/chart"/>
            </c:strRef>
          </c:tx>
          <c:spPr>
            <a:solidFill>
              <a:schemeClr val="accent2">
                <a:lumMod val="60000"/>
              </a:schemeClr>
            </a:solidFill>
            <a:ln>
              <a:noFill/>
            </a:ln>
            <a:effectLst/>
          </c:spPr>
          <c:invertIfNegative val="0"/>
          <c:cat>
            <c:strRef>
              <c:f>'dashboard data i2-i14'!$AJ$1:$AM$1</c:f>
              <c:strCache>
                <c:ptCount val="4"/>
                <c:pt idx="0">
                  <c:v>Winter 2021</c:v>
                </c:pt>
                <c:pt idx="1">
                  <c:v>Spring 2021</c:v>
                </c:pt>
                <c:pt idx="2">
                  <c:v>Summer 2021</c:v>
                </c:pt>
                <c:pt idx="3">
                  <c:v>Automn 2021</c:v>
                </c:pt>
              </c:strCache>
              <c:extLst/>
            </c:strRef>
          </c:cat>
          <c:val>
            <c:numRef>
              <c:f>'dashboard data i2-i14'!$AJ$9:$AM$9</c:f>
              <c:extLst/>
            </c:numRef>
          </c:val>
          <c:extLst xmlns:c15="http://schemas.microsoft.com/office/drawing/2012/chart">
            <c:ext xmlns:c16="http://schemas.microsoft.com/office/drawing/2014/chart" uri="{C3380CC4-5D6E-409C-BE32-E72D297353CC}">
              <c16:uniqueId val="{00000007-15D7-4825-98DF-944B4FB9AC0D}"/>
            </c:ext>
          </c:extLst>
        </c:ser>
        <c:ser>
          <c:idx val="8"/>
          <c:order val="8"/>
          <c:tx>
            <c:strRef>
              <c:f>'dashboard data i2-i14'!$B$10</c:f>
              <c:strCache>
                <c:ptCount val="1"/>
                <c:pt idx="0">
                  <c:v>First Time Users (/city)</c:v>
                </c:pt>
              </c:strCache>
              <c:extLst xmlns:c15="http://schemas.microsoft.com/office/drawing/2012/chart"/>
            </c:strRef>
          </c:tx>
          <c:spPr>
            <a:solidFill>
              <a:schemeClr val="accent3">
                <a:lumMod val="60000"/>
              </a:schemeClr>
            </a:solidFill>
            <a:ln>
              <a:noFill/>
            </a:ln>
            <a:effectLst/>
          </c:spPr>
          <c:invertIfNegative val="0"/>
          <c:cat>
            <c:strRef>
              <c:f>'dashboard data i2-i14'!$AJ$1:$AM$1</c:f>
              <c:strCache>
                <c:ptCount val="4"/>
                <c:pt idx="0">
                  <c:v>Winter 2021</c:v>
                </c:pt>
                <c:pt idx="1">
                  <c:v>Spring 2021</c:v>
                </c:pt>
                <c:pt idx="2">
                  <c:v>Summer 2021</c:v>
                </c:pt>
                <c:pt idx="3">
                  <c:v>Automn 2021</c:v>
                </c:pt>
              </c:strCache>
              <c:extLst/>
            </c:strRef>
          </c:cat>
          <c:val>
            <c:numRef>
              <c:f>'dashboard data i2-i14'!$AJ$10:$AM$10</c:f>
              <c:extLst/>
            </c:numRef>
          </c:val>
          <c:extLst xmlns:c15="http://schemas.microsoft.com/office/drawing/2012/chart">
            <c:ext xmlns:c16="http://schemas.microsoft.com/office/drawing/2014/chart" uri="{C3380CC4-5D6E-409C-BE32-E72D297353CC}">
              <c16:uniqueId val="{00000008-15D7-4825-98DF-944B4FB9AC0D}"/>
            </c:ext>
          </c:extLst>
        </c:ser>
        <c:ser>
          <c:idx val="9"/>
          <c:order val="9"/>
          <c:tx>
            <c:strRef>
              <c:f>'dashboard data i2-i14'!$B$11</c:f>
              <c:strCache>
                <c:ptCount val="1"/>
                <c:pt idx="0">
                  <c:v>Rentals</c:v>
                </c:pt>
              </c:strCache>
              <c:extLst xmlns:c15="http://schemas.microsoft.com/office/drawing/2012/chart"/>
            </c:strRef>
          </c:tx>
          <c:spPr>
            <a:solidFill>
              <a:schemeClr val="accent4">
                <a:lumMod val="60000"/>
              </a:schemeClr>
            </a:solidFill>
            <a:ln>
              <a:noFill/>
            </a:ln>
            <a:effectLst/>
          </c:spPr>
          <c:invertIfNegative val="0"/>
          <c:cat>
            <c:strRef>
              <c:f>'dashboard data i2-i14'!$AJ$1:$AM$1</c:f>
              <c:strCache>
                <c:ptCount val="4"/>
                <c:pt idx="0">
                  <c:v>Winter 2021</c:v>
                </c:pt>
                <c:pt idx="1">
                  <c:v>Spring 2021</c:v>
                </c:pt>
                <c:pt idx="2">
                  <c:v>Summer 2021</c:v>
                </c:pt>
                <c:pt idx="3">
                  <c:v>Automn 2021</c:v>
                </c:pt>
              </c:strCache>
              <c:extLst/>
            </c:strRef>
          </c:cat>
          <c:val>
            <c:numRef>
              <c:f>'dashboard data i2-i14'!$AJ$11:$AM$11</c:f>
              <c:extLst/>
            </c:numRef>
          </c:val>
          <c:extLst xmlns:c15="http://schemas.microsoft.com/office/drawing/2012/chart">
            <c:ext xmlns:c16="http://schemas.microsoft.com/office/drawing/2014/chart" uri="{C3380CC4-5D6E-409C-BE32-E72D297353CC}">
              <c16:uniqueId val="{00000009-15D7-4825-98DF-944B4FB9AC0D}"/>
            </c:ext>
          </c:extLst>
        </c:ser>
        <c:ser>
          <c:idx val="10"/>
          <c:order val="10"/>
          <c:tx>
            <c:strRef>
              <c:f>'dashboard data i2-i14'!$B$12</c:f>
              <c:strCache>
                <c:ptCount val="1"/>
                <c:pt idx="0">
                  <c:v>Aantal verhuren</c:v>
                </c:pt>
              </c:strCache>
              <c:extLst xmlns:c15="http://schemas.microsoft.com/office/drawing/2012/chart"/>
            </c:strRef>
          </c:tx>
          <c:spPr>
            <a:solidFill>
              <a:schemeClr val="accent5">
                <a:lumMod val="60000"/>
              </a:schemeClr>
            </a:solidFill>
            <a:ln>
              <a:noFill/>
            </a:ln>
            <a:effectLst/>
          </c:spPr>
          <c:invertIfNegative val="0"/>
          <c:cat>
            <c:strRef>
              <c:f>'dashboard data i2-i14'!$AJ$1:$AM$1</c:f>
              <c:strCache>
                <c:ptCount val="4"/>
                <c:pt idx="0">
                  <c:v>Winter 2021</c:v>
                </c:pt>
                <c:pt idx="1">
                  <c:v>Spring 2021</c:v>
                </c:pt>
                <c:pt idx="2">
                  <c:v>Summer 2021</c:v>
                </c:pt>
                <c:pt idx="3">
                  <c:v>Automn 2021</c:v>
                </c:pt>
              </c:strCache>
              <c:extLst/>
            </c:strRef>
          </c:cat>
          <c:val>
            <c:numRef>
              <c:f>'dashboard data i2-i14'!$AJ$12:$AM$12</c:f>
              <c:extLst/>
            </c:numRef>
          </c:val>
          <c:extLst xmlns:c15="http://schemas.microsoft.com/office/drawing/2012/chart">
            <c:ext xmlns:c16="http://schemas.microsoft.com/office/drawing/2014/chart" uri="{C3380CC4-5D6E-409C-BE32-E72D297353CC}">
              <c16:uniqueId val="{0000000A-15D7-4825-98DF-944B4FB9AC0D}"/>
            </c:ext>
          </c:extLst>
        </c:ser>
        <c:ser>
          <c:idx val="15"/>
          <c:order val="15"/>
          <c:tx>
            <c:strRef>
              <c:f>'dashboard data i2-i14'!$B$17</c:f>
              <c:strCache>
                <c:ptCount val="1"/>
                <c:pt idx="0">
                  <c:v>&lt; 1 hour</c:v>
                </c:pt>
              </c:strCache>
            </c:strRef>
          </c:tx>
          <c:spPr>
            <a:solidFill>
              <a:schemeClr val="accent4">
                <a:lumMod val="80000"/>
                <a:lumOff val="20000"/>
              </a:schemeClr>
            </a:solidFill>
            <a:ln>
              <a:noFill/>
            </a:ln>
            <a:effectLst/>
          </c:spPr>
          <c:invertIfNegative val="0"/>
          <c:cat>
            <c:strRef>
              <c:f>'dashboard data i2-i14'!$AJ$1:$AM$1</c:f>
              <c:strCache>
                <c:ptCount val="4"/>
                <c:pt idx="0">
                  <c:v>Winter 2021</c:v>
                </c:pt>
                <c:pt idx="1">
                  <c:v>Spring 2021</c:v>
                </c:pt>
                <c:pt idx="2">
                  <c:v>Summer 2021</c:v>
                </c:pt>
                <c:pt idx="3">
                  <c:v>Automn 2021</c:v>
                </c:pt>
              </c:strCache>
              <c:extLst/>
            </c:strRef>
          </c:cat>
          <c:val>
            <c:numRef>
              <c:f>'dashboard data i2-i14'!$AJ$17:$AM$17</c:f>
              <c:numCache>
                <c:formatCode>0.0%</c:formatCode>
                <c:ptCount val="4"/>
                <c:pt idx="0">
                  <c:v>0.35993333333333327</c:v>
                </c:pt>
                <c:pt idx="1">
                  <c:v>0.35199999999999992</c:v>
                </c:pt>
                <c:pt idx="2">
                  <c:v>0.38450000000000001</c:v>
                </c:pt>
                <c:pt idx="3">
                  <c:v>0.50620000000000009</c:v>
                </c:pt>
              </c:numCache>
              <c:extLst/>
            </c:numRef>
          </c:val>
          <c:extLst>
            <c:ext xmlns:c16="http://schemas.microsoft.com/office/drawing/2014/chart" uri="{C3380CC4-5D6E-409C-BE32-E72D297353CC}">
              <c16:uniqueId val="{0000000B-15D7-4825-98DF-944B4FB9AC0D}"/>
            </c:ext>
          </c:extLst>
        </c:ser>
        <c:ser>
          <c:idx val="16"/>
          <c:order val="16"/>
          <c:tx>
            <c:strRef>
              <c:f>'dashboard data i2-i14'!$B$18</c:f>
              <c:strCache>
                <c:ptCount val="1"/>
                <c:pt idx="0">
                  <c:v>1-2 hours</c:v>
                </c:pt>
              </c:strCache>
            </c:strRef>
          </c:tx>
          <c:spPr>
            <a:solidFill>
              <a:schemeClr val="accent5">
                <a:lumMod val="80000"/>
                <a:lumOff val="20000"/>
              </a:schemeClr>
            </a:solidFill>
            <a:ln>
              <a:noFill/>
            </a:ln>
            <a:effectLst/>
          </c:spPr>
          <c:invertIfNegative val="0"/>
          <c:cat>
            <c:strRef>
              <c:f>'dashboard data i2-i14'!$AJ$1:$AM$1</c:f>
              <c:strCache>
                <c:ptCount val="4"/>
                <c:pt idx="0">
                  <c:v>Winter 2021</c:v>
                </c:pt>
                <c:pt idx="1">
                  <c:v>Spring 2021</c:v>
                </c:pt>
                <c:pt idx="2">
                  <c:v>Summer 2021</c:v>
                </c:pt>
                <c:pt idx="3">
                  <c:v>Automn 2021</c:v>
                </c:pt>
              </c:strCache>
              <c:extLst/>
            </c:strRef>
          </c:cat>
          <c:val>
            <c:numRef>
              <c:f>'dashboard data i2-i14'!$AJ$18:$AM$18</c:f>
              <c:numCache>
                <c:formatCode>0.0%</c:formatCode>
                <c:ptCount val="4"/>
                <c:pt idx="0">
                  <c:v>0.3284333333333333</c:v>
                </c:pt>
                <c:pt idx="1">
                  <c:v>0.30883333333333335</c:v>
                </c:pt>
                <c:pt idx="2">
                  <c:v>0.30616666666666664</c:v>
                </c:pt>
                <c:pt idx="3">
                  <c:v>0.29986666666666667</c:v>
                </c:pt>
              </c:numCache>
              <c:extLst/>
            </c:numRef>
          </c:val>
          <c:extLst>
            <c:ext xmlns:c16="http://schemas.microsoft.com/office/drawing/2014/chart" uri="{C3380CC4-5D6E-409C-BE32-E72D297353CC}">
              <c16:uniqueId val="{0000000C-15D7-4825-98DF-944B4FB9AC0D}"/>
            </c:ext>
          </c:extLst>
        </c:ser>
        <c:ser>
          <c:idx val="17"/>
          <c:order val="17"/>
          <c:tx>
            <c:strRef>
              <c:f>'dashboard data i2-i14'!$B$19</c:f>
              <c:strCache>
                <c:ptCount val="1"/>
                <c:pt idx="0">
                  <c:v>2-4 hours</c:v>
                </c:pt>
              </c:strCache>
            </c:strRef>
          </c:tx>
          <c:spPr>
            <a:solidFill>
              <a:schemeClr val="accent6">
                <a:lumMod val="80000"/>
                <a:lumOff val="20000"/>
              </a:schemeClr>
            </a:solidFill>
            <a:ln>
              <a:noFill/>
            </a:ln>
            <a:effectLst/>
          </c:spPr>
          <c:invertIfNegative val="0"/>
          <c:cat>
            <c:strRef>
              <c:f>'dashboard data i2-i14'!$AJ$1:$AM$1</c:f>
              <c:strCache>
                <c:ptCount val="4"/>
                <c:pt idx="0">
                  <c:v>Winter 2021</c:v>
                </c:pt>
                <c:pt idx="1">
                  <c:v>Spring 2021</c:v>
                </c:pt>
                <c:pt idx="2">
                  <c:v>Summer 2021</c:v>
                </c:pt>
                <c:pt idx="3">
                  <c:v>Automn 2021</c:v>
                </c:pt>
              </c:strCache>
              <c:extLst/>
            </c:strRef>
          </c:cat>
          <c:val>
            <c:numRef>
              <c:f>'dashboard data i2-i14'!$AJ$19:$AM$19</c:f>
              <c:numCache>
                <c:formatCode>0.0%</c:formatCode>
                <c:ptCount val="4"/>
                <c:pt idx="0">
                  <c:v>0.21623333333333336</c:v>
                </c:pt>
                <c:pt idx="1">
                  <c:v>0.20803333333333332</c:v>
                </c:pt>
                <c:pt idx="2">
                  <c:v>0.19546666666666668</c:v>
                </c:pt>
                <c:pt idx="3">
                  <c:v>0.13093333333333335</c:v>
                </c:pt>
              </c:numCache>
              <c:extLst/>
            </c:numRef>
          </c:val>
          <c:extLst>
            <c:ext xmlns:c16="http://schemas.microsoft.com/office/drawing/2014/chart" uri="{C3380CC4-5D6E-409C-BE32-E72D297353CC}">
              <c16:uniqueId val="{0000000D-15D7-4825-98DF-944B4FB9AC0D}"/>
            </c:ext>
          </c:extLst>
        </c:ser>
        <c:ser>
          <c:idx val="18"/>
          <c:order val="18"/>
          <c:tx>
            <c:strRef>
              <c:f>'dashboard data i2-i14'!$B$20</c:f>
              <c:strCache>
                <c:ptCount val="1"/>
                <c:pt idx="0">
                  <c:v>4-6 hours</c:v>
                </c:pt>
              </c:strCache>
            </c:strRef>
          </c:tx>
          <c:spPr>
            <a:solidFill>
              <a:schemeClr val="accent1">
                <a:lumMod val="80000"/>
              </a:schemeClr>
            </a:solidFill>
            <a:ln>
              <a:noFill/>
            </a:ln>
            <a:effectLst/>
          </c:spPr>
          <c:invertIfNegative val="0"/>
          <c:cat>
            <c:strRef>
              <c:f>'dashboard data i2-i14'!$AJ$1:$AM$1</c:f>
              <c:strCache>
                <c:ptCount val="4"/>
                <c:pt idx="0">
                  <c:v>Winter 2021</c:v>
                </c:pt>
                <c:pt idx="1">
                  <c:v>Spring 2021</c:v>
                </c:pt>
                <c:pt idx="2">
                  <c:v>Summer 2021</c:v>
                </c:pt>
                <c:pt idx="3">
                  <c:v>Automn 2021</c:v>
                </c:pt>
              </c:strCache>
              <c:extLst/>
            </c:strRef>
          </c:cat>
          <c:val>
            <c:numRef>
              <c:f>'dashboard data i2-i14'!$AJ$20:$AM$20</c:f>
              <c:numCache>
                <c:formatCode>0.0%</c:formatCode>
                <c:ptCount val="4"/>
                <c:pt idx="0">
                  <c:v>6.1766666666666664E-2</c:v>
                </c:pt>
                <c:pt idx="1">
                  <c:v>7.4499999999999997E-2</c:v>
                </c:pt>
                <c:pt idx="2">
                  <c:v>5.8266666666666668E-2</c:v>
                </c:pt>
                <c:pt idx="3">
                  <c:v>3.7533333333333328E-2</c:v>
                </c:pt>
              </c:numCache>
              <c:extLst/>
            </c:numRef>
          </c:val>
          <c:extLst>
            <c:ext xmlns:c16="http://schemas.microsoft.com/office/drawing/2014/chart" uri="{C3380CC4-5D6E-409C-BE32-E72D297353CC}">
              <c16:uniqueId val="{0000000E-15D7-4825-98DF-944B4FB9AC0D}"/>
            </c:ext>
          </c:extLst>
        </c:ser>
        <c:ser>
          <c:idx val="19"/>
          <c:order val="19"/>
          <c:tx>
            <c:strRef>
              <c:f>'dashboard data i2-i14'!$B$21</c:f>
              <c:strCache>
                <c:ptCount val="1"/>
                <c:pt idx="0">
                  <c:v>6-8 hours</c:v>
                </c:pt>
              </c:strCache>
            </c:strRef>
          </c:tx>
          <c:spPr>
            <a:solidFill>
              <a:schemeClr val="accent2">
                <a:lumMod val="80000"/>
              </a:schemeClr>
            </a:solidFill>
            <a:ln>
              <a:noFill/>
            </a:ln>
            <a:effectLst/>
          </c:spPr>
          <c:invertIfNegative val="0"/>
          <c:cat>
            <c:strRef>
              <c:f>'dashboard data i2-i14'!$AJ$1:$AM$1</c:f>
              <c:strCache>
                <c:ptCount val="4"/>
                <c:pt idx="0">
                  <c:v>Winter 2021</c:v>
                </c:pt>
                <c:pt idx="1">
                  <c:v>Spring 2021</c:v>
                </c:pt>
                <c:pt idx="2">
                  <c:v>Summer 2021</c:v>
                </c:pt>
                <c:pt idx="3">
                  <c:v>Automn 2021</c:v>
                </c:pt>
              </c:strCache>
              <c:extLst/>
            </c:strRef>
          </c:cat>
          <c:val>
            <c:numRef>
              <c:f>'dashboard data i2-i14'!$AJ$21:$AM$21</c:f>
              <c:numCache>
                <c:formatCode>0.0%</c:formatCode>
                <c:ptCount val="4"/>
                <c:pt idx="0">
                  <c:v>1.4433333333333333E-2</c:v>
                </c:pt>
                <c:pt idx="1">
                  <c:v>2.8800000000000003E-2</c:v>
                </c:pt>
                <c:pt idx="2">
                  <c:v>3.0300000000000004E-2</c:v>
                </c:pt>
                <c:pt idx="3">
                  <c:v>2.5833333333333333E-2</c:v>
                </c:pt>
              </c:numCache>
              <c:extLst/>
            </c:numRef>
          </c:val>
          <c:extLst>
            <c:ext xmlns:c16="http://schemas.microsoft.com/office/drawing/2014/chart" uri="{C3380CC4-5D6E-409C-BE32-E72D297353CC}">
              <c16:uniqueId val="{0000000F-15D7-4825-98DF-944B4FB9AC0D}"/>
            </c:ext>
          </c:extLst>
        </c:ser>
        <c:ser>
          <c:idx val="20"/>
          <c:order val="20"/>
          <c:tx>
            <c:strRef>
              <c:f>'dashboard data i2-i14'!$B$22</c:f>
              <c:strCache>
                <c:ptCount val="1"/>
                <c:pt idx="0">
                  <c:v>&gt; 8 hours</c:v>
                </c:pt>
              </c:strCache>
            </c:strRef>
          </c:tx>
          <c:spPr>
            <a:solidFill>
              <a:schemeClr val="accent3">
                <a:lumMod val="80000"/>
              </a:schemeClr>
            </a:solidFill>
            <a:ln>
              <a:noFill/>
            </a:ln>
            <a:effectLst/>
          </c:spPr>
          <c:invertIfNegative val="0"/>
          <c:cat>
            <c:strRef>
              <c:f>'dashboard data i2-i14'!$AJ$1:$AM$1</c:f>
              <c:strCache>
                <c:ptCount val="4"/>
                <c:pt idx="0">
                  <c:v>Winter 2021</c:v>
                </c:pt>
                <c:pt idx="1">
                  <c:v>Spring 2021</c:v>
                </c:pt>
                <c:pt idx="2">
                  <c:v>Summer 2021</c:v>
                </c:pt>
                <c:pt idx="3">
                  <c:v>Automn 2021</c:v>
                </c:pt>
              </c:strCache>
              <c:extLst/>
            </c:strRef>
          </c:cat>
          <c:val>
            <c:numRef>
              <c:f>'dashboard data i2-i14'!$AJ$22:$AM$22</c:f>
              <c:numCache>
                <c:formatCode>0.0%</c:formatCode>
                <c:ptCount val="4"/>
                <c:pt idx="0">
                  <c:v>1.9200000000000033E-2</c:v>
                </c:pt>
                <c:pt idx="1">
                  <c:v>2.7833333333333338E-2</c:v>
                </c:pt>
                <c:pt idx="2">
                  <c:v>2.5300000000000027E-2</c:v>
                </c:pt>
                <c:pt idx="3">
                  <c:v>1.0233333333333332E-2</c:v>
                </c:pt>
              </c:numCache>
              <c:extLst/>
            </c:numRef>
          </c:val>
          <c:extLst>
            <c:ext xmlns:c16="http://schemas.microsoft.com/office/drawing/2014/chart" uri="{C3380CC4-5D6E-409C-BE32-E72D297353CC}">
              <c16:uniqueId val="{00000010-15D7-4825-98DF-944B4FB9AC0D}"/>
            </c:ext>
          </c:extLst>
        </c:ser>
        <c:dLbls>
          <c:showLegendKey val="0"/>
          <c:showVal val="0"/>
          <c:showCatName val="0"/>
          <c:showSerName val="0"/>
          <c:showPercent val="0"/>
          <c:showBubbleSize val="0"/>
        </c:dLbls>
        <c:gapWidth val="219"/>
        <c:overlap val="-27"/>
        <c:axId val="491359080"/>
        <c:axId val="491356456"/>
        <c:extLst>
          <c:ext xmlns:c15="http://schemas.microsoft.com/office/drawing/2012/chart" uri="{02D57815-91ED-43cb-92C2-25804820EDAC}">
            <c15:filteredBarSeries>
              <c15:ser>
                <c:idx val="11"/>
                <c:order val="11"/>
                <c:tx>
                  <c:strRef>
                    <c:extLst>
                      <c:ext uri="{02D57815-91ED-43cb-92C2-25804820EDAC}">
                        <c15:formulaRef>
                          <c15:sqref>'dashboard data i2-i14'!$B$13</c15:sqref>
                        </c15:formulaRef>
                      </c:ext>
                    </c:extLst>
                    <c:strCache>
                      <c:ptCount val="1"/>
                      <c:pt idx="0">
                        <c:v>Ø Rentals per Cargobike per Day</c:v>
                      </c:pt>
                    </c:strCache>
                  </c:strRef>
                </c:tx>
                <c:spPr>
                  <a:solidFill>
                    <a:schemeClr val="accent6">
                      <a:lumMod val="60000"/>
                    </a:schemeClr>
                  </a:solidFill>
                  <a:ln>
                    <a:noFill/>
                  </a:ln>
                  <a:effectLst/>
                </c:spPr>
                <c:invertIfNegative val="0"/>
                <c:cat>
                  <c:strRef>
                    <c:extLst>
                      <c:ext uri="{02D57815-91ED-43cb-92C2-25804820EDAC}">
                        <c15:formulaRef>
                          <c15:sqref>'dashboard data i2-i14'!$AJ$1:$AM$1</c15:sqref>
                        </c15:formulaRef>
                      </c:ext>
                    </c:extLst>
                    <c:strCache>
                      <c:ptCount val="4"/>
                      <c:pt idx="0">
                        <c:v>Winter 2021</c:v>
                      </c:pt>
                      <c:pt idx="1">
                        <c:v>Spring 2021</c:v>
                      </c:pt>
                      <c:pt idx="2">
                        <c:v>Summer 2021</c:v>
                      </c:pt>
                      <c:pt idx="3">
                        <c:v>Automn 2021</c:v>
                      </c:pt>
                    </c:strCache>
                  </c:strRef>
                </c:cat>
                <c:val>
                  <c:numRef>
                    <c:extLst>
                      <c:ext uri="{02D57815-91ED-43cb-92C2-25804820EDAC}">
                        <c15:formulaRef>
                          <c15:sqref>'dashboard data i2-i14'!$AJ$13:$AM$13</c15:sqref>
                        </c15:formulaRef>
                      </c:ext>
                    </c:extLst>
                    <c:numCache>
                      <c:formatCode>0.00</c:formatCode>
                      <c:ptCount val="4"/>
                      <c:pt idx="0">
                        <c:v>0.45583717357910913</c:v>
                      </c:pt>
                      <c:pt idx="1">
                        <c:v>0.68207885304659488</c:v>
                      </c:pt>
                      <c:pt idx="2">
                        <c:v>0.46666666666666662</c:v>
                      </c:pt>
                      <c:pt idx="3">
                        <c:v>0.33333333333333331</c:v>
                      </c:pt>
                    </c:numCache>
                  </c:numRef>
                </c:val>
                <c:extLst>
                  <c:ext xmlns:c16="http://schemas.microsoft.com/office/drawing/2014/chart" uri="{C3380CC4-5D6E-409C-BE32-E72D297353CC}">
                    <c16:uniqueId val="{00000011-15D7-4825-98DF-944B4FB9AC0D}"/>
                  </c:ext>
                </c:extLst>
              </c15:ser>
            </c15:filteredBarSeries>
            <c15:filteredBarSeries>
              <c15:ser>
                <c:idx val="12"/>
                <c:order val="12"/>
                <c:tx>
                  <c:strRef>
                    <c:extLst xmlns:c15="http://schemas.microsoft.com/office/drawing/2012/chart">
                      <c:ext xmlns:c15="http://schemas.microsoft.com/office/drawing/2012/chart" uri="{02D57815-91ED-43cb-92C2-25804820EDAC}">
                        <c15:formulaRef>
                          <c15:sqref>'dashboard data i2-i14'!$B$14</c15:sqref>
                        </c15:formulaRef>
                      </c:ext>
                    </c:extLst>
                    <c:strCache>
                      <c:ptCount val="1"/>
                      <c:pt idx="0">
                        <c:v>Ø Rentals x Active User</c:v>
                      </c:pt>
                    </c:strCache>
                  </c:strRef>
                </c:tx>
                <c:spPr>
                  <a:solidFill>
                    <a:schemeClr val="accent1">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'dashboard data i2-i14'!$AJ$1:$AM$1</c15:sqref>
                        </c15:formulaRef>
                      </c:ext>
                    </c:extLst>
                    <c:strCache>
                      <c:ptCount val="4"/>
                      <c:pt idx="0">
                        <c:v>Winter 2021</c:v>
                      </c:pt>
                      <c:pt idx="1">
                        <c:v>Spring 2021</c:v>
                      </c:pt>
                      <c:pt idx="2">
                        <c:v>Summer 2021</c:v>
                      </c:pt>
                      <c:pt idx="3">
                        <c:v>Automn 2021</c:v>
                      </c:pt>
                    </c:strCache>
                  </c:strRef>
                </c:cat>
                <c:val>
                  <c:numRef>
                    <c:extLst xmlns:c15="http://schemas.microsoft.com/office/drawing/2012/chart">
                      <c:ext xmlns:c15="http://schemas.microsoft.com/office/drawing/2012/chart" uri="{02D57815-91ED-43cb-92C2-25804820EDAC}">
                        <c15:formulaRef>
                          <c15:sqref>'dashboard data i2-i14'!$AJ$14:$AM$14</c15:sqref>
                        </c15:formulaRef>
                      </c:ext>
                    </c:extLst>
                    <c:numCache>
                      <c:formatCode>General</c:formatCode>
                      <c:ptCount val="4"/>
                    </c:numCache>
                  </c:numRef>
                </c:val>
                <c:extLst xmlns:c15="http://schemas.microsoft.com/office/drawing/2012/chart">
                  <c:ext xmlns:c16="http://schemas.microsoft.com/office/drawing/2014/chart" uri="{C3380CC4-5D6E-409C-BE32-E72D297353CC}">
                    <c16:uniqueId val="{00000012-15D7-4825-98DF-944B4FB9AC0D}"/>
                  </c:ext>
                </c:extLst>
              </c15:ser>
            </c15:filteredBarSeries>
            <c15:filteredBarSeries>
              <c15:ser>
                <c:idx val="13"/>
                <c:order val="13"/>
                <c:tx>
                  <c:strRef>
                    <c:extLst xmlns:c15="http://schemas.microsoft.com/office/drawing/2012/chart">
                      <c:ext xmlns:c15="http://schemas.microsoft.com/office/drawing/2012/chart" uri="{02D57815-91ED-43cb-92C2-25804820EDAC}">
                        <c15:formulaRef>
                          <c15:sqref>'dashboard data i2-i14'!$B$15</c15:sqref>
                        </c15:formulaRef>
                      </c:ext>
                    </c:extLst>
                    <c:strCache>
                      <c:ptCount val="1"/>
                      <c:pt idx="0">
                        <c:v>Ø Rental Duration (hrs.)</c:v>
                      </c:pt>
                    </c:strCache>
                  </c:strRef>
                </c:tx>
                <c:spPr>
                  <a:solidFill>
                    <a:schemeClr val="accent2">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'dashboard data i2-i14'!$AJ$1:$AM$1</c15:sqref>
                        </c15:formulaRef>
                      </c:ext>
                    </c:extLst>
                    <c:strCache>
                      <c:ptCount val="4"/>
                      <c:pt idx="0">
                        <c:v>Winter 2021</c:v>
                      </c:pt>
                      <c:pt idx="1">
                        <c:v>Spring 2021</c:v>
                      </c:pt>
                      <c:pt idx="2">
                        <c:v>Summer 2021</c:v>
                      </c:pt>
                      <c:pt idx="3">
                        <c:v>Automn 2021</c:v>
                      </c:pt>
                    </c:strCache>
                  </c:strRef>
                </c:cat>
                <c:val>
                  <c:numRef>
                    <c:extLst xmlns:c15="http://schemas.microsoft.com/office/drawing/2012/chart">
                      <c:ext xmlns:c15="http://schemas.microsoft.com/office/drawing/2012/chart" uri="{02D57815-91ED-43cb-92C2-25804820EDAC}">
                        <c15:formulaRef>
                          <c15:sqref>'dashboard data i2-i14'!$AJ$15:$AM$15</c15:sqref>
                        </c15:formulaRef>
                      </c:ext>
                    </c:extLst>
                    <c:numCache>
                      <c:formatCode>General</c:formatCode>
                      <c:ptCount val="4"/>
                    </c:numCache>
                  </c:numRef>
                </c:val>
                <c:extLst xmlns:c15="http://schemas.microsoft.com/office/drawing/2012/chart">
                  <c:ext xmlns:c16="http://schemas.microsoft.com/office/drawing/2014/chart" uri="{C3380CC4-5D6E-409C-BE32-E72D297353CC}">
                    <c16:uniqueId val="{00000013-15D7-4825-98DF-944B4FB9AC0D}"/>
                  </c:ext>
                </c:extLst>
              </c15:ser>
            </c15:filteredBarSeries>
            <c15:filteredBarSeries>
              <c15:ser>
                <c:idx val="14"/>
                <c:order val="14"/>
                <c:tx>
                  <c:strRef>
                    <c:extLst xmlns:c15="http://schemas.microsoft.com/office/drawing/2012/chart">
                      <c:ext xmlns:c15="http://schemas.microsoft.com/office/drawing/2012/chart" uri="{02D57815-91ED-43cb-92C2-25804820EDAC}">
                        <c15:formulaRef>
                          <c15:sqref>'dashboard data i2-i14'!$B$16</c15:sqref>
                        </c15:formulaRef>
                      </c:ext>
                    </c:extLst>
                    <c:strCache>
                      <c:ptCount val="1"/>
                      <c:pt idx="0">
                        <c:v>Rental Duration x Distribution</c:v>
                      </c:pt>
                    </c:strCache>
                  </c:strRef>
                </c:tx>
                <c:spPr>
                  <a:solidFill>
                    <a:schemeClr val="accent3">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'dashboard data i2-i14'!$AJ$1:$AM$1</c15:sqref>
                        </c15:formulaRef>
                      </c:ext>
                    </c:extLst>
                    <c:strCache>
                      <c:ptCount val="4"/>
                      <c:pt idx="0">
                        <c:v>Winter 2021</c:v>
                      </c:pt>
                      <c:pt idx="1">
                        <c:v>Spring 2021</c:v>
                      </c:pt>
                      <c:pt idx="2">
                        <c:v>Summer 2021</c:v>
                      </c:pt>
                      <c:pt idx="3">
                        <c:v>Automn 2021</c:v>
                      </c:pt>
                    </c:strCache>
                  </c:strRef>
                </c:cat>
                <c:val>
                  <c:numRef>
                    <c:extLst xmlns:c15="http://schemas.microsoft.com/office/drawing/2012/chart">
                      <c:ext xmlns:c15="http://schemas.microsoft.com/office/drawing/2012/chart" uri="{02D57815-91ED-43cb-92C2-25804820EDAC}">
                        <c15:formulaRef>
                          <c15:sqref>'dashboard data i2-i14'!$AJ$16:$AM$16</c15:sqref>
                        </c15:formulaRef>
                      </c:ext>
                    </c:extLst>
                    <c:numCache>
                      <c:formatCode>General</c:formatCode>
                      <c:ptCount val="4"/>
                    </c:numCache>
                  </c:numRef>
                </c:val>
                <c:extLst xmlns:c15="http://schemas.microsoft.com/office/drawing/2012/chart">
                  <c:ext xmlns:c16="http://schemas.microsoft.com/office/drawing/2014/chart" uri="{C3380CC4-5D6E-409C-BE32-E72D297353CC}">
                    <c16:uniqueId val="{00000014-15D7-4825-98DF-944B4FB9AC0D}"/>
                  </c:ext>
                </c:extLst>
              </c15:ser>
            </c15:filteredBarSeries>
            <c15:filteredBarSeries>
              <c15:ser>
                <c:idx val="21"/>
                <c:order val="21"/>
                <c:tx>
                  <c:strRef>
                    <c:extLst xmlns:c15="http://schemas.microsoft.com/office/drawing/2012/chart">
                      <c:ext xmlns:c15="http://schemas.microsoft.com/office/drawing/2012/chart" uri="{02D57815-91ED-43cb-92C2-25804820EDAC}">
                        <c15:formulaRef>
                          <c15:sqref>'dashboard data i2-i14'!$B$23</c15:sqref>
                        </c15:formulaRef>
                      </c:ext>
                    </c:extLst>
                    <c:strCache>
                      <c:ptCount val="1"/>
                      <c:pt idx="0">
                        <c:v>Ø Rental Duration (hrs.) x Weekday</c:v>
                      </c:pt>
                    </c:strCache>
                  </c:strRef>
                </c:tx>
                <c:spPr>
                  <a:solidFill>
                    <a:schemeClr val="accent4">
                      <a:lumMod val="80000"/>
                    </a:schemeClr>
                  </a:solidFill>
                  <a:ln>
                    <a:noFill/>
                  </a:ln>
                  <a:effectLst/>
                </c:spPr>
                <c:invertIfNegative val="0"/>
                <c:cat>
                  <c:strRef>
                    <c:extLst xmlns:c15="http://schemas.microsoft.com/office/drawing/2012/chart">
                      <c:ext xmlns:c15="http://schemas.microsoft.com/office/drawing/2012/chart" uri="{02D57815-91ED-43cb-92C2-25804820EDAC}">
                        <c15:formulaRef>
                          <c15:sqref>'dashboard data i2-i14'!$AJ$1:$AM$1</c15:sqref>
                        </c15:formulaRef>
                      </c:ext>
                    </c:extLst>
                    <c:strCache>
                      <c:ptCount val="4"/>
                      <c:pt idx="0">
                        <c:v>Winter 2021</c:v>
                      </c:pt>
                      <c:pt idx="1">
                        <c:v>Spring 2021</c:v>
                      </c:pt>
                      <c:pt idx="2">
                        <c:v>Summer 2021</c:v>
                      </c:pt>
                      <c:pt idx="3">
                        <c:v>Automn 2021</c:v>
                      </c:pt>
                    </c:strCache>
                  </c:strRef>
                </c:cat>
                <c:val>
                  <c:numRef>
                    <c:extLst xmlns:c15="http://schemas.microsoft.com/office/drawing/2012/chart">
                      <c:ext xmlns:c15="http://schemas.microsoft.com/office/drawing/2012/chart" uri="{02D57815-91ED-43cb-92C2-25804820EDAC}">
                        <c15:formulaRef>
                          <c15:sqref>'dashboard data i2-i14'!$AJ$23:$AM$23</c15:sqref>
                        </c15:formulaRef>
                      </c:ext>
                    </c:extLst>
                    <c:numCache>
                      <c:formatCode>General</c:formatCode>
                      <c:ptCount val="4"/>
                    </c:numCache>
                  </c:numRef>
                </c:val>
                <c:extLst xmlns:c15="http://schemas.microsoft.com/office/drawing/2012/chart">
                  <c:ext xmlns:c16="http://schemas.microsoft.com/office/drawing/2014/chart" uri="{C3380CC4-5D6E-409C-BE32-E72D297353CC}">
                    <c16:uniqueId val="{00000015-15D7-4825-98DF-944B4FB9AC0D}"/>
                  </c:ext>
                </c:extLst>
              </c15:ser>
            </c15:filteredBarSeries>
            <c15:filteredBarSeries>
              <c15:ser>
                <c:idx val="22"/>
                <c:order val="22"/>
                <c:tx>
                  <c:strRef>
                    <c:extLst xmlns:c15="http://schemas.microsoft.com/office/drawing/2012/chart">
                      <c:ext xmlns:c15="http://schemas.microsoft.com/office/drawing/2012/chart" uri="{02D57815-91ED-43cb-92C2-25804820EDAC}">
                        <c15:formulaRef>
                          <c15:sqref>'dashboard data i2-i14'!$B$24</c15:sqref>
                        </c15:formulaRef>
                      </c:ext>
                    </c:extLst>
                    <c:strCache>
                      <c:ptCount val="1"/>
                      <c:pt idx="0">
                        <c:v>Monday</c:v>
                      </c:pt>
                    </c:strCache>
                  </c:strRef>
                </c:tx>
                <c:spPr>
                  <a:solidFill>
                    <a:schemeClr val="accent5">
                      <a:lumMod val="80000"/>
                    </a:schemeClr>
                  </a:solidFill>
                  <a:ln>
                    <a:noFill/>
                  </a:ln>
                  <a:effectLst/>
                </c:spPr>
                <c:invertIfNegative val="0"/>
                <c:cat>
                  <c:strRef>
                    <c:extLst xmlns:c15="http://schemas.microsoft.com/office/drawing/2012/chart">
                      <c:ext xmlns:c15="http://schemas.microsoft.com/office/drawing/2012/chart" uri="{02D57815-91ED-43cb-92C2-25804820EDAC}">
                        <c15:formulaRef>
                          <c15:sqref>'dashboard data i2-i14'!$AJ$1:$AM$1</c15:sqref>
                        </c15:formulaRef>
                      </c:ext>
                    </c:extLst>
                    <c:strCache>
                      <c:ptCount val="4"/>
                      <c:pt idx="0">
                        <c:v>Winter 2021</c:v>
                      </c:pt>
                      <c:pt idx="1">
                        <c:v>Spring 2021</c:v>
                      </c:pt>
                      <c:pt idx="2">
                        <c:v>Summer 2021</c:v>
                      </c:pt>
                      <c:pt idx="3">
                        <c:v>Automn 2021</c:v>
                      </c:pt>
                    </c:strCache>
                  </c:strRef>
                </c:cat>
                <c:val>
                  <c:numRef>
                    <c:extLst xmlns:c15="http://schemas.microsoft.com/office/drawing/2012/chart">
                      <c:ext xmlns:c15="http://schemas.microsoft.com/office/drawing/2012/chart" uri="{02D57815-91ED-43cb-92C2-25804820EDAC}">
                        <c15:formulaRef>
                          <c15:sqref>'dashboard data i2-i14'!$AJ$24:$AM$24</c15:sqref>
                        </c15:formulaRef>
                      </c:ext>
                    </c:extLst>
                    <c:numCache>
                      <c:formatCode>0.00</c:formatCode>
                      <c:ptCount val="4"/>
                      <c:pt idx="0">
                        <c:v>1.3</c:v>
                      </c:pt>
                      <c:pt idx="1">
                        <c:v>1.8966666666666665</c:v>
                      </c:pt>
                      <c:pt idx="2">
                        <c:v>1.38</c:v>
                      </c:pt>
                      <c:pt idx="3">
                        <c:v>1.21</c:v>
                      </c:pt>
                    </c:numCache>
                  </c:numRef>
                </c:val>
                <c:extLst xmlns:c15="http://schemas.microsoft.com/office/drawing/2012/chart">
                  <c:ext xmlns:c16="http://schemas.microsoft.com/office/drawing/2014/chart" uri="{C3380CC4-5D6E-409C-BE32-E72D297353CC}">
                    <c16:uniqueId val="{00000016-15D7-4825-98DF-944B4FB9AC0D}"/>
                  </c:ext>
                </c:extLst>
              </c15:ser>
            </c15:filteredBarSeries>
            <c15:filteredBarSeries>
              <c15:ser>
                <c:idx val="23"/>
                <c:order val="23"/>
                <c:tx>
                  <c:strRef>
                    <c:extLst xmlns:c15="http://schemas.microsoft.com/office/drawing/2012/chart">
                      <c:ext xmlns:c15="http://schemas.microsoft.com/office/drawing/2012/chart" uri="{02D57815-91ED-43cb-92C2-25804820EDAC}">
                        <c15:formulaRef>
                          <c15:sqref>'dashboard data i2-i14'!$B$25</c15:sqref>
                        </c15:formulaRef>
                      </c:ext>
                    </c:extLst>
                    <c:strCache>
                      <c:ptCount val="1"/>
                      <c:pt idx="0">
                        <c:v>Tuesday</c:v>
                      </c:pt>
                    </c:strCache>
                  </c:strRef>
                </c:tx>
                <c:spPr>
                  <a:solidFill>
                    <a:schemeClr val="accent6">
                      <a:lumMod val="80000"/>
                    </a:schemeClr>
                  </a:solidFill>
                  <a:ln>
                    <a:noFill/>
                  </a:ln>
                  <a:effectLst/>
                </c:spPr>
                <c:invertIfNegative val="0"/>
                <c:cat>
                  <c:strRef>
                    <c:extLst xmlns:c15="http://schemas.microsoft.com/office/drawing/2012/chart">
                      <c:ext xmlns:c15="http://schemas.microsoft.com/office/drawing/2012/chart" uri="{02D57815-91ED-43cb-92C2-25804820EDAC}">
                        <c15:formulaRef>
                          <c15:sqref>'dashboard data i2-i14'!$AJ$1:$AM$1</c15:sqref>
                        </c15:formulaRef>
                      </c:ext>
                    </c:extLst>
                    <c:strCache>
                      <c:ptCount val="4"/>
                      <c:pt idx="0">
                        <c:v>Winter 2021</c:v>
                      </c:pt>
                      <c:pt idx="1">
                        <c:v>Spring 2021</c:v>
                      </c:pt>
                      <c:pt idx="2">
                        <c:v>Summer 2021</c:v>
                      </c:pt>
                      <c:pt idx="3">
                        <c:v>Automn 2021</c:v>
                      </c:pt>
                    </c:strCache>
                  </c:strRef>
                </c:cat>
                <c:val>
                  <c:numRef>
                    <c:extLst xmlns:c15="http://schemas.microsoft.com/office/drawing/2012/chart">
                      <c:ext xmlns:c15="http://schemas.microsoft.com/office/drawing/2012/chart" uri="{02D57815-91ED-43cb-92C2-25804820EDAC}">
                        <c15:formulaRef>
                          <c15:sqref>'dashboard data i2-i14'!$AJ$25:$AM$25</c15:sqref>
                        </c15:formulaRef>
                      </c:ext>
                    </c:extLst>
                    <c:numCache>
                      <c:formatCode>0.00</c:formatCode>
                      <c:ptCount val="4"/>
                      <c:pt idx="0">
                        <c:v>2.0666666666666669</c:v>
                      </c:pt>
                      <c:pt idx="1">
                        <c:v>1.5233333333333334</c:v>
                      </c:pt>
                      <c:pt idx="2">
                        <c:v>2.1</c:v>
                      </c:pt>
                      <c:pt idx="3">
                        <c:v>0.95000000000000007</c:v>
                      </c:pt>
                    </c:numCache>
                  </c:numRef>
                </c:val>
                <c:extLst xmlns:c15="http://schemas.microsoft.com/office/drawing/2012/chart">
                  <c:ext xmlns:c16="http://schemas.microsoft.com/office/drawing/2014/chart" uri="{C3380CC4-5D6E-409C-BE32-E72D297353CC}">
                    <c16:uniqueId val="{00000017-15D7-4825-98DF-944B4FB9AC0D}"/>
                  </c:ext>
                </c:extLst>
              </c15:ser>
            </c15:filteredBarSeries>
            <c15:filteredBarSeries>
              <c15:ser>
                <c:idx val="24"/>
                <c:order val="24"/>
                <c:tx>
                  <c:strRef>
                    <c:extLst xmlns:c15="http://schemas.microsoft.com/office/drawing/2012/chart">
                      <c:ext xmlns:c15="http://schemas.microsoft.com/office/drawing/2012/chart" uri="{02D57815-91ED-43cb-92C2-25804820EDAC}">
                        <c15:formulaRef>
                          <c15:sqref>'dashboard data i2-i14'!$B$26</c15:sqref>
                        </c15:formulaRef>
                      </c:ext>
                    </c:extLst>
                    <c:strCache>
                      <c:ptCount val="1"/>
                      <c:pt idx="0">
                        <c:v>Wednesday</c:v>
                      </c:pt>
                    </c:strCache>
                  </c:strRef>
                </c:tx>
                <c:spPr>
                  <a:solidFill>
                    <a:schemeClr val="accent1">
                      <a:lumMod val="60000"/>
                      <a:lumOff val="40000"/>
                    </a:schemeClr>
                  </a:solidFill>
                  <a:ln>
                    <a:noFill/>
                  </a:ln>
                  <a:effectLst/>
                </c:spPr>
                <c:invertIfNegative val="0"/>
                <c:cat>
                  <c:strRef>
                    <c:extLst xmlns:c15="http://schemas.microsoft.com/office/drawing/2012/chart">
                      <c:ext xmlns:c15="http://schemas.microsoft.com/office/drawing/2012/chart" uri="{02D57815-91ED-43cb-92C2-25804820EDAC}">
                        <c15:formulaRef>
                          <c15:sqref>'dashboard data i2-i14'!$AJ$1:$AM$1</c15:sqref>
                        </c15:formulaRef>
                      </c:ext>
                    </c:extLst>
                    <c:strCache>
                      <c:ptCount val="4"/>
                      <c:pt idx="0">
                        <c:v>Winter 2021</c:v>
                      </c:pt>
                      <c:pt idx="1">
                        <c:v>Spring 2021</c:v>
                      </c:pt>
                      <c:pt idx="2">
                        <c:v>Summer 2021</c:v>
                      </c:pt>
                      <c:pt idx="3">
                        <c:v>Automn 2021</c:v>
                      </c:pt>
                    </c:strCache>
                  </c:strRef>
                </c:cat>
                <c:val>
                  <c:numRef>
                    <c:extLst xmlns:c15="http://schemas.microsoft.com/office/drawing/2012/chart">
                      <c:ext xmlns:c15="http://schemas.microsoft.com/office/drawing/2012/chart" uri="{02D57815-91ED-43cb-92C2-25804820EDAC}">
                        <c15:formulaRef>
                          <c15:sqref>'dashboard data i2-i14'!$AJ$26:$AM$26</c15:sqref>
                        </c15:formulaRef>
                      </c:ext>
                    </c:extLst>
                    <c:numCache>
                      <c:formatCode>0.00</c:formatCode>
                      <c:ptCount val="4"/>
                      <c:pt idx="0">
                        <c:v>2.4333333333333331</c:v>
                      </c:pt>
                      <c:pt idx="1">
                        <c:v>1.9933333333333334</c:v>
                      </c:pt>
                      <c:pt idx="2">
                        <c:v>1.75</c:v>
                      </c:pt>
                      <c:pt idx="3">
                        <c:v>1.1066666666666667</c:v>
                      </c:pt>
                    </c:numCache>
                  </c:numRef>
                </c:val>
                <c:extLst xmlns:c15="http://schemas.microsoft.com/office/drawing/2012/chart">
                  <c:ext xmlns:c16="http://schemas.microsoft.com/office/drawing/2014/chart" uri="{C3380CC4-5D6E-409C-BE32-E72D297353CC}">
                    <c16:uniqueId val="{00000018-15D7-4825-98DF-944B4FB9AC0D}"/>
                  </c:ext>
                </c:extLst>
              </c15:ser>
            </c15:filteredBarSeries>
            <c15:filteredBarSeries>
              <c15:ser>
                <c:idx val="25"/>
                <c:order val="25"/>
                <c:tx>
                  <c:strRef>
                    <c:extLst xmlns:c15="http://schemas.microsoft.com/office/drawing/2012/chart">
                      <c:ext xmlns:c15="http://schemas.microsoft.com/office/drawing/2012/chart" uri="{02D57815-91ED-43cb-92C2-25804820EDAC}">
                        <c15:formulaRef>
                          <c15:sqref>'dashboard data i2-i14'!$B$27</c15:sqref>
                        </c15:formulaRef>
                      </c:ext>
                    </c:extLst>
                    <c:strCache>
                      <c:ptCount val="1"/>
                      <c:pt idx="0">
                        <c:v>Thursday</c:v>
                      </c:pt>
                    </c:strCache>
                  </c:strRef>
                </c:tx>
                <c:spPr>
                  <a:solidFill>
                    <a:schemeClr val="accent2">
                      <a:lumMod val="60000"/>
                      <a:lumOff val="40000"/>
                    </a:schemeClr>
                  </a:solidFill>
                  <a:ln>
                    <a:noFill/>
                  </a:ln>
                  <a:effectLst/>
                </c:spPr>
                <c:invertIfNegative val="0"/>
                <c:cat>
                  <c:strRef>
                    <c:extLst xmlns:c15="http://schemas.microsoft.com/office/drawing/2012/chart">
                      <c:ext xmlns:c15="http://schemas.microsoft.com/office/drawing/2012/chart" uri="{02D57815-91ED-43cb-92C2-25804820EDAC}">
                        <c15:formulaRef>
                          <c15:sqref>'dashboard data i2-i14'!$AJ$1:$AM$1</c15:sqref>
                        </c15:formulaRef>
                      </c:ext>
                    </c:extLst>
                    <c:strCache>
                      <c:ptCount val="4"/>
                      <c:pt idx="0">
                        <c:v>Winter 2021</c:v>
                      </c:pt>
                      <c:pt idx="1">
                        <c:v>Spring 2021</c:v>
                      </c:pt>
                      <c:pt idx="2">
                        <c:v>Summer 2021</c:v>
                      </c:pt>
                      <c:pt idx="3">
                        <c:v>Automn 2021</c:v>
                      </c:pt>
                    </c:strCache>
                  </c:strRef>
                </c:cat>
                <c:val>
                  <c:numRef>
                    <c:extLst xmlns:c15="http://schemas.microsoft.com/office/drawing/2012/chart">
                      <c:ext xmlns:c15="http://schemas.microsoft.com/office/drawing/2012/chart" uri="{02D57815-91ED-43cb-92C2-25804820EDAC}">
                        <c15:formulaRef>
                          <c15:sqref>'dashboard data i2-i14'!$AJ$27:$AM$27</c15:sqref>
                        </c15:formulaRef>
                      </c:ext>
                    </c:extLst>
                    <c:numCache>
                      <c:formatCode>0.00</c:formatCode>
                      <c:ptCount val="4"/>
                      <c:pt idx="0">
                        <c:v>1.5666666666666664</c:v>
                      </c:pt>
                      <c:pt idx="1">
                        <c:v>1.72</c:v>
                      </c:pt>
                      <c:pt idx="2">
                        <c:v>1.7233333333333334</c:v>
                      </c:pt>
                      <c:pt idx="3">
                        <c:v>1.2833333333333332</c:v>
                      </c:pt>
                    </c:numCache>
                  </c:numRef>
                </c:val>
                <c:extLst xmlns:c15="http://schemas.microsoft.com/office/drawing/2012/chart">
                  <c:ext xmlns:c16="http://schemas.microsoft.com/office/drawing/2014/chart" uri="{C3380CC4-5D6E-409C-BE32-E72D297353CC}">
                    <c16:uniqueId val="{00000019-15D7-4825-98DF-944B4FB9AC0D}"/>
                  </c:ext>
                </c:extLst>
              </c15:ser>
            </c15:filteredBarSeries>
            <c15:filteredBarSeries>
              <c15:ser>
                <c:idx val="26"/>
                <c:order val="26"/>
                <c:tx>
                  <c:strRef>
                    <c:extLst xmlns:c15="http://schemas.microsoft.com/office/drawing/2012/chart">
                      <c:ext xmlns:c15="http://schemas.microsoft.com/office/drawing/2012/chart" uri="{02D57815-91ED-43cb-92C2-25804820EDAC}">
                        <c15:formulaRef>
                          <c15:sqref>'dashboard data i2-i14'!$B$28</c15:sqref>
                        </c15:formulaRef>
                      </c:ext>
                    </c:extLst>
                    <c:strCache>
                      <c:ptCount val="1"/>
                      <c:pt idx="0">
                        <c:v>Friday</c:v>
                      </c:pt>
                    </c:strCache>
                  </c:strRef>
                </c:tx>
                <c:spPr>
                  <a:solidFill>
                    <a:schemeClr val="accent3">
                      <a:lumMod val="60000"/>
                      <a:lumOff val="40000"/>
                    </a:schemeClr>
                  </a:solidFill>
                  <a:ln>
                    <a:noFill/>
                  </a:ln>
                  <a:effectLst/>
                </c:spPr>
                <c:invertIfNegative val="0"/>
                <c:cat>
                  <c:strRef>
                    <c:extLst xmlns:c15="http://schemas.microsoft.com/office/drawing/2012/chart">
                      <c:ext xmlns:c15="http://schemas.microsoft.com/office/drawing/2012/chart" uri="{02D57815-91ED-43cb-92C2-25804820EDAC}">
                        <c15:formulaRef>
                          <c15:sqref>'dashboard data i2-i14'!$AJ$1:$AM$1</c15:sqref>
                        </c15:formulaRef>
                      </c:ext>
                    </c:extLst>
                    <c:strCache>
                      <c:ptCount val="4"/>
                      <c:pt idx="0">
                        <c:v>Winter 2021</c:v>
                      </c:pt>
                      <c:pt idx="1">
                        <c:v>Spring 2021</c:v>
                      </c:pt>
                      <c:pt idx="2">
                        <c:v>Summer 2021</c:v>
                      </c:pt>
                      <c:pt idx="3">
                        <c:v>Automn 2021</c:v>
                      </c:pt>
                    </c:strCache>
                  </c:strRef>
                </c:cat>
                <c:val>
                  <c:numRef>
                    <c:extLst xmlns:c15="http://schemas.microsoft.com/office/drawing/2012/chart">
                      <c:ext xmlns:c15="http://schemas.microsoft.com/office/drawing/2012/chart" uri="{02D57815-91ED-43cb-92C2-25804820EDAC}">
                        <c15:formulaRef>
                          <c15:sqref>'dashboard data i2-i14'!$AJ$28:$AM$28</c15:sqref>
                        </c15:formulaRef>
                      </c:ext>
                    </c:extLst>
                    <c:numCache>
                      <c:formatCode>0.00</c:formatCode>
                      <c:ptCount val="4"/>
                      <c:pt idx="0">
                        <c:v>1.2666666666666668</c:v>
                      </c:pt>
                      <c:pt idx="1">
                        <c:v>1.8866666666666667</c:v>
                      </c:pt>
                      <c:pt idx="2">
                        <c:v>1.4799999999999998</c:v>
                      </c:pt>
                      <c:pt idx="3">
                        <c:v>1.64</c:v>
                      </c:pt>
                    </c:numCache>
                  </c:numRef>
                </c:val>
                <c:extLst xmlns:c15="http://schemas.microsoft.com/office/drawing/2012/chart">
                  <c:ext xmlns:c16="http://schemas.microsoft.com/office/drawing/2014/chart" uri="{C3380CC4-5D6E-409C-BE32-E72D297353CC}">
                    <c16:uniqueId val="{0000001A-15D7-4825-98DF-944B4FB9AC0D}"/>
                  </c:ext>
                </c:extLst>
              </c15:ser>
            </c15:filteredBarSeries>
            <c15:filteredBarSeries>
              <c15:ser>
                <c:idx val="27"/>
                <c:order val="27"/>
                <c:tx>
                  <c:strRef>
                    <c:extLst xmlns:c15="http://schemas.microsoft.com/office/drawing/2012/chart">
                      <c:ext xmlns:c15="http://schemas.microsoft.com/office/drawing/2012/chart" uri="{02D57815-91ED-43cb-92C2-25804820EDAC}">
                        <c15:formulaRef>
                          <c15:sqref>'dashboard data i2-i14'!$B$29</c15:sqref>
                        </c15:formulaRef>
                      </c:ext>
                    </c:extLst>
                    <c:strCache>
                      <c:ptCount val="1"/>
                      <c:pt idx="0">
                        <c:v>Saturday</c:v>
                      </c:pt>
                    </c:strCache>
                  </c:strRef>
                </c:tx>
                <c:spPr>
                  <a:solidFill>
                    <a:schemeClr val="accent4">
                      <a:lumMod val="60000"/>
                      <a:lumOff val="40000"/>
                    </a:schemeClr>
                  </a:solidFill>
                  <a:ln>
                    <a:noFill/>
                  </a:ln>
                  <a:effectLst/>
                </c:spPr>
                <c:invertIfNegative val="0"/>
                <c:cat>
                  <c:strRef>
                    <c:extLst xmlns:c15="http://schemas.microsoft.com/office/drawing/2012/chart">
                      <c:ext xmlns:c15="http://schemas.microsoft.com/office/drawing/2012/chart" uri="{02D57815-91ED-43cb-92C2-25804820EDAC}">
                        <c15:formulaRef>
                          <c15:sqref>'dashboard data i2-i14'!$AJ$1:$AM$1</c15:sqref>
                        </c15:formulaRef>
                      </c:ext>
                    </c:extLst>
                    <c:strCache>
                      <c:ptCount val="4"/>
                      <c:pt idx="0">
                        <c:v>Winter 2021</c:v>
                      </c:pt>
                      <c:pt idx="1">
                        <c:v>Spring 2021</c:v>
                      </c:pt>
                      <c:pt idx="2">
                        <c:v>Summer 2021</c:v>
                      </c:pt>
                      <c:pt idx="3">
                        <c:v>Automn 2021</c:v>
                      </c:pt>
                    </c:strCache>
                  </c:strRef>
                </c:cat>
                <c:val>
                  <c:numRef>
                    <c:extLst xmlns:c15="http://schemas.microsoft.com/office/drawing/2012/chart">
                      <c:ext xmlns:c15="http://schemas.microsoft.com/office/drawing/2012/chart" uri="{02D57815-91ED-43cb-92C2-25804820EDAC}">
                        <c15:formulaRef>
                          <c15:sqref>'dashboard data i2-i14'!$AJ$29:$AM$29</c15:sqref>
                        </c15:formulaRef>
                      </c:ext>
                    </c:extLst>
                    <c:numCache>
                      <c:formatCode>0.00</c:formatCode>
                      <c:ptCount val="4"/>
                      <c:pt idx="0">
                        <c:v>2.1999999999999997</c:v>
                      </c:pt>
                      <c:pt idx="1">
                        <c:v>2.6</c:v>
                      </c:pt>
                      <c:pt idx="2">
                        <c:v>2.1633333333333336</c:v>
                      </c:pt>
                      <c:pt idx="3">
                        <c:v>1.5166666666666666</c:v>
                      </c:pt>
                    </c:numCache>
                  </c:numRef>
                </c:val>
                <c:extLst xmlns:c15="http://schemas.microsoft.com/office/drawing/2012/chart">
                  <c:ext xmlns:c16="http://schemas.microsoft.com/office/drawing/2014/chart" uri="{C3380CC4-5D6E-409C-BE32-E72D297353CC}">
                    <c16:uniqueId val="{0000001B-15D7-4825-98DF-944B4FB9AC0D}"/>
                  </c:ext>
                </c:extLst>
              </c15:ser>
            </c15:filteredBarSeries>
            <c15:filteredBarSeries>
              <c15:ser>
                <c:idx val="28"/>
                <c:order val="28"/>
                <c:tx>
                  <c:strRef>
                    <c:extLst xmlns:c15="http://schemas.microsoft.com/office/drawing/2012/chart">
                      <c:ext xmlns:c15="http://schemas.microsoft.com/office/drawing/2012/chart" uri="{02D57815-91ED-43cb-92C2-25804820EDAC}">
                        <c15:formulaRef>
                          <c15:sqref>'dashboard data i2-i14'!$B$30</c15:sqref>
                        </c15:formulaRef>
                      </c:ext>
                    </c:extLst>
                    <c:strCache>
                      <c:ptCount val="1"/>
                      <c:pt idx="0">
                        <c:v>Sunday</c:v>
                      </c:pt>
                    </c:strCache>
                  </c:strRef>
                </c:tx>
                <c:spPr>
                  <a:solidFill>
                    <a:schemeClr val="accent5">
                      <a:lumMod val="60000"/>
                      <a:lumOff val="40000"/>
                    </a:schemeClr>
                  </a:solidFill>
                  <a:ln>
                    <a:noFill/>
                  </a:ln>
                  <a:effectLst/>
                </c:spPr>
                <c:invertIfNegative val="0"/>
                <c:cat>
                  <c:strRef>
                    <c:extLst xmlns:c15="http://schemas.microsoft.com/office/drawing/2012/chart">
                      <c:ext xmlns:c15="http://schemas.microsoft.com/office/drawing/2012/chart" uri="{02D57815-91ED-43cb-92C2-25804820EDAC}">
                        <c15:formulaRef>
                          <c15:sqref>'dashboard data i2-i14'!$AJ$1:$AM$1</c15:sqref>
                        </c15:formulaRef>
                      </c:ext>
                    </c:extLst>
                    <c:strCache>
                      <c:ptCount val="4"/>
                      <c:pt idx="0">
                        <c:v>Winter 2021</c:v>
                      </c:pt>
                      <c:pt idx="1">
                        <c:v>Spring 2021</c:v>
                      </c:pt>
                      <c:pt idx="2">
                        <c:v>Summer 2021</c:v>
                      </c:pt>
                      <c:pt idx="3">
                        <c:v>Automn 2021</c:v>
                      </c:pt>
                    </c:strCache>
                  </c:strRef>
                </c:cat>
                <c:val>
                  <c:numRef>
                    <c:extLst xmlns:c15="http://schemas.microsoft.com/office/drawing/2012/chart">
                      <c:ext xmlns:c15="http://schemas.microsoft.com/office/drawing/2012/chart" uri="{02D57815-91ED-43cb-92C2-25804820EDAC}">
                        <c15:formulaRef>
                          <c15:sqref>'dashboard data i2-i14'!$AJ$30:$AM$30</c15:sqref>
                        </c15:formulaRef>
                      </c:ext>
                    </c:extLst>
                    <c:numCache>
                      <c:formatCode>0.00</c:formatCode>
                      <c:ptCount val="4"/>
                      <c:pt idx="0">
                        <c:v>2.1999999999999997</c:v>
                      </c:pt>
                      <c:pt idx="1">
                        <c:v>2.5033333333333334</c:v>
                      </c:pt>
                      <c:pt idx="2">
                        <c:v>2.2966666666666669</c:v>
                      </c:pt>
                      <c:pt idx="3">
                        <c:v>1.6533333333333333</c:v>
                      </c:pt>
                    </c:numCache>
                  </c:numRef>
                </c:val>
                <c:extLst xmlns:c15="http://schemas.microsoft.com/office/drawing/2012/chart">
                  <c:ext xmlns:c16="http://schemas.microsoft.com/office/drawing/2014/chart" uri="{C3380CC4-5D6E-409C-BE32-E72D297353CC}">
                    <c16:uniqueId val="{0000001C-15D7-4825-98DF-944B4FB9AC0D}"/>
                  </c:ext>
                </c:extLst>
              </c15:ser>
            </c15:filteredBarSeries>
            <c15:filteredBarSeries>
              <c15:ser>
                <c:idx val="29"/>
                <c:order val="29"/>
                <c:tx>
                  <c:strRef>
                    <c:extLst xmlns:c15="http://schemas.microsoft.com/office/drawing/2012/chart">
                      <c:ext xmlns:c15="http://schemas.microsoft.com/office/drawing/2012/chart" uri="{02D57815-91ED-43cb-92C2-25804820EDAC}">
                        <c15:formulaRef>
                          <c15:sqref>'dashboard data i2-i14'!$B$31</c15:sqref>
                        </c15:formulaRef>
                      </c:ext>
                    </c:extLst>
                    <c:strCache>
                      <c:ptCount val="1"/>
                      <c:pt idx="0">
                        <c:v>Ø Number of Rentals x Weekday</c:v>
                      </c:pt>
                    </c:strCache>
                  </c:strRef>
                </c:tx>
                <c:spPr>
                  <a:solidFill>
                    <a:schemeClr val="accent6">
                      <a:lumMod val="60000"/>
                      <a:lumOff val="40000"/>
                    </a:schemeClr>
                  </a:solidFill>
                  <a:ln>
                    <a:noFill/>
                  </a:ln>
                  <a:effectLst/>
                </c:spPr>
                <c:invertIfNegative val="0"/>
                <c:cat>
                  <c:strRef>
                    <c:extLst xmlns:c15="http://schemas.microsoft.com/office/drawing/2012/chart">
                      <c:ext xmlns:c15="http://schemas.microsoft.com/office/drawing/2012/chart" uri="{02D57815-91ED-43cb-92C2-25804820EDAC}">
                        <c15:formulaRef>
                          <c15:sqref>'dashboard data i2-i14'!$AJ$1:$AM$1</c15:sqref>
                        </c15:formulaRef>
                      </c:ext>
                    </c:extLst>
                    <c:strCache>
                      <c:ptCount val="4"/>
                      <c:pt idx="0">
                        <c:v>Winter 2021</c:v>
                      </c:pt>
                      <c:pt idx="1">
                        <c:v>Spring 2021</c:v>
                      </c:pt>
                      <c:pt idx="2">
                        <c:v>Summer 2021</c:v>
                      </c:pt>
                      <c:pt idx="3">
                        <c:v>Automn 2021</c:v>
                      </c:pt>
                    </c:strCache>
                  </c:strRef>
                </c:cat>
                <c:val>
                  <c:numRef>
                    <c:extLst xmlns:c15="http://schemas.microsoft.com/office/drawing/2012/chart">
                      <c:ext xmlns:c15="http://schemas.microsoft.com/office/drawing/2012/chart" uri="{02D57815-91ED-43cb-92C2-25804820EDAC}">
                        <c15:formulaRef>
                          <c15:sqref>'dashboard data i2-i14'!$AJ$31:$AM$31</c15:sqref>
                        </c15:formulaRef>
                      </c:ext>
                    </c:extLst>
                    <c:numCache>
                      <c:formatCode>General</c:formatCode>
                      <c:ptCount val="4"/>
                    </c:numCache>
                  </c:numRef>
                </c:val>
                <c:extLst xmlns:c15="http://schemas.microsoft.com/office/drawing/2012/chart">
                  <c:ext xmlns:c16="http://schemas.microsoft.com/office/drawing/2014/chart" uri="{C3380CC4-5D6E-409C-BE32-E72D297353CC}">
                    <c16:uniqueId val="{0000001D-15D7-4825-98DF-944B4FB9AC0D}"/>
                  </c:ext>
                </c:extLst>
              </c15:ser>
            </c15:filteredBarSeries>
            <c15:filteredBarSeries>
              <c15:ser>
                <c:idx val="30"/>
                <c:order val="30"/>
                <c:tx>
                  <c:strRef>
                    <c:extLst xmlns:c15="http://schemas.microsoft.com/office/drawing/2012/chart">
                      <c:ext xmlns:c15="http://schemas.microsoft.com/office/drawing/2012/chart" uri="{02D57815-91ED-43cb-92C2-25804820EDAC}">
                        <c15:formulaRef>
                          <c15:sqref>'dashboard data i2-i14'!$B$32</c15:sqref>
                        </c15:formulaRef>
                      </c:ext>
                    </c:extLst>
                    <c:strCache>
                      <c:ptCount val="1"/>
                      <c:pt idx="0">
                        <c:v>Monday</c:v>
                      </c:pt>
                    </c:strCache>
                  </c:strRef>
                </c:tx>
                <c:spPr>
                  <a:solidFill>
                    <a:schemeClr val="accent1">
                      <a:lumMod val="50000"/>
                    </a:schemeClr>
                  </a:solidFill>
                  <a:ln>
                    <a:noFill/>
                  </a:ln>
                  <a:effectLst/>
                </c:spPr>
                <c:invertIfNegative val="0"/>
                <c:cat>
                  <c:strRef>
                    <c:extLst xmlns:c15="http://schemas.microsoft.com/office/drawing/2012/chart">
                      <c:ext xmlns:c15="http://schemas.microsoft.com/office/drawing/2012/chart" uri="{02D57815-91ED-43cb-92C2-25804820EDAC}">
                        <c15:formulaRef>
                          <c15:sqref>'dashboard data i2-i14'!$AJ$1:$AM$1</c15:sqref>
                        </c15:formulaRef>
                      </c:ext>
                    </c:extLst>
                    <c:strCache>
                      <c:ptCount val="4"/>
                      <c:pt idx="0">
                        <c:v>Winter 2021</c:v>
                      </c:pt>
                      <c:pt idx="1">
                        <c:v>Spring 2021</c:v>
                      </c:pt>
                      <c:pt idx="2">
                        <c:v>Summer 2021</c:v>
                      </c:pt>
                      <c:pt idx="3">
                        <c:v>Automn 2021</c:v>
                      </c:pt>
                    </c:strCache>
                  </c:strRef>
                </c:cat>
                <c:val>
                  <c:numRef>
                    <c:extLst xmlns:c15="http://schemas.microsoft.com/office/drawing/2012/chart">
                      <c:ext xmlns:c15="http://schemas.microsoft.com/office/drawing/2012/chart" uri="{02D57815-91ED-43cb-92C2-25804820EDAC}">
                        <c15:formulaRef>
                          <c15:sqref>'dashboard data i2-i14'!$AJ$32:$AM$32</c15:sqref>
                        </c15:formulaRef>
                      </c:ext>
                    </c:extLst>
                    <c:numCache>
                      <c:formatCode>0.00</c:formatCode>
                      <c:ptCount val="4"/>
                      <c:pt idx="0">
                        <c:v>4.8</c:v>
                      </c:pt>
                      <c:pt idx="1">
                        <c:v>5.6000000000000005</c:v>
                      </c:pt>
                      <c:pt idx="2">
                        <c:v>9.5666666666666682</c:v>
                      </c:pt>
                      <c:pt idx="3">
                        <c:v>9.2666666666666675</c:v>
                      </c:pt>
                    </c:numCache>
                  </c:numRef>
                </c:val>
                <c:extLst xmlns:c15="http://schemas.microsoft.com/office/drawing/2012/chart">
                  <c:ext xmlns:c16="http://schemas.microsoft.com/office/drawing/2014/chart" uri="{C3380CC4-5D6E-409C-BE32-E72D297353CC}">
                    <c16:uniqueId val="{0000001E-15D7-4825-98DF-944B4FB9AC0D}"/>
                  </c:ext>
                </c:extLst>
              </c15:ser>
            </c15:filteredBarSeries>
            <c15:filteredBarSeries>
              <c15:ser>
                <c:idx val="31"/>
                <c:order val="31"/>
                <c:tx>
                  <c:strRef>
                    <c:extLst xmlns:c15="http://schemas.microsoft.com/office/drawing/2012/chart">
                      <c:ext xmlns:c15="http://schemas.microsoft.com/office/drawing/2012/chart" uri="{02D57815-91ED-43cb-92C2-25804820EDAC}">
                        <c15:formulaRef>
                          <c15:sqref>'dashboard data i2-i14'!$B$33</c15:sqref>
                        </c15:formulaRef>
                      </c:ext>
                    </c:extLst>
                    <c:strCache>
                      <c:ptCount val="1"/>
                      <c:pt idx="0">
                        <c:v>Tuesday</c:v>
                      </c:pt>
                    </c:strCache>
                  </c:strRef>
                </c:tx>
                <c:spPr>
                  <a:solidFill>
                    <a:schemeClr val="accent2">
                      <a:lumMod val="50000"/>
                    </a:schemeClr>
                  </a:solidFill>
                  <a:ln>
                    <a:noFill/>
                  </a:ln>
                  <a:effectLst/>
                </c:spPr>
                <c:invertIfNegative val="0"/>
                <c:cat>
                  <c:strRef>
                    <c:extLst xmlns:c15="http://schemas.microsoft.com/office/drawing/2012/chart">
                      <c:ext xmlns:c15="http://schemas.microsoft.com/office/drawing/2012/chart" uri="{02D57815-91ED-43cb-92C2-25804820EDAC}">
                        <c15:formulaRef>
                          <c15:sqref>'dashboard data i2-i14'!$AJ$1:$AM$1</c15:sqref>
                        </c15:formulaRef>
                      </c:ext>
                    </c:extLst>
                    <c:strCache>
                      <c:ptCount val="4"/>
                      <c:pt idx="0">
                        <c:v>Winter 2021</c:v>
                      </c:pt>
                      <c:pt idx="1">
                        <c:v>Spring 2021</c:v>
                      </c:pt>
                      <c:pt idx="2">
                        <c:v>Summer 2021</c:v>
                      </c:pt>
                      <c:pt idx="3">
                        <c:v>Automn 2021</c:v>
                      </c:pt>
                    </c:strCache>
                  </c:strRef>
                </c:cat>
                <c:val>
                  <c:numRef>
                    <c:extLst xmlns:c15="http://schemas.microsoft.com/office/drawing/2012/chart">
                      <c:ext xmlns:c15="http://schemas.microsoft.com/office/drawing/2012/chart" uri="{02D57815-91ED-43cb-92C2-25804820EDAC}">
                        <c15:formulaRef>
                          <c15:sqref>'dashboard data i2-i14'!$AJ$33:$AM$33</c15:sqref>
                        </c15:formulaRef>
                      </c:ext>
                    </c:extLst>
                    <c:numCache>
                      <c:formatCode>0.00</c:formatCode>
                      <c:ptCount val="4"/>
                      <c:pt idx="0">
                        <c:v>2.4666666666666663</c:v>
                      </c:pt>
                      <c:pt idx="1">
                        <c:v>4.9333333333333336</c:v>
                      </c:pt>
                      <c:pt idx="2">
                        <c:v>8</c:v>
                      </c:pt>
                      <c:pt idx="3">
                        <c:v>8.1333333333333329</c:v>
                      </c:pt>
                    </c:numCache>
                  </c:numRef>
                </c:val>
                <c:extLst xmlns:c15="http://schemas.microsoft.com/office/drawing/2012/chart">
                  <c:ext xmlns:c16="http://schemas.microsoft.com/office/drawing/2014/chart" uri="{C3380CC4-5D6E-409C-BE32-E72D297353CC}">
                    <c16:uniqueId val="{0000001F-15D7-4825-98DF-944B4FB9AC0D}"/>
                  </c:ext>
                </c:extLst>
              </c15:ser>
            </c15:filteredBarSeries>
            <c15:filteredBarSeries>
              <c15:ser>
                <c:idx val="32"/>
                <c:order val="32"/>
                <c:tx>
                  <c:strRef>
                    <c:extLst xmlns:c15="http://schemas.microsoft.com/office/drawing/2012/chart">
                      <c:ext xmlns:c15="http://schemas.microsoft.com/office/drawing/2012/chart" uri="{02D57815-91ED-43cb-92C2-25804820EDAC}">
                        <c15:formulaRef>
                          <c15:sqref>'dashboard data i2-i14'!$B$34</c15:sqref>
                        </c15:formulaRef>
                      </c:ext>
                    </c:extLst>
                    <c:strCache>
                      <c:ptCount val="1"/>
                      <c:pt idx="0">
                        <c:v>Wednesday</c:v>
                      </c:pt>
                    </c:strCache>
                  </c:strRef>
                </c:tx>
                <c:spPr>
                  <a:solidFill>
                    <a:schemeClr val="accent3">
                      <a:lumMod val="50000"/>
                    </a:schemeClr>
                  </a:solidFill>
                  <a:ln>
                    <a:noFill/>
                  </a:ln>
                  <a:effectLst/>
                </c:spPr>
                <c:invertIfNegative val="0"/>
                <c:cat>
                  <c:strRef>
                    <c:extLst xmlns:c15="http://schemas.microsoft.com/office/drawing/2012/chart">
                      <c:ext xmlns:c15="http://schemas.microsoft.com/office/drawing/2012/chart" uri="{02D57815-91ED-43cb-92C2-25804820EDAC}">
                        <c15:formulaRef>
                          <c15:sqref>'dashboard data i2-i14'!$AJ$1:$AM$1</c15:sqref>
                        </c15:formulaRef>
                      </c:ext>
                    </c:extLst>
                    <c:strCache>
                      <c:ptCount val="4"/>
                      <c:pt idx="0">
                        <c:v>Winter 2021</c:v>
                      </c:pt>
                      <c:pt idx="1">
                        <c:v>Spring 2021</c:v>
                      </c:pt>
                      <c:pt idx="2">
                        <c:v>Summer 2021</c:v>
                      </c:pt>
                      <c:pt idx="3">
                        <c:v>Automn 2021</c:v>
                      </c:pt>
                    </c:strCache>
                  </c:strRef>
                </c:cat>
                <c:val>
                  <c:numRef>
                    <c:extLst xmlns:c15="http://schemas.microsoft.com/office/drawing/2012/chart">
                      <c:ext xmlns:c15="http://schemas.microsoft.com/office/drawing/2012/chart" uri="{02D57815-91ED-43cb-92C2-25804820EDAC}">
                        <c15:formulaRef>
                          <c15:sqref>'dashboard data i2-i14'!$AJ$34:$AM$34</c15:sqref>
                        </c15:formulaRef>
                      </c:ext>
                    </c:extLst>
                    <c:numCache>
                      <c:formatCode>0.00</c:formatCode>
                      <c:ptCount val="4"/>
                      <c:pt idx="0">
                        <c:v>4.5</c:v>
                      </c:pt>
                      <c:pt idx="1">
                        <c:v>5.5333333333333341</c:v>
                      </c:pt>
                      <c:pt idx="2">
                        <c:v>10.200000000000001</c:v>
                      </c:pt>
                      <c:pt idx="3">
                        <c:v>10.4</c:v>
                      </c:pt>
                    </c:numCache>
                  </c:numRef>
                </c:val>
                <c:extLst xmlns:c15="http://schemas.microsoft.com/office/drawing/2012/chart">
                  <c:ext xmlns:c16="http://schemas.microsoft.com/office/drawing/2014/chart" uri="{C3380CC4-5D6E-409C-BE32-E72D297353CC}">
                    <c16:uniqueId val="{00000020-15D7-4825-98DF-944B4FB9AC0D}"/>
                  </c:ext>
                </c:extLst>
              </c15:ser>
            </c15:filteredBarSeries>
            <c15:filteredBarSeries>
              <c15:ser>
                <c:idx val="33"/>
                <c:order val="33"/>
                <c:tx>
                  <c:strRef>
                    <c:extLst xmlns:c15="http://schemas.microsoft.com/office/drawing/2012/chart">
                      <c:ext xmlns:c15="http://schemas.microsoft.com/office/drawing/2012/chart" uri="{02D57815-91ED-43cb-92C2-25804820EDAC}">
                        <c15:formulaRef>
                          <c15:sqref>'dashboard data i2-i14'!$B$35</c15:sqref>
                        </c15:formulaRef>
                      </c:ext>
                    </c:extLst>
                    <c:strCache>
                      <c:ptCount val="1"/>
                      <c:pt idx="0">
                        <c:v>Thursday</c:v>
                      </c:pt>
                    </c:strCache>
                  </c:strRef>
                </c:tx>
                <c:spPr>
                  <a:solidFill>
                    <a:schemeClr val="accent4">
                      <a:lumMod val="50000"/>
                    </a:schemeClr>
                  </a:solidFill>
                  <a:ln>
                    <a:noFill/>
                  </a:ln>
                  <a:effectLst/>
                </c:spPr>
                <c:invertIfNegative val="0"/>
                <c:cat>
                  <c:strRef>
                    <c:extLst xmlns:c15="http://schemas.microsoft.com/office/drawing/2012/chart">
                      <c:ext xmlns:c15="http://schemas.microsoft.com/office/drawing/2012/chart" uri="{02D57815-91ED-43cb-92C2-25804820EDAC}">
                        <c15:formulaRef>
                          <c15:sqref>'dashboard data i2-i14'!$AJ$1:$AM$1</c15:sqref>
                        </c15:formulaRef>
                      </c:ext>
                    </c:extLst>
                    <c:strCache>
                      <c:ptCount val="4"/>
                      <c:pt idx="0">
                        <c:v>Winter 2021</c:v>
                      </c:pt>
                      <c:pt idx="1">
                        <c:v>Spring 2021</c:v>
                      </c:pt>
                      <c:pt idx="2">
                        <c:v>Summer 2021</c:v>
                      </c:pt>
                      <c:pt idx="3">
                        <c:v>Automn 2021</c:v>
                      </c:pt>
                    </c:strCache>
                  </c:strRef>
                </c:cat>
                <c:val>
                  <c:numRef>
                    <c:extLst xmlns:c15="http://schemas.microsoft.com/office/drawing/2012/chart">
                      <c:ext xmlns:c15="http://schemas.microsoft.com/office/drawing/2012/chart" uri="{02D57815-91ED-43cb-92C2-25804820EDAC}">
                        <c15:formulaRef>
                          <c15:sqref>'dashboard data i2-i14'!$AJ$35:$AM$35</c15:sqref>
                        </c15:formulaRef>
                      </c:ext>
                    </c:extLst>
                    <c:numCache>
                      <c:formatCode>0.00</c:formatCode>
                      <c:ptCount val="4"/>
                      <c:pt idx="0">
                        <c:v>3.0333333333333332</c:v>
                      </c:pt>
                      <c:pt idx="1">
                        <c:v>4.8</c:v>
                      </c:pt>
                      <c:pt idx="2">
                        <c:v>7.833333333333333</c:v>
                      </c:pt>
                      <c:pt idx="3">
                        <c:v>8.0666666666666664</c:v>
                      </c:pt>
                    </c:numCache>
                  </c:numRef>
                </c:val>
                <c:extLst xmlns:c15="http://schemas.microsoft.com/office/drawing/2012/chart">
                  <c:ext xmlns:c16="http://schemas.microsoft.com/office/drawing/2014/chart" uri="{C3380CC4-5D6E-409C-BE32-E72D297353CC}">
                    <c16:uniqueId val="{00000021-15D7-4825-98DF-944B4FB9AC0D}"/>
                  </c:ext>
                </c:extLst>
              </c15:ser>
            </c15:filteredBarSeries>
            <c15:filteredBarSeries>
              <c15:ser>
                <c:idx val="34"/>
                <c:order val="34"/>
                <c:tx>
                  <c:strRef>
                    <c:extLst xmlns:c15="http://schemas.microsoft.com/office/drawing/2012/chart">
                      <c:ext xmlns:c15="http://schemas.microsoft.com/office/drawing/2012/chart" uri="{02D57815-91ED-43cb-92C2-25804820EDAC}">
                        <c15:formulaRef>
                          <c15:sqref>'dashboard data i2-i14'!$B$36</c15:sqref>
                        </c15:formulaRef>
                      </c:ext>
                    </c:extLst>
                    <c:strCache>
                      <c:ptCount val="1"/>
                      <c:pt idx="0">
                        <c:v>Friday</c:v>
                      </c:pt>
                    </c:strCache>
                  </c:strRef>
                </c:tx>
                <c:spPr>
                  <a:solidFill>
                    <a:schemeClr val="accent5">
                      <a:lumMod val="50000"/>
                    </a:schemeClr>
                  </a:solidFill>
                  <a:ln>
                    <a:noFill/>
                  </a:ln>
                  <a:effectLst/>
                </c:spPr>
                <c:invertIfNegative val="0"/>
                <c:cat>
                  <c:strRef>
                    <c:extLst xmlns:c15="http://schemas.microsoft.com/office/drawing/2012/chart">
                      <c:ext xmlns:c15="http://schemas.microsoft.com/office/drawing/2012/chart" uri="{02D57815-91ED-43cb-92C2-25804820EDAC}">
                        <c15:formulaRef>
                          <c15:sqref>'dashboard data i2-i14'!$AJ$1:$AM$1</c15:sqref>
                        </c15:formulaRef>
                      </c:ext>
                    </c:extLst>
                    <c:strCache>
                      <c:ptCount val="4"/>
                      <c:pt idx="0">
                        <c:v>Winter 2021</c:v>
                      </c:pt>
                      <c:pt idx="1">
                        <c:v>Spring 2021</c:v>
                      </c:pt>
                      <c:pt idx="2">
                        <c:v>Summer 2021</c:v>
                      </c:pt>
                      <c:pt idx="3">
                        <c:v>Automn 2021</c:v>
                      </c:pt>
                    </c:strCache>
                  </c:strRef>
                </c:cat>
                <c:val>
                  <c:numRef>
                    <c:extLst xmlns:c15="http://schemas.microsoft.com/office/drawing/2012/chart">
                      <c:ext xmlns:c15="http://schemas.microsoft.com/office/drawing/2012/chart" uri="{02D57815-91ED-43cb-92C2-25804820EDAC}">
                        <c15:formulaRef>
                          <c15:sqref>'dashboard data i2-i14'!$AJ$36:$AM$36</c15:sqref>
                        </c15:formulaRef>
                      </c:ext>
                    </c:extLst>
                    <c:numCache>
                      <c:formatCode>0.00</c:formatCode>
                      <c:ptCount val="4"/>
                      <c:pt idx="0">
                        <c:v>3.2999999999999994</c:v>
                      </c:pt>
                      <c:pt idx="1">
                        <c:v>6.1333333333333329</c:v>
                      </c:pt>
                      <c:pt idx="2">
                        <c:v>10.266666666666667</c:v>
                      </c:pt>
                      <c:pt idx="3">
                        <c:v>10.033333333333333</c:v>
                      </c:pt>
                    </c:numCache>
                  </c:numRef>
                </c:val>
                <c:extLst xmlns:c15="http://schemas.microsoft.com/office/drawing/2012/chart">
                  <c:ext xmlns:c16="http://schemas.microsoft.com/office/drawing/2014/chart" uri="{C3380CC4-5D6E-409C-BE32-E72D297353CC}">
                    <c16:uniqueId val="{00000022-15D7-4825-98DF-944B4FB9AC0D}"/>
                  </c:ext>
                </c:extLst>
              </c15:ser>
            </c15:filteredBarSeries>
            <c15:filteredBarSeries>
              <c15:ser>
                <c:idx val="35"/>
                <c:order val="35"/>
                <c:tx>
                  <c:strRef>
                    <c:extLst xmlns:c15="http://schemas.microsoft.com/office/drawing/2012/chart">
                      <c:ext xmlns:c15="http://schemas.microsoft.com/office/drawing/2012/chart" uri="{02D57815-91ED-43cb-92C2-25804820EDAC}">
                        <c15:formulaRef>
                          <c15:sqref>'dashboard data i2-i14'!$B$37</c15:sqref>
                        </c15:formulaRef>
                      </c:ext>
                    </c:extLst>
                    <c:strCache>
                      <c:ptCount val="1"/>
                      <c:pt idx="0">
                        <c:v>Saturday</c:v>
                      </c:pt>
                    </c:strCache>
                  </c:strRef>
                </c:tx>
                <c:spPr>
                  <a:solidFill>
                    <a:schemeClr val="accent6">
                      <a:lumMod val="50000"/>
                    </a:schemeClr>
                  </a:solidFill>
                  <a:ln>
                    <a:noFill/>
                  </a:ln>
                  <a:effectLst/>
                </c:spPr>
                <c:invertIfNegative val="0"/>
                <c:cat>
                  <c:strRef>
                    <c:extLst xmlns:c15="http://schemas.microsoft.com/office/drawing/2012/chart">
                      <c:ext xmlns:c15="http://schemas.microsoft.com/office/drawing/2012/chart" uri="{02D57815-91ED-43cb-92C2-25804820EDAC}">
                        <c15:formulaRef>
                          <c15:sqref>'dashboard data i2-i14'!$AJ$1:$AM$1</c15:sqref>
                        </c15:formulaRef>
                      </c:ext>
                    </c:extLst>
                    <c:strCache>
                      <c:ptCount val="4"/>
                      <c:pt idx="0">
                        <c:v>Winter 2021</c:v>
                      </c:pt>
                      <c:pt idx="1">
                        <c:v>Spring 2021</c:v>
                      </c:pt>
                      <c:pt idx="2">
                        <c:v>Summer 2021</c:v>
                      </c:pt>
                      <c:pt idx="3">
                        <c:v>Automn 2021</c:v>
                      </c:pt>
                    </c:strCache>
                  </c:strRef>
                </c:cat>
                <c:val>
                  <c:numRef>
                    <c:extLst xmlns:c15="http://schemas.microsoft.com/office/drawing/2012/chart">
                      <c:ext xmlns:c15="http://schemas.microsoft.com/office/drawing/2012/chart" uri="{02D57815-91ED-43cb-92C2-25804820EDAC}">
                        <c15:formulaRef>
                          <c15:sqref>'dashboard data i2-i14'!$AJ$37:$AM$37</c15:sqref>
                        </c15:formulaRef>
                      </c:ext>
                    </c:extLst>
                    <c:numCache>
                      <c:formatCode>0.00</c:formatCode>
                      <c:ptCount val="4"/>
                      <c:pt idx="0">
                        <c:v>6.666666666666667</c:v>
                      </c:pt>
                      <c:pt idx="1">
                        <c:v>8.2666666666666675</c:v>
                      </c:pt>
                      <c:pt idx="2">
                        <c:v>12.733333333333334</c:v>
                      </c:pt>
                      <c:pt idx="3">
                        <c:v>15.433333333333335</c:v>
                      </c:pt>
                    </c:numCache>
                  </c:numRef>
                </c:val>
                <c:extLst xmlns:c15="http://schemas.microsoft.com/office/drawing/2012/chart">
                  <c:ext xmlns:c16="http://schemas.microsoft.com/office/drawing/2014/chart" uri="{C3380CC4-5D6E-409C-BE32-E72D297353CC}">
                    <c16:uniqueId val="{00000023-15D7-4825-98DF-944B4FB9AC0D}"/>
                  </c:ext>
                </c:extLst>
              </c15:ser>
            </c15:filteredBarSeries>
            <c15:filteredBarSeries>
              <c15:ser>
                <c:idx val="36"/>
                <c:order val="36"/>
                <c:tx>
                  <c:strRef>
                    <c:extLst xmlns:c15="http://schemas.microsoft.com/office/drawing/2012/chart">
                      <c:ext xmlns:c15="http://schemas.microsoft.com/office/drawing/2012/chart" uri="{02D57815-91ED-43cb-92C2-25804820EDAC}">
                        <c15:formulaRef>
                          <c15:sqref>'dashboard data i2-i14'!$B$38</c15:sqref>
                        </c15:formulaRef>
                      </c:ext>
                    </c:extLst>
                    <c:strCache>
                      <c:ptCount val="1"/>
                      <c:pt idx="0">
                        <c:v>Sunday</c:v>
                      </c:pt>
                    </c:strCache>
                  </c:strRef>
                </c:tx>
                <c:spPr>
                  <a:solidFill>
                    <a:schemeClr val="accent1">
                      <a:lumMod val="70000"/>
                      <a:lumOff val="30000"/>
                    </a:schemeClr>
                  </a:solidFill>
                  <a:ln>
                    <a:noFill/>
                  </a:ln>
                  <a:effectLst/>
                </c:spPr>
                <c:invertIfNegative val="0"/>
                <c:cat>
                  <c:strRef>
                    <c:extLst xmlns:c15="http://schemas.microsoft.com/office/drawing/2012/chart">
                      <c:ext xmlns:c15="http://schemas.microsoft.com/office/drawing/2012/chart" uri="{02D57815-91ED-43cb-92C2-25804820EDAC}">
                        <c15:formulaRef>
                          <c15:sqref>'dashboard data i2-i14'!$AJ$1:$AM$1</c15:sqref>
                        </c15:formulaRef>
                      </c:ext>
                    </c:extLst>
                    <c:strCache>
                      <c:ptCount val="4"/>
                      <c:pt idx="0">
                        <c:v>Winter 2021</c:v>
                      </c:pt>
                      <c:pt idx="1">
                        <c:v>Spring 2021</c:v>
                      </c:pt>
                      <c:pt idx="2">
                        <c:v>Summer 2021</c:v>
                      </c:pt>
                      <c:pt idx="3">
                        <c:v>Automn 2021</c:v>
                      </c:pt>
                    </c:strCache>
                  </c:strRef>
                </c:cat>
                <c:val>
                  <c:numRef>
                    <c:extLst xmlns:c15="http://schemas.microsoft.com/office/drawing/2012/chart">
                      <c:ext xmlns:c15="http://schemas.microsoft.com/office/drawing/2012/chart" uri="{02D57815-91ED-43cb-92C2-25804820EDAC}">
                        <c15:formulaRef>
                          <c15:sqref>'dashboard data i2-i14'!$AJ$38:$AM$38</c15:sqref>
                        </c15:formulaRef>
                      </c:ext>
                    </c:extLst>
                    <c:numCache>
                      <c:formatCode>0.00</c:formatCode>
                      <c:ptCount val="4"/>
                      <c:pt idx="0">
                        <c:v>4.4666666666666659</c:v>
                      </c:pt>
                      <c:pt idx="1">
                        <c:v>6.2666666666666666</c:v>
                      </c:pt>
                      <c:pt idx="2">
                        <c:v>10.1</c:v>
                      </c:pt>
                      <c:pt idx="3">
                        <c:v>7.3</c:v>
                      </c:pt>
                    </c:numCache>
                  </c:numRef>
                </c:val>
                <c:extLst xmlns:c15="http://schemas.microsoft.com/office/drawing/2012/chart">
                  <c:ext xmlns:c16="http://schemas.microsoft.com/office/drawing/2014/chart" uri="{C3380CC4-5D6E-409C-BE32-E72D297353CC}">
                    <c16:uniqueId val="{00000024-15D7-4825-98DF-944B4FB9AC0D}"/>
                  </c:ext>
                </c:extLst>
              </c15:ser>
            </c15:filteredBarSeries>
          </c:ext>
        </c:extLst>
      </c:barChart>
      <c:catAx>
        <c:axId val="491359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491356456"/>
        <c:crosses val="autoZero"/>
        <c:auto val="1"/>
        <c:lblAlgn val="ctr"/>
        <c:lblOffset val="100"/>
        <c:noMultiLvlLbl val="0"/>
      </c:catAx>
      <c:valAx>
        <c:axId val="4913564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491359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nl-BE" sz="1400" b="0" i="0" u="none" strike="noStrike" kern="1200" spc="0" baseline="0">
                <a:solidFill>
                  <a:prstClr val="black">
                    <a:lumMod val="65000"/>
                    <a:lumOff val="35000"/>
                  </a:prstClr>
                </a:solidFill>
                <a:latin typeface="+mn-lt"/>
                <a:ea typeface="+mn-ea"/>
                <a:cs typeface="+mn-cs"/>
              </a:defRPr>
            </a:pPr>
            <a:r>
              <a:rPr lang="nl-BE" sz="1400" b="0" i="0" u="none" strike="noStrike" kern="1200" spc="0" baseline="0">
                <a:solidFill>
                  <a:prstClr val="black">
                    <a:lumMod val="65000"/>
                    <a:lumOff val="35000"/>
                  </a:prstClr>
                </a:solidFill>
                <a:latin typeface="+mn-lt"/>
                <a:ea typeface="+mn-ea"/>
                <a:cs typeface="+mn-cs"/>
              </a:rPr>
              <a:t>Number of Rides per Weekday (2021)</a:t>
            </a:r>
          </a:p>
        </c:rich>
      </c:tx>
      <c:overlay val="0"/>
      <c:spPr>
        <a:noFill/>
        <a:ln>
          <a:noFill/>
        </a:ln>
        <a:effectLst/>
      </c:spPr>
      <c:txPr>
        <a:bodyPr rot="0" spcFirstLastPara="1" vertOverflow="ellipsis" vert="horz" wrap="square" anchor="ctr" anchorCtr="1"/>
        <a:lstStyle/>
        <a:p>
          <a:pPr algn="ctr" rtl="0">
            <a:defRPr lang="nl-BE" sz="1400" b="0" i="0" u="none" strike="noStrike" kern="1200" spc="0" baseline="0">
              <a:solidFill>
                <a:prstClr val="black">
                  <a:lumMod val="65000"/>
                  <a:lumOff val="35000"/>
                </a:prstClr>
              </a:solidFill>
              <a:latin typeface="+mn-lt"/>
              <a:ea typeface="+mn-ea"/>
              <a:cs typeface="+mn-cs"/>
            </a:defRPr>
          </a:pPr>
          <a:endParaRPr lang="nl-BE"/>
        </a:p>
      </c:txPr>
    </c:title>
    <c:autoTitleDeleted val="0"/>
    <c:plotArea>
      <c:layout/>
      <c:barChart>
        <c:barDir val="col"/>
        <c:grouping val="clustered"/>
        <c:varyColors val="0"/>
        <c:ser>
          <c:idx val="0"/>
          <c:order val="0"/>
          <c:tx>
            <c:strRef>
              <c:f>'dashboard data i2-i14'!$B$2</c:f>
              <c:strCache>
                <c:ptCount val="1"/>
                <c:pt idx="0">
                  <c:v>Fleet size</c:v>
                </c:pt>
              </c:strCache>
            </c:strRef>
          </c:tx>
          <c:spPr>
            <a:solidFill>
              <a:schemeClr val="accent1"/>
            </a:solidFill>
            <a:ln>
              <a:noFill/>
            </a:ln>
            <a:effectLst/>
          </c:spPr>
          <c:invertIfNegative val="0"/>
          <c:cat>
            <c:strRef>
              <c:f>'dashboard data i2-i14'!$AQ$1</c:f>
              <c:strCache>
                <c:ptCount val="1"/>
                <c:pt idx="0">
                  <c:v>Totaal</c:v>
                </c:pt>
              </c:strCache>
              <c:extLst/>
            </c:strRef>
          </c:cat>
          <c:val>
            <c:numRef>
              <c:f>'dashboard data i2-i14'!$AQ$2</c:f>
              <c:extLst/>
            </c:numRef>
          </c:val>
          <c:extLst>
            <c:ext xmlns:c16="http://schemas.microsoft.com/office/drawing/2014/chart" uri="{C3380CC4-5D6E-409C-BE32-E72D297353CC}">
              <c16:uniqueId val="{00000000-8BDE-47C9-BA2A-8E3BEAB171DB}"/>
            </c:ext>
          </c:extLst>
        </c:ser>
        <c:ser>
          <c:idx val="1"/>
          <c:order val="1"/>
          <c:tx>
            <c:strRef>
              <c:f>'dashboard data i2-i14'!$B$3</c:f>
              <c:strCache>
                <c:ptCount val="1"/>
                <c:pt idx="0">
                  <c:v>Fleet size</c:v>
                </c:pt>
              </c:strCache>
            </c:strRef>
          </c:tx>
          <c:spPr>
            <a:solidFill>
              <a:schemeClr val="accent2"/>
            </a:solidFill>
            <a:ln>
              <a:noFill/>
            </a:ln>
            <a:effectLst/>
          </c:spPr>
          <c:invertIfNegative val="0"/>
          <c:cat>
            <c:strRef>
              <c:f>'dashboard data i2-i14'!$AQ$1</c:f>
              <c:strCache>
                <c:ptCount val="1"/>
                <c:pt idx="0">
                  <c:v>Totaal</c:v>
                </c:pt>
              </c:strCache>
              <c:extLst/>
            </c:strRef>
          </c:cat>
          <c:val>
            <c:numRef>
              <c:f>'dashboard data i2-i14'!$AQ$3</c:f>
              <c:extLst/>
            </c:numRef>
          </c:val>
          <c:extLst>
            <c:ext xmlns:c16="http://schemas.microsoft.com/office/drawing/2014/chart" uri="{C3380CC4-5D6E-409C-BE32-E72D297353CC}">
              <c16:uniqueId val="{00000001-8BDE-47C9-BA2A-8E3BEAB171DB}"/>
            </c:ext>
          </c:extLst>
        </c:ser>
        <c:ser>
          <c:idx val="2"/>
          <c:order val="2"/>
          <c:tx>
            <c:strRef>
              <c:f>'dashboard data i2-i14'!$B$4</c:f>
              <c:strCache>
                <c:ptCount val="1"/>
                <c:pt idx="0">
                  <c:v>Ø Fleet Uptime</c:v>
                </c:pt>
              </c:strCache>
            </c:strRef>
          </c:tx>
          <c:spPr>
            <a:solidFill>
              <a:schemeClr val="accent3"/>
            </a:solidFill>
            <a:ln>
              <a:noFill/>
            </a:ln>
            <a:effectLst/>
          </c:spPr>
          <c:invertIfNegative val="0"/>
          <c:cat>
            <c:strRef>
              <c:f>'dashboard data i2-i14'!$AQ$1</c:f>
              <c:strCache>
                <c:ptCount val="1"/>
                <c:pt idx="0">
                  <c:v>Totaal</c:v>
                </c:pt>
              </c:strCache>
              <c:extLst/>
            </c:strRef>
          </c:cat>
          <c:val>
            <c:numRef>
              <c:f>'dashboard data i2-i14'!$AQ$4</c:f>
              <c:extLst/>
            </c:numRef>
          </c:val>
          <c:extLst>
            <c:ext xmlns:c16="http://schemas.microsoft.com/office/drawing/2014/chart" uri="{C3380CC4-5D6E-409C-BE32-E72D297353CC}">
              <c16:uniqueId val="{00000002-8BDE-47C9-BA2A-8E3BEAB171DB}"/>
            </c:ext>
          </c:extLst>
        </c:ser>
        <c:ser>
          <c:idx val="3"/>
          <c:order val="3"/>
          <c:tx>
            <c:strRef>
              <c:f>'dashboard data i2-i14'!$B$5</c:f>
              <c:strCache>
                <c:ptCount val="1"/>
                <c:pt idx="0">
                  <c:v>Ø Fleet Downtime</c:v>
                </c:pt>
              </c:strCache>
            </c:strRef>
          </c:tx>
          <c:spPr>
            <a:solidFill>
              <a:schemeClr val="accent4"/>
            </a:solidFill>
            <a:ln>
              <a:noFill/>
            </a:ln>
            <a:effectLst/>
          </c:spPr>
          <c:invertIfNegative val="0"/>
          <c:cat>
            <c:strRef>
              <c:f>'dashboard data i2-i14'!$AQ$1</c:f>
              <c:strCache>
                <c:ptCount val="1"/>
                <c:pt idx="0">
                  <c:v>Totaal</c:v>
                </c:pt>
              </c:strCache>
              <c:extLst/>
            </c:strRef>
          </c:cat>
          <c:val>
            <c:numRef>
              <c:f>'dashboard data i2-i14'!$AQ$5</c:f>
              <c:extLst/>
            </c:numRef>
          </c:val>
          <c:extLst>
            <c:ext xmlns:c16="http://schemas.microsoft.com/office/drawing/2014/chart" uri="{C3380CC4-5D6E-409C-BE32-E72D297353CC}">
              <c16:uniqueId val="{00000003-8BDE-47C9-BA2A-8E3BEAB171DB}"/>
            </c:ext>
          </c:extLst>
        </c:ser>
        <c:ser>
          <c:idx val="4"/>
          <c:order val="4"/>
          <c:tx>
            <c:strRef>
              <c:f>'dashboard data i2-i14'!$B$6</c:f>
              <c:strCache>
                <c:ptCount val="1"/>
                <c:pt idx="0">
                  <c:v>Users</c:v>
                </c:pt>
              </c:strCache>
            </c:strRef>
          </c:tx>
          <c:spPr>
            <a:solidFill>
              <a:schemeClr val="accent5"/>
            </a:solidFill>
            <a:ln>
              <a:noFill/>
            </a:ln>
            <a:effectLst/>
          </c:spPr>
          <c:invertIfNegative val="0"/>
          <c:cat>
            <c:strRef>
              <c:f>'dashboard data i2-i14'!$AQ$1</c:f>
              <c:strCache>
                <c:ptCount val="1"/>
                <c:pt idx="0">
                  <c:v>Totaal</c:v>
                </c:pt>
              </c:strCache>
              <c:extLst/>
            </c:strRef>
          </c:cat>
          <c:val>
            <c:numRef>
              <c:f>'dashboard data i2-i14'!$AQ$6</c:f>
              <c:extLst/>
            </c:numRef>
          </c:val>
          <c:extLst>
            <c:ext xmlns:c16="http://schemas.microsoft.com/office/drawing/2014/chart" uri="{C3380CC4-5D6E-409C-BE32-E72D297353CC}">
              <c16:uniqueId val="{00000004-8BDE-47C9-BA2A-8E3BEAB171DB}"/>
            </c:ext>
          </c:extLst>
        </c:ser>
        <c:ser>
          <c:idx val="5"/>
          <c:order val="5"/>
          <c:tx>
            <c:strRef>
              <c:f>'dashboard data i2-i14'!$B$7</c:f>
              <c:strCache>
                <c:ptCount val="1"/>
                <c:pt idx="0">
                  <c:v>Total Sign Ups</c:v>
                </c:pt>
              </c:strCache>
            </c:strRef>
          </c:tx>
          <c:spPr>
            <a:solidFill>
              <a:schemeClr val="accent6"/>
            </a:solidFill>
            <a:ln>
              <a:noFill/>
            </a:ln>
            <a:effectLst/>
          </c:spPr>
          <c:invertIfNegative val="0"/>
          <c:cat>
            <c:strRef>
              <c:f>'dashboard data i2-i14'!$AQ$1</c:f>
              <c:strCache>
                <c:ptCount val="1"/>
                <c:pt idx="0">
                  <c:v>Totaal</c:v>
                </c:pt>
              </c:strCache>
              <c:extLst/>
            </c:strRef>
          </c:cat>
          <c:val>
            <c:numRef>
              <c:f>'dashboard data i2-i14'!$AQ$7</c:f>
              <c:extLst/>
            </c:numRef>
          </c:val>
          <c:extLst>
            <c:ext xmlns:c16="http://schemas.microsoft.com/office/drawing/2014/chart" uri="{C3380CC4-5D6E-409C-BE32-E72D297353CC}">
              <c16:uniqueId val="{00000005-8BDE-47C9-BA2A-8E3BEAB171DB}"/>
            </c:ext>
          </c:extLst>
        </c:ser>
        <c:ser>
          <c:idx val="6"/>
          <c:order val="6"/>
          <c:tx>
            <c:strRef>
              <c:f>'dashboard data i2-i14'!$B$8</c:f>
              <c:strCache>
                <c:ptCount val="1"/>
                <c:pt idx="0">
                  <c:v>Total Active Users</c:v>
                </c:pt>
              </c:strCache>
            </c:strRef>
          </c:tx>
          <c:spPr>
            <a:solidFill>
              <a:schemeClr val="accent1">
                <a:lumMod val="60000"/>
              </a:schemeClr>
            </a:solidFill>
            <a:ln>
              <a:noFill/>
            </a:ln>
            <a:effectLst/>
          </c:spPr>
          <c:invertIfNegative val="0"/>
          <c:cat>
            <c:strRef>
              <c:f>'dashboard data i2-i14'!$AQ$1</c:f>
              <c:strCache>
                <c:ptCount val="1"/>
                <c:pt idx="0">
                  <c:v>Totaal</c:v>
                </c:pt>
              </c:strCache>
              <c:extLst/>
            </c:strRef>
          </c:cat>
          <c:val>
            <c:numRef>
              <c:f>'dashboard data i2-i14'!$AQ$8</c:f>
              <c:extLst/>
            </c:numRef>
          </c:val>
          <c:extLst>
            <c:ext xmlns:c16="http://schemas.microsoft.com/office/drawing/2014/chart" uri="{C3380CC4-5D6E-409C-BE32-E72D297353CC}">
              <c16:uniqueId val="{00000006-8BDE-47C9-BA2A-8E3BEAB171DB}"/>
            </c:ext>
          </c:extLst>
        </c:ser>
        <c:ser>
          <c:idx val="7"/>
          <c:order val="7"/>
          <c:tx>
            <c:strRef>
              <c:f>'dashboard data i2-i14'!$B$9</c:f>
              <c:strCache>
                <c:ptCount val="1"/>
                <c:pt idx="0">
                  <c:v>New Sign Ups</c:v>
                </c:pt>
              </c:strCache>
            </c:strRef>
          </c:tx>
          <c:spPr>
            <a:solidFill>
              <a:schemeClr val="accent2">
                <a:lumMod val="60000"/>
              </a:schemeClr>
            </a:solidFill>
            <a:ln>
              <a:noFill/>
            </a:ln>
            <a:effectLst/>
          </c:spPr>
          <c:invertIfNegative val="0"/>
          <c:cat>
            <c:strRef>
              <c:f>'dashboard data i2-i14'!$AQ$1</c:f>
              <c:strCache>
                <c:ptCount val="1"/>
                <c:pt idx="0">
                  <c:v>Totaal</c:v>
                </c:pt>
              </c:strCache>
              <c:extLst/>
            </c:strRef>
          </c:cat>
          <c:val>
            <c:numRef>
              <c:f>'dashboard data i2-i14'!$AQ$9</c:f>
              <c:extLst/>
            </c:numRef>
          </c:val>
          <c:extLst>
            <c:ext xmlns:c16="http://schemas.microsoft.com/office/drawing/2014/chart" uri="{C3380CC4-5D6E-409C-BE32-E72D297353CC}">
              <c16:uniqueId val="{00000007-8BDE-47C9-BA2A-8E3BEAB171DB}"/>
            </c:ext>
          </c:extLst>
        </c:ser>
        <c:ser>
          <c:idx val="8"/>
          <c:order val="8"/>
          <c:tx>
            <c:strRef>
              <c:f>'dashboard data i2-i14'!$B$10</c:f>
              <c:strCache>
                <c:ptCount val="1"/>
                <c:pt idx="0">
                  <c:v>First Time Users (/city)</c:v>
                </c:pt>
              </c:strCache>
            </c:strRef>
          </c:tx>
          <c:spPr>
            <a:solidFill>
              <a:schemeClr val="accent3">
                <a:lumMod val="60000"/>
              </a:schemeClr>
            </a:solidFill>
            <a:ln>
              <a:noFill/>
            </a:ln>
            <a:effectLst/>
          </c:spPr>
          <c:invertIfNegative val="0"/>
          <c:cat>
            <c:strRef>
              <c:f>'dashboard data i2-i14'!$AQ$1</c:f>
              <c:strCache>
                <c:ptCount val="1"/>
                <c:pt idx="0">
                  <c:v>Totaal</c:v>
                </c:pt>
              </c:strCache>
              <c:extLst/>
            </c:strRef>
          </c:cat>
          <c:val>
            <c:numRef>
              <c:f>'dashboard data i2-i14'!$AQ$10</c:f>
              <c:extLst/>
            </c:numRef>
          </c:val>
          <c:extLst>
            <c:ext xmlns:c16="http://schemas.microsoft.com/office/drawing/2014/chart" uri="{C3380CC4-5D6E-409C-BE32-E72D297353CC}">
              <c16:uniqueId val="{00000008-8BDE-47C9-BA2A-8E3BEAB171DB}"/>
            </c:ext>
          </c:extLst>
        </c:ser>
        <c:ser>
          <c:idx val="9"/>
          <c:order val="9"/>
          <c:tx>
            <c:strRef>
              <c:f>'dashboard data i2-i14'!$B$11</c:f>
              <c:strCache>
                <c:ptCount val="1"/>
                <c:pt idx="0">
                  <c:v>Rentals</c:v>
                </c:pt>
              </c:strCache>
            </c:strRef>
          </c:tx>
          <c:spPr>
            <a:solidFill>
              <a:schemeClr val="accent4">
                <a:lumMod val="60000"/>
              </a:schemeClr>
            </a:solidFill>
            <a:ln>
              <a:noFill/>
            </a:ln>
            <a:effectLst/>
          </c:spPr>
          <c:invertIfNegative val="0"/>
          <c:cat>
            <c:strRef>
              <c:f>'dashboard data i2-i14'!$AQ$1</c:f>
              <c:strCache>
                <c:ptCount val="1"/>
                <c:pt idx="0">
                  <c:v>Totaal</c:v>
                </c:pt>
              </c:strCache>
              <c:extLst/>
            </c:strRef>
          </c:cat>
          <c:val>
            <c:numRef>
              <c:f>'dashboard data i2-i14'!$AQ$11</c:f>
              <c:extLst/>
            </c:numRef>
          </c:val>
          <c:extLst>
            <c:ext xmlns:c16="http://schemas.microsoft.com/office/drawing/2014/chart" uri="{C3380CC4-5D6E-409C-BE32-E72D297353CC}">
              <c16:uniqueId val="{00000009-8BDE-47C9-BA2A-8E3BEAB171DB}"/>
            </c:ext>
          </c:extLst>
        </c:ser>
        <c:ser>
          <c:idx val="10"/>
          <c:order val="10"/>
          <c:tx>
            <c:strRef>
              <c:f>'dashboard data i2-i14'!$B$12</c:f>
              <c:strCache>
                <c:ptCount val="1"/>
                <c:pt idx="0">
                  <c:v>Aantal verhuren</c:v>
                </c:pt>
              </c:strCache>
            </c:strRef>
          </c:tx>
          <c:spPr>
            <a:solidFill>
              <a:schemeClr val="accent5">
                <a:lumMod val="60000"/>
              </a:schemeClr>
            </a:solidFill>
            <a:ln>
              <a:noFill/>
            </a:ln>
            <a:effectLst/>
          </c:spPr>
          <c:invertIfNegative val="0"/>
          <c:cat>
            <c:strRef>
              <c:f>'dashboard data i2-i14'!$AQ$1</c:f>
              <c:strCache>
                <c:ptCount val="1"/>
                <c:pt idx="0">
                  <c:v>Totaal</c:v>
                </c:pt>
              </c:strCache>
              <c:extLst/>
            </c:strRef>
          </c:cat>
          <c:val>
            <c:numRef>
              <c:f>'dashboard data i2-i14'!$AQ$12</c:f>
              <c:extLst/>
            </c:numRef>
          </c:val>
          <c:extLst>
            <c:ext xmlns:c16="http://schemas.microsoft.com/office/drawing/2014/chart" uri="{C3380CC4-5D6E-409C-BE32-E72D297353CC}">
              <c16:uniqueId val="{0000000A-8BDE-47C9-BA2A-8E3BEAB171DB}"/>
            </c:ext>
          </c:extLst>
        </c:ser>
        <c:ser>
          <c:idx val="30"/>
          <c:order val="30"/>
          <c:tx>
            <c:strRef>
              <c:f>'dashboard data i2-i14'!$B$32</c:f>
              <c:strCache>
                <c:ptCount val="1"/>
                <c:pt idx="0">
                  <c:v>Monday</c:v>
                </c:pt>
              </c:strCache>
            </c:strRef>
          </c:tx>
          <c:spPr>
            <a:solidFill>
              <a:schemeClr val="accent1">
                <a:lumMod val="50000"/>
              </a:schemeClr>
            </a:solidFill>
            <a:ln>
              <a:noFill/>
            </a:ln>
            <a:effectLst/>
          </c:spPr>
          <c:invertIfNegative val="0"/>
          <c:cat>
            <c:strRef>
              <c:f>'dashboard data i2-i14'!$AQ$1</c:f>
              <c:strCache>
                <c:ptCount val="1"/>
                <c:pt idx="0">
                  <c:v>Totaal</c:v>
                </c:pt>
              </c:strCache>
              <c:extLst/>
            </c:strRef>
          </c:cat>
          <c:val>
            <c:numRef>
              <c:f>'dashboard data i2-i14'!$AQ$32</c:f>
              <c:numCache>
                <c:formatCode>General</c:formatCode>
                <c:ptCount val="1"/>
                <c:pt idx="0">
                  <c:v>87.7</c:v>
                </c:pt>
              </c:numCache>
              <c:extLst/>
            </c:numRef>
          </c:val>
          <c:extLst>
            <c:ext xmlns:c16="http://schemas.microsoft.com/office/drawing/2014/chart" uri="{C3380CC4-5D6E-409C-BE32-E72D297353CC}">
              <c16:uniqueId val="{0000000B-8BDE-47C9-BA2A-8E3BEAB171DB}"/>
            </c:ext>
          </c:extLst>
        </c:ser>
        <c:ser>
          <c:idx val="31"/>
          <c:order val="31"/>
          <c:tx>
            <c:strRef>
              <c:f>'dashboard data i2-i14'!$B$33</c:f>
              <c:strCache>
                <c:ptCount val="1"/>
                <c:pt idx="0">
                  <c:v>Tuesday</c:v>
                </c:pt>
              </c:strCache>
            </c:strRef>
          </c:tx>
          <c:spPr>
            <a:solidFill>
              <a:schemeClr val="accent2">
                <a:lumMod val="50000"/>
              </a:schemeClr>
            </a:solidFill>
            <a:ln>
              <a:noFill/>
            </a:ln>
            <a:effectLst/>
          </c:spPr>
          <c:invertIfNegative val="0"/>
          <c:cat>
            <c:strRef>
              <c:f>'dashboard data i2-i14'!$AQ$1</c:f>
              <c:strCache>
                <c:ptCount val="1"/>
                <c:pt idx="0">
                  <c:v>Totaal</c:v>
                </c:pt>
              </c:strCache>
              <c:extLst/>
            </c:strRef>
          </c:cat>
          <c:val>
            <c:numRef>
              <c:f>'dashboard data i2-i14'!$AQ$33</c:f>
              <c:numCache>
                <c:formatCode>General</c:formatCode>
                <c:ptCount val="1"/>
                <c:pt idx="0">
                  <c:v>70.599999999999994</c:v>
                </c:pt>
              </c:numCache>
              <c:extLst/>
            </c:numRef>
          </c:val>
          <c:extLst>
            <c:ext xmlns:c16="http://schemas.microsoft.com/office/drawing/2014/chart" uri="{C3380CC4-5D6E-409C-BE32-E72D297353CC}">
              <c16:uniqueId val="{0000000C-8BDE-47C9-BA2A-8E3BEAB171DB}"/>
            </c:ext>
          </c:extLst>
        </c:ser>
        <c:ser>
          <c:idx val="32"/>
          <c:order val="32"/>
          <c:tx>
            <c:strRef>
              <c:f>'dashboard data i2-i14'!$B$34</c:f>
              <c:strCache>
                <c:ptCount val="1"/>
                <c:pt idx="0">
                  <c:v>Wednesday</c:v>
                </c:pt>
              </c:strCache>
            </c:strRef>
          </c:tx>
          <c:spPr>
            <a:solidFill>
              <a:schemeClr val="accent3">
                <a:lumMod val="50000"/>
              </a:schemeClr>
            </a:solidFill>
            <a:ln>
              <a:noFill/>
            </a:ln>
            <a:effectLst/>
          </c:spPr>
          <c:invertIfNegative val="0"/>
          <c:cat>
            <c:strRef>
              <c:f>'dashboard data i2-i14'!$AQ$1</c:f>
              <c:strCache>
                <c:ptCount val="1"/>
                <c:pt idx="0">
                  <c:v>Totaal</c:v>
                </c:pt>
              </c:strCache>
              <c:extLst/>
            </c:strRef>
          </c:cat>
          <c:val>
            <c:numRef>
              <c:f>'dashboard data i2-i14'!$AQ$34</c:f>
              <c:numCache>
                <c:formatCode>General</c:formatCode>
                <c:ptCount val="1"/>
                <c:pt idx="0">
                  <c:v>91.9</c:v>
                </c:pt>
              </c:numCache>
              <c:extLst/>
            </c:numRef>
          </c:val>
          <c:extLst>
            <c:ext xmlns:c16="http://schemas.microsoft.com/office/drawing/2014/chart" uri="{C3380CC4-5D6E-409C-BE32-E72D297353CC}">
              <c16:uniqueId val="{0000000D-8BDE-47C9-BA2A-8E3BEAB171DB}"/>
            </c:ext>
          </c:extLst>
        </c:ser>
        <c:ser>
          <c:idx val="33"/>
          <c:order val="33"/>
          <c:tx>
            <c:strRef>
              <c:f>'dashboard data i2-i14'!$B$35</c:f>
              <c:strCache>
                <c:ptCount val="1"/>
                <c:pt idx="0">
                  <c:v>Thursday</c:v>
                </c:pt>
              </c:strCache>
            </c:strRef>
          </c:tx>
          <c:spPr>
            <a:solidFill>
              <a:schemeClr val="accent4">
                <a:lumMod val="50000"/>
              </a:schemeClr>
            </a:solidFill>
            <a:ln>
              <a:noFill/>
            </a:ln>
            <a:effectLst/>
          </c:spPr>
          <c:invertIfNegative val="0"/>
          <c:cat>
            <c:strRef>
              <c:f>'dashboard data i2-i14'!$AQ$1</c:f>
              <c:strCache>
                <c:ptCount val="1"/>
                <c:pt idx="0">
                  <c:v>Totaal</c:v>
                </c:pt>
              </c:strCache>
              <c:extLst/>
            </c:strRef>
          </c:cat>
          <c:val>
            <c:numRef>
              <c:f>'dashboard data i2-i14'!$AQ$35</c:f>
              <c:numCache>
                <c:formatCode>General</c:formatCode>
                <c:ptCount val="1"/>
                <c:pt idx="0">
                  <c:v>71.2</c:v>
                </c:pt>
              </c:numCache>
              <c:extLst/>
            </c:numRef>
          </c:val>
          <c:extLst>
            <c:ext xmlns:c16="http://schemas.microsoft.com/office/drawing/2014/chart" uri="{C3380CC4-5D6E-409C-BE32-E72D297353CC}">
              <c16:uniqueId val="{0000000E-8BDE-47C9-BA2A-8E3BEAB171DB}"/>
            </c:ext>
          </c:extLst>
        </c:ser>
        <c:ser>
          <c:idx val="34"/>
          <c:order val="34"/>
          <c:tx>
            <c:strRef>
              <c:f>'dashboard data i2-i14'!$B$36</c:f>
              <c:strCache>
                <c:ptCount val="1"/>
                <c:pt idx="0">
                  <c:v>Friday</c:v>
                </c:pt>
              </c:strCache>
            </c:strRef>
          </c:tx>
          <c:spPr>
            <a:solidFill>
              <a:schemeClr val="accent5">
                <a:lumMod val="50000"/>
              </a:schemeClr>
            </a:solidFill>
            <a:ln>
              <a:noFill/>
            </a:ln>
            <a:effectLst/>
          </c:spPr>
          <c:invertIfNegative val="0"/>
          <c:cat>
            <c:strRef>
              <c:f>'dashboard data i2-i14'!$AQ$1</c:f>
              <c:strCache>
                <c:ptCount val="1"/>
                <c:pt idx="0">
                  <c:v>Totaal</c:v>
                </c:pt>
              </c:strCache>
              <c:extLst/>
            </c:strRef>
          </c:cat>
          <c:val>
            <c:numRef>
              <c:f>'dashboard data i2-i14'!$AQ$36</c:f>
              <c:numCache>
                <c:formatCode>General</c:formatCode>
                <c:ptCount val="1"/>
                <c:pt idx="0">
                  <c:v>89.199999999999989</c:v>
                </c:pt>
              </c:numCache>
              <c:extLst/>
            </c:numRef>
          </c:val>
          <c:extLst>
            <c:ext xmlns:c16="http://schemas.microsoft.com/office/drawing/2014/chart" uri="{C3380CC4-5D6E-409C-BE32-E72D297353CC}">
              <c16:uniqueId val="{0000000F-8BDE-47C9-BA2A-8E3BEAB171DB}"/>
            </c:ext>
          </c:extLst>
        </c:ser>
        <c:ser>
          <c:idx val="35"/>
          <c:order val="35"/>
          <c:tx>
            <c:strRef>
              <c:f>'dashboard data i2-i14'!$B$37</c:f>
              <c:strCache>
                <c:ptCount val="1"/>
                <c:pt idx="0">
                  <c:v>Saturday</c:v>
                </c:pt>
              </c:strCache>
            </c:strRef>
          </c:tx>
          <c:spPr>
            <a:solidFill>
              <a:schemeClr val="accent6">
                <a:lumMod val="50000"/>
              </a:schemeClr>
            </a:solidFill>
            <a:ln>
              <a:noFill/>
            </a:ln>
            <a:effectLst/>
          </c:spPr>
          <c:invertIfNegative val="0"/>
          <c:cat>
            <c:strRef>
              <c:f>'dashboard data i2-i14'!$AQ$1</c:f>
              <c:strCache>
                <c:ptCount val="1"/>
                <c:pt idx="0">
                  <c:v>Totaal</c:v>
                </c:pt>
              </c:strCache>
              <c:extLst/>
            </c:strRef>
          </c:cat>
          <c:val>
            <c:numRef>
              <c:f>'dashboard data i2-i14'!$AQ$37</c:f>
              <c:numCache>
                <c:formatCode>General</c:formatCode>
                <c:ptCount val="1"/>
                <c:pt idx="0">
                  <c:v>129.29999999999998</c:v>
                </c:pt>
              </c:numCache>
              <c:extLst/>
            </c:numRef>
          </c:val>
          <c:extLst>
            <c:ext xmlns:c16="http://schemas.microsoft.com/office/drawing/2014/chart" uri="{C3380CC4-5D6E-409C-BE32-E72D297353CC}">
              <c16:uniqueId val="{00000010-8BDE-47C9-BA2A-8E3BEAB171DB}"/>
            </c:ext>
          </c:extLst>
        </c:ser>
        <c:ser>
          <c:idx val="36"/>
          <c:order val="36"/>
          <c:tx>
            <c:strRef>
              <c:f>'dashboard data i2-i14'!$B$38</c:f>
              <c:strCache>
                <c:ptCount val="1"/>
                <c:pt idx="0">
                  <c:v>Sunday</c:v>
                </c:pt>
              </c:strCache>
            </c:strRef>
          </c:tx>
          <c:spPr>
            <a:solidFill>
              <a:schemeClr val="accent1">
                <a:lumMod val="70000"/>
                <a:lumOff val="30000"/>
              </a:schemeClr>
            </a:solidFill>
            <a:ln>
              <a:noFill/>
            </a:ln>
            <a:effectLst/>
          </c:spPr>
          <c:invertIfNegative val="0"/>
          <c:cat>
            <c:strRef>
              <c:f>'dashboard data i2-i14'!$AQ$1</c:f>
              <c:strCache>
                <c:ptCount val="1"/>
                <c:pt idx="0">
                  <c:v>Totaal</c:v>
                </c:pt>
              </c:strCache>
              <c:extLst/>
            </c:strRef>
          </c:cat>
          <c:val>
            <c:numRef>
              <c:f>'dashboard data i2-i14'!$AQ$38</c:f>
              <c:numCache>
                <c:formatCode>General</c:formatCode>
                <c:ptCount val="1"/>
                <c:pt idx="0">
                  <c:v>84.4</c:v>
                </c:pt>
              </c:numCache>
              <c:extLst/>
            </c:numRef>
          </c:val>
          <c:extLst>
            <c:ext xmlns:c16="http://schemas.microsoft.com/office/drawing/2014/chart" uri="{C3380CC4-5D6E-409C-BE32-E72D297353CC}">
              <c16:uniqueId val="{00000011-8BDE-47C9-BA2A-8E3BEAB171DB}"/>
            </c:ext>
          </c:extLst>
        </c:ser>
        <c:dLbls>
          <c:showLegendKey val="0"/>
          <c:showVal val="0"/>
          <c:showCatName val="0"/>
          <c:showSerName val="0"/>
          <c:showPercent val="0"/>
          <c:showBubbleSize val="0"/>
        </c:dLbls>
        <c:gapWidth val="219"/>
        <c:overlap val="-27"/>
        <c:axId val="1057481184"/>
        <c:axId val="1057486104"/>
        <c:extLst>
          <c:ext xmlns:c15="http://schemas.microsoft.com/office/drawing/2012/chart" uri="{02D57815-91ED-43cb-92C2-25804820EDAC}">
            <c15:filteredBarSeries>
              <c15:ser>
                <c:idx val="11"/>
                <c:order val="11"/>
                <c:tx>
                  <c:strRef>
                    <c:extLst>
                      <c:ext uri="{02D57815-91ED-43cb-92C2-25804820EDAC}">
                        <c15:formulaRef>
                          <c15:sqref>'dashboard data i2-i14'!$B$13</c15:sqref>
                        </c15:formulaRef>
                      </c:ext>
                    </c:extLst>
                    <c:strCache>
                      <c:ptCount val="1"/>
                      <c:pt idx="0">
                        <c:v>Ø Rentals per Cargobike per Day</c:v>
                      </c:pt>
                    </c:strCache>
                  </c:strRef>
                </c:tx>
                <c:spPr>
                  <a:solidFill>
                    <a:schemeClr val="accent6">
                      <a:lumMod val="60000"/>
                    </a:schemeClr>
                  </a:solidFill>
                  <a:ln>
                    <a:noFill/>
                  </a:ln>
                  <a:effectLst/>
                </c:spPr>
                <c:invertIfNegative val="0"/>
                <c:cat>
                  <c:strRef>
                    <c:extLst>
                      <c:ext uri="{02D57815-91ED-43cb-92C2-25804820EDAC}">
                        <c15:formulaRef>
                          <c15:sqref>'dashboard data i2-i14'!$AQ$1</c15:sqref>
                        </c15:formulaRef>
                      </c:ext>
                    </c:extLst>
                    <c:strCache>
                      <c:ptCount val="1"/>
                      <c:pt idx="0">
                        <c:v>Totaal</c:v>
                      </c:pt>
                    </c:strCache>
                  </c:strRef>
                </c:cat>
                <c:val>
                  <c:numRef>
                    <c:extLst>
                      <c:ext uri="{02D57815-91ED-43cb-92C2-25804820EDAC}">
                        <c15:formulaRef>
                          <c15:sqref>'dashboard data i2-i14'!$AQ$13</c15:sqref>
                        </c15:formulaRef>
                      </c:ext>
                    </c:extLst>
                    <c:numCache>
                      <c:formatCode>General</c:formatCode>
                      <c:ptCount val="1"/>
                    </c:numCache>
                  </c:numRef>
                </c:val>
                <c:extLst>
                  <c:ext xmlns:c16="http://schemas.microsoft.com/office/drawing/2014/chart" uri="{C3380CC4-5D6E-409C-BE32-E72D297353CC}">
                    <c16:uniqueId val="{00000012-8BDE-47C9-BA2A-8E3BEAB171DB}"/>
                  </c:ext>
                </c:extLst>
              </c15:ser>
            </c15:filteredBarSeries>
            <c15:filteredBarSeries>
              <c15:ser>
                <c:idx val="12"/>
                <c:order val="12"/>
                <c:tx>
                  <c:strRef>
                    <c:extLst xmlns:c15="http://schemas.microsoft.com/office/drawing/2012/chart">
                      <c:ext xmlns:c15="http://schemas.microsoft.com/office/drawing/2012/chart" uri="{02D57815-91ED-43cb-92C2-25804820EDAC}">
                        <c15:formulaRef>
                          <c15:sqref>'dashboard data i2-i14'!$B$14</c15:sqref>
                        </c15:formulaRef>
                      </c:ext>
                    </c:extLst>
                    <c:strCache>
                      <c:ptCount val="1"/>
                      <c:pt idx="0">
                        <c:v>Ø Rentals x Active User</c:v>
                      </c:pt>
                    </c:strCache>
                  </c:strRef>
                </c:tx>
                <c:spPr>
                  <a:solidFill>
                    <a:schemeClr val="accent1">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'dashboard data i2-i14'!$AQ$1</c15:sqref>
                        </c15:formulaRef>
                      </c:ext>
                    </c:extLst>
                    <c:strCache>
                      <c:ptCount val="1"/>
                      <c:pt idx="0">
                        <c:v>Totaal</c:v>
                      </c:pt>
                    </c:strCache>
                  </c:strRef>
                </c:cat>
                <c:val>
                  <c:numRef>
                    <c:extLst xmlns:c15="http://schemas.microsoft.com/office/drawing/2012/chart">
                      <c:ext xmlns:c15="http://schemas.microsoft.com/office/drawing/2012/chart" uri="{02D57815-91ED-43cb-92C2-25804820EDAC}">
                        <c15:formulaRef>
                          <c15:sqref>'dashboard data i2-i14'!$AQ$14</c15:sqref>
                        </c15:formulaRef>
                      </c:ext>
                    </c:extLst>
                    <c:numCache>
                      <c:formatCode>General</c:formatCode>
                      <c:ptCount val="1"/>
                    </c:numCache>
                  </c:numRef>
                </c:val>
                <c:extLst xmlns:c15="http://schemas.microsoft.com/office/drawing/2012/chart">
                  <c:ext xmlns:c16="http://schemas.microsoft.com/office/drawing/2014/chart" uri="{C3380CC4-5D6E-409C-BE32-E72D297353CC}">
                    <c16:uniqueId val="{00000013-8BDE-47C9-BA2A-8E3BEAB171DB}"/>
                  </c:ext>
                </c:extLst>
              </c15:ser>
            </c15:filteredBarSeries>
            <c15:filteredBarSeries>
              <c15:ser>
                <c:idx val="13"/>
                <c:order val="13"/>
                <c:tx>
                  <c:strRef>
                    <c:extLst xmlns:c15="http://schemas.microsoft.com/office/drawing/2012/chart">
                      <c:ext xmlns:c15="http://schemas.microsoft.com/office/drawing/2012/chart" uri="{02D57815-91ED-43cb-92C2-25804820EDAC}">
                        <c15:formulaRef>
                          <c15:sqref>'dashboard data i2-i14'!$B$15</c15:sqref>
                        </c15:formulaRef>
                      </c:ext>
                    </c:extLst>
                    <c:strCache>
                      <c:ptCount val="1"/>
                      <c:pt idx="0">
                        <c:v>Ø Rental Duration (hrs.)</c:v>
                      </c:pt>
                    </c:strCache>
                  </c:strRef>
                </c:tx>
                <c:spPr>
                  <a:solidFill>
                    <a:schemeClr val="accent2">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'dashboard data i2-i14'!$AQ$1</c15:sqref>
                        </c15:formulaRef>
                      </c:ext>
                    </c:extLst>
                    <c:strCache>
                      <c:ptCount val="1"/>
                      <c:pt idx="0">
                        <c:v>Totaal</c:v>
                      </c:pt>
                    </c:strCache>
                  </c:strRef>
                </c:cat>
                <c:val>
                  <c:numRef>
                    <c:extLst xmlns:c15="http://schemas.microsoft.com/office/drawing/2012/chart">
                      <c:ext xmlns:c15="http://schemas.microsoft.com/office/drawing/2012/chart" uri="{02D57815-91ED-43cb-92C2-25804820EDAC}">
                        <c15:formulaRef>
                          <c15:sqref>'dashboard data i2-i14'!$AQ$15</c15:sqref>
                        </c15:formulaRef>
                      </c:ext>
                    </c:extLst>
                    <c:numCache>
                      <c:formatCode>General</c:formatCode>
                      <c:ptCount val="1"/>
                    </c:numCache>
                  </c:numRef>
                </c:val>
                <c:extLst xmlns:c15="http://schemas.microsoft.com/office/drawing/2012/chart">
                  <c:ext xmlns:c16="http://schemas.microsoft.com/office/drawing/2014/chart" uri="{C3380CC4-5D6E-409C-BE32-E72D297353CC}">
                    <c16:uniqueId val="{00000014-8BDE-47C9-BA2A-8E3BEAB171DB}"/>
                  </c:ext>
                </c:extLst>
              </c15:ser>
            </c15:filteredBarSeries>
            <c15:filteredBarSeries>
              <c15:ser>
                <c:idx val="14"/>
                <c:order val="14"/>
                <c:tx>
                  <c:strRef>
                    <c:extLst xmlns:c15="http://schemas.microsoft.com/office/drawing/2012/chart">
                      <c:ext xmlns:c15="http://schemas.microsoft.com/office/drawing/2012/chart" uri="{02D57815-91ED-43cb-92C2-25804820EDAC}">
                        <c15:formulaRef>
                          <c15:sqref>'dashboard data i2-i14'!$B$16</c15:sqref>
                        </c15:formulaRef>
                      </c:ext>
                    </c:extLst>
                    <c:strCache>
                      <c:ptCount val="1"/>
                      <c:pt idx="0">
                        <c:v>Rental Duration x Distribution</c:v>
                      </c:pt>
                    </c:strCache>
                  </c:strRef>
                </c:tx>
                <c:spPr>
                  <a:solidFill>
                    <a:schemeClr val="accent3">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'dashboard data i2-i14'!$AQ$1</c15:sqref>
                        </c15:formulaRef>
                      </c:ext>
                    </c:extLst>
                    <c:strCache>
                      <c:ptCount val="1"/>
                      <c:pt idx="0">
                        <c:v>Totaal</c:v>
                      </c:pt>
                    </c:strCache>
                  </c:strRef>
                </c:cat>
                <c:val>
                  <c:numRef>
                    <c:extLst xmlns:c15="http://schemas.microsoft.com/office/drawing/2012/chart">
                      <c:ext xmlns:c15="http://schemas.microsoft.com/office/drawing/2012/chart" uri="{02D57815-91ED-43cb-92C2-25804820EDAC}">
                        <c15:formulaRef>
                          <c15:sqref>'dashboard data i2-i14'!$AQ$16</c15:sqref>
                        </c15:formulaRef>
                      </c:ext>
                    </c:extLst>
                    <c:numCache>
                      <c:formatCode>General</c:formatCode>
                      <c:ptCount val="1"/>
                    </c:numCache>
                  </c:numRef>
                </c:val>
                <c:extLst xmlns:c15="http://schemas.microsoft.com/office/drawing/2012/chart">
                  <c:ext xmlns:c16="http://schemas.microsoft.com/office/drawing/2014/chart" uri="{C3380CC4-5D6E-409C-BE32-E72D297353CC}">
                    <c16:uniqueId val="{00000015-8BDE-47C9-BA2A-8E3BEAB171DB}"/>
                  </c:ext>
                </c:extLst>
              </c15:ser>
            </c15:filteredBarSeries>
            <c15:filteredBarSeries>
              <c15:ser>
                <c:idx val="15"/>
                <c:order val="15"/>
                <c:tx>
                  <c:strRef>
                    <c:extLst xmlns:c15="http://schemas.microsoft.com/office/drawing/2012/chart">
                      <c:ext xmlns:c15="http://schemas.microsoft.com/office/drawing/2012/chart" uri="{02D57815-91ED-43cb-92C2-25804820EDAC}">
                        <c15:formulaRef>
                          <c15:sqref>'dashboard data i2-i14'!$B$17</c15:sqref>
                        </c15:formulaRef>
                      </c:ext>
                    </c:extLst>
                    <c:strCache>
                      <c:ptCount val="1"/>
                      <c:pt idx="0">
                        <c:v>&lt; 1 hour</c:v>
                      </c:pt>
                    </c:strCache>
                  </c:strRef>
                </c:tx>
                <c:spPr>
                  <a:solidFill>
                    <a:schemeClr val="accent4">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'dashboard data i2-i14'!$AQ$1</c15:sqref>
                        </c15:formulaRef>
                      </c:ext>
                    </c:extLst>
                    <c:strCache>
                      <c:ptCount val="1"/>
                      <c:pt idx="0">
                        <c:v>Totaal</c:v>
                      </c:pt>
                    </c:strCache>
                  </c:strRef>
                </c:cat>
                <c:val>
                  <c:numRef>
                    <c:extLst xmlns:c15="http://schemas.microsoft.com/office/drawing/2012/chart">
                      <c:ext xmlns:c15="http://schemas.microsoft.com/office/drawing/2012/chart" uri="{02D57815-91ED-43cb-92C2-25804820EDAC}">
                        <c15:formulaRef>
                          <c15:sqref>'dashboard data i2-i14'!$AQ$17</c15:sqref>
                        </c15:formulaRef>
                      </c:ext>
                    </c:extLst>
                    <c:numCache>
                      <c:formatCode>General</c:formatCode>
                      <c:ptCount val="1"/>
                    </c:numCache>
                  </c:numRef>
                </c:val>
                <c:extLst xmlns:c15="http://schemas.microsoft.com/office/drawing/2012/chart">
                  <c:ext xmlns:c16="http://schemas.microsoft.com/office/drawing/2014/chart" uri="{C3380CC4-5D6E-409C-BE32-E72D297353CC}">
                    <c16:uniqueId val="{00000016-8BDE-47C9-BA2A-8E3BEAB171DB}"/>
                  </c:ext>
                </c:extLst>
              </c15:ser>
            </c15:filteredBarSeries>
            <c15:filteredBarSeries>
              <c15:ser>
                <c:idx val="16"/>
                <c:order val="16"/>
                <c:tx>
                  <c:strRef>
                    <c:extLst xmlns:c15="http://schemas.microsoft.com/office/drawing/2012/chart">
                      <c:ext xmlns:c15="http://schemas.microsoft.com/office/drawing/2012/chart" uri="{02D57815-91ED-43cb-92C2-25804820EDAC}">
                        <c15:formulaRef>
                          <c15:sqref>'dashboard data i2-i14'!$B$18</c15:sqref>
                        </c15:formulaRef>
                      </c:ext>
                    </c:extLst>
                    <c:strCache>
                      <c:ptCount val="1"/>
                      <c:pt idx="0">
                        <c:v>1-2 hours</c:v>
                      </c:pt>
                    </c:strCache>
                  </c:strRef>
                </c:tx>
                <c:spPr>
                  <a:solidFill>
                    <a:schemeClr val="accent5">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'dashboard data i2-i14'!$AQ$1</c15:sqref>
                        </c15:formulaRef>
                      </c:ext>
                    </c:extLst>
                    <c:strCache>
                      <c:ptCount val="1"/>
                      <c:pt idx="0">
                        <c:v>Totaal</c:v>
                      </c:pt>
                    </c:strCache>
                  </c:strRef>
                </c:cat>
                <c:val>
                  <c:numRef>
                    <c:extLst xmlns:c15="http://schemas.microsoft.com/office/drawing/2012/chart">
                      <c:ext xmlns:c15="http://schemas.microsoft.com/office/drawing/2012/chart" uri="{02D57815-91ED-43cb-92C2-25804820EDAC}">
                        <c15:formulaRef>
                          <c15:sqref>'dashboard data i2-i14'!$AQ$18</c15:sqref>
                        </c15:formulaRef>
                      </c:ext>
                    </c:extLst>
                    <c:numCache>
                      <c:formatCode>General</c:formatCode>
                      <c:ptCount val="1"/>
                    </c:numCache>
                  </c:numRef>
                </c:val>
                <c:extLst xmlns:c15="http://schemas.microsoft.com/office/drawing/2012/chart">
                  <c:ext xmlns:c16="http://schemas.microsoft.com/office/drawing/2014/chart" uri="{C3380CC4-5D6E-409C-BE32-E72D297353CC}">
                    <c16:uniqueId val="{00000017-8BDE-47C9-BA2A-8E3BEAB171DB}"/>
                  </c:ext>
                </c:extLst>
              </c15:ser>
            </c15:filteredBarSeries>
            <c15:filteredBarSeries>
              <c15:ser>
                <c:idx val="17"/>
                <c:order val="17"/>
                <c:tx>
                  <c:strRef>
                    <c:extLst xmlns:c15="http://schemas.microsoft.com/office/drawing/2012/chart">
                      <c:ext xmlns:c15="http://schemas.microsoft.com/office/drawing/2012/chart" uri="{02D57815-91ED-43cb-92C2-25804820EDAC}">
                        <c15:formulaRef>
                          <c15:sqref>'dashboard data i2-i14'!$B$19</c15:sqref>
                        </c15:formulaRef>
                      </c:ext>
                    </c:extLst>
                    <c:strCache>
                      <c:ptCount val="1"/>
                      <c:pt idx="0">
                        <c:v>2-4 hours</c:v>
                      </c:pt>
                    </c:strCache>
                  </c:strRef>
                </c:tx>
                <c:spPr>
                  <a:solidFill>
                    <a:schemeClr val="accent6">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'dashboard data i2-i14'!$AQ$1</c15:sqref>
                        </c15:formulaRef>
                      </c:ext>
                    </c:extLst>
                    <c:strCache>
                      <c:ptCount val="1"/>
                      <c:pt idx="0">
                        <c:v>Totaal</c:v>
                      </c:pt>
                    </c:strCache>
                  </c:strRef>
                </c:cat>
                <c:val>
                  <c:numRef>
                    <c:extLst xmlns:c15="http://schemas.microsoft.com/office/drawing/2012/chart">
                      <c:ext xmlns:c15="http://schemas.microsoft.com/office/drawing/2012/chart" uri="{02D57815-91ED-43cb-92C2-25804820EDAC}">
                        <c15:formulaRef>
                          <c15:sqref>'dashboard data i2-i14'!$AQ$19</c15:sqref>
                        </c15:formulaRef>
                      </c:ext>
                    </c:extLst>
                    <c:numCache>
                      <c:formatCode>General</c:formatCode>
                      <c:ptCount val="1"/>
                    </c:numCache>
                  </c:numRef>
                </c:val>
                <c:extLst xmlns:c15="http://schemas.microsoft.com/office/drawing/2012/chart">
                  <c:ext xmlns:c16="http://schemas.microsoft.com/office/drawing/2014/chart" uri="{C3380CC4-5D6E-409C-BE32-E72D297353CC}">
                    <c16:uniqueId val="{00000018-8BDE-47C9-BA2A-8E3BEAB171DB}"/>
                  </c:ext>
                </c:extLst>
              </c15:ser>
            </c15:filteredBarSeries>
            <c15:filteredBarSeries>
              <c15:ser>
                <c:idx val="18"/>
                <c:order val="18"/>
                <c:tx>
                  <c:strRef>
                    <c:extLst xmlns:c15="http://schemas.microsoft.com/office/drawing/2012/chart">
                      <c:ext xmlns:c15="http://schemas.microsoft.com/office/drawing/2012/chart" uri="{02D57815-91ED-43cb-92C2-25804820EDAC}">
                        <c15:formulaRef>
                          <c15:sqref>'dashboard data i2-i14'!$B$20</c15:sqref>
                        </c15:formulaRef>
                      </c:ext>
                    </c:extLst>
                    <c:strCache>
                      <c:ptCount val="1"/>
                      <c:pt idx="0">
                        <c:v>4-6 hours</c:v>
                      </c:pt>
                    </c:strCache>
                  </c:strRef>
                </c:tx>
                <c:spPr>
                  <a:solidFill>
                    <a:schemeClr val="accent1">
                      <a:lumMod val="80000"/>
                    </a:schemeClr>
                  </a:solidFill>
                  <a:ln>
                    <a:noFill/>
                  </a:ln>
                  <a:effectLst/>
                </c:spPr>
                <c:invertIfNegative val="0"/>
                <c:cat>
                  <c:strRef>
                    <c:extLst xmlns:c15="http://schemas.microsoft.com/office/drawing/2012/chart">
                      <c:ext xmlns:c15="http://schemas.microsoft.com/office/drawing/2012/chart" uri="{02D57815-91ED-43cb-92C2-25804820EDAC}">
                        <c15:formulaRef>
                          <c15:sqref>'dashboard data i2-i14'!$AQ$1</c15:sqref>
                        </c15:formulaRef>
                      </c:ext>
                    </c:extLst>
                    <c:strCache>
                      <c:ptCount val="1"/>
                      <c:pt idx="0">
                        <c:v>Totaal</c:v>
                      </c:pt>
                    </c:strCache>
                  </c:strRef>
                </c:cat>
                <c:val>
                  <c:numRef>
                    <c:extLst xmlns:c15="http://schemas.microsoft.com/office/drawing/2012/chart">
                      <c:ext xmlns:c15="http://schemas.microsoft.com/office/drawing/2012/chart" uri="{02D57815-91ED-43cb-92C2-25804820EDAC}">
                        <c15:formulaRef>
                          <c15:sqref>'dashboard data i2-i14'!$AQ$20</c15:sqref>
                        </c15:formulaRef>
                      </c:ext>
                    </c:extLst>
                    <c:numCache>
                      <c:formatCode>General</c:formatCode>
                      <c:ptCount val="1"/>
                    </c:numCache>
                  </c:numRef>
                </c:val>
                <c:extLst xmlns:c15="http://schemas.microsoft.com/office/drawing/2012/chart">
                  <c:ext xmlns:c16="http://schemas.microsoft.com/office/drawing/2014/chart" uri="{C3380CC4-5D6E-409C-BE32-E72D297353CC}">
                    <c16:uniqueId val="{00000019-8BDE-47C9-BA2A-8E3BEAB171DB}"/>
                  </c:ext>
                </c:extLst>
              </c15:ser>
            </c15:filteredBarSeries>
            <c15:filteredBarSeries>
              <c15:ser>
                <c:idx val="19"/>
                <c:order val="19"/>
                <c:tx>
                  <c:strRef>
                    <c:extLst xmlns:c15="http://schemas.microsoft.com/office/drawing/2012/chart">
                      <c:ext xmlns:c15="http://schemas.microsoft.com/office/drawing/2012/chart" uri="{02D57815-91ED-43cb-92C2-25804820EDAC}">
                        <c15:formulaRef>
                          <c15:sqref>'dashboard data i2-i14'!$B$21</c15:sqref>
                        </c15:formulaRef>
                      </c:ext>
                    </c:extLst>
                    <c:strCache>
                      <c:ptCount val="1"/>
                      <c:pt idx="0">
                        <c:v>6-8 hours</c:v>
                      </c:pt>
                    </c:strCache>
                  </c:strRef>
                </c:tx>
                <c:spPr>
                  <a:solidFill>
                    <a:schemeClr val="accent2">
                      <a:lumMod val="80000"/>
                    </a:schemeClr>
                  </a:solidFill>
                  <a:ln>
                    <a:noFill/>
                  </a:ln>
                  <a:effectLst/>
                </c:spPr>
                <c:invertIfNegative val="0"/>
                <c:cat>
                  <c:strRef>
                    <c:extLst xmlns:c15="http://schemas.microsoft.com/office/drawing/2012/chart">
                      <c:ext xmlns:c15="http://schemas.microsoft.com/office/drawing/2012/chart" uri="{02D57815-91ED-43cb-92C2-25804820EDAC}">
                        <c15:formulaRef>
                          <c15:sqref>'dashboard data i2-i14'!$AQ$1</c15:sqref>
                        </c15:formulaRef>
                      </c:ext>
                    </c:extLst>
                    <c:strCache>
                      <c:ptCount val="1"/>
                      <c:pt idx="0">
                        <c:v>Totaal</c:v>
                      </c:pt>
                    </c:strCache>
                  </c:strRef>
                </c:cat>
                <c:val>
                  <c:numRef>
                    <c:extLst xmlns:c15="http://schemas.microsoft.com/office/drawing/2012/chart">
                      <c:ext xmlns:c15="http://schemas.microsoft.com/office/drawing/2012/chart" uri="{02D57815-91ED-43cb-92C2-25804820EDAC}">
                        <c15:formulaRef>
                          <c15:sqref>'dashboard data i2-i14'!$AQ$21</c15:sqref>
                        </c15:formulaRef>
                      </c:ext>
                    </c:extLst>
                    <c:numCache>
                      <c:formatCode>General</c:formatCode>
                      <c:ptCount val="1"/>
                    </c:numCache>
                  </c:numRef>
                </c:val>
                <c:extLst xmlns:c15="http://schemas.microsoft.com/office/drawing/2012/chart">
                  <c:ext xmlns:c16="http://schemas.microsoft.com/office/drawing/2014/chart" uri="{C3380CC4-5D6E-409C-BE32-E72D297353CC}">
                    <c16:uniqueId val="{0000001A-8BDE-47C9-BA2A-8E3BEAB171DB}"/>
                  </c:ext>
                </c:extLst>
              </c15:ser>
            </c15:filteredBarSeries>
            <c15:filteredBarSeries>
              <c15:ser>
                <c:idx val="20"/>
                <c:order val="20"/>
                <c:tx>
                  <c:strRef>
                    <c:extLst xmlns:c15="http://schemas.microsoft.com/office/drawing/2012/chart">
                      <c:ext xmlns:c15="http://schemas.microsoft.com/office/drawing/2012/chart" uri="{02D57815-91ED-43cb-92C2-25804820EDAC}">
                        <c15:formulaRef>
                          <c15:sqref>'dashboard data i2-i14'!$B$22</c15:sqref>
                        </c15:formulaRef>
                      </c:ext>
                    </c:extLst>
                    <c:strCache>
                      <c:ptCount val="1"/>
                      <c:pt idx="0">
                        <c:v>&gt; 8 hours</c:v>
                      </c:pt>
                    </c:strCache>
                  </c:strRef>
                </c:tx>
                <c:spPr>
                  <a:solidFill>
                    <a:schemeClr val="accent3">
                      <a:lumMod val="80000"/>
                    </a:schemeClr>
                  </a:solidFill>
                  <a:ln>
                    <a:noFill/>
                  </a:ln>
                  <a:effectLst/>
                </c:spPr>
                <c:invertIfNegative val="0"/>
                <c:cat>
                  <c:strRef>
                    <c:extLst xmlns:c15="http://schemas.microsoft.com/office/drawing/2012/chart">
                      <c:ext xmlns:c15="http://schemas.microsoft.com/office/drawing/2012/chart" uri="{02D57815-91ED-43cb-92C2-25804820EDAC}">
                        <c15:formulaRef>
                          <c15:sqref>'dashboard data i2-i14'!$AQ$1</c15:sqref>
                        </c15:formulaRef>
                      </c:ext>
                    </c:extLst>
                    <c:strCache>
                      <c:ptCount val="1"/>
                      <c:pt idx="0">
                        <c:v>Totaal</c:v>
                      </c:pt>
                    </c:strCache>
                  </c:strRef>
                </c:cat>
                <c:val>
                  <c:numRef>
                    <c:extLst xmlns:c15="http://schemas.microsoft.com/office/drawing/2012/chart">
                      <c:ext xmlns:c15="http://schemas.microsoft.com/office/drawing/2012/chart" uri="{02D57815-91ED-43cb-92C2-25804820EDAC}">
                        <c15:formulaRef>
                          <c15:sqref>'dashboard data i2-i14'!$AQ$22</c15:sqref>
                        </c15:formulaRef>
                      </c:ext>
                    </c:extLst>
                    <c:numCache>
                      <c:formatCode>General</c:formatCode>
                      <c:ptCount val="1"/>
                    </c:numCache>
                  </c:numRef>
                </c:val>
                <c:extLst xmlns:c15="http://schemas.microsoft.com/office/drawing/2012/chart">
                  <c:ext xmlns:c16="http://schemas.microsoft.com/office/drawing/2014/chart" uri="{C3380CC4-5D6E-409C-BE32-E72D297353CC}">
                    <c16:uniqueId val="{0000001B-8BDE-47C9-BA2A-8E3BEAB171DB}"/>
                  </c:ext>
                </c:extLst>
              </c15:ser>
            </c15:filteredBarSeries>
            <c15:filteredBarSeries>
              <c15:ser>
                <c:idx val="21"/>
                <c:order val="21"/>
                <c:tx>
                  <c:strRef>
                    <c:extLst xmlns:c15="http://schemas.microsoft.com/office/drawing/2012/chart">
                      <c:ext xmlns:c15="http://schemas.microsoft.com/office/drawing/2012/chart" uri="{02D57815-91ED-43cb-92C2-25804820EDAC}">
                        <c15:formulaRef>
                          <c15:sqref>'dashboard data i2-i14'!$B$23</c15:sqref>
                        </c15:formulaRef>
                      </c:ext>
                    </c:extLst>
                    <c:strCache>
                      <c:ptCount val="1"/>
                      <c:pt idx="0">
                        <c:v>Ø Rental Duration (hrs.) x Weekday</c:v>
                      </c:pt>
                    </c:strCache>
                  </c:strRef>
                </c:tx>
                <c:spPr>
                  <a:solidFill>
                    <a:schemeClr val="accent4">
                      <a:lumMod val="80000"/>
                    </a:schemeClr>
                  </a:solidFill>
                  <a:ln>
                    <a:noFill/>
                  </a:ln>
                  <a:effectLst/>
                </c:spPr>
                <c:invertIfNegative val="0"/>
                <c:cat>
                  <c:strRef>
                    <c:extLst xmlns:c15="http://schemas.microsoft.com/office/drawing/2012/chart">
                      <c:ext xmlns:c15="http://schemas.microsoft.com/office/drawing/2012/chart" uri="{02D57815-91ED-43cb-92C2-25804820EDAC}">
                        <c15:formulaRef>
                          <c15:sqref>'dashboard data i2-i14'!$AQ$1</c15:sqref>
                        </c15:formulaRef>
                      </c:ext>
                    </c:extLst>
                    <c:strCache>
                      <c:ptCount val="1"/>
                      <c:pt idx="0">
                        <c:v>Totaal</c:v>
                      </c:pt>
                    </c:strCache>
                  </c:strRef>
                </c:cat>
                <c:val>
                  <c:numRef>
                    <c:extLst xmlns:c15="http://schemas.microsoft.com/office/drawing/2012/chart">
                      <c:ext xmlns:c15="http://schemas.microsoft.com/office/drawing/2012/chart" uri="{02D57815-91ED-43cb-92C2-25804820EDAC}">
                        <c15:formulaRef>
                          <c15:sqref>'dashboard data i2-i14'!$AQ$23</c15:sqref>
                        </c15:formulaRef>
                      </c:ext>
                    </c:extLst>
                    <c:numCache>
                      <c:formatCode>General</c:formatCode>
                      <c:ptCount val="1"/>
                    </c:numCache>
                  </c:numRef>
                </c:val>
                <c:extLst xmlns:c15="http://schemas.microsoft.com/office/drawing/2012/chart">
                  <c:ext xmlns:c16="http://schemas.microsoft.com/office/drawing/2014/chart" uri="{C3380CC4-5D6E-409C-BE32-E72D297353CC}">
                    <c16:uniqueId val="{0000001C-8BDE-47C9-BA2A-8E3BEAB171DB}"/>
                  </c:ext>
                </c:extLst>
              </c15:ser>
            </c15:filteredBarSeries>
            <c15:filteredBarSeries>
              <c15:ser>
                <c:idx val="22"/>
                <c:order val="22"/>
                <c:tx>
                  <c:strRef>
                    <c:extLst xmlns:c15="http://schemas.microsoft.com/office/drawing/2012/chart">
                      <c:ext xmlns:c15="http://schemas.microsoft.com/office/drawing/2012/chart" uri="{02D57815-91ED-43cb-92C2-25804820EDAC}">
                        <c15:formulaRef>
                          <c15:sqref>'dashboard data i2-i14'!$B$24</c15:sqref>
                        </c15:formulaRef>
                      </c:ext>
                    </c:extLst>
                    <c:strCache>
                      <c:ptCount val="1"/>
                      <c:pt idx="0">
                        <c:v>Monday</c:v>
                      </c:pt>
                    </c:strCache>
                  </c:strRef>
                </c:tx>
                <c:spPr>
                  <a:solidFill>
                    <a:schemeClr val="accent5">
                      <a:lumMod val="80000"/>
                    </a:schemeClr>
                  </a:solidFill>
                  <a:ln>
                    <a:noFill/>
                  </a:ln>
                  <a:effectLst/>
                </c:spPr>
                <c:invertIfNegative val="0"/>
                <c:cat>
                  <c:strRef>
                    <c:extLst xmlns:c15="http://schemas.microsoft.com/office/drawing/2012/chart">
                      <c:ext xmlns:c15="http://schemas.microsoft.com/office/drawing/2012/chart" uri="{02D57815-91ED-43cb-92C2-25804820EDAC}">
                        <c15:formulaRef>
                          <c15:sqref>'dashboard data i2-i14'!$AQ$1</c15:sqref>
                        </c15:formulaRef>
                      </c:ext>
                    </c:extLst>
                    <c:strCache>
                      <c:ptCount val="1"/>
                      <c:pt idx="0">
                        <c:v>Totaal</c:v>
                      </c:pt>
                    </c:strCache>
                  </c:strRef>
                </c:cat>
                <c:val>
                  <c:numRef>
                    <c:extLst xmlns:c15="http://schemas.microsoft.com/office/drawing/2012/chart">
                      <c:ext xmlns:c15="http://schemas.microsoft.com/office/drawing/2012/chart" uri="{02D57815-91ED-43cb-92C2-25804820EDAC}">
                        <c15:formulaRef>
                          <c15:sqref>'dashboard data i2-i14'!$AQ$24</c15:sqref>
                        </c15:formulaRef>
                      </c:ext>
                    </c:extLst>
                    <c:numCache>
                      <c:formatCode>General</c:formatCode>
                      <c:ptCount val="1"/>
                    </c:numCache>
                  </c:numRef>
                </c:val>
                <c:extLst xmlns:c15="http://schemas.microsoft.com/office/drawing/2012/chart">
                  <c:ext xmlns:c16="http://schemas.microsoft.com/office/drawing/2014/chart" uri="{C3380CC4-5D6E-409C-BE32-E72D297353CC}">
                    <c16:uniqueId val="{0000001D-8BDE-47C9-BA2A-8E3BEAB171DB}"/>
                  </c:ext>
                </c:extLst>
              </c15:ser>
            </c15:filteredBarSeries>
            <c15:filteredBarSeries>
              <c15:ser>
                <c:idx val="23"/>
                <c:order val="23"/>
                <c:tx>
                  <c:strRef>
                    <c:extLst xmlns:c15="http://schemas.microsoft.com/office/drawing/2012/chart">
                      <c:ext xmlns:c15="http://schemas.microsoft.com/office/drawing/2012/chart" uri="{02D57815-91ED-43cb-92C2-25804820EDAC}">
                        <c15:formulaRef>
                          <c15:sqref>'dashboard data i2-i14'!$B$25</c15:sqref>
                        </c15:formulaRef>
                      </c:ext>
                    </c:extLst>
                    <c:strCache>
                      <c:ptCount val="1"/>
                      <c:pt idx="0">
                        <c:v>Tuesday</c:v>
                      </c:pt>
                    </c:strCache>
                  </c:strRef>
                </c:tx>
                <c:spPr>
                  <a:solidFill>
                    <a:schemeClr val="accent6">
                      <a:lumMod val="80000"/>
                    </a:schemeClr>
                  </a:solidFill>
                  <a:ln>
                    <a:noFill/>
                  </a:ln>
                  <a:effectLst/>
                </c:spPr>
                <c:invertIfNegative val="0"/>
                <c:cat>
                  <c:strRef>
                    <c:extLst xmlns:c15="http://schemas.microsoft.com/office/drawing/2012/chart">
                      <c:ext xmlns:c15="http://schemas.microsoft.com/office/drawing/2012/chart" uri="{02D57815-91ED-43cb-92C2-25804820EDAC}">
                        <c15:formulaRef>
                          <c15:sqref>'dashboard data i2-i14'!$AQ$1</c15:sqref>
                        </c15:formulaRef>
                      </c:ext>
                    </c:extLst>
                    <c:strCache>
                      <c:ptCount val="1"/>
                      <c:pt idx="0">
                        <c:v>Totaal</c:v>
                      </c:pt>
                    </c:strCache>
                  </c:strRef>
                </c:cat>
                <c:val>
                  <c:numRef>
                    <c:extLst xmlns:c15="http://schemas.microsoft.com/office/drawing/2012/chart">
                      <c:ext xmlns:c15="http://schemas.microsoft.com/office/drawing/2012/chart" uri="{02D57815-91ED-43cb-92C2-25804820EDAC}">
                        <c15:formulaRef>
                          <c15:sqref>'dashboard data i2-i14'!$AQ$25</c15:sqref>
                        </c15:formulaRef>
                      </c:ext>
                    </c:extLst>
                    <c:numCache>
                      <c:formatCode>General</c:formatCode>
                      <c:ptCount val="1"/>
                    </c:numCache>
                  </c:numRef>
                </c:val>
                <c:extLst xmlns:c15="http://schemas.microsoft.com/office/drawing/2012/chart">
                  <c:ext xmlns:c16="http://schemas.microsoft.com/office/drawing/2014/chart" uri="{C3380CC4-5D6E-409C-BE32-E72D297353CC}">
                    <c16:uniqueId val="{0000001E-8BDE-47C9-BA2A-8E3BEAB171DB}"/>
                  </c:ext>
                </c:extLst>
              </c15:ser>
            </c15:filteredBarSeries>
            <c15:filteredBarSeries>
              <c15:ser>
                <c:idx val="24"/>
                <c:order val="24"/>
                <c:tx>
                  <c:strRef>
                    <c:extLst xmlns:c15="http://schemas.microsoft.com/office/drawing/2012/chart">
                      <c:ext xmlns:c15="http://schemas.microsoft.com/office/drawing/2012/chart" uri="{02D57815-91ED-43cb-92C2-25804820EDAC}">
                        <c15:formulaRef>
                          <c15:sqref>'dashboard data i2-i14'!$B$26</c15:sqref>
                        </c15:formulaRef>
                      </c:ext>
                    </c:extLst>
                    <c:strCache>
                      <c:ptCount val="1"/>
                      <c:pt idx="0">
                        <c:v>Wednesday</c:v>
                      </c:pt>
                    </c:strCache>
                  </c:strRef>
                </c:tx>
                <c:spPr>
                  <a:solidFill>
                    <a:schemeClr val="accent1">
                      <a:lumMod val="60000"/>
                      <a:lumOff val="40000"/>
                    </a:schemeClr>
                  </a:solidFill>
                  <a:ln>
                    <a:noFill/>
                  </a:ln>
                  <a:effectLst/>
                </c:spPr>
                <c:invertIfNegative val="0"/>
                <c:cat>
                  <c:strRef>
                    <c:extLst xmlns:c15="http://schemas.microsoft.com/office/drawing/2012/chart">
                      <c:ext xmlns:c15="http://schemas.microsoft.com/office/drawing/2012/chart" uri="{02D57815-91ED-43cb-92C2-25804820EDAC}">
                        <c15:formulaRef>
                          <c15:sqref>'dashboard data i2-i14'!$AQ$1</c15:sqref>
                        </c15:formulaRef>
                      </c:ext>
                    </c:extLst>
                    <c:strCache>
                      <c:ptCount val="1"/>
                      <c:pt idx="0">
                        <c:v>Totaal</c:v>
                      </c:pt>
                    </c:strCache>
                  </c:strRef>
                </c:cat>
                <c:val>
                  <c:numRef>
                    <c:extLst xmlns:c15="http://schemas.microsoft.com/office/drawing/2012/chart">
                      <c:ext xmlns:c15="http://schemas.microsoft.com/office/drawing/2012/chart" uri="{02D57815-91ED-43cb-92C2-25804820EDAC}">
                        <c15:formulaRef>
                          <c15:sqref>'dashboard data i2-i14'!$AQ$26</c15:sqref>
                        </c15:formulaRef>
                      </c:ext>
                    </c:extLst>
                    <c:numCache>
                      <c:formatCode>General</c:formatCode>
                      <c:ptCount val="1"/>
                    </c:numCache>
                  </c:numRef>
                </c:val>
                <c:extLst xmlns:c15="http://schemas.microsoft.com/office/drawing/2012/chart">
                  <c:ext xmlns:c16="http://schemas.microsoft.com/office/drawing/2014/chart" uri="{C3380CC4-5D6E-409C-BE32-E72D297353CC}">
                    <c16:uniqueId val="{0000001F-8BDE-47C9-BA2A-8E3BEAB171DB}"/>
                  </c:ext>
                </c:extLst>
              </c15:ser>
            </c15:filteredBarSeries>
            <c15:filteredBarSeries>
              <c15:ser>
                <c:idx val="25"/>
                <c:order val="25"/>
                <c:tx>
                  <c:strRef>
                    <c:extLst xmlns:c15="http://schemas.microsoft.com/office/drawing/2012/chart">
                      <c:ext xmlns:c15="http://schemas.microsoft.com/office/drawing/2012/chart" uri="{02D57815-91ED-43cb-92C2-25804820EDAC}">
                        <c15:formulaRef>
                          <c15:sqref>'dashboard data i2-i14'!$B$27</c15:sqref>
                        </c15:formulaRef>
                      </c:ext>
                    </c:extLst>
                    <c:strCache>
                      <c:ptCount val="1"/>
                      <c:pt idx="0">
                        <c:v>Thursday</c:v>
                      </c:pt>
                    </c:strCache>
                  </c:strRef>
                </c:tx>
                <c:spPr>
                  <a:solidFill>
                    <a:schemeClr val="accent2">
                      <a:lumMod val="60000"/>
                      <a:lumOff val="40000"/>
                    </a:schemeClr>
                  </a:solidFill>
                  <a:ln>
                    <a:noFill/>
                  </a:ln>
                  <a:effectLst/>
                </c:spPr>
                <c:invertIfNegative val="0"/>
                <c:cat>
                  <c:strRef>
                    <c:extLst xmlns:c15="http://schemas.microsoft.com/office/drawing/2012/chart">
                      <c:ext xmlns:c15="http://schemas.microsoft.com/office/drawing/2012/chart" uri="{02D57815-91ED-43cb-92C2-25804820EDAC}">
                        <c15:formulaRef>
                          <c15:sqref>'dashboard data i2-i14'!$AQ$1</c15:sqref>
                        </c15:formulaRef>
                      </c:ext>
                    </c:extLst>
                    <c:strCache>
                      <c:ptCount val="1"/>
                      <c:pt idx="0">
                        <c:v>Totaal</c:v>
                      </c:pt>
                    </c:strCache>
                  </c:strRef>
                </c:cat>
                <c:val>
                  <c:numRef>
                    <c:extLst xmlns:c15="http://schemas.microsoft.com/office/drawing/2012/chart">
                      <c:ext xmlns:c15="http://schemas.microsoft.com/office/drawing/2012/chart" uri="{02D57815-91ED-43cb-92C2-25804820EDAC}">
                        <c15:formulaRef>
                          <c15:sqref>'dashboard data i2-i14'!$AQ$27</c15:sqref>
                        </c15:formulaRef>
                      </c:ext>
                    </c:extLst>
                    <c:numCache>
                      <c:formatCode>General</c:formatCode>
                      <c:ptCount val="1"/>
                    </c:numCache>
                  </c:numRef>
                </c:val>
                <c:extLst xmlns:c15="http://schemas.microsoft.com/office/drawing/2012/chart">
                  <c:ext xmlns:c16="http://schemas.microsoft.com/office/drawing/2014/chart" uri="{C3380CC4-5D6E-409C-BE32-E72D297353CC}">
                    <c16:uniqueId val="{00000020-8BDE-47C9-BA2A-8E3BEAB171DB}"/>
                  </c:ext>
                </c:extLst>
              </c15:ser>
            </c15:filteredBarSeries>
            <c15:filteredBarSeries>
              <c15:ser>
                <c:idx val="26"/>
                <c:order val="26"/>
                <c:tx>
                  <c:strRef>
                    <c:extLst xmlns:c15="http://schemas.microsoft.com/office/drawing/2012/chart">
                      <c:ext xmlns:c15="http://schemas.microsoft.com/office/drawing/2012/chart" uri="{02D57815-91ED-43cb-92C2-25804820EDAC}">
                        <c15:formulaRef>
                          <c15:sqref>'dashboard data i2-i14'!$B$28</c15:sqref>
                        </c15:formulaRef>
                      </c:ext>
                    </c:extLst>
                    <c:strCache>
                      <c:ptCount val="1"/>
                      <c:pt idx="0">
                        <c:v>Friday</c:v>
                      </c:pt>
                    </c:strCache>
                  </c:strRef>
                </c:tx>
                <c:spPr>
                  <a:solidFill>
                    <a:schemeClr val="accent3">
                      <a:lumMod val="60000"/>
                      <a:lumOff val="40000"/>
                    </a:schemeClr>
                  </a:solidFill>
                  <a:ln>
                    <a:noFill/>
                  </a:ln>
                  <a:effectLst/>
                </c:spPr>
                <c:invertIfNegative val="0"/>
                <c:cat>
                  <c:strRef>
                    <c:extLst xmlns:c15="http://schemas.microsoft.com/office/drawing/2012/chart">
                      <c:ext xmlns:c15="http://schemas.microsoft.com/office/drawing/2012/chart" uri="{02D57815-91ED-43cb-92C2-25804820EDAC}">
                        <c15:formulaRef>
                          <c15:sqref>'dashboard data i2-i14'!$AQ$1</c15:sqref>
                        </c15:formulaRef>
                      </c:ext>
                    </c:extLst>
                    <c:strCache>
                      <c:ptCount val="1"/>
                      <c:pt idx="0">
                        <c:v>Totaal</c:v>
                      </c:pt>
                    </c:strCache>
                  </c:strRef>
                </c:cat>
                <c:val>
                  <c:numRef>
                    <c:extLst xmlns:c15="http://schemas.microsoft.com/office/drawing/2012/chart">
                      <c:ext xmlns:c15="http://schemas.microsoft.com/office/drawing/2012/chart" uri="{02D57815-91ED-43cb-92C2-25804820EDAC}">
                        <c15:formulaRef>
                          <c15:sqref>'dashboard data i2-i14'!$AQ$28</c15:sqref>
                        </c15:formulaRef>
                      </c:ext>
                    </c:extLst>
                    <c:numCache>
                      <c:formatCode>General</c:formatCode>
                      <c:ptCount val="1"/>
                    </c:numCache>
                  </c:numRef>
                </c:val>
                <c:extLst xmlns:c15="http://schemas.microsoft.com/office/drawing/2012/chart">
                  <c:ext xmlns:c16="http://schemas.microsoft.com/office/drawing/2014/chart" uri="{C3380CC4-5D6E-409C-BE32-E72D297353CC}">
                    <c16:uniqueId val="{00000021-8BDE-47C9-BA2A-8E3BEAB171DB}"/>
                  </c:ext>
                </c:extLst>
              </c15:ser>
            </c15:filteredBarSeries>
            <c15:filteredBarSeries>
              <c15:ser>
                <c:idx val="27"/>
                <c:order val="27"/>
                <c:tx>
                  <c:strRef>
                    <c:extLst xmlns:c15="http://schemas.microsoft.com/office/drawing/2012/chart">
                      <c:ext xmlns:c15="http://schemas.microsoft.com/office/drawing/2012/chart" uri="{02D57815-91ED-43cb-92C2-25804820EDAC}">
                        <c15:formulaRef>
                          <c15:sqref>'dashboard data i2-i14'!$B$29</c15:sqref>
                        </c15:formulaRef>
                      </c:ext>
                    </c:extLst>
                    <c:strCache>
                      <c:ptCount val="1"/>
                      <c:pt idx="0">
                        <c:v>Saturday</c:v>
                      </c:pt>
                    </c:strCache>
                  </c:strRef>
                </c:tx>
                <c:spPr>
                  <a:solidFill>
                    <a:schemeClr val="accent4">
                      <a:lumMod val="60000"/>
                      <a:lumOff val="40000"/>
                    </a:schemeClr>
                  </a:solidFill>
                  <a:ln>
                    <a:noFill/>
                  </a:ln>
                  <a:effectLst/>
                </c:spPr>
                <c:invertIfNegative val="0"/>
                <c:cat>
                  <c:strRef>
                    <c:extLst xmlns:c15="http://schemas.microsoft.com/office/drawing/2012/chart">
                      <c:ext xmlns:c15="http://schemas.microsoft.com/office/drawing/2012/chart" uri="{02D57815-91ED-43cb-92C2-25804820EDAC}">
                        <c15:formulaRef>
                          <c15:sqref>'dashboard data i2-i14'!$AQ$1</c15:sqref>
                        </c15:formulaRef>
                      </c:ext>
                    </c:extLst>
                    <c:strCache>
                      <c:ptCount val="1"/>
                      <c:pt idx="0">
                        <c:v>Totaal</c:v>
                      </c:pt>
                    </c:strCache>
                  </c:strRef>
                </c:cat>
                <c:val>
                  <c:numRef>
                    <c:extLst xmlns:c15="http://schemas.microsoft.com/office/drawing/2012/chart">
                      <c:ext xmlns:c15="http://schemas.microsoft.com/office/drawing/2012/chart" uri="{02D57815-91ED-43cb-92C2-25804820EDAC}">
                        <c15:formulaRef>
                          <c15:sqref>'dashboard data i2-i14'!$AQ$29</c15:sqref>
                        </c15:formulaRef>
                      </c:ext>
                    </c:extLst>
                    <c:numCache>
                      <c:formatCode>General</c:formatCode>
                      <c:ptCount val="1"/>
                    </c:numCache>
                  </c:numRef>
                </c:val>
                <c:extLst xmlns:c15="http://schemas.microsoft.com/office/drawing/2012/chart">
                  <c:ext xmlns:c16="http://schemas.microsoft.com/office/drawing/2014/chart" uri="{C3380CC4-5D6E-409C-BE32-E72D297353CC}">
                    <c16:uniqueId val="{00000022-8BDE-47C9-BA2A-8E3BEAB171DB}"/>
                  </c:ext>
                </c:extLst>
              </c15:ser>
            </c15:filteredBarSeries>
            <c15:filteredBarSeries>
              <c15:ser>
                <c:idx val="28"/>
                <c:order val="28"/>
                <c:tx>
                  <c:strRef>
                    <c:extLst xmlns:c15="http://schemas.microsoft.com/office/drawing/2012/chart">
                      <c:ext xmlns:c15="http://schemas.microsoft.com/office/drawing/2012/chart" uri="{02D57815-91ED-43cb-92C2-25804820EDAC}">
                        <c15:formulaRef>
                          <c15:sqref>'dashboard data i2-i14'!$B$30</c15:sqref>
                        </c15:formulaRef>
                      </c:ext>
                    </c:extLst>
                    <c:strCache>
                      <c:ptCount val="1"/>
                      <c:pt idx="0">
                        <c:v>Sunday</c:v>
                      </c:pt>
                    </c:strCache>
                  </c:strRef>
                </c:tx>
                <c:spPr>
                  <a:solidFill>
                    <a:schemeClr val="accent5">
                      <a:lumMod val="60000"/>
                      <a:lumOff val="40000"/>
                    </a:schemeClr>
                  </a:solidFill>
                  <a:ln>
                    <a:noFill/>
                  </a:ln>
                  <a:effectLst/>
                </c:spPr>
                <c:invertIfNegative val="0"/>
                <c:cat>
                  <c:strRef>
                    <c:extLst xmlns:c15="http://schemas.microsoft.com/office/drawing/2012/chart">
                      <c:ext xmlns:c15="http://schemas.microsoft.com/office/drawing/2012/chart" uri="{02D57815-91ED-43cb-92C2-25804820EDAC}">
                        <c15:formulaRef>
                          <c15:sqref>'dashboard data i2-i14'!$AQ$1</c15:sqref>
                        </c15:formulaRef>
                      </c:ext>
                    </c:extLst>
                    <c:strCache>
                      <c:ptCount val="1"/>
                      <c:pt idx="0">
                        <c:v>Totaal</c:v>
                      </c:pt>
                    </c:strCache>
                  </c:strRef>
                </c:cat>
                <c:val>
                  <c:numRef>
                    <c:extLst xmlns:c15="http://schemas.microsoft.com/office/drawing/2012/chart">
                      <c:ext xmlns:c15="http://schemas.microsoft.com/office/drawing/2012/chart" uri="{02D57815-91ED-43cb-92C2-25804820EDAC}">
                        <c15:formulaRef>
                          <c15:sqref>'dashboard data i2-i14'!$AQ$30</c15:sqref>
                        </c15:formulaRef>
                      </c:ext>
                    </c:extLst>
                    <c:numCache>
                      <c:formatCode>General</c:formatCode>
                      <c:ptCount val="1"/>
                    </c:numCache>
                  </c:numRef>
                </c:val>
                <c:extLst xmlns:c15="http://schemas.microsoft.com/office/drawing/2012/chart">
                  <c:ext xmlns:c16="http://schemas.microsoft.com/office/drawing/2014/chart" uri="{C3380CC4-5D6E-409C-BE32-E72D297353CC}">
                    <c16:uniqueId val="{00000023-8BDE-47C9-BA2A-8E3BEAB171DB}"/>
                  </c:ext>
                </c:extLst>
              </c15:ser>
            </c15:filteredBarSeries>
            <c15:filteredBarSeries>
              <c15:ser>
                <c:idx val="29"/>
                <c:order val="29"/>
                <c:tx>
                  <c:strRef>
                    <c:extLst xmlns:c15="http://schemas.microsoft.com/office/drawing/2012/chart">
                      <c:ext xmlns:c15="http://schemas.microsoft.com/office/drawing/2012/chart" uri="{02D57815-91ED-43cb-92C2-25804820EDAC}">
                        <c15:formulaRef>
                          <c15:sqref>'dashboard data i2-i14'!$B$31</c15:sqref>
                        </c15:formulaRef>
                      </c:ext>
                    </c:extLst>
                    <c:strCache>
                      <c:ptCount val="1"/>
                      <c:pt idx="0">
                        <c:v>Ø Number of Rentals x Weekday</c:v>
                      </c:pt>
                    </c:strCache>
                  </c:strRef>
                </c:tx>
                <c:spPr>
                  <a:solidFill>
                    <a:schemeClr val="accent6">
                      <a:lumMod val="60000"/>
                      <a:lumOff val="40000"/>
                    </a:schemeClr>
                  </a:solidFill>
                  <a:ln>
                    <a:noFill/>
                  </a:ln>
                  <a:effectLst/>
                </c:spPr>
                <c:invertIfNegative val="0"/>
                <c:cat>
                  <c:strRef>
                    <c:extLst xmlns:c15="http://schemas.microsoft.com/office/drawing/2012/chart">
                      <c:ext xmlns:c15="http://schemas.microsoft.com/office/drawing/2012/chart" uri="{02D57815-91ED-43cb-92C2-25804820EDAC}">
                        <c15:formulaRef>
                          <c15:sqref>'dashboard data i2-i14'!$AQ$1</c15:sqref>
                        </c15:formulaRef>
                      </c:ext>
                    </c:extLst>
                    <c:strCache>
                      <c:ptCount val="1"/>
                      <c:pt idx="0">
                        <c:v>Totaal</c:v>
                      </c:pt>
                    </c:strCache>
                  </c:strRef>
                </c:cat>
                <c:val>
                  <c:numRef>
                    <c:extLst xmlns:c15="http://schemas.microsoft.com/office/drawing/2012/chart">
                      <c:ext xmlns:c15="http://schemas.microsoft.com/office/drawing/2012/chart" uri="{02D57815-91ED-43cb-92C2-25804820EDAC}">
                        <c15:formulaRef>
                          <c15:sqref>'dashboard data i2-i14'!$AQ$31</c15:sqref>
                        </c15:formulaRef>
                      </c:ext>
                    </c:extLst>
                    <c:numCache>
                      <c:formatCode>General</c:formatCode>
                      <c:ptCount val="1"/>
                    </c:numCache>
                  </c:numRef>
                </c:val>
                <c:extLst xmlns:c15="http://schemas.microsoft.com/office/drawing/2012/chart">
                  <c:ext xmlns:c16="http://schemas.microsoft.com/office/drawing/2014/chart" uri="{C3380CC4-5D6E-409C-BE32-E72D297353CC}">
                    <c16:uniqueId val="{00000024-8BDE-47C9-BA2A-8E3BEAB171DB}"/>
                  </c:ext>
                </c:extLst>
              </c15:ser>
            </c15:filteredBarSeries>
          </c:ext>
        </c:extLst>
      </c:barChart>
      <c:catAx>
        <c:axId val="1057481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1057486104"/>
        <c:crosses val="autoZero"/>
        <c:auto val="1"/>
        <c:lblAlgn val="ctr"/>
        <c:lblOffset val="100"/>
        <c:noMultiLvlLbl val="0"/>
      </c:catAx>
      <c:valAx>
        <c:axId val="10574861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10574811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BE"/>
              <a:t>Overview</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BE"/>
        </a:p>
      </c:txPr>
    </c:title>
    <c:autoTitleDeleted val="0"/>
    <c:plotArea>
      <c:layout/>
      <c:lineChart>
        <c:grouping val="standard"/>
        <c:varyColors val="0"/>
        <c:ser>
          <c:idx val="1"/>
          <c:order val="1"/>
          <c:tx>
            <c:strRef>
              <c:f>'Algemeen per maand'!$N$3</c:f>
              <c:strCache>
                <c:ptCount val="1"/>
                <c:pt idx="0">
                  <c:v>Unique Users per Month</c:v>
                </c:pt>
              </c:strCache>
            </c:strRef>
          </c:tx>
          <c:spPr>
            <a:ln w="28575" cap="rnd">
              <a:solidFill>
                <a:schemeClr val="accent2"/>
              </a:solidFill>
              <a:round/>
            </a:ln>
            <a:effectLst/>
          </c:spPr>
          <c:marker>
            <c:symbol val="none"/>
          </c:marker>
          <c:trendline>
            <c:spPr>
              <a:ln w="19050" cap="rnd">
                <a:solidFill>
                  <a:schemeClr val="accent2"/>
                </a:solidFill>
                <a:prstDash val="sysDot"/>
              </a:ln>
              <a:effectLst/>
            </c:spPr>
            <c:trendlineType val="linear"/>
            <c:dispRSqr val="0"/>
            <c:dispEq val="0"/>
          </c:trendline>
          <c:cat>
            <c:strRef>
              <c:f>('Algemeen per maand'!$L$5:$L$8,'Algemeen per maand'!$L$10:$L$21,'Algemeen per maand'!$L$23)</c:f>
              <c:strCache>
                <c:ptCount val="17"/>
                <c:pt idx="0">
                  <c:v>sep '20</c:v>
                </c:pt>
                <c:pt idx="1">
                  <c:v>okt '20</c:v>
                </c:pt>
                <c:pt idx="2">
                  <c:v>nov '20</c:v>
                </c:pt>
                <c:pt idx="3">
                  <c:v>dec '20</c:v>
                </c:pt>
                <c:pt idx="4">
                  <c:v>jan '21</c:v>
                </c:pt>
                <c:pt idx="5">
                  <c:v>feb '21</c:v>
                </c:pt>
                <c:pt idx="6">
                  <c:v>mrt '21</c:v>
                </c:pt>
                <c:pt idx="7">
                  <c:v>apr '21</c:v>
                </c:pt>
                <c:pt idx="8">
                  <c:v>mei '21</c:v>
                </c:pt>
                <c:pt idx="9">
                  <c:v>jun '21</c:v>
                </c:pt>
                <c:pt idx="10">
                  <c:v>jul '21</c:v>
                </c:pt>
                <c:pt idx="11">
                  <c:v>aug '21</c:v>
                </c:pt>
                <c:pt idx="12">
                  <c:v>sep '21</c:v>
                </c:pt>
                <c:pt idx="13">
                  <c:v>okt '21</c:v>
                </c:pt>
                <c:pt idx="14">
                  <c:v>nov '21</c:v>
                </c:pt>
                <c:pt idx="15">
                  <c:v>dec '21</c:v>
                </c:pt>
                <c:pt idx="16">
                  <c:v>jan '21</c:v>
                </c:pt>
              </c:strCache>
            </c:strRef>
          </c:cat>
          <c:val>
            <c:numRef>
              <c:f>('Algemeen per maand'!$N$5:$N$8,'Algemeen per maand'!$N$10:$N$21,'Algemeen per maand'!$N$23)</c:f>
              <c:numCache>
                <c:formatCode>General</c:formatCode>
                <c:ptCount val="17"/>
                <c:pt idx="0">
                  <c:v>13</c:v>
                </c:pt>
                <c:pt idx="1">
                  <c:v>79</c:v>
                </c:pt>
                <c:pt idx="2">
                  <c:v>47</c:v>
                </c:pt>
                <c:pt idx="3">
                  <c:v>19</c:v>
                </c:pt>
                <c:pt idx="4">
                  <c:v>19</c:v>
                </c:pt>
                <c:pt idx="5">
                  <c:v>40</c:v>
                </c:pt>
                <c:pt idx="6">
                  <c:v>73</c:v>
                </c:pt>
                <c:pt idx="7">
                  <c:v>83</c:v>
                </c:pt>
                <c:pt idx="8">
                  <c:v>98</c:v>
                </c:pt>
                <c:pt idx="9">
                  <c:v>98</c:v>
                </c:pt>
                <c:pt idx="10">
                  <c:v>82</c:v>
                </c:pt>
                <c:pt idx="11">
                  <c:v>57</c:v>
                </c:pt>
                <c:pt idx="12">
                  <c:v>80</c:v>
                </c:pt>
                <c:pt idx="13">
                  <c:v>56</c:v>
                </c:pt>
                <c:pt idx="14">
                  <c:v>33</c:v>
                </c:pt>
                <c:pt idx="15">
                  <c:v>23</c:v>
                </c:pt>
                <c:pt idx="16">
                  <c:v>28</c:v>
                </c:pt>
              </c:numCache>
            </c:numRef>
          </c:val>
          <c:smooth val="0"/>
          <c:extLst>
            <c:ext xmlns:c16="http://schemas.microsoft.com/office/drawing/2014/chart" uri="{C3380CC4-5D6E-409C-BE32-E72D297353CC}">
              <c16:uniqueId val="{00000001-36AF-4577-902A-0B0469B42F59}"/>
            </c:ext>
          </c:extLst>
        </c:ser>
        <c:ser>
          <c:idx val="2"/>
          <c:order val="2"/>
          <c:tx>
            <c:strRef>
              <c:f>'Algemeen per maand'!$O$3</c:f>
              <c:strCache>
                <c:ptCount val="1"/>
                <c:pt idx="0">
                  <c:v>New Sign Ups</c:v>
                </c:pt>
              </c:strCache>
            </c:strRef>
          </c:tx>
          <c:spPr>
            <a:ln w="28575" cap="rnd">
              <a:solidFill>
                <a:schemeClr val="accent3"/>
              </a:solidFill>
              <a:round/>
            </a:ln>
            <a:effectLst/>
          </c:spPr>
          <c:marker>
            <c:symbol val="none"/>
          </c:marker>
          <c:cat>
            <c:strRef>
              <c:f>('Algemeen per maand'!$L$5:$L$8,'Algemeen per maand'!$L$10:$L$21,'Algemeen per maand'!$L$23)</c:f>
              <c:strCache>
                <c:ptCount val="17"/>
                <c:pt idx="0">
                  <c:v>sep '20</c:v>
                </c:pt>
                <c:pt idx="1">
                  <c:v>okt '20</c:v>
                </c:pt>
                <c:pt idx="2">
                  <c:v>nov '20</c:v>
                </c:pt>
                <c:pt idx="3">
                  <c:v>dec '20</c:v>
                </c:pt>
                <c:pt idx="4">
                  <c:v>jan '21</c:v>
                </c:pt>
                <c:pt idx="5">
                  <c:v>feb '21</c:v>
                </c:pt>
                <c:pt idx="6">
                  <c:v>mrt '21</c:v>
                </c:pt>
                <c:pt idx="7">
                  <c:v>apr '21</c:v>
                </c:pt>
                <c:pt idx="8">
                  <c:v>mei '21</c:v>
                </c:pt>
                <c:pt idx="9">
                  <c:v>jun '21</c:v>
                </c:pt>
                <c:pt idx="10">
                  <c:v>jul '21</c:v>
                </c:pt>
                <c:pt idx="11">
                  <c:v>aug '21</c:v>
                </c:pt>
                <c:pt idx="12">
                  <c:v>sep '21</c:v>
                </c:pt>
                <c:pt idx="13">
                  <c:v>okt '21</c:v>
                </c:pt>
                <c:pt idx="14">
                  <c:v>nov '21</c:v>
                </c:pt>
                <c:pt idx="15">
                  <c:v>dec '21</c:v>
                </c:pt>
                <c:pt idx="16">
                  <c:v>jan '21</c:v>
                </c:pt>
              </c:strCache>
            </c:strRef>
          </c:cat>
          <c:val>
            <c:numRef>
              <c:f>('Algemeen per maand'!$O$5:$O$8,'Algemeen per maand'!$O$10:$O$21,'Algemeen per maand'!$O$23)</c:f>
              <c:numCache>
                <c:formatCode>General</c:formatCode>
                <c:ptCount val="17"/>
                <c:pt idx="0">
                  <c:v>13</c:v>
                </c:pt>
                <c:pt idx="1">
                  <c:v>74</c:v>
                </c:pt>
                <c:pt idx="2">
                  <c:v>25</c:v>
                </c:pt>
                <c:pt idx="3">
                  <c:v>6</c:v>
                </c:pt>
                <c:pt idx="4">
                  <c:v>5</c:v>
                </c:pt>
                <c:pt idx="5">
                  <c:v>19</c:v>
                </c:pt>
                <c:pt idx="6">
                  <c:v>53</c:v>
                </c:pt>
                <c:pt idx="7">
                  <c:v>44</c:v>
                </c:pt>
                <c:pt idx="8">
                  <c:v>58</c:v>
                </c:pt>
                <c:pt idx="9">
                  <c:v>50</c:v>
                </c:pt>
                <c:pt idx="10">
                  <c:v>47</c:v>
                </c:pt>
                <c:pt idx="11">
                  <c:v>38</c:v>
                </c:pt>
                <c:pt idx="12">
                  <c:v>47</c:v>
                </c:pt>
                <c:pt idx="13">
                  <c:v>32</c:v>
                </c:pt>
                <c:pt idx="14">
                  <c:v>18</c:v>
                </c:pt>
                <c:pt idx="15">
                  <c:v>9</c:v>
                </c:pt>
                <c:pt idx="16">
                  <c:v>15</c:v>
                </c:pt>
              </c:numCache>
            </c:numRef>
          </c:val>
          <c:smooth val="0"/>
          <c:extLst>
            <c:ext xmlns:c16="http://schemas.microsoft.com/office/drawing/2014/chart" uri="{C3380CC4-5D6E-409C-BE32-E72D297353CC}">
              <c16:uniqueId val="{00000002-36AF-4577-902A-0B0469B42F59}"/>
            </c:ext>
          </c:extLst>
        </c:ser>
        <c:dLbls>
          <c:showLegendKey val="0"/>
          <c:showVal val="0"/>
          <c:showCatName val="0"/>
          <c:showSerName val="0"/>
          <c:showPercent val="0"/>
          <c:showBubbleSize val="0"/>
        </c:dLbls>
        <c:marker val="1"/>
        <c:smooth val="0"/>
        <c:axId val="876912384"/>
        <c:axId val="876912712"/>
      </c:lineChart>
      <c:lineChart>
        <c:grouping val="standard"/>
        <c:varyColors val="0"/>
        <c:ser>
          <c:idx val="0"/>
          <c:order val="0"/>
          <c:tx>
            <c:strRef>
              <c:f>'Algemeen per maand'!$M$3</c:f>
              <c:strCache>
                <c:ptCount val="1"/>
                <c:pt idx="0">
                  <c:v>Rides per Bike per Day</c:v>
                </c:pt>
              </c:strCache>
            </c:strRef>
          </c:tx>
          <c:spPr>
            <a:ln w="28575" cap="rnd">
              <a:solidFill>
                <a:schemeClr val="accent4">
                  <a:lumMod val="75000"/>
                </a:schemeClr>
              </a:solidFill>
              <a:round/>
            </a:ln>
            <a:effectLst/>
          </c:spPr>
          <c:marker>
            <c:symbol val="none"/>
          </c:marker>
          <c:cat>
            <c:strRef>
              <c:f>('Algemeen per maand'!$L$5:$L$8,'Algemeen per maand'!$L$10:$L$21,'Algemeen per maand'!$L$23)</c:f>
              <c:strCache>
                <c:ptCount val="17"/>
                <c:pt idx="0">
                  <c:v>sep '20</c:v>
                </c:pt>
                <c:pt idx="1">
                  <c:v>okt '20</c:v>
                </c:pt>
                <c:pt idx="2">
                  <c:v>nov '20</c:v>
                </c:pt>
                <c:pt idx="3">
                  <c:v>dec '20</c:v>
                </c:pt>
                <c:pt idx="4">
                  <c:v>jan '21</c:v>
                </c:pt>
                <c:pt idx="5">
                  <c:v>feb '21</c:v>
                </c:pt>
                <c:pt idx="6">
                  <c:v>mrt '21</c:v>
                </c:pt>
                <c:pt idx="7">
                  <c:v>apr '21</c:v>
                </c:pt>
                <c:pt idx="8">
                  <c:v>mei '21</c:v>
                </c:pt>
                <c:pt idx="9">
                  <c:v>jun '21</c:v>
                </c:pt>
                <c:pt idx="10">
                  <c:v>jul '21</c:v>
                </c:pt>
                <c:pt idx="11">
                  <c:v>aug '21</c:v>
                </c:pt>
                <c:pt idx="12">
                  <c:v>sep '21</c:v>
                </c:pt>
                <c:pt idx="13">
                  <c:v>okt '21</c:v>
                </c:pt>
                <c:pt idx="14">
                  <c:v>nov '21</c:v>
                </c:pt>
                <c:pt idx="15">
                  <c:v>dec '21</c:v>
                </c:pt>
                <c:pt idx="16">
                  <c:v>jan '21</c:v>
                </c:pt>
              </c:strCache>
            </c:strRef>
          </c:cat>
          <c:val>
            <c:numRef>
              <c:f>('Algemeen per maand'!$M$5:$M$8,'Algemeen per maand'!$M$10:$M$21,'Algemeen per maand'!$M$23)</c:f>
              <c:numCache>
                <c:formatCode>General</c:formatCode>
                <c:ptCount val="17"/>
                <c:pt idx="0">
                  <c:v>6.6666666666666666E-2</c:v>
                </c:pt>
                <c:pt idx="1">
                  <c:v>0.25268817204301075</c:v>
                </c:pt>
                <c:pt idx="2">
                  <c:v>0.14444444444444443</c:v>
                </c:pt>
                <c:pt idx="3">
                  <c:v>7.6804915514592939E-2</c:v>
                </c:pt>
                <c:pt idx="4">
                  <c:v>8.7557603686635954E-2</c:v>
                </c:pt>
                <c:pt idx="5">
                  <c:v>0.1326530612244898</c:v>
                </c:pt>
                <c:pt idx="6">
                  <c:v>0.18314255983350677</c:v>
                </c:pt>
                <c:pt idx="7">
                  <c:v>0.2086021505376344</c:v>
                </c:pt>
                <c:pt idx="8">
                  <c:v>0.23703703703703702</c:v>
                </c:pt>
                <c:pt idx="9">
                  <c:v>0.26262626262626265</c:v>
                </c:pt>
                <c:pt idx="10">
                  <c:v>0.24308755760368664</c:v>
                </c:pt>
                <c:pt idx="11">
                  <c:v>0.22838709677419355</c:v>
                </c:pt>
                <c:pt idx="12">
                  <c:v>0.30724637681159422</c:v>
                </c:pt>
                <c:pt idx="13">
                  <c:v>0.13151364764267989</c:v>
                </c:pt>
                <c:pt idx="14">
                  <c:v>0.23939393939393938</c:v>
                </c:pt>
                <c:pt idx="15">
                  <c:v>8.6021505376344079E-2</c:v>
                </c:pt>
                <c:pt idx="16">
                  <c:v>0.11714770797962649</c:v>
                </c:pt>
              </c:numCache>
            </c:numRef>
          </c:val>
          <c:smooth val="0"/>
          <c:extLst>
            <c:ext xmlns:c16="http://schemas.microsoft.com/office/drawing/2014/chart" uri="{C3380CC4-5D6E-409C-BE32-E72D297353CC}">
              <c16:uniqueId val="{00000003-36AF-4577-902A-0B0469B42F59}"/>
            </c:ext>
          </c:extLst>
        </c:ser>
        <c:dLbls>
          <c:showLegendKey val="0"/>
          <c:showVal val="0"/>
          <c:showCatName val="0"/>
          <c:showSerName val="0"/>
          <c:showPercent val="0"/>
          <c:showBubbleSize val="0"/>
        </c:dLbls>
        <c:marker val="1"/>
        <c:smooth val="0"/>
        <c:axId val="880403688"/>
        <c:axId val="880405984"/>
      </c:lineChart>
      <c:catAx>
        <c:axId val="876912384"/>
        <c:scaling>
          <c:orientation val="minMax"/>
        </c:scaling>
        <c:delete val="0"/>
        <c:axPos val="b"/>
        <c:title>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l-BE"/>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876912712"/>
        <c:crosses val="autoZero"/>
        <c:auto val="1"/>
        <c:lblAlgn val="ctr"/>
        <c:lblOffset val="100"/>
        <c:noMultiLvlLbl val="0"/>
      </c:catAx>
      <c:valAx>
        <c:axId val="8769127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nl-BE" dirty="0"/>
                  <a:t>Users </a:t>
                </a:r>
                <a:r>
                  <a:rPr lang="nl-BE" dirty="0" err="1"/>
                  <a:t>and</a:t>
                </a:r>
                <a:r>
                  <a:rPr lang="nl-BE" dirty="0"/>
                  <a:t> </a:t>
                </a:r>
                <a:r>
                  <a:rPr lang="nl-BE" dirty="0" err="1"/>
                  <a:t>sign</a:t>
                </a:r>
                <a:r>
                  <a:rPr lang="nl-BE" dirty="0"/>
                  <a:t> ups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l-B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876912384"/>
        <c:crosses val="autoZero"/>
        <c:crossBetween val="between"/>
      </c:valAx>
      <c:valAx>
        <c:axId val="880405984"/>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nl-BE" dirty="0" err="1"/>
                  <a:t>Rides</a:t>
                </a:r>
                <a:r>
                  <a:rPr lang="nl-BE" dirty="0"/>
                  <a:t> per bike per </a:t>
                </a:r>
                <a:r>
                  <a:rPr lang="nl-BE" dirty="0" err="1"/>
                  <a:t>day</a:t>
                </a:r>
                <a:endParaRPr lang="nl-BE"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l-BE"/>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880403688"/>
        <c:crosses val="max"/>
        <c:crossBetween val="between"/>
      </c:valAx>
      <c:catAx>
        <c:axId val="880403688"/>
        <c:scaling>
          <c:orientation val="minMax"/>
        </c:scaling>
        <c:delete val="1"/>
        <c:axPos val="b"/>
        <c:numFmt formatCode="General" sourceLinked="1"/>
        <c:majorTickMark val="out"/>
        <c:minorTickMark val="none"/>
        <c:tickLblPos val="nextTo"/>
        <c:crossAx val="88040598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BE" dirty="0" err="1"/>
              <a:t>Average</a:t>
            </a:r>
            <a:r>
              <a:rPr lang="nl-BE" dirty="0"/>
              <a:t> </a:t>
            </a:r>
            <a:r>
              <a:rPr lang="nl-BE" dirty="0" err="1"/>
              <a:t>ride</a:t>
            </a:r>
            <a:r>
              <a:rPr lang="nl-BE" baseline="0" dirty="0"/>
              <a:t> </a:t>
            </a:r>
            <a:r>
              <a:rPr lang="nl-BE" baseline="0" dirty="0" err="1"/>
              <a:t>duration</a:t>
            </a:r>
            <a:r>
              <a:rPr lang="nl-BE" baseline="0" dirty="0"/>
              <a:t> per </a:t>
            </a:r>
            <a:r>
              <a:rPr lang="nl-BE" baseline="0" dirty="0" err="1"/>
              <a:t>Season</a:t>
            </a:r>
            <a:r>
              <a:rPr lang="nl-BE" baseline="0" dirty="0"/>
              <a:t> (2021)</a:t>
            </a:r>
            <a:endParaRPr lang="nl-BE"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BE"/>
        </a:p>
      </c:txPr>
    </c:title>
    <c:autoTitleDeleted val="0"/>
    <c:plotArea>
      <c:layout/>
      <c:barChart>
        <c:barDir val="col"/>
        <c:grouping val="clustered"/>
        <c:varyColors val="0"/>
        <c:ser>
          <c:idx val="0"/>
          <c:order val="0"/>
          <c:tx>
            <c:strRef>
              <c:f>'Duur (verdeling)'!$S$26</c:f>
              <c:strCache>
                <c:ptCount val="1"/>
                <c:pt idx="0">
                  <c:v>&lt; 1 hour</c:v>
                </c:pt>
              </c:strCache>
            </c:strRef>
          </c:tx>
          <c:spPr>
            <a:solidFill>
              <a:schemeClr val="accent1"/>
            </a:solidFill>
            <a:ln>
              <a:noFill/>
            </a:ln>
            <a:effectLst/>
          </c:spPr>
          <c:invertIfNegative val="0"/>
          <c:cat>
            <c:strRef>
              <c:f>'Duur (verdeling)'!$T$25:$W$25</c:f>
              <c:strCache>
                <c:ptCount val="4"/>
                <c:pt idx="0">
                  <c:v>Winter 2021</c:v>
                </c:pt>
                <c:pt idx="1">
                  <c:v>Spring 2021</c:v>
                </c:pt>
                <c:pt idx="2">
                  <c:v>Summer 2021</c:v>
                </c:pt>
                <c:pt idx="3">
                  <c:v>Automn 2021</c:v>
                </c:pt>
              </c:strCache>
            </c:strRef>
          </c:cat>
          <c:val>
            <c:numRef>
              <c:f>'Duur (verdeling)'!$T$26:$W$26</c:f>
              <c:numCache>
                <c:formatCode>0%</c:formatCode>
                <c:ptCount val="4"/>
                <c:pt idx="0">
                  <c:v>0.58267390504232608</c:v>
                </c:pt>
                <c:pt idx="1">
                  <c:v>0.54490834820248479</c:v>
                </c:pt>
                <c:pt idx="2">
                  <c:v>0.61998139372619709</c:v>
                </c:pt>
                <c:pt idx="3">
                  <c:v>0.85534591194968546</c:v>
                </c:pt>
              </c:numCache>
            </c:numRef>
          </c:val>
          <c:extLst>
            <c:ext xmlns:c16="http://schemas.microsoft.com/office/drawing/2014/chart" uri="{C3380CC4-5D6E-409C-BE32-E72D297353CC}">
              <c16:uniqueId val="{00000000-D3A1-4FE7-99F4-03437B842F17}"/>
            </c:ext>
          </c:extLst>
        </c:ser>
        <c:ser>
          <c:idx val="1"/>
          <c:order val="1"/>
          <c:tx>
            <c:strRef>
              <c:f>'Duur (verdeling)'!$S$27</c:f>
              <c:strCache>
                <c:ptCount val="1"/>
                <c:pt idx="0">
                  <c:v>1-2 hours</c:v>
                </c:pt>
              </c:strCache>
            </c:strRef>
          </c:tx>
          <c:spPr>
            <a:solidFill>
              <a:schemeClr val="accent2"/>
            </a:solidFill>
            <a:ln>
              <a:noFill/>
            </a:ln>
            <a:effectLst/>
          </c:spPr>
          <c:invertIfNegative val="0"/>
          <c:cat>
            <c:strRef>
              <c:f>'Duur (verdeling)'!$T$25:$W$25</c:f>
              <c:strCache>
                <c:ptCount val="4"/>
                <c:pt idx="0">
                  <c:v>Winter 2021</c:v>
                </c:pt>
                <c:pt idx="1">
                  <c:v>Spring 2021</c:v>
                </c:pt>
                <c:pt idx="2">
                  <c:v>Summer 2021</c:v>
                </c:pt>
                <c:pt idx="3">
                  <c:v>Automn 2021</c:v>
                </c:pt>
              </c:strCache>
            </c:strRef>
          </c:cat>
          <c:val>
            <c:numRef>
              <c:f>'Duur (verdeling)'!$T$27:$W$27</c:f>
              <c:numCache>
                <c:formatCode>0%</c:formatCode>
                <c:ptCount val="4"/>
                <c:pt idx="0">
                  <c:v>0.16618870895186685</c:v>
                </c:pt>
                <c:pt idx="1">
                  <c:v>0.17317006178958497</c:v>
                </c:pt>
                <c:pt idx="2">
                  <c:v>9.4772315415104044E-2</c:v>
                </c:pt>
                <c:pt idx="3">
                  <c:v>2.5157232704402514E-2</c:v>
                </c:pt>
              </c:numCache>
            </c:numRef>
          </c:val>
          <c:extLst>
            <c:ext xmlns:c16="http://schemas.microsoft.com/office/drawing/2014/chart" uri="{C3380CC4-5D6E-409C-BE32-E72D297353CC}">
              <c16:uniqueId val="{00000001-D3A1-4FE7-99F4-03437B842F17}"/>
            </c:ext>
          </c:extLst>
        </c:ser>
        <c:ser>
          <c:idx val="2"/>
          <c:order val="2"/>
          <c:tx>
            <c:strRef>
              <c:f>'Duur (verdeling)'!$S$28</c:f>
              <c:strCache>
                <c:ptCount val="1"/>
                <c:pt idx="0">
                  <c:v>2-4 hours</c:v>
                </c:pt>
              </c:strCache>
            </c:strRef>
          </c:tx>
          <c:spPr>
            <a:solidFill>
              <a:schemeClr val="accent3"/>
            </a:solidFill>
            <a:ln>
              <a:noFill/>
            </a:ln>
            <a:effectLst/>
          </c:spPr>
          <c:invertIfNegative val="0"/>
          <c:cat>
            <c:strRef>
              <c:f>'Duur (verdeling)'!$T$25:$W$25</c:f>
              <c:strCache>
                <c:ptCount val="4"/>
                <c:pt idx="0">
                  <c:v>Winter 2021</c:v>
                </c:pt>
                <c:pt idx="1">
                  <c:v>Spring 2021</c:v>
                </c:pt>
                <c:pt idx="2">
                  <c:v>Summer 2021</c:v>
                </c:pt>
                <c:pt idx="3">
                  <c:v>Automn 2021</c:v>
                </c:pt>
              </c:strCache>
            </c:strRef>
          </c:cat>
          <c:val>
            <c:numRef>
              <c:f>'Duur (verdeling)'!$T$28:$W$28</c:f>
              <c:numCache>
                <c:formatCode>0%</c:formatCode>
                <c:ptCount val="4"/>
                <c:pt idx="0">
                  <c:v>0.14464482885535515</c:v>
                </c:pt>
                <c:pt idx="1">
                  <c:v>0.16908083862014275</c:v>
                </c:pt>
                <c:pt idx="2">
                  <c:v>0.11537698701114114</c:v>
                </c:pt>
                <c:pt idx="3">
                  <c:v>3.1446540880503145E-2</c:v>
                </c:pt>
              </c:numCache>
            </c:numRef>
          </c:val>
          <c:extLst>
            <c:ext xmlns:c16="http://schemas.microsoft.com/office/drawing/2014/chart" uri="{C3380CC4-5D6E-409C-BE32-E72D297353CC}">
              <c16:uniqueId val="{00000002-D3A1-4FE7-99F4-03437B842F17}"/>
            </c:ext>
          </c:extLst>
        </c:ser>
        <c:ser>
          <c:idx val="3"/>
          <c:order val="3"/>
          <c:tx>
            <c:strRef>
              <c:f>'Duur (verdeling)'!$S$29</c:f>
              <c:strCache>
                <c:ptCount val="1"/>
                <c:pt idx="0">
                  <c:v>4-6 hours</c:v>
                </c:pt>
              </c:strCache>
            </c:strRef>
          </c:tx>
          <c:spPr>
            <a:solidFill>
              <a:schemeClr val="accent4"/>
            </a:solidFill>
            <a:ln>
              <a:noFill/>
            </a:ln>
            <a:effectLst/>
          </c:spPr>
          <c:invertIfNegative val="0"/>
          <c:cat>
            <c:strRef>
              <c:f>'Duur (verdeling)'!$T$25:$W$25</c:f>
              <c:strCache>
                <c:ptCount val="4"/>
                <c:pt idx="0">
                  <c:v>Winter 2021</c:v>
                </c:pt>
                <c:pt idx="1">
                  <c:v>Spring 2021</c:v>
                </c:pt>
                <c:pt idx="2">
                  <c:v>Summer 2021</c:v>
                </c:pt>
                <c:pt idx="3">
                  <c:v>Automn 2021</c:v>
                </c:pt>
              </c:strCache>
            </c:strRef>
          </c:cat>
          <c:val>
            <c:numRef>
              <c:f>'Duur (verdeling)'!$T$29:$W$29</c:f>
              <c:numCache>
                <c:formatCode>0%</c:formatCode>
                <c:ptCount val="4"/>
                <c:pt idx="0">
                  <c:v>5.8336400441663605E-2</c:v>
                </c:pt>
                <c:pt idx="1">
                  <c:v>5.5091858313507797E-2</c:v>
                </c:pt>
                <c:pt idx="2">
                  <c:v>8.1086044325571024E-2</c:v>
                </c:pt>
                <c:pt idx="3">
                  <c:v>3.1446540880503145E-2</c:v>
                </c:pt>
              </c:numCache>
            </c:numRef>
          </c:val>
          <c:extLst>
            <c:ext xmlns:c16="http://schemas.microsoft.com/office/drawing/2014/chart" uri="{C3380CC4-5D6E-409C-BE32-E72D297353CC}">
              <c16:uniqueId val="{00000003-D3A1-4FE7-99F4-03437B842F17}"/>
            </c:ext>
          </c:extLst>
        </c:ser>
        <c:ser>
          <c:idx val="4"/>
          <c:order val="4"/>
          <c:tx>
            <c:strRef>
              <c:f>'Duur (verdeling)'!$S$30</c:f>
              <c:strCache>
                <c:ptCount val="1"/>
                <c:pt idx="0">
                  <c:v>6-8 hours</c:v>
                </c:pt>
              </c:strCache>
            </c:strRef>
          </c:tx>
          <c:spPr>
            <a:solidFill>
              <a:schemeClr val="accent5"/>
            </a:solidFill>
            <a:ln>
              <a:noFill/>
            </a:ln>
            <a:effectLst/>
          </c:spPr>
          <c:invertIfNegative val="0"/>
          <c:cat>
            <c:strRef>
              <c:f>'Duur (verdeling)'!$T$25:$W$25</c:f>
              <c:strCache>
                <c:ptCount val="4"/>
                <c:pt idx="0">
                  <c:v>Winter 2021</c:v>
                </c:pt>
                <c:pt idx="1">
                  <c:v>Spring 2021</c:v>
                </c:pt>
                <c:pt idx="2">
                  <c:v>Summer 2021</c:v>
                </c:pt>
                <c:pt idx="3">
                  <c:v>Automn 2021</c:v>
                </c:pt>
              </c:strCache>
            </c:strRef>
          </c:cat>
          <c:val>
            <c:numRef>
              <c:f>'Duur (verdeling)'!$T$30:$W$30</c:f>
              <c:numCache>
                <c:formatCode>0%</c:formatCode>
                <c:ptCount val="4"/>
                <c:pt idx="0">
                  <c:v>1.6833312885944463E-2</c:v>
                </c:pt>
                <c:pt idx="1">
                  <c:v>2.2813821702352632E-2</c:v>
                </c:pt>
                <c:pt idx="2">
                  <c:v>3.8986765641706479E-2</c:v>
                </c:pt>
                <c:pt idx="3">
                  <c:v>1.5723270440251572E-2</c:v>
                </c:pt>
              </c:numCache>
            </c:numRef>
          </c:val>
          <c:extLst>
            <c:ext xmlns:c16="http://schemas.microsoft.com/office/drawing/2014/chart" uri="{C3380CC4-5D6E-409C-BE32-E72D297353CC}">
              <c16:uniqueId val="{00000004-D3A1-4FE7-99F4-03437B842F17}"/>
            </c:ext>
          </c:extLst>
        </c:ser>
        <c:ser>
          <c:idx val="5"/>
          <c:order val="5"/>
          <c:tx>
            <c:strRef>
              <c:f>'Duur (verdeling)'!$S$31</c:f>
              <c:strCache>
                <c:ptCount val="1"/>
                <c:pt idx="0">
                  <c:v>&gt; 8 hours</c:v>
                </c:pt>
              </c:strCache>
            </c:strRef>
          </c:tx>
          <c:spPr>
            <a:solidFill>
              <a:schemeClr val="accent6"/>
            </a:solidFill>
            <a:ln>
              <a:noFill/>
            </a:ln>
            <a:effectLst/>
          </c:spPr>
          <c:invertIfNegative val="0"/>
          <c:cat>
            <c:strRef>
              <c:f>'Duur (verdeling)'!$T$25:$W$25</c:f>
              <c:strCache>
                <c:ptCount val="4"/>
                <c:pt idx="0">
                  <c:v>Winter 2021</c:v>
                </c:pt>
                <c:pt idx="1">
                  <c:v>Spring 2021</c:v>
                </c:pt>
                <c:pt idx="2">
                  <c:v>Summer 2021</c:v>
                </c:pt>
                <c:pt idx="3">
                  <c:v>Automn 2021</c:v>
                </c:pt>
              </c:strCache>
            </c:strRef>
          </c:cat>
          <c:val>
            <c:numRef>
              <c:f>'Duur (verdeling)'!$T$31:$W$31</c:f>
              <c:numCache>
                <c:formatCode>0%</c:formatCode>
                <c:ptCount val="4"/>
                <c:pt idx="0">
                  <c:v>3.1322843822843824E-2</c:v>
                </c:pt>
                <c:pt idx="1">
                  <c:v>3.4935071371927043E-2</c:v>
                </c:pt>
                <c:pt idx="2">
                  <c:v>4.9796493880280256E-2</c:v>
                </c:pt>
                <c:pt idx="3">
                  <c:v>4.0880503144654086E-2</c:v>
                </c:pt>
              </c:numCache>
            </c:numRef>
          </c:val>
          <c:extLst>
            <c:ext xmlns:c16="http://schemas.microsoft.com/office/drawing/2014/chart" uri="{C3380CC4-5D6E-409C-BE32-E72D297353CC}">
              <c16:uniqueId val="{00000005-D3A1-4FE7-99F4-03437B842F17}"/>
            </c:ext>
          </c:extLst>
        </c:ser>
        <c:dLbls>
          <c:showLegendKey val="0"/>
          <c:showVal val="0"/>
          <c:showCatName val="0"/>
          <c:showSerName val="0"/>
          <c:showPercent val="0"/>
          <c:showBubbleSize val="0"/>
        </c:dLbls>
        <c:gapWidth val="219"/>
        <c:overlap val="-27"/>
        <c:axId val="882041248"/>
        <c:axId val="882041576"/>
      </c:barChart>
      <c:catAx>
        <c:axId val="882041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882041576"/>
        <c:crosses val="autoZero"/>
        <c:auto val="1"/>
        <c:lblAlgn val="ctr"/>
        <c:lblOffset val="100"/>
        <c:noMultiLvlLbl val="0"/>
      </c:catAx>
      <c:valAx>
        <c:axId val="8820415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882041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legend>
    <c:plotVisOnly val="1"/>
    <c:dispBlanksAs val="gap"/>
    <c:showDLblsOverMax val="0"/>
  </c:chart>
  <c:spPr>
    <a:noFill/>
    <a:ln>
      <a:noFill/>
    </a:ln>
    <a:effectLst/>
  </c:spPr>
  <c:txPr>
    <a:bodyPr/>
    <a:lstStyle/>
    <a:p>
      <a:pPr>
        <a:defRPr/>
      </a:pPr>
      <a:endParaRPr lang="nl-B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pivotSource>
    <c:name>[20220221_Analyse data Urbee_v5.xlsx]Per weekdag!Draaitabel5</c:name>
    <c:fmtId val="12"/>
  </c:pivotSource>
  <c:chart>
    <c:title>
      <c:tx>
        <c:rich>
          <a:bodyPr rot="0" spcFirstLastPara="1" vertOverflow="ellipsis" vert="horz" wrap="square" anchor="ctr" anchorCtr="1"/>
          <a:lstStyle/>
          <a:p>
            <a:pPr algn="ctr" rtl="0">
              <a:defRPr lang="nl-BE" sz="1400" b="0" i="0" u="none" strike="noStrike" kern="1200" spc="0" baseline="0">
                <a:solidFill>
                  <a:srgbClr val="000000">
                    <a:lumMod val="65000"/>
                    <a:lumOff val="35000"/>
                  </a:srgbClr>
                </a:solidFill>
                <a:latin typeface="+mn-lt"/>
                <a:ea typeface="+mn-ea"/>
                <a:cs typeface="+mn-cs"/>
              </a:defRPr>
            </a:pPr>
            <a:r>
              <a:rPr lang="nl-BE" sz="1400" b="0" i="0" u="none" strike="noStrike" kern="1200" spc="0" baseline="0" dirty="0" err="1">
                <a:solidFill>
                  <a:srgbClr val="000000">
                    <a:lumMod val="65000"/>
                    <a:lumOff val="35000"/>
                  </a:srgbClr>
                </a:solidFill>
                <a:latin typeface="+mn-lt"/>
                <a:ea typeface="+mn-ea"/>
                <a:cs typeface="+mn-cs"/>
              </a:rPr>
              <a:t>Number</a:t>
            </a:r>
            <a:r>
              <a:rPr lang="nl-BE" sz="1400" b="0" i="0" u="none" strike="noStrike" kern="1200" spc="0" baseline="0" dirty="0">
                <a:solidFill>
                  <a:srgbClr val="000000">
                    <a:lumMod val="65000"/>
                    <a:lumOff val="35000"/>
                  </a:srgbClr>
                </a:solidFill>
                <a:latin typeface="+mn-lt"/>
                <a:ea typeface="+mn-ea"/>
                <a:cs typeface="+mn-cs"/>
              </a:rPr>
              <a:t> of </a:t>
            </a:r>
            <a:r>
              <a:rPr lang="nl-BE" sz="1400" b="0" i="0" u="none" strike="noStrike" kern="1200" spc="0" baseline="0" dirty="0" err="1">
                <a:solidFill>
                  <a:srgbClr val="000000">
                    <a:lumMod val="65000"/>
                    <a:lumOff val="35000"/>
                  </a:srgbClr>
                </a:solidFill>
                <a:latin typeface="+mn-lt"/>
                <a:ea typeface="+mn-ea"/>
                <a:cs typeface="+mn-cs"/>
              </a:rPr>
              <a:t>Rides</a:t>
            </a:r>
            <a:r>
              <a:rPr lang="nl-BE" sz="1400" b="0" i="0" u="none" strike="noStrike" kern="1200" spc="0" baseline="0" dirty="0">
                <a:solidFill>
                  <a:srgbClr val="000000">
                    <a:lumMod val="65000"/>
                    <a:lumOff val="35000"/>
                  </a:srgbClr>
                </a:solidFill>
                <a:latin typeface="+mn-lt"/>
                <a:ea typeface="+mn-ea"/>
                <a:cs typeface="+mn-cs"/>
              </a:rPr>
              <a:t> per </a:t>
            </a:r>
            <a:r>
              <a:rPr lang="nl-BE" sz="1400" b="0" i="0" u="none" strike="noStrike" kern="1200" spc="0" baseline="0" dirty="0" err="1">
                <a:solidFill>
                  <a:srgbClr val="000000">
                    <a:lumMod val="65000"/>
                    <a:lumOff val="35000"/>
                  </a:srgbClr>
                </a:solidFill>
                <a:latin typeface="+mn-lt"/>
                <a:ea typeface="+mn-ea"/>
                <a:cs typeface="+mn-cs"/>
              </a:rPr>
              <a:t>Weekday</a:t>
            </a:r>
            <a:r>
              <a:rPr lang="nl-BE" sz="1400" b="0" i="0" u="none" strike="noStrike" kern="1200" spc="0" baseline="0" dirty="0">
                <a:solidFill>
                  <a:srgbClr val="000000">
                    <a:lumMod val="65000"/>
                    <a:lumOff val="35000"/>
                  </a:srgbClr>
                </a:solidFill>
                <a:latin typeface="+mn-lt"/>
                <a:ea typeface="+mn-ea"/>
                <a:cs typeface="+mn-cs"/>
              </a:rPr>
              <a:t> (2021)</a:t>
            </a:r>
          </a:p>
        </c:rich>
      </c:tx>
      <c:overlay val="0"/>
      <c:spPr>
        <a:noFill/>
        <a:ln>
          <a:noFill/>
        </a:ln>
        <a:effectLst/>
      </c:spPr>
      <c:txPr>
        <a:bodyPr rot="0" spcFirstLastPara="1" vertOverflow="ellipsis" vert="horz" wrap="square" anchor="ctr" anchorCtr="1"/>
        <a:lstStyle/>
        <a:p>
          <a:pPr algn="ctr" rtl="0">
            <a:defRPr lang="nl-BE" sz="1400" b="0" i="0" u="none" strike="noStrike" kern="1200" spc="0" baseline="0">
              <a:solidFill>
                <a:srgbClr val="000000">
                  <a:lumMod val="65000"/>
                  <a:lumOff val="35000"/>
                </a:srgbClr>
              </a:solidFill>
              <a:latin typeface="+mn-lt"/>
              <a:ea typeface="+mn-ea"/>
              <a:cs typeface="+mn-cs"/>
            </a:defRPr>
          </a:pPr>
          <a:endParaRPr lang="nl-BE"/>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'Per weekdag'!$B$3</c:f>
              <c:strCache>
                <c:ptCount val="1"/>
                <c:pt idx="0">
                  <c:v>Totaal</c:v>
                </c:pt>
              </c:strCache>
            </c:strRef>
          </c:tx>
          <c:spPr>
            <a:solidFill>
              <a:schemeClr val="accent1"/>
            </a:solidFill>
            <a:ln>
              <a:noFill/>
            </a:ln>
            <a:effectLst/>
          </c:spPr>
          <c:invertIfNegative val="0"/>
          <c:cat>
            <c:strRef>
              <c:f>'Per weekdag'!$A$4:$A$11</c:f>
              <c:strCache>
                <c:ptCount val="7"/>
                <c:pt idx="0">
                  <c:v>Monday</c:v>
                </c:pt>
                <c:pt idx="1">
                  <c:v>Tuesday</c:v>
                </c:pt>
                <c:pt idx="2">
                  <c:v>Wednesday</c:v>
                </c:pt>
                <c:pt idx="3">
                  <c:v>Thursday</c:v>
                </c:pt>
                <c:pt idx="4">
                  <c:v>Friday</c:v>
                </c:pt>
                <c:pt idx="5">
                  <c:v>Saturday</c:v>
                </c:pt>
                <c:pt idx="6">
                  <c:v>Sunday</c:v>
                </c:pt>
              </c:strCache>
            </c:strRef>
          </c:cat>
          <c:val>
            <c:numRef>
              <c:f>'Per weekdag'!$B$4:$B$11</c:f>
              <c:numCache>
                <c:formatCode>General</c:formatCode>
                <c:ptCount val="7"/>
                <c:pt idx="0">
                  <c:v>198</c:v>
                </c:pt>
                <c:pt idx="1">
                  <c:v>179</c:v>
                </c:pt>
                <c:pt idx="2">
                  <c:v>316</c:v>
                </c:pt>
                <c:pt idx="3">
                  <c:v>265</c:v>
                </c:pt>
                <c:pt idx="4">
                  <c:v>258</c:v>
                </c:pt>
                <c:pt idx="5">
                  <c:v>338</c:v>
                </c:pt>
                <c:pt idx="6">
                  <c:v>377</c:v>
                </c:pt>
              </c:numCache>
            </c:numRef>
          </c:val>
          <c:extLst>
            <c:ext xmlns:c16="http://schemas.microsoft.com/office/drawing/2014/chart" uri="{C3380CC4-5D6E-409C-BE32-E72D297353CC}">
              <c16:uniqueId val="{00000000-3816-4082-B537-A14EBC02386A}"/>
            </c:ext>
          </c:extLst>
        </c:ser>
        <c:dLbls>
          <c:showLegendKey val="0"/>
          <c:showVal val="0"/>
          <c:showCatName val="0"/>
          <c:showSerName val="0"/>
          <c:showPercent val="0"/>
          <c:showBubbleSize val="0"/>
        </c:dLbls>
        <c:gapWidth val="219"/>
        <c:overlap val="-27"/>
        <c:axId val="1386009536"/>
        <c:axId val="1386009864"/>
      </c:barChart>
      <c:catAx>
        <c:axId val="1386009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1386009864"/>
        <c:crosses val="autoZero"/>
        <c:auto val="1"/>
        <c:lblAlgn val="ctr"/>
        <c:lblOffset val="100"/>
        <c:noMultiLvlLbl val="0"/>
      </c:catAx>
      <c:valAx>
        <c:axId val="13860098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13860095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extLst>
    <c:ext xmlns:c14="http://schemas.microsoft.com/office/drawing/2007/8/2/chart" uri="{781A3756-C4B2-4CAC-9D66-4F8BD8637D16}">
      <c14:pivotOptions>
        <c14:dropZoneFilter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0.11228</cdr:x>
      <cdr:y>0.19356</cdr:y>
    </cdr:from>
    <cdr:to>
      <cdr:x>0.18497</cdr:x>
      <cdr:y>0.32684</cdr:y>
    </cdr:to>
    <cdr:cxnSp macro="">
      <cdr:nvCxnSpPr>
        <cdr:cNvPr id="3" name="Rechte verbindingslijn 2">
          <a:extLst xmlns:a="http://schemas.openxmlformats.org/drawingml/2006/main">
            <a:ext uri="{FF2B5EF4-FFF2-40B4-BE49-F238E27FC236}">
              <a16:creationId xmlns:a16="http://schemas.microsoft.com/office/drawing/2014/main" id="{8FA8DAEB-3688-46B3-B8A3-47F323CD2B16}"/>
            </a:ext>
          </a:extLst>
        </cdr:cNvPr>
        <cdr:cNvCxnSpPr/>
      </cdr:nvCxnSpPr>
      <cdr:spPr>
        <a:xfrm xmlns:a="http://schemas.openxmlformats.org/drawingml/2006/main">
          <a:off x="419316" y="657064"/>
          <a:ext cx="271461" cy="452431"/>
        </a:xfrm>
        <a:prstGeom xmlns:a="http://schemas.openxmlformats.org/drawingml/2006/main" prst="line">
          <a:avLst/>
        </a:prstGeom>
        <a:ln xmlns:a="http://schemas.openxmlformats.org/drawingml/2006/main" w="25400">
          <a:solidFill>
            <a:srgbClr val="00206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AD5469-04B7-D245-8B0E-813C273D8001}" type="datetimeFigureOut">
              <a:t>2/05/2022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34D149-4236-C24C-A605-CA7AE6F58777}" type="slidenum">
              <a:t>‹nr.›</a:t>
            </a:fld>
            <a:endParaRPr lang="en-US"/>
          </a:p>
        </p:txBody>
      </p:sp>
    </p:spTree>
    <p:extLst>
      <p:ext uri="{BB962C8B-B14F-4D97-AF65-F5344CB8AC3E}">
        <p14:creationId xmlns:p14="http://schemas.microsoft.com/office/powerpoint/2010/main" val="26910063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1"/>
            <a:r>
              <a:rPr lang="nl-NL" dirty="0"/>
              <a:t>Leefbaarheid (lage impact op gedeelde ruimte, meer auto’s weg leidt tot meer ruimte in de stad, die op andere manieren benut kan worden)</a:t>
            </a:r>
            <a:endParaRPr lang="nl-BE" dirty="0"/>
          </a:p>
          <a:p>
            <a:pPr lvl="1"/>
            <a:r>
              <a:rPr lang="nl-NL" dirty="0"/>
              <a:t>Bereikbaarheid (stad bereikbaar ondanks toename mobiliteit)</a:t>
            </a:r>
            <a:endParaRPr lang="nl-BE" dirty="0"/>
          </a:p>
          <a:p>
            <a:pPr lvl="1"/>
            <a:r>
              <a:rPr lang="nl-NL" dirty="0"/>
              <a:t>Gelijkheid (alle bewoners toegang bieden tot anders onbetaalbaar elektrisch vervoer) – we zijn aan het uitzoeken om het kansentarief (</a:t>
            </a:r>
            <a:r>
              <a:rPr lang="nl-NL" dirty="0" err="1"/>
              <a:t>UITpas</a:t>
            </a:r>
            <a:r>
              <a:rPr lang="nl-NL" dirty="0"/>
              <a:t>) ook toe te kunnen passen voor deelmobiliteit – pilootfase met </a:t>
            </a:r>
            <a:r>
              <a:rPr lang="nl-NL" dirty="0" err="1"/>
              <a:t>ev</a:t>
            </a:r>
            <a:r>
              <a:rPr lang="nl-NL" dirty="0"/>
              <a:t> </a:t>
            </a:r>
            <a:r>
              <a:rPr lang="nl-NL" dirty="0" err="1"/>
              <a:t>Urbee</a:t>
            </a:r>
            <a:r>
              <a:rPr lang="nl-NL" dirty="0"/>
              <a:t> en </a:t>
            </a:r>
            <a:r>
              <a:rPr lang="nl-NL" dirty="0" err="1"/>
              <a:t>Cargoroo</a:t>
            </a:r>
            <a:endParaRPr lang="nl-BE" dirty="0"/>
          </a:p>
          <a:p>
            <a:pPr lvl="1"/>
            <a:r>
              <a:rPr lang="nl-NL" dirty="0"/>
              <a:t>Duurzaamheid (schone mobiliteit)</a:t>
            </a:r>
          </a:p>
          <a:p>
            <a:pPr lvl="1"/>
            <a:endParaRPr lang="nl-NL" dirty="0"/>
          </a:p>
          <a:p>
            <a:r>
              <a:rPr lang="nl-BE" sz="1300" dirty="0"/>
              <a:t>Netwerklogica: Gebruik van </a:t>
            </a:r>
            <a:r>
              <a:rPr lang="nl-BE" sz="1300" dirty="0" err="1"/>
              <a:t>VoM</a:t>
            </a:r>
            <a:r>
              <a:rPr lang="nl-BE" sz="1300" dirty="0"/>
              <a:t> in combinatie met het openbaar vervoer of met de eigen wagen. Gebruikers leggen langere verplaatsingen af waar </a:t>
            </a:r>
            <a:r>
              <a:rPr lang="nl-BE" sz="1300" dirty="0" err="1"/>
              <a:t>VoM</a:t>
            </a:r>
            <a:r>
              <a:rPr lang="nl-BE" sz="1300" dirty="0"/>
              <a:t> een deel van de totale verplaatsing uitmaakt. </a:t>
            </a:r>
            <a:r>
              <a:rPr lang="nl-BE" sz="1300" dirty="0" err="1"/>
              <a:t>VoM</a:t>
            </a:r>
            <a:r>
              <a:rPr lang="nl-BE" sz="1300" dirty="0"/>
              <a:t> vergroot de invloedssfeer van het mobiliteitsknooppunt. Netwerklogica wordt aangeboden op locaties in de buurt van OV-knooppunten (</a:t>
            </a:r>
            <a:r>
              <a:rPr lang="nl-BE" sz="1300" dirty="0" err="1"/>
              <a:t>mobipunten</a:t>
            </a:r>
            <a:r>
              <a:rPr lang="nl-BE" sz="1300" dirty="0"/>
              <a:t>).</a:t>
            </a:r>
          </a:p>
          <a:p>
            <a:endParaRPr lang="nl-BE" sz="1300" dirty="0"/>
          </a:p>
          <a:p>
            <a:r>
              <a:rPr lang="nl-BE" sz="1300" dirty="0"/>
              <a:t>Nabijheidslogica: Gebruik is gericht op bewoners, zonder combinatie met andere vervoersmiddelen of ter vervanging van de eigen fiets (als mensen niet kunnen of willen fietsen) in voortransport. Gebruikers gebruiken </a:t>
            </a:r>
            <a:r>
              <a:rPr lang="nl-BE" sz="1300" dirty="0" err="1"/>
              <a:t>VoM</a:t>
            </a:r>
            <a:r>
              <a:rPr lang="nl-BE" sz="1300" dirty="0"/>
              <a:t> voor korte verplaatsingen in de stad/(deel)gemeente. Nabijheidslogica wordt aangeboden op locaties in de buurt van woonplekken en attractiepolen. Fijnmazigheid van het </a:t>
            </a:r>
            <a:r>
              <a:rPr lang="nl-BE" sz="1300" dirty="0" err="1"/>
              <a:t>VoM</a:t>
            </a:r>
            <a:r>
              <a:rPr lang="nl-BE" sz="1300" dirty="0"/>
              <a:t>-netwerk en densiteit van woningen en functies zijn belangrijk. </a:t>
            </a:r>
          </a:p>
          <a:p>
            <a:endParaRPr lang="nl-BE" sz="1300" dirty="0"/>
          </a:p>
          <a:p>
            <a:r>
              <a:rPr lang="nl-BE" sz="1300" dirty="0"/>
              <a:t>De keuze van locaties voor </a:t>
            </a:r>
            <a:r>
              <a:rPr lang="nl-BE" sz="1300" b="1" dirty="0"/>
              <a:t>deelfietsstations </a:t>
            </a:r>
            <a:r>
              <a:rPr lang="nl-BE" sz="1300" dirty="0"/>
              <a:t>bekijken we in eerste plaats vanuit de netwerklogica en de last-</a:t>
            </a:r>
            <a:r>
              <a:rPr lang="nl-BE" sz="1300" dirty="0" err="1"/>
              <a:t>mile</a:t>
            </a:r>
            <a:r>
              <a:rPr lang="nl-BE" sz="1300" dirty="0"/>
              <a:t> gedachte: waar kan een deelfiets ervoor zorgen dat specifieke attractiepolen, zoals bijvoorbeeld bedrijventerreinen, toch via het regulier openbaar vervoer bereikbaar zijn, zonder dat we dit openbaar vervoer moeten uitbreiden. Dit wil zeggen dat een persoon het regulier openbaar vervoer kan gebruiken tot een bepaalde halte, en daar met een deelfiets de laatste kilometers kan overbruggen tot zijn bestemming. </a:t>
            </a:r>
            <a:endParaRPr lang="nl-BE" dirty="0"/>
          </a:p>
          <a:p>
            <a:endParaRPr lang="nl-BE" dirty="0"/>
          </a:p>
        </p:txBody>
      </p:sp>
      <p:sp>
        <p:nvSpPr>
          <p:cNvPr id="4" name="Tijdelijke aanduiding voor dianummer 3"/>
          <p:cNvSpPr>
            <a:spLocks noGrp="1"/>
          </p:cNvSpPr>
          <p:nvPr>
            <p:ph type="sldNum" sz="quarter" idx="5"/>
          </p:nvPr>
        </p:nvSpPr>
        <p:spPr/>
        <p:txBody>
          <a:bodyPr/>
          <a:lstStyle/>
          <a:p>
            <a:fld id="{3E34D149-4236-C24C-A605-CA7AE6F58777}" type="slidenum">
              <a:rPr lang="nl-BE" smtClean="0"/>
              <a:t>4</a:t>
            </a:fld>
            <a:endParaRPr lang="nl-BE"/>
          </a:p>
        </p:txBody>
      </p:sp>
    </p:spTree>
    <p:extLst>
      <p:ext uri="{BB962C8B-B14F-4D97-AF65-F5344CB8AC3E}">
        <p14:creationId xmlns:p14="http://schemas.microsoft.com/office/powerpoint/2010/main" val="4281624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0E4F-BD0D-4AD9-BE44-70742838800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6061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3E34D149-4236-C24C-A605-CA7AE6F58777}" type="slidenum">
              <a:rPr lang="nl-BE" smtClean="0"/>
              <a:t>15</a:t>
            </a:fld>
            <a:endParaRPr lang="nl-BE"/>
          </a:p>
        </p:txBody>
      </p:sp>
    </p:spTree>
    <p:extLst>
      <p:ext uri="{BB962C8B-B14F-4D97-AF65-F5344CB8AC3E}">
        <p14:creationId xmlns:p14="http://schemas.microsoft.com/office/powerpoint/2010/main" val="3278767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Samenwerking met Duwtje</a:t>
            </a:r>
          </a:p>
          <a:p>
            <a:pPr marL="171450" indent="-171450">
              <a:buFontTx/>
              <a:buChar char="-"/>
            </a:pPr>
            <a:r>
              <a:rPr lang="nl-BE" dirty="0"/>
              <a:t>Pilootcampagne</a:t>
            </a:r>
          </a:p>
          <a:p>
            <a:pPr marL="628650" lvl="1" indent="-171450">
              <a:buFontTx/>
              <a:buChar char="-"/>
            </a:pPr>
            <a:r>
              <a:rPr lang="nl-BE" dirty="0"/>
              <a:t>Focus op e-deelbakfiets</a:t>
            </a:r>
          </a:p>
          <a:p>
            <a:pPr marL="628650" lvl="1" indent="-171450">
              <a:buFontTx/>
              <a:buChar char="-"/>
            </a:pPr>
            <a:r>
              <a:rPr lang="nl-BE" dirty="0"/>
              <a:t>Inspelen op welke motieven</a:t>
            </a:r>
          </a:p>
          <a:p>
            <a:pPr marL="628650" lvl="1" indent="-171450">
              <a:buFontTx/>
              <a:buChar char="-"/>
            </a:pPr>
            <a:r>
              <a:rPr lang="nl-BE" dirty="0" err="1"/>
              <a:t>Adhv</a:t>
            </a:r>
            <a:r>
              <a:rPr lang="nl-BE" dirty="0"/>
              <a:t> verschillende technieken via folders</a:t>
            </a:r>
          </a:p>
          <a:p>
            <a:pPr marL="628650" lvl="1" indent="-171450">
              <a:buFontTx/>
              <a:buChar char="-"/>
            </a:pPr>
            <a:r>
              <a:rPr lang="nl-BE" dirty="0"/>
              <a:t>Timing</a:t>
            </a:r>
          </a:p>
          <a:p>
            <a:pPr marL="628650" lvl="1" indent="-171450">
              <a:buFontTx/>
              <a:buChar char="-"/>
            </a:pPr>
            <a:r>
              <a:rPr lang="nl-BE" dirty="0"/>
              <a:t>Verbeteren van zichtbaarheid</a:t>
            </a:r>
          </a:p>
          <a:p>
            <a:pPr marL="171450" lvl="0" indent="-171450">
              <a:buFontTx/>
              <a:buChar char="-"/>
            </a:pPr>
            <a:r>
              <a:rPr lang="nl-BE" dirty="0"/>
              <a:t>Plan op langere termijn</a:t>
            </a:r>
          </a:p>
          <a:p>
            <a:pPr marL="628650" lvl="1" indent="-171450">
              <a:buFontTx/>
              <a:buChar char="-"/>
            </a:pPr>
            <a:endParaRPr lang="nl-BE" dirty="0"/>
          </a:p>
        </p:txBody>
      </p:sp>
      <p:sp>
        <p:nvSpPr>
          <p:cNvPr id="4" name="Tijdelijke aanduiding voor dianummer 3"/>
          <p:cNvSpPr>
            <a:spLocks noGrp="1"/>
          </p:cNvSpPr>
          <p:nvPr>
            <p:ph type="sldNum" sz="quarter" idx="5"/>
          </p:nvPr>
        </p:nvSpPr>
        <p:spPr/>
        <p:txBody>
          <a:bodyPr/>
          <a:lstStyle/>
          <a:p>
            <a:fld id="{3E34D149-4236-C24C-A605-CA7AE6F58777}" type="slidenum">
              <a:rPr lang="nl-BE" smtClean="0"/>
              <a:t>16</a:t>
            </a:fld>
            <a:endParaRPr lang="nl-BE"/>
          </a:p>
        </p:txBody>
      </p:sp>
    </p:spTree>
    <p:extLst>
      <p:ext uri="{BB962C8B-B14F-4D97-AF65-F5344CB8AC3E}">
        <p14:creationId xmlns:p14="http://schemas.microsoft.com/office/powerpoint/2010/main" val="872863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lvl="1" indent="0">
              <a:buFontTx/>
              <a:buNone/>
            </a:pPr>
            <a:endParaRPr lang="nl-BE" dirty="0"/>
          </a:p>
        </p:txBody>
      </p:sp>
      <p:sp>
        <p:nvSpPr>
          <p:cNvPr id="4" name="Tijdelijke aanduiding voor dianummer 3"/>
          <p:cNvSpPr>
            <a:spLocks noGrp="1"/>
          </p:cNvSpPr>
          <p:nvPr>
            <p:ph type="sldNum" sz="quarter" idx="5"/>
          </p:nvPr>
        </p:nvSpPr>
        <p:spPr/>
        <p:txBody>
          <a:bodyPr/>
          <a:lstStyle/>
          <a:p>
            <a:fld id="{3E34D149-4236-C24C-A605-CA7AE6F58777}" type="slidenum">
              <a:rPr lang="nl-BE" smtClean="0"/>
              <a:t>17</a:t>
            </a:fld>
            <a:endParaRPr lang="nl-BE"/>
          </a:p>
        </p:txBody>
      </p:sp>
    </p:spTree>
    <p:extLst>
      <p:ext uri="{BB962C8B-B14F-4D97-AF65-F5344CB8AC3E}">
        <p14:creationId xmlns:p14="http://schemas.microsoft.com/office/powerpoint/2010/main" val="3653657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200" kern="1200" dirty="0" err="1">
                <a:solidFill>
                  <a:schemeClr val="tx1"/>
                </a:solidFill>
                <a:effectLst/>
                <a:latin typeface="+mn-lt"/>
                <a:ea typeface="+mn-ea"/>
                <a:cs typeface="+mn-cs"/>
              </a:rPr>
              <a:t>Hier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eerst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kaartje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tonen</a:t>
            </a:r>
            <a:r>
              <a:rPr lang="en-GB" sz="1200" kern="1200" dirty="0">
                <a:solidFill>
                  <a:schemeClr val="tx1"/>
                </a:solidFill>
                <a:effectLst/>
                <a:latin typeface="+mn-lt"/>
                <a:ea typeface="+mn-ea"/>
                <a:cs typeface="+mn-cs"/>
              </a:rPr>
              <a:t> van de </a:t>
            </a:r>
            <a:r>
              <a:rPr lang="en-GB" sz="1200" kern="1200" dirty="0" err="1">
                <a:solidFill>
                  <a:schemeClr val="tx1"/>
                </a:solidFill>
                <a:effectLst/>
                <a:latin typeface="+mn-lt"/>
                <a:ea typeface="+mn-ea"/>
                <a:cs typeface="+mn-cs"/>
              </a:rPr>
              <a:t>strategische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punten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Selecteren</a:t>
            </a:r>
            <a:r>
              <a:rPr lang="en-GB" sz="1200" kern="1200" dirty="0">
                <a:solidFill>
                  <a:schemeClr val="tx1"/>
                </a:solidFill>
                <a:effectLst/>
                <a:latin typeface="+mn-lt"/>
                <a:ea typeface="+mn-ea"/>
                <a:cs typeface="+mn-cs"/>
              </a:rPr>
              <a:t> van Leuven site.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dan criteria </a:t>
            </a:r>
            <a:r>
              <a:rPr lang="en-GB" sz="1200" kern="1200" dirty="0" err="1">
                <a:solidFill>
                  <a:schemeClr val="tx1"/>
                </a:solidFill>
                <a:effectLst/>
                <a:latin typeface="+mn-lt"/>
                <a:ea typeface="+mn-ea"/>
                <a:cs typeface="+mn-cs"/>
              </a:rPr>
              <a:t>één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voor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één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overlopen</a:t>
            </a:r>
            <a:r>
              <a:rPr lang="en-GB" sz="1200" kern="1200" dirty="0">
                <a:solidFill>
                  <a:schemeClr val="tx1"/>
                </a:solidFill>
                <a:effectLst/>
                <a:latin typeface="+mn-lt"/>
                <a:ea typeface="+mn-ea"/>
                <a:cs typeface="+mn-cs"/>
              </a:rPr>
              <a:t> met de </a:t>
            </a:r>
            <a:r>
              <a:rPr lang="en-GB" sz="1200" kern="1200" dirty="0" err="1">
                <a:solidFill>
                  <a:schemeClr val="tx1"/>
                </a:solidFill>
                <a:effectLst/>
                <a:latin typeface="+mn-lt"/>
                <a:ea typeface="+mn-ea"/>
                <a:cs typeface="+mn-cs"/>
              </a:rPr>
              <a:t>illustratie</a:t>
            </a:r>
            <a:r>
              <a:rPr lang="en-GB" sz="120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Leuven is a combination of an </a:t>
            </a:r>
            <a:r>
              <a:rPr lang="en-GB" sz="1200" b="1" kern="1200" dirty="0">
                <a:solidFill>
                  <a:schemeClr val="tx1"/>
                </a:solidFill>
                <a:effectLst/>
                <a:latin typeface="+mn-lt"/>
                <a:ea typeface="+mn-ea"/>
                <a:cs typeface="+mn-cs"/>
              </a:rPr>
              <a:t>old city centre and four sub municipalities</a:t>
            </a:r>
            <a:r>
              <a:rPr lang="en-GB" sz="1200" kern="1200" dirty="0">
                <a:solidFill>
                  <a:schemeClr val="tx1"/>
                </a:solidFill>
                <a:effectLst/>
                <a:latin typeface="+mn-lt"/>
                <a:ea typeface="+mn-ea"/>
                <a:cs typeface="+mn-cs"/>
              </a:rPr>
              <a:t> surrounding it. The largest concentration of business activities is in the Leuven city centre with secondary centres in the four sub municipalities. Sixth and final pole worth mentioning is situated in the south east edge of the map: the business and industry centre of </a:t>
            </a:r>
            <a:r>
              <a:rPr lang="en-GB" sz="1200" kern="1200" dirty="0" err="1">
                <a:solidFill>
                  <a:schemeClr val="tx1"/>
                </a:solidFill>
                <a:effectLst/>
                <a:latin typeface="+mn-lt"/>
                <a:ea typeface="+mn-ea"/>
                <a:cs typeface="+mn-cs"/>
              </a:rPr>
              <a:t>Haasrode</a:t>
            </a:r>
            <a:r>
              <a:rPr lang="en-GB" sz="120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Population of Leuven</a:t>
            </a:r>
            <a:r>
              <a:rPr lang="en-GB" sz="1200" kern="1200" dirty="0">
                <a:solidFill>
                  <a:schemeClr val="tx1"/>
                </a:solidFill>
                <a:effectLst/>
                <a:latin typeface="+mn-lt"/>
                <a:ea typeface="+mn-ea"/>
                <a:cs typeface="+mn-cs"/>
              </a:rPr>
              <a:t> has increased strongly the last years and it does not look like this trend is about to stop. Leuven is about 57km², but with a population of over 100 000 inhabitant this leads to an average density of 1 773 inhabitant per km².  The largest densities are found in Leuven centre with 5 531 inhabitants per km², not including the large student population. Sub municipalities </a:t>
            </a:r>
            <a:r>
              <a:rPr lang="en-GB" sz="1200" kern="1200" dirty="0" err="1">
                <a:solidFill>
                  <a:schemeClr val="tx1"/>
                </a:solidFill>
                <a:effectLst/>
                <a:latin typeface="+mn-lt"/>
                <a:ea typeface="+mn-ea"/>
                <a:cs typeface="+mn-cs"/>
              </a:rPr>
              <a:t>Heverlee</a:t>
            </a:r>
            <a:r>
              <a:rPr lang="en-GB" sz="1200" kern="1200" dirty="0">
                <a:solidFill>
                  <a:schemeClr val="tx1"/>
                </a:solidFill>
                <a:effectLst/>
                <a:latin typeface="+mn-lt"/>
                <a:ea typeface="+mn-ea"/>
                <a:cs typeface="+mn-cs"/>
              </a:rPr>
              <a:t> and Kessel-Lo have medium densities, and the lowest are found in </a:t>
            </a:r>
            <a:r>
              <a:rPr lang="en-GB" sz="1200" kern="1200" dirty="0" err="1">
                <a:solidFill>
                  <a:schemeClr val="tx1"/>
                </a:solidFill>
                <a:effectLst/>
                <a:latin typeface="+mn-lt"/>
                <a:ea typeface="+mn-ea"/>
                <a:cs typeface="+mn-cs"/>
              </a:rPr>
              <a:t>Wilsele</a:t>
            </a:r>
            <a:r>
              <a:rPr lang="en-GB" sz="1200" kern="1200" dirty="0">
                <a:solidFill>
                  <a:schemeClr val="tx1"/>
                </a:solidFill>
                <a:effectLst/>
                <a:latin typeface="+mn-lt"/>
                <a:ea typeface="+mn-ea"/>
                <a:cs typeface="+mn-cs"/>
              </a:rPr>
              <a:t> and </a:t>
            </a:r>
            <a:r>
              <a:rPr lang="en-GB" sz="1200" kern="1200" dirty="0" err="1">
                <a:solidFill>
                  <a:schemeClr val="tx1"/>
                </a:solidFill>
                <a:effectLst/>
                <a:latin typeface="+mn-lt"/>
                <a:ea typeface="+mn-ea"/>
                <a:cs typeface="+mn-cs"/>
              </a:rPr>
              <a:t>Wijgmaal</a:t>
            </a:r>
            <a:r>
              <a:rPr lang="en-GB"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endParaRPr lang="nl-BE"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city centre does not only have a large population density is also is a large cluster of activities: business, recreational, tourist etc. This translates to large pressure on the public domain and traffic congestion during rush hours. In 2016 the </a:t>
            </a:r>
            <a:r>
              <a:rPr lang="en-GB" sz="1200" b="1" kern="1200" dirty="0">
                <a:solidFill>
                  <a:schemeClr val="tx1"/>
                </a:solidFill>
                <a:effectLst/>
                <a:latin typeface="+mn-lt"/>
                <a:ea typeface="+mn-ea"/>
                <a:cs typeface="+mn-cs"/>
              </a:rPr>
              <a:t>Leuven circulation plan</a:t>
            </a:r>
            <a:r>
              <a:rPr lang="en-GB" sz="1200" kern="1200" dirty="0">
                <a:solidFill>
                  <a:schemeClr val="tx1"/>
                </a:solidFill>
                <a:effectLst/>
                <a:latin typeface="+mn-lt"/>
                <a:ea typeface="+mn-ea"/>
                <a:cs typeface="+mn-cs"/>
              </a:rPr>
              <a:t> was implemented. The city is divided in parts where automobile traffic cannot cross from one part to the other. To do a cross-over using a car, the ring-road needs to be utilized. City centre itself is a big car-shy zone (dark purple) and car free zone at the historical core (light purple).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Leuven centre: 6 km² and 4 points/km² for Leuven centre </a:t>
            </a:r>
            <a:r>
              <a:rPr lang="en-GB" sz="1200" kern="1200" dirty="0">
                <a:solidFill>
                  <a:schemeClr val="tx1"/>
                </a:solidFill>
                <a:effectLst/>
                <a:latin typeface="+mn-lt"/>
                <a:ea typeface="+mn-ea"/>
                <a:cs typeface="+mn-cs"/>
                <a:sym typeface="Wingdings" panose="05000000000000000000" pitchFamily="2" charset="2"/>
              </a:rPr>
              <a:t> 24 hubs (</a:t>
            </a:r>
            <a:r>
              <a:rPr lang="en-GB" sz="1200" kern="1200" dirty="0" err="1">
                <a:solidFill>
                  <a:schemeClr val="tx1"/>
                </a:solidFill>
                <a:effectLst/>
                <a:latin typeface="+mn-lt"/>
                <a:ea typeface="+mn-ea"/>
                <a:cs typeface="+mn-cs"/>
                <a:sym typeface="Wingdings" panose="05000000000000000000" pitchFamily="2" charset="2"/>
              </a:rPr>
              <a:t>gerekend</a:t>
            </a:r>
            <a:r>
              <a:rPr lang="en-GB" sz="1200" kern="1200" dirty="0">
                <a:solidFill>
                  <a:schemeClr val="tx1"/>
                </a:solidFill>
                <a:effectLst/>
                <a:latin typeface="+mn-lt"/>
                <a:ea typeface="+mn-ea"/>
                <a:cs typeface="+mn-cs"/>
                <a:sym typeface="Wingdings" panose="05000000000000000000" pitchFamily="2" charset="2"/>
              </a:rPr>
              <a:t> </a:t>
            </a:r>
            <a:r>
              <a:rPr lang="en-GB" sz="1200" kern="1200" dirty="0" err="1">
                <a:solidFill>
                  <a:schemeClr val="tx1"/>
                </a:solidFill>
                <a:effectLst/>
                <a:latin typeface="+mn-lt"/>
                <a:ea typeface="+mn-ea"/>
                <a:cs typeface="+mn-cs"/>
                <a:sym typeface="Wingdings" panose="05000000000000000000" pitchFamily="2" charset="2"/>
              </a:rPr>
              <a:t>aan</a:t>
            </a:r>
            <a:r>
              <a:rPr lang="en-GB" sz="1200" kern="1200" dirty="0">
                <a:solidFill>
                  <a:schemeClr val="tx1"/>
                </a:solidFill>
                <a:effectLst/>
                <a:latin typeface="+mn-lt"/>
                <a:ea typeface="+mn-ea"/>
                <a:cs typeface="+mn-cs"/>
                <a:sym typeface="Wingdings" panose="05000000000000000000" pitchFamily="2" charset="2"/>
              </a:rPr>
              <a:t> 1hub </a:t>
            </a:r>
            <a:r>
              <a:rPr lang="en-GB" sz="1200" kern="1200" dirty="0" err="1">
                <a:solidFill>
                  <a:schemeClr val="tx1"/>
                </a:solidFill>
                <a:effectLst/>
                <a:latin typeface="+mn-lt"/>
                <a:ea typeface="+mn-ea"/>
                <a:cs typeface="+mn-cs"/>
                <a:sym typeface="Wingdings" panose="05000000000000000000" pitchFamily="2" charset="2"/>
              </a:rPr>
              <a:t>voor</a:t>
            </a:r>
            <a:r>
              <a:rPr lang="en-GB" sz="1200" kern="1200" dirty="0">
                <a:solidFill>
                  <a:schemeClr val="tx1"/>
                </a:solidFill>
                <a:effectLst/>
                <a:latin typeface="+mn-lt"/>
                <a:ea typeface="+mn-ea"/>
                <a:cs typeface="+mn-cs"/>
                <a:sym typeface="Wingdings" panose="05000000000000000000" pitchFamily="2" charset="2"/>
              </a:rPr>
              <a:t> 1.250 </a:t>
            </a:r>
            <a:r>
              <a:rPr lang="en-GB" sz="1200" kern="1200" dirty="0" err="1">
                <a:solidFill>
                  <a:schemeClr val="tx1"/>
                </a:solidFill>
                <a:effectLst/>
                <a:latin typeface="+mn-lt"/>
                <a:ea typeface="+mn-ea"/>
                <a:cs typeface="+mn-cs"/>
                <a:sym typeface="Wingdings" panose="05000000000000000000" pitchFamily="2" charset="2"/>
              </a:rPr>
              <a:t>mensen</a:t>
            </a:r>
            <a:r>
              <a:rPr lang="en-GB" sz="1200" kern="1200" dirty="0">
                <a:solidFill>
                  <a:schemeClr val="tx1"/>
                </a:solidFill>
                <a:effectLst/>
                <a:latin typeface="+mn-lt"/>
                <a:ea typeface="+mn-ea"/>
                <a:cs typeface="+mn-cs"/>
                <a:sym typeface="Wingdings" panose="05000000000000000000" pitchFamily="2" charset="2"/>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sym typeface="Wingdings" panose="05000000000000000000" pitchFamily="2" charset="2"/>
              </a:rPr>
              <a:t>Rest: 51 km² </a:t>
            </a:r>
            <a:r>
              <a:rPr lang="en-GB" sz="1200" kern="1200" dirty="0">
                <a:solidFill>
                  <a:schemeClr val="tx1"/>
                </a:solidFill>
                <a:effectLst/>
                <a:latin typeface="+mn-lt"/>
                <a:ea typeface="+mn-ea"/>
                <a:cs typeface="+mn-cs"/>
              </a:rPr>
              <a:t>and about 0.5/km² outside of it </a:t>
            </a:r>
            <a:r>
              <a:rPr lang="en-GB" sz="1200" kern="1200" dirty="0">
                <a:solidFill>
                  <a:schemeClr val="tx1"/>
                </a:solidFill>
                <a:effectLst/>
                <a:latin typeface="+mn-lt"/>
                <a:ea typeface="+mn-ea"/>
                <a:cs typeface="+mn-cs"/>
                <a:sym typeface="Wingdings" panose="05000000000000000000" pitchFamily="2" charset="2"/>
              </a:rPr>
              <a:t> 26 hubs</a:t>
            </a:r>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3E34D149-4236-C24C-A605-CA7AE6F58777}" type="slidenum">
              <a:rPr lang="nl-BE" smtClean="0"/>
              <a:t>5</a:t>
            </a:fld>
            <a:endParaRPr lang="nl-BE"/>
          </a:p>
        </p:txBody>
      </p:sp>
    </p:spTree>
    <p:extLst>
      <p:ext uri="{BB962C8B-B14F-4D97-AF65-F5344CB8AC3E}">
        <p14:creationId xmlns:p14="http://schemas.microsoft.com/office/powerpoint/2010/main" val="2182124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3E34D149-4236-C24C-A605-CA7AE6F58777}" type="slidenum">
              <a:rPr lang="nl-BE" smtClean="0"/>
              <a:t>6</a:t>
            </a:fld>
            <a:endParaRPr lang="nl-BE"/>
          </a:p>
        </p:txBody>
      </p:sp>
    </p:spTree>
    <p:extLst>
      <p:ext uri="{BB962C8B-B14F-4D97-AF65-F5344CB8AC3E}">
        <p14:creationId xmlns:p14="http://schemas.microsoft.com/office/powerpoint/2010/main" val="3892404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3E34D149-4236-C24C-A605-CA7AE6F58777}" type="slidenum">
              <a:rPr lang="nl-BE" smtClean="0"/>
              <a:t>7</a:t>
            </a:fld>
            <a:endParaRPr lang="nl-BE"/>
          </a:p>
        </p:txBody>
      </p:sp>
    </p:spTree>
    <p:extLst>
      <p:ext uri="{BB962C8B-B14F-4D97-AF65-F5344CB8AC3E}">
        <p14:creationId xmlns:p14="http://schemas.microsoft.com/office/powerpoint/2010/main" val="1659771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3E34D149-4236-C24C-A605-CA7AE6F58777}" type="slidenum">
              <a:rPr lang="nl-BE" smtClean="0"/>
              <a:t>8</a:t>
            </a:fld>
            <a:endParaRPr lang="nl-BE"/>
          </a:p>
        </p:txBody>
      </p:sp>
    </p:spTree>
    <p:extLst>
      <p:ext uri="{BB962C8B-B14F-4D97-AF65-F5344CB8AC3E}">
        <p14:creationId xmlns:p14="http://schemas.microsoft.com/office/powerpoint/2010/main" val="2514569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3E34D149-4236-C24C-A605-CA7AE6F58777}" type="slidenum">
              <a:rPr lang="nl-BE" smtClean="0"/>
              <a:t>9</a:t>
            </a:fld>
            <a:endParaRPr lang="nl-BE"/>
          </a:p>
        </p:txBody>
      </p:sp>
    </p:spTree>
    <p:extLst>
      <p:ext uri="{BB962C8B-B14F-4D97-AF65-F5344CB8AC3E}">
        <p14:creationId xmlns:p14="http://schemas.microsoft.com/office/powerpoint/2010/main" val="1549596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726D0E4F-BD0D-4AD9-BE44-707428388000}" type="slidenum">
              <a:rPr lang="nl-NL" smtClean="0"/>
              <a:t>11</a:t>
            </a:fld>
            <a:endParaRPr lang="nl-NL"/>
          </a:p>
        </p:txBody>
      </p:sp>
    </p:spTree>
    <p:extLst>
      <p:ext uri="{BB962C8B-B14F-4D97-AF65-F5344CB8AC3E}">
        <p14:creationId xmlns:p14="http://schemas.microsoft.com/office/powerpoint/2010/main" val="3824200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IK weet niet of aantal ritten zo relevant is hier.</a:t>
            </a:r>
          </a:p>
          <a:p>
            <a:pPr marL="214313" indent="-214313">
              <a:buFont typeface="Arial" panose="020B0604020202020204" pitchFamily="34" charset="0"/>
              <a:buChar char="•"/>
            </a:pPr>
            <a:r>
              <a:rPr lang="nl-BE" sz="1200" dirty="0">
                <a:highlight>
                  <a:srgbClr val="FFFF00"/>
                </a:highlight>
              </a:rPr>
              <a:t>Total </a:t>
            </a:r>
            <a:r>
              <a:rPr lang="nl-BE" sz="1200" dirty="0" err="1">
                <a:highlight>
                  <a:srgbClr val="FFFF00"/>
                </a:highlight>
              </a:rPr>
              <a:t>number</a:t>
            </a:r>
            <a:r>
              <a:rPr lang="nl-BE" sz="1200" dirty="0">
                <a:highlight>
                  <a:srgbClr val="FFFF00"/>
                </a:highlight>
              </a:rPr>
              <a:t> of </a:t>
            </a:r>
            <a:r>
              <a:rPr lang="nl-BE" sz="1200" dirty="0" err="1">
                <a:highlight>
                  <a:srgbClr val="FFFF00"/>
                </a:highlight>
              </a:rPr>
              <a:t>rides</a:t>
            </a:r>
            <a:r>
              <a:rPr lang="nl-BE" sz="1200" dirty="0">
                <a:highlight>
                  <a:srgbClr val="FFFF00"/>
                </a:highlight>
              </a:rPr>
              <a:t> (9 bikes, jun ‘20 – jun ‘21) = 2034</a:t>
            </a:r>
          </a:p>
          <a:p>
            <a:pPr marL="214313" indent="-214313">
              <a:buFont typeface="Arial" panose="020B0604020202020204" pitchFamily="34" charset="0"/>
              <a:buChar char="•"/>
            </a:pPr>
            <a:r>
              <a:rPr lang="nl-BE" sz="1200" dirty="0">
                <a:highlight>
                  <a:srgbClr val="FFFF00"/>
                </a:highlight>
              </a:rPr>
              <a:t>Total </a:t>
            </a:r>
            <a:r>
              <a:rPr lang="nl-BE" sz="1200" dirty="0" err="1">
                <a:highlight>
                  <a:srgbClr val="FFFF00"/>
                </a:highlight>
              </a:rPr>
              <a:t>number</a:t>
            </a:r>
            <a:r>
              <a:rPr lang="nl-BE" sz="1200" dirty="0">
                <a:highlight>
                  <a:srgbClr val="FFFF00"/>
                </a:highlight>
              </a:rPr>
              <a:t> of </a:t>
            </a:r>
            <a:r>
              <a:rPr lang="nl-BE" sz="1200" dirty="0" err="1">
                <a:highlight>
                  <a:srgbClr val="FFFF00"/>
                </a:highlight>
              </a:rPr>
              <a:t>rides</a:t>
            </a:r>
            <a:r>
              <a:rPr lang="nl-BE" sz="1200" dirty="0">
                <a:highlight>
                  <a:srgbClr val="FFFF00"/>
                </a:highlight>
              </a:rPr>
              <a:t> (30 bikes, jul ‘21 – jan ‘22) = 2029</a:t>
            </a:r>
          </a:p>
          <a:p>
            <a:endParaRPr lang="nl-BE" dirty="0"/>
          </a:p>
        </p:txBody>
      </p:sp>
      <p:sp>
        <p:nvSpPr>
          <p:cNvPr id="4" name="Tijdelijke aanduiding voor dianummer 3"/>
          <p:cNvSpPr>
            <a:spLocks noGrp="1"/>
          </p:cNvSpPr>
          <p:nvPr>
            <p:ph type="sldNum" sz="quarter" idx="5"/>
          </p:nvPr>
        </p:nvSpPr>
        <p:spPr/>
        <p:txBody>
          <a:bodyPr/>
          <a:lstStyle/>
          <a:p>
            <a:fld id="{726D0E4F-BD0D-4AD9-BE44-707428388000}" type="slidenum">
              <a:rPr lang="nl-NL" smtClean="0"/>
              <a:t>12</a:t>
            </a:fld>
            <a:endParaRPr lang="nl-NL"/>
          </a:p>
        </p:txBody>
      </p:sp>
    </p:spTree>
    <p:extLst>
      <p:ext uri="{BB962C8B-B14F-4D97-AF65-F5344CB8AC3E}">
        <p14:creationId xmlns:p14="http://schemas.microsoft.com/office/powerpoint/2010/main" val="417669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a:t>Linear</a:t>
            </a:r>
            <a:r>
              <a:rPr lang="nl-BE" dirty="0"/>
              <a:t> </a:t>
            </a:r>
            <a:r>
              <a:rPr lang="nl-BE" dirty="0" err="1"/>
              <a:t>unique</a:t>
            </a:r>
            <a:r>
              <a:rPr lang="nl-BE" dirty="0"/>
              <a:t> users per </a:t>
            </a:r>
            <a:r>
              <a:rPr lang="nl-BE" dirty="0" err="1"/>
              <a:t>month</a:t>
            </a:r>
            <a:endParaRPr lang="nl-BE" dirty="0"/>
          </a:p>
          <a:p>
            <a:r>
              <a:rPr lang="nl-BE" dirty="0"/>
              <a:t>1 user </a:t>
            </a:r>
            <a:r>
              <a:rPr lang="nl-BE" dirty="0" err="1"/>
              <a:t>approx</a:t>
            </a:r>
            <a:r>
              <a:rPr lang="nl-BE" dirty="0"/>
              <a:t> 200</a:t>
            </a:r>
          </a:p>
          <a:p>
            <a:r>
              <a:rPr lang="nl-BE" dirty="0"/>
              <a:t>Lot of users </a:t>
            </a:r>
            <a:r>
              <a:rPr lang="nl-BE" dirty="0" err="1"/>
              <a:t>one</a:t>
            </a:r>
            <a:r>
              <a:rPr lang="nl-BE" dirty="0"/>
              <a:t> time</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D0E4F-BD0D-4AD9-BE44-70742838800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724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5.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5.sv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50A3E-85A9-465A-AC8B-BDE22A1672D2}"/>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16452FC-4FB9-4CED-B95E-646F6884B63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C996CD1-591E-4A20-9470-FA76CD16C91C}"/>
              </a:ext>
            </a:extLst>
          </p:cNvPr>
          <p:cNvSpPr>
            <a:spLocks noGrp="1"/>
          </p:cNvSpPr>
          <p:nvPr>
            <p:ph type="dt" sz="half" idx="10"/>
          </p:nvPr>
        </p:nvSpPr>
        <p:spPr/>
        <p:txBody>
          <a:bodyPr/>
          <a:lstStyle/>
          <a:p>
            <a:fld id="{5F81B092-AA50-0940-A1DC-B65882C09C68}" type="datetimeFigureOut">
              <a:rPr lang="en-US" smtClean="0"/>
              <a:t>5/2/2022</a:t>
            </a:fld>
            <a:endParaRPr lang="en-US"/>
          </a:p>
        </p:txBody>
      </p:sp>
      <p:sp>
        <p:nvSpPr>
          <p:cNvPr id="5" name="Footer Placeholder 4">
            <a:extLst>
              <a:ext uri="{FF2B5EF4-FFF2-40B4-BE49-F238E27FC236}">
                <a16:creationId xmlns:a16="http://schemas.microsoft.com/office/drawing/2014/main" id="{551A34B8-CEAF-49C3-B980-DC6914E6A5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EEC731-5E23-41D8-B41D-B176A70253F9}"/>
              </a:ext>
            </a:extLst>
          </p:cNvPr>
          <p:cNvSpPr>
            <a:spLocks noGrp="1"/>
          </p:cNvSpPr>
          <p:nvPr>
            <p:ph type="sldNum" sz="quarter" idx="12"/>
          </p:nvPr>
        </p:nvSpPr>
        <p:spPr/>
        <p:txBody>
          <a:bodyPr/>
          <a:lstStyle/>
          <a:p>
            <a:fld id="{E87D083B-FAF2-5643-A9FC-521FAB15583B}" type="slidenum">
              <a:rPr lang="en-US" smtClean="0"/>
              <a:t>‹nr.›</a:t>
            </a:fld>
            <a:endParaRPr lang="en-US"/>
          </a:p>
        </p:txBody>
      </p:sp>
    </p:spTree>
    <p:extLst>
      <p:ext uri="{BB962C8B-B14F-4D97-AF65-F5344CB8AC3E}">
        <p14:creationId xmlns:p14="http://schemas.microsoft.com/office/powerpoint/2010/main" val="2853067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64BD8-B9B4-4EAF-B8BB-15A3307EAB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8BFAE7-341C-47AB-A251-395834C5E7A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5798B7-2B85-499F-9B35-F3CE0792B63F}"/>
              </a:ext>
            </a:extLst>
          </p:cNvPr>
          <p:cNvSpPr>
            <a:spLocks noGrp="1"/>
          </p:cNvSpPr>
          <p:nvPr>
            <p:ph type="dt" sz="half" idx="10"/>
          </p:nvPr>
        </p:nvSpPr>
        <p:spPr/>
        <p:txBody>
          <a:bodyPr/>
          <a:lstStyle/>
          <a:p>
            <a:fld id="{5F81B092-AA50-0940-A1DC-B65882C09C68}" type="datetimeFigureOut">
              <a:rPr lang="en-US" smtClean="0"/>
              <a:t>5/2/2022</a:t>
            </a:fld>
            <a:endParaRPr lang="en-US"/>
          </a:p>
        </p:txBody>
      </p:sp>
      <p:sp>
        <p:nvSpPr>
          <p:cNvPr id="5" name="Footer Placeholder 4">
            <a:extLst>
              <a:ext uri="{FF2B5EF4-FFF2-40B4-BE49-F238E27FC236}">
                <a16:creationId xmlns:a16="http://schemas.microsoft.com/office/drawing/2014/main" id="{374C2CA5-C57B-4897-8A24-1F6B765B3B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A91386-871C-426E-A7F9-BCD4FC01E625}"/>
              </a:ext>
            </a:extLst>
          </p:cNvPr>
          <p:cNvSpPr>
            <a:spLocks noGrp="1"/>
          </p:cNvSpPr>
          <p:nvPr>
            <p:ph type="sldNum" sz="quarter" idx="12"/>
          </p:nvPr>
        </p:nvSpPr>
        <p:spPr/>
        <p:txBody>
          <a:bodyPr/>
          <a:lstStyle/>
          <a:p>
            <a:fld id="{E87D083B-FAF2-5643-A9FC-521FAB15583B}" type="slidenum">
              <a:rPr lang="en-US" smtClean="0"/>
              <a:t>‹nr.›</a:t>
            </a:fld>
            <a:endParaRPr lang="en-US"/>
          </a:p>
        </p:txBody>
      </p:sp>
    </p:spTree>
    <p:extLst>
      <p:ext uri="{BB962C8B-B14F-4D97-AF65-F5344CB8AC3E}">
        <p14:creationId xmlns:p14="http://schemas.microsoft.com/office/powerpoint/2010/main" val="1737414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CB4314-E3D5-4BE0-ADB2-56CFA6BA9FB1}"/>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2B37E6-149B-46DB-B61C-B8584540E067}"/>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44F73-BC28-4FAB-9211-2D71F2E33E48}"/>
              </a:ext>
            </a:extLst>
          </p:cNvPr>
          <p:cNvSpPr>
            <a:spLocks noGrp="1"/>
          </p:cNvSpPr>
          <p:nvPr>
            <p:ph type="dt" sz="half" idx="10"/>
          </p:nvPr>
        </p:nvSpPr>
        <p:spPr/>
        <p:txBody>
          <a:bodyPr/>
          <a:lstStyle/>
          <a:p>
            <a:fld id="{5F81B092-AA50-0940-A1DC-B65882C09C68}" type="datetimeFigureOut">
              <a:rPr lang="en-US" smtClean="0"/>
              <a:t>5/2/2022</a:t>
            </a:fld>
            <a:endParaRPr lang="en-US"/>
          </a:p>
        </p:txBody>
      </p:sp>
      <p:sp>
        <p:nvSpPr>
          <p:cNvPr id="5" name="Footer Placeholder 4">
            <a:extLst>
              <a:ext uri="{FF2B5EF4-FFF2-40B4-BE49-F238E27FC236}">
                <a16:creationId xmlns:a16="http://schemas.microsoft.com/office/drawing/2014/main" id="{E6BF87FA-7F1F-45D9-8AAF-AB473CD43D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2C0ABC-FF3B-4645-AFD6-922860C7FD97}"/>
              </a:ext>
            </a:extLst>
          </p:cNvPr>
          <p:cNvSpPr>
            <a:spLocks noGrp="1"/>
          </p:cNvSpPr>
          <p:nvPr>
            <p:ph type="sldNum" sz="quarter" idx="12"/>
          </p:nvPr>
        </p:nvSpPr>
        <p:spPr/>
        <p:txBody>
          <a:bodyPr/>
          <a:lstStyle/>
          <a:p>
            <a:fld id="{E87D083B-FAF2-5643-A9FC-521FAB15583B}" type="slidenum">
              <a:rPr lang="en-US" smtClean="0"/>
              <a:t>‹nr.›</a:t>
            </a:fld>
            <a:endParaRPr lang="en-US"/>
          </a:p>
        </p:txBody>
      </p:sp>
    </p:spTree>
    <p:extLst>
      <p:ext uri="{BB962C8B-B14F-4D97-AF65-F5344CB8AC3E}">
        <p14:creationId xmlns:p14="http://schemas.microsoft.com/office/powerpoint/2010/main" val="32604411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hou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4043CB-DF8F-48D0-8795-B19739A73F81}"/>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Date Placeholder 3">
            <a:extLst>
              <a:ext uri="{FF2B5EF4-FFF2-40B4-BE49-F238E27FC236}">
                <a16:creationId xmlns:a16="http://schemas.microsoft.com/office/drawing/2014/main" id="{AE763E2E-726B-47D7-A150-78AF22A5D2FF}"/>
              </a:ext>
            </a:extLst>
          </p:cNvPr>
          <p:cNvSpPr>
            <a:spLocks noGrp="1"/>
          </p:cNvSpPr>
          <p:nvPr>
            <p:ph type="dt" sz="half" idx="10"/>
          </p:nvPr>
        </p:nvSpPr>
        <p:spPr/>
        <p:txBody>
          <a:bodyPr/>
          <a:lstStyle/>
          <a:p>
            <a:fld id="{94F923BD-FCB1-4978-B7E6-2BD7151D1A29}" type="datetimeFigureOut">
              <a:rPr lang="nl-NL" smtClean="0"/>
              <a:t>2-5-2022</a:t>
            </a:fld>
            <a:endParaRPr lang="nl-NL"/>
          </a:p>
        </p:txBody>
      </p:sp>
      <p:sp>
        <p:nvSpPr>
          <p:cNvPr id="5" name="Footer Placeholder 4">
            <a:extLst>
              <a:ext uri="{FF2B5EF4-FFF2-40B4-BE49-F238E27FC236}">
                <a16:creationId xmlns:a16="http://schemas.microsoft.com/office/drawing/2014/main" id="{C3F7D441-EA7D-4EFF-8372-9A9C4E9564DE}"/>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id="{2CCD5F43-2578-4580-9D5B-ADFB56FF6C08}"/>
              </a:ext>
            </a:extLst>
          </p:cNvPr>
          <p:cNvSpPr>
            <a:spLocks noGrp="1"/>
          </p:cNvSpPr>
          <p:nvPr>
            <p:ph type="sldNum" sz="quarter" idx="12"/>
          </p:nvPr>
        </p:nvSpPr>
        <p:spPr/>
        <p:txBody>
          <a:bodyPr/>
          <a:lstStyle/>
          <a:p>
            <a:fld id="{227CBE13-5F7D-4C81-B6F3-47A564B19971}" type="slidenum">
              <a:rPr lang="nl-NL" smtClean="0"/>
              <a:t>‹nr.›</a:t>
            </a:fld>
            <a:endParaRPr lang="nl-NL" dirty="0"/>
          </a:p>
        </p:txBody>
      </p:sp>
      <p:sp>
        <p:nvSpPr>
          <p:cNvPr id="7" name="Text Placeholder 2">
            <a:extLst>
              <a:ext uri="{FF2B5EF4-FFF2-40B4-BE49-F238E27FC236}">
                <a16:creationId xmlns:a16="http://schemas.microsoft.com/office/drawing/2014/main" id="{9BB344CA-2640-4C97-94F8-FA417FAC4A76}"/>
              </a:ext>
            </a:extLst>
          </p:cNvPr>
          <p:cNvSpPr>
            <a:spLocks noGrp="1"/>
          </p:cNvSpPr>
          <p:nvPr>
            <p:ph type="body" idx="13" hasCustomPrompt="1"/>
          </p:nvPr>
        </p:nvSpPr>
        <p:spPr>
          <a:xfrm>
            <a:off x="618300" y="1270801"/>
            <a:ext cx="5940000" cy="480525"/>
          </a:xfrm>
        </p:spPr>
        <p:txBody>
          <a:bodyPr anchor="t" anchorCtr="0">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BE" dirty="0" err="1"/>
              <a:t>subtitel</a:t>
            </a:r>
            <a:endParaRPr lang="en-US" dirty="0"/>
          </a:p>
        </p:txBody>
      </p:sp>
      <p:sp>
        <p:nvSpPr>
          <p:cNvPr id="8" name="Title 7">
            <a:extLst>
              <a:ext uri="{FF2B5EF4-FFF2-40B4-BE49-F238E27FC236}">
                <a16:creationId xmlns:a16="http://schemas.microsoft.com/office/drawing/2014/main" id="{F649E994-3B3B-4724-9E9E-6BAF90CF35C2}"/>
              </a:ext>
            </a:extLst>
          </p:cNvPr>
          <p:cNvSpPr>
            <a:spLocks noGrp="1"/>
          </p:cNvSpPr>
          <p:nvPr>
            <p:ph type="title" hasCustomPrompt="1"/>
          </p:nvPr>
        </p:nvSpPr>
        <p:spPr/>
        <p:txBody>
          <a:bodyPr/>
          <a:lstStyle>
            <a:lvl1pPr>
              <a:defRPr/>
            </a:lvl1pPr>
          </a:lstStyle>
          <a:p>
            <a:r>
              <a:rPr lang="en-BE" dirty="0"/>
              <a:t>slide </a:t>
            </a:r>
            <a:r>
              <a:rPr lang="en-BE" dirty="0" err="1"/>
              <a:t>titel</a:t>
            </a:r>
            <a:endParaRPr lang="nl-NL" dirty="0"/>
          </a:p>
        </p:txBody>
      </p:sp>
      <p:pic>
        <p:nvPicPr>
          <p:cNvPr id="9" name="Picture 8">
            <a:extLst>
              <a:ext uri="{FF2B5EF4-FFF2-40B4-BE49-F238E27FC236}">
                <a16:creationId xmlns:a16="http://schemas.microsoft.com/office/drawing/2014/main" id="{6B84D263-6463-4B8E-92E1-A1D46FB39B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43987" y="0"/>
            <a:ext cx="100013" cy="6858000"/>
          </a:xfrm>
          <a:prstGeom prst="rect">
            <a:avLst/>
          </a:prstGeom>
        </p:spPr>
      </p:pic>
    </p:spTree>
    <p:extLst>
      <p:ext uri="{BB962C8B-B14F-4D97-AF65-F5344CB8AC3E}">
        <p14:creationId xmlns:p14="http://schemas.microsoft.com/office/powerpoint/2010/main" val="1449960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EC0C-E412-43B3-A2B3-1C58DE8FF222}"/>
              </a:ext>
            </a:extLst>
          </p:cNvPr>
          <p:cNvSpPr>
            <a:spLocks noGrp="1"/>
          </p:cNvSpPr>
          <p:nvPr>
            <p:ph type="ctrTitle" hasCustomPrompt="1"/>
          </p:nvPr>
        </p:nvSpPr>
        <p:spPr>
          <a:xfrm>
            <a:off x="618301" y="824400"/>
            <a:ext cx="3360768" cy="958363"/>
          </a:xfrm>
        </p:spPr>
        <p:txBody>
          <a:bodyPr anchor="t" anchorCtr="0">
            <a:noAutofit/>
          </a:bodyPr>
          <a:lstStyle>
            <a:lvl1pPr algn="l">
              <a:defRPr sz="2625"/>
            </a:lvl1pPr>
          </a:lstStyle>
          <a:p>
            <a:r>
              <a:rPr lang="en-BE" dirty="0" err="1"/>
              <a:t>titel</a:t>
            </a:r>
            <a:r>
              <a:rPr lang="en-BE" dirty="0"/>
              <a:t> van de </a:t>
            </a:r>
            <a:r>
              <a:rPr lang="en-BE" dirty="0" err="1"/>
              <a:t>presentatie</a:t>
            </a:r>
            <a:endParaRPr lang="nl-NL" dirty="0"/>
          </a:p>
        </p:txBody>
      </p:sp>
      <p:sp>
        <p:nvSpPr>
          <p:cNvPr id="3" name="Subtitle 2">
            <a:extLst>
              <a:ext uri="{FF2B5EF4-FFF2-40B4-BE49-F238E27FC236}">
                <a16:creationId xmlns:a16="http://schemas.microsoft.com/office/drawing/2014/main" id="{7E579AE5-55B7-4CAE-A5E7-5ABE01149032}"/>
              </a:ext>
            </a:extLst>
          </p:cNvPr>
          <p:cNvSpPr>
            <a:spLocks noGrp="1"/>
          </p:cNvSpPr>
          <p:nvPr>
            <p:ph type="subTitle" idx="1" hasCustomPrompt="1"/>
          </p:nvPr>
        </p:nvSpPr>
        <p:spPr>
          <a:xfrm>
            <a:off x="618300" y="1782762"/>
            <a:ext cx="3360768" cy="1655762"/>
          </a:xfrm>
        </p:spPr>
        <p:txBody>
          <a:bodyPr>
            <a:noAutofit/>
          </a:bodyPr>
          <a:lstStyle>
            <a:lvl1pPr marL="0" indent="0" algn="l">
              <a:buNone/>
              <a:defRPr sz="21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BE" dirty="0" err="1"/>
              <a:t>subtitel</a:t>
            </a:r>
            <a:endParaRPr lang="nl-NL" dirty="0"/>
          </a:p>
        </p:txBody>
      </p:sp>
      <p:pic>
        <p:nvPicPr>
          <p:cNvPr id="8" name="Picture 7">
            <a:extLst>
              <a:ext uri="{FF2B5EF4-FFF2-40B4-BE49-F238E27FC236}">
                <a16:creationId xmlns:a16="http://schemas.microsoft.com/office/drawing/2014/main" id="{4764513D-AEE7-4450-A720-AFE32B5BCDE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572000" y="1"/>
            <a:ext cx="4572000" cy="6857999"/>
          </a:xfrm>
          <a:prstGeom prst="rect">
            <a:avLst/>
          </a:prstGeom>
        </p:spPr>
      </p:pic>
      <p:pic>
        <p:nvPicPr>
          <p:cNvPr id="10" name="Graphic 9">
            <a:extLst>
              <a:ext uri="{FF2B5EF4-FFF2-40B4-BE49-F238E27FC236}">
                <a16:creationId xmlns:a16="http://schemas.microsoft.com/office/drawing/2014/main" id="{EE3957B0-E529-48BA-B47D-42E2E988DBA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8300" y="4809600"/>
            <a:ext cx="772200" cy="1222394"/>
          </a:xfrm>
          <a:prstGeom prst="rect">
            <a:avLst/>
          </a:prstGeom>
        </p:spPr>
      </p:pic>
    </p:spTree>
    <p:extLst>
      <p:ext uri="{BB962C8B-B14F-4D97-AF65-F5344CB8AC3E}">
        <p14:creationId xmlns:p14="http://schemas.microsoft.com/office/powerpoint/2010/main" val="12266319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dia met foto">
    <p:spTree>
      <p:nvGrpSpPr>
        <p:cNvPr id="1" name=""/>
        <p:cNvGrpSpPr/>
        <p:nvPr/>
      </p:nvGrpSpPr>
      <p:grpSpPr>
        <a:xfrm>
          <a:off x="0" y="0"/>
          <a:ext cx="0" cy="0"/>
          <a:chOff x="0" y="0"/>
          <a:chExt cx="0" cy="0"/>
        </a:xfrm>
      </p:grpSpPr>
      <p:pic>
        <p:nvPicPr>
          <p:cNvPr id="22" name="Picture 21" descr="Icon&#10;&#10;Description automatically generated with medium confidence">
            <a:extLst>
              <a:ext uri="{FF2B5EF4-FFF2-40B4-BE49-F238E27FC236}">
                <a16:creationId xmlns:a16="http://schemas.microsoft.com/office/drawing/2014/main" id="{A5C08076-D77F-4C4B-A505-286B520235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24612" y="0"/>
            <a:ext cx="2719388" cy="6858000"/>
          </a:xfrm>
          <a:prstGeom prst="rect">
            <a:avLst/>
          </a:prstGeom>
        </p:spPr>
      </p:pic>
      <p:sp>
        <p:nvSpPr>
          <p:cNvPr id="2" name="Title 1">
            <a:extLst>
              <a:ext uri="{FF2B5EF4-FFF2-40B4-BE49-F238E27FC236}">
                <a16:creationId xmlns:a16="http://schemas.microsoft.com/office/drawing/2014/main" id="{A361EC0C-E412-43B3-A2B3-1C58DE8FF222}"/>
              </a:ext>
            </a:extLst>
          </p:cNvPr>
          <p:cNvSpPr>
            <a:spLocks noGrp="1"/>
          </p:cNvSpPr>
          <p:nvPr>
            <p:ph type="ctrTitle" hasCustomPrompt="1"/>
          </p:nvPr>
        </p:nvSpPr>
        <p:spPr>
          <a:xfrm>
            <a:off x="618301" y="824400"/>
            <a:ext cx="3360768" cy="958363"/>
          </a:xfrm>
        </p:spPr>
        <p:txBody>
          <a:bodyPr anchor="t" anchorCtr="0">
            <a:noAutofit/>
          </a:bodyPr>
          <a:lstStyle>
            <a:lvl1pPr algn="l">
              <a:defRPr sz="2625"/>
            </a:lvl1pPr>
          </a:lstStyle>
          <a:p>
            <a:r>
              <a:rPr lang="en-BE" dirty="0" err="1"/>
              <a:t>titel</a:t>
            </a:r>
            <a:r>
              <a:rPr lang="en-BE" dirty="0"/>
              <a:t> van de </a:t>
            </a:r>
            <a:r>
              <a:rPr lang="en-BE" dirty="0" err="1"/>
              <a:t>presentatie</a:t>
            </a:r>
            <a:endParaRPr lang="nl-NL" dirty="0"/>
          </a:p>
        </p:txBody>
      </p:sp>
      <p:sp>
        <p:nvSpPr>
          <p:cNvPr id="3" name="Subtitle 2">
            <a:extLst>
              <a:ext uri="{FF2B5EF4-FFF2-40B4-BE49-F238E27FC236}">
                <a16:creationId xmlns:a16="http://schemas.microsoft.com/office/drawing/2014/main" id="{7E579AE5-55B7-4CAE-A5E7-5ABE01149032}"/>
              </a:ext>
            </a:extLst>
          </p:cNvPr>
          <p:cNvSpPr>
            <a:spLocks noGrp="1"/>
          </p:cNvSpPr>
          <p:nvPr>
            <p:ph type="subTitle" idx="1" hasCustomPrompt="1"/>
          </p:nvPr>
        </p:nvSpPr>
        <p:spPr>
          <a:xfrm>
            <a:off x="618300" y="1782762"/>
            <a:ext cx="3360768" cy="1655762"/>
          </a:xfrm>
        </p:spPr>
        <p:txBody>
          <a:bodyPr>
            <a:noAutofit/>
          </a:bodyPr>
          <a:lstStyle>
            <a:lvl1pPr marL="0" indent="0" algn="l">
              <a:buNone/>
              <a:defRPr sz="21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BE" dirty="0" err="1"/>
              <a:t>subtitel</a:t>
            </a:r>
            <a:endParaRPr lang="nl-NL" dirty="0"/>
          </a:p>
        </p:txBody>
      </p:sp>
      <p:pic>
        <p:nvPicPr>
          <p:cNvPr id="10" name="Graphic 9">
            <a:extLst>
              <a:ext uri="{FF2B5EF4-FFF2-40B4-BE49-F238E27FC236}">
                <a16:creationId xmlns:a16="http://schemas.microsoft.com/office/drawing/2014/main" id="{EE3957B0-E529-48BA-B47D-42E2E988DBA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8300" y="4809600"/>
            <a:ext cx="772200" cy="1222394"/>
          </a:xfrm>
          <a:prstGeom prst="rect">
            <a:avLst/>
          </a:prstGeom>
        </p:spPr>
      </p:pic>
      <p:sp>
        <p:nvSpPr>
          <p:cNvPr id="14" name="Picture Placeholder 13">
            <a:extLst>
              <a:ext uri="{FF2B5EF4-FFF2-40B4-BE49-F238E27FC236}">
                <a16:creationId xmlns:a16="http://schemas.microsoft.com/office/drawing/2014/main" id="{07AA243B-0281-4560-96B8-9329D8F90056}"/>
              </a:ext>
            </a:extLst>
          </p:cNvPr>
          <p:cNvSpPr>
            <a:spLocks noGrp="1"/>
          </p:cNvSpPr>
          <p:nvPr>
            <p:ph type="pic" sz="quarter" idx="10"/>
          </p:nvPr>
        </p:nvSpPr>
        <p:spPr>
          <a:xfrm>
            <a:off x="2029500" y="1278002"/>
            <a:ext cx="7117116" cy="5584173"/>
          </a:xfrm>
          <a:custGeom>
            <a:avLst/>
            <a:gdLst>
              <a:gd name="connsiteX0" fmla="*/ 5584173 w 9489488"/>
              <a:gd name="connsiteY0" fmla="*/ 0 h 5584173"/>
              <a:gd name="connsiteX1" fmla="*/ 9489488 w 9489488"/>
              <a:gd name="connsiteY1" fmla="*/ 3905328 h 5584173"/>
              <a:gd name="connsiteX2" fmla="*/ 9489488 w 9489488"/>
              <a:gd name="connsiteY2" fmla="*/ 5584173 h 5584173"/>
              <a:gd name="connsiteX3" fmla="*/ 0 w 9489488"/>
              <a:gd name="connsiteY3" fmla="*/ 5584173 h 5584173"/>
            </a:gdLst>
            <a:ahLst/>
            <a:cxnLst>
              <a:cxn ang="0">
                <a:pos x="connsiteX0" y="connsiteY0"/>
              </a:cxn>
              <a:cxn ang="0">
                <a:pos x="connsiteX1" y="connsiteY1"/>
              </a:cxn>
              <a:cxn ang="0">
                <a:pos x="connsiteX2" y="connsiteY2"/>
              </a:cxn>
              <a:cxn ang="0">
                <a:pos x="connsiteX3" y="connsiteY3"/>
              </a:cxn>
            </a:cxnLst>
            <a:rect l="l" t="t" r="r" b="b"/>
            <a:pathLst>
              <a:path w="9489488" h="5584173">
                <a:moveTo>
                  <a:pt x="5584173" y="0"/>
                </a:moveTo>
                <a:lnTo>
                  <a:pt x="9489488" y="3905328"/>
                </a:lnTo>
                <a:lnTo>
                  <a:pt x="9489488" y="5584173"/>
                </a:lnTo>
                <a:lnTo>
                  <a:pt x="0" y="5584173"/>
                </a:lnTo>
                <a:close/>
              </a:path>
            </a:pathLst>
          </a:custGeom>
        </p:spPr>
        <p:txBody>
          <a:bodyPr wrap="square" bIns="1080000" anchor="b">
            <a:noAutofit/>
          </a:bodyPr>
          <a:lstStyle>
            <a:lvl8pPr algn="ctr">
              <a:defRPr/>
            </a:lvl8pPr>
          </a:lstStyle>
          <a:p>
            <a:pPr lvl="7"/>
            <a:r>
              <a:rPr lang="nl-NL"/>
              <a:t>Klik op het pictogram als u een afbeelding wilt toevoegen</a:t>
            </a:r>
            <a:endParaRPr lang="nl-NL" dirty="0"/>
          </a:p>
        </p:txBody>
      </p:sp>
    </p:spTree>
    <p:extLst>
      <p:ext uri="{BB962C8B-B14F-4D97-AF65-F5344CB8AC3E}">
        <p14:creationId xmlns:p14="http://schemas.microsoft.com/office/powerpoint/2010/main" val="36658608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4043CB-DF8F-48D0-8795-B19739A73F81}"/>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Date Placeholder 3">
            <a:extLst>
              <a:ext uri="{FF2B5EF4-FFF2-40B4-BE49-F238E27FC236}">
                <a16:creationId xmlns:a16="http://schemas.microsoft.com/office/drawing/2014/main" id="{AE763E2E-726B-47D7-A150-78AF22A5D2FF}"/>
              </a:ext>
            </a:extLst>
          </p:cNvPr>
          <p:cNvSpPr>
            <a:spLocks noGrp="1"/>
          </p:cNvSpPr>
          <p:nvPr>
            <p:ph type="dt" sz="half" idx="10"/>
          </p:nvPr>
        </p:nvSpPr>
        <p:spPr/>
        <p:txBody>
          <a:bodyPr/>
          <a:lstStyle/>
          <a:p>
            <a:fld id="{94F923BD-FCB1-4978-B7E6-2BD7151D1A29}" type="datetimeFigureOut">
              <a:rPr lang="nl-NL" smtClean="0"/>
              <a:t>2-5-2022</a:t>
            </a:fld>
            <a:endParaRPr lang="nl-NL"/>
          </a:p>
        </p:txBody>
      </p:sp>
      <p:sp>
        <p:nvSpPr>
          <p:cNvPr id="5" name="Footer Placeholder 4">
            <a:extLst>
              <a:ext uri="{FF2B5EF4-FFF2-40B4-BE49-F238E27FC236}">
                <a16:creationId xmlns:a16="http://schemas.microsoft.com/office/drawing/2014/main" id="{C3F7D441-EA7D-4EFF-8372-9A9C4E9564DE}"/>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id="{2CCD5F43-2578-4580-9D5B-ADFB56FF6C08}"/>
              </a:ext>
            </a:extLst>
          </p:cNvPr>
          <p:cNvSpPr>
            <a:spLocks noGrp="1"/>
          </p:cNvSpPr>
          <p:nvPr>
            <p:ph type="sldNum" sz="quarter" idx="12"/>
          </p:nvPr>
        </p:nvSpPr>
        <p:spPr/>
        <p:txBody>
          <a:bodyPr/>
          <a:lstStyle/>
          <a:p>
            <a:fld id="{227CBE13-5F7D-4C81-B6F3-47A564B19971}" type="slidenum">
              <a:rPr lang="nl-NL" smtClean="0"/>
              <a:t>‹nr.›</a:t>
            </a:fld>
            <a:endParaRPr lang="nl-NL" dirty="0"/>
          </a:p>
        </p:txBody>
      </p:sp>
      <p:sp>
        <p:nvSpPr>
          <p:cNvPr id="7" name="Text Placeholder 2">
            <a:extLst>
              <a:ext uri="{FF2B5EF4-FFF2-40B4-BE49-F238E27FC236}">
                <a16:creationId xmlns:a16="http://schemas.microsoft.com/office/drawing/2014/main" id="{9BB344CA-2640-4C97-94F8-FA417FAC4A76}"/>
              </a:ext>
            </a:extLst>
          </p:cNvPr>
          <p:cNvSpPr>
            <a:spLocks noGrp="1"/>
          </p:cNvSpPr>
          <p:nvPr>
            <p:ph type="body" idx="13" hasCustomPrompt="1"/>
          </p:nvPr>
        </p:nvSpPr>
        <p:spPr>
          <a:xfrm>
            <a:off x="618300" y="1270801"/>
            <a:ext cx="5940000" cy="480525"/>
          </a:xfrm>
        </p:spPr>
        <p:txBody>
          <a:bodyPr anchor="t" anchorCtr="0">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BE" dirty="0" err="1"/>
              <a:t>subtitel</a:t>
            </a:r>
            <a:endParaRPr lang="en-US" dirty="0"/>
          </a:p>
        </p:txBody>
      </p:sp>
      <p:sp>
        <p:nvSpPr>
          <p:cNvPr id="8" name="Title 7">
            <a:extLst>
              <a:ext uri="{FF2B5EF4-FFF2-40B4-BE49-F238E27FC236}">
                <a16:creationId xmlns:a16="http://schemas.microsoft.com/office/drawing/2014/main" id="{F649E994-3B3B-4724-9E9E-6BAF90CF35C2}"/>
              </a:ext>
            </a:extLst>
          </p:cNvPr>
          <p:cNvSpPr>
            <a:spLocks noGrp="1"/>
          </p:cNvSpPr>
          <p:nvPr>
            <p:ph type="title" hasCustomPrompt="1"/>
          </p:nvPr>
        </p:nvSpPr>
        <p:spPr/>
        <p:txBody>
          <a:bodyPr/>
          <a:lstStyle>
            <a:lvl1pPr>
              <a:defRPr/>
            </a:lvl1pPr>
          </a:lstStyle>
          <a:p>
            <a:r>
              <a:rPr lang="en-BE" dirty="0"/>
              <a:t>slide </a:t>
            </a:r>
            <a:r>
              <a:rPr lang="en-BE" dirty="0" err="1"/>
              <a:t>titel</a:t>
            </a:r>
            <a:endParaRPr lang="nl-NL" dirty="0"/>
          </a:p>
        </p:txBody>
      </p:sp>
      <p:pic>
        <p:nvPicPr>
          <p:cNvPr id="9" name="Picture 8">
            <a:extLst>
              <a:ext uri="{FF2B5EF4-FFF2-40B4-BE49-F238E27FC236}">
                <a16:creationId xmlns:a16="http://schemas.microsoft.com/office/drawing/2014/main" id="{6B84D263-6463-4B8E-92E1-A1D46FB39B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43987" y="0"/>
            <a:ext cx="100013" cy="6858000"/>
          </a:xfrm>
          <a:prstGeom prst="rect">
            <a:avLst/>
          </a:prstGeom>
        </p:spPr>
      </p:pic>
    </p:spTree>
    <p:extLst>
      <p:ext uri="{BB962C8B-B14F-4D97-AF65-F5344CB8AC3E}">
        <p14:creationId xmlns:p14="http://schemas.microsoft.com/office/powerpoint/2010/main" val="21198108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houd - 2 kolomme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4043CB-DF8F-48D0-8795-B19739A73F81}"/>
              </a:ext>
            </a:extLst>
          </p:cNvPr>
          <p:cNvSpPr>
            <a:spLocks noGrp="1"/>
          </p:cNvSpPr>
          <p:nvPr>
            <p:ph idx="1"/>
          </p:nvPr>
        </p:nvSpPr>
        <p:spPr>
          <a:xfrm>
            <a:off x="618300" y="2404800"/>
            <a:ext cx="3653100" cy="3628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Date Placeholder 3">
            <a:extLst>
              <a:ext uri="{FF2B5EF4-FFF2-40B4-BE49-F238E27FC236}">
                <a16:creationId xmlns:a16="http://schemas.microsoft.com/office/drawing/2014/main" id="{AE763E2E-726B-47D7-A150-78AF22A5D2FF}"/>
              </a:ext>
            </a:extLst>
          </p:cNvPr>
          <p:cNvSpPr>
            <a:spLocks noGrp="1"/>
          </p:cNvSpPr>
          <p:nvPr>
            <p:ph type="dt" sz="half" idx="10"/>
          </p:nvPr>
        </p:nvSpPr>
        <p:spPr/>
        <p:txBody>
          <a:bodyPr/>
          <a:lstStyle/>
          <a:p>
            <a:fld id="{94F923BD-FCB1-4978-B7E6-2BD7151D1A29}" type="datetimeFigureOut">
              <a:rPr lang="nl-NL" smtClean="0"/>
              <a:t>2-5-2022</a:t>
            </a:fld>
            <a:endParaRPr lang="nl-NL"/>
          </a:p>
        </p:txBody>
      </p:sp>
      <p:sp>
        <p:nvSpPr>
          <p:cNvPr id="5" name="Footer Placeholder 4">
            <a:extLst>
              <a:ext uri="{FF2B5EF4-FFF2-40B4-BE49-F238E27FC236}">
                <a16:creationId xmlns:a16="http://schemas.microsoft.com/office/drawing/2014/main" id="{C3F7D441-EA7D-4EFF-8372-9A9C4E9564DE}"/>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id="{2CCD5F43-2578-4580-9D5B-ADFB56FF6C08}"/>
              </a:ext>
            </a:extLst>
          </p:cNvPr>
          <p:cNvSpPr>
            <a:spLocks noGrp="1"/>
          </p:cNvSpPr>
          <p:nvPr>
            <p:ph type="sldNum" sz="quarter" idx="12"/>
          </p:nvPr>
        </p:nvSpPr>
        <p:spPr/>
        <p:txBody>
          <a:bodyPr/>
          <a:lstStyle/>
          <a:p>
            <a:fld id="{227CBE13-5F7D-4C81-B6F3-47A564B19971}" type="slidenum">
              <a:rPr lang="nl-NL" smtClean="0"/>
              <a:t>‹nr.›</a:t>
            </a:fld>
            <a:endParaRPr lang="nl-NL" dirty="0"/>
          </a:p>
        </p:txBody>
      </p:sp>
      <p:sp>
        <p:nvSpPr>
          <p:cNvPr id="7" name="Text Placeholder 2">
            <a:extLst>
              <a:ext uri="{FF2B5EF4-FFF2-40B4-BE49-F238E27FC236}">
                <a16:creationId xmlns:a16="http://schemas.microsoft.com/office/drawing/2014/main" id="{9BB344CA-2640-4C97-94F8-FA417FAC4A76}"/>
              </a:ext>
            </a:extLst>
          </p:cNvPr>
          <p:cNvSpPr>
            <a:spLocks noGrp="1"/>
          </p:cNvSpPr>
          <p:nvPr>
            <p:ph type="body" idx="13" hasCustomPrompt="1"/>
          </p:nvPr>
        </p:nvSpPr>
        <p:spPr>
          <a:xfrm>
            <a:off x="618300" y="1270800"/>
            <a:ext cx="5940000" cy="823912"/>
          </a:xfrm>
        </p:spPr>
        <p:txBody>
          <a:bodyPr anchor="t" anchorCtr="0">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BE" dirty="0" err="1"/>
              <a:t>subtitel</a:t>
            </a:r>
            <a:endParaRPr lang="en-US" dirty="0"/>
          </a:p>
        </p:txBody>
      </p:sp>
      <p:sp>
        <p:nvSpPr>
          <p:cNvPr id="8" name="Title 7">
            <a:extLst>
              <a:ext uri="{FF2B5EF4-FFF2-40B4-BE49-F238E27FC236}">
                <a16:creationId xmlns:a16="http://schemas.microsoft.com/office/drawing/2014/main" id="{F649E994-3B3B-4724-9E9E-6BAF90CF35C2}"/>
              </a:ext>
            </a:extLst>
          </p:cNvPr>
          <p:cNvSpPr>
            <a:spLocks noGrp="1"/>
          </p:cNvSpPr>
          <p:nvPr>
            <p:ph type="title" hasCustomPrompt="1"/>
          </p:nvPr>
        </p:nvSpPr>
        <p:spPr/>
        <p:txBody>
          <a:bodyPr/>
          <a:lstStyle>
            <a:lvl1pPr>
              <a:defRPr/>
            </a:lvl1pPr>
          </a:lstStyle>
          <a:p>
            <a:r>
              <a:rPr lang="en-BE" dirty="0"/>
              <a:t>slide </a:t>
            </a:r>
            <a:r>
              <a:rPr lang="en-BE" dirty="0" err="1"/>
              <a:t>titel</a:t>
            </a:r>
            <a:endParaRPr lang="nl-NL" dirty="0"/>
          </a:p>
        </p:txBody>
      </p:sp>
      <p:pic>
        <p:nvPicPr>
          <p:cNvPr id="9" name="Picture 8">
            <a:extLst>
              <a:ext uri="{FF2B5EF4-FFF2-40B4-BE49-F238E27FC236}">
                <a16:creationId xmlns:a16="http://schemas.microsoft.com/office/drawing/2014/main" id="{6B84D263-6463-4B8E-92E1-A1D46FB39B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43987" y="0"/>
            <a:ext cx="100013" cy="6858000"/>
          </a:xfrm>
          <a:prstGeom prst="rect">
            <a:avLst/>
          </a:prstGeom>
        </p:spPr>
      </p:pic>
      <p:sp>
        <p:nvSpPr>
          <p:cNvPr id="10" name="Content Placeholder 2">
            <a:extLst>
              <a:ext uri="{FF2B5EF4-FFF2-40B4-BE49-F238E27FC236}">
                <a16:creationId xmlns:a16="http://schemas.microsoft.com/office/drawing/2014/main" id="{92B2CFFE-5691-4172-AB20-6639DBDF0E25}"/>
              </a:ext>
            </a:extLst>
          </p:cNvPr>
          <p:cNvSpPr>
            <a:spLocks noGrp="1"/>
          </p:cNvSpPr>
          <p:nvPr>
            <p:ph idx="14"/>
          </p:nvPr>
        </p:nvSpPr>
        <p:spPr>
          <a:xfrm>
            <a:off x="4872600" y="2404800"/>
            <a:ext cx="3653100" cy="3628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284088069"/>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houd - afbeelding rech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4043CB-DF8F-48D0-8795-B19739A73F81}"/>
              </a:ext>
            </a:extLst>
          </p:cNvPr>
          <p:cNvSpPr>
            <a:spLocks noGrp="1"/>
          </p:cNvSpPr>
          <p:nvPr>
            <p:ph idx="1"/>
          </p:nvPr>
        </p:nvSpPr>
        <p:spPr>
          <a:xfrm>
            <a:off x="618300" y="2404800"/>
            <a:ext cx="3653100" cy="3628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Date Placeholder 3">
            <a:extLst>
              <a:ext uri="{FF2B5EF4-FFF2-40B4-BE49-F238E27FC236}">
                <a16:creationId xmlns:a16="http://schemas.microsoft.com/office/drawing/2014/main" id="{AE763E2E-726B-47D7-A150-78AF22A5D2FF}"/>
              </a:ext>
            </a:extLst>
          </p:cNvPr>
          <p:cNvSpPr>
            <a:spLocks noGrp="1"/>
          </p:cNvSpPr>
          <p:nvPr>
            <p:ph type="dt" sz="half" idx="10"/>
          </p:nvPr>
        </p:nvSpPr>
        <p:spPr/>
        <p:txBody>
          <a:bodyPr/>
          <a:lstStyle/>
          <a:p>
            <a:fld id="{94F923BD-FCB1-4978-B7E6-2BD7151D1A29}" type="datetimeFigureOut">
              <a:rPr lang="nl-NL" smtClean="0"/>
              <a:t>2-5-2022</a:t>
            </a:fld>
            <a:endParaRPr lang="nl-NL"/>
          </a:p>
        </p:txBody>
      </p:sp>
      <p:sp>
        <p:nvSpPr>
          <p:cNvPr id="5" name="Footer Placeholder 4">
            <a:extLst>
              <a:ext uri="{FF2B5EF4-FFF2-40B4-BE49-F238E27FC236}">
                <a16:creationId xmlns:a16="http://schemas.microsoft.com/office/drawing/2014/main" id="{C3F7D441-EA7D-4EFF-8372-9A9C4E9564DE}"/>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id="{2CCD5F43-2578-4580-9D5B-ADFB56FF6C08}"/>
              </a:ext>
            </a:extLst>
          </p:cNvPr>
          <p:cNvSpPr>
            <a:spLocks noGrp="1"/>
          </p:cNvSpPr>
          <p:nvPr>
            <p:ph type="sldNum" sz="quarter" idx="12"/>
          </p:nvPr>
        </p:nvSpPr>
        <p:spPr/>
        <p:txBody>
          <a:bodyPr/>
          <a:lstStyle/>
          <a:p>
            <a:fld id="{227CBE13-5F7D-4C81-B6F3-47A564B19971}" type="slidenum">
              <a:rPr lang="nl-NL" smtClean="0"/>
              <a:t>‹nr.›</a:t>
            </a:fld>
            <a:endParaRPr lang="nl-NL" dirty="0"/>
          </a:p>
        </p:txBody>
      </p:sp>
      <p:sp>
        <p:nvSpPr>
          <p:cNvPr id="7" name="Text Placeholder 2">
            <a:extLst>
              <a:ext uri="{FF2B5EF4-FFF2-40B4-BE49-F238E27FC236}">
                <a16:creationId xmlns:a16="http://schemas.microsoft.com/office/drawing/2014/main" id="{9BB344CA-2640-4C97-94F8-FA417FAC4A76}"/>
              </a:ext>
            </a:extLst>
          </p:cNvPr>
          <p:cNvSpPr>
            <a:spLocks noGrp="1"/>
          </p:cNvSpPr>
          <p:nvPr>
            <p:ph type="body" idx="13" hasCustomPrompt="1"/>
          </p:nvPr>
        </p:nvSpPr>
        <p:spPr>
          <a:xfrm>
            <a:off x="618300" y="1270800"/>
            <a:ext cx="3653100" cy="823912"/>
          </a:xfrm>
        </p:spPr>
        <p:txBody>
          <a:bodyPr anchor="t" anchorCtr="0">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BE" dirty="0" err="1"/>
              <a:t>subtitel</a:t>
            </a:r>
            <a:endParaRPr lang="en-US" dirty="0"/>
          </a:p>
        </p:txBody>
      </p:sp>
      <p:sp>
        <p:nvSpPr>
          <p:cNvPr id="8" name="Title 7">
            <a:extLst>
              <a:ext uri="{FF2B5EF4-FFF2-40B4-BE49-F238E27FC236}">
                <a16:creationId xmlns:a16="http://schemas.microsoft.com/office/drawing/2014/main" id="{F649E994-3B3B-4724-9E9E-6BAF90CF35C2}"/>
              </a:ext>
            </a:extLst>
          </p:cNvPr>
          <p:cNvSpPr>
            <a:spLocks noGrp="1"/>
          </p:cNvSpPr>
          <p:nvPr>
            <p:ph type="title" hasCustomPrompt="1"/>
          </p:nvPr>
        </p:nvSpPr>
        <p:spPr>
          <a:xfrm>
            <a:off x="618300" y="824401"/>
            <a:ext cx="3653100" cy="480525"/>
          </a:xfrm>
        </p:spPr>
        <p:txBody>
          <a:bodyPr/>
          <a:lstStyle>
            <a:lvl1pPr>
              <a:defRPr/>
            </a:lvl1pPr>
          </a:lstStyle>
          <a:p>
            <a:r>
              <a:rPr lang="en-BE" dirty="0"/>
              <a:t>slide </a:t>
            </a:r>
            <a:r>
              <a:rPr lang="en-BE" dirty="0" err="1"/>
              <a:t>titel</a:t>
            </a:r>
            <a:endParaRPr lang="nl-NL" dirty="0"/>
          </a:p>
        </p:txBody>
      </p:sp>
      <p:sp>
        <p:nvSpPr>
          <p:cNvPr id="11" name="Picture Placeholder 10">
            <a:extLst>
              <a:ext uri="{FF2B5EF4-FFF2-40B4-BE49-F238E27FC236}">
                <a16:creationId xmlns:a16="http://schemas.microsoft.com/office/drawing/2014/main" id="{E8B59268-60A0-484B-A6A1-51BDEE7EA733}"/>
              </a:ext>
            </a:extLst>
          </p:cNvPr>
          <p:cNvSpPr>
            <a:spLocks noGrp="1"/>
          </p:cNvSpPr>
          <p:nvPr>
            <p:ph type="pic" sz="quarter" idx="14"/>
          </p:nvPr>
        </p:nvSpPr>
        <p:spPr>
          <a:xfrm>
            <a:off x="4572900" y="0"/>
            <a:ext cx="3952800" cy="6048000"/>
          </a:xfrm>
        </p:spPr>
        <p:txBody>
          <a:bodyPr tIns="1080000"/>
          <a:lstStyle>
            <a:lvl1pPr marL="0" indent="0" algn="ctr">
              <a:buFont typeface="Arial" panose="020B0604020202020204" pitchFamily="34" charset="0"/>
              <a:buNone/>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1885338317"/>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houd - afbeelding link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4043CB-DF8F-48D0-8795-B19739A73F81}"/>
              </a:ext>
            </a:extLst>
          </p:cNvPr>
          <p:cNvSpPr>
            <a:spLocks noGrp="1"/>
          </p:cNvSpPr>
          <p:nvPr>
            <p:ph idx="1"/>
          </p:nvPr>
        </p:nvSpPr>
        <p:spPr>
          <a:xfrm>
            <a:off x="5131800" y="2404800"/>
            <a:ext cx="3393900" cy="3628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Date Placeholder 3">
            <a:extLst>
              <a:ext uri="{FF2B5EF4-FFF2-40B4-BE49-F238E27FC236}">
                <a16:creationId xmlns:a16="http://schemas.microsoft.com/office/drawing/2014/main" id="{AE763E2E-726B-47D7-A150-78AF22A5D2FF}"/>
              </a:ext>
            </a:extLst>
          </p:cNvPr>
          <p:cNvSpPr>
            <a:spLocks noGrp="1"/>
          </p:cNvSpPr>
          <p:nvPr>
            <p:ph type="dt" sz="half" idx="10"/>
          </p:nvPr>
        </p:nvSpPr>
        <p:spPr/>
        <p:txBody>
          <a:bodyPr/>
          <a:lstStyle/>
          <a:p>
            <a:fld id="{94F923BD-FCB1-4978-B7E6-2BD7151D1A29}" type="datetimeFigureOut">
              <a:rPr lang="nl-NL" smtClean="0"/>
              <a:t>2-5-2022</a:t>
            </a:fld>
            <a:endParaRPr lang="nl-NL"/>
          </a:p>
        </p:txBody>
      </p:sp>
      <p:sp>
        <p:nvSpPr>
          <p:cNvPr id="5" name="Footer Placeholder 4">
            <a:extLst>
              <a:ext uri="{FF2B5EF4-FFF2-40B4-BE49-F238E27FC236}">
                <a16:creationId xmlns:a16="http://schemas.microsoft.com/office/drawing/2014/main" id="{C3F7D441-EA7D-4EFF-8372-9A9C4E9564DE}"/>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id="{2CCD5F43-2578-4580-9D5B-ADFB56FF6C08}"/>
              </a:ext>
            </a:extLst>
          </p:cNvPr>
          <p:cNvSpPr>
            <a:spLocks noGrp="1"/>
          </p:cNvSpPr>
          <p:nvPr>
            <p:ph type="sldNum" sz="quarter" idx="12"/>
          </p:nvPr>
        </p:nvSpPr>
        <p:spPr/>
        <p:txBody>
          <a:bodyPr/>
          <a:lstStyle/>
          <a:p>
            <a:fld id="{227CBE13-5F7D-4C81-B6F3-47A564B19971}" type="slidenum">
              <a:rPr lang="nl-NL" smtClean="0"/>
              <a:t>‹nr.›</a:t>
            </a:fld>
            <a:endParaRPr lang="nl-NL" dirty="0"/>
          </a:p>
        </p:txBody>
      </p:sp>
      <p:sp>
        <p:nvSpPr>
          <p:cNvPr id="7" name="Text Placeholder 2">
            <a:extLst>
              <a:ext uri="{FF2B5EF4-FFF2-40B4-BE49-F238E27FC236}">
                <a16:creationId xmlns:a16="http://schemas.microsoft.com/office/drawing/2014/main" id="{9BB344CA-2640-4C97-94F8-FA417FAC4A76}"/>
              </a:ext>
            </a:extLst>
          </p:cNvPr>
          <p:cNvSpPr>
            <a:spLocks noGrp="1"/>
          </p:cNvSpPr>
          <p:nvPr>
            <p:ph type="body" idx="13" hasCustomPrompt="1"/>
          </p:nvPr>
        </p:nvSpPr>
        <p:spPr>
          <a:xfrm>
            <a:off x="5131800" y="1270800"/>
            <a:ext cx="3393900" cy="823912"/>
          </a:xfrm>
        </p:spPr>
        <p:txBody>
          <a:bodyPr anchor="t" anchorCtr="0">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BE" dirty="0" err="1"/>
              <a:t>subtitel</a:t>
            </a:r>
            <a:endParaRPr lang="en-US" dirty="0"/>
          </a:p>
        </p:txBody>
      </p:sp>
      <p:sp>
        <p:nvSpPr>
          <p:cNvPr id="8" name="Title 7">
            <a:extLst>
              <a:ext uri="{FF2B5EF4-FFF2-40B4-BE49-F238E27FC236}">
                <a16:creationId xmlns:a16="http://schemas.microsoft.com/office/drawing/2014/main" id="{F649E994-3B3B-4724-9E9E-6BAF90CF35C2}"/>
              </a:ext>
            </a:extLst>
          </p:cNvPr>
          <p:cNvSpPr>
            <a:spLocks noGrp="1"/>
          </p:cNvSpPr>
          <p:nvPr>
            <p:ph type="title" hasCustomPrompt="1"/>
          </p:nvPr>
        </p:nvSpPr>
        <p:spPr>
          <a:xfrm>
            <a:off x="5131800" y="824401"/>
            <a:ext cx="3393900" cy="480525"/>
          </a:xfrm>
        </p:spPr>
        <p:txBody>
          <a:bodyPr/>
          <a:lstStyle>
            <a:lvl1pPr>
              <a:defRPr/>
            </a:lvl1pPr>
          </a:lstStyle>
          <a:p>
            <a:r>
              <a:rPr lang="en-BE" dirty="0"/>
              <a:t>slide </a:t>
            </a:r>
            <a:r>
              <a:rPr lang="en-BE" dirty="0" err="1"/>
              <a:t>titel</a:t>
            </a:r>
            <a:endParaRPr lang="nl-NL" dirty="0"/>
          </a:p>
        </p:txBody>
      </p:sp>
      <p:sp>
        <p:nvSpPr>
          <p:cNvPr id="11" name="Picture Placeholder 10">
            <a:extLst>
              <a:ext uri="{FF2B5EF4-FFF2-40B4-BE49-F238E27FC236}">
                <a16:creationId xmlns:a16="http://schemas.microsoft.com/office/drawing/2014/main" id="{E8B59268-60A0-484B-A6A1-51BDEE7EA733}"/>
              </a:ext>
            </a:extLst>
          </p:cNvPr>
          <p:cNvSpPr>
            <a:spLocks noGrp="1"/>
          </p:cNvSpPr>
          <p:nvPr>
            <p:ph type="pic" sz="quarter" idx="14"/>
          </p:nvPr>
        </p:nvSpPr>
        <p:spPr>
          <a:xfrm>
            <a:off x="618300" y="810000"/>
            <a:ext cx="3952800" cy="6048000"/>
          </a:xfrm>
        </p:spPr>
        <p:txBody>
          <a:bodyPr tIns="1080000"/>
          <a:lstStyle>
            <a:lvl1pPr marL="0" indent="0" algn="ctr">
              <a:buFont typeface="Arial" panose="020B0604020202020204" pitchFamily="34" charset="0"/>
              <a:buNone/>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3522902116"/>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257662-09AD-4472-ADD5-D3F48FB98448}"/>
              </a:ext>
            </a:extLst>
          </p:cNvPr>
          <p:cNvSpPr/>
          <p:nvPr userDrawn="1"/>
        </p:nvSpPr>
        <p:spPr>
          <a:xfrm>
            <a:off x="0" y="0"/>
            <a:ext cx="457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3" name="Content Placeholder 2">
            <a:extLst>
              <a:ext uri="{FF2B5EF4-FFF2-40B4-BE49-F238E27FC236}">
                <a16:creationId xmlns:a16="http://schemas.microsoft.com/office/drawing/2014/main" id="{3F4043CB-DF8F-48D0-8795-B19739A73F81}"/>
              </a:ext>
            </a:extLst>
          </p:cNvPr>
          <p:cNvSpPr>
            <a:spLocks noGrp="1"/>
          </p:cNvSpPr>
          <p:nvPr>
            <p:ph idx="1"/>
          </p:nvPr>
        </p:nvSpPr>
        <p:spPr>
          <a:xfrm>
            <a:off x="618300" y="2404800"/>
            <a:ext cx="3653100" cy="3628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Date Placeholder 3">
            <a:extLst>
              <a:ext uri="{FF2B5EF4-FFF2-40B4-BE49-F238E27FC236}">
                <a16:creationId xmlns:a16="http://schemas.microsoft.com/office/drawing/2014/main" id="{AE763E2E-726B-47D7-A150-78AF22A5D2FF}"/>
              </a:ext>
            </a:extLst>
          </p:cNvPr>
          <p:cNvSpPr>
            <a:spLocks noGrp="1"/>
          </p:cNvSpPr>
          <p:nvPr>
            <p:ph type="dt" sz="half" idx="10"/>
          </p:nvPr>
        </p:nvSpPr>
        <p:spPr/>
        <p:txBody>
          <a:bodyPr/>
          <a:lstStyle/>
          <a:p>
            <a:fld id="{94F923BD-FCB1-4978-B7E6-2BD7151D1A29}" type="datetimeFigureOut">
              <a:rPr lang="nl-NL" smtClean="0"/>
              <a:t>2-5-2022</a:t>
            </a:fld>
            <a:endParaRPr lang="nl-NL"/>
          </a:p>
        </p:txBody>
      </p:sp>
      <p:sp>
        <p:nvSpPr>
          <p:cNvPr id="5" name="Footer Placeholder 4">
            <a:extLst>
              <a:ext uri="{FF2B5EF4-FFF2-40B4-BE49-F238E27FC236}">
                <a16:creationId xmlns:a16="http://schemas.microsoft.com/office/drawing/2014/main" id="{C3F7D441-EA7D-4EFF-8372-9A9C4E9564DE}"/>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id="{2CCD5F43-2578-4580-9D5B-ADFB56FF6C08}"/>
              </a:ext>
            </a:extLst>
          </p:cNvPr>
          <p:cNvSpPr>
            <a:spLocks noGrp="1"/>
          </p:cNvSpPr>
          <p:nvPr>
            <p:ph type="sldNum" sz="quarter" idx="12"/>
          </p:nvPr>
        </p:nvSpPr>
        <p:spPr/>
        <p:txBody>
          <a:bodyPr/>
          <a:lstStyle/>
          <a:p>
            <a:fld id="{227CBE13-5F7D-4C81-B6F3-47A564B19971}" type="slidenum">
              <a:rPr lang="nl-NL" smtClean="0"/>
              <a:t>‹nr.›</a:t>
            </a:fld>
            <a:endParaRPr lang="nl-NL" dirty="0"/>
          </a:p>
        </p:txBody>
      </p:sp>
      <p:sp>
        <p:nvSpPr>
          <p:cNvPr id="7" name="Text Placeholder 2">
            <a:extLst>
              <a:ext uri="{FF2B5EF4-FFF2-40B4-BE49-F238E27FC236}">
                <a16:creationId xmlns:a16="http://schemas.microsoft.com/office/drawing/2014/main" id="{9BB344CA-2640-4C97-94F8-FA417FAC4A76}"/>
              </a:ext>
            </a:extLst>
          </p:cNvPr>
          <p:cNvSpPr>
            <a:spLocks noGrp="1"/>
          </p:cNvSpPr>
          <p:nvPr>
            <p:ph type="body" idx="13" hasCustomPrompt="1"/>
          </p:nvPr>
        </p:nvSpPr>
        <p:spPr>
          <a:xfrm>
            <a:off x="618301" y="1270800"/>
            <a:ext cx="3889406" cy="823912"/>
          </a:xfrm>
        </p:spPr>
        <p:txBody>
          <a:bodyPr anchor="t" anchorCtr="0">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BE" dirty="0" err="1"/>
              <a:t>subtitel</a:t>
            </a:r>
            <a:endParaRPr lang="en-US" dirty="0"/>
          </a:p>
        </p:txBody>
      </p:sp>
      <p:sp>
        <p:nvSpPr>
          <p:cNvPr id="8" name="Title 7">
            <a:extLst>
              <a:ext uri="{FF2B5EF4-FFF2-40B4-BE49-F238E27FC236}">
                <a16:creationId xmlns:a16="http://schemas.microsoft.com/office/drawing/2014/main" id="{F649E994-3B3B-4724-9E9E-6BAF90CF35C2}"/>
              </a:ext>
            </a:extLst>
          </p:cNvPr>
          <p:cNvSpPr>
            <a:spLocks noGrp="1"/>
          </p:cNvSpPr>
          <p:nvPr>
            <p:ph type="title" hasCustomPrompt="1"/>
          </p:nvPr>
        </p:nvSpPr>
        <p:spPr>
          <a:xfrm>
            <a:off x="618301" y="824401"/>
            <a:ext cx="3889406" cy="480525"/>
          </a:xfrm>
        </p:spPr>
        <p:txBody>
          <a:bodyPr/>
          <a:lstStyle>
            <a:lvl1pPr>
              <a:defRPr/>
            </a:lvl1pPr>
          </a:lstStyle>
          <a:p>
            <a:r>
              <a:rPr lang="en-BE" dirty="0"/>
              <a:t>slide </a:t>
            </a:r>
            <a:r>
              <a:rPr lang="en-BE" dirty="0" err="1"/>
              <a:t>titel</a:t>
            </a:r>
            <a:endParaRPr lang="nl-NL" dirty="0"/>
          </a:p>
        </p:txBody>
      </p:sp>
      <p:pic>
        <p:nvPicPr>
          <p:cNvPr id="9" name="Picture 8">
            <a:extLst>
              <a:ext uri="{FF2B5EF4-FFF2-40B4-BE49-F238E27FC236}">
                <a16:creationId xmlns:a16="http://schemas.microsoft.com/office/drawing/2014/main" id="{6B84D263-6463-4B8E-92E1-A1D46FB39B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43987" y="0"/>
            <a:ext cx="100013" cy="6858000"/>
          </a:xfrm>
          <a:prstGeom prst="rect">
            <a:avLst/>
          </a:prstGeom>
        </p:spPr>
      </p:pic>
      <p:sp>
        <p:nvSpPr>
          <p:cNvPr id="10" name="Content Placeholder 2">
            <a:extLst>
              <a:ext uri="{FF2B5EF4-FFF2-40B4-BE49-F238E27FC236}">
                <a16:creationId xmlns:a16="http://schemas.microsoft.com/office/drawing/2014/main" id="{92B2CFFE-5691-4172-AB20-6639DBDF0E25}"/>
              </a:ext>
            </a:extLst>
          </p:cNvPr>
          <p:cNvSpPr>
            <a:spLocks noGrp="1"/>
          </p:cNvSpPr>
          <p:nvPr>
            <p:ph idx="14"/>
          </p:nvPr>
        </p:nvSpPr>
        <p:spPr>
          <a:xfrm>
            <a:off x="4872600" y="2404800"/>
            <a:ext cx="3653100" cy="3628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797649726"/>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BF9DF-6AB6-4E1F-AC1C-A2DE9BCFEA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453162-B327-4663-90BE-881245337DD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22EE0E-7080-4991-8DB8-8E927678E137}"/>
              </a:ext>
            </a:extLst>
          </p:cNvPr>
          <p:cNvSpPr>
            <a:spLocks noGrp="1"/>
          </p:cNvSpPr>
          <p:nvPr>
            <p:ph type="dt" sz="half" idx="10"/>
          </p:nvPr>
        </p:nvSpPr>
        <p:spPr/>
        <p:txBody>
          <a:bodyPr/>
          <a:lstStyle/>
          <a:p>
            <a:fld id="{5F81B092-AA50-0940-A1DC-B65882C09C68}" type="datetimeFigureOut">
              <a:rPr lang="en-US" smtClean="0"/>
              <a:t>5/2/2022</a:t>
            </a:fld>
            <a:endParaRPr lang="en-US"/>
          </a:p>
        </p:txBody>
      </p:sp>
      <p:sp>
        <p:nvSpPr>
          <p:cNvPr id="5" name="Footer Placeholder 4">
            <a:extLst>
              <a:ext uri="{FF2B5EF4-FFF2-40B4-BE49-F238E27FC236}">
                <a16:creationId xmlns:a16="http://schemas.microsoft.com/office/drawing/2014/main" id="{2CA78428-F65E-4922-B532-72C3CCF29A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A179AE-4306-4A76-8604-C379A809162E}"/>
              </a:ext>
            </a:extLst>
          </p:cNvPr>
          <p:cNvSpPr>
            <a:spLocks noGrp="1"/>
          </p:cNvSpPr>
          <p:nvPr>
            <p:ph type="sldNum" sz="quarter" idx="12"/>
          </p:nvPr>
        </p:nvSpPr>
        <p:spPr/>
        <p:txBody>
          <a:bodyPr/>
          <a:lstStyle/>
          <a:p>
            <a:fld id="{E87D083B-FAF2-5643-A9FC-521FAB15583B}" type="slidenum">
              <a:rPr lang="en-US" smtClean="0"/>
              <a:t>‹nr.›</a:t>
            </a:fld>
            <a:endParaRPr lang="en-US"/>
          </a:p>
        </p:txBody>
      </p:sp>
    </p:spTree>
    <p:extLst>
      <p:ext uri="{BB962C8B-B14F-4D97-AF65-F5344CB8AC3E}">
        <p14:creationId xmlns:p14="http://schemas.microsoft.com/office/powerpoint/2010/main" val="24034184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D3380-0A5E-4C3F-896D-8815D4EF854C}"/>
              </a:ext>
            </a:extLst>
          </p:cNvPr>
          <p:cNvSpPr>
            <a:spLocks noGrp="1"/>
          </p:cNvSpPr>
          <p:nvPr>
            <p:ph type="title" hasCustomPrompt="1"/>
          </p:nvPr>
        </p:nvSpPr>
        <p:spPr>
          <a:xfrm>
            <a:off x="5073300" y="824400"/>
            <a:ext cx="3453300" cy="5205600"/>
          </a:xfrm>
        </p:spPr>
        <p:txBody>
          <a:bodyPr anchor="ctr">
            <a:normAutofit/>
          </a:bodyPr>
          <a:lstStyle>
            <a:lvl1pPr>
              <a:lnSpc>
                <a:spcPct val="100000"/>
              </a:lnSpc>
              <a:defRPr sz="2625">
                <a:solidFill>
                  <a:srgbClr val="E84F1C"/>
                </a:solidFill>
              </a:defRPr>
            </a:lvl1pPr>
          </a:lstStyle>
          <a:p>
            <a:r>
              <a:rPr lang="en-BE" dirty="0" err="1"/>
              <a:t>Typ</a:t>
            </a:r>
            <a:r>
              <a:rPr lang="en-BE" dirty="0"/>
              <a:t> </a:t>
            </a:r>
            <a:r>
              <a:rPr lang="en-BE" dirty="0" err="1"/>
              <a:t>hier</a:t>
            </a:r>
            <a:r>
              <a:rPr lang="en-BE" dirty="0"/>
              <a:t> </a:t>
            </a:r>
            <a:r>
              <a:rPr lang="en-BE" dirty="0" err="1"/>
              <a:t>een</a:t>
            </a:r>
            <a:r>
              <a:rPr lang="en-BE" dirty="0"/>
              <a:t> quote of statement</a:t>
            </a:r>
            <a:endParaRPr lang="nl-NL" dirty="0"/>
          </a:p>
        </p:txBody>
      </p:sp>
      <p:sp>
        <p:nvSpPr>
          <p:cNvPr id="20" name="Picture Placeholder 19">
            <a:extLst>
              <a:ext uri="{FF2B5EF4-FFF2-40B4-BE49-F238E27FC236}">
                <a16:creationId xmlns:a16="http://schemas.microsoft.com/office/drawing/2014/main" id="{905733D9-C034-4B28-85A5-FFDECE4A2305}"/>
              </a:ext>
            </a:extLst>
          </p:cNvPr>
          <p:cNvSpPr>
            <a:spLocks noGrp="1"/>
          </p:cNvSpPr>
          <p:nvPr>
            <p:ph type="pic" sz="quarter" idx="13"/>
          </p:nvPr>
        </p:nvSpPr>
        <p:spPr>
          <a:xfrm>
            <a:off x="0" y="1"/>
            <a:ext cx="4572900" cy="6858001"/>
          </a:xfrm>
          <a:custGeom>
            <a:avLst/>
            <a:gdLst>
              <a:gd name="connsiteX0" fmla="*/ 4198082 w 6097200"/>
              <a:gd name="connsiteY0" fmla="*/ 5745673 h 6858001"/>
              <a:gd name="connsiteX1" fmla="*/ 3086683 w 6097200"/>
              <a:gd name="connsiteY1" fmla="*/ 6857072 h 6858001"/>
              <a:gd name="connsiteX2" fmla="*/ 4337216 w 6097200"/>
              <a:gd name="connsiteY2" fmla="*/ 6857072 h 6858001"/>
              <a:gd name="connsiteX3" fmla="*/ 4823361 w 6097200"/>
              <a:gd name="connsiteY3" fmla="*/ 6370927 h 6858001"/>
              <a:gd name="connsiteX4" fmla="*/ 2986263 w 6097200"/>
              <a:gd name="connsiteY4" fmla="*/ 4533833 h 6858001"/>
              <a:gd name="connsiteX5" fmla="*/ 663025 w 6097200"/>
              <a:gd name="connsiteY5" fmla="*/ 6857072 h 6858001"/>
              <a:gd name="connsiteX6" fmla="*/ 1913558 w 6097200"/>
              <a:gd name="connsiteY6" fmla="*/ 6857072 h 6858001"/>
              <a:gd name="connsiteX7" fmla="*/ 3611530 w 6097200"/>
              <a:gd name="connsiteY7" fmla="*/ 5159113 h 6858001"/>
              <a:gd name="connsiteX8" fmla="*/ 0 w 6097200"/>
              <a:gd name="connsiteY8" fmla="*/ 0 h 6858001"/>
              <a:gd name="connsiteX9" fmla="*/ 6097200 w 6097200"/>
              <a:gd name="connsiteY9" fmla="*/ 0 h 6858001"/>
              <a:gd name="connsiteX10" fmla="*/ 6097200 w 6097200"/>
              <a:gd name="connsiteY10" fmla="*/ 6858001 h 6858001"/>
              <a:gd name="connsiteX11" fmla="*/ 0 w 6097200"/>
              <a:gd name="connsiteY11" fmla="*/ 6858001 h 6858001"/>
              <a:gd name="connsiteX12" fmla="*/ 0 w 6097200"/>
              <a:gd name="connsiteY12" fmla="*/ 6346954 h 6858001"/>
              <a:gd name="connsiteX13" fmla="*/ 2399699 w 6097200"/>
              <a:gd name="connsiteY13" fmla="*/ 3947268 h 6858001"/>
              <a:gd name="connsiteX14" fmla="*/ 1774420 w 6097200"/>
              <a:gd name="connsiteY14" fmla="*/ 3321988 h 6858001"/>
              <a:gd name="connsiteX15" fmla="*/ 0 w 6097200"/>
              <a:gd name="connsiteY15" fmla="*/ 5096421 h 6858001"/>
              <a:gd name="connsiteX16" fmla="*/ 0 w 6097200"/>
              <a:gd name="connsiteY16" fmla="*/ 3923294 h 6858001"/>
              <a:gd name="connsiteX17" fmla="*/ 1187859 w 6097200"/>
              <a:gd name="connsiteY17" fmla="*/ 2735435 h 6858001"/>
              <a:gd name="connsiteX18" fmla="*/ 562605 w 6097200"/>
              <a:gd name="connsiteY18" fmla="*/ 2110168 h 6858001"/>
              <a:gd name="connsiteX19" fmla="*/ 0 w 6097200"/>
              <a:gd name="connsiteY19" fmla="*/ 267277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97200" h="6858001">
                <a:moveTo>
                  <a:pt x="4198082" y="5745673"/>
                </a:moveTo>
                <a:lnTo>
                  <a:pt x="3086683" y="6857072"/>
                </a:lnTo>
                <a:lnTo>
                  <a:pt x="4337216" y="6857072"/>
                </a:lnTo>
                <a:lnTo>
                  <a:pt x="4823361" y="6370927"/>
                </a:lnTo>
                <a:close/>
                <a:moveTo>
                  <a:pt x="2986263" y="4533833"/>
                </a:moveTo>
                <a:lnTo>
                  <a:pt x="663025" y="6857072"/>
                </a:lnTo>
                <a:lnTo>
                  <a:pt x="1913558" y="6857072"/>
                </a:lnTo>
                <a:lnTo>
                  <a:pt x="3611530" y="5159113"/>
                </a:lnTo>
                <a:close/>
                <a:moveTo>
                  <a:pt x="0" y="0"/>
                </a:moveTo>
                <a:lnTo>
                  <a:pt x="6097200" y="0"/>
                </a:lnTo>
                <a:lnTo>
                  <a:pt x="6097200" y="6858001"/>
                </a:lnTo>
                <a:lnTo>
                  <a:pt x="0" y="6858001"/>
                </a:lnTo>
                <a:lnTo>
                  <a:pt x="0" y="6346954"/>
                </a:lnTo>
                <a:lnTo>
                  <a:pt x="2399699" y="3947268"/>
                </a:lnTo>
                <a:lnTo>
                  <a:pt x="1774420" y="3321988"/>
                </a:lnTo>
                <a:lnTo>
                  <a:pt x="0" y="5096421"/>
                </a:lnTo>
                <a:lnTo>
                  <a:pt x="0" y="3923294"/>
                </a:lnTo>
                <a:lnTo>
                  <a:pt x="1187859" y="2735435"/>
                </a:lnTo>
                <a:lnTo>
                  <a:pt x="562605" y="2110168"/>
                </a:lnTo>
                <a:lnTo>
                  <a:pt x="0" y="2672773"/>
                </a:lnTo>
                <a:close/>
              </a:path>
            </a:pathLst>
          </a:custGeom>
        </p:spPr>
        <p:txBody>
          <a:bodyPr wrap="square">
            <a:noAutofit/>
          </a:bodyPr>
          <a:lstStyle/>
          <a:p>
            <a:r>
              <a:rPr lang="nl-NL"/>
              <a:t>Klik op het pictogram als u een afbeelding wilt toevoegen</a:t>
            </a:r>
          </a:p>
        </p:txBody>
      </p:sp>
    </p:spTree>
    <p:extLst>
      <p:ext uri="{BB962C8B-B14F-4D97-AF65-F5344CB8AC3E}">
        <p14:creationId xmlns:p14="http://schemas.microsoft.com/office/powerpoint/2010/main" val="29456706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D3380-0A5E-4C3F-896D-8815D4EF854C}"/>
              </a:ext>
            </a:extLst>
          </p:cNvPr>
          <p:cNvSpPr>
            <a:spLocks noGrp="1"/>
          </p:cNvSpPr>
          <p:nvPr>
            <p:ph type="title" hasCustomPrompt="1"/>
          </p:nvPr>
        </p:nvSpPr>
        <p:spPr>
          <a:xfrm>
            <a:off x="5073300" y="824400"/>
            <a:ext cx="3453300" cy="5205600"/>
          </a:xfrm>
        </p:spPr>
        <p:txBody>
          <a:bodyPr anchor="ctr">
            <a:normAutofit/>
          </a:bodyPr>
          <a:lstStyle>
            <a:lvl1pPr>
              <a:lnSpc>
                <a:spcPct val="100000"/>
              </a:lnSpc>
              <a:defRPr sz="2625">
                <a:solidFill>
                  <a:schemeClr val="tx1"/>
                </a:solidFill>
              </a:defRPr>
            </a:lvl1pPr>
          </a:lstStyle>
          <a:p>
            <a:r>
              <a:rPr lang="en-BE" dirty="0" err="1"/>
              <a:t>Typ</a:t>
            </a:r>
            <a:r>
              <a:rPr lang="en-BE" dirty="0"/>
              <a:t> </a:t>
            </a:r>
            <a:r>
              <a:rPr lang="en-BE" dirty="0" err="1"/>
              <a:t>hier</a:t>
            </a:r>
            <a:r>
              <a:rPr lang="en-BE" dirty="0"/>
              <a:t> </a:t>
            </a:r>
            <a:r>
              <a:rPr lang="en-BE" dirty="0" err="1"/>
              <a:t>een</a:t>
            </a:r>
            <a:r>
              <a:rPr lang="en-BE" dirty="0"/>
              <a:t> quote of statement</a:t>
            </a:r>
            <a:endParaRPr lang="nl-NL" dirty="0"/>
          </a:p>
        </p:txBody>
      </p:sp>
      <p:sp>
        <p:nvSpPr>
          <p:cNvPr id="9" name="Picture Placeholder 3">
            <a:extLst>
              <a:ext uri="{FF2B5EF4-FFF2-40B4-BE49-F238E27FC236}">
                <a16:creationId xmlns:a16="http://schemas.microsoft.com/office/drawing/2014/main" id="{67F8E650-CC20-4C97-BB28-53F971784744}"/>
              </a:ext>
            </a:extLst>
          </p:cNvPr>
          <p:cNvSpPr>
            <a:spLocks noGrp="1"/>
          </p:cNvSpPr>
          <p:nvPr>
            <p:ph type="pic" sz="quarter" idx="14"/>
          </p:nvPr>
        </p:nvSpPr>
        <p:spPr>
          <a:xfrm>
            <a:off x="0" y="0"/>
            <a:ext cx="4572000" cy="6858000"/>
          </a:xfrm>
        </p:spPr>
        <p:txBody>
          <a:bodyPr/>
          <a:lstStyle/>
          <a:p>
            <a:r>
              <a:rPr lang="nl-NL"/>
              <a:t>Klik op het pictogram als u een afbeelding wilt toevoegen</a:t>
            </a:r>
          </a:p>
        </p:txBody>
      </p:sp>
    </p:spTree>
    <p:extLst>
      <p:ext uri="{BB962C8B-B14F-4D97-AF65-F5344CB8AC3E}">
        <p14:creationId xmlns:p14="http://schemas.microsoft.com/office/powerpoint/2010/main" val="3284215822"/>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3">
    <p:bg>
      <p:bgRef idx="1001">
        <a:schemeClr val="bg2"/>
      </p:bgRef>
    </p:bg>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67F8E650-CC20-4C97-BB28-53F971784744}"/>
              </a:ext>
            </a:extLst>
          </p:cNvPr>
          <p:cNvSpPr>
            <a:spLocks noGrp="1"/>
          </p:cNvSpPr>
          <p:nvPr>
            <p:ph type="pic" sz="quarter" idx="14"/>
          </p:nvPr>
        </p:nvSpPr>
        <p:spPr>
          <a:xfrm>
            <a:off x="0" y="0"/>
            <a:ext cx="9144000" cy="6858000"/>
          </a:xfrm>
          <a:solidFill>
            <a:srgbClr val="F2F2F2"/>
          </a:solidFill>
        </p:spPr>
        <p:txBody>
          <a:bodyPr tIns="360000"/>
          <a:lstStyle>
            <a:lvl1pPr marL="0" indent="0" algn="ctr">
              <a:buFont typeface="Arial" panose="020B0604020202020204" pitchFamily="34" charset="0"/>
              <a:buNone/>
              <a:defRPr>
                <a:solidFill>
                  <a:schemeClr val="tx1"/>
                </a:solidFill>
              </a:defRPr>
            </a:lvl1pPr>
          </a:lstStyle>
          <a:p>
            <a:r>
              <a:rPr lang="nl-NL"/>
              <a:t>Klik op het pictogram als u een afbeelding wilt toevoegen</a:t>
            </a:r>
            <a:endParaRPr lang="nl-NL" dirty="0"/>
          </a:p>
        </p:txBody>
      </p:sp>
      <p:sp>
        <p:nvSpPr>
          <p:cNvPr id="2" name="Title 1">
            <a:extLst>
              <a:ext uri="{FF2B5EF4-FFF2-40B4-BE49-F238E27FC236}">
                <a16:creationId xmlns:a16="http://schemas.microsoft.com/office/drawing/2014/main" id="{614D3380-0A5E-4C3F-896D-8815D4EF854C}"/>
              </a:ext>
            </a:extLst>
          </p:cNvPr>
          <p:cNvSpPr>
            <a:spLocks noGrp="1"/>
          </p:cNvSpPr>
          <p:nvPr>
            <p:ph type="title" hasCustomPrompt="1"/>
          </p:nvPr>
        </p:nvSpPr>
        <p:spPr>
          <a:xfrm>
            <a:off x="618300" y="824400"/>
            <a:ext cx="3453300" cy="5205600"/>
          </a:xfrm>
        </p:spPr>
        <p:txBody>
          <a:bodyPr anchor="b">
            <a:normAutofit/>
          </a:bodyPr>
          <a:lstStyle>
            <a:lvl1pPr>
              <a:lnSpc>
                <a:spcPct val="100000"/>
              </a:lnSpc>
              <a:defRPr sz="2625">
                <a:solidFill>
                  <a:schemeClr val="bg2"/>
                </a:solidFill>
              </a:defRPr>
            </a:lvl1pPr>
          </a:lstStyle>
          <a:p>
            <a:r>
              <a:rPr lang="en-BE" dirty="0" err="1"/>
              <a:t>Typ</a:t>
            </a:r>
            <a:r>
              <a:rPr lang="en-BE" dirty="0"/>
              <a:t> </a:t>
            </a:r>
            <a:r>
              <a:rPr lang="en-BE" dirty="0" err="1"/>
              <a:t>hier</a:t>
            </a:r>
            <a:r>
              <a:rPr lang="en-BE" dirty="0"/>
              <a:t> </a:t>
            </a:r>
            <a:r>
              <a:rPr lang="en-BE" dirty="0" err="1"/>
              <a:t>een</a:t>
            </a:r>
            <a:r>
              <a:rPr lang="en-BE" dirty="0"/>
              <a:t> quote of statement </a:t>
            </a:r>
            <a:r>
              <a:rPr lang="en-BE" dirty="0" err="1"/>
              <a:t>en</a:t>
            </a:r>
            <a:r>
              <a:rPr lang="en-BE" dirty="0"/>
              <a:t> </a:t>
            </a:r>
            <a:r>
              <a:rPr lang="en-BE" dirty="0" err="1"/>
              <a:t>plaats</a:t>
            </a:r>
            <a:r>
              <a:rPr lang="en-BE" dirty="0"/>
              <a:t> </a:t>
            </a:r>
            <a:r>
              <a:rPr lang="en-BE" dirty="0" err="1"/>
              <a:t>een</a:t>
            </a:r>
            <a:r>
              <a:rPr lang="en-BE" dirty="0"/>
              <a:t> full screen </a:t>
            </a:r>
            <a:r>
              <a:rPr lang="en-BE" dirty="0" err="1"/>
              <a:t>foto</a:t>
            </a:r>
            <a:endParaRPr lang="nl-NL" dirty="0"/>
          </a:p>
        </p:txBody>
      </p:sp>
    </p:spTree>
    <p:extLst>
      <p:ext uri="{BB962C8B-B14F-4D97-AF65-F5344CB8AC3E}">
        <p14:creationId xmlns:p14="http://schemas.microsoft.com/office/powerpoint/2010/main" val="1042693430"/>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4">
    <p:bg>
      <p:bgRef idx="1001">
        <a:schemeClr val="bg2"/>
      </p:bgRef>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9A0BE32C-AAB9-49D5-A87E-662996CAFDCC}"/>
              </a:ext>
            </a:extLst>
          </p:cNvPr>
          <p:cNvSpPr>
            <a:spLocks noGrp="1"/>
          </p:cNvSpPr>
          <p:nvPr>
            <p:ph type="pic" sz="quarter" idx="14"/>
          </p:nvPr>
        </p:nvSpPr>
        <p:spPr>
          <a:xfrm>
            <a:off x="0" y="0"/>
            <a:ext cx="9144000" cy="6858000"/>
          </a:xfrm>
          <a:custGeom>
            <a:avLst/>
            <a:gdLst>
              <a:gd name="connsiteX0" fmla="*/ 824400 w 12192000"/>
              <a:gd name="connsiteY0" fmla="*/ 838110 h 6858000"/>
              <a:gd name="connsiteX1" fmla="*/ 824400 w 12192000"/>
              <a:gd name="connsiteY1" fmla="*/ 1512000 h 6858000"/>
              <a:gd name="connsiteX2" fmla="*/ 2620938 w 12192000"/>
              <a:gd name="connsiteY2" fmla="*/ 1512000 h 6858000"/>
              <a:gd name="connsiteX3" fmla="*/ 2620938 w 12192000"/>
              <a:gd name="connsiteY3" fmla="*/ 838110 h 6858000"/>
              <a:gd name="connsiteX4" fmla="*/ 0 w 12192000"/>
              <a:gd name="connsiteY4" fmla="*/ 0 h 6858000"/>
              <a:gd name="connsiteX5" fmla="*/ 12192000 w 12192000"/>
              <a:gd name="connsiteY5" fmla="*/ 0 h 6858000"/>
              <a:gd name="connsiteX6" fmla="*/ 12192000 w 12192000"/>
              <a:gd name="connsiteY6" fmla="*/ 6858000 h 6858000"/>
              <a:gd name="connsiteX7" fmla="*/ 4770001 w 12192000"/>
              <a:gd name="connsiteY7" fmla="*/ 6858000 h 6858000"/>
              <a:gd name="connsiteX8" fmla="*/ 4770001 w 12192000"/>
              <a:gd name="connsiteY8" fmla="*/ 5718251 h 6858000"/>
              <a:gd name="connsiteX9" fmla="*/ 2880000 w 12192000"/>
              <a:gd name="connsiteY9" fmla="*/ 5718251 h 6858000"/>
              <a:gd name="connsiteX10" fmla="*/ 2880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824400" y="838110"/>
                </a:moveTo>
                <a:lnTo>
                  <a:pt x="824400" y="1512000"/>
                </a:lnTo>
                <a:lnTo>
                  <a:pt x="2620938" y="1512000"/>
                </a:lnTo>
                <a:lnTo>
                  <a:pt x="2620938" y="838110"/>
                </a:lnTo>
                <a:close/>
                <a:moveTo>
                  <a:pt x="0" y="0"/>
                </a:moveTo>
                <a:lnTo>
                  <a:pt x="12192000" y="0"/>
                </a:lnTo>
                <a:lnTo>
                  <a:pt x="12192000" y="6858000"/>
                </a:lnTo>
                <a:lnTo>
                  <a:pt x="4770001" y="6858000"/>
                </a:lnTo>
                <a:lnTo>
                  <a:pt x="4770001" y="5718251"/>
                </a:lnTo>
                <a:lnTo>
                  <a:pt x="2880000" y="5718251"/>
                </a:lnTo>
                <a:lnTo>
                  <a:pt x="2880000" y="6858000"/>
                </a:lnTo>
                <a:lnTo>
                  <a:pt x="0" y="6858000"/>
                </a:lnTo>
                <a:close/>
              </a:path>
            </a:pathLst>
          </a:custGeom>
          <a:solidFill>
            <a:srgbClr val="F2F2F2"/>
          </a:solidFill>
        </p:spPr>
        <p:txBody>
          <a:bodyPr wrap="square" tIns="360000">
            <a:noAutofit/>
          </a:bodyPr>
          <a:lstStyle>
            <a:lvl1pPr marL="0" indent="0" algn="ctr">
              <a:buFont typeface="Arial" panose="020B0604020202020204" pitchFamily="34" charset="0"/>
              <a:buNone/>
              <a:defRPr>
                <a:solidFill>
                  <a:schemeClr val="tx1"/>
                </a:solidFill>
              </a:defRPr>
            </a:lvl1pPr>
          </a:lstStyle>
          <a:p>
            <a:r>
              <a:rPr lang="nl-NL"/>
              <a:t>Klik op het pictogram als u een afbeelding wilt toevoegen</a:t>
            </a:r>
            <a:endParaRPr lang="nl-NL" dirty="0"/>
          </a:p>
        </p:txBody>
      </p:sp>
      <p:sp>
        <p:nvSpPr>
          <p:cNvPr id="2" name="Title 1">
            <a:extLst>
              <a:ext uri="{FF2B5EF4-FFF2-40B4-BE49-F238E27FC236}">
                <a16:creationId xmlns:a16="http://schemas.microsoft.com/office/drawing/2014/main" id="{614D3380-0A5E-4C3F-896D-8815D4EF854C}"/>
              </a:ext>
            </a:extLst>
          </p:cNvPr>
          <p:cNvSpPr>
            <a:spLocks noGrp="1"/>
          </p:cNvSpPr>
          <p:nvPr>
            <p:ph type="title" hasCustomPrompt="1"/>
          </p:nvPr>
        </p:nvSpPr>
        <p:spPr>
          <a:xfrm>
            <a:off x="618300" y="1688400"/>
            <a:ext cx="2959200" cy="3859200"/>
          </a:xfrm>
          <a:solidFill>
            <a:schemeClr val="bg2"/>
          </a:solidFill>
        </p:spPr>
        <p:txBody>
          <a:bodyPr lIns="288000" tIns="288000" rIns="288000" bIns="288000" anchor="t">
            <a:normAutofit/>
          </a:bodyPr>
          <a:lstStyle>
            <a:lvl1pPr>
              <a:lnSpc>
                <a:spcPct val="100000"/>
              </a:lnSpc>
              <a:defRPr sz="2625">
                <a:solidFill>
                  <a:schemeClr val="tx1"/>
                </a:solidFill>
              </a:defRPr>
            </a:lvl1pPr>
          </a:lstStyle>
          <a:p>
            <a:r>
              <a:rPr lang="en-BE" dirty="0" err="1"/>
              <a:t>Typ</a:t>
            </a:r>
            <a:r>
              <a:rPr lang="en-BE" dirty="0"/>
              <a:t> </a:t>
            </a:r>
            <a:r>
              <a:rPr lang="en-BE" dirty="0" err="1"/>
              <a:t>hier</a:t>
            </a:r>
            <a:r>
              <a:rPr lang="en-BE" dirty="0"/>
              <a:t> </a:t>
            </a:r>
            <a:r>
              <a:rPr lang="en-BE" dirty="0" err="1"/>
              <a:t>een</a:t>
            </a:r>
            <a:r>
              <a:rPr lang="en-BE" dirty="0"/>
              <a:t> quote of statement </a:t>
            </a:r>
            <a:r>
              <a:rPr lang="en-BE" dirty="0" err="1"/>
              <a:t>en</a:t>
            </a:r>
            <a:r>
              <a:rPr lang="en-BE" dirty="0"/>
              <a:t> </a:t>
            </a:r>
            <a:r>
              <a:rPr lang="en-BE" dirty="0" err="1"/>
              <a:t>plaats</a:t>
            </a:r>
            <a:r>
              <a:rPr lang="en-BE" dirty="0"/>
              <a:t> </a:t>
            </a:r>
            <a:r>
              <a:rPr lang="en-BE" dirty="0" err="1"/>
              <a:t>een</a:t>
            </a:r>
            <a:r>
              <a:rPr lang="en-BE" dirty="0"/>
              <a:t> full screen </a:t>
            </a:r>
            <a:r>
              <a:rPr lang="en-BE" dirty="0" err="1"/>
              <a:t>foto</a:t>
            </a:r>
            <a:endParaRPr lang="nl-NL" dirty="0"/>
          </a:p>
        </p:txBody>
      </p:sp>
      <p:sp>
        <p:nvSpPr>
          <p:cNvPr id="3" name="Rectangle 2">
            <a:extLst>
              <a:ext uri="{FF2B5EF4-FFF2-40B4-BE49-F238E27FC236}">
                <a16:creationId xmlns:a16="http://schemas.microsoft.com/office/drawing/2014/main" id="{C190A997-67B6-401F-8C28-5E7EC6691E4D}"/>
              </a:ext>
            </a:extLst>
          </p:cNvPr>
          <p:cNvSpPr>
            <a:spLocks noChangeAspect="1"/>
          </p:cNvSpPr>
          <p:nvPr userDrawn="1"/>
        </p:nvSpPr>
        <p:spPr>
          <a:xfrm>
            <a:off x="2160000" y="5724000"/>
            <a:ext cx="283500" cy="37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5" name="Rectangle 4">
            <a:extLst>
              <a:ext uri="{FF2B5EF4-FFF2-40B4-BE49-F238E27FC236}">
                <a16:creationId xmlns:a16="http://schemas.microsoft.com/office/drawing/2014/main" id="{5A9765B9-9906-43F6-B3F0-F742A9AEFF3F}"/>
              </a:ext>
            </a:extLst>
          </p:cNvPr>
          <p:cNvSpPr>
            <a:spLocks noChangeAspect="1"/>
          </p:cNvSpPr>
          <p:nvPr userDrawn="1"/>
        </p:nvSpPr>
        <p:spPr>
          <a:xfrm>
            <a:off x="2160000" y="6102000"/>
            <a:ext cx="283500" cy="378000"/>
          </a:xfrm>
          <a:prstGeom prst="rect">
            <a:avLst/>
          </a:prstGeom>
          <a:solidFill>
            <a:srgbClr val="33A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6" name="Rectangle 5">
            <a:extLst>
              <a:ext uri="{FF2B5EF4-FFF2-40B4-BE49-F238E27FC236}">
                <a16:creationId xmlns:a16="http://schemas.microsoft.com/office/drawing/2014/main" id="{92D60508-1BE2-49C8-B327-0304A3614265}"/>
              </a:ext>
            </a:extLst>
          </p:cNvPr>
          <p:cNvSpPr>
            <a:spLocks noChangeAspect="1"/>
          </p:cNvSpPr>
          <p:nvPr userDrawn="1"/>
        </p:nvSpPr>
        <p:spPr>
          <a:xfrm>
            <a:off x="2160000" y="6480000"/>
            <a:ext cx="283500" cy="37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7" name="Rectangle 6">
            <a:extLst>
              <a:ext uri="{FF2B5EF4-FFF2-40B4-BE49-F238E27FC236}">
                <a16:creationId xmlns:a16="http://schemas.microsoft.com/office/drawing/2014/main" id="{13201D1E-D57A-4ECD-94CA-32F063AB9F67}"/>
              </a:ext>
            </a:extLst>
          </p:cNvPr>
          <p:cNvSpPr>
            <a:spLocks noChangeAspect="1"/>
          </p:cNvSpPr>
          <p:nvPr userDrawn="1"/>
        </p:nvSpPr>
        <p:spPr>
          <a:xfrm>
            <a:off x="2443500" y="5724000"/>
            <a:ext cx="283500" cy="378000"/>
          </a:xfrm>
          <a:prstGeom prst="rect">
            <a:avLst/>
          </a:prstGeom>
          <a:solidFill>
            <a:srgbClr val="33A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8" name="Rectangle 7">
            <a:extLst>
              <a:ext uri="{FF2B5EF4-FFF2-40B4-BE49-F238E27FC236}">
                <a16:creationId xmlns:a16="http://schemas.microsoft.com/office/drawing/2014/main" id="{658A1A9B-7034-4320-A033-DDD492EF7BE8}"/>
              </a:ext>
            </a:extLst>
          </p:cNvPr>
          <p:cNvSpPr>
            <a:spLocks noChangeAspect="1"/>
          </p:cNvSpPr>
          <p:nvPr userDrawn="1"/>
        </p:nvSpPr>
        <p:spPr>
          <a:xfrm>
            <a:off x="2443500" y="6102000"/>
            <a:ext cx="283500" cy="37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0" name="Rectangle 9">
            <a:extLst>
              <a:ext uri="{FF2B5EF4-FFF2-40B4-BE49-F238E27FC236}">
                <a16:creationId xmlns:a16="http://schemas.microsoft.com/office/drawing/2014/main" id="{525FECE7-495F-4A15-B8F8-886F25294D9C}"/>
              </a:ext>
            </a:extLst>
          </p:cNvPr>
          <p:cNvSpPr>
            <a:spLocks noChangeAspect="1"/>
          </p:cNvSpPr>
          <p:nvPr userDrawn="1"/>
        </p:nvSpPr>
        <p:spPr>
          <a:xfrm>
            <a:off x="2443500" y="6480000"/>
            <a:ext cx="283500" cy="378000"/>
          </a:xfrm>
          <a:prstGeom prst="rect">
            <a:avLst/>
          </a:prstGeom>
          <a:solidFill>
            <a:srgbClr val="33A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1" name="Rectangle 10">
            <a:extLst>
              <a:ext uri="{FF2B5EF4-FFF2-40B4-BE49-F238E27FC236}">
                <a16:creationId xmlns:a16="http://schemas.microsoft.com/office/drawing/2014/main" id="{695971F4-B175-46B1-86C0-953B88C32E20}"/>
              </a:ext>
            </a:extLst>
          </p:cNvPr>
          <p:cNvSpPr>
            <a:spLocks noChangeAspect="1"/>
          </p:cNvSpPr>
          <p:nvPr userDrawn="1"/>
        </p:nvSpPr>
        <p:spPr>
          <a:xfrm>
            <a:off x="2727000" y="5724000"/>
            <a:ext cx="283500" cy="37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2" name="Rectangle 11">
            <a:extLst>
              <a:ext uri="{FF2B5EF4-FFF2-40B4-BE49-F238E27FC236}">
                <a16:creationId xmlns:a16="http://schemas.microsoft.com/office/drawing/2014/main" id="{AB98F0A2-45B9-445E-9958-DB993A7AF26A}"/>
              </a:ext>
            </a:extLst>
          </p:cNvPr>
          <p:cNvSpPr>
            <a:spLocks noChangeAspect="1"/>
          </p:cNvSpPr>
          <p:nvPr userDrawn="1"/>
        </p:nvSpPr>
        <p:spPr>
          <a:xfrm>
            <a:off x="2727000" y="6102000"/>
            <a:ext cx="283500" cy="378000"/>
          </a:xfrm>
          <a:prstGeom prst="rect">
            <a:avLst/>
          </a:prstGeom>
          <a:solidFill>
            <a:srgbClr val="33A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3" name="Rectangle 12">
            <a:extLst>
              <a:ext uri="{FF2B5EF4-FFF2-40B4-BE49-F238E27FC236}">
                <a16:creationId xmlns:a16="http://schemas.microsoft.com/office/drawing/2014/main" id="{C28307E0-8B42-4222-90F2-04AE070A37E4}"/>
              </a:ext>
            </a:extLst>
          </p:cNvPr>
          <p:cNvSpPr>
            <a:spLocks noChangeAspect="1"/>
          </p:cNvSpPr>
          <p:nvPr userDrawn="1"/>
        </p:nvSpPr>
        <p:spPr>
          <a:xfrm>
            <a:off x="2727000" y="6480000"/>
            <a:ext cx="283500" cy="37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4" name="Rectangle 13">
            <a:extLst>
              <a:ext uri="{FF2B5EF4-FFF2-40B4-BE49-F238E27FC236}">
                <a16:creationId xmlns:a16="http://schemas.microsoft.com/office/drawing/2014/main" id="{DF340EF5-47FF-4B18-ABEC-E072D03828B6}"/>
              </a:ext>
            </a:extLst>
          </p:cNvPr>
          <p:cNvSpPr>
            <a:spLocks noChangeAspect="1"/>
          </p:cNvSpPr>
          <p:nvPr userDrawn="1"/>
        </p:nvSpPr>
        <p:spPr>
          <a:xfrm>
            <a:off x="3010500" y="5724000"/>
            <a:ext cx="283500" cy="378000"/>
          </a:xfrm>
          <a:prstGeom prst="rect">
            <a:avLst/>
          </a:prstGeom>
          <a:solidFill>
            <a:srgbClr val="33A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5" name="Rectangle 14">
            <a:extLst>
              <a:ext uri="{FF2B5EF4-FFF2-40B4-BE49-F238E27FC236}">
                <a16:creationId xmlns:a16="http://schemas.microsoft.com/office/drawing/2014/main" id="{EE74C448-8030-41DE-B47A-AC6C271362DF}"/>
              </a:ext>
            </a:extLst>
          </p:cNvPr>
          <p:cNvSpPr>
            <a:spLocks noChangeAspect="1"/>
          </p:cNvSpPr>
          <p:nvPr userDrawn="1"/>
        </p:nvSpPr>
        <p:spPr>
          <a:xfrm>
            <a:off x="3010500" y="6102000"/>
            <a:ext cx="283500" cy="37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6" name="Rectangle 15">
            <a:extLst>
              <a:ext uri="{FF2B5EF4-FFF2-40B4-BE49-F238E27FC236}">
                <a16:creationId xmlns:a16="http://schemas.microsoft.com/office/drawing/2014/main" id="{0932ACEE-935D-4BA6-8F9C-5FFB3EBB8221}"/>
              </a:ext>
            </a:extLst>
          </p:cNvPr>
          <p:cNvSpPr>
            <a:spLocks noChangeAspect="1"/>
          </p:cNvSpPr>
          <p:nvPr userDrawn="1"/>
        </p:nvSpPr>
        <p:spPr>
          <a:xfrm>
            <a:off x="3010500" y="6480000"/>
            <a:ext cx="283500" cy="378000"/>
          </a:xfrm>
          <a:prstGeom prst="rect">
            <a:avLst/>
          </a:prstGeom>
          <a:solidFill>
            <a:srgbClr val="33A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7" name="Rectangle 16">
            <a:extLst>
              <a:ext uri="{FF2B5EF4-FFF2-40B4-BE49-F238E27FC236}">
                <a16:creationId xmlns:a16="http://schemas.microsoft.com/office/drawing/2014/main" id="{40653788-E2C6-4C36-8502-D06EA01390C4}"/>
              </a:ext>
            </a:extLst>
          </p:cNvPr>
          <p:cNvSpPr>
            <a:spLocks noChangeAspect="1"/>
          </p:cNvSpPr>
          <p:nvPr userDrawn="1"/>
        </p:nvSpPr>
        <p:spPr>
          <a:xfrm>
            <a:off x="3294000" y="5724000"/>
            <a:ext cx="283500" cy="37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8" name="Rectangle 17">
            <a:extLst>
              <a:ext uri="{FF2B5EF4-FFF2-40B4-BE49-F238E27FC236}">
                <a16:creationId xmlns:a16="http://schemas.microsoft.com/office/drawing/2014/main" id="{2D81AFC9-49A8-4EF9-A35E-FD75A113D3A5}"/>
              </a:ext>
            </a:extLst>
          </p:cNvPr>
          <p:cNvSpPr>
            <a:spLocks noChangeAspect="1"/>
          </p:cNvSpPr>
          <p:nvPr userDrawn="1"/>
        </p:nvSpPr>
        <p:spPr>
          <a:xfrm>
            <a:off x="3294000" y="6102000"/>
            <a:ext cx="283500" cy="378000"/>
          </a:xfrm>
          <a:prstGeom prst="rect">
            <a:avLst/>
          </a:prstGeom>
          <a:solidFill>
            <a:srgbClr val="33A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9" name="Rectangle 18">
            <a:extLst>
              <a:ext uri="{FF2B5EF4-FFF2-40B4-BE49-F238E27FC236}">
                <a16:creationId xmlns:a16="http://schemas.microsoft.com/office/drawing/2014/main" id="{85DC8BC8-8DBD-44D5-8B97-8BA6D2ADB7DC}"/>
              </a:ext>
            </a:extLst>
          </p:cNvPr>
          <p:cNvSpPr>
            <a:spLocks noChangeAspect="1"/>
          </p:cNvSpPr>
          <p:nvPr userDrawn="1"/>
        </p:nvSpPr>
        <p:spPr>
          <a:xfrm>
            <a:off x="3294000" y="6480000"/>
            <a:ext cx="283500" cy="37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2" name="Freeform: Shape 21">
            <a:extLst>
              <a:ext uri="{FF2B5EF4-FFF2-40B4-BE49-F238E27FC236}">
                <a16:creationId xmlns:a16="http://schemas.microsoft.com/office/drawing/2014/main" id="{C0B1C029-F4C5-4D78-834A-173DD05BCE75}"/>
              </a:ext>
            </a:extLst>
          </p:cNvPr>
          <p:cNvSpPr/>
          <p:nvPr/>
        </p:nvSpPr>
        <p:spPr>
          <a:xfrm>
            <a:off x="618302" y="838111"/>
            <a:ext cx="1347404" cy="679636"/>
          </a:xfrm>
          <a:custGeom>
            <a:avLst/>
            <a:gdLst>
              <a:gd name="connsiteX0" fmla="*/ 0 w 1796538"/>
              <a:gd name="connsiteY0" fmla="*/ 0 h 679636"/>
              <a:gd name="connsiteX1" fmla="*/ 1796538 w 1796538"/>
              <a:gd name="connsiteY1" fmla="*/ 0 h 679636"/>
              <a:gd name="connsiteX2" fmla="*/ 1796538 w 1796538"/>
              <a:gd name="connsiteY2" fmla="*/ 679636 h 679636"/>
              <a:gd name="connsiteX3" fmla="*/ 0 w 1796538"/>
              <a:gd name="connsiteY3" fmla="*/ 679636 h 679636"/>
            </a:gdLst>
            <a:ahLst/>
            <a:cxnLst>
              <a:cxn ang="0">
                <a:pos x="connsiteX0" y="connsiteY0"/>
              </a:cxn>
              <a:cxn ang="0">
                <a:pos x="connsiteX1" y="connsiteY1"/>
              </a:cxn>
              <a:cxn ang="0">
                <a:pos x="connsiteX2" y="connsiteY2"/>
              </a:cxn>
              <a:cxn ang="0">
                <a:pos x="connsiteX3" y="connsiteY3"/>
              </a:cxn>
            </a:cxnLst>
            <a:rect l="l" t="t" r="r" b="b"/>
            <a:pathLst>
              <a:path w="1796538" h="679636">
                <a:moveTo>
                  <a:pt x="0" y="0"/>
                </a:moveTo>
                <a:lnTo>
                  <a:pt x="1796538" y="0"/>
                </a:lnTo>
                <a:lnTo>
                  <a:pt x="1796538" y="679636"/>
                </a:lnTo>
                <a:lnTo>
                  <a:pt x="0" y="679636"/>
                </a:lnTo>
                <a:close/>
              </a:path>
            </a:pathLst>
          </a:custGeom>
          <a:solidFill>
            <a:schemeClr val="accent4"/>
          </a:solidFill>
          <a:ln w="12700" cap="flat">
            <a:noFill/>
            <a:prstDash val="solid"/>
            <a:miter/>
          </a:ln>
        </p:spPr>
        <p:txBody>
          <a:bodyPr rtlCol="0" anchor="ctr"/>
          <a:lstStyle/>
          <a:p>
            <a:endParaRPr lang="nl-NL" sz="1350"/>
          </a:p>
        </p:txBody>
      </p:sp>
      <p:sp>
        <p:nvSpPr>
          <p:cNvPr id="23" name="Freeform: Shape 22">
            <a:extLst>
              <a:ext uri="{FF2B5EF4-FFF2-40B4-BE49-F238E27FC236}">
                <a16:creationId xmlns:a16="http://schemas.microsoft.com/office/drawing/2014/main" id="{18EED7E3-54BF-4B56-AECD-C608527355EF}"/>
              </a:ext>
            </a:extLst>
          </p:cNvPr>
          <p:cNvSpPr/>
          <p:nvPr/>
        </p:nvSpPr>
        <p:spPr>
          <a:xfrm>
            <a:off x="618300" y="838112"/>
            <a:ext cx="1347404" cy="679636"/>
          </a:xfrm>
          <a:custGeom>
            <a:avLst/>
            <a:gdLst>
              <a:gd name="connsiteX0" fmla="*/ 224231 w 1796538"/>
              <a:gd name="connsiteY0" fmla="*/ 0 h 679636"/>
              <a:gd name="connsiteX1" fmla="*/ 4 w 1796538"/>
              <a:gd name="connsiteY1" fmla="*/ 224227 h 679636"/>
              <a:gd name="connsiteX2" fmla="*/ 4 w 1796538"/>
              <a:gd name="connsiteY2" fmla="*/ 0 h 679636"/>
              <a:gd name="connsiteX3" fmla="*/ 477279 w 1796538"/>
              <a:gd name="connsiteY3" fmla="*/ 0 h 679636"/>
              <a:gd name="connsiteX4" fmla="*/ 0 w 1796538"/>
              <a:gd name="connsiteY4" fmla="*/ 477279 h 679636"/>
              <a:gd name="connsiteX5" fmla="*/ 0 w 1796538"/>
              <a:gd name="connsiteY5" fmla="*/ 679636 h 679636"/>
              <a:gd name="connsiteX6" fmla="*/ 50682 w 1796538"/>
              <a:gd name="connsiteY6" fmla="*/ 679636 h 679636"/>
              <a:gd name="connsiteX7" fmla="*/ 730318 w 1796538"/>
              <a:gd name="connsiteY7" fmla="*/ 0 h 679636"/>
              <a:gd name="connsiteX8" fmla="*/ 983370 w 1796538"/>
              <a:gd name="connsiteY8" fmla="*/ 0 h 679636"/>
              <a:gd name="connsiteX9" fmla="*/ 303733 w 1796538"/>
              <a:gd name="connsiteY9" fmla="*/ 679636 h 679636"/>
              <a:gd name="connsiteX10" fmla="*/ 556773 w 1796538"/>
              <a:gd name="connsiteY10" fmla="*/ 679636 h 679636"/>
              <a:gd name="connsiteX11" fmla="*/ 1236409 w 1796538"/>
              <a:gd name="connsiteY11" fmla="*/ 0 h 679636"/>
              <a:gd name="connsiteX12" fmla="*/ 1489448 w 1796538"/>
              <a:gd name="connsiteY12" fmla="*/ 0 h 679636"/>
              <a:gd name="connsiteX13" fmla="*/ 809817 w 1796538"/>
              <a:gd name="connsiteY13" fmla="*/ 679636 h 679636"/>
              <a:gd name="connsiteX14" fmla="*/ 1062869 w 1796538"/>
              <a:gd name="connsiteY14" fmla="*/ 679636 h 679636"/>
              <a:gd name="connsiteX15" fmla="*/ 1742500 w 1796538"/>
              <a:gd name="connsiteY15" fmla="*/ 0 h 679636"/>
              <a:gd name="connsiteX16" fmla="*/ 1315890 w 1796538"/>
              <a:gd name="connsiteY16" fmla="*/ 679635 h 679636"/>
              <a:gd name="connsiteX17" fmla="*/ 1568929 w 1796538"/>
              <a:gd name="connsiteY17" fmla="*/ 679635 h 679636"/>
              <a:gd name="connsiteX18" fmla="*/ 1796538 w 1796538"/>
              <a:gd name="connsiteY18" fmla="*/ 452026 h 679636"/>
              <a:gd name="connsiteX19" fmla="*/ 1796538 w 1796538"/>
              <a:gd name="connsiteY19" fmla="*/ 198987 h 67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96538" h="679636">
                <a:moveTo>
                  <a:pt x="224231" y="0"/>
                </a:moveTo>
                <a:lnTo>
                  <a:pt x="4" y="224227"/>
                </a:lnTo>
                <a:lnTo>
                  <a:pt x="4" y="0"/>
                </a:lnTo>
                <a:close/>
                <a:moveTo>
                  <a:pt x="477279" y="0"/>
                </a:moveTo>
                <a:lnTo>
                  <a:pt x="0" y="477279"/>
                </a:lnTo>
                <a:lnTo>
                  <a:pt x="0" y="679636"/>
                </a:lnTo>
                <a:lnTo>
                  <a:pt x="50682" y="679636"/>
                </a:lnTo>
                <a:lnTo>
                  <a:pt x="730318" y="0"/>
                </a:lnTo>
                <a:close/>
                <a:moveTo>
                  <a:pt x="983370" y="0"/>
                </a:moveTo>
                <a:lnTo>
                  <a:pt x="303733" y="679636"/>
                </a:lnTo>
                <a:lnTo>
                  <a:pt x="556773" y="679636"/>
                </a:lnTo>
                <a:lnTo>
                  <a:pt x="1236409" y="0"/>
                </a:lnTo>
                <a:close/>
                <a:moveTo>
                  <a:pt x="1489448" y="0"/>
                </a:moveTo>
                <a:lnTo>
                  <a:pt x="809817" y="679636"/>
                </a:lnTo>
                <a:lnTo>
                  <a:pt x="1062869" y="679636"/>
                </a:lnTo>
                <a:lnTo>
                  <a:pt x="1742500" y="0"/>
                </a:lnTo>
                <a:close/>
                <a:moveTo>
                  <a:pt x="1315890" y="679635"/>
                </a:moveTo>
                <a:lnTo>
                  <a:pt x="1568929" y="679635"/>
                </a:lnTo>
                <a:lnTo>
                  <a:pt x="1796538" y="452026"/>
                </a:lnTo>
                <a:lnTo>
                  <a:pt x="1796538" y="198987"/>
                </a:lnTo>
                <a:close/>
              </a:path>
            </a:pathLst>
          </a:custGeom>
          <a:solidFill>
            <a:srgbClr val="E5007D"/>
          </a:solidFill>
          <a:ln w="12700" cap="flat">
            <a:noFill/>
            <a:prstDash val="solid"/>
            <a:miter/>
          </a:ln>
        </p:spPr>
        <p:txBody>
          <a:bodyPr rtlCol="0" anchor="ctr"/>
          <a:lstStyle/>
          <a:p>
            <a:endParaRPr lang="nl-NL" sz="1350"/>
          </a:p>
        </p:txBody>
      </p:sp>
    </p:spTree>
    <p:extLst>
      <p:ext uri="{BB962C8B-B14F-4D97-AF65-F5344CB8AC3E}">
        <p14:creationId xmlns:p14="http://schemas.microsoft.com/office/powerpoint/2010/main" val="3022461549"/>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94004-2ACA-49EF-BFD5-623B34CCBDDA}"/>
              </a:ext>
            </a:extLst>
          </p:cNvPr>
          <p:cNvSpPr>
            <a:spLocks noGrp="1"/>
          </p:cNvSpPr>
          <p:nvPr>
            <p:ph type="title"/>
          </p:nvPr>
        </p:nvSpPr>
        <p:spPr/>
        <p:txBody>
          <a:bodyPr/>
          <a:lstStyle/>
          <a:p>
            <a:r>
              <a:rPr lang="nl-NL"/>
              <a:t>Klik om stijl te bewerken</a:t>
            </a:r>
          </a:p>
        </p:txBody>
      </p:sp>
      <p:sp>
        <p:nvSpPr>
          <p:cNvPr id="3" name="Date Placeholder 2">
            <a:extLst>
              <a:ext uri="{FF2B5EF4-FFF2-40B4-BE49-F238E27FC236}">
                <a16:creationId xmlns:a16="http://schemas.microsoft.com/office/drawing/2014/main" id="{8AF4410A-73E6-4BAB-BFC1-144E5826C844}"/>
              </a:ext>
            </a:extLst>
          </p:cNvPr>
          <p:cNvSpPr>
            <a:spLocks noGrp="1"/>
          </p:cNvSpPr>
          <p:nvPr>
            <p:ph type="dt" sz="half" idx="10"/>
          </p:nvPr>
        </p:nvSpPr>
        <p:spPr/>
        <p:txBody>
          <a:bodyPr/>
          <a:lstStyle/>
          <a:p>
            <a:fld id="{94F923BD-FCB1-4978-B7E6-2BD7151D1A29}" type="datetimeFigureOut">
              <a:rPr lang="nl-NL" smtClean="0"/>
              <a:t>2-5-2022</a:t>
            </a:fld>
            <a:endParaRPr lang="nl-NL"/>
          </a:p>
        </p:txBody>
      </p:sp>
      <p:sp>
        <p:nvSpPr>
          <p:cNvPr id="4" name="Footer Placeholder 3">
            <a:extLst>
              <a:ext uri="{FF2B5EF4-FFF2-40B4-BE49-F238E27FC236}">
                <a16:creationId xmlns:a16="http://schemas.microsoft.com/office/drawing/2014/main" id="{D3076444-34B5-43DA-A29A-B45F542DC20A}"/>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775B46F2-B79F-49A2-832F-54FE98EA9594}"/>
              </a:ext>
            </a:extLst>
          </p:cNvPr>
          <p:cNvSpPr>
            <a:spLocks noGrp="1"/>
          </p:cNvSpPr>
          <p:nvPr>
            <p:ph type="sldNum" sz="quarter" idx="12"/>
          </p:nvPr>
        </p:nvSpPr>
        <p:spPr/>
        <p:txBody>
          <a:bodyPr/>
          <a:lstStyle/>
          <a:p>
            <a:fld id="{227CBE13-5F7D-4C81-B6F3-47A564B19971}" type="slidenum">
              <a:rPr lang="nl-NL" smtClean="0"/>
              <a:t>‹nr.›</a:t>
            </a:fld>
            <a:endParaRPr lang="nl-NL"/>
          </a:p>
        </p:txBody>
      </p:sp>
    </p:spTree>
    <p:extLst>
      <p:ext uri="{BB962C8B-B14F-4D97-AF65-F5344CB8AC3E}">
        <p14:creationId xmlns:p14="http://schemas.microsoft.com/office/powerpoint/2010/main" val="31085142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45CA5F-A87F-4B8D-8BDE-BB33612ED628}"/>
              </a:ext>
            </a:extLst>
          </p:cNvPr>
          <p:cNvSpPr>
            <a:spLocks noGrp="1"/>
          </p:cNvSpPr>
          <p:nvPr>
            <p:ph type="dt" sz="half" idx="10"/>
          </p:nvPr>
        </p:nvSpPr>
        <p:spPr/>
        <p:txBody>
          <a:bodyPr/>
          <a:lstStyle/>
          <a:p>
            <a:fld id="{94F923BD-FCB1-4978-B7E6-2BD7151D1A29}" type="datetimeFigureOut">
              <a:rPr lang="nl-NL" smtClean="0"/>
              <a:t>2-5-2022</a:t>
            </a:fld>
            <a:endParaRPr lang="nl-NL"/>
          </a:p>
        </p:txBody>
      </p:sp>
      <p:sp>
        <p:nvSpPr>
          <p:cNvPr id="3" name="Footer Placeholder 2">
            <a:extLst>
              <a:ext uri="{FF2B5EF4-FFF2-40B4-BE49-F238E27FC236}">
                <a16:creationId xmlns:a16="http://schemas.microsoft.com/office/drawing/2014/main" id="{D9ACA0BB-4682-4108-9801-D531ABE5D1DC}"/>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D0F1984F-229B-461F-89FB-4FFC75EE64CA}"/>
              </a:ext>
            </a:extLst>
          </p:cNvPr>
          <p:cNvSpPr>
            <a:spLocks noGrp="1"/>
          </p:cNvSpPr>
          <p:nvPr>
            <p:ph type="sldNum" sz="quarter" idx="12"/>
          </p:nvPr>
        </p:nvSpPr>
        <p:spPr/>
        <p:txBody>
          <a:bodyPr/>
          <a:lstStyle/>
          <a:p>
            <a:fld id="{227CBE13-5F7D-4C81-B6F3-47A564B19971}" type="slidenum">
              <a:rPr lang="nl-NL" smtClean="0"/>
              <a:t>‹nr.›</a:t>
            </a:fld>
            <a:endParaRPr lang="nl-NL"/>
          </a:p>
        </p:txBody>
      </p:sp>
    </p:spTree>
    <p:extLst>
      <p:ext uri="{BB962C8B-B14F-4D97-AF65-F5344CB8AC3E}">
        <p14:creationId xmlns:p14="http://schemas.microsoft.com/office/powerpoint/2010/main" val="1718438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Slotdi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EC0C-E412-43B3-A2B3-1C58DE8FF222}"/>
              </a:ext>
            </a:extLst>
          </p:cNvPr>
          <p:cNvSpPr>
            <a:spLocks noGrp="1"/>
          </p:cNvSpPr>
          <p:nvPr>
            <p:ph type="ctrTitle" hasCustomPrompt="1"/>
          </p:nvPr>
        </p:nvSpPr>
        <p:spPr>
          <a:xfrm>
            <a:off x="618301" y="3962400"/>
            <a:ext cx="3360768" cy="591270"/>
          </a:xfrm>
        </p:spPr>
        <p:txBody>
          <a:bodyPr anchor="t" anchorCtr="0">
            <a:noAutofit/>
          </a:bodyPr>
          <a:lstStyle>
            <a:lvl1pPr algn="l">
              <a:defRPr sz="2625"/>
            </a:lvl1pPr>
          </a:lstStyle>
          <a:p>
            <a:r>
              <a:rPr lang="nl-BE" dirty="0"/>
              <a:t>Bedankt!</a:t>
            </a:r>
            <a:endParaRPr lang="nl-NL" dirty="0"/>
          </a:p>
        </p:txBody>
      </p:sp>
      <p:sp>
        <p:nvSpPr>
          <p:cNvPr id="3" name="Subtitle 2">
            <a:extLst>
              <a:ext uri="{FF2B5EF4-FFF2-40B4-BE49-F238E27FC236}">
                <a16:creationId xmlns:a16="http://schemas.microsoft.com/office/drawing/2014/main" id="{7E579AE5-55B7-4CAE-A5E7-5ABE01149032}"/>
              </a:ext>
            </a:extLst>
          </p:cNvPr>
          <p:cNvSpPr>
            <a:spLocks noGrp="1"/>
          </p:cNvSpPr>
          <p:nvPr>
            <p:ph type="subTitle" idx="1" hasCustomPrompt="1"/>
          </p:nvPr>
        </p:nvSpPr>
        <p:spPr>
          <a:xfrm>
            <a:off x="618300" y="4553670"/>
            <a:ext cx="3360768" cy="1655762"/>
          </a:xfrm>
        </p:spPr>
        <p:txBody>
          <a:bodyPr>
            <a:noAutofit/>
          </a:bodyPr>
          <a:lstStyle>
            <a:lvl1pPr marL="0" indent="0" algn="l">
              <a:buNone/>
              <a:defRPr sz="21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BE" dirty="0"/>
              <a:t>Contactgegevens</a:t>
            </a:r>
            <a:endParaRPr lang="nl-NL" dirty="0"/>
          </a:p>
        </p:txBody>
      </p:sp>
      <p:pic>
        <p:nvPicPr>
          <p:cNvPr id="10" name="Graphic 9">
            <a:extLst>
              <a:ext uri="{FF2B5EF4-FFF2-40B4-BE49-F238E27FC236}">
                <a16:creationId xmlns:a16="http://schemas.microsoft.com/office/drawing/2014/main" id="{EE3957B0-E529-48BA-B47D-42E2E988DBA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3500" y="4987038"/>
            <a:ext cx="772200" cy="1222394"/>
          </a:xfrm>
          <a:prstGeom prst="rect">
            <a:avLst/>
          </a:prstGeom>
        </p:spPr>
      </p:pic>
      <p:pic>
        <p:nvPicPr>
          <p:cNvPr id="5" name="Afbeelding 4">
            <a:extLst>
              <a:ext uri="{FF2B5EF4-FFF2-40B4-BE49-F238E27FC236}">
                <a16:creationId xmlns:a16="http://schemas.microsoft.com/office/drawing/2014/main" id="{271AF4D6-5478-4AF7-A877-E55DC05DEAA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54951"/>
          <a:stretch/>
        </p:blipFill>
        <p:spPr>
          <a:xfrm>
            <a:off x="0" y="0"/>
            <a:ext cx="9144000" cy="2089727"/>
          </a:xfrm>
          <a:prstGeom prst="rect">
            <a:avLst/>
          </a:prstGeom>
        </p:spPr>
      </p:pic>
    </p:spTree>
    <p:extLst>
      <p:ext uri="{BB962C8B-B14F-4D97-AF65-F5344CB8AC3E}">
        <p14:creationId xmlns:p14="http://schemas.microsoft.com/office/powerpoint/2010/main" val="12314816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Slotdi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EC0C-E412-43B3-A2B3-1C58DE8FF222}"/>
              </a:ext>
            </a:extLst>
          </p:cNvPr>
          <p:cNvSpPr>
            <a:spLocks noGrp="1"/>
          </p:cNvSpPr>
          <p:nvPr>
            <p:ph type="ctrTitle" hasCustomPrompt="1"/>
          </p:nvPr>
        </p:nvSpPr>
        <p:spPr>
          <a:xfrm>
            <a:off x="618301" y="3962400"/>
            <a:ext cx="3360768" cy="591270"/>
          </a:xfrm>
        </p:spPr>
        <p:txBody>
          <a:bodyPr anchor="t" anchorCtr="0">
            <a:noAutofit/>
          </a:bodyPr>
          <a:lstStyle>
            <a:lvl1pPr algn="l">
              <a:defRPr sz="2625"/>
            </a:lvl1pPr>
          </a:lstStyle>
          <a:p>
            <a:r>
              <a:rPr lang="nl-BE" dirty="0"/>
              <a:t>Bedankt!</a:t>
            </a:r>
            <a:endParaRPr lang="nl-NL" dirty="0"/>
          </a:p>
        </p:txBody>
      </p:sp>
      <p:sp>
        <p:nvSpPr>
          <p:cNvPr id="3" name="Subtitle 2">
            <a:extLst>
              <a:ext uri="{FF2B5EF4-FFF2-40B4-BE49-F238E27FC236}">
                <a16:creationId xmlns:a16="http://schemas.microsoft.com/office/drawing/2014/main" id="{7E579AE5-55B7-4CAE-A5E7-5ABE01149032}"/>
              </a:ext>
            </a:extLst>
          </p:cNvPr>
          <p:cNvSpPr>
            <a:spLocks noGrp="1"/>
          </p:cNvSpPr>
          <p:nvPr>
            <p:ph type="subTitle" idx="1" hasCustomPrompt="1"/>
          </p:nvPr>
        </p:nvSpPr>
        <p:spPr>
          <a:xfrm>
            <a:off x="618300" y="4553670"/>
            <a:ext cx="3360768" cy="1655762"/>
          </a:xfrm>
        </p:spPr>
        <p:txBody>
          <a:bodyPr>
            <a:noAutofit/>
          </a:bodyPr>
          <a:lstStyle>
            <a:lvl1pPr marL="0" indent="0" algn="l">
              <a:buNone/>
              <a:defRPr sz="21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BE" dirty="0"/>
              <a:t>Contactgegevens</a:t>
            </a:r>
            <a:endParaRPr lang="nl-NL" dirty="0"/>
          </a:p>
        </p:txBody>
      </p:sp>
      <p:pic>
        <p:nvPicPr>
          <p:cNvPr id="10" name="Graphic 9">
            <a:extLst>
              <a:ext uri="{FF2B5EF4-FFF2-40B4-BE49-F238E27FC236}">
                <a16:creationId xmlns:a16="http://schemas.microsoft.com/office/drawing/2014/main" id="{EE3957B0-E529-48BA-B47D-42E2E988DBA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3500" y="4987038"/>
            <a:ext cx="772200" cy="1222394"/>
          </a:xfrm>
          <a:prstGeom prst="rect">
            <a:avLst/>
          </a:prstGeom>
        </p:spPr>
      </p:pic>
      <p:pic>
        <p:nvPicPr>
          <p:cNvPr id="6" name="Afbeelding 5">
            <a:extLst>
              <a:ext uri="{FF2B5EF4-FFF2-40B4-BE49-F238E27FC236}">
                <a16:creationId xmlns:a16="http://schemas.microsoft.com/office/drawing/2014/main" id="{C0FCD74E-A8EE-4620-88BC-29829538334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50000"/>
          <a:stretch/>
        </p:blipFill>
        <p:spPr>
          <a:xfrm>
            <a:off x="571" y="1"/>
            <a:ext cx="9143429" cy="3429000"/>
          </a:xfrm>
          <a:prstGeom prst="rect">
            <a:avLst/>
          </a:prstGeom>
        </p:spPr>
      </p:pic>
    </p:spTree>
    <p:extLst>
      <p:ext uri="{BB962C8B-B14F-4D97-AF65-F5344CB8AC3E}">
        <p14:creationId xmlns:p14="http://schemas.microsoft.com/office/powerpoint/2010/main" val="875773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28D26-B47D-4A33-B46F-DA10942699F6}"/>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9A5BE1A-508A-4C06-AD3D-BF13D28D4E7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7" name="Tijdelijke aanduiding voor datum 6">
            <a:extLst>
              <a:ext uri="{FF2B5EF4-FFF2-40B4-BE49-F238E27FC236}">
                <a16:creationId xmlns:a16="http://schemas.microsoft.com/office/drawing/2014/main" id="{2656AEEF-390F-4CB9-ACAB-0B20859C227C}"/>
              </a:ext>
            </a:extLst>
          </p:cNvPr>
          <p:cNvSpPr>
            <a:spLocks noGrp="1"/>
          </p:cNvSpPr>
          <p:nvPr>
            <p:ph type="dt" sz="half" idx="10"/>
          </p:nvPr>
        </p:nvSpPr>
        <p:spPr/>
        <p:txBody>
          <a:bodyPr/>
          <a:lstStyle/>
          <a:p>
            <a:fld id="{5F81B092-AA50-0940-A1DC-B65882C09C68}" type="datetimeFigureOut">
              <a:rPr lang="en-US" smtClean="0"/>
              <a:t>5/2/2022</a:t>
            </a:fld>
            <a:endParaRPr lang="en-US"/>
          </a:p>
        </p:txBody>
      </p:sp>
      <p:sp>
        <p:nvSpPr>
          <p:cNvPr id="8" name="Tijdelijke aanduiding voor voettekst 7">
            <a:extLst>
              <a:ext uri="{FF2B5EF4-FFF2-40B4-BE49-F238E27FC236}">
                <a16:creationId xmlns:a16="http://schemas.microsoft.com/office/drawing/2014/main" id="{EC0F75A2-599E-4B68-8FF4-346FDE572C4C}"/>
              </a:ext>
            </a:extLst>
          </p:cNvPr>
          <p:cNvSpPr>
            <a:spLocks noGrp="1"/>
          </p:cNvSpPr>
          <p:nvPr>
            <p:ph type="ftr" sz="quarter" idx="11"/>
          </p:nvPr>
        </p:nvSpPr>
        <p:spPr/>
        <p:txBody>
          <a:bodyPr/>
          <a:lstStyle/>
          <a:p>
            <a:endParaRPr lang="en-US"/>
          </a:p>
        </p:txBody>
      </p:sp>
      <p:sp>
        <p:nvSpPr>
          <p:cNvPr id="9" name="Tijdelijke aanduiding voor dianummer 8">
            <a:extLst>
              <a:ext uri="{FF2B5EF4-FFF2-40B4-BE49-F238E27FC236}">
                <a16:creationId xmlns:a16="http://schemas.microsoft.com/office/drawing/2014/main" id="{AE326A71-B85D-499A-8CE4-B799615430FF}"/>
              </a:ext>
            </a:extLst>
          </p:cNvPr>
          <p:cNvSpPr>
            <a:spLocks noGrp="1"/>
          </p:cNvSpPr>
          <p:nvPr>
            <p:ph type="sldNum" sz="quarter" idx="12"/>
          </p:nvPr>
        </p:nvSpPr>
        <p:spPr/>
        <p:txBody>
          <a:bodyPr/>
          <a:lstStyle/>
          <a:p>
            <a:fld id="{E87D083B-FAF2-5643-A9FC-521FAB15583B}" type="slidenum">
              <a:rPr lang="en-US" smtClean="0"/>
              <a:t>‹nr.›</a:t>
            </a:fld>
            <a:endParaRPr lang="en-US"/>
          </a:p>
        </p:txBody>
      </p:sp>
    </p:spTree>
    <p:extLst>
      <p:ext uri="{BB962C8B-B14F-4D97-AF65-F5344CB8AC3E}">
        <p14:creationId xmlns:p14="http://schemas.microsoft.com/office/powerpoint/2010/main" val="2522356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3E8FE-36BF-4F78-828C-29AC1EA5E1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40620A-F1D3-43AB-AA75-888B89B92CDE}"/>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2317AF-FD91-4845-8534-3A80B66D9DA1}"/>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9AB502-276B-4EC8-A7F4-DFDD37F480A0}"/>
              </a:ext>
            </a:extLst>
          </p:cNvPr>
          <p:cNvSpPr>
            <a:spLocks noGrp="1"/>
          </p:cNvSpPr>
          <p:nvPr>
            <p:ph type="dt" sz="half" idx="10"/>
          </p:nvPr>
        </p:nvSpPr>
        <p:spPr/>
        <p:txBody>
          <a:bodyPr/>
          <a:lstStyle/>
          <a:p>
            <a:fld id="{5F81B092-AA50-0940-A1DC-B65882C09C68}" type="datetimeFigureOut">
              <a:rPr lang="en-US" smtClean="0"/>
              <a:t>5/2/2022</a:t>
            </a:fld>
            <a:endParaRPr lang="en-US"/>
          </a:p>
        </p:txBody>
      </p:sp>
      <p:sp>
        <p:nvSpPr>
          <p:cNvPr id="6" name="Footer Placeholder 5">
            <a:extLst>
              <a:ext uri="{FF2B5EF4-FFF2-40B4-BE49-F238E27FC236}">
                <a16:creationId xmlns:a16="http://schemas.microsoft.com/office/drawing/2014/main" id="{E9F93D99-BE74-495D-A312-886B51F1CA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2F1608-2408-49CE-9C2F-E7FE3B40F579}"/>
              </a:ext>
            </a:extLst>
          </p:cNvPr>
          <p:cNvSpPr>
            <a:spLocks noGrp="1"/>
          </p:cNvSpPr>
          <p:nvPr>
            <p:ph type="sldNum" sz="quarter" idx="12"/>
          </p:nvPr>
        </p:nvSpPr>
        <p:spPr/>
        <p:txBody>
          <a:bodyPr/>
          <a:lstStyle/>
          <a:p>
            <a:fld id="{E87D083B-FAF2-5643-A9FC-521FAB15583B}" type="slidenum">
              <a:rPr lang="en-US" smtClean="0"/>
              <a:t>‹nr.›</a:t>
            </a:fld>
            <a:endParaRPr lang="en-US"/>
          </a:p>
        </p:txBody>
      </p:sp>
    </p:spTree>
    <p:extLst>
      <p:ext uri="{BB962C8B-B14F-4D97-AF65-F5344CB8AC3E}">
        <p14:creationId xmlns:p14="http://schemas.microsoft.com/office/powerpoint/2010/main" val="1346381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E7140-0B44-4832-9FDD-16BB95913B4C}"/>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59B764-32B8-4E86-AAAE-FABD89A6F03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F2928410-A416-4480-88DE-5E0781F5600B}"/>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180DF4-2482-4FF4-BB81-7ED00FA8177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9E38EB03-DB32-46B8-95DB-681B2A51CE83}"/>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794125-3E1A-490A-8142-1DBDD16A2F3B}"/>
              </a:ext>
            </a:extLst>
          </p:cNvPr>
          <p:cNvSpPr>
            <a:spLocks noGrp="1"/>
          </p:cNvSpPr>
          <p:nvPr>
            <p:ph type="dt" sz="half" idx="10"/>
          </p:nvPr>
        </p:nvSpPr>
        <p:spPr/>
        <p:txBody>
          <a:bodyPr/>
          <a:lstStyle/>
          <a:p>
            <a:fld id="{5F81B092-AA50-0940-A1DC-B65882C09C68}" type="datetimeFigureOut">
              <a:rPr lang="en-US" smtClean="0"/>
              <a:t>5/2/2022</a:t>
            </a:fld>
            <a:endParaRPr lang="en-US"/>
          </a:p>
        </p:txBody>
      </p:sp>
      <p:sp>
        <p:nvSpPr>
          <p:cNvPr id="8" name="Footer Placeholder 7">
            <a:extLst>
              <a:ext uri="{FF2B5EF4-FFF2-40B4-BE49-F238E27FC236}">
                <a16:creationId xmlns:a16="http://schemas.microsoft.com/office/drawing/2014/main" id="{047305D7-E6D7-4AFF-8180-2230044CDD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BB56FA-44CE-4BCD-AA9E-319915BC0895}"/>
              </a:ext>
            </a:extLst>
          </p:cNvPr>
          <p:cNvSpPr>
            <a:spLocks noGrp="1"/>
          </p:cNvSpPr>
          <p:nvPr>
            <p:ph type="sldNum" sz="quarter" idx="12"/>
          </p:nvPr>
        </p:nvSpPr>
        <p:spPr/>
        <p:txBody>
          <a:bodyPr/>
          <a:lstStyle/>
          <a:p>
            <a:fld id="{E87D083B-FAF2-5643-A9FC-521FAB15583B}" type="slidenum">
              <a:rPr lang="en-US" smtClean="0"/>
              <a:t>‹nr.›</a:t>
            </a:fld>
            <a:endParaRPr lang="en-US"/>
          </a:p>
        </p:txBody>
      </p:sp>
    </p:spTree>
    <p:extLst>
      <p:ext uri="{BB962C8B-B14F-4D97-AF65-F5344CB8AC3E}">
        <p14:creationId xmlns:p14="http://schemas.microsoft.com/office/powerpoint/2010/main" val="276331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5E271-E6F9-4CB5-A862-D2BD09141F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30C199-695F-41B7-A116-B7877943359E}"/>
              </a:ext>
            </a:extLst>
          </p:cNvPr>
          <p:cNvSpPr>
            <a:spLocks noGrp="1"/>
          </p:cNvSpPr>
          <p:nvPr>
            <p:ph type="dt" sz="half" idx="10"/>
          </p:nvPr>
        </p:nvSpPr>
        <p:spPr/>
        <p:txBody>
          <a:bodyPr/>
          <a:lstStyle/>
          <a:p>
            <a:fld id="{5F81B092-AA50-0940-A1DC-B65882C09C68}" type="datetimeFigureOut">
              <a:rPr lang="en-US" smtClean="0"/>
              <a:t>5/2/2022</a:t>
            </a:fld>
            <a:endParaRPr lang="en-US"/>
          </a:p>
        </p:txBody>
      </p:sp>
      <p:sp>
        <p:nvSpPr>
          <p:cNvPr id="4" name="Footer Placeholder 3">
            <a:extLst>
              <a:ext uri="{FF2B5EF4-FFF2-40B4-BE49-F238E27FC236}">
                <a16:creationId xmlns:a16="http://schemas.microsoft.com/office/drawing/2014/main" id="{F3C89E9E-AD1E-426D-9BCD-5942A529B07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DEE2D7-D449-4CF4-B9D6-D219EA34BC9C}"/>
              </a:ext>
            </a:extLst>
          </p:cNvPr>
          <p:cNvSpPr>
            <a:spLocks noGrp="1"/>
          </p:cNvSpPr>
          <p:nvPr>
            <p:ph type="sldNum" sz="quarter" idx="12"/>
          </p:nvPr>
        </p:nvSpPr>
        <p:spPr/>
        <p:txBody>
          <a:bodyPr/>
          <a:lstStyle/>
          <a:p>
            <a:fld id="{E87D083B-FAF2-5643-A9FC-521FAB15583B}" type="slidenum">
              <a:rPr lang="en-US" smtClean="0"/>
              <a:t>‹nr.›</a:t>
            </a:fld>
            <a:endParaRPr lang="en-US"/>
          </a:p>
        </p:txBody>
      </p:sp>
    </p:spTree>
    <p:extLst>
      <p:ext uri="{BB962C8B-B14F-4D97-AF65-F5344CB8AC3E}">
        <p14:creationId xmlns:p14="http://schemas.microsoft.com/office/powerpoint/2010/main" val="3264365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531362-E792-4864-917C-CA53D9B998F2}"/>
              </a:ext>
            </a:extLst>
          </p:cNvPr>
          <p:cNvSpPr>
            <a:spLocks noGrp="1"/>
          </p:cNvSpPr>
          <p:nvPr>
            <p:ph type="dt" sz="half" idx="10"/>
          </p:nvPr>
        </p:nvSpPr>
        <p:spPr/>
        <p:txBody>
          <a:bodyPr/>
          <a:lstStyle/>
          <a:p>
            <a:fld id="{5F81B092-AA50-0940-A1DC-B65882C09C68}" type="datetimeFigureOut">
              <a:rPr lang="en-US" smtClean="0"/>
              <a:t>5/2/2022</a:t>
            </a:fld>
            <a:endParaRPr lang="en-US"/>
          </a:p>
        </p:txBody>
      </p:sp>
      <p:sp>
        <p:nvSpPr>
          <p:cNvPr id="3" name="Footer Placeholder 2">
            <a:extLst>
              <a:ext uri="{FF2B5EF4-FFF2-40B4-BE49-F238E27FC236}">
                <a16:creationId xmlns:a16="http://schemas.microsoft.com/office/drawing/2014/main" id="{4365387A-5190-4335-B088-680ACF9787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76F6C8-F7B3-4EF4-BA33-04412B52D291}"/>
              </a:ext>
            </a:extLst>
          </p:cNvPr>
          <p:cNvSpPr>
            <a:spLocks noGrp="1"/>
          </p:cNvSpPr>
          <p:nvPr>
            <p:ph type="sldNum" sz="quarter" idx="12"/>
          </p:nvPr>
        </p:nvSpPr>
        <p:spPr/>
        <p:txBody>
          <a:bodyPr/>
          <a:lstStyle/>
          <a:p>
            <a:fld id="{E87D083B-FAF2-5643-A9FC-521FAB15583B}" type="slidenum">
              <a:rPr lang="en-US" smtClean="0"/>
              <a:t>‹nr.›</a:t>
            </a:fld>
            <a:endParaRPr lang="en-US"/>
          </a:p>
        </p:txBody>
      </p:sp>
    </p:spTree>
    <p:extLst>
      <p:ext uri="{BB962C8B-B14F-4D97-AF65-F5344CB8AC3E}">
        <p14:creationId xmlns:p14="http://schemas.microsoft.com/office/powerpoint/2010/main" val="1053500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B8BD7-8BA1-41C2-895B-428D1736E26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9D5E8B5-1060-4A3E-9902-E43567549B0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C19D95-28F8-4F7D-81C3-D507EA4AF20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7C77839-3080-4F89-B52A-AAAB15C7C60E}"/>
              </a:ext>
            </a:extLst>
          </p:cNvPr>
          <p:cNvSpPr>
            <a:spLocks noGrp="1"/>
          </p:cNvSpPr>
          <p:nvPr>
            <p:ph type="dt" sz="half" idx="10"/>
          </p:nvPr>
        </p:nvSpPr>
        <p:spPr/>
        <p:txBody>
          <a:bodyPr/>
          <a:lstStyle/>
          <a:p>
            <a:fld id="{5F81B092-AA50-0940-A1DC-B65882C09C68}" type="datetimeFigureOut">
              <a:rPr lang="en-US" smtClean="0"/>
              <a:t>5/2/2022</a:t>
            </a:fld>
            <a:endParaRPr lang="en-US"/>
          </a:p>
        </p:txBody>
      </p:sp>
      <p:sp>
        <p:nvSpPr>
          <p:cNvPr id="6" name="Footer Placeholder 5">
            <a:extLst>
              <a:ext uri="{FF2B5EF4-FFF2-40B4-BE49-F238E27FC236}">
                <a16:creationId xmlns:a16="http://schemas.microsoft.com/office/drawing/2014/main" id="{B3C7E505-C3EB-45C8-93F4-C1BC978512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529058-7C52-40F9-886B-7AC69D4B5E9E}"/>
              </a:ext>
            </a:extLst>
          </p:cNvPr>
          <p:cNvSpPr>
            <a:spLocks noGrp="1"/>
          </p:cNvSpPr>
          <p:nvPr>
            <p:ph type="sldNum" sz="quarter" idx="12"/>
          </p:nvPr>
        </p:nvSpPr>
        <p:spPr/>
        <p:txBody>
          <a:bodyPr/>
          <a:lstStyle/>
          <a:p>
            <a:fld id="{E87D083B-FAF2-5643-A9FC-521FAB15583B}" type="slidenum">
              <a:rPr lang="en-US" smtClean="0"/>
              <a:t>‹nr.›</a:t>
            </a:fld>
            <a:endParaRPr lang="en-US"/>
          </a:p>
        </p:txBody>
      </p:sp>
    </p:spTree>
    <p:extLst>
      <p:ext uri="{BB962C8B-B14F-4D97-AF65-F5344CB8AC3E}">
        <p14:creationId xmlns:p14="http://schemas.microsoft.com/office/powerpoint/2010/main" val="677053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B814B-FD16-4859-A513-FB54A138943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43F870E-6290-41B4-953E-7621D3248E5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3ADD569-57AA-4D24-AF24-85168521407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7C8B85F-0EB9-480D-87D7-569E606EB3A9}"/>
              </a:ext>
            </a:extLst>
          </p:cNvPr>
          <p:cNvSpPr>
            <a:spLocks noGrp="1"/>
          </p:cNvSpPr>
          <p:nvPr>
            <p:ph type="dt" sz="half" idx="10"/>
          </p:nvPr>
        </p:nvSpPr>
        <p:spPr/>
        <p:txBody>
          <a:bodyPr/>
          <a:lstStyle/>
          <a:p>
            <a:fld id="{5F81B092-AA50-0940-A1DC-B65882C09C68}" type="datetimeFigureOut">
              <a:rPr lang="en-US" smtClean="0"/>
              <a:t>5/2/2022</a:t>
            </a:fld>
            <a:endParaRPr lang="en-US"/>
          </a:p>
        </p:txBody>
      </p:sp>
      <p:sp>
        <p:nvSpPr>
          <p:cNvPr id="6" name="Footer Placeholder 5">
            <a:extLst>
              <a:ext uri="{FF2B5EF4-FFF2-40B4-BE49-F238E27FC236}">
                <a16:creationId xmlns:a16="http://schemas.microsoft.com/office/drawing/2014/main" id="{3F4C2389-415A-4D4D-BAB9-453E71132C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C16A6A-A1F7-4F07-B9CA-92DC9B4957CE}"/>
              </a:ext>
            </a:extLst>
          </p:cNvPr>
          <p:cNvSpPr>
            <a:spLocks noGrp="1"/>
          </p:cNvSpPr>
          <p:nvPr>
            <p:ph type="sldNum" sz="quarter" idx="12"/>
          </p:nvPr>
        </p:nvSpPr>
        <p:spPr/>
        <p:txBody>
          <a:bodyPr/>
          <a:lstStyle/>
          <a:p>
            <a:fld id="{E87D083B-FAF2-5643-A9FC-521FAB15583B}" type="slidenum">
              <a:rPr lang="en-US" smtClean="0"/>
              <a:t>‹nr.›</a:t>
            </a:fld>
            <a:endParaRPr lang="en-US"/>
          </a:p>
        </p:txBody>
      </p:sp>
    </p:spTree>
    <p:extLst>
      <p:ext uri="{BB962C8B-B14F-4D97-AF65-F5344CB8AC3E}">
        <p14:creationId xmlns:p14="http://schemas.microsoft.com/office/powerpoint/2010/main" val="1175241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4.svg"/><Relationship Id="rId26" Type="http://schemas.openxmlformats.org/officeDocument/2006/relationships/image" Target="../media/image12.svg"/><Relationship Id="rId3" Type="http://schemas.openxmlformats.org/officeDocument/2006/relationships/slideLayout" Target="../slideLayouts/slideLayout15.xml"/><Relationship Id="rId21" Type="http://schemas.openxmlformats.org/officeDocument/2006/relationships/image" Target="../media/image7.png"/><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3.png"/><Relationship Id="rId25" Type="http://schemas.openxmlformats.org/officeDocument/2006/relationships/image" Target="../media/image11.png"/><Relationship Id="rId2" Type="http://schemas.openxmlformats.org/officeDocument/2006/relationships/slideLayout" Target="../slideLayouts/slideLayout14.xml"/><Relationship Id="rId16" Type="http://schemas.openxmlformats.org/officeDocument/2006/relationships/theme" Target="../theme/theme2.xml"/><Relationship Id="rId20" Type="http://schemas.openxmlformats.org/officeDocument/2006/relationships/image" Target="../media/image6.sv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image" Target="../media/image10.sv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image" Target="../media/image9.png"/><Relationship Id="rId10" Type="http://schemas.openxmlformats.org/officeDocument/2006/relationships/slideLayout" Target="../slideLayouts/slideLayout22.xml"/><Relationship Id="rId19" Type="http://schemas.openxmlformats.org/officeDocument/2006/relationships/image" Target="../media/image5.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image" Target="../media/image8.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31B9B3-5730-4EFD-A6E3-EE9653E7031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B666EF-3BC7-4D91-A19D-641298F6251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9B8D25-9CA6-4091-9091-EA80F047C84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F81B092-AA50-0940-A1DC-B65882C09C68}" type="datetimeFigureOut">
              <a:rPr lang="en-US" smtClean="0"/>
              <a:t>5/2/2022</a:t>
            </a:fld>
            <a:endParaRPr lang="en-US"/>
          </a:p>
        </p:txBody>
      </p:sp>
      <p:sp>
        <p:nvSpPr>
          <p:cNvPr id="5" name="Footer Placeholder 4">
            <a:extLst>
              <a:ext uri="{FF2B5EF4-FFF2-40B4-BE49-F238E27FC236}">
                <a16:creationId xmlns:a16="http://schemas.microsoft.com/office/drawing/2014/main" id="{50B5EB04-F979-4E6E-A818-B8FC58B7B03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ED29C2-D7D6-4E8D-88D2-C92AE72D518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87D083B-FAF2-5643-A9FC-521FAB15583B}" type="slidenum">
              <a:rPr lang="en-US" smtClean="0"/>
              <a:t>‹nr.›</a:t>
            </a:fld>
            <a:endParaRPr lang="en-US"/>
          </a:p>
        </p:txBody>
      </p:sp>
      <p:pic>
        <p:nvPicPr>
          <p:cNvPr id="7" name="Afbeelding 6">
            <a:extLst>
              <a:ext uri="{FF2B5EF4-FFF2-40B4-BE49-F238E27FC236}">
                <a16:creationId xmlns:a16="http://schemas.microsoft.com/office/drawing/2014/main" id="{2D2FFF37-0C7A-44FE-B818-069B77A63841}"/>
              </a:ext>
            </a:extLst>
          </p:cNvPr>
          <p:cNvPicPr>
            <a:picLocks noChangeAspect="1"/>
          </p:cNvPicPr>
          <p:nvPr userDrawn="1"/>
        </p:nvPicPr>
        <p:blipFill>
          <a:blip r:embed="rId14"/>
          <a:stretch>
            <a:fillRect/>
          </a:stretch>
        </p:blipFill>
        <p:spPr>
          <a:xfrm>
            <a:off x="8072236" y="5619404"/>
            <a:ext cx="1078245" cy="1213656"/>
          </a:xfrm>
          <a:prstGeom prst="rect">
            <a:avLst/>
          </a:prstGeom>
        </p:spPr>
      </p:pic>
    </p:spTree>
    <p:extLst>
      <p:ext uri="{BB962C8B-B14F-4D97-AF65-F5344CB8AC3E}">
        <p14:creationId xmlns:p14="http://schemas.microsoft.com/office/powerpoint/2010/main" val="23531579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85E2B0-CF04-4CC2-8F19-4165F5370C28}"/>
              </a:ext>
            </a:extLst>
          </p:cNvPr>
          <p:cNvSpPr>
            <a:spLocks noGrp="1"/>
          </p:cNvSpPr>
          <p:nvPr>
            <p:ph type="title"/>
          </p:nvPr>
        </p:nvSpPr>
        <p:spPr>
          <a:xfrm>
            <a:off x="618300" y="824401"/>
            <a:ext cx="5940000" cy="480525"/>
          </a:xfrm>
          <a:prstGeom prst="rect">
            <a:avLst/>
          </a:prstGeom>
        </p:spPr>
        <p:txBody>
          <a:bodyPr vert="horz" lIns="0" tIns="0" rIns="0" bIns="0" rtlCol="0" anchor="t" anchorCtr="0">
            <a:noAutofit/>
          </a:bodyPr>
          <a:lstStyle/>
          <a:p>
            <a:r>
              <a:rPr lang="en-BE" dirty="0"/>
              <a:t>slide </a:t>
            </a:r>
            <a:r>
              <a:rPr lang="en-BE" dirty="0" err="1"/>
              <a:t>titel</a:t>
            </a:r>
            <a:endParaRPr lang="nl-NL" dirty="0"/>
          </a:p>
        </p:txBody>
      </p:sp>
      <p:sp>
        <p:nvSpPr>
          <p:cNvPr id="3" name="Text Placeholder 2">
            <a:extLst>
              <a:ext uri="{FF2B5EF4-FFF2-40B4-BE49-F238E27FC236}">
                <a16:creationId xmlns:a16="http://schemas.microsoft.com/office/drawing/2014/main" id="{B73B5CAA-CAE6-4D41-A208-FB7129EFD6A5}"/>
              </a:ext>
            </a:extLst>
          </p:cNvPr>
          <p:cNvSpPr>
            <a:spLocks noGrp="1"/>
          </p:cNvSpPr>
          <p:nvPr>
            <p:ph type="body" idx="1"/>
          </p:nvPr>
        </p:nvSpPr>
        <p:spPr>
          <a:xfrm>
            <a:off x="618300" y="2404800"/>
            <a:ext cx="5940000" cy="3628800"/>
          </a:xfrm>
          <a:prstGeom prst="rect">
            <a:avLst/>
          </a:prstGeom>
        </p:spPr>
        <p:txBody>
          <a:bodyPr vert="horz" lIns="0" tIns="0" rIns="0" bIns="0" rtlCol="0" anchor="t" anchorCtr="0">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Date Placeholder 3">
            <a:extLst>
              <a:ext uri="{FF2B5EF4-FFF2-40B4-BE49-F238E27FC236}">
                <a16:creationId xmlns:a16="http://schemas.microsoft.com/office/drawing/2014/main" id="{31D537CE-CB43-48A1-8C67-F8BC1C0B9C68}"/>
              </a:ext>
            </a:extLst>
          </p:cNvPr>
          <p:cNvSpPr>
            <a:spLocks noGrp="1"/>
          </p:cNvSpPr>
          <p:nvPr>
            <p:ph type="dt" sz="half" idx="2"/>
          </p:nvPr>
        </p:nvSpPr>
        <p:spPr>
          <a:xfrm>
            <a:off x="618300" y="6356351"/>
            <a:ext cx="2057400" cy="365125"/>
          </a:xfrm>
          <a:prstGeom prst="rect">
            <a:avLst/>
          </a:prstGeom>
        </p:spPr>
        <p:txBody>
          <a:bodyPr vert="horz" lIns="0" tIns="0" rIns="0" bIns="0" rtlCol="0" anchor="t" anchorCtr="0"/>
          <a:lstStyle>
            <a:lvl1pPr algn="l">
              <a:defRPr sz="750">
                <a:solidFill>
                  <a:schemeClr val="tx1"/>
                </a:solidFill>
              </a:defRPr>
            </a:lvl1pPr>
          </a:lstStyle>
          <a:p>
            <a:fld id="{94F923BD-FCB1-4978-B7E6-2BD7151D1A29}" type="datetimeFigureOut">
              <a:rPr lang="nl-NL" smtClean="0"/>
              <a:pPr/>
              <a:t>2-5-2022</a:t>
            </a:fld>
            <a:endParaRPr lang="nl-NL"/>
          </a:p>
        </p:txBody>
      </p:sp>
      <p:sp>
        <p:nvSpPr>
          <p:cNvPr id="5" name="Footer Placeholder 4">
            <a:extLst>
              <a:ext uri="{FF2B5EF4-FFF2-40B4-BE49-F238E27FC236}">
                <a16:creationId xmlns:a16="http://schemas.microsoft.com/office/drawing/2014/main" id="{B2118DA1-8006-4B8C-9161-F95F86BB40CF}"/>
              </a:ext>
            </a:extLst>
          </p:cNvPr>
          <p:cNvSpPr>
            <a:spLocks noGrp="1"/>
          </p:cNvSpPr>
          <p:nvPr>
            <p:ph type="ftr" sz="quarter" idx="3"/>
          </p:nvPr>
        </p:nvSpPr>
        <p:spPr>
          <a:xfrm>
            <a:off x="3028950" y="6356351"/>
            <a:ext cx="3086100" cy="365125"/>
          </a:xfrm>
          <a:prstGeom prst="rect">
            <a:avLst/>
          </a:prstGeom>
        </p:spPr>
        <p:txBody>
          <a:bodyPr vert="horz" lIns="0" tIns="0" rIns="0" bIns="0" rtlCol="0" anchor="t" anchorCtr="0"/>
          <a:lstStyle>
            <a:lvl1pPr algn="ctr">
              <a:defRPr sz="750">
                <a:solidFill>
                  <a:schemeClr val="tx1"/>
                </a:solidFill>
              </a:defRPr>
            </a:lvl1pPr>
          </a:lstStyle>
          <a:p>
            <a:endParaRPr lang="nl-NL" dirty="0"/>
          </a:p>
        </p:txBody>
      </p:sp>
      <p:sp>
        <p:nvSpPr>
          <p:cNvPr id="6" name="Slide Number Placeholder 5">
            <a:extLst>
              <a:ext uri="{FF2B5EF4-FFF2-40B4-BE49-F238E27FC236}">
                <a16:creationId xmlns:a16="http://schemas.microsoft.com/office/drawing/2014/main" id="{EC23CE2D-C8D1-413B-B2C2-2BEC8F0B36F0}"/>
              </a:ext>
            </a:extLst>
          </p:cNvPr>
          <p:cNvSpPr>
            <a:spLocks noGrp="1"/>
          </p:cNvSpPr>
          <p:nvPr>
            <p:ph type="sldNum" sz="quarter" idx="4"/>
          </p:nvPr>
        </p:nvSpPr>
        <p:spPr>
          <a:xfrm>
            <a:off x="7811100" y="6033600"/>
            <a:ext cx="715500" cy="824400"/>
          </a:xfrm>
          <a:prstGeom prst="rect">
            <a:avLst/>
          </a:prstGeom>
        </p:spPr>
        <p:txBody>
          <a:bodyPr vert="horz" lIns="0" tIns="0" rIns="0" bIns="0" rtlCol="0" anchor="ctr" anchorCtr="0"/>
          <a:lstStyle>
            <a:lvl1pPr algn="r">
              <a:defRPr sz="750" b="1">
                <a:solidFill>
                  <a:schemeClr val="tx1"/>
                </a:solidFill>
              </a:defRPr>
            </a:lvl1pPr>
          </a:lstStyle>
          <a:p>
            <a:fld id="{227CBE13-5F7D-4C81-B6F3-47A564B19971}" type="slidenum">
              <a:rPr lang="nl-NL" smtClean="0"/>
              <a:pPr/>
              <a:t>‹nr.›</a:t>
            </a:fld>
            <a:endParaRPr lang="nl-NL"/>
          </a:p>
        </p:txBody>
      </p:sp>
    </p:spTree>
    <p:extLst>
      <p:ext uri="{BB962C8B-B14F-4D97-AF65-F5344CB8AC3E}">
        <p14:creationId xmlns:p14="http://schemas.microsoft.com/office/powerpoint/2010/main" val="364495256"/>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p:txStyles>
    <p:titleStyle>
      <a:lvl1pPr algn="l" defTabSz="685800" rtl="0" eaLnBrk="1" latinLnBrk="0" hangingPunct="1">
        <a:lnSpc>
          <a:spcPct val="90000"/>
        </a:lnSpc>
        <a:spcBef>
          <a:spcPct val="0"/>
        </a:spcBef>
        <a:buNone/>
        <a:defRPr sz="2625" b="1" kern="1200">
          <a:solidFill>
            <a:schemeClr val="tx1"/>
          </a:solidFill>
          <a:latin typeface="+mj-lt"/>
          <a:ea typeface="+mj-ea"/>
          <a:cs typeface="+mj-cs"/>
        </a:defRPr>
      </a:lvl1pPr>
    </p:titleStyle>
    <p:bodyStyle>
      <a:lvl1pPr marL="270272" indent="-270272" algn="l" defTabSz="685800" rtl="0" eaLnBrk="1" latinLnBrk="0" hangingPunct="1">
        <a:lnSpc>
          <a:spcPct val="90000"/>
        </a:lnSpc>
        <a:spcBef>
          <a:spcPts val="375"/>
        </a:spcBef>
        <a:buClr>
          <a:schemeClr val="accent2"/>
        </a:buClr>
        <a:buSzPct val="75000"/>
        <a:buFontTx/>
        <a:buBlip>
          <a:blip r:embed="rId17">
            <a:extLst>
              <a:ext uri="{96DAC541-7B7A-43D3-8B79-37D633B846F1}">
                <asvg:svgBlip xmlns:asvg="http://schemas.microsoft.com/office/drawing/2016/SVG/main" r:embed="rId18"/>
              </a:ext>
            </a:extLst>
          </a:blip>
        </a:buBlip>
        <a:defRPr sz="1350" kern="1200">
          <a:solidFill>
            <a:schemeClr val="tx1"/>
          </a:solidFill>
          <a:latin typeface="+mn-lt"/>
          <a:ea typeface="+mn-ea"/>
          <a:cs typeface="+mn-cs"/>
        </a:defRPr>
      </a:lvl1pPr>
      <a:lvl2pPr marL="602456" indent="-259556" algn="l" defTabSz="685800" rtl="0" eaLnBrk="1" latinLnBrk="0" hangingPunct="1">
        <a:lnSpc>
          <a:spcPct val="90000"/>
        </a:lnSpc>
        <a:spcBef>
          <a:spcPts val="375"/>
        </a:spcBef>
        <a:buFontTx/>
        <a:buBlip>
          <a:blip r:embed="rId19">
            <a:extLst>
              <a:ext uri="{96DAC541-7B7A-43D3-8B79-37D633B846F1}">
                <asvg:svgBlip xmlns:asvg="http://schemas.microsoft.com/office/drawing/2016/SVG/main" r:embed="rId20"/>
              </a:ext>
            </a:extLst>
          </a:blip>
        </a:buBlip>
        <a:defRPr sz="1350" kern="1200">
          <a:solidFill>
            <a:schemeClr val="tx1"/>
          </a:solidFill>
          <a:latin typeface="+mn-lt"/>
          <a:ea typeface="+mn-ea"/>
          <a:cs typeface="+mn-cs"/>
        </a:defRPr>
      </a:lvl2pPr>
      <a:lvl3pPr marL="941785" indent="-255985" algn="l" defTabSz="685800" rtl="0" eaLnBrk="1" latinLnBrk="0" hangingPunct="1">
        <a:lnSpc>
          <a:spcPct val="90000"/>
        </a:lnSpc>
        <a:spcBef>
          <a:spcPts val="375"/>
        </a:spcBef>
        <a:buFontTx/>
        <a:buBlip>
          <a:blip r:embed="rId21">
            <a:extLst>
              <a:ext uri="{96DAC541-7B7A-43D3-8B79-37D633B846F1}">
                <asvg:svgBlip xmlns:asvg="http://schemas.microsoft.com/office/drawing/2016/SVG/main" r:embed="rId22"/>
              </a:ext>
            </a:extLst>
          </a:blip>
        </a:buBlip>
        <a:defRPr sz="1350" kern="1200">
          <a:solidFill>
            <a:schemeClr val="tx1"/>
          </a:solidFill>
          <a:latin typeface="+mn-lt"/>
          <a:ea typeface="+mn-ea"/>
          <a:cs typeface="+mn-cs"/>
        </a:defRPr>
      </a:lvl3pPr>
      <a:lvl4pPr marL="1275160" indent="-246460" algn="l" defTabSz="685800" rtl="0" eaLnBrk="1" latinLnBrk="0" hangingPunct="1">
        <a:lnSpc>
          <a:spcPct val="90000"/>
        </a:lnSpc>
        <a:spcBef>
          <a:spcPts val="375"/>
        </a:spcBef>
        <a:buSzPct val="75000"/>
        <a:buFontTx/>
        <a:buBlip>
          <a:blip r:embed="rId23">
            <a:extLst>
              <a:ext uri="{96DAC541-7B7A-43D3-8B79-37D633B846F1}">
                <asvg:svgBlip xmlns:asvg="http://schemas.microsoft.com/office/drawing/2016/SVG/main" r:embed="rId24"/>
              </a:ext>
            </a:extLst>
          </a:blip>
        </a:buBlip>
        <a:defRPr sz="1350" kern="1200">
          <a:solidFill>
            <a:schemeClr val="tx1"/>
          </a:solidFill>
          <a:latin typeface="+mn-lt"/>
          <a:ea typeface="+mn-ea"/>
          <a:cs typeface="+mn-cs"/>
        </a:defRPr>
      </a:lvl4pPr>
      <a:lvl5pPr marL="1614488" indent="-242888" algn="l" defTabSz="685800" rtl="0" eaLnBrk="1" latinLnBrk="0" hangingPunct="1">
        <a:lnSpc>
          <a:spcPct val="90000"/>
        </a:lnSpc>
        <a:spcBef>
          <a:spcPts val="375"/>
        </a:spcBef>
        <a:buFontTx/>
        <a:buBlip>
          <a:blip r:embed="rId25">
            <a:extLst>
              <a:ext uri="{96DAC541-7B7A-43D3-8B79-37D633B846F1}">
                <asvg:svgBlip xmlns:asvg="http://schemas.microsoft.com/office/drawing/2016/SVG/main" r:embed="rId26"/>
              </a:ext>
            </a:extLst>
          </a:blip>
        </a:buBlip>
        <a:defRPr sz="1350" kern="1200">
          <a:solidFill>
            <a:schemeClr val="tx1"/>
          </a:solidFill>
          <a:latin typeface="+mn-lt"/>
          <a:ea typeface="+mn-ea"/>
          <a:cs typeface="+mn-cs"/>
        </a:defRPr>
      </a:lvl5pPr>
      <a:lvl6pPr marL="270000" indent="-270000" algn="l" defTabSz="685800" rtl="0" eaLnBrk="1" latinLnBrk="0" hangingPunct="1">
        <a:lnSpc>
          <a:spcPct val="90000"/>
        </a:lnSpc>
        <a:spcBef>
          <a:spcPts val="375"/>
        </a:spcBef>
        <a:buSzPct val="75000"/>
        <a:buFontTx/>
        <a:buBlip>
          <a:blip r:embed="rId23">
            <a:extLst>
              <a:ext uri="{96DAC541-7B7A-43D3-8B79-37D633B846F1}">
                <asvg:svgBlip xmlns:asvg="http://schemas.microsoft.com/office/drawing/2016/SVG/main" r:embed="rId24"/>
              </a:ext>
            </a:extLst>
          </a:blip>
        </a:buBlip>
        <a:defRPr sz="1875" kern="1200">
          <a:solidFill>
            <a:schemeClr val="tx1"/>
          </a:solidFill>
          <a:latin typeface="+mn-lt"/>
          <a:ea typeface="+mn-ea"/>
          <a:cs typeface="+mn-cs"/>
        </a:defRPr>
      </a:lvl6pPr>
      <a:lvl7pPr marL="0" indent="0" algn="l" defTabSz="685800" rtl="0" eaLnBrk="1" latinLnBrk="0" hangingPunct="1">
        <a:lnSpc>
          <a:spcPct val="90000"/>
        </a:lnSpc>
        <a:spcBef>
          <a:spcPts val="1875"/>
        </a:spcBef>
        <a:buFont typeface="Arial" panose="020B0604020202020204" pitchFamily="34" charset="0"/>
        <a:buNone/>
        <a:defRPr sz="1875" b="1" kern="1200">
          <a:solidFill>
            <a:schemeClr val="tx1"/>
          </a:solidFill>
          <a:latin typeface="+mn-lt"/>
          <a:ea typeface="+mn-ea"/>
          <a:cs typeface="+mn-cs"/>
        </a:defRPr>
      </a:lvl7pPr>
      <a:lvl8pPr marL="0" indent="0" algn="l" defTabSz="685800" rtl="0" eaLnBrk="1" latinLnBrk="0" hangingPunct="1">
        <a:lnSpc>
          <a:spcPct val="90000"/>
        </a:lnSpc>
        <a:spcBef>
          <a:spcPts val="1350"/>
        </a:spcBef>
        <a:buFont typeface="Arial" panose="020B0604020202020204" pitchFamily="34" charset="0"/>
        <a:buNone/>
        <a:defRPr sz="1350" b="1" kern="1200">
          <a:solidFill>
            <a:schemeClr val="tx1"/>
          </a:solidFill>
          <a:latin typeface="+mn-lt"/>
          <a:ea typeface="+mn-ea"/>
          <a:cs typeface="+mn-cs"/>
        </a:defRPr>
      </a:lvl8pPr>
      <a:lvl9pPr marL="0" indent="0" algn="l" defTabSz="685800" rtl="0" eaLnBrk="1" latinLnBrk="0" hangingPunct="1">
        <a:lnSpc>
          <a:spcPct val="100000"/>
        </a:lnSpc>
        <a:spcBef>
          <a:spcPts val="1350"/>
        </a:spcBef>
        <a:buFont typeface="Arial" panose="020B0604020202020204" pitchFamily="34" charset="0"/>
        <a:buNone/>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chart" Target="../charts/chart1.xml"/><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21.png"/><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chart" Target="../charts/chart4.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21.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21.png"/><Relationship Id="rId4" Type="http://schemas.openxmlformats.org/officeDocument/2006/relationships/chart" Target="../charts/chart7.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41.jp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emf"/><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167993E-25EA-44D4-AA50-7F8623D0C451}"/>
              </a:ext>
            </a:extLst>
          </p:cNvPr>
          <p:cNvSpPr txBox="1"/>
          <p:nvPr/>
        </p:nvSpPr>
        <p:spPr>
          <a:xfrm>
            <a:off x="839807" y="1821041"/>
            <a:ext cx="7449023" cy="3046988"/>
          </a:xfrm>
          <a:prstGeom prst="rect">
            <a:avLst/>
          </a:prstGeom>
          <a:noFill/>
        </p:spPr>
        <p:txBody>
          <a:bodyPr wrap="square" rtlCol="0">
            <a:spAutoFit/>
          </a:bodyPr>
          <a:lstStyle/>
          <a:p>
            <a:pPr algn="r"/>
            <a:br>
              <a:rPr lang="en-US" sz="3800" b="1" dirty="0">
                <a:solidFill>
                  <a:srgbClr val="034E9F"/>
                </a:solidFill>
                <a:latin typeface="Open Sans"/>
                <a:cs typeface="Open Sans"/>
              </a:rPr>
            </a:br>
            <a:r>
              <a:rPr lang="en-US" sz="3800" b="1" dirty="0">
                <a:solidFill>
                  <a:srgbClr val="034E9F"/>
                </a:solidFill>
                <a:latin typeface="Open Sans"/>
                <a:cs typeface="Open Sans"/>
              </a:rPr>
              <a:t> </a:t>
            </a:r>
          </a:p>
          <a:p>
            <a:pPr algn="r"/>
            <a:r>
              <a:rPr lang="en-US" sz="3800" b="1" dirty="0" err="1">
                <a:solidFill>
                  <a:srgbClr val="034E9F"/>
                </a:solidFill>
                <a:latin typeface="Open Sans"/>
                <a:cs typeface="Open Sans"/>
              </a:rPr>
              <a:t>eHUBS</a:t>
            </a:r>
            <a:r>
              <a:rPr lang="en-US" sz="3800" b="1" dirty="0">
                <a:solidFill>
                  <a:srgbClr val="034E9F"/>
                </a:solidFill>
                <a:latin typeface="Open Sans"/>
                <a:cs typeface="Open Sans"/>
              </a:rPr>
              <a:t> in Leuven</a:t>
            </a:r>
          </a:p>
          <a:p>
            <a:pPr algn="r"/>
            <a:endParaRPr lang="en-US" sz="3800" b="1" dirty="0">
              <a:solidFill>
                <a:srgbClr val="034E9F"/>
              </a:solidFill>
              <a:latin typeface="Open Sans"/>
              <a:cs typeface="Open Sans"/>
            </a:endParaRPr>
          </a:p>
          <a:p>
            <a:pPr algn="r"/>
            <a:r>
              <a:rPr lang="en-US" sz="2000" b="1" dirty="0">
                <a:solidFill>
                  <a:srgbClr val="034E9F"/>
                </a:solidFill>
                <a:latin typeface="Open Sans"/>
                <a:cs typeface="Open Sans"/>
              </a:rPr>
              <a:t>Hilke Evenepoel</a:t>
            </a:r>
          </a:p>
          <a:p>
            <a:pPr algn="r"/>
            <a:r>
              <a:rPr lang="en-US" sz="2000" b="1" dirty="0">
                <a:solidFill>
                  <a:srgbClr val="034E9F"/>
                </a:solidFill>
                <a:latin typeface="Open Sans"/>
                <a:cs typeface="Open Sans"/>
              </a:rPr>
              <a:t>3/5/22</a:t>
            </a:r>
          </a:p>
        </p:txBody>
      </p:sp>
      <p:pic>
        <p:nvPicPr>
          <p:cNvPr id="7" name="Picture 6">
            <a:extLst>
              <a:ext uri="{FF2B5EF4-FFF2-40B4-BE49-F238E27FC236}">
                <a16:creationId xmlns:a16="http://schemas.microsoft.com/office/drawing/2014/main" id="{486EEE19-3391-4A15-93E7-ED6179DEEA14}"/>
              </a:ext>
            </a:extLst>
          </p:cNvPr>
          <p:cNvPicPr>
            <a:picLocks noChangeAspect="1"/>
          </p:cNvPicPr>
          <p:nvPr/>
        </p:nvPicPr>
        <p:blipFill>
          <a:blip r:embed="rId2"/>
          <a:stretch>
            <a:fillRect/>
          </a:stretch>
        </p:blipFill>
        <p:spPr>
          <a:xfrm>
            <a:off x="839807" y="530579"/>
            <a:ext cx="3212904" cy="1386669"/>
          </a:xfrm>
          <a:prstGeom prst="rect">
            <a:avLst/>
          </a:prstGeom>
        </p:spPr>
      </p:pic>
    </p:spTree>
    <p:extLst>
      <p:ext uri="{BB962C8B-B14F-4D97-AF65-F5344CB8AC3E}">
        <p14:creationId xmlns:p14="http://schemas.microsoft.com/office/powerpoint/2010/main" val="3420420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3A153F-5EE1-49D8-B42A-4B84E7028154}"/>
              </a:ext>
            </a:extLst>
          </p:cNvPr>
          <p:cNvSpPr>
            <a:spLocks noGrp="1"/>
          </p:cNvSpPr>
          <p:nvPr>
            <p:ph type="title"/>
          </p:nvPr>
        </p:nvSpPr>
        <p:spPr/>
        <p:txBody>
          <a:bodyPr>
            <a:normAutofit/>
          </a:bodyPr>
          <a:lstStyle/>
          <a:p>
            <a:r>
              <a:rPr lang="nl-BE" sz="3600" b="1" dirty="0">
                <a:solidFill>
                  <a:srgbClr val="034E9F"/>
                </a:solidFill>
                <a:latin typeface="Open Sans"/>
              </a:rPr>
              <a:t>6. </a:t>
            </a:r>
            <a:r>
              <a:rPr lang="nl-BE" sz="3600" b="1" dirty="0" err="1">
                <a:solidFill>
                  <a:srgbClr val="034E9F"/>
                </a:solidFill>
                <a:latin typeface="Open Sans"/>
              </a:rPr>
              <a:t>Use</a:t>
            </a:r>
            <a:r>
              <a:rPr lang="nl-BE" sz="3600" b="1" dirty="0">
                <a:solidFill>
                  <a:srgbClr val="034E9F"/>
                </a:solidFill>
                <a:latin typeface="Open Sans"/>
              </a:rPr>
              <a:t> of shared </a:t>
            </a:r>
            <a:r>
              <a:rPr lang="nl-BE" sz="3600" b="1" dirty="0" err="1">
                <a:solidFill>
                  <a:srgbClr val="034E9F"/>
                </a:solidFill>
                <a:latin typeface="Open Sans"/>
              </a:rPr>
              <a:t>mobility</a:t>
            </a:r>
            <a:br>
              <a:rPr lang="nl-BE" sz="3600" b="1" dirty="0">
                <a:solidFill>
                  <a:srgbClr val="034E9F"/>
                </a:solidFill>
                <a:latin typeface="Open Sans"/>
              </a:rPr>
            </a:br>
            <a:r>
              <a:rPr lang="nl-BE" sz="2000" b="1" dirty="0">
                <a:solidFill>
                  <a:srgbClr val="034E9F"/>
                </a:solidFill>
                <a:latin typeface="Open Sans"/>
              </a:rPr>
              <a:t>(1/3/22)</a:t>
            </a:r>
          </a:p>
        </p:txBody>
      </p:sp>
      <p:pic>
        <p:nvPicPr>
          <p:cNvPr id="7" name="Afbeelding 6">
            <a:extLst>
              <a:ext uri="{FF2B5EF4-FFF2-40B4-BE49-F238E27FC236}">
                <a16:creationId xmlns:a16="http://schemas.microsoft.com/office/drawing/2014/main" id="{60B77E95-3C2C-42A0-8B87-CF9E7BE6DB5B}"/>
              </a:ext>
            </a:extLst>
          </p:cNvPr>
          <p:cNvPicPr>
            <a:picLocks noChangeAspect="1"/>
          </p:cNvPicPr>
          <p:nvPr/>
        </p:nvPicPr>
        <p:blipFill>
          <a:blip r:embed="rId2"/>
          <a:stretch>
            <a:fillRect/>
          </a:stretch>
        </p:blipFill>
        <p:spPr>
          <a:xfrm>
            <a:off x="6839512" y="42131"/>
            <a:ext cx="2304488" cy="993734"/>
          </a:xfrm>
          <a:prstGeom prst="rect">
            <a:avLst/>
          </a:prstGeom>
        </p:spPr>
      </p:pic>
      <p:graphicFrame>
        <p:nvGraphicFramePr>
          <p:cNvPr id="14" name="Tabel 14">
            <a:extLst>
              <a:ext uri="{FF2B5EF4-FFF2-40B4-BE49-F238E27FC236}">
                <a16:creationId xmlns:a16="http://schemas.microsoft.com/office/drawing/2014/main" id="{C80DDFDE-D4DC-4F44-BAB8-0D2FD8995558}"/>
              </a:ext>
            </a:extLst>
          </p:cNvPr>
          <p:cNvGraphicFramePr>
            <a:graphicFrameLocks noGrp="1"/>
          </p:cNvGraphicFramePr>
          <p:nvPr>
            <p:ph sz="half" idx="1"/>
            <p:extLst>
              <p:ext uri="{D42A27DB-BD31-4B8C-83A1-F6EECF244321}">
                <p14:modId xmlns:p14="http://schemas.microsoft.com/office/powerpoint/2010/main" val="431730587"/>
              </p:ext>
            </p:extLst>
          </p:nvPr>
        </p:nvGraphicFramePr>
        <p:xfrm>
          <a:off x="618767" y="1825625"/>
          <a:ext cx="7300730" cy="4442920"/>
        </p:xfrm>
        <a:graphic>
          <a:graphicData uri="http://schemas.openxmlformats.org/drawingml/2006/table">
            <a:tbl>
              <a:tblPr firstRow="1" bandRow="1">
                <a:tableStyleId>{5C22544A-7EE6-4342-B048-85BDC9FD1C3A}</a:tableStyleId>
              </a:tblPr>
              <a:tblGrid>
                <a:gridCol w="1832594">
                  <a:extLst>
                    <a:ext uri="{9D8B030D-6E8A-4147-A177-3AD203B41FA5}">
                      <a16:colId xmlns:a16="http://schemas.microsoft.com/office/drawing/2014/main" val="1914249332"/>
                    </a:ext>
                  </a:extLst>
                </a:gridCol>
                <a:gridCol w="1822712">
                  <a:extLst>
                    <a:ext uri="{9D8B030D-6E8A-4147-A177-3AD203B41FA5}">
                      <a16:colId xmlns:a16="http://schemas.microsoft.com/office/drawing/2014/main" val="3451434938"/>
                    </a:ext>
                  </a:extLst>
                </a:gridCol>
                <a:gridCol w="1822712">
                  <a:extLst>
                    <a:ext uri="{9D8B030D-6E8A-4147-A177-3AD203B41FA5}">
                      <a16:colId xmlns:a16="http://schemas.microsoft.com/office/drawing/2014/main" val="1348784312"/>
                    </a:ext>
                  </a:extLst>
                </a:gridCol>
                <a:gridCol w="1822712">
                  <a:extLst>
                    <a:ext uri="{9D8B030D-6E8A-4147-A177-3AD203B41FA5}">
                      <a16:colId xmlns:a16="http://schemas.microsoft.com/office/drawing/2014/main" val="1457338617"/>
                    </a:ext>
                  </a:extLst>
                </a:gridCol>
              </a:tblGrid>
              <a:tr h="615430">
                <a:tc>
                  <a:txBody>
                    <a:bodyPr/>
                    <a:lstStyle/>
                    <a:p>
                      <a:endParaRPr lang="nl-BE"/>
                    </a:p>
                  </a:txBody>
                  <a:tcPr/>
                </a:tc>
                <a:tc>
                  <a:txBody>
                    <a:bodyPr/>
                    <a:lstStyle/>
                    <a:p>
                      <a:r>
                        <a:rPr lang="nl-BE" sz="1800" dirty="0" err="1"/>
                        <a:t>Fleet</a:t>
                      </a:r>
                      <a:r>
                        <a:rPr lang="nl-BE" sz="1800" dirty="0"/>
                        <a:t> </a:t>
                      </a:r>
                      <a:r>
                        <a:rPr lang="nl-BE" sz="1800" dirty="0" err="1"/>
                        <a:t>size</a:t>
                      </a:r>
                      <a:endParaRPr lang="nl-BE" sz="1800" dirty="0"/>
                    </a:p>
                  </a:txBody>
                  <a:tcPr/>
                </a:tc>
                <a:tc>
                  <a:txBody>
                    <a:bodyPr/>
                    <a:lstStyle/>
                    <a:p>
                      <a:r>
                        <a:rPr lang="nl-BE" sz="1800" dirty="0" err="1"/>
                        <a:t>Rides</a:t>
                      </a:r>
                      <a:r>
                        <a:rPr lang="nl-BE" sz="1800" dirty="0"/>
                        <a:t> per vehicle per </a:t>
                      </a:r>
                      <a:r>
                        <a:rPr lang="nl-BE" sz="1800" dirty="0" err="1"/>
                        <a:t>day</a:t>
                      </a:r>
                      <a:r>
                        <a:rPr lang="nl-BE" sz="1800" dirty="0"/>
                        <a:t> (</a:t>
                      </a:r>
                      <a:r>
                        <a:rPr lang="nl-BE" sz="1800" dirty="0" err="1"/>
                        <a:t>indicative</a:t>
                      </a:r>
                      <a:r>
                        <a:rPr lang="nl-BE" sz="1800" dirty="0"/>
                        <a:t>)</a:t>
                      </a:r>
                    </a:p>
                  </a:txBody>
                  <a:tcPr/>
                </a:tc>
                <a:tc>
                  <a:txBody>
                    <a:bodyPr/>
                    <a:lstStyle/>
                    <a:p>
                      <a:r>
                        <a:rPr lang="nl-BE" sz="1800" dirty="0"/>
                        <a:t># </a:t>
                      </a:r>
                      <a:r>
                        <a:rPr lang="nl-BE" sz="1800" dirty="0" err="1"/>
                        <a:t>active</a:t>
                      </a:r>
                      <a:r>
                        <a:rPr lang="nl-BE" sz="1800" dirty="0"/>
                        <a:t> users (per </a:t>
                      </a:r>
                      <a:r>
                        <a:rPr lang="nl-BE" sz="1800" dirty="0" err="1"/>
                        <a:t>month</a:t>
                      </a:r>
                      <a:r>
                        <a:rPr lang="nl-BE" sz="1800" dirty="0"/>
                        <a:t>)</a:t>
                      </a:r>
                    </a:p>
                  </a:txBody>
                  <a:tcPr/>
                </a:tc>
                <a:extLst>
                  <a:ext uri="{0D108BD9-81ED-4DB2-BD59-A6C34878D82A}">
                    <a16:rowId xmlns:a16="http://schemas.microsoft.com/office/drawing/2014/main" val="642769526"/>
                  </a:ext>
                </a:extLst>
              </a:tr>
              <a:tr h="6154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600" b="1" dirty="0" err="1">
                          <a:solidFill>
                            <a:srgbClr val="002060"/>
                          </a:solidFill>
                        </a:rPr>
                        <a:t>Urbee</a:t>
                      </a:r>
                      <a:r>
                        <a:rPr lang="nl-BE" sz="1600" b="1" dirty="0">
                          <a:solidFill>
                            <a:srgbClr val="002060"/>
                          </a:solidFill>
                        </a:rPr>
                        <a:t> (sept-</a:t>
                      </a:r>
                      <a:r>
                        <a:rPr lang="nl-BE" sz="1600" b="1" dirty="0" err="1">
                          <a:solidFill>
                            <a:srgbClr val="002060"/>
                          </a:solidFill>
                        </a:rPr>
                        <a:t>oct</a:t>
                      </a:r>
                      <a:r>
                        <a:rPr lang="nl-BE" sz="1600" b="1" dirty="0">
                          <a:solidFill>
                            <a:srgbClr val="002060"/>
                          </a:solidFill>
                        </a:rPr>
                        <a:t> ’21)</a:t>
                      </a:r>
                    </a:p>
                  </a:txBody>
                  <a:tcPr/>
                </a:tc>
                <a:tc>
                  <a:txBody>
                    <a:bodyPr/>
                    <a:lstStyle/>
                    <a:p>
                      <a:r>
                        <a:rPr lang="nl-BE" sz="1600" b="1" dirty="0"/>
                        <a:t>26</a:t>
                      </a:r>
                      <a:endParaRPr lang="nl-BE" sz="1600" b="1" dirty="0">
                        <a:highlight>
                          <a:srgbClr val="FFFF00"/>
                        </a:highlight>
                      </a:endParaRPr>
                    </a:p>
                  </a:txBody>
                  <a:tcPr/>
                </a:tc>
                <a:tc>
                  <a:txBody>
                    <a:bodyPr/>
                    <a:lstStyle/>
                    <a:p>
                      <a:r>
                        <a:rPr lang="nl-BE" sz="1600" b="1" dirty="0"/>
                        <a:t>0,22</a:t>
                      </a:r>
                    </a:p>
                  </a:txBody>
                  <a:tcPr/>
                </a:tc>
                <a:tc>
                  <a:txBody>
                    <a:bodyPr/>
                    <a:lstStyle/>
                    <a:p>
                      <a:r>
                        <a:rPr lang="nl-BE" sz="1600" b="1" dirty="0">
                          <a:solidFill>
                            <a:srgbClr val="002060"/>
                          </a:solidFill>
                        </a:rPr>
                        <a:t>Sept: 81</a:t>
                      </a:r>
                    </a:p>
                    <a:p>
                      <a:r>
                        <a:rPr lang="nl-BE" sz="1600" b="1" dirty="0" err="1">
                          <a:solidFill>
                            <a:srgbClr val="002060"/>
                          </a:solidFill>
                        </a:rPr>
                        <a:t>Oct</a:t>
                      </a:r>
                      <a:r>
                        <a:rPr lang="nl-BE" sz="1600" b="1" dirty="0">
                          <a:solidFill>
                            <a:srgbClr val="002060"/>
                          </a:solidFill>
                        </a:rPr>
                        <a:t>: 57</a:t>
                      </a:r>
                    </a:p>
                  </a:txBody>
                  <a:tcPr/>
                </a:tc>
                <a:extLst>
                  <a:ext uri="{0D108BD9-81ED-4DB2-BD59-A6C34878D82A}">
                    <a16:rowId xmlns:a16="http://schemas.microsoft.com/office/drawing/2014/main" val="2458681652"/>
                  </a:ext>
                </a:extLst>
              </a:tr>
              <a:tr h="615430">
                <a:tc>
                  <a:txBody>
                    <a:bodyPr/>
                    <a:lstStyle/>
                    <a:p>
                      <a:r>
                        <a:rPr lang="nl-BE" sz="1600" b="1" dirty="0" err="1">
                          <a:solidFill>
                            <a:srgbClr val="002060"/>
                          </a:solidFill>
                        </a:rPr>
                        <a:t>Cargoroo</a:t>
                      </a:r>
                      <a:r>
                        <a:rPr lang="nl-BE" sz="1600" b="1" dirty="0">
                          <a:solidFill>
                            <a:srgbClr val="002060"/>
                          </a:solidFill>
                        </a:rPr>
                        <a:t> (2021)</a:t>
                      </a:r>
                    </a:p>
                  </a:txBody>
                  <a:tcPr/>
                </a:tc>
                <a:tc>
                  <a:txBody>
                    <a:bodyPr/>
                    <a:lstStyle/>
                    <a:p>
                      <a:r>
                        <a:rPr lang="nl-BE" sz="1600" b="1" dirty="0"/>
                        <a:t>30</a:t>
                      </a:r>
                    </a:p>
                  </a:txBody>
                  <a:tcPr/>
                </a:tc>
                <a:tc>
                  <a:txBody>
                    <a:bodyPr/>
                    <a:lstStyle/>
                    <a:p>
                      <a:r>
                        <a:rPr lang="nl-BE" sz="1600" b="1" dirty="0"/>
                        <a:t>0,48</a:t>
                      </a:r>
                    </a:p>
                  </a:txBody>
                  <a:tcPr/>
                </a:tc>
                <a:tc>
                  <a:txBody>
                    <a:bodyPr/>
                    <a:lstStyle/>
                    <a:p>
                      <a:r>
                        <a:rPr lang="nl-BE" sz="1600" b="1" dirty="0" err="1">
                          <a:solidFill>
                            <a:srgbClr val="002060"/>
                          </a:solidFill>
                        </a:rPr>
                        <a:t>Oct</a:t>
                      </a:r>
                      <a:r>
                        <a:rPr lang="nl-BE" sz="1600" b="1" dirty="0">
                          <a:solidFill>
                            <a:srgbClr val="002060"/>
                          </a:solidFill>
                        </a:rPr>
                        <a:t>: 168</a:t>
                      </a:r>
                    </a:p>
                    <a:p>
                      <a:r>
                        <a:rPr lang="nl-BE" sz="1600" b="1" dirty="0">
                          <a:solidFill>
                            <a:srgbClr val="002060"/>
                          </a:solidFill>
                        </a:rPr>
                        <a:t>Nov: 141</a:t>
                      </a:r>
                    </a:p>
                  </a:txBody>
                  <a:tcPr/>
                </a:tc>
                <a:extLst>
                  <a:ext uri="{0D108BD9-81ED-4DB2-BD59-A6C34878D82A}">
                    <a16:rowId xmlns:a16="http://schemas.microsoft.com/office/drawing/2014/main" val="1436536124"/>
                  </a:ext>
                </a:extLst>
              </a:tr>
              <a:tr h="615430">
                <a:tc>
                  <a:txBody>
                    <a:bodyPr/>
                    <a:lstStyle/>
                    <a:p>
                      <a:r>
                        <a:rPr lang="nl-BE" sz="1600" b="1" dirty="0">
                          <a:solidFill>
                            <a:srgbClr val="002060"/>
                          </a:solidFill>
                        </a:rPr>
                        <a:t>Blue-bike (2021)</a:t>
                      </a:r>
                    </a:p>
                  </a:txBody>
                  <a:tcPr/>
                </a:tc>
                <a:tc>
                  <a:txBody>
                    <a:bodyPr/>
                    <a:lstStyle/>
                    <a:p>
                      <a:r>
                        <a:rPr lang="nl-BE" sz="1600" b="1" dirty="0"/>
                        <a:t>124</a:t>
                      </a:r>
                    </a:p>
                  </a:txBody>
                  <a:tcPr/>
                </a:tc>
                <a:tc>
                  <a:txBody>
                    <a:bodyPr/>
                    <a:lstStyle/>
                    <a:p>
                      <a:r>
                        <a:rPr lang="nl-BE" sz="1600" b="1" dirty="0"/>
                        <a:t>0,44</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BE" sz="1600" b="1" dirty="0" err="1">
                          <a:solidFill>
                            <a:srgbClr val="002060"/>
                          </a:solidFill>
                        </a:rPr>
                        <a:t>From</a:t>
                      </a:r>
                      <a:r>
                        <a:rPr lang="nl-BE" sz="1600" b="1" dirty="0">
                          <a:solidFill>
                            <a:srgbClr val="002060"/>
                          </a:solidFill>
                        </a:rPr>
                        <a:t> 1078 (feb) </a:t>
                      </a:r>
                      <a:r>
                        <a:rPr lang="nl-BE" sz="1600" b="1" dirty="0" err="1">
                          <a:solidFill>
                            <a:srgbClr val="002060"/>
                          </a:solidFill>
                        </a:rPr>
                        <a:t>to</a:t>
                      </a:r>
                      <a:r>
                        <a:rPr lang="nl-BE" sz="1600" b="1" dirty="0">
                          <a:solidFill>
                            <a:srgbClr val="002060"/>
                          </a:solidFill>
                        </a:rPr>
                        <a:t> 3049 (</a:t>
                      </a:r>
                      <a:r>
                        <a:rPr lang="nl-BE" sz="1600" b="1" dirty="0" err="1">
                          <a:solidFill>
                            <a:srgbClr val="002060"/>
                          </a:solidFill>
                        </a:rPr>
                        <a:t>oct</a:t>
                      </a:r>
                      <a:r>
                        <a:rPr lang="nl-BE" sz="1600" b="1" dirty="0">
                          <a:solidFill>
                            <a:srgbClr val="002060"/>
                          </a:solidFill>
                        </a:rPr>
                        <a:t>) users per </a:t>
                      </a:r>
                      <a:r>
                        <a:rPr lang="nl-BE" sz="1600" b="1" dirty="0" err="1">
                          <a:solidFill>
                            <a:srgbClr val="002060"/>
                          </a:solidFill>
                        </a:rPr>
                        <a:t>month</a:t>
                      </a:r>
                      <a:r>
                        <a:rPr lang="nl-BE" sz="1600" b="1" dirty="0">
                          <a:solidFill>
                            <a:srgbClr val="002060"/>
                          </a:solidFill>
                        </a:rPr>
                        <a:t> (2021)</a:t>
                      </a:r>
                    </a:p>
                    <a:p>
                      <a:endParaRPr lang="nl-BE" sz="1600" b="1" dirty="0"/>
                    </a:p>
                  </a:txBody>
                  <a:tcPr/>
                </a:tc>
                <a:extLst>
                  <a:ext uri="{0D108BD9-81ED-4DB2-BD59-A6C34878D82A}">
                    <a16:rowId xmlns:a16="http://schemas.microsoft.com/office/drawing/2014/main" val="2619563499"/>
                  </a:ext>
                </a:extLst>
              </a:tr>
              <a:tr h="615430">
                <a:tc>
                  <a:txBody>
                    <a:bodyPr/>
                    <a:lstStyle/>
                    <a:p>
                      <a:r>
                        <a:rPr lang="nl-BE" sz="1600" b="1" dirty="0">
                          <a:solidFill>
                            <a:srgbClr val="002060"/>
                          </a:solidFill>
                        </a:rPr>
                        <a:t>Cambio (2021)*</a:t>
                      </a:r>
                    </a:p>
                  </a:txBody>
                  <a:tcPr/>
                </a:tc>
                <a:tc>
                  <a:txBody>
                    <a:bodyPr/>
                    <a:lstStyle/>
                    <a:p>
                      <a:r>
                        <a:rPr lang="nl-BE" sz="1600" b="1" dirty="0"/>
                        <a:t>129</a:t>
                      </a:r>
                    </a:p>
                  </a:txBody>
                  <a:tcPr/>
                </a:tc>
                <a:tc>
                  <a:txBody>
                    <a:bodyPr/>
                    <a:lstStyle/>
                    <a:p>
                      <a:r>
                        <a:rPr lang="nl-BE" sz="1600" b="1" dirty="0"/>
                        <a:t>1,25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600" b="1" dirty="0">
                          <a:solidFill>
                            <a:srgbClr val="002060"/>
                          </a:solidFill>
                        </a:rPr>
                        <a:t>3393 (2021)</a:t>
                      </a:r>
                    </a:p>
                  </a:txBody>
                  <a:tcPr/>
                </a:tc>
                <a:extLst>
                  <a:ext uri="{0D108BD9-81ED-4DB2-BD59-A6C34878D82A}">
                    <a16:rowId xmlns:a16="http://schemas.microsoft.com/office/drawing/2014/main" val="634832864"/>
                  </a:ext>
                </a:extLst>
              </a:tr>
              <a:tr h="615430">
                <a:tc>
                  <a:txBody>
                    <a:bodyPr/>
                    <a:lstStyle/>
                    <a:p>
                      <a:r>
                        <a:rPr lang="nl-BE" sz="1600" b="1" dirty="0" err="1">
                          <a:solidFill>
                            <a:srgbClr val="002060"/>
                          </a:solidFill>
                        </a:rPr>
                        <a:t>Partago</a:t>
                      </a:r>
                      <a:r>
                        <a:rPr lang="nl-BE" sz="1600" b="1" dirty="0">
                          <a:solidFill>
                            <a:srgbClr val="002060"/>
                          </a:solidFill>
                        </a:rPr>
                        <a:t> (2020)</a:t>
                      </a:r>
                    </a:p>
                  </a:txBody>
                  <a:tcPr/>
                </a:tc>
                <a:tc>
                  <a:txBody>
                    <a:bodyPr/>
                    <a:lstStyle/>
                    <a:p>
                      <a:r>
                        <a:rPr lang="nl-BE" sz="1600" b="1" dirty="0"/>
                        <a:t>5</a:t>
                      </a:r>
                    </a:p>
                  </a:txBody>
                  <a:tcPr/>
                </a:tc>
                <a:tc>
                  <a:txBody>
                    <a:bodyPr/>
                    <a:lstStyle/>
                    <a:p>
                      <a:r>
                        <a:rPr lang="nl-BE" sz="1600" b="1" dirty="0"/>
                        <a:t>0,52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600" b="1" dirty="0">
                          <a:solidFill>
                            <a:srgbClr val="002060"/>
                          </a:solidFill>
                        </a:rPr>
                        <a:t>64 (2021)</a:t>
                      </a:r>
                    </a:p>
                  </a:txBody>
                  <a:tcPr/>
                </a:tc>
                <a:extLst>
                  <a:ext uri="{0D108BD9-81ED-4DB2-BD59-A6C34878D82A}">
                    <a16:rowId xmlns:a16="http://schemas.microsoft.com/office/drawing/2014/main" val="1256450965"/>
                  </a:ext>
                </a:extLst>
              </a:tr>
            </a:tbl>
          </a:graphicData>
        </a:graphic>
      </p:graphicFrame>
      <p:sp>
        <p:nvSpPr>
          <p:cNvPr id="15" name="Tekstvak 14">
            <a:extLst>
              <a:ext uri="{FF2B5EF4-FFF2-40B4-BE49-F238E27FC236}">
                <a16:creationId xmlns:a16="http://schemas.microsoft.com/office/drawing/2014/main" id="{03391D71-8DF4-42A7-80E7-57C55B52A895}"/>
              </a:ext>
            </a:extLst>
          </p:cNvPr>
          <p:cNvSpPr txBox="1"/>
          <p:nvPr/>
        </p:nvSpPr>
        <p:spPr>
          <a:xfrm>
            <a:off x="628650" y="6289482"/>
            <a:ext cx="5300006" cy="369332"/>
          </a:xfrm>
          <a:prstGeom prst="rect">
            <a:avLst/>
          </a:prstGeom>
          <a:noFill/>
        </p:spPr>
        <p:txBody>
          <a:bodyPr wrap="square" rtlCol="0">
            <a:spAutoFit/>
          </a:bodyPr>
          <a:lstStyle/>
          <a:p>
            <a:r>
              <a:rPr lang="nl-BE" dirty="0"/>
              <a:t>* </a:t>
            </a:r>
            <a:r>
              <a:rPr lang="nl-BE" sz="1400" dirty="0" err="1"/>
              <a:t>About</a:t>
            </a:r>
            <a:r>
              <a:rPr lang="nl-BE" sz="1400" dirty="0"/>
              <a:t> </a:t>
            </a:r>
            <a:r>
              <a:rPr lang="nl-BE" sz="1400" dirty="0" err="1"/>
              <a:t>whole</a:t>
            </a:r>
            <a:r>
              <a:rPr lang="nl-BE" sz="1400" dirty="0"/>
              <a:t> </a:t>
            </a:r>
            <a:r>
              <a:rPr lang="nl-BE" sz="1400" dirty="0" err="1"/>
              <a:t>fleet</a:t>
            </a:r>
            <a:r>
              <a:rPr lang="nl-BE" sz="1400" dirty="0"/>
              <a:t>: </a:t>
            </a:r>
            <a:r>
              <a:rPr lang="nl-BE" sz="1400" dirty="0" err="1"/>
              <a:t>conventional</a:t>
            </a:r>
            <a:r>
              <a:rPr lang="nl-BE" sz="1400" dirty="0"/>
              <a:t> + </a:t>
            </a:r>
            <a:r>
              <a:rPr lang="nl-BE" sz="1400" dirty="0" err="1"/>
              <a:t>electric</a:t>
            </a:r>
            <a:r>
              <a:rPr lang="nl-BE" sz="1400" dirty="0"/>
              <a:t> </a:t>
            </a:r>
            <a:r>
              <a:rPr lang="nl-BE" sz="1400" dirty="0" err="1"/>
              <a:t>vehicles</a:t>
            </a:r>
            <a:endParaRPr lang="nl-BE" sz="1400" dirty="0"/>
          </a:p>
        </p:txBody>
      </p:sp>
    </p:spTree>
    <p:extLst>
      <p:ext uri="{BB962C8B-B14F-4D97-AF65-F5344CB8AC3E}">
        <p14:creationId xmlns:p14="http://schemas.microsoft.com/office/powerpoint/2010/main" val="2720086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B1552969-B100-4B74-8199-1671729A7299}"/>
              </a:ext>
            </a:extLst>
          </p:cNvPr>
          <p:cNvSpPr txBox="1">
            <a:spLocks/>
          </p:cNvSpPr>
          <p:nvPr/>
        </p:nvSpPr>
        <p:spPr>
          <a:xfrm>
            <a:off x="3588300" y="1810350"/>
            <a:ext cx="5940000" cy="617934"/>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500"/>
              </a:spcBef>
              <a:buClr>
                <a:schemeClr val="accent2"/>
              </a:buClr>
              <a:buSzPct val="75000"/>
              <a:buFontTx/>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SzPct val="75000"/>
              <a:buFontTx/>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SzPct val="75000"/>
              <a:buFontTx/>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2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18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100000"/>
              </a:lnSpc>
              <a:spcBef>
                <a:spcPts val="1800"/>
              </a:spcBef>
              <a:buFont typeface="Arial" panose="020B0604020202020204" pitchFamily="34" charset="0"/>
              <a:buNone/>
              <a:defRPr sz="1600" b="1" kern="1200">
                <a:solidFill>
                  <a:schemeClr val="tx1"/>
                </a:solidFill>
                <a:latin typeface="+mn-lt"/>
                <a:ea typeface="+mn-ea"/>
                <a:cs typeface="+mn-cs"/>
              </a:defRPr>
            </a:lvl9pPr>
          </a:lstStyle>
          <a:p>
            <a:endParaRPr lang="nl-NL" sz="2100" dirty="0">
              <a:solidFill>
                <a:schemeClr val="accent3"/>
              </a:solidFill>
            </a:endParaRPr>
          </a:p>
        </p:txBody>
      </p:sp>
      <p:sp>
        <p:nvSpPr>
          <p:cNvPr id="9" name="Text Placeholder 6">
            <a:extLst>
              <a:ext uri="{FF2B5EF4-FFF2-40B4-BE49-F238E27FC236}">
                <a16:creationId xmlns:a16="http://schemas.microsoft.com/office/drawing/2014/main" id="{492FEDD4-9D9C-4FF2-8FFA-DADA539CD986}"/>
              </a:ext>
            </a:extLst>
          </p:cNvPr>
          <p:cNvSpPr txBox="1">
            <a:spLocks/>
          </p:cNvSpPr>
          <p:nvPr/>
        </p:nvSpPr>
        <p:spPr>
          <a:xfrm>
            <a:off x="4572001" y="1815051"/>
            <a:ext cx="3030833" cy="617934"/>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500"/>
              </a:spcBef>
              <a:buClr>
                <a:schemeClr val="accent2"/>
              </a:buClr>
              <a:buSzPct val="75000"/>
              <a:buFontTx/>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SzPct val="75000"/>
              <a:buFontTx/>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SzPct val="75000"/>
              <a:buFontTx/>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2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18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100000"/>
              </a:lnSpc>
              <a:spcBef>
                <a:spcPts val="1800"/>
              </a:spcBef>
              <a:buFont typeface="Arial" panose="020B0604020202020204" pitchFamily="34" charset="0"/>
              <a:buNone/>
              <a:defRPr sz="1600" b="1" kern="1200">
                <a:solidFill>
                  <a:schemeClr val="tx1"/>
                </a:solidFill>
                <a:latin typeface="+mn-lt"/>
                <a:ea typeface="+mn-ea"/>
                <a:cs typeface="+mn-cs"/>
              </a:defRPr>
            </a:lvl9pPr>
          </a:lstStyle>
          <a:p>
            <a:endParaRPr lang="nl-NL" sz="2100" dirty="0">
              <a:solidFill>
                <a:schemeClr val="accent3"/>
              </a:solidFill>
            </a:endParaRPr>
          </a:p>
        </p:txBody>
      </p:sp>
      <p:graphicFrame>
        <p:nvGraphicFramePr>
          <p:cNvPr id="8" name="Grafiek 7">
            <a:extLst>
              <a:ext uri="{FF2B5EF4-FFF2-40B4-BE49-F238E27FC236}">
                <a16:creationId xmlns:a16="http://schemas.microsoft.com/office/drawing/2014/main" id="{4CA1AAC8-E860-4D32-84D7-F4FCC10AE51E}"/>
              </a:ext>
            </a:extLst>
          </p:cNvPr>
          <p:cNvGraphicFramePr>
            <a:graphicFrameLocks/>
          </p:cNvGraphicFramePr>
          <p:nvPr>
            <p:extLst>
              <p:ext uri="{D42A27DB-BD31-4B8C-83A1-F6EECF244321}">
                <p14:modId xmlns:p14="http://schemas.microsoft.com/office/powerpoint/2010/main" val="4023209217"/>
              </p:ext>
            </p:extLst>
          </p:nvPr>
        </p:nvGraphicFramePr>
        <p:xfrm>
          <a:off x="4599672" y="2108696"/>
          <a:ext cx="3965895" cy="378134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afiek 9">
            <a:extLst>
              <a:ext uri="{FF2B5EF4-FFF2-40B4-BE49-F238E27FC236}">
                <a16:creationId xmlns:a16="http://schemas.microsoft.com/office/drawing/2014/main" id="{5B199ECD-A8BB-4F88-ACD6-39BC0F25727C}"/>
              </a:ext>
            </a:extLst>
          </p:cNvPr>
          <p:cNvGraphicFramePr>
            <a:graphicFrameLocks/>
          </p:cNvGraphicFramePr>
          <p:nvPr>
            <p:extLst>
              <p:ext uri="{D42A27DB-BD31-4B8C-83A1-F6EECF244321}">
                <p14:modId xmlns:p14="http://schemas.microsoft.com/office/powerpoint/2010/main" val="3137297039"/>
              </p:ext>
            </p:extLst>
          </p:nvPr>
        </p:nvGraphicFramePr>
        <p:xfrm>
          <a:off x="141402" y="2119317"/>
          <a:ext cx="4106359" cy="3649887"/>
        </p:xfrm>
        <a:graphic>
          <a:graphicData uri="http://schemas.openxmlformats.org/drawingml/2006/chart">
            <c:chart xmlns:c="http://schemas.openxmlformats.org/drawingml/2006/chart" xmlns:r="http://schemas.openxmlformats.org/officeDocument/2006/relationships" r:id="rId4"/>
          </a:graphicData>
        </a:graphic>
      </p:graphicFrame>
      <p:cxnSp>
        <p:nvCxnSpPr>
          <p:cNvPr id="13" name="Rechte verbindingslijn 12">
            <a:extLst>
              <a:ext uri="{FF2B5EF4-FFF2-40B4-BE49-F238E27FC236}">
                <a16:creationId xmlns:a16="http://schemas.microsoft.com/office/drawing/2014/main" id="{2C557341-3E2D-43F1-BC8D-DF3515FF5B8C}"/>
              </a:ext>
            </a:extLst>
          </p:cNvPr>
          <p:cNvCxnSpPr>
            <a:cxnSpLocks/>
          </p:cNvCxnSpPr>
          <p:nvPr/>
        </p:nvCxnSpPr>
        <p:spPr>
          <a:xfrm>
            <a:off x="5706023" y="2589998"/>
            <a:ext cx="256810" cy="57803"/>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06BB4A92-2756-49DB-BA48-B03785FEC8D6}"/>
              </a:ext>
            </a:extLst>
          </p:cNvPr>
          <p:cNvCxnSpPr>
            <a:cxnSpLocks/>
          </p:cNvCxnSpPr>
          <p:nvPr/>
        </p:nvCxnSpPr>
        <p:spPr>
          <a:xfrm flipV="1">
            <a:off x="5962833" y="2532194"/>
            <a:ext cx="298829" cy="115607"/>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F9CF51AD-A339-4A98-91E9-CE8DE48FF06B}"/>
              </a:ext>
            </a:extLst>
          </p:cNvPr>
          <p:cNvCxnSpPr>
            <a:cxnSpLocks/>
          </p:cNvCxnSpPr>
          <p:nvPr/>
        </p:nvCxnSpPr>
        <p:spPr>
          <a:xfrm>
            <a:off x="6261662" y="2532194"/>
            <a:ext cx="241999" cy="231213"/>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Rechte verbindingslijn 15">
            <a:extLst>
              <a:ext uri="{FF2B5EF4-FFF2-40B4-BE49-F238E27FC236}">
                <a16:creationId xmlns:a16="http://schemas.microsoft.com/office/drawing/2014/main" id="{A88A94E8-C478-4D5D-8A7D-B2A6F8534151}"/>
              </a:ext>
            </a:extLst>
          </p:cNvPr>
          <p:cNvCxnSpPr>
            <a:cxnSpLocks/>
          </p:cNvCxnSpPr>
          <p:nvPr/>
        </p:nvCxnSpPr>
        <p:spPr>
          <a:xfrm flipV="1">
            <a:off x="6503661" y="2658509"/>
            <a:ext cx="291128" cy="104898"/>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87B9B0CA-CC3F-41D2-9DAF-59C15050EAD4}"/>
              </a:ext>
            </a:extLst>
          </p:cNvPr>
          <p:cNvCxnSpPr>
            <a:cxnSpLocks/>
          </p:cNvCxnSpPr>
          <p:nvPr/>
        </p:nvCxnSpPr>
        <p:spPr>
          <a:xfrm>
            <a:off x="6781439" y="2658509"/>
            <a:ext cx="224199" cy="989566"/>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a:extLst>
              <a:ext uri="{FF2B5EF4-FFF2-40B4-BE49-F238E27FC236}">
                <a16:creationId xmlns:a16="http://schemas.microsoft.com/office/drawing/2014/main" id="{62F2AE94-6D4A-4057-B49E-F0268D678AEC}"/>
              </a:ext>
            </a:extLst>
          </p:cNvPr>
          <p:cNvCxnSpPr>
            <a:cxnSpLocks/>
          </p:cNvCxnSpPr>
          <p:nvPr/>
        </p:nvCxnSpPr>
        <p:spPr>
          <a:xfrm flipV="1">
            <a:off x="5485479" y="2610496"/>
            <a:ext cx="235355" cy="521043"/>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a:extLst>
              <a:ext uri="{FF2B5EF4-FFF2-40B4-BE49-F238E27FC236}">
                <a16:creationId xmlns:a16="http://schemas.microsoft.com/office/drawing/2014/main" id="{F233DAB3-F3F7-4FE0-AA16-23950721020B}"/>
              </a:ext>
            </a:extLst>
          </p:cNvPr>
          <p:cNvCxnSpPr>
            <a:cxnSpLocks/>
          </p:cNvCxnSpPr>
          <p:nvPr/>
        </p:nvCxnSpPr>
        <p:spPr>
          <a:xfrm flipV="1">
            <a:off x="7519713" y="2870552"/>
            <a:ext cx="273036" cy="2420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a:extLst>
              <a:ext uri="{FF2B5EF4-FFF2-40B4-BE49-F238E27FC236}">
                <a16:creationId xmlns:a16="http://schemas.microsoft.com/office/drawing/2014/main" id="{62D7CF3D-85D6-4793-B6E6-DB122B4D7A4D}"/>
              </a:ext>
            </a:extLst>
          </p:cNvPr>
          <p:cNvCxnSpPr>
            <a:cxnSpLocks/>
          </p:cNvCxnSpPr>
          <p:nvPr/>
        </p:nvCxnSpPr>
        <p:spPr>
          <a:xfrm>
            <a:off x="7792749" y="2870552"/>
            <a:ext cx="270271" cy="257501"/>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0" name="Rechte verbindingslijn 29">
            <a:extLst>
              <a:ext uri="{FF2B5EF4-FFF2-40B4-BE49-F238E27FC236}">
                <a16:creationId xmlns:a16="http://schemas.microsoft.com/office/drawing/2014/main" id="{D1A7FA68-7CA4-4723-988F-7BD18D9D9CDF}"/>
              </a:ext>
            </a:extLst>
          </p:cNvPr>
          <p:cNvCxnSpPr>
            <a:cxnSpLocks/>
          </p:cNvCxnSpPr>
          <p:nvPr/>
        </p:nvCxnSpPr>
        <p:spPr>
          <a:xfrm flipV="1">
            <a:off x="7291006" y="2857889"/>
            <a:ext cx="270271" cy="461574"/>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Rechte verbindingslijn 30">
            <a:extLst>
              <a:ext uri="{FF2B5EF4-FFF2-40B4-BE49-F238E27FC236}">
                <a16:creationId xmlns:a16="http://schemas.microsoft.com/office/drawing/2014/main" id="{5E903DD9-DE01-4B31-B8AD-8E8EF5CD3021}"/>
              </a:ext>
            </a:extLst>
          </p:cNvPr>
          <p:cNvCxnSpPr>
            <a:cxnSpLocks/>
          </p:cNvCxnSpPr>
          <p:nvPr/>
        </p:nvCxnSpPr>
        <p:spPr>
          <a:xfrm flipV="1">
            <a:off x="7002356" y="3319463"/>
            <a:ext cx="288650" cy="316867"/>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373B0109-0A4C-41B8-BCD9-2FD0DCC7C868}"/>
              </a:ext>
            </a:extLst>
          </p:cNvPr>
          <p:cNvCxnSpPr>
            <a:cxnSpLocks/>
          </p:cNvCxnSpPr>
          <p:nvPr/>
        </p:nvCxnSpPr>
        <p:spPr>
          <a:xfrm>
            <a:off x="8063019" y="3128053"/>
            <a:ext cx="273036" cy="90099"/>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pic>
        <p:nvPicPr>
          <p:cNvPr id="3" name="Afbeelding 2">
            <a:extLst>
              <a:ext uri="{FF2B5EF4-FFF2-40B4-BE49-F238E27FC236}">
                <a16:creationId xmlns:a16="http://schemas.microsoft.com/office/drawing/2014/main" id="{D896D24E-E8A6-4814-80B3-C5BDD7DCD7B9}"/>
              </a:ext>
            </a:extLst>
          </p:cNvPr>
          <p:cNvPicPr>
            <a:picLocks noChangeAspect="1"/>
          </p:cNvPicPr>
          <p:nvPr/>
        </p:nvPicPr>
        <p:blipFill>
          <a:blip r:embed="rId5"/>
          <a:stretch>
            <a:fillRect/>
          </a:stretch>
        </p:blipFill>
        <p:spPr>
          <a:xfrm>
            <a:off x="6705232" y="51925"/>
            <a:ext cx="2304488" cy="993734"/>
          </a:xfrm>
          <a:prstGeom prst="rect">
            <a:avLst/>
          </a:prstGeom>
        </p:spPr>
      </p:pic>
      <p:pic>
        <p:nvPicPr>
          <p:cNvPr id="7" name="Afbeelding 6">
            <a:extLst>
              <a:ext uri="{FF2B5EF4-FFF2-40B4-BE49-F238E27FC236}">
                <a16:creationId xmlns:a16="http://schemas.microsoft.com/office/drawing/2014/main" id="{2B40BB15-ED9C-49FB-A8F1-409411E1E6C5}"/>
              </a:ext>
            </a:extLst>
          </p:cNvPr>
          <p:cNvPicPr>
            <a:picLocks noChangeAspect="1"/>
          </p:cNvPicPr>
          <p:nvPr/>
        </p:nvPicPr>
        <p:blipFill>
          <a:blip r:embed="rId6"/>
          <a:stretch>
            <a:fillRect/>
          </a:stretch>
        </p:blipFill>
        <p:spPr>
          <a:xfrm>
            <a:off x="466091" y="170811"/>
            <a:ext cx="8071804" cy="1322947"/>
          </a:xfrm>
          <a:prstGeom prst="rect">
            <a:avLst/>
          </a:prstGeom>
        </p:spPr>
      </p:pic>
      <p:pic>
        <p:nvPicPr>
          <p:cNvPr id="12" name="Afbeelding 11">
            <a:extLst>
              <a:ext uri="{FF2B5EF4-FFF2-40B4-BE49-F238E27FC236}">
                <a16:creationId xmlns:a16="http://schemas.microsoft.com/office/drawing/2014/main" id="{3D721D6A-E844-4141-88C5-541DD99DFB19}"/>
              </a:ext>
            </a:extLst>
          </p:cNvPr>
          <p:cNvPicPr>
            <a:picLocks noChangeAspect="1"/>
          </p:cNvPicPr>
          <p:nvPr/>
        </p:nvPicPr>
        <p:blipFill>
          <a:blip r:embed="rId7"/>
          <a:stretch>
            <a:fillRect/>
          </a:stretch>
        </p:blipFill>
        <p:spPr>
          <a:xfrm>
            <a:off x="301619" y="6149806"/>
            <a:ext cx="4298053" cy="365792"/>
          </a:xfrm>
          <a:prstGeom prst="rect">
            <a:avLst/>
          </a:prstGeom>
        </p:spPr>
      </p:pic>
      <p:pic>
        <p:nvPicPr>
          <p:cNvPr id="20" name="Afbeelding 19">
            <a:extLst>
              <a:ext uri="{FF2B5EF4-FFF2-40B4-BE49-F238E27FC236}">
                <a16:creationId xmlns:a16="http://schemas.microsoft.com/office/drawing/2014/main" id="{11E309A5-BF50-48FD-B541-E0810642A6EB}"/>
              </a:ext>
            </a:extLst>
          </p:cNvPr>
          <p:cNvPicPr>
            <a:picLocks noChangeAspect="1"/>
          </p:cNvPicPr>
          <p:nvPr/>
        </p:nvPicPr>
        <p:blipFill>
          <a:blip r:embed="rId8"/>
          <a:stretch>
            <a:fillRect/>
          </a:stretch>
        </p:blipFill>
        <p:spPr>
          <a:xfrm>
            <a:off x="301619" y="6412392"/>
            <a:ext cx="5919729" cy="365792"/>
          </a:xfrm>
          <a:prstGeom prst="rect">
            <a:avLst/>
          </a:prstGeom>
        </p:spPr>
      </p:pic>
    </p:spTree>
    <p:extLst>
      <p:ext uri="{BB962C8B-B14F-4D97-AF65-F5344CB8AC3E}">
        <p14:creationId xmlns:p14="http://schemas.microsoft.com/office/powerpoint/2010/main" val="387210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5003D6C-F1F4-4037-8B89-4D9B21077C25}"/>
              </a:ext>
            </a:extLst>
          </p:cNvPr>
          <p:cNvSpPr>
            <a:spLocks noGrp="1"/>
          </p:cNvSpPr>
          <p:nvPr>
            <p:ph type="title"/>
          </p:nvPr>
        </p:nvSpPr>
        <p:spPr>
          <a:xfrm>
            <a:off x="311086" y="457455"/>
            <a:ext cx="5940000" cy="360394"/>
          </a:xfrm>
        </p:spPr>
        <p:txBody>
          <a:bodyPr>
            <a:normAutofit fontScale="90000"/>
          </a:bodyPr>
          <a:lstStyle/>
          <a:p>
            <a:r>
              <a:rPr lang="nl-NL" sz="2625" b="1" dirty="0" err="1">
                <a:solidFill>
                  <a:schemeClr val="accent2"/>
                </a:solidFill>
              </a:rPr>
              <a:t>Rentals</a:t>
            </a:r>
            <a:endParaRPr lang="nl-NL" sz="2625" b="1" dirty="0">
              <a:solidFill>
                <a:schemeClr val="accent2"/>
              </a:solidFill>
            </a:endParaRPr>
          </a:p>
        </p:txBody>
      </p:sp>
      <p:sp>
        <p:nvSpPr>
          <p:cNvPr id="5" name="Text Placeholder 6">
            <a:extLst>
              <a:ext uri="{FF2B5EF4-FFF2-40B4-BE49-F238E27FC236}">
                <a16:creationId xmlns:a16="http://schemas.microsoft.com/office/drawing/2014/main" id="{B1552969-B100-4B74-8199-1671729A7299}"/>
              </a:ext>
            </a:extLst>
          </p:cNvPr>
          <p:cNvSpPr txBox="1">
            <a:spLocks/>
          </p:cNvSpPr>
          <p:nvPr/>
        </p:nvSpPr>
        <p:spPr>
          <a:xfrm>
            <a:off x="3588300" y="1810350"/>
            <a:ext cx="5940000" cy="617934"/>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500"/>
              </a:spcBef>
              <a:buClr>
                <a:schemeClr val="accent2"/>
              </a:buClr>
              <a:buSzPct val="75000"/>
              <a:buFontTx/>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SzPct val="75000"/>
              <a:buFontTx/>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SzPct val="75000"/>
              <a:buFontTx/>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2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18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100000"/>
              </a:lnSpc>
              <a:spcBef>
                <a:spcPts val="1800"/>
              </a:spcBef>
              <a:buFont typeface="Arial" panose="020B0604020202020204" pitchFamily="34" charset="0"/>
              <a:buNone/>
              <a:defRPr sz="1600" b="1" kern="1200">
                <a:solidFill>
                  <a:schemeClr val="tx1"/>
                </a:solidFill>
                <a:latin typeface="+mn-lt"/>
                <a:ea typeface="+mn-ea"/>
                <a:cs typeface="+mn-cs"/>
              </a:defRPr>
            </a:lvl9pPr>
          </a:lstStyle>
          <a:p>
            <a:endParaRPr lang="nl-NL" sz="2100" dirty="0">
              <a:solidFill>
                <a:schemeClr val="accent3"/>
              </a:solidFill>
            </a:endParaRPr>
          </a:p>
        </p:txBody>
      </p:sp>
      <p:sp>
        <p:nvSpPr>
          <p:cNvPr id="9" name="Text Placeholder 6">
            <a:extLst>
              <a:ext uri="{FF2B5EF4-FFF2-40B4-BE49-F238E27FC236}">
                <a16:creationId xmlns:a16="http://schemas.microsoft.com/office/drawing/2014/main" id="{492FEDD4-9D9C-4FF2-8FFA-DADA539CD986}"/>
              </a:ext>
            </a:extLst>
          </p:cNvPr>
          <p:cNvSpPr txBox="1">
            <a:spLocks/>
          </p:cNvSpPr>
          <p:nvPr/>
        </p:nvSpPr>
        <p:spPr>
          <a:xfrm>
            <a:off x="4572001" y="1815051"/>
            <a:ext cx="3030833" cy="617934"/>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500"/>
              </a:spcBef>
              <a:buClr>
                <a:schemeClr val="accent2"/>
              </a:buClr>
              <a:buSzPct val="75000"/>
              <a:buFontTx/>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SzPct val="75000"/>
              <a:buFontTx/>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SzPct val="75000"/>
              <a:buFontTx/>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2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18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100000"/>
              </a:lnSpc>
              <a:spcBef>
                <a:spcPts val="1800"/>
              </a:spcBef>
              <a:buFont typeface="Arial" panose="020B0604020202020204" pitchFamily="34" charset="0"/>
              <a:buNone/>
              <a:defRPr sz="1600" b="1" kern="1200">
                <a:solidFill>
                  <a:schemeClr val="tx1"/>
                </a:solidFill>
                <a:latin typeface="+mn-lt"/>
                <a:ea typeface="+mn-ea"/>
                <a:cs typeface="+mn-cs"/>
              </a:defRPr>
            </a:lvl9pPr>
          </a:lstStyle>
          <a:p>
            <a:endParaRPr lang="nl-NL" sz="2100" dirty="0">
              <a:solidFill>
                <a:schemeClr val="accent3"/>
              </a:solidFill>
            </a:endParaRPr>
          </a:p>
        </p:txBody>
      </p:sp>
      <p:graphicFrame>
        <p:nvGraphicFramePr>
          <p:cNvPr id="11" name="Grafiek 10">
            <a:extLst>
              <a:ext uri="{FF2B5EF4-FFF2-40B4-BE49-F238E27FC236}">
                <a16:creationId xmlns:a16="http://schemas.microsoft.com/office/drawing/2014/main" id="{60FD150C-4ECA-4EC4-8694-13AA32F3D5BE}"/>
              </a:ext>
            </a:extLst>
          </p:cNvPr>
          <p:cNvGraphicFramePr>
            <a:graphicFrameLocks/>
          </p:cNvGraphicFramePr>
          <p:nvPr>
            <p:extLst>
              <p:ext uri="{D42A27DB-BD31-4B8C-83A1-F6EECF244321}">
                <p14:modId xmlns:p14="http://schemas.microsoft.com/office/powerpoint/2010/main" val="1888292999"/>
              </p:ext>
            </p:extLst>
          </p:nvPr>
        </p:nvGraphicFramePr>
        <p:xfrm>
          <a:off x="311086" y="1835944"/>
          <a:ext cx="3742440" cy="259542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Grafiek 13">
            <a:extLst>
              <a:ext uri="{FF2B5EF4-FFF2-40B4-BE49-F238E27FC236}">
                <a16:creationId xmlns:a16="http://schemas.microsoft.com/office/drawing/2014/main" id="{F94E33F9-A001-441F-B3D9-8D545D483DDC}"/>
              </a:ext>
            </a:extLst>
          </p:cNvPr>
          <p:cNvGraphicFramePr>
            <a:graphicFrameLocks/>
          </p:cNvGraphicFramePr>
          <p:nvPr>
            <p:extLst>
              <p:ext uri="{D42A27DB-BD31-4B8C-83A1-F6EECF244321}">
                <p14:modId xmlns:p14="http://schemas.microsoft.com/office/powerpoint/2010/main" val="2230774570"/>
              </p:ext>
            </p:extLst>
          </p:nvPr>
        </p:nvGraphicFramePr>
        <p:xfrm>
          <a:off x="4511014" y="1798820"/>
          <a:ext cx="3742440" cy="2595423"/>
        </p:xfrm>
        <a:graphic>
          <a:graphicData uri="http://schemas.openxmlformats.org/drawingml/2006/chart">
            <c:chart xmlns:c="http://schemas.openxmlformats.org/drawingml/2006/chart" xmlns:r="http://schemas.openxmlformats.org/officeDocument/2006/relationships" r:id="rId4"/>
          </a:graphicData>
        </a:graphic>
      </p:graphicFrame>
      <p:pic>
        <p:nvPicPr>
          <p:cNvPr id="2" name="Afbeelding 1">
            <a:extLst>
              <a:ext uri="{FF2B5EF4-FFF2-40B4-BE49-F238E27FC236}">
                <a16:creationId xmlns:a16="http://schemas.microsoft.com/office/drawing/2014/main" id="{8BD4905E-EBCF-41A7-8305-E29262DB4844}"/>
              </a:ext>
            </a:extLst>
          </p:cNvPr>
          <p:cNvPicPr>
            <a:picLocks noChangeAspect="1"/>
          </p:cNvPicPr>
          <p:nvPr/>
        </p:nvPicPr>
        <p:blipFill>
          <a:blip r:embed="rId5"/>
          <a:stretch>
            <a:fillRect/>
          </a:stretch>
        </p:blipFill>
        <p:spPr>
          <a:xfrm>
            <a:off x="6662577" y="9824"/>
            <a:ext cx="2304488" cy="993734"/>
          </a:xfrm>
          <a:prstGeom prst="rect">
            <a:avLst/>
          </a:prstGeom>
        </p:spPr>
      </p:pic>
    </p:spTree>
    <p:extLst>
      <p:ext uri="{BB962C8B-B14F-4D97-AF65-F5344CB8AC3E}">
        <p14:creationId xmlns:p14="http://schemas.microsoft.com/office/powerpoint/2010/main" val="2112081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B1552969-B100-4B74-8199-1671729A7299}"/>
              </a:ext>
            </a:extLst>
          </p:cNvPr>
          <p:cNvSpPr txBox="1">
            <a:spLocks/>
          </p:cNvSpPr>
          <p:nvPr/>
        </p:nvSpPr>
        <p:spPr>
          <a:xfrm>
            <a:off x="3588300" y="1810350"/>
            <a:ext cx="5940000" cy="617934"/>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500"/>
              </a:spcBef>
              <a:buClr>
                <a:schemeClr val="accent2"/>
              </a:buClr>
              <a:buSzPct val="75000"/>
              <a:buFontTx/>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SzPct val="75000"/>
              <a:buFontTx/>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SzPct val="75000"/>
              <a:buFontTx/>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2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18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100000"/>
              </a:lnSpc>
              <a:spcBef>
                <a:spcPts val="1800"/>
              </a:spcBef>
              <a:buFont typeface="Arial" panose="020B0604020202020204" pitchFamily="34" charset="0"/>
              <a:buNone/>
              <a:defRPr sz="1600" b="1" kern="1200">
                <a:solidFill>
                  <a:schemeClr val="tx1"/>
                </a:solidFill>
                <a:latin typeface="+mn-lt"/>
                <a:ea typeface="+mn-ea"/>
                <a:cs typeface="+mn-cs"/>
              </a:defRPr>
            </a:lvl9pPr>
          </a:lstStyle>
          <a:p>
            <a:pPr defTabSz="685800">
              <a:spcBef>
                <a:spcPts val="375"/>
              </a:spcBef>
              <a:buClr>
                <a:srgbClr val="BD1721"/>
              </a:buClr>
            </a:pPr>
            <a:endParaRPr lang="nl-NL" sz="2100" dirty="0">
              <a:solidFill>
                <a:srgbClr val="E84F1C"/>
              </a:solidFill>
              <a:latin typeface="Strawford"/>
            </a:endParaRPr>
          </a:p>
        </p:txBody>
      </p:sp>
      <p:sp>
        <p:nvSpPr>
          <p:cNvPr id="9" name="Text Placeholder 6">
            <a:extLst>
              <a:ext uri="{FF2B5EF4-FFF2-40B4-BE49-F238E27FC236}">
                <a16:creationId xmlns:a16="http://schemas.microsoft.com/office/drawing/2014/main" id="{492FEDD4-9D9C-4FF2-8FFA-DADA539CD986}"/>
              </a:ext>
            </a:extLst>
          </p:cNvPr>
          <p:cNvSpPr txBox="1">
            <a:spLocks/>
          </p:cNvSpPr>
          <p:nvPr/>
        </p:nvSpPr>
        <p:spPr>
          <a:xfrm>
            <a:off x="4572001" y="1815051"/>
            <a:ext cx="3030833" cy="617934"/>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500"/>
              </a:spcBef>
              <a:buClr>
                <a:schemeClr val="accent2"/>
              </a:buClr>
              <a:buSzPct val="75000"/>
              <a:buFontTx/>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SzPct val="75000"/>
              <a:buFontTx/>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SzPct val="75000"/>
              <a:buFontTx/>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2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18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100000"/>
              </a:lnSpc>
              <a:spcBef>
                <a:spcPts val="1800"/>
              </a:spcBef>
              <a:buFont typeface="Arial" panose="020B0604020202020204" pitchFamily="34" charset="0"/>
              <a:buNone/>
              <a:defRPr sz="1600" b="1" kern="1200">
                <a:solidFill>
                  <a:schemeClr val="tx1"/>
                </a:solidFill>
                <a:latin typeface="+mn-lt"/>
                <a:ea typeface="+mn-ea"/>
                <a:cs typeface="+mn-cs"/>
              </a:defRPr>
            </a:lvl9pPr>
          </a:lstStyle>
          <a:p>
            <a:pPr defTabSz="685800">
              <a:spcBef>
                <a:spcPts val="375"/>
              </a:spcBef>
              <a:buClr>
                <a:srgbClr val="BD1721"/>
              </a:buClr>
            </a:pPr>
            <a:endParaRPr lang="nl-NL" sz="2100" dirty="0">
              <a:solidFill>
                <a:srgbClr val="E84F1C"/>
              </a:solidFill>
              <a:latin typeface="Strawford"/>
            </a:endParaRPr>
          </a:p>
        </p:txBody>
      </p:sp>
      <p:graphicFrame>
        <p:nvGraphicFramePr>
          <p:cNvPr id="19" name="Grafiek 18">
            <a:extLst>
              <a:ext uri="{FF2B5EF4-FFF2-40B4-BE49-F238E27FC236}">
                <a16:creationId xmlns:a16="http://schemas.microsoft.com/office/drawing/2014/main" id="{A17F29BF-5140-4F65-AE4D-C2363628A859}"/>
              </a:ext>
            </a:extLst>
          </p:cNvPr>
          <p:cNvGraphicFramePr>
            <a:graphicFrameLocks/>
          </p:cNvGraphicFramePr>
          <p:nvPr/>
        </p:nvGraphicFramePr>
        <p:xfrm>
          <a:off x="423862" y="2102838"/>
          <a:ext cx="3836671" cy="3640737"/>
        </p:xfrm>
        <a:graphic>
          <a:graphicData uri="http://schemas.openxmlformats.org/drawingml/2006/chart">
            <c:chart xmlns:c="http://schemas.openxmlformats.org/drawingml/2006/chart" xmlns:r="http://schemas.openxmlformats.org/officeDocument/2006/relationships" r:id="rId3"/>
          </a:graphicData>
        </a:graphic>
      </p:graphicFrame>
      <p:pic>
        <p:nvPicPr>
          <p:cNvPr id="2" name="Afbeelding 1">
            <a:extLst>
              <a:ext uri="{FF2B5EF4-FFF2-40B4-BE49-F238E27FC236}">
                <a16:creationId xmlns:a16="http://schemas.microsoft.com/office/drawing/2014/main" id="{59DD6866-F81B-447D-BC6E-89C863ECE154}"/>
              </a:ext>
            </a:extLst>
          </p:cNvPr>
          <p:cNvPicPr>
            <a:picLocks noChangeAspect="1"/>
          </p:cNvPicPr>
          <p:nvPr/>
        </p:nvPicPr>
        <p:blipFill>
          <a:blip r:embed="rId4"/>
          <a:stretch>
            <a:fillRect/>
          </a:stretch>
        </p:blipFill>
        <p:spPr>
          <a:xfrm>
            <a:off x="423862" y="152603"/>
            <a:ext cx="8071804" cy="1322947"/>
          </a:xfrm>
          <a:prstGeom prst="rect">
            <a:avLst/>
          </a:prstGeom>
        </p:spPr>
      </p:pic>
      <p:sp>
        <p:nvSpPr>
          <p:cNvPr id="11" name="Tijdelijke aanduiding voor inhoud 10">
            <a:extLst>
              <a:ext uri="{FF2B5EF4-FFF2-40B4-BE49-F238E27FC236}">
                <a16:creationId xmlns:a16="http://schemas.microsoft.com/office/drawing/2014/main" id="{2F64249B-355B-4DBB-A794-9108F87CD1E8}"/>
              </a:ext>
            </a:extLst>
          </p:cNvPr>
          <p:cNvSpPr>
            <a:spLocks noGrp="1"/>
          </p:cNvSpPr>
          <p:nvPr>
            <p:ph idx="1"/>
          </p:nvPr>
        </p:nvSpPr>
        <p:spPr/>
        <p:txBody>
          <a:bodyPr/>
          <a:lstStyle/>
          <a:p>
            <a:endParaRPr lang="nl-BE"/>
          </a:p>
        </p:txBody>
      </p:sp>
      <p:sp>
        <p:nvSpPr>
          <p:cNvPr id="12" name="Tijdelijke aanduiding voor tekst 11">
            <a:extLst>
              <a:ext uri="{FF2B5EF4-FFF2-40B4-BE49-F238E27FC236}">
                <a16:creationId xmlns:a16="http://schemas.microsoft.com/office/drawing/2014/main" id="{4A7523EB-1A47-45E3-86CF-1724FCFF77BB}"/>
              </a:ext>
            </a:extLst>
          </p:cNvPr>
          <p:cNvSpPr>
            <a:spLocks noGrp="1"/>
          </p:cNvSpPr>
          <p:nvPr>
            <p:ph type="body" idx="13"/>
          </p:nvPr>
        </p:nvSpPr>
        <p:spPr/>
        <p:txBody>
          <a:bodyPr/>
          <a:lstStyle/>
          <a:p>
            <a:endParaRPr lang="nl-BE"/>
          </a:p>
        </p:txBody>
      </p:sp>
      <p:sp>
        <p:nvSpPr>
          <p:cNvPr id="10" name="Titel 9">
            <a:extLst>
              <a:ext uri="{FF2B5EF4-FFF2-40B4-BE49-F238E27FC236}">
                <a16:creationId xmlns:a16="http://schemas.microsoft.com/office/drawing/2014/main" id="{8C09F3E5-F2DE-459F-8BB7-17BB1CD13D31}"/>
              </a:ext>
            </a:extLst>
          </p:cNvPr>
          <p:cNvSpPr>
            <a:spLocks noGrp="1"/>
          </p:cNvSpPr>
          <p:nvPr>
            <p:ph type="title"/>
          </p:nvPr>
        </p:nvSpPr>
        <p:spPr/>
        <p:txBody>
          <a:bodyPr/>
          <a:lstStyle/>
          <a:p>
            <a:endParaRPr lang="nl-BE"/>
          </a:p>
        </p:txBody>
      </p:sp>
      <p:sp>
        <p:nvSpPr>
          <p:cNvPr id="13" name="Tijdelijke aanduiding voor inhoud 12">
            <a:extLst>
              <a:ext uri="{FF2B5EF4-FFF2-40B4-BE49-F238E27FC236}">
                <a16:creationId xmlns:a16="http://schemas.microsoft.com/office/drawing/2014/main" id="{9884BEEF-247F-4D64-93C9-35BADA6DB59F}"/>
              </a:ext>
            </a:extLst>
          </p:cNvPr>
          <p:cNvSpPr>
            <a:spLocks noGrp="1"/>
          </p:cNvSpPr>
          <p:nvPr>
            <p:ph idx="14"/>
          </p:nvPr>
        </p:nvSpPr>
        <p:spPr/>
        <p:txBody>
          <a:bodyPr/>
          <a:lstStyle/>
          <a:p>
            <a:r>
              <a:rPr lang="nl-BE" dirty="0" err="1"/>
              <a:t>Average</a:t>
            </a:r>
            <a:r>
              <a:rPr lang="nl-BE" dirty="0"/>
              <a:t> </a:t>
            </a:r>
            <a:r>
              <a:rPr lang="nl-BE" dirty="0" err="1"/>
              <a:t>number</a:t>
            </a:r>
            <a:r>
              <a:rPr lang="nl-BE" dirty="0"/>
              <a:t> of </a:t>
            </a:r>
            <a:r>
              <a:rPr lang="nl-BE" dirty="0" err="1"/>
              <a:t>rides</a:t>
            </a:r>
            <a:r>
              <a:rPr lang="nl-BE" dirty="0"/>
              <a:t> per bike per </a:t>
            </a:r>
            <a:r>
              <a:rPr lang="nl-BE" dirty="0" err="1"/>
              <a:t>day</a:t>
            </a:r>
            <a:r>
              <a:rPr lang="nl-BE" dirty="0"/>
              <a:t> = 0,19</a:t>
            </a:r>
          </a:p>
          <a:p>
            <a:r>
              <a:rPr lang="nl-BE" dirty="0"/>
              <a:t>Most of users </a:t>
            </a:r>
            <a:r>
              <a:rPr lang="nl-BE" dirty="0" err="1"/>
              <a:t>only</a:t>
            </a:r>
            <a:r>
              <a:rPr lang="nl-BE" dirty="0"/>
              <a:t> do 1 trip</a:t>
            </a:r>
          </a:p>
          <a:p>
            <a:r>
              <a:rPr lang="nl-BE" dirty="0"/>
              <a:t>More </a:t>
            </a:r>
            <a:r>
              <a:rPr lang="nl-BE" dirty="0" err="1"/>
              <a:t>than</a:t>
            </a:r>
            <a:r>
              <a:rPr lang="nl-BE" dirty="0"/>
              <a:t> 50% of trips are B2M</a:t>
            </a:r>
          </a:p>
          <a:p>
            <a:endParaRPr lang="nl-BE" dirty="0"/>
          </a:p>
        </p:txBody>
      </p:sp>
      <p:pic>
        <p:nvPicPr>
          <p:cNvPr id="14" name="Afbeelding 13">
            <a:extLst>
              <a:ext uri="{FF2B5EF4-FFF2-40B4-BE49-F238E27FC236}">
                <a16:creationId xmlns:a16="http://schemas.microsoft.com/office/drawing/2014/main" id="{F0FC2F36-23E2-4306-B6A0-CF061E6B0059}"/>
              </a:ext>
            </a:extLst>
          </p:cNvPr>
          <p:cNvPicPr>
            <a:picLocks noChangeAspect="1"/>
          </p:cNvPicPr>
          <p:nvPr/>
        </p:nvPicPr>
        <p:blipFill>
          <a:blip r:embed="rId5"/>
          <a:stretch>
            <a:fillRect/>
          </a:stretch>
        </p:blipFill>
        <p:spPr>
          <a:xfrm>
            <a:off x="6699150" y="22524"/>
            <a:ext cx="2304488" cy="993734"/>
          </a:xfrm>
          <a:prstGeom prst="rect">
            <a:avLst/>
          </a:prstGeom>
        </p:spPr>
      </p:pic>
    </p:spTree>
    <p:extLst>
      <p:ext uri="{BB962C8B-B14F-4D97-AF65-F5344CB8AC3E}">
        <p14:creationId xmlns:p14="http://schemas.microsoft.com/office/powerpoint/2010/main" val="18722449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5003D6C-F1F4-4037-8B89-4D9B21077C25}"/>
              </a:ext>
            </a:extLst>
          </p:cNvPr>
          <p:cNvSpPr>
            <a:spLocks noGrp="1"/>
          </p:cNvSpPr>
          <p:nvPr>
            <p:ph type="title"/>
          </p:nvPr>
        </p:nvSpPr>
        <p:spPr>
          <a:xfrm>
            <a:off x="487149" y="433818"/>
            <a:ext cx="5940000" cy="360394"/>
          </a:xfrm>
        </p:spPr>
        <p:txBody>
          <a:bodyPr/>
          <a:lstStyle/>
          <a:p>
            <a:r>
              <a:rPr lang="nl-NL" sz="2400" dirty="0" err="1">
                <a:solidFill>
                  <a:schemeClr val="accent2"/>
                </a:solidFill>
              </a:rPr>
              <a:t>Rentals</a:t>
            </a:r>
            <a:endParaRPr lang="nl-NL" sz="2400" dirty="0">
              <a:solidFill>
                <a:schemeClr val="accent2"/>
              </a:solidFill>
            </a:endParaRPr>
          </a:p>
        </p:txBody>
      </p:sp>
      <p:sp>
        <p:nvSpPr>
          <p:cNvPr id="5" name="Text Placeholder 6">
            <a:extLst>
              <a:ext uri="{FF2B5EF4-FFF2-40B4-BE49-F238E27FC236}">
                <a16:creationId xmlns:a16="http://schemas.microsoft.com/office/drawing/2014/main" id="{B1552969-B100-4B74-8199-1671729A7299}"/>
              </a:ext>
            </a:extLst>
          </p:cNvPr>
          <p:cNvSpPr txBox="1">
            <a:spLocks/>
          </p:cNvSpPr>
          <p:nvPr/>
        </p:nvSpPr>
        <p:spPr>
          <a:xfrm>
            <a:off x="3588300" y="1810350"/>
            <a:ext cx="5940000" cy="617934"/>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500"/>
              </a:spcBef>
              <a:buClr>
                <a:schemeClr val="accent2"/>
              </a:buClr>
              <a:buSzPct val="75000"/>
              <a:buFontTx/>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SzPct val="75000"/>
              <a:buFontTx/>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SzPct val="75000"/>
              <a:buFontTx/>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2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18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100000"/>
              </a:lnSpc>
              <a:spcBef>
                <a:spcPts val="1800"/>
              </a:spcBef>
              <a:buFont typeface="Arial" panose="020B0604020202020204" pitchFamily="34" charset="0"/>
              <a:buNone/>
              <a:defRPr sz="1600" b="1" kern="1200">
                <a:solidFill>
                  <a:schemeClr val="tx1"/>
                </a:solidFill>
                <a:latin typeface="+mn-lt"/>
                <a:ea typeface="+mn-ea"/>
                <a:cs typeface="+mn-cs"/>
              </a:defRPr>
            </a:lvl9pPr>
          </a:lstStyle>
          <a:p>
            <a:pPr defTabSz="685800">
              <a:spcBef>
                <a:spcPts val="375"/>
              </a:spcBef>
              <a:buClr>
                <a:srgbClr val="BD1721"/>
              </a:buClr>
            </a:pPr>
            <a:endParaRPr lang="nl-NL" sz="2100" dirty="0">
              <a:solidFill>
                <a:srgbClr val="E84F1C"/>
              </a:solidFill>
              <a:latin typeface="Strawford"/>
            </a:endParaRPr>
          </a:p>
        </p:txBody>
      </p:sp>
      <p:sp>
        <p:nvSpPr>
          <p:cNvPr id="9" name="Text Placeholder 6">
            <a:extLst>
              <a:ext uri="{FF2B5EF4-FFF2-40B4-BE49-F238E27FC236}">
                <a16:creationId xmlns:a16="http://schemas.microsoft.com/office/drawing/2014/main" id="{492FEDD4-9D9C-4FF2-8FFA-DADA539CD986}"/>
              </a:ext>
            </a:extLst>
          </p:cNvPr>
          <p:cNvSpPr txBox="1">
            <a:spLocks/>
          </p:cNvSpPr>
          <p:nvPr/>
        </p:nvSpPr>
        <p:spPr>
          <a:xfrm>
            <a:off x="4572001" y="1815051"/>
            <a:ext cx="3030833" cy="617934"/>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500"/>
              </a:spcBef>
              <a:buClr>
                <a:schemeClr val="accent2"/>
              </a:buClr>
              <a:buSzPct val="75000"/>
              <a:buFontTx/>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SzPct val="75000"/>
              <a:buFontTx/>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SzPct val="75000"/>
              <a:buFontTx/>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2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18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100000"/>
              </a:lnSpc>
              <a:spcBef>
                <a:spcPts val="1800"/>
              </a:spcBef>
              <a:buFont typeface="Arial" panose="020B0604020202020204" pitchFamily="34" charset="0"/>
              <a:buNone/>
              <a:defRPr sz="1600" b="1" kern="1200">
                <a:solidFill>
                  <a:schemeClr val="tx1"/>
                </a:solidFill>
                <a:latin typeface="+mn-lt"/>
                <a:ea typeface="+mn-ea"/>
                <a:cs typeface="+mn-cs"/>
              </a:defRPr>
            </a:lvl9pPr>
          </a:lstStyle>
          <a:p>
            <a:pPr defTabSz="685800">
              <a:spcBef>
                <a:spcPts val="375"/>
              </a:spcBef>
              <a:buClr>
                <a:srgbClr val="BD1721"/>
              </a:buClr>
            </a:pPr>
            <a:endParaRPr lang="nl-NL" sz="2100" dirty="0">
              <a:solidFill>
                <a:srgbClr val="E84F1C"/>
              </a:solidFill>
              <a:latin typeface="Strawford"/>
            </a:endParaRPr>
          </a:p>
        </p:txBody>
      </p:sp>
      <p:graphicFrame>
        <p:nvGraphicFramePr>
          <p:cNvPr id="12" name="Grafiek 11">
            <a:extLst>
              <a:ext uri="{FF2B5EF4-FFF2-40B4-BE49-F238E27FC236}">
                <a16:creationId xmlns:a16="http://schemas.microsoft.com/office/drawing/2014/main" id="{01043841-88B3-47C3-AB3E-606AA009E628}"/>
              </a:ext>
            </a:extLst>
          </p:cNvPr>
          <p:cNvGraphicFramePr>
            <a:graphicFrameLocks/>
          </p:cNvGraphicFramePr>
          <p:nvPr>
            <p:extLst>
              <p:ext uri="{D42A27DB-BD31-4B8C-83A1-F6EECF244321}">
                <p14:modId xmlns:p14="http://schemas.microsoft.com/office/powerpoint/2010/main" val="1902191833"/>
              </p:ext>
            </p:extLst>
          </p:nvPr>
        </p:nvGraphicFramePr>
        <p:xfrm>
          <a:off x="487149" y="1805650"/>
          <a:ext cx="3764340" cy="28386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Grafiek 15">
            <a:extLst>
              <a:ext uri="{FF2B5EF4-FFF2-40B4-BE49-F238E27FC236}">
                <a16:creationId xmlns:a16="http://schemas.microsoft.com/office/drawing/2014/main" id="{DD408910-669C-473A-BCEE-F2241101D7E0}"/>
              </a:ext>
            </a:extLst>
          </p:cNvPr>
          <p:cNvGraphicFramePr>
            <a:graphicFrameLocks/>
          </p:cNvGraphicFramePr>
          <p:nvPr>
            <p:extLst>
              <p:ext uri="{D42A27DB-BD31-4B8C-83A1-F6EECF244321}">
                <p14:modId xmlns:p14="http://schemas.microsoft.com/office/powerpoint/2010/main" val="805239603"/>
              </p:ext>
            </p:extLst>
          </p:nvPr>
        </p:nvGraphicFramePr>
        <p:xfrm>
          <a:off x="4924406" y="1815051"/>
          <a:ext cx="3930977" cy="2481606"/>
        </p:xfrm>
        <a:graphic>
          <a:graphicData uri="http://schemas.openxmlformats.org/drawingml/2006/chart">
            <c:chart xmlns:c="http://schemas.openxmlformats.org/drawingml/2006/chart" xmlns:r="http://schemas.openxmlformats.org/officeDocument/2006/relationships" r:id="rId4"/>
          </a:graphicData>
        </a:graphic>
      </p:graphicFrame>
      <p:pic>
        <p:nvPicPr>
          <p:cNvPr id="2" name="Afbeelding 1">
            <a:extLst>
              <a:ext uri="{FF2B5EF4-FFF2-40B4-BE49-F238E27FC236}">
                <a16:creationId xmlns:a16="http://schemas.microsoft.com/office/drawing/2014/main" id="{D3D239FD-3C99-4B2A-987A-18F2DD2E6D29}"/>
              </a:ext>
            </a:extLst>
          </p:cNvPr>
          <p:cNvPicPr>
            <a:picLocks noChangeAspect="1"/>
          </p:cNvPicPr>
          <p:nvPr/>
        </p:nvPicPr>
        <p:blipFill>
          <a:blip r:embed="rId5"/>
          <a:stretch>
            <a:fillRect/>
          </a:stretch>
        </p:blipFill>
        <p:spPr>
          <a:xfrm>
            <a:off x="6643723" y="0"/>
            <a:ext cx="2304488" cy="993734"/>
          </a:xfrm>
          <a:prstGeom prst="rect">
            <a:avLst/>
          </a:prstGeom>
        </p:spPr>
      </p:pic>
    </p:spTree>
    <p:extLst>
      <p:ext uri="{BB962C8B-B14F-4D97-AF65-F5344CB8AC3E}">
        <p14:creationId xmlns:p14="http://schemas.microsoft.com/office/powerpoint/2010/main" val="768583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557A916-FDD1-44A1-A7A1-70009FD6B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C3A153F-5EE1-49D8-B42A-4B84E7028154}"/>
              </a:ext>
            </a:extLst>
          </p:cNvPr>
          <p:cNvSpPr>
            <a:spLocks noGrp="1"/>
          </p:cNvSpPr>
          <p:nvPr>
            <p:ph type="title"/>
          </p:nvPr>
        </p:nvSpPr>
        <p:spPr>
          <a:xfrm>
            <a:off x="4449453" y="1129084"/>
            <a:ext cx="4321930" cy="1960157"/>
          </a:xfrm>
        </p:spPr>
        <p:txBody>
          <a:bodyPr vert="horz" lIns="91440" tIns="45720" rIns="91440" bIns="45720" rtlCol="0" anchor="ctr">
            <a:normAutofit/>
          </a:bodyPr>
          <a:lstStyle/>
          <a:p>
            <a:r>
              <a:rPr lang="en-US" sz="3600" b="1" dirty="0">
                <a:solidFill>
                  <a:srgbClr val="034E9F"/>
                </a:solidFill>
                <a:latin typeface="Open Sans"/>
              </a:rPr>
              <a:t>6.3. Shared e-cars</a:t>
            </a:r>
          </a:p>
        </p:txBody>
      </p:sp>
      <p:pic>
        <p:nvPicPr>
          <p:cNvPr id="10" name="Afbeelding 9" descr="Afbeelding met buiten, lucht, weg, auto&#10;&#10;Automatisch gegenereerde beschrijving">
            <a:extLst>
              <a:ext uri="{FF2B5EF4-FFF2-40B4-BE49-F238E27FC236}">
                <a16:creationId xmlns:a16="http://schemas.microsoft.com/office/drawing/2014/main" id="{EB5ACA72-E50F-49A6-AF13-9B99B458EA1A}"/>
              </a:ext>
            </a:extLst>
          </p:cNvPr>
          <p:cNvPicPr>
            <a:picLocks noChangeAspect="1"/>
          </p:cNvPicPr>
          <p:nvPr/>
        </p:nvPicPr>
        <p:blipFill rotWithShape="1">
          <a:blip r:embed="rId3"/>
          <a:srcRect t="17658" r="1" b="9311"/>
          <a:stretch/>
        </p:blipFill>
        <p:spPr>
          <a:xfrm>
            <a:off x="20" y="1"/>
            <a:ext cx="5077530" cy="2456679"/>
          </a:xfrm>
          <a:custGeom>
            <a:avLst/>
            <a:gdLst/>
            <a:ahLst/>
            <a:cxnLst/>
            <a:rect l="l" t="t" r="r" b="b"/>
            <a:pathLst>
              <a:path w="6770067" h="2456679">
                <a:moveTo>
                  <a:pt x="6770067" y="603033"/>
                </a:moveTo>
                <a:lnTo>
                  <a:pt x="6770067" y="617220"/>
                </a:lnTo>
                <a:lnTo>
                  <a:pt x="6768113" y="610127"/>
                </a:lnTo>
                <a:close/>
                <a:moveTo>
                  <a:pt x="0" y="0"/>
                </a:moveTo>
                <a:lnTo>
                  <a:pt x="6588505" y="0"/>
                </a:lnTo>
                <a:lnTo>
                  <a:pt x="6460879" y="219780"/>
                </a:lnTo>
                <a:cubicBezTo>
                  <a:pt x="5374128" y="2091240"/>
                  <a:pt x="5374128" y="2091240"/>
                  <a:pt x="5374128" y="2091240"/>
                </a:cubicBezTo>
                <a:cubicBezTo>
                  <a:pt x="5251862" y="2317464"/>
                  <a:pt x="5007334" y="2456679"/>
                  <a:pt x="4754071" y="2456679"/>
                </a:cubicBezTo>
                <a:cubicBezTo>
                  <a:pt x="710608" y="2456679"/>
                  <a:pt x="710608" y="2456679"/>
                  <a:pt x="710608" y="2456679"/>
                </a:cubicBezTo>
                <a:cubicBezTo>
                  <a:pt x="448613" y="2456679"/>
                  <a:pt x="212817" y="2317464"/>
                  <a:pt x="81819" y="2091240"/>
                </a:cubicBezTo>
                <a:lnTo>
                  <a:pt x="0" y="1949732"/>
                </a:lnTo>
                <a:close/>
              </a:path>
            </a:pathLst>
          </a:custGeom>
        </p:spPr>
      </p:pic>
      <p:pic>
        <p:nvPicPr>
          <p:cNvPr id="6" name="Afbeelding 5" descr="Afbeelding met auto, gebouw, buiten, transport&#10;&#10;Automatisch gegenereerde beschrijving">
            <a:extLst>
              <a:ext uri="{FF2B5EF4-FFF2-40B4-BE49-F238E27FC236}">
                <a16:creationId xmlns:a16="http://schemas.microsoft.com/office/drawing/2014/main" id="{BC42C534-413A-4B0B-93FE-CB8FF6BF064A}"/>
              </a:ext>
            </a:extLst>
          </p:cNvPr>
          <p:cNvPicPr>
            <a:picLocks noChangeAspect="1"/>
          </p:cNvPicPr>
          <p:nvPr/>
        </p:nvPicPr>
        <p:blipFill rotWithShape="1">
          <a:blip r:embed="rId4"/>
          <a:srcRect l="8662" r="2768" b="-1"/>
          <a:stretch/>
        </p:blipFill>
        <p:spPr>
          <a:xfrm>
            <a:off x="20" y="2619612"/>
            <a:ext cx="5623834" cy="4238389"/>
          </a:xfrm>
          <a:custGeom>
            <a:avLst/>
            <a:gdLst/>
            <a:ahLst/>
            <a:cxnLst/>
            <a:rect l="l" t="t" r="r" b="b"/>
            <a:pathLst>
              <a:path w="7498473" h="4238389">
                <a:moveTo>
                  <a:pt x="6770067" y="1839459"/>
                </a:moveTo>
                <a:lnTo>
                  <a:pt x="6770067" y="1853646"/>
                </a:lnTo>
                <a:lnTo>
                  <a:pt x="6768113" y="1846552"/>
                </a:lnTo>
                <a:close/>
                <a:moveTo>
                  <a:pt x="710608" y="0"/>
                </a:moveTo>
                <a:cubicBezTo>
                  <a:pt x="710608" y="0"/>
                  <a:pt x="710608" y="0"/>
                  <a:pt x="4754071" y="0"/>
                </a:cubicBezTo>
                <a:cubicBezTo>
                  <a:pt x="5007334" y="0"/>
                  <a:pt x="5251862" y="139215"/>
                  <a:pt x="5374128" y="365439"/>
                </a:cubicBezTo>
                <a:cubicBezTo>
                  <a:pt x="5374128" y="365439"/>
                  <a:pt x="5374128" y="365439"/>
                  <a:pt x="7400224" y="3854515"/>
                </a:cubicBezTo>
                <a:cubicBezTo>
                  <a:pt x="7465723" y="3963277"/>
                  <a:pt x="7498473" y="4087266"/>
                  <a:pt x="7498473" y="4211255"/>
                </a:cubicBezTo>
                <a:lnTo>
                  <a:pt x="7494852" y="4238389"/>
                </a:lnTo>
                <a:lnTo>
                  <a:pt x="0" y="4238389"/>
                </a:lnTo>
                <a:lnTo>
                  <a:pt x="0" y="506947"/>
                </a:lnTo>
                <a:lnTo>
                  <a:pt x="81819" y="365439"/>
                </a:lnTo>
                <a:cubicBezTo>
                  <a:pt x="212817" y="139215"/>
                  <a:pt x="448613" y="0"/>
                  <a:pt x="710608" y="0"/>
                </a:cubicBezTo>
                <a:close/>
              </a:path>
            </a:pathLst>
          </a:custGeom>
        </p:spPr>
      </p:pic>
      <p:sp>
        <p:nvSpPr>
          <p:cNvPr id="9" name="Tijdelijke aanduiding voor inhoud 8">
            <a:extLst>
              <a:ext uri="{FF2B5EF4-FFF2-40B4-BE49-F238E27FC236}">
                <a16:creationId xmlns:a16="http://schemas.microsoft.com/office/drawing/2014/main" id="{75F1B340-5385-47FA-BBFB-6A2A21EABFD5}"/>
              </a:ext>
            </a:extLst>
          </p:cNvPr>
          <p:cNvSpPr>
            <a:spLocks noGrp="1"/>
          </p:cNvSpPr>
          <p:nvPr>
            <p:ph sz="half" idx="2"/>
          </p:nvPr>
        </p:nvSpPr>
        <p:spPr>
          <a:xfrm>
            <a:off x="6004563" y="3236181"/>
            <a:ext cx="2766819" cy="2195515"/>
          </a:xfrm>
        </p:spPr>
        <p:txBody>
          <a:bodyPr vert="horz" lIns="91440" tIns="45720" rIns="91440" bIns="45720" rtlCol="0">
            <a:normAutofit/>
          </a:bodyPr>
          <a:lstStyle/>
          <a:p>
            <a:pPr marL="342900" lvl="1" indent="-228600" defTabSz="914400"/>
            <a:endParaRPr lang="en-US" sz="2100" dirty="0"/>
          </a:p>
          <a:p>
            <a:pPr indent="-228600" defTabSz="914400"/>
            <a:r>
              <a:rPr lang="en-US" dirty="0"/>
              <a:t>17 EVs on street (linked with </a:t>
            </a:r>
            <a:r>
              <a:rPr lang="en-US" dirty="0" err="1"/>
              <a:t>eHUBS</a:t>
            </a:r>
            <a:r>
              <a:rPr lang="en-US" dirty="0"/>
              <a:t>)</a:t>
            </a:r>
          </a:p>
          <a:p>
            <a:pPr indent="-228600" defTabSz="914400"/>
            <a:r>
              <a:rPr lang="en-US" dirty="0"/>
              <a:t>Not yet any specific user data</a:t>
            </a:r>
          </a:p>
        </p:txBody>
      </p:sp>
      <p:pic>
        <p:nvPicPr>
          <p:cNvPr id="12" name="Afbeelding 11">
            <a:extLst>
              <a:ext uri="{FF2B5EF4-FFF2-40B4-BE49-F238E27FC236}">
                <a16:creationId xmlns:a16="http://schemas.microsoft.com/office/drawing/2014/main" id="{48068B90-D284-4775-A8D3-1CE100DCC2A9}"/>
              </a:ext>
            </a:extLst>
          </p:cNvPr>
          <p:cNvPicPr>
            <a:picLocks noChangeAspect="1"/>
          </p:cNvPicPr>
          <p:nvPr/>
        </p:nvPicPr>
        <p:blipFill>
          <a:blip r:embed="rId5"/>
          <a:stretch>
            <a:fillRect/>
          </a:stretch>
        </p:blipFill>
        <p:spPr>
          <a:xfrm>
            <a:off x="6839512" y="42131"/>
            <a:ext cx="2304488" cy="993734"/>
          </a:xfrm>
          <a:prstGeom prst="rect">
            <a:avLst/>
          </a:prstGeom>
        </p:spPr>
      </p:pic>
    </p:spTree>
    <p:extLst>
      <p:ext uri="{BB962C8B-B14F-4D97-AF65-F5344CB8AC3E}">
        <p14:creationId xmlns:p14="http://schemas.microsoft.com/office/powerpoint/2010/main" val="2556562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69000"/>
          </a:schemeClr>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C29823D-A064-4734-846D-37AA0A5DB873}"/>
              </a:ext>
            </a:extLst>
          </p:cNvPr>
          <p:cNvPicPr>
            <a:picLocks noChangeAspect="1"/>
          </p:cNvPicPr>
          <p:nvPr/>
        </p:nvPicPr>
        <p:blipFill rotWithShape="1">
          <a:blip r:embed="rId3">
            <a:alphaModFix amt="72000"/>
          </a:blip>
          <a:srcRect l="6102" r="6102"/>
          <a:stretch/>
        </p:blipFill>
        <p:spPr>
          <a:xfrm>
            <a:off x="0" y="1562491"/>
            <a:ext cx="4707119" cy="3530339"/>
          </a:xfrm>
          <a:prstGeom prst="rect">
            <a:avLst/>
          </a:prstGeom>
        </p:spPr>
      </p:pic>
      <p:sp>
        <p:nvSpPr>
          <p:cNvPr id="2" name="Titel 1">
            <a:extLst>
              <a:ext uri="{FF2B5EF4-FFF2-40B4-BE49-F238E27FC236}">
                <a16:creationId xmlns:a16="http://schemas.microsoft.com/office/drawing/2014/main" id="{0C3A153F-5EE1-49D8-B42A-4B84E7028154}"/>
              </a:ext>
            </a:extLst>
          </p:cNvPr>
          <p:cNvSpPr>
            <a:spLocks noGrp="1"/>
          </p:cNvSpPr>
          <p:nvPr>
            <p:ph type="title"/>
          </p:nvPr>
        </p:nvSpPr>
        <p:spPr/>
        <p:txBody>
          <a:bodyPr>
            <a:normAutofit/>
          </a:bodyPr>
          <a:lstStyle/>
          <a:p>
            <a:r>
              <a:rPr lang="nl-BE" sz="3600" b="1">
                <a:solidFill>
                  <a:srgbClr val="034E9F"/>
                </a:solidFill>
                <a:latin typeface="Open Sans"/>
              </a:rPr>
              <a:t>7. Plans </a:t>
            </a:r>
            <a:endParaRPr lang="nl-BE" sz="3600" b="1" dirty="0">
              <a:solidFill>
                <a:srgbClr val="034E9F"/>
              </a:solidFill>
              <a:latin typeface="Open Sans"/>
            </a:endParaRPr>
          </a:p>
        </p:txBody>
      </p:sp>
      <p:pic>
        <p:nvPicPr>
          <p:cNvPr id="7" name="Afbeelding 6">
            <a:extLst>
              <a:ext uri="{FF2B5EF4-FFF2-40B4-BE49-F238E27FC236}">
                <a16:creationId xmlns:a16="http://schemas.microsoft.com/office/drawing/2014/main" id="{60B77E95-3C2C-42A0-8B87-CF9E7BE6DB5B}"/>
              </a:ext>
            </a:extLst>
          </p:cNvPr>
          <p:cNvPicPr>
            <a:picLocks noChangeAspect="1"/>
          </p:cNvPicPr>
          <p:nvPr/>
        </p:nvPicPr>
        <p:blipFill>
          <a:blip r:embed="rId4"/>
          <a:stretch>
            <a:fillRect/>
          </a:stretch>
        </p:blipFill>
        <p:spPr>
          <a:xfrm>
            <a:off x="6839512" y="42131"/>
            <a:ext cx="2304488" cy="993734"/>
          </a:xfrm>
          <a:prstGeom prst="rect">
            <a:avLst/>
          </a:prstGeom>
        </p:spPr>
      </p:pic>
      <p:sp>
        <p:nvSpPr>
          <p:cNvPr id="8" name="Tijdelijke aanduiding voor inhoud 7">
            <a:extLst>
              <a:ext uri="{FF2B5EF4-FFF2-40B4-BE49-F238E27FC236}">
                <a16:creationId xmlns:a16="http://schemas.microsoft.com/office/drawing/2014/main" id="{2F4D8084-9E75-41B0-AC48-BD7FFB4BC015}"/>
              </a:ext>
            </a:extLst>
          </p:cNvPr>
          <p:cNvSpPr>
            <a:spLocks noGrp="1"/>
          </p:cNvSpPr>
          <p:nvPr>
            <p:ph sz="half" idx="2"/>
          </p:nvPr>
        </p:nvSpPr>
        <p:spPr>
          <a:xfrm>
            <a:off x="4731536" y="1562490"/>
            <a:ext cx="4412463" cy="5295509"/>
          </a:xfrm>
        </p:spPr>
        <p:txBody>
          <a:bodyPr>
            <a:normAutofit fontScale="85000" lnSpcReduction="20000"/>
          </a:bodyPr>
          <a:lstStyle/>
          <a:p>
            <a:r>
              <a:rPr lang="nl-BE" b="1" dirty="0" err="1"/>
              <a:t>Objective</a:t>
            </a:r>
            <a:r>
              <a:rPr lang="nl-BE" b="1" dirty="0"/>
              <a:t> </a:t>
            </a:r>
            <a:r>
              <a:rPr lang="nl-BE" b="1" dirty="0" err="1"/>
              <a:t>nr</a:t>
            </a:r>
            <a:r>
              <a:rPr lang="nl-BE" b="1" dirty="0"/>
              <a:t> 1: </a:t>
            </a:r>
            <a:r>
              <a:rPr lang="nl-BE" b="1" dirty="0" err="1"/>
              <a:t>to</a:t>
            </a:r>
            <a:r>
              <a:rPr lang="nl-BE" b="1" dirty="0"/>
              <a:t> </a:t>
            </a:r>
            <a:r>
              <a:rPr lang="nl-BE" b="1" dirty="0" err="1"/>
              <a:t>increase</a:t>
            </a:r>
            <a:r>
              <a:rPr lang="nl-BE" b="1" dirty="0"/>
              <a:t> </a:t>
            </a:r>
            <a:r>
              <a:rPr lang="nl-BE" b="1" dirty="0" err="1"/>
              <a:t>uptake</a:t>
            </a:r>
            <a:endParaRPr lang="nl-BE" b="1" dirty="0"/>
          </a:p>
          <a:p>
            <a:r>
              <a:rPr lang="nl-BE" dirty="0"/>
              <a:t>Extension </a:t>
            </a:r>
            <a:r>
              <a:rPr lang="nl-BE" dirty="0" err="1"/>
              <a:t>with</a:t>
            </a:r>
            <a:r>
              <a:rPr lang="nl-BE" dirty="0"/>
              <a:t> </a:t>
            </a:r>
            <a:r>
              <a:rPr lang="nl-BE" dirty="0" err="1"/>
              <a:t>Cargoroo</a:t>
            </a:r>
            <a:r>
              <a:rPr lang="nl-BE" dirty="0"/>
              <a:t> </a:t>
            </a:r>
            <a:r>
              <a:rPr lang="nl-BE" dirty="0" err="1"/>
              <a:t>till</a:t>
            </a:r>
            <a:r>
              <a:rPr lang="nl-BE" dirty="0"/>
              <a:t> end of 2022 – </a:t>
            </a:r>
            <a:r>
              <a:rPr lang="nl-BE" dirty="0" err="1"/>
              <a:t>now</a:t>
            </a:r>
            <a:r>
              <a:rPr lang="nl-BE" dirty="0"/>
              <a:t> </a:t>
            </a:r>
            <a:r>
              <a:rPr lang="nl-BE" dirty="0" err="1"/>
              <a:t>tendering</a:t>
            </a:r>
            <a:r>
              <a:rPr lang="nl-BE" dirty="0"/>
              <a:t> </a:t>
            </a:r>
            <a:r>
              <a:rPr lang="nl-BE" dirty="0" err="1"/>
              <a:t>for</a:t>
            </a:r>
            <a:r>
              <a:rPr lang="nl-BE" dirty="0"/>
              <a:t> </a:t>
            </a:r>
            <a:r>
              <a:rPr lang="nl-BE" dirty="0" err="1"/>
              <a:t>concession</a:t>
            </a:r>
            <a:r>
              <a:rPr lang="nl-BE" dirty="0"/>
              <a:t>: 1/1/2023 </a:t>
            </a:r>
            <a:r>
              <a:rPr lang="nl-BE" dirty="0">
                <a:sym typeface="Wingdings" panose="05000000000000000000" pitchFamily="2" charset="2"/>
              </a:rPr>
              <a:t> </a:t>
            </a:r>
            <a:endParaRPr lang="nl-BE" dirty="0"/>
          </a:p>
          <a:p>
            <a:r>
              <a:rPr lang="nl-BE" dirty="0"/>
              <a:t>More </a:t>
            </a:r>
            <a:r>
              <a:rPr lang="nl-BE" dirty="0" err="1"/>
              <a:t>and</a:t>
            </a:r>
            <a:r>
              <a:rPr lang="nl-BE" dirty="0"/>
              <a:t> </a:t>
            </a:r>
            <a:r>
              <a:rPr lang="nl-BE" dirty="0" err="1"/>
              <a:t>better</a:t>
            </a:r>
            <a:r>
              <a:rPr lang="nl-BE" dirty="0"/>
              <a:t> offer</a:t>
            </a:r>
          </a:p>
          <a:p>
            <a:pPr lvl="1"/>
            <a:r>
              <a:rPr lang="nl-BE" dirty="0" err="1"/>
              <a:t>EVs</a:t>
            </a:r>
            <a:r>
              <a:rPr lang="nl-BE" dirty="0"/>
              <a:t> </a:t>
            </a:r>
            <a:r>
              <a:rPr lang="nl-BE" dirty="0" err="1"/>
              <a:t>and</a:t>
            </a:r>
            <a:r>
              <a:rPr lang="nl-BE" dirty="0"/>
              <a:t> E-cargo bikes  – </a:t>
            </a:r>
            <a:r>
              <a:rPr lang="nl-BE" dirty="0" err="1"/>
              <a:t>testing</a:t>
            </a:r>
            <a:r>
              <a:rPr lang="nl-BE" dirty="0"/>
              <a:t> smart </a:t>
            </a:r>
            <a:r>
              <a:rPr lang="nl-BE" dirty="0" err="1"/>
              <a:t>subsidy</a:t>
            </a:r>
            <a:r>
              <a:rPr lang="nl-BE" dirty="0"/>
              <a:t> </a:t>
            </a:r>
            <a:r>
              <a:rPr lang="nl-BE" dirty="0" err="1"/>
              <a:t>scheme</a:t>
            </a:r>
            <a:r>
              <a:rPr lang="nl-BE" dirty="0"/>
              <a:t> </a:t>
            </a:r>
            <a:r>
              <a:rPr lang="nl-BE" dirty="0">
                <a:sym typeface="Wingdings" panose="05000000000000000000" pitchFamily="2" charset="2"/>
              </a:rPr>
              <a:t> </a:t>
            </a:r>
            <a:r>
              <a:rPr lang="nl-BE" dirty="0" err="1"/>
              <a:t>transition</a:t>
            </a:r>
            <a:endParaRPr lang="nl-BE" dirty="0"/>
          </a:p>
          <a:p>
            <a:pPr lvl="1"/>
            <a:r>
              <a:rPr lang="nl-BE" dirty="0"/>
              <a:t>E-bikes – </a:t>
            </a:r>
            <a:r>
              <a:rPr lang="nl-BE" dirty="0" err="1"/>
              <a:t>testing</a:t>
            </a:r>
            <a:r>
              <a:rPr lang="nl-BE" dirty="0"/>
              <a:t> in PPP</a:t>
            </a:r>
          </a:p>
          <a:p>
            <a:pPr lvl="1"/>
            <a:r>
              <a:rPr lang="nl-BE" dirty="0"/>
              <a:t>More </a:t>
            </a:r>
            <a:r>
              <a:rPr lang="nl-BE" dirty="0" err="1"/>
              <a:t>eHUBS</a:t>
            </a:r>
            <a:r>
              <a:rPr lang="nl-BE" dirty="0"/>
              <a:t> on </a:t>
            </a:r>
            <a:r>
              <a:rPr lang="nl-BE" dirty="0" err="1"/>
              <a:t>the</a:t>
            </a:r>
            <a:r>
              <a:rPr lang="nl-BE" dirty="0"/>
              <a:t> </a:t>
            </a:r>
            <a:r>
              <a:rPr lang="nl-BE" dirty="0" err="1"/>
              <a:t>longer</a:t>
            </a:r>
            <a:r>
              <a:rPr lang="nl-BE" dirty="0"/>
              <a:t> term</a:t>
            </a:r>
          </a:p>
          <a:p>
            <a:r>
              <a:rPr lang="nl-BE" dirty="0"/>
              <a:t>More </a:t>
            </a:r>
            <a:r>
              <a:rPr lang="nl-BE" dirty="0" err="1"/>
              <a:t>demand</a:t>
            </a:r>
            <a:endParaRPr lang="nl-BE" dirty="0"/>
          </a:p>
          <a:p>
            <a:pPr lvl="1"/>
            <a:r>
              <a:rPr lang="nl-BE" dirty="0"/>
              <a:t>Nudging</a:t>
            </a:r>
          </a:p>
          <a:p>
            <a:pPr lvl="2"/>
            <a:r>
              <a:rPr lang="nl-BE" dirty="0"/>
              <a:t>Look-</a:t>
            </a:r>
            <a:r>
              <a:rPr lang="nl-BE" dirty="0" err="1"/>
              <a:t>and</a:t>
            </a:r>
            <a:r>
              <a:rPr lang="nl-BE" dirty="0"/>
              <a:t>-feel of </a:t>
            </a:r>
            <a:r>
              <a:rPr lang="nl-BE" dirty="0" err="1"/>
              <a:t>eHUBS</a:t>
            </a:r>
            <a:r>
              <a:rPr lang="nl-BE" dirty="0"/>
              <a:t> </a:t>
            </a:r>
            <a:r>
              <a:rPr lang="nl-BE" dirty="0">
                <a:sym typeface="Wingdings" panose="05000000000000000000" pitchFamily="2" charset="2"/>
              </a:rPr>
              <a:t> </a:t>
            </a:r>
            <a:r>
              <a:rPr lang="nl-BE" dirty="0" err="1">
                <a:sym typeface="Wingdings" panose="05000000000000000000" pitchFamily="2" charset="2"/>
              </a:rPr>
              <a:t>visibility</a:t>
            </a:r>
            <a:endParaRPr lang="nl-BE" dirty="0">
              <a:sym typeface="Wingdings" panose="05000000000000000000" pitchFamily="2" charset="2"/>
            </a:endParaRPr>
          </a:p>
          <a:p>
            <a:pPr lvl="2"/>
            <a:r>
              <a:rPr lang="nl-BE" dirty="0">
                <a:sym typeface="Wingdings" panose="05000000000000000000" pitchFamily="2" charset="2"/>
              </a:rPr>
              <a:t>Communication tools/</a:t>
            </a:r>
            <a:r>
              <a:rPr lang="nl-BE" dirty="0" err="1">
                <a:sym typeface="Wingdings" panose="05000000000000000000" pitchFamily="2" charset="2"/>
              </a:rPr>
              <a:t>campaigns</a:t>
            </a:r>
            <a:endParaRPr lang="nl-BE" dirty="0">
              <a:sym typeface="Wingdings" panose="05000000000000000000" pitchFamily="2" charset="2"/>
            </a:endParaRPr>
          </a:p>
          <a:p>
            <a:pPr lvl="2"/>
            <a:r>
              <a:rPr lang="nl-BE" dirty="0">
                <a:sym typeface="Wingdings" panose="05000000000000000000" pitchFamily="2" charset="2"/>
              </a:rPr>
              <a:t>Incentives</a:t>
            </a:r>
          </a:p>
          <a:p>
            <a:pPr lvl="1"/>
            <a:r>
              <a:rPr lang="nl-BE" dirty="0" err="1">
                <a:sym typeface="Wingdings" panose="05000000000000000000" pitchFamily="2" charset="2"/>
              </a:rPr>
              <a:t>MaaS</a:t>
            </a:r>
            <a:endParaRPr lang="nl-BE" dirty="0">
              <a:sym typeface="Wingdings" panose="05000000000000000000" pitchFamily="2" charset="2"/>
            </a:endParaRPr>
          </a:p>
          <a:p>
            <a:pPr lvl="1"/>
            <a:r>
              <a:rPr lang="nl-BE" dirty="0" err="1">
                <a:sym typeface="Wingdings" panose="05000000000000000000" pitchFamily="2" charset="2"/>
              </a:rPr>
              <a:t>Specific</a:t>
            </a:r>
            <a:r>
              <a:rPr lang="nl-BE" dirty="0">
                <a:sym typeface="Wingdings" panose="05000000000000000000" pitchFamily="2" charset="2"/>
              </a:rPr>
              <a:t> target </a:t>
            </a:r>
            <a:r>
              <a:rPr lang="nl-BE" dirty="0" err="1">
                <a:sym typeface="Wingdings" panose="05000000000000000000" pitchFamily="2" charset="2"/>
              </a:rPr>
              <a:t>groups</a:t>
            </a:r>
            <a:r>
              <a:rPr lang="nl-BE" dirty="0">
                <a:sym typeface="Wingdings" panose="05000000000000000000" pitchFamily="2" charset="2"/>
              </a:rPr>
              <a:t> – </a:t>
            </a:r>
            <a:r>
              <a:rPr lang="nl-BE" dirty="0" err="1">
                <a:sym typeface="Wingdings" panose="05000000000000000000" pitchFamily="2" charset="2"/>
              </a:rPr>
              <a:t>inclusiveness</a:t>
            </a:r>
            <a:r>
              <a:rPr lang="nl-BE" dirty="0">
                <a:sym typeface="Wingdings" panose="05000000000000000000" pitchFamily="2" charset="2"/>
              </a:rPr>
              <a:t> – pilots</a:t>
            </a:r>
          </a:p>
          <a:p>
            <a:pPr lvl="1"/>
            <a:r>
              <a:rPr lang="nl-BE" dirty="0">
                <a:sym typeface="Wingdings" panose="05000000000000000000" pitchFamily="2" charset="2"/>
              </a:rPr>
              <a:t>Extra services at </a:t>
            </a:r>
            <a:r>
              <a:rPr lang="nl-BE" dirty="0" err="1">
                <a:sym typeface="Wingdings" panose="05000000000000000000" pitchFamily="2" charset="2"/>
              </a:rPr>
              <a:t>eHUBS</a:t>
            </a:r>
            <a:r>
              <a:rPr lang="nl-BE" dirty="0">
                <a:sym typeface="Wingdings" panose="05000000000000000000" pitchFamily="2" charset="2"/>
              </a:rPr>
              <a:t> – pilots</a:t>
            </a:r>
          </a:p>
          <a:p>
            <a:r>
              <a:rPr lang="nl-BE" dirty="0">
                <a:sym typeface="Wingdings" panose="05000000000000000000" pitchFamily="2" charset="2"/>
              </a:rPr>
              <a:t>Policy</a:t>
            </a:r>
          </a:p>
          <a:p>
            <a:pPr lvl="1"/>
            <a:r>
              <a:rPr lang="nl-BE" dirty="0">
                <a:sym typeface="Wingdings" panose="05000000000000000000" pitchFamily="2" charset="2"/>
              </a:rPr>
              <a:t>CDS-M  </a:t>
            </a:r>
            <a:r>
              <a:rPr lang="nl-BE" dirty="0" err="1">
                <a:sym typeface="Wingdings" panose="05000000000000000000" pitchFamily="2" charset="2"/>
              </a:rPr>
              <a:t>evidence-based</a:t>
            </a:r>
            <a:r>
              <a:rPr lang="nl-BE" dirty="0">
                <a:sym typeface="Wingdings" panose="05000000000000000000" pitchFamily="2" charset="2"/>
              </a:rPr>
              <a:t> </a:t>
            </a:r>
            <a:r>
              <a:rPr lang="nl-BE" dirty="0" err="1">
                <a:sym typeface="Wingdings" panose="05000000000000000000" pitchFamily="2" charset="2"/>
              </a:rPr>
              <a:t>policies</a:t>
            </a:r>
            <a:r>
              <a:rPr lang="nl-BE" dirty="0">
                <a:sym typeface="Wingdings" panose="05000000000000000000" pitchFamily="2" charset="2"/>
              </a:rPr>
              <a:t> </a:t>
            </a:r>
          </a:p>
          <a:p>
            <a:pPr lvl="1"/>
            <a:r>
              <a:rPr lang="nl-BE" dirty="0">
                <a:sym typeface="Wingdings" panose="05000000000000000000" pitchFamily="2" charset="2"/>
              </a:rPr>
              <a:t>More </a:t>
            </a:r>
            <a:r>
              <a:rPr lang="nl-BE" dirty="0" err="1">
                <a:sym typeface="Wingdings" panose="05000000000000000000" pitchFamily="2" charset="2"/>
              </a:rPr>
              <a:t>integration</a:t>
            </a:r>
            <a:r>
              <a:rPr lang="nl-BE" dirty="0">
                <a:sym typeface="Wingdings" panose="05000000000000000000" pitchFamily="2" charset="2"/>
              </a:rPr>
              <a:t> (e-</a:t>
            </a:r>
            <a:r>
              <a:rPr lang="nl-BE" dirty="0" err="1">
                <a:sym typeface="Wingdings" panose="05000000000000000000" pitchFamily="2" charset="2"/>
              </a:rPr>
              <a:t>mobility</a:t>
            </a:r>
            <a:r>
              <a:rPr lang="nl-BE" dirty="0">
                <a:sym typeface="Wingdings" panose="05000000000000000000" pitchFamily="2" charset="2"/>
              </a:rPr>
              <a:t>, shared </a:t>
            </a:r>
            <a:br>
              <a:rPr lang="nl-BE" dirty="0">
                <a:sym typeface="Wingdings" panose="05000000000000000000" pitchFamily="2" charset="2"/>
              </a:rPr>
            </a:br>
            <a:r>
              <a:rPr lang="nl-BE" dirty="0" err="1">
                <a:sym typeface="Wingdings" panose="05000000000000000000" pitchFamily="2" charset="2"/>
              </a:rPr>
              <a:t>and</a:t>
            </a:r>
            <a:r>
              <a:rPr lang="nl-BE" dirty="0">
                <a:sym typeface="Wingdings" panose="05000000000000000000" pitchFamily="2" charset="2"/>
              </a:rPr>
              <a:t> </a:t>
            </a:r>
            <a:r>
              <a:rPr lang="nl-BE" dirty="0" err="1">
                <a:sym typeface="Wingdings" panose="05000000000000000000" pitchFamily="2" charset="2"/>
              </a:rPr>
              <a:t>multi-modal</a:t>
            </a:r>
            <a:r>
              <a:rPr lang="nl-BE" dirty="0">
                <a:sym typeface="Wingdings" panose="05000000000000000000" pitchFamily="2" charset="2"/>
              </a:rPr>
              <a:t> </a:t>
            </a:r>
            <a:r>
              <a:rPr lang="nl-BE" dirty="0" err="1">
                <a:sym typeface="Wingdings" panose="05000000000000000000" pitchFamily="2" charset="2"/>
              </a:rPr>
              <a:t>mobility</a:t>
            </a:r>
            <a:r>
              <a:rPr lang="nl-BE" dirty="0">
                <a:sym typeface="Wingdings" panose="05000000000000000000" pitchFamily="2" charset="2"/>
              </a:rPr>
              <a:t>, </a:t>
            </a:r>
            <a:r>
              <a:rPr lang="nl-BE" dirty="0" err="1">
                <a:sym typeface="Wingdings" panose="05000000000000000000" pitchFamily="2" charset="2"/>
              </a:rPr>
              <a:t>urban</a:t>
            </a:r>
            <a:r>
              <a:rPr lang="nl-BE" dirty="0">
                <a:sym typeface="Wingdings" panose="05000000000000000000" pitchFamily="2" charset="2"/>
              </a:rPr>
              <a:t> </a:t>
            </a:r>
            <a:br>
              <a:rPr lang="nl-BE" dirty="0">
                <a:sym typeface="Wingdings" panose="05000000000000000000" pitchFamily="2" charset="2"/>
              </a:rPr>
            </a:br>
            <a:r>
              <a:rPr lang="nl-BE" dirty="0" err="1">
                <a:sym typeface="Wingdings" panose="05000000000000000000" pitchFamily="2" charset="2"/>
              </a:rPr>
              <a:t>logistics</a:t>
            </a:r>
            <a:r>
              <a:rPr lang="nl-BE" dirty="0">
                <a:sym typeface="Wingdings" panose="05000000000000000000" pitchFamily="2" charset="2"/>
              </a:rPr>
              <a:t>, smart </a:t>
            </a:r>
            <a:r>
              <a:rPr lang="nl-BE" dirty="0" err="1">
                <a:sym typeface="Wingdings" panose="05000000000000000000" pitchFamily="2" charset="2"/>
              </a:rPr>
              <a:t>city</a:t>
            </a:r>
            <a:r>
              <a:rPr lang="nl-BE" dirty="0">
                <a:sym typeface="Wingdings" panose="05000000000000000000" pitchFamily="2" charset="2"/>
              </a:rPr>
              <a:t>, public </a:t>
            </a:r>
            <a:r>
              <a:rPr lang="nl-BE" dirty="0" err="1">
                <a:sym typeface="Wingdings" panose="05000000000000000000" pitchFamily="2" charset="2"/>
              </a:rPr>
              <a:t>works</a:t>
            </a:r>
            <a:r>
              <a:rPr lang="nl-BE" dirty="0">
                <a:sym typeface="Wingdings" panose="05000000000000000000" pitchFamily="2" charset="2"/>
              </a:rPr>
              <a:t>) </a:t>
            </a:r>
            <a:r>
              <a:rPr lang="nl-BE" dirty="0" err="1">
                <a:sym typeface="Wingdings" panose="05000000000000000000" pitchFamily="2" charset="2"/>
              </a:rPr>
              <a:t>and</a:t>
            </a:r>
            <a:r>
              <a:rPr lang="nl-BE" dirty="0">
                <a:sym typeface="Wingdings" panose="05000000000000000000" pitchFamily="2" charset="2"/>
              </a:rPr>
              <a:t> </a:t>
            </a:r>
            <a:br>
              <a:rPr lang="nl-BE" dirty="0">
                <a:sym typeface="Wingdings" panose="05000000000000000000" pitchFamily="2" charset="2"/>
              </a:rPr>
            </a:br>
            <a:r>
              <a:rPr lang="nl-BE" dirty="0">
                <a:sym typeface="Wingdings" panose="05000000000000000000" pitchFamily="2" charset="2"/>
              </a:rPr>
              <a:t>focus</a:t>
            </a:r>
          </a:p>
          <a:p>
            <a:pPr lvl="1"/>
            <a:r>
              <a:rPr lang="nl-BE" dirty="0" err="1">
                <a:sym typeface="Wingdings" panose="05000000000000000000" pitchFamily="2" charset="2"/>
              </a:rPr>
              <a:t>Hoppin</a:t>
            </a:r>
            <a:r>
              <a:rPr lang="nl-BE" dirty="0">
                <a:sym typeface="Wingdings" panose="05000000000000000000" pitchFamily="2" charset="2"/>
              </a:rPr>
              <a:t>? </a:t>
            </a:r>
          </a:p>
        </p:txBody>
      </p:sp>
    </p:spTree>
    <p:extLst>
      <p:ext uri="{BB962C8B-B14F-4D97-AF65-F5344CB8AC3E}">
        <p14:creationId xmlns:p14="http://schemas.microsoft.com/office/powerpoint/2010/main" val="3818128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3A153F-5EE1-49D8-B42A-4B84E7028154}"/>
              </a:ext>
            </a:extLst>
          </p:cNvPr>
          <p:cNvSpPr>
            <a:spLocks noGrp="1"/>
          </p:cNvSpPr>
          <p:nvPr>
            <p:ph type="title"/>
          </p:nvPr>
        </p:nvSpPr>
        <p:spPr/>
        <p:txBody>
          <a:bodyPr>
            <a:normAutofit/>
          </a:bodyPr>
          <a:lstStyle/>
          <a:p>
            <a:r>
              <a:rPr lang="nl-BE" sz="3600" b="1" dirty="0">
                <a:solidFill>
                  <a:srgbClr val="034E9F"/>
                </a:solidFill>
                <a:latin typeface="Open Sans"/>
              </a:rPr>
              <a:t>8. Tips </a:t>
            </a:r>
            <a:r>
              <a:rPr lang="nl-BE" sz="3600" b="1" dirty="0" err="1">
                <a:solidFill>
                  <a:srgbClr val="034E9F"/>
                </a:solidFill>
                <a:latin typeface="Open Sans"/>
              </a:rPr>
              <a:t>and</a:t>
            </a:r>
            <a:r>
              <a:rPr lang="nl-BE" sz="3600" b="1" dirty="0">
                <a:solidFill>
                  <a:srgbClr val="034E9F"/>
                </a:solidFill>
                <a:latin typeface="Open Sans"/>
              </a:rPr>
              <a:t> tricks</a:t>
            </a:r>
          </a:p>
        </p:txBody>
      </p:sp>
      <p:pic>
        <p:nvPicPr>
          <p:cNvPr id="7" name="Afbeelding 6">
            <a:extLst>
              <a:ext uri="{FF2B5EF4-FFF2-40B4-BE49-F238E27FC236}">
                <a16:creationId xmlns:a16="http://schemas.microsoft.com/office/drawing/2014/main" id="{60B77E95-3C2C-42A0-8B87-CF9E7BE6DB5B}"/>
              </a:ext>
            </a:extLst>
          </p:cNvPr>
          <p:cNvPicPr>
            <a:picLocks noChangeAspect="1"/>
          </p:cNvPicPr>
          <p:nvPr/>
        </p:nvPicPr>
        <p:blipFill>
          <a:blip r:embed="rId3"/>
          <a:stretch>
            <a:fillRect/>
          </a:stretch>
        </p:blipFill>
        <p:spPr>
          <a:xfrm>
            <a:off x="6839512" y="42131"/>
            <a:ext cx="2304488" cy="993734"/>
          </a:xfrm>
          <a:prstGeom prst="rect">
            <a:avLst/>
          </a:prstGeom>
        </p:spPr>
      </p:pic>
      <p:sp>
        <p:nvSpPr>
          <p:cNvPr id="4" name="Tijdelijke aanduiding voor inhoud 3">
            <a:extLst>
              <a:ext uri="{FF2B5EF4-FFF2-40B4-BE49-F238E27FC236}">
                <a16:creationId xmlns:a16="http://schemas.microsoft.com/office/drawing/2014/main" id="{30F8A4A5-E3D7-4A5A-851B-297981AC23A0}"/>
              </a:ext>
            </a:extLst>
          </p:cNvPr>
          <p:cNvSpPr>
            <a:spLocks noGrp="1"/>
          </p:cNvSpPr>
          <p:nvPr>
            <p:ph sz="half" idx="1"/>
          </p:nvPr>
        </p:nvSpPr>
        <p:spPr>
          <a:xfrm>
            <a:off x="3051313" y="1518273"/>
            <a:ext cx="6003235" cy="5297596"/>
          </a:xfrm>
        </p:spPr>
        <p:txBody>
          <a:bodyPr>
            <a:normAutofit fontScale="92500" lnSpcReduction="10000"/>
          </a:bodyPr>
          <a:lstStyle/>
          <a:p>
            <a:r>
              <a:rPr lang="nl-BE" sz="1800" dirty="0">
                <a:effectLst/>
                <a:latin typeface="Calibri" panose="020F0502020204030204" pitchFamily="34" charset="0"/>
                <a:ea typeface="Calibri" panose="020F0502020204030204" pitchFamily="34" charset="0"/>
                <a:cs typeface="Times New Roman" panose="02020603050405020304" pitchFamily="18" charset="0"/>
              </a:rPr>
              <a:t>A strong,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clear</a:t>
            </a:r>
            <a:r>
              <a:rPr lang="nl-BE" sz="1800" dirty="0">
                <a:effectLst/>
                <a:latin typeface="Calibri" panose="020F0502020204030204" pitchFamily="34" charset="0"/>
                <a:ea typeface="Calibri" panose="020F0502020204030204" pitchFamily="34" charset="0"/>
                <a:cs typeface="Times New Roman" panose="02020603050405020304" pitchFamily="18" charset="0"/>
              </a:rPr>
              <a:t>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and</a:t>
            </a:r>
            <a:r>
              <a:rPr lang="nl-BE" sz="1800" dirty="0">
                <a:effectLst/>
                <a:latin typeface="Calibri" panose="020F0502020204030204" pitchFamily="34" charset="0"/>
                <a:ea typeface="Calibri" panose="020F0502020204030204" pitchFamily="34" charset="0"/>
                <a:cs typeface="Times New Roman" panose="02020603050405020304" pitchFamily="18" charset="0"/>
              </a:rPr>
              <a:t>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flexible</a:t>
            </a:r>
            <a:r>
              <a:rPr lang="nl-BE" sz="1800" dirty="0">
                <a:effectLst/>
                <a:latin typeface="Calibri" panose="020F0502020204030204" pitchFamily="34" charset="0"/>
                <a:ea typeface="Calibri" panose="020F0502020204030204" pitchFamily="34" charset="0"/>
                <a:cs typeface="Times New Roman" panose="02020603050405020304" pitchFamily="18" charset="0"/>
              </a:rPr>
              <a:t> </a:t>
            </a:r>
            <a:r>
              <a:rPr lang="nl-BE" sz="1800" b="1" dirty="0" err="1">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vision</a:t>
            </a:r>
            <a:r>
              <a:rPr lang="nl-BE" sz="1800" dirty="0">
                <a:effectLst/>
                <a:latin typeface="Calibri" panose="020F0502020204030204" pitchFamily="34" charset="0"/>
                <a:ea typeface="Calibri" panose="020F0502020204030204" pitchFamily="34" charset="0"/>
                <a:cs typeface="Times New Roman" panose="02020603050405020304" pitchFamily="18" charset="0"/>
              </a:rPr>
              <a:t>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regarding</a:t>
            </a:r>
            <a:r>
              <a:rPr lang="nl-BE" sz="1800" dirty="0">
                <a:effectLst/>
                <a:latin typeface="Calibri" panose="020F0502020204030204" pitchFamily="34" charset="0"/>
                <a:ea typeface="Calibri" panose="020F0502020204030204" pitchFamily="34" charset="0"/>
                <a:cs typeface="Times New Roman" panose="02020603050405020304" pitchFamily="18" charset="0"/>
              </a:rPr>
              <a:t>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mobility</a:t>
            </a:r>
            <a:r>
              <a:rPr lang="nl-BE" sz="1800" dirty="0">
                <a:effectLst/>
                <a:latin typeface="Calibri" panose="020F0502020204030204" pitchFamily="34" charset="0"/>
                <a:ea typeface="Calibri" panose="020F0502020204030204" pitchFamily="34" charset="0"/>
                <a:cs typeface="Times New Roman" panose="02020603050405020304" pitchFamily="18" charset="0"/>
              </a:rPr>
              <a:t>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within</a:t>
            </a:r>
            <a:r>
              <a:rPr lang="nl-BE" sz="1800" dirty="0">
                <a:effectLst/>
                <a:latin typeface="Calibri" panose="020F0502020204030204" pitchFamily="34" charset="0"/>
                <a:ea typeface="Calibri" panose="020F0502020204030204" pitchFamily="34" charset="0"/>
                <a:cs typeface="Times New Roman" panose="02020603050405020304" pitchFamily="18" charset="0"/>
              </a:rPr>
              <a:t>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nl-BE" sz="1800" dirty="0">
                <a:effectLst/>
                <a:latin typeface="Calibri" panose="020F0502020204030204" pitchFamily="34" charset="0"/>
                <a:ea typeface="Calibri" panose="020F0502020204030204" pitchFamily="34" charset="0"/>
                <a:cs typeface="Times New Roman" panose="02020603050405020304" pitchFamily="18" charset="0"/>
              </a:rPr>
              <a:t>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municipality</a:t>
            </a:r>
            <a:r>
              <a:rPr lang="nl-BE" sz="1800" dirty="0">
                <a:effectLst/>
                <a:latin typeface="Calibri" panose="020F0502020204030204" pitchFamily="34" charset="0"/>
                <a:ea typeface="Calibri" panose="020F0502020204030204" pitchFamily="34" charset="0"/>
                <a:cs typeface="Times New Roman" panose="02020603050405020304" pitchFamily="18" charset="0"/>
              </a:rPr>
              <a:t> is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key</a:t>
            </a:r>
            <a:r>
              <a:rPr lang="nl-BE" sz="1800" dirty="0">
                <a:effectLst/>
                <a:latin typeface="Calibri" panose="020F0502020204030204" pitchFamily="34" charset="0"/>
                <a:ea typeface="Calibri" panose="020F0502020204030204" pitchFamily="34" charset="0"/>
                <a:cs typeface="Times New Roman" panose="02020603050405020304" pitchFamily="18" charset="0"/>
              </a:rPr>
              <a:t>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to</a:t>
            </a:r>
            <a:r>
              <a:rPr lang="nl-BE" sz="1800" dirty="0">
                <a:effectLst/>
                <a:latin typeface="Calibri" panose="020F0502020204030204" pitchFamily="34" charset="0"/>
                <a:ea typeface="Calibri" panose="020F0502020204030204" pitchFamily="34" charset="0"/>
                <a:cs typeface="Times New Roman" panose="02020603050405020304" pitchFamily="18" charset="0"/>
              </a:rPr>
              <a:t>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nl-BE" sz="1800" dirty="0">
                <a:effectLst/>
                <a:latin typeface="Calibri" panose="020F0502020204030204" pitchFamily="34" charset="0"/>
                <a:ea typeface="Calibri" panose="020F0502020204030204" pitchFamily="34" charset="0"/>
                <a:cs typeface="Times New Roman" panose="02020603050405020304" pitchFamily="18" charset="0"/>
              </a:rPr>
              <a:t>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success</a:t>
            </a:r>
            <a:r>
              <a:rPr lang="nl-BE" sz="1800" dirty="0">
                <a:effectLst/>
                <a:latin typeface="Calibri" panose="020F0502020204030204" pitchFamily="34" charset="0"/>
                <a:ea typeface="Calibri" panose="020F0502020204030204" pitchFamily="34" charset="0"/>
                <a:cs typeface="Times New Roman" panose="02020603050405020304" pitchFamily="18" charset="0"/>
              </a:rPr>
              <a:t> of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getting</a:t>
            </a:r>
            <a:r>
              <a:rPr lang="nl-BE" sz="1800" dirty="0">
                <a:effectLst/>
                <a:latin typeface="Calibri" panose="020F0502020204030204" pitchFamily="34" charset="0"/>
                <a:ea typeface="Calibri" panose="020F0502020204030204" pitchFamily="34" charset="0"/>
                <a:cs typeface="Times New Roman" panose="02020603050405020304" pitchFamily="18" charset="0"/>
              </a:rPr>
              <a:t>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started</a:t>
            </a:r>
            <a:r>
              <a:rPr lang="nl-BE" sz="1800" dirty="0">
                <a:effectLst/>
                <a:latin typeface="Calibri" panose="020F0502020204030204" pitchFamily="34" charset="0"/>
                <a:ea typeface="Calibri" panose="020F0502020204030204" pitchFamily="34" charset="0"/>
                <a:cs typeface="Times New Roman" panose="02020603050405020304" pitchFamily="18" charset="0"/>
              </a:rPr>
              <a:t>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with</a:t>
            </a:r>
            <a:r>
              <a:rPr lang="nl-BE" sz="1800" dirty="0">
                <a:effectLst/>
                <a:latin typeface="Calibri" panose="020F0502020204030204" pitchFamily="34" charset="0"/>
                <a:ea typeface="Calibri" panose="020F0502020204030204" pitchFamily="34" charset="0"/>
                <a:cs typeface="Times New Roman" panose="02020603050405020304" pitchFamily="18" charset="0"/>
              </a:rPr>
              <a:t>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eHUBS</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latin typeface="Calibri" panose="020F0502020204030204" pitchFamily="34" charset="0"/>
                <a:cs typeface="Times New Roman" panose="02020603050405020304" pitchFamily="18" charset="0"/>
              </a:rPr>
              <a:t>Reflect about the specific </a:t>
            </a:r>
            <a:r>
              <a:rPr lang="en-US" sz="1800" b="1" dirty="0">
                <a:solidFill>
                  <a:srgbClr val="92D050"/>
                </a:solidFill>
                <a:latin typeface="Calibri" panose="020F0502020204030204" pitchFamily="34" charset="0"/>
                <a:cs typeface="Times New Roman" panose="02020603050405020304" pitchFamily="18" charset="0"/>
              </a:rPr>
              <a:t>target groups </a:t>
            </a:r>
            <a:r>
              <a:rPr lang="en-US" sz="1800" dirty="0">
                <a:latin typeface="Calibri" panose="020F0502020204030204" pitchFamily="34" charset="0"/>
                <a:cs typeface="Times New Roman" panose="02020603050405020304" pitchFamily="18" charset="0"/>
              </a:rPr>
              <a:t>you are aiming at on the short, medium, and long term</a:t>
            </a:r>
            <a:endParaRPr lang="nl-BE" sz="1800" dirty="0">
              <a:latin typeface="Calibri" panose="020F0502020204030204" pitchFamily="34" charset="0"/>
              <a:ea typeface="Calibri" panose="020F0502020204030204" pitchFamily="34" charset="0"/>
              <a:cs typeface="Times New Roman" panose="02020603050405020304" pitchFamily="18" charset="0"/>
            </a:endParaRPr>
          </a:p>
          <a:p>
            <a:r>
              <a:rPr lang="en-US" sz="1800" dirty="0">
                <a:latin typeface="Calibri" panose="020F0502020204030204" pitchFamily="34" charset="0"/>
                <a:cs typeface="Times New Roman" panose="02020603050405020304" pitchFamily="18" charset="0"/>
              </a:rPr>
              <a:t>Define well your </a:t>
            </a:r>
            <a:r>
              <a:rPr lang="en-US" sz="1800" b="1" dirty="0">
                <a:solidFill>
                  <a:srgbClr val="92D050"/>
                </a:solidFill>
                <a:latin typeface="Calibri" panose="020F0502020204030204" pitchFamily="34" charset="0"/>
                <a:cs typeface="Times New Roman" panose="02020603050405020304" pitchFamily="18" charset="0"/>
              </a:rPr>
              <a:t>role</a:t>
            </a:r>
            <a:r>
              <a:rPr lang="en-US" sz="1800" dirty="0">
                <a:latin typeface="Calibri" panose="020F0502020204030204" pitchFamily="34" charset="0"/>
                <a:cs typeface="Times New Roman" panose="02020603050405020304" pitchFamily="18" charset="0"/>
              </a:rPr>
              <a:t> as local government and the role of the other stakeholders and make sure you are clear about it to the citizens.</a:t>
            </a:r>
            <a:endParaRPr lang="nl-BE" sz="1800" dirty="0">
              <a:latin typeface="Calibri" panose="020F0502020204030204" pitchFamily="34" charset="0"/>
              <a:cs typeface="Times New Roman" panose="02020603050405020304" pitchFamily="18" charset="0"/>
            </a:endParaRPr>
          </a:p>
          <a:p>
            <a:r>
              <a:rPr lang="en-US" sz="1800" dirty="0">
                <a:latin typeface="Calibri" panose="020F0502020204030204" pitchFamily="34" charset="0"/>
                <a:cs typeface="Times New Roman" panose="02020603050405020304" pitchFamily="18" charset="0"/>
              </a:rPr>
              <a:t>Engage the relevant </a:t>
            </a:r>
            <a:r>
              <a:rPr lang="en-US" sz="1800" b="1" dirty="0">
                <a:solidFill>
                  <a:srgbClr val="92D050"/>
                </a:solidFill>
                <a:latin typeface="Calibri" panose="020F0502020204030204" pitchFamily="34" charset="0"/>
                <a:cs typeface="Times New Roman" panose="02020603050405020304" pitchFamily="18" charset="0"/>
              </a:rPr>
              <a:t>internal and external stakeholders </a:t>
            </a:r>
            <a:r>
              <a:rPr lang="en-US" sz="1800" dirty="0">
                <a:latin typeface="Calibri" panose="020F0502020204030204" pitchFamily="34" charset="0"/>
                <a:cs typeface="Times New Roman" panose="02020603050405020304" pitchFamily="18" charset="0"/>
              </a:rPr>
              <a:t>from the start.</a:t>
            </a:r>
          </a:p>
          <a:p>
            <a:r>
              <a:rPr lang="en-US" sz="1800" b="1" dirty="0">
                <a:solidFill>
                  <a:srgbClr val="92D050"/>
                </a:solidFill>
                <a:latin typeface="Calibri" panose="020F0502020204030204" pitchFamily="34" charset="0"/>
                <a:cs typeface="Times New Roman" panose="02020603050405020304" pitchFamily="18" charset="0"/>
              </a:rPr>
              <a:t>Involve the citizens </a:t>
            </a:r>
            <a:r>
              <a:rPr lang="en-US" sz="1800" dirty="0">
                <a:latin typeface="Calibri" panose="020F0502020204030204" pitchFamily="34" charset="0"/>
                <a:cs typeface="Times New Roman" panose="02020603050405020304" pitchFamily="18" charset="0"/>
              </a:rPr>
              <a:t>in the planning of the </a:t>
            </a:r>
            <a:r>
              <a:rPr lang="en-US" sz="1800" dirty="0" err="1">
                <a:latin typeface="Calibri" panose="020F0502020204030204" pitchFamily="34" charset="0"/>
                <a:cs typeface="Times New Roman" panose="02020603050405020304" pitchFamily="18" charset="0"/>
              </a:rPr>
              <a:t>eHUBS</a:t>
            </a:r>
            <a:r>
              <a:rPr lang="en-US" sz="1800" dirty="0">
                <a:latin typeface="Calibri" panose="020F0502020204030204" pitchFamily="34" charset="0"/>
                <a:cs typeface="Times New Roman" panose="02020603050405020304" pitchFamily="18" charset="0"/>
              </a:rPr>
              <a:t> if the roll-out of the </a:t>
            </a:r>
            <a:r>
              <a:rPr lang="en-US" sz="1800" dirty="0" err="1">
                <a:latin typeface="Calibri" panose="020F0502020204030204" pitchFamily="34" charset="0"/>
                <a:cs typeface="Times New Roman" panose="02020603050405020304" pitchFamily="18" charset="0"/>
              </a:rPr>
              <a:t>eHUBS</a:t>
            </a:r>
            <a:r>
              <a:rPr lang="en-US" sz="1800" dirty="0">
                <a:latin typeface="Calibri" panose="020F0502020204030204" pitchFamily="34" charset="0"/>
                <a:cs typeface="Times New Roman" panose="02020603050405020304" pitchFamily="18" charset="0"/>
              </a:rPr>
              <a:t> is not so urgent, because this implies a better uptake. </a:t>
            </a:r>
            <a:endParaRPr lang="nl-BE" sz="1800" dirty="0">
              <a:latin typeface="Calibri" panose="020F0502020204030204" pitchFamily="34" charset="0"/>
              <a:cs typeface="Times New Roman" panose="02020603050405020304" pitchFamily="18" charset="0"/>
            </a:endParaRPr>
          </a:p>
          <a:p>
            <a:r>
              <a:rPr lang="en-US" sz="1800" dirty="0">
                <a:latin typeface="Calibri" panose="020F0502020204030204" pitchFamily="34" charset="0"/>
                <a:cs typeface="Times New Roman" panose="02020603050405020304" pitchFamily="18" charset="0"/>
              </a:rPr>
              <a:t>Consider well the </a:t>
            </a:r>
            <a:r>
              <a:rPr lang="en-US" sz="1800" b="1" dirty="0">
                <a:solidFill>
                  <a:srgbClr val="92D050"/>
                </a:solidFill>
                <a:latin typeface="Calibri" panose="020F0502020204030204" pitchFamily="34" charset="0"/>
                <a:cs typeface="Times New Roman" panose="02020603050405020304" pitchFamily="18" charset="0"/>
              </a:rPr>
              <a:t>preconditions</a:t>
            </a:r>
            <a:r>
              <a:rPr lang="en-US" sz="1800" dirty="0">
                <a:latin typeface="Calibri" panose="020F0502020204030204" pitchFamily="34" charset="0"/>
                <a:cs typeface="Times New Roman" panose="02020603050405020304" pitchFamily="18" charset="0"/>
              </a:rPr>
              <a:t> in order of effective implementation, such as electricity. </a:t>
            </a:r>
            <a:endParaRPr lang="nl-BE" sz="1800" dirty="0">
              <a:latin typeface="Calibri" panose="020F0502020204030204" pitchFamily="34" charset="0"/>
              <a:cs typeface="Times New Roman" panose="02020603050405020304" pitchFamily="18" charset="0"/>
            </a:endParaRPr>
          </a:p>
          <a:p>
            <a:r>
              <a:rPr lang="en-US" sz="1800" dirty="0">
                <a:latin typeface="Calibri" panose="020F0502020204030204" pitchFamily="34" charset="0"/>
                <a:cs typeface="Times New Roman" panose="02020603050405020304" pitchFamily="18" charset="0"/>
              </a:rPr>
              <a:t>Be aware that the </a:t>
            </a:r>
            <a:r>
              <a:rPr lang="en-US" sz="1800" b="1" dirty="0">
                <a:solidFill>
                  <a:srgbClr val="92D050"/>
                </a:solidFill>
                <a:latin typeface="Calibri" panose="020F0502020204030204" pitchFamily="34" charset="0"/>
                <a:cs typeface="Times New Roman" panose="02020603050405020304" pitchFamily="18" charset="0"/>
              </a:rPr>
              <a:t>size, location and services </a:t>
            </a:r>
            <a:r>
              <a:rPr lang="en-US" sz="1800" dirty="0">
                <a:latin typeface="Calibri" panose="020F0502020204030204" pitchFamily="34" charset="0"/>
                <a:cs typeface="Times New Roman" panose="02020603050405020304" pitchFamily="18" charset="0"/>
              </a:rPr>
              <a:t>of an </a:t>
            </a:r>
            <a:r>
              <a:rPr lang="en-US" sz="1800" dirty="0" err="1">
                <a:latin typeface="Calibri" panose="020F0502020204030204" pitchFamily="34" charset="0"/>
                <a:cs typeface="Times New Roman" panose="02020603050405020304" pitchFamily="18" charset="0"/>
              </a:rPr>
              <a:t>eHUB</a:t>
            </a:r>
            <a:r>
              <a:rPr lang="en-US" sz="1800" dirty="0">
                <a:latin typeface="Calibri" panose="020F0502020204030204" pitchFamily="34" charset="0"/>
                <a:cs typeface="Times New Roman" panose="02020603050405020304" pitchFamily="18" charset="0"/>
              </a:rPr>
              <a:t> are inseparable. </a:t>
            </a:r>
            <a:endParaRPr lang="nl-BE" sz="1800" dirty="0">
              <a:latin typeface="Calibri" panose="020F0502020204030204" pitchFamily="34" charset="0"/>
              <a:cs typeface="Times New Roman" panose="02020603050405020304" pitchFamily="18" charset="0"/>
            </a:endParaRPr>
          </a:p>
          <a:p>
            <a:r>
              <a:rPr lang="en-US" sz="1800" dirty="0">
                <a:latin typeface="Calibri" panose="020F0502020204030204" pitchFamily="34" charset="0"/>
                <a:cs typeface="Times New Roman" panose="02020603050405020304" pitchFamily="18" charset="0"/>
              </a:rPr>
              <a:t>Be realistic in the </a:t>
            </a:r>
            <a:r>
              <a:rPr lang="en-US" sz="1800" b="1" dirty="0">
                <a:solidFill>
                  <a:srgbClr val="92D050"/>
                </a:solidFill>
                <a:latin typeface="Calibri" panose="020F0502020204030204" pitchFamily="34" charset="0"/>
                <a:cs typeface="Times New Roman" panose="02020603050405020304" pitchFamily="18" charset="0"/>
              </a:rPr>
              <a:t>business model </a:t>
            </a:r>
            <a:r>
              <a:rPr lang="en-US" sz="1800" dirty="0">
                <a:latin typeface="Calibri" panose="020F0502020204030204" pitchFamily="34" charset="0"/>
                <a:cs typeface="Times New Roman" panose="02020603050405020304" pitchFamily="18" charset="0"/>
              </a:rPr>
              <a:t>of shared mobility and foresee a subsidy</a:t>
            </a:r>
          </a:p>
          <a:p>
            <a:r>
              <a:rPr lang="en-US" sz="1800" dirty="0">
                <a:latin typeface="Calibri" panose="020F0502020204030204" pitchFamily="34" charset="0"/>
                <a:cs typeface="Times New Roman" panose="02020603050405020304" pitchFamily="18" charset="0"/>
              </a:rPr>
              <a:t>Focus on the </a:t>
            </a:r>
            <a:r>
              <a:rPr lang="en-US" sz="1800" b="1" dirty="0">
                <a:solidFill>
                  <a:srgbClr val="92D050"/>
                </a:solidFill>
                <a:latin typeface="Calibri" panose="020F0502020204030204" pitchFamily="34" charset="0"/>
                <a:cs typeface="Times New Roman" panose="02020603050405020304" pitchFamily="18" charset="0"/>
              </a:rPr>
              <a:t>first and further use </a:t>
            </a:r>
            <a:r>
              <a:rPr lang="en-US" sz="1800" dirty="0">
                <a:latin typeface="Calibri" panose="020F0502020204030204" pitchFamily="34" charset="0"/>
                <a:cs typeface="Times New Roman" panose="02020603050405020304" pitchFamily="18" charset="0"/>
              </a:rPr>
              <a:t>and on the </a:t>
            </a:r>
            <a:r>
              <a:rPr lang="en-US" sz="1800" b="1" dirty="0">
                <a:solidFill>
                  <a:srgbClr val="92D050"/>
                </a:solidFill>
                <a:latin typeface="Calibri" panose="020F0502020204030204" pitchFamily="34" charset="0"/>
                <a:cs typeface="Times New Roman" panose="02020603050405020304" pitchFamily="18" charset="0"/>
              </a:rPr>
              <a:t>visibility</a:t>
            </a:r>
            <a:r>
              <a:rPr lang="en-US" sz="1800" dirty="0">
                <a:solidFill>
                  <a:srgbClr val="92D050"/>
                </a:solidFill>
                <a:latin typeface="Calibri" panose="020F0502020204030204" pitchFamily="34" charset="0"/>
                <a:cs typeface="Times New Roman" panose="02020603050405020304" pitchFamily="18" charset="0"/>
              </a:rPr>
              <a:t> </a:t>
            </a:r>
            <a:br>
              <a:rPr lang="en-US" sz="1800" dirty="0">
                <a:solidFill>
                  <a:srgbClr val="92D050"/>
                </a:solidFill>
                <a:latin typeface="Calibri" panose="020F0502020204030204" pitchFamily="34" charset="0"/>
                <a:cs typeface="Times New Roman" panose="02020603050405020304" pitchFamily="18" charset="0"/>
              </a:rPr>
            </a:br>
            <a:r>
              <a:rPr lang="en-US" sz="1800" dirty="0">
                <a:latin typeface="Calibri" panose="020F0502020204030204" pitchFamily="34" charset="0"/>
                <a:cs typeface="Times New Roman" panose="02020603050405020304" pitchFamily="18" charset="0"/>
              </a:rPr>
              <a:t>of the </a:t>
            </a:r>
            <a:r>
              <a:rPr lang="en-US" sz="1800" dirty="0" err="1">
                <a:latin typeface="Calibri" panose="020F0502020204030204" pitchFamily="34" charset="0"/>
                <a:cs typeface="Times New Roman" panose="02020603050405020304" pitchFamily="18" charset="0"/>
              </a:rPr>
              <a:t>eHUBS</a:t>
            </a:r>
            <a:r>
              <a:rPr lang="en-US" sz="1800" dirty="0">
                <a:latin typeface="Calibri" panose="020F0502020204030204" pitchFamily="34" charset="0"/>
                <a:cs typeface="Times New Roman" panose="02020603050405020304" pitchFamily="18" charset="0"/>
              </a:rPr>
              <a:t> to promote the uptake of the </a:t>
            </a:r>
            <a:r>
              <a:rPr lang="en-US" sz="1800" dirty="0" err="1">
                <a:latin typeface="Calibri" panose="020F0502020204030204" pitchFamily="34" charset="0"/>
                <a:cs typeface="Times New Roman" panose="02020603050405020304" pitchFamily="18" charset="0"/>
              </a:rPr>
              <a:t>eHUBS</a:t>
            </a:r>
            <a:r>
              <a:rPr lang="en-US" sz="1800" dirty="0">
                <a:latin typeface="Calibri" panose="020F0502020204030204" pitchFamily="34" charset="0"/>
                <a:cs typeface="Times New Roman" panose="02020603050405020304" pitchFamily="18" charset="0"/>
              </a:rPr>
              <a:t>.</a:t>
            </a:r>
            <a:endParaRPr lang="nl-BE" sz="1800" dirty="0">
              <a:latin typeface="Calibri" panose="020F0502020204030204" pitchFamily="34" charset="0"/>
              <a:cs typeface="Times New Roman" panose="02020603050405020304" pitchFamily="18" charset="0"/>
            </a:endParaRPr>
          </a:p>
          <a:p>
            <a:endParaRPr lang="nl-BE" sz="18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endParaRPr>
          </a:p>
          <a:p>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BE" dirty="0"/>
          </a:p>
        </p:txBody>
      </p:sp>
      <p:pic>
        <p:nvPicPr>
          <p:cNvPr id="6" name="Tijdelijke aanduiding voor inhoud 5">
            <a:extLst>
              <a:ext uri="{FF2B5EF4-FFF2-40B4-BE49-F238E27FC236}">
                <a16:creationId xmlns:a16="http://schemas.microsoft.com/office/drawing/2014/main" id="{9A3B0347-5DA7-43A8-88DC-A0D575A3AF69}"/>
              </a:ext>
            </a:extLst>
          </p:cNvPr>
          <p:cNvPicPr>
            <a:picLocks noGrp="1" noChangeAspect="1"/>
          </p:cNvPicPr>
          <p:nvPr>
            <p:ph sz="half" idx="2"/>
          </p:nvPr>
        </p:nvPicPr>
        <p:blipFill>
          <a:blip r:embed="rId4"/>
          <a:stretch>
            <a:fillRect/>
          </a:stretch>
        </p:blipFill>
        <p:spPr>
          <a:xfrm>
            <a:off x="214196" y="1527175"/>
            <a:ext cx="2571245" cy="4351338"/>
          </a:xfrm>
          <a:prstGeom prst="rect">
            <a:avLst/>
          </a:prstGeom>
        </p:spPr>
      </p:pic>
    </p:spTree>
    <p:extLst>
      <p:ext uri="{BB962C8B-B14F-4D97-AF65-F5344CB8AC3E}">
        <p14:creationId xmlns:p14="http://schemas.microsoft.com/office/powerpoint/2010/main" val="889614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B59C07-7D63-46D5-A04B-EA47382ABFED}"/>
              </a:ext>
            </a:extLst>
          </p:cNvPr>
          <p:cNvPicPr>
            <a:picLocks noChangeAspect="1"/>
          </p:cNvPicPr>
          <p:nvPr/>
        </p:nvPicPr>
        <p:blipFill>
          <a:blip r:embed="rId2"/>
          <a:stretch>
            <a:fillRect/>
          </a:stretch>
        </p:blipFill>
        <p:spPr>
          <a:xfrm>
            <a:off x="818572" y="1546578"/>
            <a:ext cx="7506855" cy="3239911"/>
          </a:xfrm>
          <a:prstGeom prst="rect">
            <a:avLst/>
          </a:prstGeom>
        </p:spPr>
      </p:pic>
      <p:sp>
        <p:nvSpPr>
          <p:cNvPr id="6" name="Rectangle 5">
            <a:extLst>
              <a:ext uri="{FF2B5EF4-FFF2-40B4-BE49-F238E27FC236}">
                <a16:creationId xmlns:a16="http://schemas.microsoft.com/office/drawing/2014/main" id="{1C6FF94E-3157-4AC5-A92A-0DC7907AFE36}"/>
              </a:ext>
            </a:extLst>
          </p:cNvPr>
          <p:cNvSpPr/>
          <p:nvPr/>
        </p:nvSpPr>
        <p:spPr>
          <a:xfrm>
            <a:off x="4786490" y="4786489"/>
            <a:ext cx="3886192" cy="861774"/>
          </a:xfrm>
          <a:prstGeom prst="rect">
            <a:avLst/>
          </a:prstGeom>
        </p:spPr>
        <p:txBody>
          <a:bodyPr wrap="square">
            <a:spAutoFit/>
          </a:bodyPr>
          <a:lstStyle/>
          <a:p>
            <a:r>
              <a:rPr lang="en-US" sz="5000" b="1" dirty="0">
                <a:solidFill>
                  <a:srgbClr val="034E9F"/>
                </a:solidFill>
                <a:latin typeface="Open Sans"/>
                <a:cs typeface="Open Sans"/>
              </a:rPr>
              <a:t>Thank you!</a:t>
            </a:r>
            <a:endParaRPr lang="en-US" sz="5000" dirty="0"/>
          </a:p>
        </p:txBody>
      </p:sp>
    </p:spTree>
    <p:extLst>
      <p:ext uri="{BB962C8B-B14F-4D97-AF65-F5344CB8AC3E}">
        <p14:creationId xmlns:p14="http://schemas.microsoft.com/office/powerpoint/2010/main" val="3028254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0B299614-CECE-4673-8EB7-E824EEEA9B2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12643" y="857250"/>
            <a:ext cx="3431358" cy="4906598"/>
          </a:xfrm>
          <a:prstGeom prst="rect">
            <a:avLst/>
          </a:prstGeom>
        </p:spPr>
      </p:pic>
      <p:sp>
        <p:nvSpPr>
          <p:cNvPr id="9" name="TextBox 8"/>
          <p:cNvSpPr txBox="1"/>
          <p:nvPr/>
        </p:nvSpPr>
        <p:spPr>
          <a:xfrm>
            <a:off x="488670" y="1052885"/>
            <a:ext cx="4301401" cy="5878532"/>
          </a:xfrm>
          <a:prstGeom prst="rect">
            <a:avLst/>
          </a:prstGeom>
          <a:noFill/>
        </p:spPr>
        <p:txBody>
          <a:bodyPr wrap="square" rtlCol="0">
            <a:spAutoFit/>
          </a:bodyPr>
          <a:lstStyle/>
          <a:p>
            <a:endParaRPr lang="en-GB" sz="1600" dirty="0">
              <a:solidFill>
                <a:srgbClr val="7FCCBF"/>
              </a:solidFill>
              <a:latin typeface="Microsoft JhengHei UI" pitchFamily="34" charset="-120"/>
              <a:ea typeface="Microsoft JhengHei UI" pitchFamily="34" charset="-120"/>
            </a:endParaRPr>
          </a:p>
          <a:p>
            <a:r>
              <a:rPr lang="en-GB" sz="2000" b="1" dirty="0">
                <a:solidFill>
                  <a:srgbClr val="35999E"/>
                </a:solidFill>
                <a:latin typeface="Microsoft JhengHei UI" pitchFamily="34" charset="-120"/>
                <a:ea typeface="Microsoft JhengHei UI" pitchFamily="34" charset="-120"/>
              </a:rPr>
              <a:t>Population:</a:t>
            </a:r>
            <a:r>
              <a:rPr lang="en-GB" sz="1600" dirty="0">
                <a:solidFill>
                  <a:srgbClr val="35999E"/>
                </a:solidFill>
                <a:latin typeface="Microsoft JhengHei UI" pitchFamily="34" charset="-120"/>
                <a:ea typeface="Microsoft JhengHei UI" pitchFamily="34" charset="-120"/>
              </a:rPr>
              <a:t> </a:t>
            </a:r>
            <a:br>
              <a:rPr lang="en-GB" sz="1600" dirty="0">
                <a:solidFill>
                  <a:srgbClr val="35999E"/>
                </a:solidFill>
                <a:latin typeface="Microsoft JhengHei UI" pitchFamily="34" charset="-120"/>
                <a:ea typeface="Microsoft JhengHei UI" pitchFamily="34" charset="-120"/>
              </a:rPr>
            </a:br>
            <a:r>
              <a:rPr lang="en-GB" sz="1600" dirty="0">
                <a:solidFill>
                  <a:schemeClr val="bg1">
                    <a:lumMod val="50000"/>
                  </a:schemeClr>
                </a:solidFill>
                <a:latin typeface="Microsoft JhengHei UI" pitchFamily="34" charset="-120"/>
                <a:ea typeface="Microsoft JhengHei UI" pitchFamily="34" charset="-120"/>
              </a:rPr>
              <a:t>+100.000 inhabitants</a:t>
            </a:r>
          </a:p>
          <a:p>
            <a:r>
              <a:rPr lang="en-GB" sz="1600" dirty="0">
                <a:solidFill>
                  <a:schemeClr val="bg1">
                    <a:lumMod val="50000"/>
                  </a:schemeClr>
                </a:solidFill>
                <a:latin typeface="Microsoft JhengHei UI" pitchFamily="34" charset="-120"/>
                <a:ea typeface="Microsoft JhengHei UI" pitchFamily="34" charset="-120"/>
              </a:rPr>
              <a:t>+  65.000 students</a:t>
            </a:r>
          </a:p>
          <a:p>
            <a:r>
              <a:rPr lang="en-GB" sz="1600" dirty="0">
                <a:solidFill>
                  <a:schemeClr val="bg1">
                    <a:lumMod val="50000"/>
                  </a:schemeClr>
                </a:solidFill>
                <a:latin typeface="Microsoft JhengHei UI" pitchFamily="34" charset="-120"/>
                <a:ea typeface="Microsoft JhengHei UI" pitchFamily="34" charset="-120"/>
              </a:rPr>
              <a:t>+ increasing number of jobs</a:t>
            </a:r>
          </a:p>
          <a:p>
            <a:endParaRPr lang="en-GB" sz="2000" b="1" dirty="0">
              <a:solidFill>
                <a:srgbClr val="35999E"/>
              </a:solidFill>
              <a:latin typeface="Microsoft JhengHei UI" pitchFamily="34" charset="-120"/>
              <a:ea typeface="Microsoft JhengHei UI" pitchFamily="34" charset="-120"/>
            </a:endParaRPr>
          </a:p>
          <a:p>
            <a:r>
              <a:rPr lang="en-GB" sz="2000" b="1" dirty="0">
                <a:solidFill>
                  <a:srgbClr val="35999E"/>
                </a:solidFill>
                <a:latin typeface="Microsoft JhengHei UI" pitchFamily="34" charset="-120"/>
                <a:ea typeface="Microsoft JhengHei UI" pitchFamily="34" charset="-120"/>
              </a:rPr>
              <a:t>Area:</a:t>
            </a:r>
          </a:p>
          <a:p>
            <a:r>
              <a:rPr lang="en-GB" sz="1600" dirty="0">
                <a:solidFill>
                  <a:schemeClr val="bg1">
                    <a:lumMod val="50000"/>
                  </a:schemeClr>
                </a:solidFill>
                <a:latin typeface="Microsoft JhengHei UI" pitchFamily="34" charset="-120"/>
                <a:ea typeface="Microsoft JhengHei UI" pitchFamily="34" charset="-120"/>
              </a:rPr>
              <a:t>56 km²</a:t>
            </a:r>
          </a:p>
          <a:p>
            <a:endParaRPr lang="en-GB" b="1" dirty="0">
              <a:solidFill>
                <a:srgbClr val="35999E"/>
              </a:solidFill>
              <a:latin typeface="Microsoft JhengHei UI" pitchFamily="34" charset="-120"/>
              <a:ea typeface="Microsoft JhengHei UI" pitchFamily="34" charset="-120"/>
            </a:endParaRPr>
          </a:p>
          <a:p>
            <a:r>
              <a:rPr lang="en-GB" b="1" dirty="0">
                <a:solidFill>
                  <a:srgbClr val="35999E"/>
                </a:solidFill>
                <a:latin typeface="Microsoft JhengHei UI" pitchFamily="34" charset="-120"/>
                <a:ea typeface="Microsoft JhengHei UI" pitchFamily="34" charset="-120"/>
              </a:rPr>
              <a:t>Dynamic city:</a:t>
            </a:r>
            <a:endParaRPr lang="en-GB" b="1" dirty="0">
              <a:solidFill>
                <a:srgbClr val="7FCCBF"/>
              </a:solidFill>
              <a:latin typeface="Microsoft JhengHei UI" pitchFamily="34" charset="-120"/>
              <a:ea typeface="Microsoft JhengHei UI" pitchFamily="34" charset="-120"/>
            </a:endParaRPr>
          </a:p>
          <a:p>
            <a:r>
              <a:rPr lang="en-GB" sz="1600" dirty="0">
                <a:solidFill>
                  <a:schemeClr val="bg1">
                    <a:lumMod val="50000"/>
                  </a:schemeClr>
                </a:solidFill>
                <a:latin typeface="Microsoft JhengHei UI" pitchFamily="34" charset="-120"/>
                <a:ea typeface="Microsoft JhengHei UI" pitchFamily="34" charset="-120"/>
              </a:rPr>
              <a:t>20 km east of Brussels Capital </a:t>
            </a:r>
          </a:p>
          <a:p>
            <a:r>
              <a:rPr lang="en-GB" sz="1600" dirty="0">
                <a:solidFill>
                  <a:schemeClr val="bg1">
                    <a:lumMod val="50000"/>
                  </a:schemeClr>
                </a:solidFill>
                <a:latin typeface="Microsoft JhengHei UI" pitchFamily="34" charset="-120"/>
                <a:ea typeface="Microsoft JhengHei UI" pitchFamily="34" charset="-120"/>
              </a:rPr>
              <a:t>Fastest growing city in Belgium</a:t>
            </a:r>
          </a:p>
          <a:p>
            <a:r>
              <a:rPr lang="en-GB" sz="1600" dirty="0">
                <a:solidFill>
                  <a:schemeClr val="bg1">
                    <a:lumMod val="50000"/>
                  </a:schemeClr>
                </a:solidFill>
                <a:latin typeface="Microsoft JhengHei UI" pitchFamily="34" charset="-120"/>
                <a:ea typeface="Microsoft JhengHei UI" pitchFamily="34" charset="-120"/>
              </a:rPr>
              <a:t>Challenges on traffic congestion</a:t>
            </a:r>
          </a:p>
          <a:p>
            <a:endParaRPr lang="en-GB" sz="1600" dirty="0">
              <a:solidFill>
                <a:schemeClr val="bg1">
                  <a:lumMod val="50000"/>
                </a:schemeClr>
              </a:solidFill>
              <a:latin typeface="Microsoft JhengHei UI" pitchFamily="34" charset="-120"/>
              <a:ea typeface="Microsoft JhengHei UI" pitchFamily="34" charset="-120"/>
            </a:endParaRPr>
          </a:p>
          <a:p>
            <a:r>
              <a:rPr lang="en-GB" b="1" dirty="0">
                <a:solidFill>
                  <a:srgbClr val="35999E"/>
                </a:solidFill>
                <a:latin typeface="Microsoft JhengHei UI" pitchFamily="34" charset="-120"/>
                <a:ea typeface="Microsoft JhengHei UI" pitchFamily="34" charset="-120"/>
              </a:rPr>
              <a:t>Modal split</a:t>
            </a:r>
          </a:p>
          <a:p>
            <a:r>
              <a:rPr lang="en-GB" sz="1600" dirty="0">
                <a:solidFill>
                  <a:schemeClr val="bg1">
                    <a:lumMod val="50000"/>
                  </a:schemeClr>
                </a:solidFill>
                <a:latin typeface="Microsoft JhengHei UI" pitchFamily="34" charset="-120"/>
                <a:ea typeface="Microsoft JhengHei UI" pitchFamily="34" charset="-120"/>
              </a:rPr>
              <a:t>40% commuting/ school trips by bicycle</a:t>
            </a:r>
          </a:p>
          <a:p>
            <a:r>
              <a:rPr lang="en-GB" sz="1600" dirty="0">
                <a:solidFill>
                  <a:schemeClr val="bg1">
                    <a:lumMod val="50000"/>
                  </a:schemeClr>
                </a:solidFill>
                <a:latin typeface="Microsoft JhengHei UI" pitchFamily="34" charset="-120"/>
                <a:ea typeface="Microsoft JhengHei UI" pitchFamily="34" charset="-120"/>
              </a:rPr>
              <a:t>20% cycling in all trips</a:t>
            </a:r>
          </a:p>
          <a:p>
            <a:endParaRPr lang="en-GB" b="1" dirty="0">
              <a:solidFill>
                <a:srgbClr val="35999E"/>
              </a:solidFill>
              <a:latin typeface="Microsoft JhengHei UI" pitchFamily="34" charset="-120"/>
              <a:ea typeface="Microsoft JhengHei UI" pitchFamily="34" charset="-120"/>
            </a:endParaRPr>
          </a:p>
          <a:p>
            <a:r>
              <a:rPr lang="en-GB" b="1" dirty="0">
                <a:solidFill>
                  <a:srgbClr val="35999E"/>
                </a:solidFill>
                <a:latin typeface="Microsoft JhengHei UI" pitchFamily="34" charset="-120"/>
                <a:ea typeface="Microsoft JhengHei UI" pitchFamily="34" charset="-120"/>
              </a:rPr>
              <a:t>Vision and ambitions </a:t>
            </a:r>
            <a:br>
              <a:rPr lang="en-GB" sz="1600" dirty="0">
                <a:solidFill>
                  <a:schemeClr val="bg1">
                    <a:lumMod val="50000"/>
                  </a:schemeClr>
                </a:solidFill>
                <a:latin typeface="Microsoft JhengHei UI" pitchFamily="34" charset="-120"/>
                <a:ea typeface="Microsoft JhengHei UI" pitchFamily="34" charset="-120"/>
              </a:rPr>
            </a:br>
            <a:r>
              <a:rPr lang="en-GB" sz="1600" dirty="0">
                <a:solidFill>
                  <a:schemeClr val="bg1">
                    <a:lumMod val="50000"/>
                  </a:schemeClr>
                </a:solidFill>
                <a:latin typeface="Microsoft JhengHei UI" pitchFamily="34" charset="-120"/>
                <a:ea typeface="Microsoft JhengHei UI" pitchFamily="34" charset="-120"/>
              </a:rPr>
              <a:t>LCN 2050</a:t>
            </a:r>
            <a:br>
              <a:rPr lang="en-GB" sz="1600" dirty="0">
                <a:solidFill>
                  <a:schemeClr val="bg1">
                    <a:lumMod val="50000"/>
                  </a:schemeClr>
                </a:solidFill>
                <a:latin typeface="Microsoft JhengHei UI" pitchFamily="34" charset="-120"/>
                <a:ea typeface="Microsoft JhengHei UI" pitchFamily="34" charset="-120"/>
              </a:rPr>
            </a:br>
            <a:endParaRPr lang="en-GB" sz="1600" dirty="0">
              <a:solidFill>
                <a:srgbClr val="35999E"/>
              </a:solidFill>
              <a:latin typeface="Microsoft JhengHei UI" pitchFamily="34" charset="-120"/>
              <a:ea typeface="Microsoft JhengHei UI" pitchFamily="34" charset="-120"/>
            </a:endParaRPr>
          </a:p>
          <a:p>
            <a:pPr algn="ctr"/>
            <a:endParaRPr lang="en-GB" dirty="0">
              <a:solidFill>
                <a:srgbClr val="7FCCBF"/>
              </a:solidFill>
              <a:latin typeface="Microsoft JhengHei UI" pitchFamily="34" charset="-120"/>
              <a:ea typeface="Microsoft JhengHei UI" pitchFamily="34" charset="-120"/>
            </a:endParaRPr>
          </a:p>
        </p:txBody>
      </p:sp>
      <p:sp>
        <p:nvSpPr>
          <p:cNvPr id="16" name="Ovaal 15">
            <a:extLst>
              <a:ext uri="{FF2B5EF4-FFF2-40B4-BE49-F238E27FC236}">
                <a16:creationId xmlns:a16="http://schemas.microsoft.com/office/drawing/2014/main" id="{ED5F5A70-A431-44D0-A9A9-AD88590D3318}"/>
              </a:ext>
            </a:extLst>
          </p:cNvPr>
          <p:cNvSpPr/>
          <p:nvPr/>
        </p:nvSpPr>
        <p:spPr>
          <a:xfrm>
            <a:off x="7530353" y="3784867"/>
            <a:ext cx="84524" cy="84524"/>
          </a:xfrm>
          <a:prstGeom prst="ellipse">
            <a:avLst/>
          </a:prstGeom>
          <a:solidFill>
            <a:srgbClr val="34AAAA"/>
          </a:solidFill>
          <a:ln>
            <a:solidFill>
              <a:srgbClr val="34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Tekstvak 16">
            <a:extLst>
              <a:ext uri="{FF2B5EF4-FFF2-40B4-BE49-F238E27FC236}">
                <a16:creationId xmlns:a16="http://schemas.microsoft.com/office/drawing/2014/main" id="{DED69BA6-5D00-4129-A04A-3055A097C0B5}"/>
              </a:ext>
            </a:extLst>
          </p:cNvPr>
          <p:cNvSpPr txBox="1"/>
          <p:nvPr/>
        </p:nvSpPr>
        <p:spPr>
          <a:xfrm>
            <a:off x="7569762" y="3561614"/>
            <a:ext cx="867032" cy="369332"/>
          </a:xfrm>
          <a:prstGeom prst="rect">
            <a:avLst/>
          </a:prstGeom>
          <a:noFill/>
        </p:spPr>
        <p:txBody>
          <a:bodyPr wrap="none" rtlCol="0">
            <a:spAutoFit/>
          </a:bodyPr>
          <a:lstStyle/>
          <a:p>
            <a:r>
              <a:rPr lang="nl-BE" b="1" dirty="0">
                <a:solidFill>
                  <a:srgbClr val="34AAAA"/>
                </a:solidFill>
              </a:rPr>
              <a:t>Leuven</a:t>
            </a:r>
          </a:p>
        </p:txBody>
      </p:sp>
      <p:pic>
        <p:nvPicPr>
          <p:cNvPr id="4" name="Afbeelding 3">
            <a:extLst>
              <a:ext uri="{FF2B5EF4-FFF2-40B4-BE49-F238E27FC236}">
                <a16:creationId xmlns:a16="http://schemas.microsoft.com/office/drawing/2014/main" id="{8EBA619A-4759-47B1-A15C-70249B50AEE0}"/>
              </a:ext>
            </a:extLst>
          </p:cNvPr>
          <p:cNvPicPr>
            <a:picLocks noChangeAspect="1"/>
          </p:cNvPicPr>
          <p:nvPr/>
        </p:nvPicPr>
        <p:blipFill>
          <a:blip r:embed="rId3"/>
          <a:stretch>
            <a:fillRect/>
          </a:stretch>
        </p:blipFill>
        <p:spPr>
          <a:xfrm>
            <a:off x="6462633" y="199574"/>
            <a:ext cx="2304488" cy="993734"/>
          </a:xfrm>
          <a:prstGeom prst="rect">
            <a:avLst/>
          </a:prstGeom>
        </p:spPr>
      </p:pic>
      <p:sp>
        <p:nvSpPr>
          <p:cNvPr id="8" name="Titel 7">
            <a:extLst>
              <a:ext uri="{FF2B5EF4-FFF2-40B4-BE49-F238E27FC236}">
                <a16:creationId xmlns:a16="http://schemas.microsoft.com/office/drawing/2014/main" id="{285B92E1-0D80-4E1B-80F5-C066F1D3440F}"/>
              </a:ext>
            </a:extLst>
          </p:cNvPr>
          <p:cNvSpPr>
            <a:spLocks noGrp="1"/>
          </p:cNvSpPr>
          <p:nvPr>
            <p:ph type="title"/>
          </p:nvPr>
        </p:nvSpPr>
        <p:spPr>
          <a:xfrm>
            <a:off x="416597" y="22226"/>
            <a:ext cx="8098753" cy="1325563"/>
          </a:xfrm>
        </p:spPr>
        <p:txBody>
          <a:bodyPr>
            <a:normAutofit/>
          </a:bodyPr>
          <a:lstStyle/>
          <a:p>
            <a:r>
              <a:rPr lang="nl-BE" sz="3600" b="1" dirty="0">
                <a:solidFill>
                  <a:srgbClr val="034E9F"/>
                </a:solidFill>
                <a:latin typeface="Open Sans"/>
              </a:rPr>
              <a:t>1. Context</a:t>
            </a:r>
          </a:p>
        </p:txBody>
      </p:sp>
    </p:spTree>
    <p:extLst>
      <p:ext uri="{BB962C8B-B14F-4D97-AF65-F5344CB8AC3E}">
        <p14:creationId xmlns:p14="http://schemas.microsoft.com/office/powerpoint/2010/main" val="1660165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3A153F-5EE1-49D8-B42A-4B84E7028154}"/>
              </a:ext>
            </a:extLst>
          </p:cNvPr>
          <p:cNvSpPr>
            <a:spLocks noGrp="1"/>
          </p:cNvSpPr>
          <p:nvPr>
            <p:ph type="title"/>
          </p:nvPr>
        </p:nvSpPr>
        <p:spPr/>
        <p:txBody>
          <a:bodyPr>
            <a:normAutofit/>
          </a:bodyPr>
          <a:lstStyle/>
          <a:p>
            <a:r>
              <a:rPr lang="nl-BE" sz="3600" b="1" dirty="0">
                <a:solidFill>
                  <a:srgbClr val="034E9F"/>
                </a:solidFill>
                <a:latin typeface="Open Sans"/>
              </a:rPr>
              <a:t>2. At </a:t>
            </a:r>
            <a:r>
              <a:rPr lang="nl-BE" sz="3600" b="1" dirty="0" err="1">
                <a:solidFill>
                  <a:srgbClr val="034E9F"/>
                </a:solidFill>
                <a:latin typeface="Open Sans"/>
              </a:rPr>
              <a:t>the</a:t>
            </a:r>
            <a:r>
              <a:rPr lang="nl-BE" sz="3600" b="1" dirty="0">
                <a:solidFill>
                  <a:srgbClr val="034E9F"/>
                </a:solidFill>
                <a:latin typeface="Open Sans"/>
              </a:rPr>
              <a:t> start</a:t>
            </a:r>
          </a:p>
        </p:txBody>
      </p:sp>
      <p:sp>
        <p:nvSpPr>
          <p:cNvPr id="3" name="Tijdelijke aanduiding voor inhoud 2">
            <a:extLst>
              <a:ext uri="{FF2B5EF4-FFF2-40B4-BE49-F238E27FC236}">
                <a16:creationId xmlns:a16="http://schemas.microsoft.com/office/drawing/2014/main" id="{E1478018-E3B5-471C-8A86-A4AABE379751}"/>
              </a:ext>
            </a:extLst>
          </p:cNvPr>
          <p:cNvSpPr>
            <a:spLocks noGrp="1"/>
          </p:cNvSpPr>
          <p:nvPr>
            <p:ph idx="1"/>
          </p:nvPr>
        </p:nvSpPr>
        <p:spPr>
          <a:xfrm>
            <a:off x="628650" y="3837940"/>
            <a:ext cx="8586470" cy="4351338"/>
          </a:xfrm>
        </p:spPr>
        <p:txBody>
          <a:bodyPr/>
          <a:lstStyle/>
          <a:p>
            <a:r>
              <a:rPr lang="nl-BE" sz="2400" dirty="0" err="1">
                <a:solidFill>
                  <a:srgbClr val="034E9F"/>
                </a:solidFill>
              </a:rPr>
              <a:t>Car</a:t>
            </a:r>
            <a:r>
              <a:rPr lang="nl-BE" sz="2400" dirty="0">
                <a:solidFill>
                  <a:srgbClr val="034E9F"/>
                </a:solidFill>
              </a:rPr>
              <a:t> is </a:t>
            </a:r>
            <a:r>
              <a:rPr lang="nl-BE" sz="2400" dirty="0" err="1">
                <a:solidFill>
                  <a:srgbClr val="034E9F"/>
                </a:solidFill>
              </a:rPr>
              <a:t>king</a:t>
            </a:r>
            <a:r>
              <a:rPr lang="nl-BE" sz="2400" dirty="0">
                <a:solidFill>
                  <a:srgbClr val="034E9F"/>
                </a:solidFill>
              </a:rPr>
              <a:t> </a:t>
            </a:r>
          </a:p>
          <a:p>
            <a:r>
              <a:rPr lang="nl-BE" sz="2400" dirty="0">
                <a:solidFill>
                  <a:srgbClr val="034E9F"/>
                </a:solidFill>
              </a:rPr>
              <a:t>Sharing systems:</a:t>
            </a:r>
          </a:p>
          <a:p>
            <a:pPr lvl="1"/>
            <a:r>
              <a:rPr lang="nl-BE" sz="2100" dirty="0">
                <a:solidFill>
                  <a:srgbClr val="034E9F"/>
                </a:solidFill>
              </a:rPr>
              <a:t>Leuven is </a:t>
            </a:r>
            <a:r>
              <a:rPr lang="nl-BE" sz="2100" dirty="0" err="1">
                <a:solidFill>
                  <a:srgbClr val="034E9F"/>
                </a:solidFill>
              </a:rPr>
              <a:t>carsharing</a:t>
            </a:r>
            <a:r>
              <a:rPr lang="nl-BE" sz="2100" dirty="0">
                <a:solidFill>
                  <a:srgbClr val="034E9F"/>
                </a:solidFill>
              </a:rPr>
              <a:t> </a:t>
            </a:r>
            <a:r>
              <a:rPr lang="nl-BE" sz="2100" dirty="0" err="1">
                <a:solidFill>
                  <a:srgbClr val="034E9F"/>
                </a:solidFill>
              </a:rPr>
              <a:t>city</a:t>
            </a:r>
            <a:r>
              <a:rPr lang="nl-BE" sz="2100" dirty="0">
                <a:solidFill>
                  <a:srgbClr val="034E9F"/>
                </a:solidFill>
              </a:rPr>
              <a:t> nr. 1 in Belgium </a:t>
            </a:r>
            <a:r>
              <a:rPr lang="nl-BE" sz="2100" dirty="0">
                <a:solidFill>
                  <a:srgbClr val="034E9F"/>
                </a:solidFill>
                <a:sym typeface="Wingdings" panose="05000000000000000000" pitchFamily="2" charset="2"/>
              </a:rPr>
              <a:t></a:t>
            </a:r>
            <a:r>
              <a:rPr lang="nl-BE" sz="2100" dirty="0">
                <a:solidFill>
                  <a:srgbClr val="034E9F"/>
                </a:solidFill>
              </a:rPr>
              <a:t>3 per 100 </a:t>
            </a:r>
            <a:r>
              <a:rPr lang="nl-BE" sz="2100" dirty="0" err="1">
                <a:solidFill>
                  <a:srgbClr val="034E9F"/>
                </a:solidFill>
              </a:rPr>
              <a:t>inhabitants</a:t>
            </a:r>
            <a:r>
              <a:rPr lang="nl-BE" sz="2100" dirty="0">
                <a:solidFill>
                  <a:srgbClr val="034E9F"/>
                </a:solidFill>
              </a:rPr>
              <a:t> is </a:t>
            </a:r>
            <a:r>
              <a:rPr lang="nl-BE" sz="2100" dirty="0" err="1">
                <a:solidFill>
                  <a:srgbClr val="034E9F"/>
                </a:solidFill>
              </a:rPr>
              <a:t>doing</a:t>
            </a:r>
            <a:r>
              <a:rPr lang="nl-BE" sz="2100" dirty="0">
                <a:solidFill>
                  <a:srgbClr val="034E9F"/>
                </a:solidFill>
              </a:rPr>
              <a:t> </a:t>
            </a:r>
            <a:r>
              <a:rPr lang="nl-BE" sz="2100" dirty="0" err="1">
                <a:solidFill>
                  <a:srgbClr val="034E9F"/>
                </a:solidFill>
              </a:rPr>
              <a:t>carsharing</a:t>
            </a:r>
            <a:r>
              <a:rPr lang="nl-BE" sz="2100" dirty="0">
                <a:solidFill>
                  <a:srgbClr val="034E9F"/>
                </a:solidFill>
              </a:rPr>
              <a:t> (</a:t>
            </a:r>
            <a:r>
              <a:rPr lang="nl-BE" sz="2100" dirty="0" err="1">
                <a:solidFill>
                  <a:srgbClr val="034E9F"/>
                </a:solidFill>
              </a:rPr>
              <a:t>yearly</a:t>
            </a:r>
            <a:r>
              <a:rPr lang="nl-BE" sz="2100" dirty="0">
                <a:solidFill>
                  <a:srgbClr val="034E9F"/>
                </a:solidFill>
              </a:rPr>
              <a:t> </a:t>
            </a:r>
            <a:r>
              <a:rPr lang="nl-BE" sz="2100" dirty="0" err="1">
                <a:solidFill>
                  <a:srgbClr val="034E9F"/>
                </a:solidFill>
              </a:rPr>
              <a:t>increase</a:t>
            </a:r>
            <a:r>
              <a:rPr lang="nl-BE" sz="2100" dirty="0">
                <a:solidFill>
                  <a:srgbClr val="034E9F"/>
                </a:solidFill>
              </a:rPr>
              <a:t> ca. 20%)</a:t>
            </a:r>
          </a:p>
          <a:p>
            <a:pPr lvl="1"/>
            <a:r>
              <a:rPr lang="nl-BE" sz="2100" dirty="0">
                <a:solidFill>
                  <a:srgbClr val="034E9F"/>
                </a:solidFill>
              </a:rPr>
              <a:t>Bike </a:t>
            </a:r>
            <a:r>
              <a:rPr lang="nl-BE" sz="2100" dirty="0" err="1">
                <a:solidFill>
                  <a:srgbClr val="034E9F"/>
                </a:solidFill>
              </a:rPr>
              <a:t>sharing</a:t>
            </a:r>
            <a:r>
              <a:rPr lang="nl-BE" sz="2100" dirty="0">
                <a:solidFill>
                  <a:srgbClr val="034E9F"/>
                </a:solidFill>
              </a:rPr>
              <a:t> at Leuven station</a:t>
            </a:r>
          </a:p>
          <a:p>
            <a:pPr lvl="1"/>
            <a:r>
              <a:rPr lang="nl-BE" sz="2100" dirty="0">
                <a:solidFill>
                  <a:srgbClr val="034E9F"/>
                </a:solidFill>
              </a:rPr>
              <a:t>Back-</a:t>
            </a:r>
            <a:r>
              <a:rPr lang="nl-BE" sz="2100" dirty="0" err="1">
                <a:solidFill>
                  <a:srgbClr val="034E9F"/>
                </a:solidFill>
              </a:rPr>
              <a:t>to</a:t>
            </a:r>
            <a:r>
              <a:rPr lang="nl-BE" sz="2100" dirty="0">
                <a:solidFill>
                  <a:srgbClr val="034E9F"/>
                </a:solidFill>
              </a:rPr>
              <a:t>-</a:t>
            </a:r>
            <a:r>
              <a:rPr lang="nl-BE" sz="2100" dirty="0" err="1">
                <a:solidFill>
                  <a:srgbClr val="034E9F"/>
                </a:solidFill>
              </a:rPr>
              <a:t>one</a:t>
            </a:r>
            <a:r>
              <a:rPr lang="nl-BE" sz="2100" dirty="0">
                <a:solidFill>
                  <a:srgbClr val="034E9F"/>
                </a:solidFill>
              </a:rPr>
              <a:t>/station </a:t>
            </a:r>
            <a:r>
              <a:rPr lang="nl-BE" sz="2100" dirty="0" err="1">
                <a:solidFill>
                  <a:srgbClr val="034E9F"/>
                </a:solidFill>
              </a:rPr>
              <a:t>based</a:t>
            </a:r>
            <a:r>
              <a:rPr lang="nl-BE" sz="2100" dirty="0">
                <a:solidFill>
                  <a:srgbClr val="034E9F"/>
                </a:solidFill>
              </a:rPr>
              <a:t> </a:t>
            </a:r>
          </a:p>
          <a:p>
            <a:r>
              <a:rPr lang="nl-BE" sz="2400" dirty="0" err="1">
                <a:solidFill>
                  <a:srgbClr val="034E9F"/>
                </a:solidFill>
              </a:rPr>
              <a:t>Flanders</a:t>
            </a:r>
            <a:r>
              <a:rPr lang="nl-BE" sz="2400" dirty="0">
                <a:solidFill>
                  <a:srgbClr val="034E9F"/>
                </a:solidFill>
              </a:rPr>
              <a:t>: policy </a:t>
            </a:r>
            <a:r>
              <a:rPr lang="nl-BE" sz="2400" dirty="0" err="1">
                <a:solidFill>
                  <a:srgbClr val="034E9F"/>
                </a:solidFill>
              </a:rPr>
              <a:t>about</a:t>
            </a:r>
            <a:r>
              <a:rPr lang="nl-BE" sz="2400" dirty="0">
                <a:solidFill>
                  <a:srgbClr val="034E9F"/>
                </a:solidFill>
              </a:rPr>
              <a:t> </a:t>
            </a:r>
            <a:r>
              <a:rPr lang="nl-BE" sz="2400" dirty="0" err="1">
                <a:solidFill>
                  <a:srgbClr val="034E9F"/>
                </a:solidFill>
              </a:rPr>
              <a:t>mobipoints</a:t>
            </a:r>
            <a:r>
              <a:rPr lang="nl-BE" sz="2400" dirty="0">
                <a:solidFill>
                  <a:srgbClr val="034E9F"/>
                </a:solidFill>
              </a:rPr>
              <a:t> </a:t>
            </a:r>
            <a:r>
              <a:rPr lang="nl-BE" sz="2400" dirty="0" err="1">
                <a:solidFill>
                  <a:srgbClr val="034E9F"/>
                </a:solidFill>
              </a:rPr>
              <a:t>since</a:t>
            </a:r>
            <a:r>
              <a:rPr lang="nl-BE" sz="2400" dirty="0">
                <a:solidFill>
                  <a:srgbClr val="034E9F"/>
                </a:solidFill>
              </a:rPr>
              <a:t> 2017 (</a:t>
            </a:r>
            <a:r>
              <a:rPr lang="nl-BE" sz="2400" dirty="0" err="1">
                <a:solidFill>
                  <a:srgbClr val="034E9F"/>
                </a:solidFill>
              </a:rPr>
              <a:t>Hoppin</a:t>
            </a:r>
            <a:r>
              <a:rPr lang="nl-BE" sz="2400" dirty="0">
                <a:solidFill>
                  <a:srgbClr val="034E9F"/>
                </a:solidFill>
              </a:rPr>
              <a:t>)</a:t>
            </a:r>
          </a:p>
          <a:p>
            <a:endParaRPr lang="nl-BE" dirty="0"/>
          </a:p>
        </p:txBody>
      </p:sp>
      <p:pic>
        <p:nvPicPr>
          <p:cNvPr id="4" name="Tijdelijke aanduiding voor inhoud 3">
            <a:extLst>
              <a:ext uri="{FF2B5EF4-FFF2-40B4-BE49-F238E27FC236}">
                <a16:creationId xmlns:a16="http://schemas.microsoft.com/office/drawing/2014/main" id="{B7EC4CD1-B268-49C1-9F18-5E9D28781051}"/>
              </a:ext>
            </a:extLst>
          </p:cNvPr>
          <p:cNvPicPr>
            <a:picLocks noGrp="1" noChangeAspect="1"/>
          </p:cNvPicPr>
          <p:nvPr>
            <p:ph sz="half" idx="4294967295"/>
          </p:nvPr>
        </p:nvPicPr>
        <p:blipFill>
          <a:blip r:embed="rId2"/>
          <a:stretch>
            <a:fillRect/>
          </a:stretch>
        </p:blipFill>
        <p:spPr>
          <a:xfrm>
            <a:off x="628650" y="1528763"/>
            <a:ext cx="6522374" cy="2068512"/>
          </a:xfrm>
          <a:prstGeom prst="rect">
            <a:avLst/>
          </a:prstGeom>
        </p:spPr>
      </p:pic>
      <p:pic>
        <p:nvPicPr>
          <p:cNvPr id="7" name="Afbeelding 6">
            <a:extLst>
              <a:ext uri="{FF2B5EF4-FFF2-40B4-BE49-F238E27FC236}">
                <a16:creationId xmlns:a16="http://schemas.microsoft.com/office/drawing/2014/main" id="{60B77E95-3C2C-42A0-8B87-CF9E7BE6DB5B}"/>
              </a:ext>
            </a:extLst>
          </p:cNvPr>
          <p:cNvPicPr>
            <a:picLocks noChangeAspect="1"/>
          </p:cNvPicPr>
          <p:nvPr/>
        </p:nvPicPr>
        <p:blipFill>
          <a:blip r:embed="rId3"/>
          <a:stretch>
            <a:fillRect/>
          </a:stretch>
        </p:blipFill>
        <p:spPr>
          <a:xfrm>
            <a:off x="6839512" y="42131"/>
            <a:ext cx="2304488" cy="993734"/>
          </a:xfrm>
          <a:prstGeom prst="rect">
            <a:avLst/>
          </a:prstGeom>
        </p:spPr>
      </p:pic>
    </p:spTree>
    <p:extLst>
      <p:ext uri="{BB962C8B-B14F-4D97-AF65-F5344CB8AC3E}">
        <p14:creationId xmlns:p14="http://schemas.microsoft.com/office/powerpoint/2010/main" val="3840347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FBC7AC6-D358-4EDC-8448-F83C042346DA}"/>
              </a:ext>
            </a:extLst>
          </p:cNvPr>
          <p:cNvSpPr>
            <a:spLocks noGrp="1"/>
          </p:cNvSpPr>
          <p:nvPr>
            <p:ph type="title"/>
          </p:nvPr>
        </p:nvSpPr>
        <p:spPr>
          <a:xfrm>
            <a:off x="435610" y="301451"/>
            <a:ext cx="7886700" cy="1325563"/>
          </a:xfrm>
        </p:spPr>
        <p:txBody>
          <a:bodyPr>
            <a:normAutofit/>
          </a:bodyPr>
          <a:lstStyle/>
          <a:p>
            <a:r>
              <a:rPr lang="nl-BE" sz="3600" b="1" dirty="0">
                <a:solidFill>
                  <a:srgbClr val="034E9F"/>
                </a:solidFill>
                <a:latin typeface="Open Sans"/>
              </a:rPr>
              <a:t>3. </a:t>
            </a:r>
            <a:r>
              <a:rPr lang="nl-BE" sz="3600" b="1" dirty="0" err="1">
                <a:solidFill>
                  <a:srgbClr val="034E9F"/>
                </a:solidFill>
                <a:latin typeface="Open Sans"/>
              </a:rPr>
              <a:t>Driving</a:t>
            </a:r>
            <a:r>
              <a:rPr lang="nl-BE" sz="3600" b="1" dirty="0">
                <a:solidFill>
                  <a:srgbClr val="034E9F"/>
                </a:solidFill>
                <a:latin typeface="Open Sans"/>
              </a:rPr>
              <a:t> </a:t>
            </a:r>
            <a:r>
              <a:rPr lang="nl-BE" sz="3600" b="1" dirty="0" err="1">
                <a:solidFill>
                  <a:srgbClr val="034E9F"/>
                </a:solidFill>
                <a:latin typeface="Open Sans"/>
              </a:rPr>
              <a:t>forces</a:t>
            </a:r>
            <a:endParaRPr lang="nl-BE" sz="3600" b="1" dirty="0">
              <a:solidFill>
                <a:srgbClr val="034E9F"/>
              </a:solidFill>
              <a:latin typeface="Open Sans"/>
            </a:endParaRPr>
          </a:p>
        </p:txBody>
      </p:sp>
      <p:sp>
        <p:nvSpPr>
          <p:cNvPr id="6" name="Tijdelijke aanduiding voor inhoud 5">
            <a:extLst>
              <a:ext uri="{FF2B5EF4-FFF2-40B4-BE49-F238E27FC236}">
                <a16:creationId xmlns:a16="http://schemas.microsoft.com/office/drawing/2014/main" id="{404FEDF0-70E9-48C4-AF1D-694475AB47C2}"/>
              </a:ext>
            </a:extLst>
          </p:cNvPr>
          <p:cNvSpPr>
            <a:spLocks noGrp="1"/>
          </p:cNvSpPr>
          <p:nvPr>
            <p:ph idx="1"/>
          </p:nvPr>
        </p:nvSpPr>
        <p:spPr>
          <a:xfrm>
            <a:off x="124106" y="1825625"/>
            <a:ext cx="7886700" cy="4351338"/>
          </a:xfrm>
        </p:spPr>
        <p:txBody>
          <a:bodyPr/>
          <a:lstStyle/>
          <a:p>
            <a:pPr lvl="1"/>
            <a:r>
              <a:rPr lang="nl-NL" sz="2400" dirty="0" err="1">
                <a:solidFill>
                  <a:srgbClr val="034E9F"/>
                </a:solidFill>
                <a:latin typeface="Open Sans"/>
              </a:rPr>
              <a:t>Liveability</a:t>
            </a:r>
            <a:r>
              <a:rPr lang="nl-NL" sz="2400" dirty="0">
                <a:solidFill>
                  <a:srgbClr val="034E9F"/>
                </a:solidFill>
                <a:latin typeface="Open Sans"/>
              </a:rPr>
              <a:t> </a:t>
            </a:r>
          </a:p>
          <a:p>
            <a:pPr lvl="1"/>
            <a:r>
              <a:rPr lang="nl-NL" sz="2400" dirty="0">
                <a:solidFill>
                  <a:srgbClr val="034E9F"/>
                </a:solidFill>
                <a:latin typeface="Open Sans"/>
              </a:rPr>
              <a:t>Accessibility</a:t>
            </a:r>
          </a:p>
          <a:p>
            <a:pPr lvl="1"/>
            <a:r>
              <a:rPr lang="nl-NL" sz="2400" dirty="0" err="1">
                <a:solidFill>
                  <a:srgbClr val="034E9F"/>
                </a:solidFill>
                <a:latin typeface="Open Sans"/>
              </a:rPr>
              <a:t>Equality</a:t>
            </a:r>
            <a:endParaRPr lang="nl-NL" sz="2400" dirty="0">
              <a:solidFill>
                <a:srgbClr val="034E9F"/>
              </a:solidFill>
              <a:latin typeface="Open Sans"/>
            </a:endParaRPr>
          </a:p>
          <a:p>
            <a:pPr lvl="1"/>
            <a:r>
              <a:rPr lang="nl-NL" sz="2400" dirty="0" err="1">
                <a:solidFill>
                  <a:srgbClr val="034E9F"/>
                </a:solidFill>
                <a:latin typeface="Open Sans"/>
              </a:rPr>
              <a:t>Sustainability</a:t>
            </a:r>
            <a:r>
              <a:rPr lang="nl-NL" sz="2400" dirty="0">
                <a:solidFill>
                  <a:srgbClr val="034E9F"/>
                </a:solidFill>
                <a:latin typeface="Open Sans"/>
              </a:rPr>
              <a:t> </a:t>
            </a:r>
          </a:p>
          <a:p>
            <a:pPr lvl="1"/>
            <a:endParaRPr lang="nl-NL" sz="2000" b="1" dirty="0">
              <a:solidFill>
                <a:srgbClr val="034E9F"/>
              </a:solidFill>
              <a:latin typeface="Open Sans"/>
            </a:endParaRPr>
          </a:p>
          <a:p>
            <a:pPr marL="342900" lvl="1" indent="0">
              <a:buNone/>
            </a:pPr>
            <a:r>
              <a:rPr lang="nl-NL" sz="2400" dirty="0">
                <a:solidFill>
                  <a:srgbClr val="034E9F"/>
                </a:solidFill>
                <a:latin typeface="Open Sans"/>
                <a:sym typeface="Wingdings" panose="05000000000000000000" pitchFamily="2" charset="2"/>
              </a:rPr>
              <a:t></a:t>
            </a:r>
            <a:r>
              <a:rPr lang="nl-NL" sz="2400" b="1" dirty="0">
                <a:solidFill>
                  <a:srgbClr val="034E9F"/>
                </a:solidFill>
                <a:latin typeface="Open Sans"/>
                <a:sym typeface="Wingdings" panose="05000000000000000000" pitchFamily="2" charset="2"/>
              </a:rPr>
              <a:t> </a:t>
            </a:r>
            <a:r>
              <a:rPr lang="nl-NL" sz="2400" b="1" dirty="0" err="1">
                <a:solidFill>
                  <a:srgbClr val="034E9F"/>
                </a:solidFill>
                <a:latin typeface="Open Sans"/>
              </a:rPr>
              <a:t>eHUBs</a:t>
            </a:r>
            <a:endParaRPr lang="nl-NL" sz="2400" b="1" dirty="0">
              <a:solidFill>
                <a:srgbClr val="034E9F"/>
              </a:solidFill>
              <a:latin typeface="Open Sans"/>
            </a:endParaRPr>
          </a:p>
          <a:p>
            <a:pPr marL="342900" lvl="1" indent="0">
              <a:buNone/>
            </a:pPr>
            <a:r>
              <a:rPr lang="nl-BE" sz="2400" dirty="0">
                <a:solidFill>
                  <a:srgbClr val="034E9F"/>
                </a:solidFill>
                <a:latin typeface="Open Sans"/>
                <a:sym typeface="Wingdings" panose="05000000000000000000" pitchFamily="2" charset="2"/>
              </a:rPr>
              <a:t>= </a:t>
            </a:r>
            <a:r>
              <a:rPr lang="nl-BE" sz="2400" dirty="0">
                <a:solidFill>
                  <a:srgbClr val="034E9F"/>
                </a:solidFill>
                <a:latin typeface="Open Sans"/>
              </a:rPr>
              <a:t>More shared </a:t>
            </a:r>
            <a:r>
              <a:rPr lang="nl-BE" sz="2400" dirty="0" err="1">
                <a:solidFill>
                  <a:srgbClr val="034E9F"/>
                </a:solidFill>
                <a:latin typeface="Open Sans"/>
              </a:rPr>
              <a:t>and</a:t>
            </a:r>
            <a:r>
              <a:rPr lang="nl-BE" sz="2400" dirty="0">
                <a:solidFill>
                  <a:srgbClr val="034E9F"/>
                </a:solidFill>
                <a:latin typeface="Open Sans"/>
              </a:rPr>
              <a:t> </a:t>
            </a:r>
            <a:r>
              <a:rPr lang="nl-BE" sz="2400" dirty="0" err="1">
                <a:solidFill>
                  <a:srgbClr val="034E9F"/>
                </a:solidFill>
                <a:latin typeface="Open Sans"/>
              </a:rPr>
              <a:t>clustered</a:t>
            </a:r>
            <a:r>
              <a:rPr lang="nl-BE" sz="2400" dirty="0">
                <a:solidFill>
                  <a:srgbClr val="034E9F"/>
                </a:solidFill>
                <a:latin typeface="Open Sans"/>
              </a:rPr>
              <a:t> (e-)</a:t>
            </a:r>
            <a:r>
              <a:rPr lang="nl-BE" sz="2400" dirty="0" err="1">
                <a:solidFill>
                  <a:srgbClr val="034E9F"/>
                </a:solidFill>
                <a:latin typeface="Open Sans"/>
              </a:rPr>
              <a:t>mobility</a:t>
            </a:r>
            <a:r>
              <a:rPr lang="nl-BE" sz="2400" dirty="0">
                <a:solidFill>
                  <a:srgbClr val="034E9F"/>
                </a:solidFill>
                <a:latin typeface="Open Sans"/>
              </a:rPr>
              <a:t> services</a:t>
            </a:r>
          </a:p>
          <a:p>
            <a:pPr lvl="2"/>
            <a:r>
              <a:rPr lang="nl-BE" sz="2000" dirty="0">
                <a:solidFill>
                  <a:srgbClr val="034E9F"/>
                </a:solidFill>
                <a:latin typeface="Open Sans"/>
              </a:rPr>
              <a:t>90 - 125 e-bikes</a:t>
            </a:r>
          </a:p>
          <a:p>
            <a:pPr lvl="2"/>
            <a:r>
              <a:rPr lang="nl-BE" sz="2000" dirty="0">
                <a:solidFill>
                  <a:srgbClr val="034E9F"/>
                </a:solidFill>
                <a:latin typeface="Open Sans"/>
              </a:rPr>
              <a:t>30 e-cargobikes</a:t>
            </a:r>
          </a:p>
          <a:p>
            <a:pPr lvl="2"/>
            <a:r>
              <a:rPr lang="nl-BE" sz="2000" dirty="0">
                <a:solidFill>
                  <a:srgbClr val="034E9F"/>
                </a:solidFill>
                <a:latin typeface="Open Sans"/>
              </a:rPr>
              <a:t>20 - 30 EV</a:t>
            </a:r>
          </a:p>
          <a:p>
            <a:pPr lvl="2"/>
            <a:r>
              <a:rPr lang="nl-BE" sz="2000" dirty="0">
                <a:solidFill>
                  <a:srgbClr val="034E9F"/>
                </a:solidFill>
                <a:latin typeface="Open Sans"/>
              </a:rPr>
              <a:t>Network + </a:t>
            </a:r>
            <a:r>
              <a:rPr lang="nl-BE" sz="2000" dirty="0" err="1">
                <a:solidFill>
                  <a:srgbClr val="034E9F"/>
                </a:solidFill>
                <a:latin typeface="Open Sans"/>
              </a:rPr>
              <a:t>proximity</a:t>
            </a:r>
            <a:r>
              <a:rPr lang="nl-BE" sz="2000" dirty="0">
                <a:solidFill>
                  <a:srgbClr val="034E9F"/>
                </a:solidFill>
                <a:latin typeface="Open Sans"/>
              </a:rPr>
              <a:t> approach</a:t>
            </a:r>
          </a:p>
        </p:txBody>
      </p:sp>
      <p:pic>
        <p:nvPicPr>
          <p:cNvPr id="10" name="Afbeelding 9">
            <a:extLst>
              <a:ext uri="{FF2B5EF4-FFF2-40B4-BE49-F238E27FC236}">
                <a16:creationId xmlns:a16="http://schemas.microsoft.com/office/drawing/2014/main" id="{A6132ADB-614D-46B8-BF1F-AC2B87F839F6}"/>
              </a:ext>
            </a:extLst>
          </p:cNvPr>
          <p:cNvPicPr>
            <a:picLocks noChangeAspect="1"/>
          </p:cNvPicPr>
          <p:nvPr/>
        </p:nvPicPr>
        <p:blipFill>
          <a:blip r:embed="rId3"/>
          <a:stretch>
            <a:fillRect/>
          </a:stretch>
        </p:blipFill>
        <p:spPr>
          <a:xfrm>
            <a:off x="3251199" y="1168534"/>
            <a:ext cx="5782507" cy="3250861"/>
          </a:xfrm>
          <a:prstGeom prst="rect">
            <a:avLst/>
          </a:prstGeom>
        </p:spPr>
      </p:pic>
      <p:pic>
        <p:nvPicPr>
          <p:cNvPr id="11" name="Afbeelding 10">
            <a:extLst>
              <a:ext uri="{FF2B5EF4-FFF2-40B4-BE49-F238E27FC236}">
                <a16:creationId xmlns:a16="http://schemas.microsoft.com/office/drawing/2014/main" id="{5CA6CE5C-C2BE-4E8F-8BA7-60A810843579}"/>
              </a:ext>
            </a:extLst>
          </p:cNvPr>
          <p:cNvPicPr>
            <a:picLocks noChangeAspect="1"/>
          </p:cNvPicPr>
          <p:nvPr/>
        </p:nvPicPr>
        <p:blipFill>
          <a:blip r:embed="rId4"/>
          <a:stretch>
            <a:fillRect/>
          </a:stretch>
        </p:blipFill>
        <p:spPr>
          <a:xfrm>
            <a:off x="6839512" y="34173"/>
            <a:ext cx="2304488" cy="993734"/>
          </a:xfrm>
          <a:prstGeom prst="rect">
            <a:avLst/>
          </a:prstGeom>
        </p:spPr>
      </p:pic>
      <p:pic>
        <p:nvPicPr>
          <p:cNvPr id="2" name="Afbeelding 1">
            <a:extLst>
              <a:ext uri="{FF2B5EF4-FFF2-40B4-BE49-F238E27FC236}">
                <a16:creationId xmlns:a16="http://schemas.microsoft.com/office/drawing/2014/main" id="{D62CE281-9C43-4B7F-89B2-B94849481EEA}"/>
              </a:ext>
            </a:extLst>
          </p:cNvPr>
          <p:cNvPicPr>
            <a:picLocks noChangeAspect="1"/>
          </p:cNvPicPr>
          <p:nvPr/>
        </p:nvPicPr>
        <p:blipFill>
          <a:blip r:embed="rId5"/>
          <a:stretch>
            <a:fillRect/>
          </a:stretch>
        </p:blipFill>
        <p:spPr>
          <a:xfrm>
            <a:off x="5578245" y="4419396"/>
            <a:ext cx="3565755" cy="2404431"/>
          </a:xfrm>
          <a:prstGeom prst="rect">
            <a:avLst/>
          </a:prstGeom>
        </p:spPr>
      </p:pic>
    </p:spTree>
    <p:extLst>
      <p:ext uri="{BB962C8B-B14F-4D97-AF65-F5344CB8AC3E}">
        <p14:creationId xmlns:p14="http://schemas.microsoft.com/office/powerpoint/2010/main" val="313227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DB0782C-9091-425A-B0D5-A79AF9689B11}"/>
              </a:ext>
            </a:extLst>
          </p:cNvPr>
          <p:cNvSpPr>
            <a:spLocks noGrp="1"/>
          </p:cNvSpPr>
          <p:nvPr>
            <p:ph type="title"/>
          </p:nvPr>
        </p:nvSpPr>
        <p:spPr/>
        <p:txBody>
          <a:bodyPr/>
          <a:lstStyle/>
          <a:p>
            <a:r>
              <a:rPr lang="en-US" sz="3600" b="1" dirty="0">
                <a:solidFill>
                  <a:srgbClr val="034E9F"/>
                </a:solidFill>
                <a:latin typeface="Open Sans"/>
                <a:cs typeface="Open Sans"/>
              </a:rPr>
              <a:t>4. Location determination</a:t>
            </a:r>
            <a:br>
              <a:rPr lang="en-US" sz="3600" b="1" dirty="0">
                <a:solidFill>
                  <a:srgbClr val="034E9F"/>
                </a:solidFill>
                <a:latin typeface="Open Sans"/>
                <a:cs typeface="Open Sans"/>
              </a:rPr>
            </a:br>
            <a:endParaRPr lang="nl-BE" dirty="0"/>
          </a:p>
        </p:txBody>
      </p:sp>
      <p:sp>
        <p:nvSpPr>
          <p:cNvPr id="7" name="Tijdelijke aanduiding voor tekst 6">
            <a:extLst>
              <a:ext uri="{FF2B5EF4-FFF2-40B4-BE49-F238E27FC236}">
                <a16:creationId xmlns:a16="http://schemas.microsoft.com/office/drawing/2014/main" id="{C0825803-3D6F-4EB4-BB95-CBBF220EDD37}"/>
              </a:ext>
            </a:extLst>
          </p:cNvPr>
          <p:cNvSpPr>
            <a:spLocks noGrp="1"/>
          </p:cNvSpPr>
          <p:nvPr>
            <p:ph type="body" idx="1"/>
          </p:nvPr>
        </p:nvSpPr>
        <p:spPr>
          <a:xfrm>
            <a:off x="653508" y="1081296"/>
            <a:ext cx="3868340" cy="823912"/>
          </a:xfrm>
        </p:spPr>
        <p:txBody>
          <a:bodyPr/>
          <a:lstStyle/>
          <a:p>
            <a:r>
              <a:rPr lang="en-US" sz="2400" dirty="0">
                <a:solidFill>
                  <a:srgbClr val="034E9F"/>
                </a:solidFill>
                <a:latin typeface="Open Sans"/>
                <a:cs typeface="Open Sans"/>
              </a:rPr>
              <a:t>Strategic (32/40)</a:t>
            </a:r>
          </a:p>
          <a:p>
            <a:endParaRPr lang="nl-BE" dirty="0"/>
          </a:p>
        </p:txBody>
      </p:sp>
      <p:sp>
        <p:nvSpPr>
          <p:cNvPr id="8" name="Tijdelijke aanduiding voor inhoud 7">
            <a:extLst>
              <a:ext uri="{FF2B5EF4-FFF2-40B4-BE49-F238E27FC236}">
                <a16:creationId xmlns:a16="http://schemas.microsoft.com/office/drawing/2014/main" id="{4D38C98E-FB49-495E-B981-1796B26D09E8}"/>
              </a:ext>
            </a:extLst>
          </p:cNvPr>
          <p:cNvSpPr>
            <a:spLocks noGrp="1"/>
          </p:cNvSpPr>
          <p:nvPr>
            <p:ph sz="half" idx="2"/>
          </p:nvPr>
        </p:nvSpPr>
        <p:spPr>
          <a:xfrm>
            <a:off x="68938" y="1845257"/>
            <a:ext cx="4066684" cy="5150360"/>
          </a:xfrm>
        </p:spPr>
        <p:txBody>
          <a:bodyPr>
            <a:noAutofit/>
          </a:bodyPr>
          <a:lstStyle/>
          <a:p>
            <a:pPr marL="285750" lvl="0" indent="-285750"/>
            <a:r>
              <a:rPr lang="en-GB" sz="1800" dirty="0">
                <a:solidFill>
                  <a:srgbClr val="034E9F"/>
                </a:solidFill>
                <a:latin typeface="Open Sans"/>
              </a:rPr>
              <a:t>Business and other activities (Old city centre, university, industry and research park, university hospital, …)</a:t>
            </a:r>
            <a:endParaRPr lang="nl-BE" sz="1800" dirty="0">
              <a:solidFill>
                <a:srgbClr val="034E9F"/>
              </a:solidFill>
              <a:latin typeface="Open Sans"/>
            </a:endParaRPr>
          </a:p>
          <a:p>
            <a:pPr marL="285750" lvl="0" indent="-285750"/>
            <a:r>
              <a:rPr lang="en-GB" sz="1800" dirty="0">
                <a:solidFill>
                  <a:srgbClr val="034E9F"/>
                </a:solidFill>
                <a:latin typeface="Open Sans"/>
              </a:rPr>
              <a:t>Area and population densities (&gt;5K/km² in centre: </a:t>
            </a:r>
            <a:r>
              <a:rPr lang="en-GB" sz="1800" dirty="0">
                <a:solidFill>
                  <a:srgbClr val="034E9F"/>
                </a:solidFill>
                <a:latin typeface="Open Sans"/>
                <a:sym typeface="Wingdings" panose="05000000000000000000" pitchFamily="2" charset="2"/>
              </a:rPr>
              <a:t>4 hubs/km²; elsewhere: 1 hub/2 km²)  50 hubs</a:t>
            </a:r>
            <a:endParaRPr lang="nl-BE" sz="1800" dirty="0">
              <a:solidFill>
                <a:srgbClr val="034E9F"/>
              </a:solidFill>
              <a:latin typeface="Open Sans"/>
            </a:endParaRPr>
          </a:p>
          <a:p>
            <a:pPr marL="285750" lvl="0" indent="-285750"/>
            <a:r>
              <a:rPr lang="en-GB" sz="1800" dirty="0">
                <a:solidFill>
                  <a:srgbClr val="034E9F"/>
                </a:solidFill>
                <a:latin typeface="Open Sans"/>
              </a:rPr>
              <a:t>Circulation plan</a:t>
            </a:r>
            <a:endParaRPr lang="nl-BE" sz="1800" dirty="0">
              <a:solidFill>
                <a:srgbClr val="034E9F"/>
              </a:solidFill>
              <a:latin typeface="Open Sans"/>
            </a:endParaRPr>
          </a:p>
          <a:p>
            <a:pPr marL="285750" lvl="0" indent="-285750"/>
            <a:r>
              <a:rPr lang="en-GB" sz="1800" dirty="0">
                <a:solidFill>
                  <a:srgbClr val="034E9F"/>
                </a:solidFill>
                <a:latin typeface="Open Sans"/>
              </a:rPr>
              <a:t>Geomorphology</a:t>
            </a:r>
            <a:endParaRPr lang="nl-BE" sz="1800" dirty="0">
              <a:solidFill>
                <a:srgbClr val="034E9F"/>
              </a:solidFill>
              <a:latin typeface="Open Sans"/>
            </a:endParaRPr>
          </a:p>
          <a:p>
            <a:pPr marL="285750" lvl="0" indent="-285750"/>
            <a:r>
              <a:rPr lang="en-GB" sz="1800" dirty="0">
                <a:solidFill>
                  <a:srgbClr val="034E9F"/>
                </a:solidFill>
                <a:latin typeface="Open Sans"/>
              </a:rPr>
              <a:t>Existing shared mobility offer and public transportation network</a:t>
            </a:r>
          </a:p>
          <a:p>
            <a:pPr marL="285750" indent="-285750"/>
            <a:r>
              <a:rPr lang="en-GB" sz="1800" dirty="0">
                <a:solidFill>
                  <a:srgbClr val="034E9F"/>
                </a:solidFill>
                <a:latin typeface="Open Sans"/>
              </a:rPr>
              <a:t>Opinion of the shared mobility providers </a:t>
            </a:r>
          </a:p>
          <a:p>
            <a:pPr marL="285750" indent="-285750"/>
            <a:r>
              <a:rPr lang="en-GB" sz="1800" dirty="0">
                <a:solidFill>
                  <a:srgbClr val="034E9F"/>
                </a:solidFill>
                <a:latin typeface="Open Sans"/>
              </a:rPr>
              <a:t>Potential to expand</a:t>
            </a:r>
          </a:p>
          <a:p>
            <a:pPr marL="285750" indent="-285750"/>
            <a:r>
              <a:rPr lang="en-GB" sz="1800" dirty="0">
                <a:solidFill>
                  <a:srgbClr val="034E9F"/>
                </a:solidFill>
                <a:latin typeface="Open Sans"/>
              </a:rPr>
              <a:t>Charging infrastructure</a:t>
            </a:r>
          </a:p>
          <a:p>
            <a:pPr marL="285750" indent="-285750"/>
            <a:r>
              <a:rPr lang="en-GB" sz="1800" dirty="0">
                <a:solidFill>
                  <a:srgbClr val="034E9F"/>
                </a:solidFill>
                <a:latin typeface="Open Sans"/>
              </a:rPr>
              <a:t>No detailed analysis of grid</a:t>
            </a:r>
            <a:endParaRPr lang="nl-BE" sz="1800" dirty="0">
              <a:solidFill>
                <a:srgbClr val="034E9F"/>
              </a:solidFill>
              <a:latin typeface="Open Sans"/>
            </a:endParaRPr>
          </a:p>
        </p:txBody>
      </p:sp>
      <p:pic>
        <p:nvPicPr>
          <p:cNvPr id="12" name="Afbeelding 11">
            <a:extLst>
              <a:ext uri="{FF2B5EF4-FFF2-40B4-BE49-F238E27FC236}">
                <a16:creationId xmlns:a16="http://schemas.microsoft.com/office/drawing/2014/main" id="{27EBBA98-7950-413D-AD62-22EFA897003E}"/>
              </a:ext>
            </a:extLst>
          </p:cNvPr>
          <p:cNvPicPr>
            <a:picLocks noChangeAspect="1"/>
          </p:cNvPicPr>
          <p:nvPr/>
        </p:nvPicPr>
        <p:blipFill>
          <a:blip r:embed="rId3"/>
          <a:stretch>
            <a:fillRect/>
          </a:stretch>
        </p:blipFill>
        <p:spPr>
          <a:xfrm>
            <a:off x="6839512" y="87562"/>
            <a:ext cx="2304488" cy="993734"/>
          </a:xfrm>
          <a:prstGeom prst="rect">
            <a:avLst/>
          </a:prstGeom>
        </p:spPr>
      </p:pic>
      <p:pic>
        <p:nvPicPr>
          <p:cNvPr id="2" name="Afbeelding 1">
            <a:extLst>
              <a:ext uri="{FF2B5EF4-FFF2-40B4-BE49-F238E27FC236}">
                <a16:creationId xmlns:a16="http://schemas.microsoft.com/office/drawing/2014/main" id="{12C03AA7-E9D8-4715-A21D-58553DA4F034}"/>
              </a:ext>
            </a:extLst>
          </p:cNvPr>
          <p:cNvPicPr>
            <a:picLocks noChangeAspect="1"/>
          </p:cNvPicPr>
          <p:nvPr/>
        </p:nvPicPr>
        <p:blipFill>
          <a:blip r:embed="rId4"/>
          <a:stretch>
            <a:fillRect/>
          </a:stretch>
        </p:blipFill>
        <p:spPr>
          <a:xfrm>
            <a:off x="4112895" y="1197952"/>
            <a:ext cx="4980864" cy="6651312"/>
          </a:xfrm>
          <a:prstGeom prst="rect">
            <a:avLst/>
          </a:prstGeom>
        </p:spPr>
      </p:pic>
      <p:pic>
        <p:nvPicPr>
          <p:cNvPr id="13" name="Afbeelding 12">
            <a:extLst>
              <a:ext uri="{FF2B5EF4-FFF2-40B4-BE49-F238E27FC236}">
                <a16:creationId xmlns:a16="http://schemas.microsoft.com/office/drawing/2014/main" id="{D0EDA5E5-3B93-49AD-B78E-BD13BA3B49B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135622" y="2126142"/>
            <a:ext cx="4985834" cy="5239678"/>
          </a:xfrm>
          <a:prstGeom prst="rect">
            <a:avLst/>
          </a:prstGeom>
          <a:noFill/>
          <a:ln>
            <a:noFill/>
          </a:ln>
        </p:spPr>
      </p:pic>
      <p:pic>
        <p:nvPicPr>
          <p:cNvPr id="14" name="Afbeelding 13">
            <a:extLst>
              <a:ext uri="{FF2B5EF4-FFF2-40B4-BE49-F238E27FC236}">
                <a16:creationId xmlns:a16="http://schemas.microsoft.com/office/drawing/2014/main" id="{48E21783-2124-4331-9DB0-E0BAB4FD6720}"/>
              </a:ext>
            </a:extLst>
          </p:cNvPr>
          <p:cNvPicPr/>
          <p:nvPr/>
        </p:nvPicPr>
        <p:blipFill>
          <a:blip r:embed="rId6"/>
          <a:stretch>
            <a:fillRect/>
          </a:stretch>
        </p:blipFill>
        <p:spPr>
          <a:xfrm>
            <a:off x="4312285" y="1197952"/>
            <a:ext cx="4831715" cy="6800850"/>
          </a:xfrm>
          <a:prstGeom prst="rect">
            <a:avLst/>
          </a:prstGeom>
        </p:spPr>
      </p:pic>
      <p:pic>
        <p:nvPicPr>
          <p:cNvPr id="15" name="Afbeelding 14">
            <a:extLst>
              <a:ext uri="{FF2B5EF4-FFF2-40B4-BE49-F238E27FC236}">
                <a16:creationId xmlns:a16="http://schemas.microsoft.com/office/drawing/2014/main" id="{BBAC4519-A856-4A67-80E4-4EF1CD0EE893}"/>
              </a:ext>
            </a:extLst>
          </p:cNvPr>
          <p:cNvPicPr/>
          <p:nvPr/>
        </p:nvPicPr>
        <p:blipFill>
          <a:blip r:embed="rId7"/>
          <a:stretch>
            <a:fillRect/>
          </a:stretch>
        </p:blipFill>
        <p:spPr>
          <a:xfrm>
            <a:off x="4301013" y="2523515"/>
            <a:ext cx="4831715" cy="4555969"/>
          </a:xfrm>
          <a:prstGeom prst="rect">
            <a:avLst/>
          </a:prstGeom>
        </p:spPr>
      </p:pic>
    </p:spTree>
    <p:extLst>
      <p:ext uri="{BB962C8B-B14F-4D97-AF65-F5344CB8AC3E}">
        <p14:creationId xmlns:p14="http://schemas.microsoft.com/office/powerpoint/2010/main" val="1526999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xEl>
                                              <p:pRg st="7" end="7"/>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DB0782C-9091-425A-B0D5-A79AF9689B11}"/>
              </a:ext>
            </a:extLst>
          </p:cNvPr>
          <p:cNvSpPr>
            <a:spLocks noGrp="1"/>
          </p:cNvSpPr>
          <p:nvPr>
            <p:ph type="title"/>
          </p:nvPr>
        </p:nvSpPr>
        <p:spPr/>
        <p:txBody>
          <a:bodyPr/>
          <a:lstStyle/>
          <a:p>
            <a:r>
              <a:rPr lang="en-US" sz="3600" b="1" dirty="0">
                <a:solidFill>
                  <a:srgbClr val="034E9F"/>
                </a:solidFill>
                <a:latin typeface="Open Sans"/>
                <a:cs typeface="Open Sans"/>
              </a:rPr>
              <a:t>4. Location determination</a:t>
            </a:r>
            <a:br>
              <a:rPr lang="en-US" sz="3600" b="1" dirty="0">
                <a:solidFill>
                  <a:srgbClr val="034E9F"/>
                </a:solidFill>
                <a:latin typeface="Open Sans"/>
                <a:cs typeface="Open Sans"/>
              </a:rPr>
            </a:br>
            <a:endParaRPr lang="nl-BE" dirty="0"/>
          </a:p>
        </p:txBody>
      </p:sp>
      <p:sp>
        <p:nvSpPr>
          <p:cNvPr id="7" name="Tijdelijke aanduiding voor tekst 6">
            <a:extLst>
              <a:ext uri="{FF2B5EF4-FFF2-40B4-BE49-F238E27FC236}">
                <a16:creationId xmlns:a16="http://schemas.microsoft.com/office/drawing/2014/main" id="{C0825803-3D6F-4EB4-BB95-CBBF220EDD37}"/>
              </a:ext>
            </a:extLst>
          </p:cNvPr>
          <p:cNvSpPr>
            <a:spLocks noGrp="1"/>
          </p:cNvSpPr>
          <p:nvPr>
            <p:ph type="body" idx="1"/>
          </p:nvPr>
        </p:nvSpPr>
        <p:spPr/>
        <p:txBody>
          <a:bodyPr/>
          <a:lstStyle/>
          <a:p>
            <a:r>
              <a:rPr lang="en-US" sz="2400" dirty="0">
                <a:solidFill>
                  <a:srgbClr val="034E9F"/>
                </a:solidFill>
                <a:latin typeface="Open Sans"/>
                <a:cs typeface="Open Sans"/>
              </a:rPr>
              <a:t>Bottom up (4/40)</a:t>
            </a:r>
          </a:p>
          <a:p>
            <a:endParaRPr lang="nl-BE" dirty="0"/>
          </a:p>
        </p:txBody>
      </p:sp>
      <p:sp>
        <p:nvSpPr>
          <p:cNvPr id="8" name="Tijdelijke aanduiding voor inhoud 7">
            <a:extLst>
              <a:ext uri="{FF2B5EF4-FFF2-40B4-BE49-F238E27FC236}">
                <a16:creationId xmlns:a16="http://schemas.microsoft.com/office/drawing/2014/main" id="{4D38C98E-FB49-495E-B981-1796B26D09E8}"/>
              </a:ext>
            </a:extLst>
          </p:cNvPr>
          <p:cNvSpPr>
            <a:spLocks noGrp="1"/>
          </p:cNvSpPr>
          <p:nvPr>
            <p:ph sz="half" idx="2"/>
          </p:nvPr>
        </p:nvSpPr>
        <p:spPr>
          <a:xfrm>
            <a:off x="629841" y="2269943"/>
            <a:ext cx="4066684" cy="4222931"/>
          </a:xfrm>
        </p:spPr>
        <p:txBody>
          <a:bodyPr>
            <a:noAutofit/>
          </a:bodyPr>
          <a:lstStyle/>
          <a:p>
            <a:r>
              <a:rPr lang="en-GB" sz="2000" dirty="0">
                <a:solidFill>
                  <a:srgbClr val="034E9F"/>
                </a:solidFill>
                <a:latin typeface="Open Sans"/>
              </a:rPr>
              <a:t>Phase 1: Submit a location </a:t>
            </a:r>
            <a:endParaRPr lang="nl-BE" sz="2000" dirty="0">
              <a:solidFill>
                <a:srgbClr val="034E9F"/>
              </a:solidFill>
              <a:latin typeface="Open Sans"/>
            </a:endParaRPr>
          </a:p>
          <a:p>
            <a:r>
              <a:rPr lang="en-GB" sz="2000" dirty="0">
                <a:solidFill>
                  <a:srgbClr val="034E9F"/>
                </a:solidFill>
                <a:latin typeface="Open Sans"/>
              </a:rPr>
              <a:t>Phase 2: Create an extensive submission file</a:t>
            </a:r>
          </a:p>
          <a:p>
            <a:r>
              <a:rPr lang="en-GB" sz="2000" dirty="0">
                <a:solidFill>
                  <a:srgbClr val="034E9F"/>
                </a:solidFill>
                <a:latin typeface="Open Sans"/>
              </a:rPr>
              <a:t>Phase 3: Neighbourhood meetings and swapping information</a:t>
            </a:r>
            <a:endParaRPr lang="nl-BE" sz="2000" dirty="0">
              <a:solidFill>
                <a:srgbClr val="034E9F"/>
              </a:solidFill>
              <a:latin typeface="Open Sans"/>
            </a:endParaRPr>
          </a:p>
          <a:p>
            <a:r>
              <a:rPr lang="en-GB" sz="2000" dirty="0">
                <a:solidFill>
                  <a:srgbClr val="034E9F"/>
                </a:solidFill>
                <a:latin typeface="Open Sans"/>
              </a:rPr>
              <a:t>Phase 4: Implementation of the neighbourhood </a:t>
            </a:r>
            <a:r>
              <a:rPr lang="en-GB" sz="2000" dirty="0" err="1">
                <a:solidFill>
                  <a:srgbClr val="034E9F"/>
                </a:solidFill>
                <a:latin typeface="Open Sans"/>
              </a:rPr>
              <a:t>mobipoints</a:t>
            </a:r>
            <a:endParaRPr lang="nl-BE" sz="2000" dirty="0">
              <a:solidFill>
                <a:srgbClr val="034E9F"/>
              </a:solidFill>
              <a:latin typeface="Open Sans"/>
            </a:endParaRPr>
          </a:p>
          <a:p>
            <a:endParaRPr lang="nl-BE" sz="2000" dirty="0"/>
          </a:p>
          <a:p>
            <a:pPr marL="0" lvl="0" indent="0">
              <a:buNone/>
            </a:pPr>
            <a:endParaRPr lang="nl-BE" sz="2000" strike="sngStrike" dirty="0">
              <a:solidFill>
                <a:srgbClr val="034E9F"/>
              </a:solidFill>
              <a:latin typeface="Open Sans"/>
            </a:endParaRPr>
          </a:p>
        </p:txBody>
      </p:sp>
      <p:pic>
        <p:nvPicPr>
          <p:cNvPr id="11" name="Afbeelding 10">
            <a:extLst>
              <a:ext uri="{FF2B5EF4-FFF2-40B4-BE49-F238E27FC236}">
                <a16:creationId xmlns:a16="http://schemas.microsoft.com/office/drawing/2014/main" id="{E91E0EDD-AF1B-4C2E-98E6-E870F5317802}"/>
              </a:ext>
            </a:extLst>
          </p:cNvPr>
          <p:cNvPicPr>
            <a:picLocks noChangeAspect="1"/>
          </p:cNvPicPr>
          <p:nvPr/>
        </p:nvPicPr>
        <p:blipFill>
          <a:blip r:embed="rId3"/>
          <a:stretch>
            <a:fillRect/>
          </a:stretch>
        </p:blipFill>
        <p:spPr>
          <a:xfrm>
            <a:off x="5150069" y="1681163"/>
            <a:ext cx="3129897" cy="3871377"/>
          </a:xfrm>
          <a:prstGeom prst="rect">
            <a:avLst/>
          </a:prstGeom>
        </p:spPr>
      </p:pic>
      <p:pic>
        <p:nvPicPr>
          <p:cNvPr id="12" name="Afbeelding 11">
            <a:extLst>
              <a:ext uri="{FF2B5EF4-FFF2-40B4-BE49-F238E27FC236}">
                <a16:creationId xmlns:a16="http://schemas.microsoft.com/office/drawing/2014/main" id="{27EBBA98-7950-413D-AD62-22EFA897003E}"/>
              </a:ext>
            </a:extLst>
          </p:cNvPr>
          <p:cNvPicPr>
            <a:picLocks noChangeAspect="1"/>
          </p:cNvPicPr>
          <p:nvPr/>
        </p:nvPicPr>
        <p:blipFill>
          <a:blip r:embed="rId4"/>
          <a:stretch>
            <a:fillRect/>
          </a:stretch>
        </p:blipFill>
        <p:spPr>
          <a:xfrm>
            <a:off x="6839512" y="87562"/>
            <a:ext cx="2304488" cy="993734"/>
          </a:xfrm>
          <a:prstGeom prst="rect">
            <a:avLst/>
          </a:prstGeom>
        </p:spPr>
      </p:pic>
    </p:spTree>
    <p:extLst>
      <p:ext uri="{BB962C8B-B14F-4D97-AF65-F5344CB8AC3E}">
        <p14:creationId xmlns:p14="http://schemas.microsoft.com/office/powerpoint/2010/main" val="1499044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BFBC4BC-EBA2-4365-8CDD-6B6AF7587D38}"/>
              </a:ext>
            </a:extLst>
          </p:cNvPr>
          <p:cNvPicPr>
            <a:picLocks noChangeAspect="1"/>
          </p:cNvPicPr>
          <p:nvPr/>
        </p:nvPicPr>
        <p:blipFill>
          <a:blip r:embed="rId3"/>
          <a:stretch>
            <a:fillRect/>
          </a:stretch>
        </p:blipFill>
        <p:spPr>
          <a:xfrm>
            <a:off x="0" y="0"/>
            <a:ext cx="5387185" cy="6858000"/>
          </a:xfrm>
          <a:prstGeom prst="rect">
            <a:avLst/>
          </a:prstGeom>
        </p:spPr>
      </p:pic>
      <p:sp>
        <p:nvSpPr>
          <p:cNvPr id="2" name="Titel 1">
            <a:extLst>
              <a:ext uri="{FF2B5EF4-FFF2-40B4-BE49-F238E27FC236}">
                <a16:creationId xmlns:a16="http://schemas.microsoft.com/office/drawing/2014/main" id="{0C3A153F-5EE1-49D8-B42A-4B84E7028154}"/>
              </a:ext>
            </a:extLst>
          </p:cNvPr>
          <p:cNvSpPr>
            <a:spLocks noGrp="1"/>
          </p:cNvSpPr>
          <p:nvPr>
            <p:ph type="title"/>
          </p:nvPr>
        </p:nvSpPr>
        <p:spPr/>
        <p:txBody>
          <a:bodyPr>
            <a:normAutofit/>
          </a:bodyPr>
          <a:lstStyle/>
          <a:p>
            <a:r>
              <a:rPr lang="nl-BE" sz="3600" b="1" dirty="0">
                <a:solidFill>
                  <a:srgbClr val="034E9F"/>
                </a:solidFill>
                <a:latin typeface="Open Sans"/>
              </a:rPr>
              <a:t>5. Status (1/5/22) </a:t>
            </a:r>
          </a:p>
        </p:txBody>
      </p:sp>
      <p:pic>
        <p:nvPicPr>
          <p:cNvPr id="7" name="Afbeelding 6">
            <a:extLst>
              <a:ext uri="{FF2B5EF4-FFF2-40B4-BE49-F238E27FC236}">
                <a16:creationId xmlns:a16="http://schemas.microsoft.com/office/drawing/2014/main" id="{60B77E95-3C2C-42A0-8B87-CF9E7BE6DB5B}"/>
              </a:ext>
            </a:extLst>
          </p:cNvPr>
          <p:cNvPicPr>
            <a:picLocks noChangeAspect="1"/>
          </p:cNvPicPr>
          <p:nvPr/>
        </p:nvPicPr>
        <p:blipFill>
          <a:blip r:embed="rId4"/>
          <a:stretch>
            <a:fillRect/>
          </a:stretch>
        </p:blipFill>
        <p:spPr>
          <a:xfrm>
            <a:off x="6839512" y="42131"/>
            <a:ext cx="2304488" cy="993734"/>
          </a:xfrm>
          <a:prstGeom prst="rect">
            <a:avLst/>
          </a:prstGeom>
        </p:spPr>
      </p:pic>
      <p:sp>
        <p:nvSpPr>
          <p:cNvPr id="4" name="Tijdelijke aanduiding voor inhoud 3">
            <a:extLst>
              <a:ext uri="{FF2B5EF4-FFF2-40B4-BE49-F238E27FC236}">
                <a16:creationId xmlns:a16="http://schemas.microsoft.com/office/drawing/2014/main" id="{95A09E68-CFC4-4AF3-A4B3-9E20E8D99DF7}"/>
              </a:ext>
            </a:extLst>
          </p:cNvPr>
          <p:cNvSpPr>
            <a:spLocks noGrp="1"/>
          </p:cNvSpPr>
          <p:nvPr>
            <p:ph sz="half" idx="1"/>
          </p:nvPr>
        </p:nvSpPr>
        <p:spPr>
          <a:xfrm>
            <a:off x="5674936" y="1589955"/>
            <a:ext cx="3195687" cy="4351338"/>
          </a:xfrm>
        </p:spPr>
        <p:txBody>
          <a:bodyPr>
            <a:normAutofit/>
          </a:bodyPr>
          <a:lstStyle/>
          <a:p>
            <a:endParaRPr lang="nl-BE" dirty="0"/>
          </a:p>
          <a:p>
            <a:r>
              <a:rPr lang="nl-BE" dirty="0"/>
              <a:t>40 </a:t>
            </a:r>
            <a:r>
              <a:rPr lang="nl-BE" dirty="0" err="1"/>
              <a:t>eHUBS</a:t>
            </a:r>
            <a:endParaRPr lang="nl-BE" dirty="0"/>
          </a:p>
          <a:p>
            <a:r>
              <a:rPr lang="nl-BE" dirty="0"/>
              <a:t>30</a:t>
            </a:r>
            <a:r>
              <a:rPr lang="nl-BE" dirty="0">
                <a:highlight>
                  <a:srgbClr val="FFFF00"/>
                </a:highlight>
              </a:rPr>
              <a:t> Cargoroos </a:t>
            </a:r>
            <a:r>
              <a:rPr lang="nl-BE" dirty="0"/>
              <a:t>(30 stations)</a:t>
            </a:r>
          </a:p>
          <a:p>
            <a:r>
              <a:rPr lang="nl-BE" dirty="0"/>
              <a:t>40 </a:t>
            </a:r>
            <a:r>
              <a:rPr lang="nl-BE" dirty="0" err="1">
                <a:highlight>
                  <a:srgbClr val="FF0000"/>
                </a:highlight>
              </a:rPr>
              <a:t>Urbees</a:t>
            </a:r>
            <a:r>
              <a:rPr lang="nl-BE" dirty="0"/>
              <a:t> (5+1 stations)</a:t>
            </a:r>
          </a:p>
          <a:p>
            <a:r>
              <a:rPr lang="nl-BE" dirty="0"/>
              <a:t>17 </a:t>
            </a:r>
            <a:r>
              <a:rPr lang="nl-BE" dirty="0" err="1">
                <a:highlight>
                  <a:srgbClr val="00FF00"/>
                </a:highlight>
              </a:rPr>
              <a:t>EVs</a:t>
            </a:r>
            <a:r>
              <a:rPr lang="nl-BE" dirty="0"/>
              <a:t> (12 </a:t>
            </a:r>
            <a:r>
              <a:rPr lang="nl-BE" dirty="0" err="1"/>
              <a:t>eHUBs</a:t>
            </a:r>
            <a:r>
              <a:rPr lang="nl-BE" dirty="0"/>
              <a:t>) </a:t>
            </a:r>
          </a:p>
          <a:p>
            <a:r>
              <a:rPr lang="nl-BE" dirty="0"/>
              <a:t>Extra: </a:t>
            </a:r>
            <a:r>
              <a:rPr lang="nl-BE" dirty="0" err="1">
                <a:highlight>
                  <a:srgbClr val="808080"/>
                </a:highlight>
              </a:rPr>
              <a:t>parcel</a:t>
            </a:r>
            <a:r>
              <a:rPr lang="nl-BE" dirty="0">
                <a:highlight>
                  <a:srgbClr val="808080"/>
                </a:highlight>
              </a:rPr>
              <a:t> lockers </a:t>
            </a:r>
            <a:r>
              <a:rPr lang="nl-BE" dirty="0" err="1"/>
              <a:t>added</a:t>
            </a:r>
            <a:r>
              <a:rPr lang="nl-BE" dirty="0"/>
              <a:t> at 14 </a:t>
            </a:r>
            <a:r>
              <a:rPr lang="nl-BE" dirty="0" err="1"/>
              <a:t>eHUBS</a:t>
            </a:r>
            <a:r>
              <a:rPr lang="nl-BE" dirty="0"/>
              <a:t> (pilot project </a:t>
            </a:r>
            <a:r>
              <a:rPr lang="nl-BE" dirty="0" err="1"/>
              <a:t>ecozone</a:t>
            </a:r>
            <a:r>
              <a:rPr lang="nl-BE" dirty="0"/>
              <a:t>: </a:t>
            </a:r>
            <a:r>
              <a:rPr lang="nl-BE" dirty="0" err="1"/>
              <a:t>emission</a:t>
            </a:r>
            <a:r>
              <a:rPr lang="nl-BE" dirty="0"/>
              <a:t>-free post </a:t>
            </a:r>
            <a:r>
              <a:rPr lang="nl-BE" dirty="0" err="1"/>
              <a:t>and</a:t>
            </a:r>
            <a:r>
              <a:rPr lang="nl-BE" dirty="0"/>
              <a:t> </a:t>
            </a:r>
            <a:r>
              <a:rPr lang="nl-BE" dirty="0" err="1"/>
              <a:t>parcel</a:t>
            </a:r>
            <a:r>
              <a:rPr lang="nl-BE" dirty="0"/>
              <a:t> delivery)</a:t>
            </a:r>
          </a:p>
        </p:txBody>
      </p:sp>
    </p:spTree>
    <p:extLst>
      <p:ext uri="{BB962C8B-B14F-4D97-AF65-F5344CB8AC3E}">
        <p14:creationId xmlns:p14="http://schemas.microsoft.com/office/powerpoint/2010/main" val="3748383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5865991-1A12-44A4-8ED1-E8302F42B744}"/>
              </a:ext>
            </a:extLst>
          </p:cNvPr>
          <p:cNvPicPr>
            <a:picLocks noChangeAspect="1"/>
          </p:cNvPicPr>
          <p:nvPr/>
        </p:nvPicPr>
        <p:blipFill>
          <a:blip r:embed="rId3"/>
          <a:stretch>
            <a:fillRect/>
          </a:stretch>
        </p:blipFill>
        <p:spPr>
          <a:xfrm>
            <a:off x="299245" y="377512"/>
            <a:ext cx="8669263" cy="3450635"/>
          </a:xfrm>
          <a:prstGeom prst="rect">
            <a:avLst/>
          </a:prstGeom>
        </p:spPr>
      </p:pic>
      <p:pic>
        <p:nvPicPr>
          <p:cNvPr id="7" name="Afbeelding 6">
            <a:extLst>
              <a:ext uri="{FF2B5EF4-FFF2-40B4-BE49-F238E27FC236}">
                <a16:creationId xmlns:a16="http://schemas.microsoft.com/office/drawing/2014/main" id="{60B77E95-3C2C-42A0-8B87-CF9E7BE6DB5B}"/>
              </a:ext>
            </a:extLst>
          </p:cNvPr>
          <p:cNvPicPr>
            <a:picLocks noChangeAspect="1"/>
          </p:cNvPicPr>
          <p:nvPr/>
        </p:nvPicPr>
        <p:blipFill rotWithShape="1">
          <a:blip r:embed="rId4"/>
          <a:stretch/>
        </p:blipFill>
        <p:spPr>
          <a:xfrm>
            <a:off x="587399" y="5034123"/>
            <a:ext cx="2304488" cy="993734"/>
          </a:xfrm>
          <a:prstGeom prst="rect">
            <a:avLst/>
          </a:prstGeom>
        </p:spPr>
      </p:pic>
      <p:sp>
        <p:nvSpPr>
          <p:cNvPr id="13" name="Titel 1">
            <a:extLst>
              <a:ext uri="{FF2B5EF4-FFF2-40B4-BE49-F238E27FC236}">
                <a16:creationId xmlns:a16="http://schemas.microsoft.com/office/drawing/2014/main" id="{BD854025-228F-46B7-A86A-30865832C7D3}"/>
              </a:ext>
            </a:extLst>
          </p:cNvPr>
          <p:cNvSpPr>
            <a:spLocks noGrp="1"/>
          </p:cNvSpPr>
          <p:nvPr>
            <p:ph sz="half" idx="2"/>
          </p:nvPr>
        </p:nvSpPr>
        <p:spPr>
          <a:xfrm>
            <a:off x="3146220" y="4381337"/>
            <a:ext cx="4932552" cy="2010550"/>
          </a:xfrm>
          <a:solidFill>
            <a:schemeClr val="bg2">
              <a:lumMod val="25000"/>
            </a:schemeClr>
          </a:solidFill>
        </p:spPr>
        <p:txBody>
          <a:bodyPr vert="horz" lIns="91440" tIns="45720" rIns="91440" bIns="45720" rtlCol="0" anchor="ctr">
            <a:normAutofit/>
          </a:bodyPr>
          <a:lstStyle/>
          <a:p>
            <a:pPr marL="0" indent="0" algn="ctr" defTabSz="914400">
              <a:buNone/>
            </a:pPr>
            <a:r>
              <a:rPr lang="en-US" sz="2400" b="1" kern="1200" dirty="0">
                <a:solidFill>
                  <a:srgbClr val="FFFFFF"/>
                </a:solidFill>
                <a:latin typeface="+mj-lt"/>
                <a:ea typeface="+mj-ea"/>
                <a:cs typeface="+mj-cs"/>
              </a:rPr>
              <a:t>De Becker-Remy: </a:t>
            </a:r>
          </a:p>
          <a:p>
            <a:pPr marL="0" indent="0" algn="ctr" defTabSz="914400">
              <a:buNone/>
            </a:pPr>
            <a:endParaRPr lang="en-US" sz="2400" b="1" dirty="0">
              <a:solidFill>
                <a:srgbClr val="FFFFFF"/>
              </a:solidFill>
              <a:latin typeface="+mj-lt"/>
              <a:ea typeface="+mj-ea"/>
              <a:cs typeface="+mj-cs"/>
            </a:endParaRPr>
          </a:p>
          <a:p>
            <a:pPr marL="0" indent="0" algn="ctr" defTabSz="914400">
              <a:buNone/>
            </a:pPr>
            <a:r>
              <a:rPr lang="en-US" sz="2400" b="1" kern="1200" dirty="0">
                <a:solidFill>
                  <a:srgbClr val="FFFFFF"/>
                </a:solidFill>
                <a:latin typeface="+mj-lt"/>
                <a:ea typeface="+mj-ea"/>
                <a:cs typeface="+mj-cs"/>
              </a:rPr>
              <a:t>bus + e-cargo bike + EV + shared cars + parcel locker</a:t>
            </a:r>
          </a:p>
        </p:txBody>
      </p:sp>
    </p:spTree>
    <p:extLst>
      <p:ext uri="{BB962C8B-B14F-4D97-AF65-F5344CB8AC3E}">
        <p14:creationId xmlns:p14="http://schemas.microsoft.com/office/powerpoint/2010/main" val="2385650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48D9584-D2FD-48CE-9E17-4E250B743B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fbeelding 5">
            <a:extLst>
              <a:ext uri="{FF2B5EF4-FFF2-40B4-BE49-F238E27FC236}">
                <a16:creationId xmlns:a16="http://schemas.microsoft.com/office/drawing/2014/main" id="{2B5D0472-A091-4002-8699-8CE281110EDE}"/>
              </a:ext>
            </a:extLst>
          </p:cNvPr>
          <p:cNvPicPr>
            <a:picLocks noChangeAspect="1"/>
          </p:cNvPicPr>
          <p:nvPr/>
        </p:nvPicPr>
        <p:blipFill rotWithShape="1">
          <a:blip r:embed="rId3"/>
          <a:srcRect l="20860" r="19304" b="-3"/>
          <a:stretch/>
        </p:blipFill>
        <p:spPr>
          <a:xfrm>
            <a:off x="2682914" y="10"/>
            <a:ext cx="3734478"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4" name="Afbeelding 3">
            <a:extLst>
              <a:ext uri="{FF2B5EF4-FFF2-40B4-BE49-F238E27FC236}">
                <a16:creationId xmlns:a16="http://schemas.microsoft.com/office/drawing/2014/main" id="{1CEBBBCE-D85A-474A-90E3-0590BD3E24A5}"/>
              </a:ext>
            </a:extLst>
          </p:cNvPr>
          <p:cNvPicPr>
            <a:picLocks noChangeAspect="1"/>
          </p:cNvPicPr>
          <p:nvPr/>
        </p:nvPicPr>
        <p:blipFill rotWithShape="1">
          <a:blip r:embed="rId4"/>
          <a:srcRect l="16539" r="11443" b="-4"/>
          <a:stretch/>
        </p:blipFill>
        <p:spPr>
          <a:xfrm>
            <a:off x="5866892" y="3456433"/>
            <a:ext cx="3277108" cy="3401568"/>
          </a:xfrm>
          <a:custGeom>
            <a:avLst/>
            <a:gdLst/>
            <a:ahLst/>
            <a:cxnLst/>
            <a:rect l="l" t="t" r="r" b="b"/>
            <a:pathLst>
              <a:path w="4369477" h="3401568">
                <a:moveTo>
                  <a:pt x="781270" y="0"/>
                </a:moveTo>
                <a:lnTo>
                  <a:pt x="4369477" y="0"/>
                </a:lnTo>
                <a:lnTo>
                  <a:pt x="4369477" y="3401568"/>
                </a:lnTo>
                <a:lnTo>
                  <a:pt x="0" y="3401568"/>
                </a:lnTo>
                <a:lnTo>
                  <a:pt x="1963" y="3397912"/>
                </a:lnTo>
                <a:cubicBezTo>
                  <a:pt x="454182" y="2512619"/>
                  <a:pt x="736170" y="1430108"/>
                  <a:pt x="776876" y="254399"/>
                </a:cubicBezTo>
                <a:close/>
              </a:path>
            </a:pathLst>
          </a:custGeom>
        </p:spPr>
      </p:pic>
      <p:pic>
        <p:nvPicPr>
          <p:cNvPr id="8" name="Afbeelding 7">
            <a:extLst>
              <a:ext uri="{FF2B5EF4-FFF2-40B4-BE49-F238E27FC236}">
                <a16:creationId xmlns:a16="http://schemas.microsoft.com/office/drawing/2014/main" id="{22FB0786-CD13-4C00-8C30-A95C602D1641}"/>
              </a:ext>
            </a:extLst>
          </p:cNvPr>
          <p:cNvPicPr>
            <a:picLocks noChangeAspect="1"/>
          </p:cNvPicPr>
          <p:nvPr/>
        </p:nvPicPr>
        <p:blipFill rotWithShape="1">
          <a:blip r:embed="rId5"/>
          <a:srcRect r="-3" b="3070"/>
          <a:stretch/>
        </p:blipFill>
        <p:spPr>
          <a:xfrm>
            <a:off x="2722695" y="3456432"/>
            <a:ext cx="369410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17" name="Freeform: Shape 16">
            <a:extLst>
              <a:ext uri="{FF2B5EF4-FFF2-40B4-BE49-F238E27FC236}">
                <a16:creationId xmlns:a16="http://schemas.microsoft.com/office/drawing/2014/main" id="{CA17DEF4-6C5D-41C6-8D93-5C7CFD7AD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97852"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Freeform: Shape 18">
            <a:extLst>
              <a:ext uri="{FF2B5EF4-FFF2-40B4-BE49-F238E27FC236}">
                <a16:creationId xmlns:a16="http://schemas.microsoft.com/office/drawing/2014/main" id="{22BBC5A3-5C8C-4FB9-AEFF-8778D2C98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9878"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8B9D94FD-A76D-44A3-81DE-40C22717E0A1}"/>
              </a:ext>
            </a:extLst>
          </p:cNvPr>
          <p:cNvSpPr txBox="1">
            <a:spLocks/>
          </p:cNvSpPr>
          <p:nvPr/>
        </p:nvSpPr>
        <p:spPr>
          <a:xfrm>
            <a:off x="329184" y="2460396"/>
            <a:ext cx="2561224" cy="1947012"/>
          </a:xfrm>
          <a:prstGeom prst="rect">
            <a:avLst/>
          </a:prstGeom>
          <a:solidFill>
            <a:schemeClr val="bg2">
              <a:lumMod val="25000"/>
            </a:schemeClr>
          </a:solidFill>
        </p:spPr>
        <p:txBody>
          <a:bodyPr vert="horz" lIns="91440" tIns="45720" rIns="91440" bIns="45720" rtlCol="0" anchor="ctr">
            <a:normAutofit/>
          </a:bodyPr>
          <a:lstStyle>
            <a:defPPr>
              <a:defRPr lang="en-US"/>
            </a:defPPr>
            <a:lvl1pPr indent="0" algn="ctr" defTabSz="914400">
              <a:lnSpc>
                <a:spcPct val="90000"/>
              </a:lnSpc>
              <a:spcBef>
                <a:spcPts val="750"/>
              </a:spcBef>
              <a:buFont typeface="Arial" panose="020B0604020202020204" pitchFamily="34" charset="0"/>
              <a:buNone/>
              <a:defRPr sz="2400" b="1">
                <a:solidFill>
                  <a:srgbClr val="FFFFFF"/>
                </a:solidFill>
                <a:latin typeface="+mj-lt"/>
                <a:ea typeface="+mj-ea"/>
                <a:cs typeface="+mj-cs"/>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US" dirty="0" err="1"/>
              <a:t>Heverlee</a:t>
            </a:r>
            <a:r>
              <a:rPr lang="en-US" dirty="0"/>
              <a:t> Station: e-bikes, e-cargo bike, shared cars and bikes</a:t>
            </a:r>
          </a:p>
        </p:txBody>
      </p:sp>
      <p:sp>
        <p:nvSpPr>
          <p:cNvPr id="21" name="Rectangle 20">
            <a:extLst>
              <a:ext uri="{FF2B5EF4-FFF2-40B4-BE49-F238E27FC236}">
                <a16:creationId xmlns:a16="http://schemas.microsoft.com/office/drawing/2014/main" id="{3BB917E8-D696-4787-96D6-521A9C42F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7704"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Afbeelding 9">
            <a:extLst>
              <a:ext uri="{FF2B5EF4-FFF2-40B4-BE49-F238E27FC236}">
                <a16:creationId xmlns:a16="http://schemas.microsoft.com/office/drawing/2014/main" id="{8B244C18-ABDA-4367-A2CE-71F9C150888D}"/>
              </a:ext>
            </a:extLst>
          </p:cNvPr>
          <p:cNvPicPr>
            <a:picLocks noChangeAspect="1"/>
          </p:cNvPicPr>
          <p:nvPr/>
        </p:nvPicPr>
        <p:blipFill rotWithShape="1">
          <a:blip r:embed="rId6"/>
          <a:srcRect t="35280" r="-1" b="36027"/>
          <a:stretch/>
        </p:blipFill>
        <p:spPr>
          <a:xfrm>
            <a:off x="5883905" y="10"/>
            <a:ext cx="3260096" cy="3401558"/>
          </a:xfrm>
          <a:custGeom>
            <a:avLst/>
            <a:gdLst/>
            <a:ahLst/>
            <a:cxnLst/>
            <a:rect l="l" t="t" r="r" b="b"/>
            <a:pathLst>
              <a:path w="4346795" h="3401568">
                <a:moveTo>
                  <a:pt x="0" y="0"/>
                </a:moveTo>
                <a:lnTo>
                  <a:pt x="4346795" y="0"/>
                </a:lnTo>
                <a:lnTo>
                  <a:pt x="4346795" y="3401568"/>
                </a:lnTo>
                <a:lnTo>
                  <a:pt x="762748" y="3401568"/>
                </a:lnTo>
                <a:lnTo>
                  <a:pt x="751436" y="2963954"/>
                </a:lnTo>
                <a:cubicBezTo>
                  <a:pt x="698408" y="1942163"/>
                  <a:pt x="463174" y="995044"/>
                  <a:pt x="93264" y="192283"/>
                </a:cubicBezTo>
                <a:close/>
              </a:path>
            </a:pathLst>
          </a:custGeom>
        </p:spPr>
      </p:pic>
      <p:sp>
        <p:nvSpPr>
          <p:cNvPr id="23" name="Rectangle 22">
            <a:extLst>
              <a:ext uri="{FF2B5EF4-FFF2-40B4-BE49-F238E27FC236}">
                <a16:creationId xmlns:a16="http://schemas.microsoft.com/office/drawing/2014/main" id="{39F4C545-E278-42ED-9B78-2EBA464444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4544568"/>
            <a:ext cx="256122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Rechte verbindingslijn 11">
            <a:extLst>
              <a:ext uri="{FF2B5EF4-FFF2-40B4-BE49-F238E27FC236}">
                <a16:creationId xmlns:a16="http://schemas.microsoft.com/office/drawing/2014/main" id="{FB8453AA-136D-46BC-8872-6DDAC7381C74}"/>
              </a:ext>
            </a:extLst>
          </p:cNvPr>
          <p:cNvCxnSpPr>
            <a:cxnSpLocks/>
          </p:cNvCxnSpPr>
          <p:nvPr/>
        </p:nvCxnSpPr>
        <p:spPr>
          <a:xfrm>
            <a:off x="3704734" y="2554664"/>
            <a:ext cx="669303" cy="263950"/>
          </a:xfrm>
          <a:prstGeom prst="line">
            <a:avLst/>
          </a:prstGeom>
          <a:ln w="165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3" name="Afbeelding 12">
            <a:extLst>
              <a:ext uri="{FF2B5EF4-FFF2-40B4-BE49-F238E27FC236}">
                <a16:creationId xmlns:a16="http://schemas.microsoft.com/office/drawing/2014/main" id="{B32203F4-0FF9-4960-A0D4-A0280C2842C0}"/>
              </a:ext>
            </a:extLst>
          </p:cNvPr>
          <p:cNvPicPr>
            <a:picLocks noChangeAspect="1"/>
          </p:cNvPicPr>
          <p:nvPr/>
        </p:nvPicPr>
        <p:blipFill rotWithShape="1">
          <a:blip r:embed="rId7"/>
          <a:stretch/>
        </p:blipFill>
        <p:spPr>
          <a:xfrm>
            <a:off x="96861" y="93955"/>
            <a:ext cx="2466175" cy="1063456"/>
          </a:xfrm>
          <a:prstGeom prst="rect">
            <a:avLst/>
          </a:prstGeom>
        </p:spPr>
      </p:pic>
    </p:spTree>
    <p:extLst>
      <p:ext uri="{BB962C8B-B14F-4D97-AF65-F5344CB8AC3E}">
        <p14:creationId xmlns:p14="http://schemas.microsoft.com/office/powerpoint/2010/main" val="15333472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houd">
  <a:themeElements>
    <a:clrScheme name="Leuven">
      <a:dk1>
        <a:srgbClr val="D0CA01"/>
      </a:dk1>
      <a:lt1>
        <a:srgbClr val="000000"/>
      </a:lt1>
      <a:dk2>
        <a:srgbClr val="FFFFFF"/>
      </a:dk2>
      <a:lt2>
        <a:srgbClr val="008C36"/>
      </a:lt2>
      <a:accent1>
        <a:srgbClr val="E30512"/>
      </a:accent1>
      <a:accent2>
        <a:srgbClr val="BD1721"/>
      </a:accent2>
      <a:accent3>
        <a:srgbClr val="E84F1C"/>
      </a:accent3>
      <a:accent4>
        <a:srgbClr val="F59C14"/>
      </a:accent4>
      <a:accent5>
        <a:srgbClr val="2E2E82"/>
      </a:accent5>
      <a:accent6>
        <a:srgbClr val="87144D"/>
      </a:accent6>
      <a:hlink>
        <a:srgbClr val="2E2E82"/>
      </a:hlink>
      <a:folHlink>
        <a:srgbClr val="87144D"/>
      </a:folHlink>
    </a:clrScheme>
    <a:fontScheme name="Leuven">
      <a:majorFont>
        <a:latin typeface="Strawford"/>
        <a:ea typeface=""/>
        <a:cs typeface=""/>
      </a:majorFont>
      <a:minorFont>
        <a:latin typeface="Strawfor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E925B2EB-5C67-4A2D-B060-6E848C6F5A92}" vid="{30148377-8E2D-414F-9E83-52D743CD491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9E8CB689BBF064F911E71EFFC1CB2A3" ma:contentTypeVersion="13" ma:contentTypeDescription="Create a new document." ma:contentTypeScope="" ma:versionID="3858b4c0a2009abb6d317c37f65f5eeb">
  <xsd:schema xmlns:xsd="http://www.w3.org/2001/XMLSchema" xmlns:xs="http://www.w3.org/2001/XMLSchema" xmlns:p="http://schemas.microsoft.com/office/2006/metadata/properties" xmlns:ns2="fb7a3a8e-7964-4418-ab96-7edc9afd578f" xmlns:ns3="07e80eab-9d26-4ae7-bd74-003410c928f3" targetNamespace="http://schemas.microsoft.com/office/2006/metadata/properties" ma:root="true" ma:fieldsID="862e075237805341c11d2ba2e9d255ae" ns2:_="" ns3:_="">
    <xsd:import namespace="fb7a3a8e-7964-4418-ab96-7edc9afd578f"/>
    <xsd:import namespace="07e80eab-9d26-4ae7-bd74-003410c928f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7a3a8e-7964-4418-ab96-7edc9afd57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7e80eab-9d26-4ae7-bd74-003410c928f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40135DF-52EE-406F-AAFC-747E9B204509}">
  <ds:schemaRefs>
    <ds:schemaRef ds:uri="http://schemas.microsoft.com/sharepoint/v3/contenttype/forms"/>
  </ds:schemaRefs>
</ds:datastoreItem>
</file>

<file path=customXml/itemProps2.xml><?xml version="1.0" encoding="utf-8"?>
<ds:datastoreItem xmlns:ds="http://schemas.openxmlformats.org/officeDocument/2006/customXml" ds:itemID="{AC04687B-F22E-408E-9B29-963B3A0C2B6C}"/>
</file>

<file path=customXml/itemProps3.xml><?xml version="1.0" encoding="utf-8"?>
<ds:datastoreItem xmlns:ds="http://schemas.openxmlformats.org/officeDocument/2006/customXml" ds:itemID="{B4FF9566-7442-44A6-B3D6-2FD174E7DD51}">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2745</TotalTime>
  <Words>1554</Words>
  <Application>Microsoft Office PowerPoint</Application>
  <PresentationFormat>Diavoorstelling (4:3)</PresentationFormat>
  <Paragraphs>199</Paragraphs>
  <Slides>18</Slides>
  <Notes>13</Notes>
  <HiddenSlides>0</HiddenSlides>
  <MMClips>0</MMClips>
  <ScaleCrop>false</ScaleCrop>
  <HeadingPairs>
    <vt:vector size="6" baseType="variant">
      <vt:variant>
        <vt:lpstr>Gebruikte lettertypen</vt:lpstr>
      </vt:variant>
      <vt:variant>
        <vt:i4>6</vt:i4>
      </vt:variant>
      <vt:variant>
        <vt:lpstr>Thema</vt:lpstr>
      </vt:variant>
      <vt:variant>
        <vt:i4>2</vt:i4>
      </vt:variant>
      <vt:variant>
        <vt:lpstr>Diatitels</vt:lpstr>
      </vt:variant>
      <vt:variant>
        <vt:i4>18</vt:i4>
      </vt:variant>
    </vt:vector>
  </HeadingPairs>
  <TitlesOfParts>
    <vt:vector size="26" baseType="lpstr">
      <vt:lpstr>Microsoft JhengHei UI</vt:lpstr>
      <vt:lpstr>Arial</vt:lpstr>
      <vt:lpstr>Calibri</vt:lpstr>
      <vt:lpstr>Calibri Light</vt:lpstr>
      <vt:lpstr>Open Sans</vt:lpstr>
      <vt:lpstr>Strawford</vt:lpstr>
      <vt:lpstr>Office Theme</vt:lpstr>
      <vt:lpstr>Inhoud</vt:lpstr>
      <vt:lpstr>PowerPoint-presentatie</vt:lpstr>
      <vt:lpstr>1. Context</vt:lpstr>
      <vt:lpstr>2. At the start</vt:lpstr>
      <vt:lpstr>3. Driving forces</vt:lpstr>
      <vt:lpstr>4. Location determination </vt:lpstr>
      <vt:lpstr>4. Location determination </vt:lpstr>
      <vt:lpstr>5. Status (1/5/22) </vt:lpstr>
      <vt:lpstr>PowerPoint-presentatie</vt:lpstr>
      <vt:lpstr>PowerPoint-presentatie</vt:lpstr>
      <vt:lpstr>6. Use of shared mobility (1/3/22)</vt:lpstr>
      <vt:lpstr>PowerPoint-presentatie</vt:lpstr>
      <vt:lpstr>Rentals</vt:lpstr>
      <vt:lpstr>PowerPoint-presentatie</vt:lpstr>
      <vt:lpstr>Rentals</vt:lpstr>
      <vt:lpstr>6.3. Shared e-cars</vt:lpstr>
      <vt:lpstr>7. Plans </vt:lpstr>
      <vt:lpstr>8. Tips and tricks</vt:lpstr>
      <vt:lpstr>PowerPoint-presentatie</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c:creator>
  <cp:lastModifiedBy>Hilke Evenepoel</cp:lastModifiedBy>
  <cp:revision>148</cp:revision>
  <dcterms:created xsi:type="dcterms:W3CDTF">2015-03-06T10:50:13Z</dcterms:created>
  <dcterms:modified xsi:type="dcterms:W3CDTF">2022-05-02T15:54:19Z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0x01010099E8CB689BBF064F911E71EFFC1CB2A3</vt:lpwstr>
  </property>
</Properties>
</file>