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  <p:sldMasterId id="2147483708" r:id="rId6"/>
  </p:sldMasterIdLst>
  <p:notesMasterIdLst>
    <p:notesMasterId r:id="rId21"/>
  </p:notesMasterIdLst>
  <p:sldIdLst>
    <p:sldId id="482" r:id="rId7"/>
    <p:sldId id="493" r:id="rId8"/>
    <p:sldId id="659" r:id="rId9"/>
    <p:sldId id="650" r:id="rId10"/>
    <p:sldId id="665" r:id="rId11"/>
    <p:sldId id="667" r:id="rId12"/>
    <p:sldId id="666" r:id="rId13"/>
    <p:sldId id="669" r:id="rId14"/>
    <p:sldId id="670" r:id="rId15"/>
    <p:sldId id="662" r:id="rId16"/>
    <p:sldId id="673" r:id="rId17"/>
    <p:sldId id="671" r:id="rId18"/>
    <p:sldId id="672" r:id="rId19"/>
    <p:sldId id="65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an" initials="I" lastIdx="18" clrIdx="0">
    <p:extLst>
      <p:ext uri="{19B8F6BF-5375-455C-9EA6-DF929625EA0E}">
        <p15:presenceInfo xmlns:p15="http://schemas.microsoft.com/office/powerpoint/2012/main" userId="S::Ian.Inglis@tfgm.com::9c208544-f5b5-434e-a050-a0c4427e9cee" providerId="AD"/>
      </p:ext>
    </p:extLst>
  </p:cmAuthor>
  <p:cmAuthor id="2" name="Sarah Kumeta" initials="SK" lastIdx="1" clrIdx="1">
    <p:extLst>
      <p:ext uri="{19B8F6BF-5375-455C-9EA6-DF929625EA0E}">
        <p15:presenceInfo xmlns:p15="http://schemas.microsoft.com/office/powerpoint/2012/main" userId="S::Sarah.Kumeta@tfgm.com::99cf5c1b-38b6-41eb-8ae8-c1cdf55c4a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08:41:13.057" idx="2">
    <p:pos x="7565" y="1021"/>
    <p:text>i have re-ordered these slightly.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08:41:42.804" idx="3">
    <p:pos x="992" y="1312"/>
    <p:text>has this been mapped out?  We need to be careful with wording here.</p:text>
    <p:extLst>
      <p:ext uri="{C676402C-5697-4E1C-873F-D02D1690AC5C}">
        <p15:threadingInfo xmlns:p15="http://schemas.microsoft.com/office/powerpoint/2012/main" timeZoneBias="0"/>
      </p:ext>
    </p:extLst>
  </p:cm>
  <p:cm authorId="1" dt="2022-03-17T08:42:39.129" idx="4">
    <p:pos x="1526" y="1740"/>
    <p:text>if they look at this i am sure they will ask the question of "which vehicles fall into which hub?"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08:45:24.887" idx="7">
    <p:pos x="796" y="612"/>
    <p:text>should this be "Cargobike usage"</p:text>
    <p:extLst>
      <p:ext uri="{C676402C-5697-4E1C-873F-D02D1690AC5C}">
        <p15:threadingInfo xmlns:p15="http://schemas.microsoft.com/office/powerpoint/2012/main" timeZoneBias="0"/>
      </p:ext>
    </p:extLst>
  </p:cm>
  <p:cm authorId="1" dt="2022-03-17T08:45:52.464" idx="8">
    <p:pos x="7322" y="2969"/>
    <p:text>may be best to write "medium sized ethical supermarket"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08:46:52.518" idx="9">
    <p:pos x="4923" y="2838"/>
    <p:text>spring/summer?</p:text>
    <p:extLst>
      <p:ext uri="{C676402C-5697-4E1C-873F-D02D1690AC5C}">
        <p15:threadingInfo xmlns:p15="http://schemas.microsoft.com/office/powerpoint/2012/main" timeZoneBias="0"/>
      </p:ext>
    </p:extLst>
  </p:cm>
  <p:cm authorId="1" dt="2022-03-17T08:47:31.305" idx="10">
    <p:pos x="4893" y="2001"/>
    <p:text>probably better to use "obtain approvals" rather than "sign off"</p:text>
    <p:extLst>
      <p:ext uri="{C676402C-5697-4E1C-873F-D02D1690AC5C}">
        <p15:threadingInfo xmlns:p15="http://schemas.microsoft.com/office/powerpoint/2012/main" timeZoneBias="0"/>
      </p:ext>
    </p:extLst>
  </p:cm>
  <p:cm authorId="1" dt="2022-03-17T08:48:06.749" idx="11">
    <p:pos x="7417" y="2001"/>
    <p:text>might be good to mention the potential to intergrate with Metrolink at Stretford.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08:49:54.087" idx="13">
    <p:pos x="5422" y="1413"/>
    <p:text>need to explain why it is "yellow and black"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3-24T09:32:23.605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21E5B-B6E1-4863-8B31-62EBD7914DBC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B0CC2-FD7A-49A6-83DF-5BE22437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51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TEMPLATE INTRO</a:t>
            </a:r>
            <a:r>
              <a:rPr lang="en-GB" baseline="0"/>
              <a:t> SLIDE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9E847-5F97-4D18-B814-B94C22878E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9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TEMPLATE –</a:t>
            </a:r>
            <a:r>
              <a:rPr lang="en-GB" baseline="0"/>
              <a:t> IMAGE AND TEXT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9E847-5F97-4D18-B814-B94C22878E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60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TEMPLATE INTRO</a:t>
            </a:r>
            <a:r>
              <a:rPr lang="en-GB" baseline="0"/>
              <a:t> SLIDE</a:t>
            </a:r>
            <a:endParaRPr lang="en-GB"/>
          </a:p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9E847-5F97-4D18-B814-B94C22878E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71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Ambassador scheme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9E847-5F97-4D18-B814-B94C22878E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0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EXPLAIN: The floating car club model is a useful exercise to understand how the car club fleet may be extended in the absence of each car club vehicle not being able to have their own dedicated EVCI.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B0CC2-FD7A-49A6-83DF-5BE22437770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43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9E847-5F97-4D18-B814-B94C22878E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8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034B-3A34-8D4B-9EB4-C01E1FA9D4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46335"/>
            <a:ext cx="9144000" cy="2387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80000"/>
              </a:lnSpc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THIS IS A TITLE OVER TWO LINES AND THE SECOND 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2F7FE-2460-E248-A789-185537C80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4502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C169C-95D7-ED4D-B9B4-8E366BC45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350" y="360000"/>
            <a:ext cx="1452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551AD-0CC6-4E4F-BD6E-7295268AE9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85D782-29DC-B841-AEEC-84C4B2A1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F2B4C-CB5A-BB45-933E-A8FBF5B6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A7AA1-BE94-4048-AE41-CCBDDA943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0A1F5-B63B-3043-87ED-8BBF8A127E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C24AA-0794-5442-9134-865CB5AF9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54C639-4A49-BB4A-B1CF-E498880C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832304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D3BCD7-6737-AE4B-8413-77AD6A1A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832304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15F46-A31E-C541-9F9F-2F23F5FE0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-4826" y="0"/>
            <a:ext cx="1219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9120336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9120336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54A52-C3E5-EA42-87E8-C65A2EABD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F82157-0281-9D4F-B9EB-7CA8B451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7632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8543D5-640F-3045-A0AD-AF3F7630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7632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FB496-49BA-404F-8FE4-3C5EA7FF33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4EF2A3-DF8F-2640-A931-95808BB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04312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8561FA-473E-514E-960F-80F1E830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04312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86BDE-BAE7-B849-8154-44D4105E9B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7632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76320" cy="42160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4A486-3103-064F-AE22-956BBED74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85D782-29DC-B841-AEEC-84C4B2A1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832304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F2B4C-CB5A-BB45-933E-A8FBF5B6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832304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2AA8D-B61F-CD44-94FF-7A435D72A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1C7AF3B-4C4C-424B-A39E-3D3676777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,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7175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F964F-3DF9-0245-8DA1-134C30E2E3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096D09-2DF3-2440-A49D-F6E8B4DA4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376" y="2761159"/>
            <a:ext cx="11233248" cy="133568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14F3A-1720-3342-B590-4F9DAF691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59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 full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2FED664-75A0-E44C-A1AA-32D25D2588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7175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096D09-2DF3-2440-A49D-F6E8B4DA4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376" y="2761159"/>
            <a:ext cx="11233248" cy="133568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14F3A-1720-3342-B590-4F9DAF691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34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Particle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671AC-BF0A-2243-8042-F6647C461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38" y="1247503"/>
            <a:ext cx="11142462" cy="53310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F92F6-4792-1847-8759-654315F9B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3929">
            <a:off x="-1756350" y="5031781"/>
            <a:ext cx="8150119" cy="60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1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034B-3A34-8D4B-9EB4-C01E1FA9D4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46335"/>
            <a:ext cx="9144000" cy="2387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80000"/>
              </a:lnSpc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THIS IS A TITLE OVER TWO LINES AND THE SECOND 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2F7FE-2460-E248-A789-185537C80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4502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C169C-95D7-ED4D-B9B4-8E366BC45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350" y="360000"/>
            <a:ext cx="1452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8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1C7AF3B-4C4C-424B-A39E-3D3676777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-4825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003EF-594D-9C4F-8AAD-CB93D3F7A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DE0FE-E86F-2641-A565-641498FAC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F82157-0281-9D4F-B9EB-7CA8B451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8543D5-640F-3045-A0AD-AF3F7630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89A2B2-9AE7-A84C-A16E-CB4296811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2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BFC84-0F89-FF4E-913B-3EC1E5984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-4825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003EF-594D-9C4F-8AAD-CB93D3F7A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4EF2A3-DF8F-2640-A931-95808BB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8561FA-473E-514E-960F-80F1E830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AD095-7BA2-1642-BD9F-CDE46216F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B54AB-FC22-6F4F-AEE5-68225DFF0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1E3EE-A9D2-B74D-AC64-70A852AA0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1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551AD-0CC6-4E4F-BD6E-7295268AE9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85D782-29DC-B841-AEEC-84C4B2A1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F2B4C-CB5A-BB45-933E-A8FBF5B6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A7AA1-BE94-4048-AE41-CCBDDA943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0A1F5-B63B-3043-87ED-8BBF8A127E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C24AA-0794-5442-9134-865CB5AF9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54C639-4A49-BB4A-B1CF-E498880C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832304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D3BCD7-6737-AE4B-8413-77AD6A1A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832304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15F46-A31E-C541-9F9F-2F23F5FE0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-4826" y="0"/>
            <a:ext cx="1219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9120336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9120336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54A52-C3E5-EA42-87E8-C65A2EABD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F82157-0281-9D4F-B9EB-7CA8B451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7632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8543D5-640F-3045-A0AD-AF3F7630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7632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FB496-49BA-404F-8FE4-3C5EA7FF33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DE0FE-E86F-2641-A565-641498FAC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4EF2A3-DF8F-2640-A931-95808BB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04312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8561FA-473E-514E-960F-80F1E830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04312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86BDE-BAE7-B849-8154-44D4105E9B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7632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76320" cy="42160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4A486-3103-064F-AE22-956BBED74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85D782-29DC-B841-AEEC-84C4B2A1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832304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F2B4C-CB5A-BB45-933E-A8FBF5B6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832304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2AA8D-B61F-CD44-94FF-7A435D72A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,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7175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F964F-3DF9-0245-8DA1-134C30E2E3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096D09-2DF3-2440-A49D-F6E8B4DA4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376" y="2761159"/>
            <a:ext cx="11233248" cy="133568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14F3A-1720-3342-B590-4F9DAF691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12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 full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2FED664-75A0-E44C-A1AA-32D25D2588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7175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096D09-2DF3-2440-A49D-F6E8B4DA4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376" y="2761159"/>
            <a:ext cx="11233248" cy="133568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14F3A-1720-3342-B590-4F9DAF691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1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Particle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671AC-BF0A-2243-8042-F6647C461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38" y="1247503"/>
            <a:ext cx="11142462" cy="53310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F92F6-4792-1847-8759-654315F9B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3929">
            <a:off x="-1756350" y="5031781"/>
            <a:ext cx="8150119" cy="60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034B-3A34-8D4B-9EB4-C01E1FA9D4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46335"/>
            <a:ext cx="9144000" cy="2387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80000"/>
              </a:lnSpc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THIS IS A TITLE OVER TWO LINES AND THE SECOND 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2F7FE-2460-E248-A789-185537C80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4502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C169C-95D7-ED4D-B9B4-8E366BC45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350" y="360000"/>
            <a:ext cx="1452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1C7AF3B-4C4C-424B-A39E-3D3676777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-4825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003EF-594D-9C4F-8AAD-CB93D3F7A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F82157-0281-9D4F-B9EB-7CA8B451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8543D5-640F-3045-A0AD-AF3F7630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89A2B2-9AE7-A84C-A16E-CB4296811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DE0FE-E86F-2641-A565-641498FAC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F82157-0281-9D4F-B9EB-7CA8B451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8543D5-640F-3045-A0AD-AF3F7630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89A2B2-9AE7-A84C-A16E-CB4296811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BFC84-0F89-FF4E-913B-3EC1E5984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4EF2A3-DF8F-2640-A931-95808BB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8561FA-473E-514E-960F-80F1E830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AD095-7BA2-1642-BD9F-CDE46216F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B54AB-FC22-6F4F-AEE5-68225DFF0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1E3EE-A9D2-B74D-AC64-70A852AA0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551AD-0CC6-4E4F-BD6E-7295268AE9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85D782-29DC-B841-AEEC-84C4B2A1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F2B4C-CB5A-BB45-933E-A8FBF5B6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A7AA1-BE94-4048-AE41-CCBDDA943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0A1F5-B63B-3043-87ED-8BBF8A127E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C24AA-0794-5442-9134-865CB5AF9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BFC84-0F89-FF4E-913B-3EC1E5984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54C639-4A49-BB4A-B1CF-E498880C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832304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D3BCD7-6737-AE4B-8413-77AD6A1A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832304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15F46-A31E-C541-9F9F-2F23F5FE0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-4826" y="0"/>
            <a:ext cx="1219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9120336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9120336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54A52-C3E5-EA42-87E8-C65A2EABD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F82157-0281-9D4F-B9EB-7CA8B451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7632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8543D5-640F-3045-A0AD-AF3F7630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7632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FB496-49BA-404F-8FE4-3C5EA7FF33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4EF2A3-DF8F-2640-A931-95808BB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04312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8561FA-473E-514E-960F-80F1E830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04312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86BDE-BAE7-B849-8154-44D4105E9B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97632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976320" cy="42160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4A486-3103-064F-AE22-956BBED74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85D782-29DC-B841-AEEC-84C4B2A1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8832304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F2B4C-CB5A-BB45-933E-A8FBF5B6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8832304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2AA8D-B61F-CD44-94FF-7A435D72A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,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7175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F964F-3DF9-0245-8DA1-134C30E2E3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096D09-2DF3-2440-A49D-F6E8B4DA4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376" y="2761159"/>
            <a:ext cx="11233248" cy="133568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14F3A-1720-3342-B590-4F9DAF691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18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 full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2FED664-75A0-E44C-A1AA-32D25D2588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7175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096D09-2DF3-2440-A49D-F6E8B4DA4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376" y="2761159"/>
            <a:ext cx="11233248" cy="133568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14F3A-1720-3342-B590-4F9DAF691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36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671AC-BF0A-2243-8042-F6647C461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38" y="1247503"/>
            <a:ext cx="11142462" cy="53310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4EF2A3-DF8F-2640-A931-95808BB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8561FA-473E-514E-960F-80F1E830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AD095-7BA2-1642-BD9F-CDE46216F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Particle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671AC-BF0A-2243-8042-F6647C461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38" y="1247503"/>
            <a:ext cx="11142462" cy="53310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F92F6-4792-1847-8759-654315F9B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3929">
            <a:off x="-1756350" y="5031781"/>
            <a:ext cx="8150119" cy="60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&gt;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8"/>
          <p:cNvSpPr>
            <a:spLocks noGrp="1"/>
          </p:cNvSpPr>
          <p:nvPr>
            <p:ph type="body" sz="quarter" idx="31" hasCustomPrompt="1"/>
          </p:nvPr>
        </p:nvSpPr>
        <p:spPr>
          <a:xfrm>
            <a:off x="0" y="-1746"/>
            <a:ext cx="12191999" cy="6859746"/>
          </a:xfrm>
          <a:solidFill>
            <a:schemeClr val="bg1">
              <a:alpha val="55000"/>
            </a:schemeClr>
          </a:solidFill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   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62400" y="2590800"/>
            <a:ext cx="7339219" cy="2933700"/>
          </a:xfrm>
        </p:spPr>
        <p:txBody>
          <a:bodyPr numCol="1" spcCol="360000"/>
          <a:lstStyle>
            <a:lvl1pPr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20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8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7592" y="1142614"/>
            <a:ext cx="10394027" cy="66834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enter title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1019175" y="5865120"/>
            <a:ext cx="1000125" cy="442913"/>
          </a:xfrm>
          <a:ln w="6350">
            <a:solidFill>
              <a:schemeClr val="tx1">
                <a:alpha val="53000"/>
              </a:schemeClr>
            </a:solidFill>
          </a:ln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2019300" y="5865120"/>
            <a:ext cx="1000125" cy="442913"/>
          </a:xfrm>
          <a:solidFill>
            <a:schemeClr val="tx1">
              <a:alpha val="22000"/>
            </a:schemeClr>
          </a:solidFill>
          <a:ln w="6350">
            <a:solidFill>
              <a:schemeClr val="tx1"/>
            </a:solidFill>
          </a:ln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57" hasCustomPrompt="1"/>
          </p:nvPr>
        </p:nvSpPr>
        <p:spPr>
          <a:xfrm rot="5400000">
            <a:off x="2847183" y="6054349"/>
            <a:ext cx="107640" cy="60632"/>
          </a:xfrm>
          <a:prstGeom prst="triangle">
            <a:avLst/>
          </a:prstGeo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1088875" y="6054349"/>
            <a:ext cx="107640" cy="60632"/>
          </a:xfrm>
          <a:prstGeom prst="triangle">
            <a:avLst/>
          </a:prstGeom>
          <a:solidFill>
            <a:schemeClr val="tx1">
              <a:alpha val="2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6" name="Text Placeholder 43"/>
          <p:cNvSpPr>
            <a:spLocks noGrp="1"/>
          </p:cNvSpPr>
          <p:nvPr>
            <p:ph type="body" sz="quarter" idx="54" hasCustomPrompt="1"/>
          </p:nvPr>
        </p:nvSpPr>
        <p:spPr>
          <a:xfrm flipH="1">
            <a:off x="1000460" y="1881188"/>
            <a:ext cx="1978385" cy="177161"/>
          </a:xfrm>
          <a:custGeom>
            <a:avLst/>
            <a:gdLst>
              <a:gd name="connsiteX0" fmla="*/ 1978385 w 1978385"/>
              <a:gd name="connsiteY0" fmla="*/ 0 h 177161"/>
              <a:gd name="connsiteX1" fmla="*/ 1536728 w 1978385"/>
              <a:gd name="connsiteY1" fmla="*/ 0 h 177161"/>
              <a:gd name="connsiteX2" fmla="*/ 744728 w 1978385"/>
              <a:gd name="connsiteY2" fmla="*/ 0 h 177161"/>
              <a:gd name="connsiteX3" fmla="*/ 34385 w 1978385"/>
              <a:gd name="connsiteY3" fmla="*/ 0 h 177161"/>
              <a:gd name="connsiteX4" fmla="*/ 34385 w 1978385"/>
              <a:gd name="connsiteY4" fmla="*/ 679 h 177161"/>
              <a:gd name="connsiteX5" fmla="*/ 0 w 1978385"/>
              <a:gd name="connsiteY5" fmla="*/ 679 h 177161"/>
              <a:gd name="connsiteX6" fmla="*/ 0 w 1978385"/>
              <a:gd name="connsiteY6" fmla="*/ 9679 h 177161"/>
              <a:gd name="connsiteX7" fmla="*/ 0 w 1978385"/>
              <a:gd name="connsiteY7" fmla="*/ 18679 h 177161"/>
              <a:gd name="connsiteX8" fmla="*/ 0 w 1978385"/>
              <a:gd name="connsiteY8" fmla="*/ 177161 h 177161"/>
              <a:gd name="connsiteX9" fmla="*/ 143461 w 1978385"/>
              <a:gd name="connsiteY9" fmla="*/ 18679 h 177161"/>
              <a:gd name="connsiteX10" fmla="*/ 792000 w 1978385"/>
              <a:gd name="connsiteY10" fmla="*/ 18679 h 177161"/>
              <a:gd name="connsiteX11" fmla="*/ 792000 w 1978385"/>
              <a:gd name="connsiteY11" fmla="*/ 18000 h 177161"/>
              <a:gd name="connsiteX12" fmla="*/ 1536728 w 1978385"/>
              <a:gd name="connsiteY12" fmla="*/ 18000 h 177161"/>
              <a:gd name="connsiteX13" fmla="*/ 1978385 w 1978385"/>
              <a:gd name="connsiteY13" fmla="*/ 18000 h 17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78385" h="177161">
                <a:moveTo>
                  <a:pt x="1978385" y="0"/>
                </a:moveTo>
                <a:lnTo>
                  <a:pt x="1536728" y="0"/>
                </a:lnTo>
                <a:lnTo>
                  <a:pt x="744728" y="0"/>
                </a:lnTo>
                <a:lnTo>
                  <a:pt x="34385" y="0"/>
                </a:lnTo>
                <a:lnTo>
                  <a:pt x="34385" y="679"/>
                </a:lnTo>
                <a:lnTo>
                  <a:pt x="0" y="679"/>
                </a:lnTo>
                <a:lnTo>
                  <a:pt x="0" y="9679"/>
                </a:lnTo>
                <a:lnTo>
                  <a:pt x="0" y="18679"/>
                </a:lnTo>
                <a:lnTo>
                  <a:pt x="0" y="177161"/>
                </a:lnTo>
                <a:lnTo>
                  <a:pt x="143461" y="18679"/>
                </a:lnTo>
                <a:lnTo>
                  <a:pt x="792000" y="18679"/>
                </a:lnTo>
                <a:lnTo>
                  <a:pt x="792000" y="18000"/>
                </a:lnTo>
                <a:lnTo>
                  <a:pt x="1536728" y="18000"/>
                </a:lnTo>
                <a:lnTo>
                  <a:pt x="1978385" y="1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59" hasCustomPrompt="1"/>
          </p:nvPr>
        </p:nvSpPr>
        <p:spPr>
          <a:xfrm>
            <a:off x="1019175" y="2590800"/>
            <a:ext cx="2730500" cy="29337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algn="ctr">
              <a:defRPr sz="10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61133" y="128588"/>
            <a:ext cx="655636" cy="244474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435" t="17764" r="3435" b="17764"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040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lef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CE6A7-C5BC-834C-A4F5-5F7F9F5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5"/>
            <a:ext cx="5400600" cy="133568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4477-6F38-844E-907F-FBF4AEE0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825625"/>
            <a:ext cx="5400600" cy="466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786909-D2F4-1B4C-87CB-6008BFD8D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B54AB-FC22-6F4F-AEE5-68225DFF0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, picture on righ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D1F33F-40D0-B44E-BD81-986392D369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0F592C-F81B-6F4D-AC46-2B0C65FDF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175" y="0"/>
            <a:ext cx="6096000" cy="685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an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FFADD-804A-B148-A32C-F8056066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1080000"/>
            <a:ext cx="5400600" cy="112486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8BF73-6E74-4B4A-B049-047C29D2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2276872"/>
            <a:ext cx="5400600" cy="42160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1E3EE-A9D2-B74D-AC64-70A852AA0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ED304-B8B0-FA40-BD1C-FE62A3823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041776" cy="4351338"/>
          </a:xfrm>
          <a:prstGeom prst="rect">
            <a:avLst/>
          </a:prstGeom>
        </p:spPr>
        <p:txBody>
          <a:bodyPr vert="horz" lIns="0" tIns="0" rIns="72000" bIns="7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7D43C58F-920E-644B-88BD-04934C42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72000" bIns="7200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B441D-0971-304D-8566-F79F6BB2F3D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800" cap="none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449263" indent="-442913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2pPr>
      <a:lvl3pPr marL="671513" indent="-4445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3pPr>
      <a:lvl4pPr marL="892175" indent="-442913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>
          <a:tab pos="574675" algn="l"/>
        </a:tabLst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4pPr>
      <a:lvl5pPr marL="1068388" indent="-4445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ED304-B8B0-FA40-BD1C-FE62A3823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041776" cy="4351338"/>
          </a:xfrm>
          <a:prstGeom prst="rect">
            <a:avLst/>
          </a:prstGeom>
        </p:spPr>
        <p:txBody>
          <a:bodyPr vert="horz" lIns="0" tIns="0" rIns="72000" bIns="7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7D43C58F-920E-644B-88BD-04934C42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72000" bIns="7200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B441D-0971-304D-8566-F79F6BB2F3D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3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800" cap="none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449263" indent="-442913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2pPr>
      <a:lvl3pPr marL="671513" indent="-4445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3pPr>
      <a:lvl4pPr marL="892175" indent="-442913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>
          <a:tab pos="574675" algn="l"/>
        </a:tabLst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4pPr>
      <a:lvl5pPr marL="1068388" indent="-4445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ED304-B8B0-FA40-BD1C-FE62A3823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041776" cy="4351338"/>
          </a:xfrm>
          <a:prstGeom prst="rect">
            <a:avLst/>
          </a:prstGeom>
        </p:spPr>
        <p:txBody>
          <a:bodyPr vert="horz" lIns="0" tIns="0" rIns="72000" bIns="7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7D43C58F-920E-644B-88BD-04934C42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72000" bIns="7200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B441D-0971-304D-8566-F79F6BB2F3D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7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800" cap="none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449263" indent="-442913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2pPr>
      <a:lvl3pPr marL="671513" indent="-4445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3pPr>
      <a:lvl4pPr marL="892175" indent="-442913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>
          <a:tab pos="574675" algn="l"/>
        </a:tabLst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4pPr>
      <a:lvl5pPr marL="1068388" indent="-4445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—"/>
        <a:tabLst/>
        <a:defRPr sz="3200" kern="1200" spc="-5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video" Target="https://www.youtube.com/embed/oUZeWHGkzQQ?feature=oembed" TargetMode="External"/><Relationship Id="rId7" Type="http://schemas.openxmlformats.org/officeDocument/2006/relationships/image" Target="../media/image27.jpeg"/><Relationship Id="rId2" Type="http://schemas.openxmlformats.org/officeDocument/2006/relationships/video" Target="https://www.youtube.com/embed/pGg2mrRsuyo?feature=oembed" TargetMode="External"/><Relationship Id="rId1" Type="http://schemas.openxmlformats.org/officeDocument/2006/relationships/video" Target="https://www.youtube.com/embed/OsQCItHKxiQ?feature=oembed" TargetMode="External"/><Relationship Id="rId6" Type="http://schemas.openxmlformats.org/officeDocument/2006/relationships/image" Target="../media/image26.png"/><Relationship Id="rId5" Type="http://schemas.openxmlformats.org/officeDocument/2006/relationships/hyperlink" Target="http://www.electrictravel.tfgm.com/ehubs/" TargetMode="External"/><Relationship Id="rId10" Type="http://schemas.openxmlformats.org/officeDocument/2006/relationships/image" Target="../media/image30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comments" Target="../comments/comment2.xml"/><Relationship Id="rId5" Type="http://schemas.openxmlformats.org/officeDocument/2006/relationships/image" Target="../media/image13.png"/><Relationship Id="rId4" Type="http://schemas.openxmlformats.org/officeDocument/2006/relationships/hyperlink" Target="https://www.google.com/maps/d/viewer?mid=1HrAAJ-dcSNJkozK9PDA486KfAOeqqUID&amp;ll=53.50094978446696%2C-2.2552734999999924&amp;z=1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comments" Target="../comments/commen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69054-42A9-5D43-AD0D-4CCAF970DB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eHUBs</a:t>
            </a:r>
            <a:r>
              <a:rPr lang="en-US" dirty="0"/>
              <a:t> Webinar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111D2-C45A-3247-9D6C-9D2FCFE7D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03/05/2022</a:t>
            </a:r>
          </a:p>
          <a:p>
            <a:r>
              <a:rPr lang="en-US" dirty="0"/>
              <a:t>Sarah Kumeta </a:t>
            </a:r>
          </a:p>
        </p:txBody>
      </p:sp>
      <p:pic>
        <p:nvPicPr>
          <p:cNvPr id="1026" name="Picture 2" descr="Interreg - The portal to all Interreg programmes, financed by the EU">
            <a:extLst>
              <a:ext uri="{FF2B5EF4-FFF2-40B4-BE49-F238E27FC236}">
                <a16:creationId xmlns:a16="http://schemas.microsoft.com/office/drawing/2014/main" id="{7EA79EF9-559D-4521-BC5D-5E9E541B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81" y="389649"/>
            <a:ext cx="1637664" cy="4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66075CB-35A5-4BEB-BB39-083E4829A1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EA3C78-3A92-452E-935A-1FA906E7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828" y="241343"/>
            <a:ext cx="5400600" cy="1124864"/>
          </a:xfrm>
        </p:spPr>
        <p:txBody>
          <a:bodyPr/>
          <a:lstStyle/>
          <a:p>
            <a:r>
              <a:rPr lang="en-GB"/>
              <a:t>Promotional Activity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1EADE-6719-47F8-9B28-317063BE4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18" y="803775"/>
            <a:ext cx="4875231" cy="612887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Dedicated </a:t>
            </a:r>
            <a:r>
              <a:rPr lang="en-GB" sz="2000" err="1">
                <a:latin typeface="+mn-lt"/>
              </a:rPr>
              <a:t>eHUBs</a:t>
            </a:r>
            <a:r>
              <a:rPr lang="en-GB" sz="2000">
                <a:latin typeface="+mn-lt"/>
              </a:rPr>
              <a:t> webpage created </a:t>
            </a:r>
            <a:r>
              <a:rPr lang="en-GB" sz="2000">
                <a:latin typeface="+mn-lt"/>
                <a:hlinkClick r:id="rId5"/>
              </a:rPr>
              <a:t>www.electrictravel.tfgm.com/ehubs/</a:t>
            </a:r>
            <a:r>
              <a:rPr lang="en-GB" sz="2000">
                <a:latin typeface="+mn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A social media campaign has been undertaken to promote the uptake of the e-cargo bikes targeted based on location. This activity will be repeated with an car club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A/B testing undertaken to understand performance of promotional video vs. graphics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‘How to use’ and promotional videos added to the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2 x roadshow events taken place, promoting the vehicles and the </a:t>
            </a:r>
            <a:r>
              <a:rPr lang="en-GB" sz="2000" err="1">
                <a:latin typeface="+mn-lt"/>
              </a:rPr>
              <a:t>eHUBs</a:t>
            </a:r>
            <a:r>
              <a:rPr lang="en-GB" sz="2000">
                <a:latin typeface="+mn-lt"/>
              </a:rPr>
              <a:t> programme. More planned throughout summer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Regular attendance at webinars to talk about the project and share learnings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Exploring the use of influencers to further encourage nudging behaviour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Posters at tram stops to share info about nearby EV car clubs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>
              <a:latin typeface="+mn-lt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E9390FD-910C-4B31-9BB5-3B293E773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063" y="241343"/>
            <a:ext cx="1828800" cy="3238511"/>
          </a:xfrm>
          <a:prstGeom prst="rect">
            <a:avLst/>
          </a:prstGeom>
        </p:spPr>
      </p:pic>
      <p:pic>
        <p:nvPicPr>
          <p:cNvPr id="5" name="Online Media 4" title="Cargoroo Promotional Video">
            <a:hlinkClick r:id="" action="ppaction://media"/>
            <a:extLst>
              <a:ext uri="{FF2B5EF4-FFF2-40B4-BE49-F238E27FC236}">
                <a16:creationId xmlns:a16="http://schemas.microsoft.com/office/drawing/2014/main" id="{77D6BEEE-3032-40E9-9C2B-232B831D7E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144077" y="0"/>
            <a:ext cx="3990195" cy="2254460"/>
          </a:xfrm>
          <a:prstGeom prst="rect">
            <a:avLst/>
          </a:prstGeom>
        </p:spPr>
      </p:pic>
      <p:pic>
        <p:nvPicPr>
          <p:cNvPr id="6" name="Online Media 5" title="How to Cargoroo">
            <a:hlinkClick r:id="" action="ppaction://media"/>
            <a:extLst>
              <a:ext uri="{FF2B5EF4-FFF2-40B4-BE49-F238E27FC236}">
                <a16:creationId xmlns:a16="http://schemas.microsoft.com/office/drawing/2014/main" id="{5E1EB3CF-9972-4D69-BA41-41E72555D15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7144077" y="2254460"/>
            <a:ext cx="3990195" cy="2254460"/>
          </a:xfrm>
          <a:prstGeom prst="rect">
            <a:avLst/>
          </a:prstGeom>
        </p:spPr>
      </p:pic>
      <p:pic>
        <p:nvPicPr>
          <p:cNvPr id="9" name="Online Media 8" title="Family cycle video">
            <a:hlinkClick r:id="" action="ppaction://media"/>
            <a:extLst>
              <a:ext uri="{FF2B5EF4-FFF2-40B4-BE49-F238E27FC236}">
                <a16:creationId xmlns:a16="http://schemas.microsoft.com/office/drawing/2014/main" id="{ED229E8B-BE0F-445B-9210-D7B3BDD98105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7144077" y="4529248"/>
            <a:ext cx="3990195" cy="22544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31FF14-4B0E-4137-B32A-91FE1471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63" y="3551541"/>
            <a:ext cx="1828800" cy="316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6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24F170-7568-414B-8BA5-5E80B473D27F}"/>
              </a:ext>
            </a:extLst>
          </p:cNvPr>
          <p:cNvSpPr txBox="1">
            <a:spLocks/>
          </p:cNvSpPr>
          <p:nvPr/>
        </p:nvSpPr>
        <p:spPr>
          <a:xfrm>
            <a:off x="1209785" y="365126"/>
            <a:ext cx="8673123" cy="133568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800" cap="none" spc="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Impact of social media campaign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A08D7E-280F-46B1-9994-D428882F9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106737"/>
              </p:ext>
            </p:extLst>
          </p:nvPr>
        </p:nvGraphicFramePr>
        <p:xfrm>
          <a:off x="446769" y="919742"/>
          <a:ext cx="7170093" cy="1335684"/>
        </p:xfrm>
        <a:graphic>
          <a:graphicData uri="http://schemas.openxmlformats.org/drawingml/2006/table">
            <a:tbl>
              <a:tblPr/>
              <a:tblGrid>
                <a:gridCol w="1024299">
                  <a:extLst>
                    <a:ext uri="{9D8B030D-6E8A-4147-A177-3AD203B41FA5}">
                      <a16:colId xmlns:a16="http://schemas.microsoft.com/office/drawing/2014/main" val="1604993808"/>
                    </a:ext>
                  </a:extLst>
                </a:gridCol>
                <a:gridCol w="1024299">
                  <a:extLst>
                    <a:ext uri="{9D8B030D-6E8A-4147-A177-3AD203B41FA5}">
                      <a16:colId xmlns:a16="http://schemas.microsoft.com/office/drawing/2014/main" val="2773739733"/>
                    </a:ext>
                  </a:extLst>
                </a:gridCol>
                <a:gridCol w="1024299">
                  <a:extLst>
                    <a:ext uri="{9D8B030D-6E8A-4147-A177-3AD203B41FA5}">
                      <a16:colId xmlns:a16="http://schemas.microsoft.com/office/drawing/2014/main" val="4113338752"/>
                    </a:ext>
                  </a:extLst>
                </a:gridCol>
                <a:gridCol w="1024299">
                  <a:extLst>
                    <a:ext uri="{9D8B030D-6E8A-4147-A177-3AD203B41FA5}">
                      <a16:colId xmlns:a16="http://schemas.microsoft.com/office/drawing/2014/main" val="336880901"/>
                    </a:ext>
                  </a:extLst>
                </a:gridCol>
                <a:gridCol w="1024299">
                  <a:extLst>
                    <a:ext uri="{9D8B030D-6E8A-4147-A177-3AD203B41FA5}">
                      <a16:colId xmlns:a16="http://schemas.microsoft.com/office/drawing/2014/main" val="4268388110"/>
                    </a:ext>
                  </a:extLst>
                </a:gridCol>
                <a:gridCol w="1024299">
                  <a:extLst>
                    <a:ext uri="{9D8B030D-6E8A-4147-A177-3AD203B41FA5}">
                      <a16:colId xmlns:a16="http://schemas.microsoft.com/office/drawing/2014/main" val="3228952640"/>
                    </a:ext>
                  </a:extLst>
                </a:gridCol>
                <a:gridCol w="1024299">
                  <a:extLst>
                    <a:ext uri="{9D8B030D-6E8A-4147-A177-3AD203B41FA5}">
                      <a16:colId xmlns:a16="http://schemas.microsoft.com/office/drawing/2014/main" val="4119518057"/>
                    </a:ext>
                  </a:extLst>
                </a:gridCol>
              </a:tblGrid>
              <a:tr h="667842">
                <a:tc>
                  <a:txBody>
                    <a:bodyPr/>
                    <a:lstStyle/>
                    <a:p>
                      <a:pPr latinLnBrk="0"/>
                      <a:r>
                        <a:rPr lang="en-GB">
                          <a:solidFill>
                            <a:srgbClr val="000000"/>
                          </a:solidFill>
                          <a:effectLst/>
                        </a:rPr>
                        <a:t>Platform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GB">
                          <a:solidFill>
                            <a:srgbClr val="000000"/>
                          </a:solidFill>
                          <a:effectLst/>
                        </a:rPr>
                        <a:t>Imps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</a:rPr>
                        <a:t>Clicks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</a:rPr>
                        <a:t>CTR %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</a:rPr>
                        <a:t>Spend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</a:rPr>
                        <a:t>CPM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</a:rPr>
                        <a:t>CPC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715200"/>
                  </a:ext>
                </a:extLst>
              </a:tr>
              <a:tr h="667842">
                <a:tc>
                  <a:txBody>
                    <a:bodyPr/>
                    <a:lstStyle/>
                    <a:p>
                      <a:pPr latinLnBrk="0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</a:rPr>
                        <a:t>Facebook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0"/>
                      <a:r>
                        <a:rPr lang="en-GB">
                          <a:solidFill>
                            <a:srgbClr val="000000"/>
                          </a:solidFill>
                          <a:effectLst/>
                        </a:rPr>
                        <a:t>377,464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0"/>
                      <a:r>
                        <a:rPr lang="en-GB">
                          <a:solidFill>
                            <a:srgbClr val="000000"/>
                          </a:solidFill>
                          <a:effectLst/>
                        </a:rPr>
                        <a:t>1,833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0"/>
                      <a:r>
                        <a:rPr lang="en-GB">
                          <a:solidFill>
                            <a:srgbClr val="000000"/>
                          </a:solidFill>
                          <a:effectLst/>
                        </a:rPr>
                        <a:t>0.49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0"/>
                      <a:r>
                        <a:rPr lang="en-GB">
                          <a:solidFill>
                            <a:srgbClr val="000000"/>
                          </a:solidFill>
                          <a:effectLst/>
                        </a:rPr>
                        <a:t>£2,896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0"/>
                      <a:r>
                        <a:rPr lang="en-GB">
                          <a:solidFill>
                            <a:srgbClr val="000000"/>
                          </a:solidFill>
                          <a:effectLst/>
                        </a:rPr>
                        <a:t>£7.67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0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</a:rPr>
                        <a:t>£1.58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64978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5A26E11E-C15F-43B0-8BFA-FB69414FA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2404" y="-391346"/>
            <a:ext cx="6403951" cy="36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0D024A6-967C-4F51-A254-EA022AC49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9"/>
          <a:stretch/>
        </p:blipFill>
        <p:spPr bwMode="auto">
          <a:xfrm>
            <a:off x="663586" y="2675531"/>
            <a:ext cx="5029925" cy="324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738F66A-D603-4111-88B2-2F4AF535A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7" b="75888"/>
          <a:stretch/>
        </p:blipFill>
        <p:spPr>
          <a:xfrm>
            <a:off x="6096000" y="2712398"/>
            <a:ext cx="5461543" cy="781067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6134F6-3DA6-40BC-8381-07B1C6183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39" b="45274"/>
          <a:stretch/>
        </p:blipFill>
        <p:spPr>
          <a:xfrm>
            <a:off x="6096000" y="3657549"/>
            <a:ext cx="5461543" cy="1265250"/>
          </a:xfrm>
          <a:prstGeom prst="rect">
            <a:avLst/>
          </a:prstGeom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4984636-CB8B-41D3-9030-862FD3364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51" b="64195"/>
          <a:stretch/>
        </p:blipFill>
        <p:spPr>
          <a:xfrm>
            <a:off x="6096000" y="5151348"/>
            <a:ext cx="5432413" cy="898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1E49E-FD82-49E5-9CFB-C66D9705A4B0}"/>
              </a:ext>
            </a:extLst>
          </p:cNvPr>
          <p:cNvSpPr txBox="1"/>
          <p:nvPr/>
        </p:nvSpPr>
        <p:spPr>
          <a:xfrm>
            <a:off x="7900510" y="680453"/>
            <a:ext cx="3657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part of the campaign, we directed people to the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Cargoroo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FAQs page which during the campaign period achieved 361 visits, an increase of 40% on the previous 4 week period.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87C1-4626-430B-AACB-CF673A52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365126"/>
            <a:ext cx="5400600" cy="522642"/>
          </a:xfrm>
        </p:spPr>
        <p:txBody>
          <a:bodyPr/>
          <a:lstStyle/>
          <a:p>
            <a:r>
              <a:rPr lang="en-GB"/>
              <a:t>Future Plans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8D5C9-9479-4A09-8EDC-8A8032835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948" y="957239"/>
            <a:ext cx="5400600" cy="5903649"/>
          </a:xfrm>
        </p:spPr>
        <p:txBody>
          <a:bodyPr vert="horz" lIns="0" tIns="0" rIns="72000" bIns="72000" rtlCol="0" anchor="t"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TfGM would like to explore a possible extension of the e-cargo bike element of the </a:t>
            </a:r>
            <a:r>
              <a:rPr lang="en-GB" err="1"/>
              <a:t>eHUBs</a:t>
            </a:r>
            <a:r>
              <a:rPr lang="en-GB"/>
              <a:t> project. There were significant delays in go-live due to COVID and Brexit related issues</a:t>
            </a:r>
            <a:endParaRPr lang="en-GB">
              <a:cs typeface="Calibri Light" panose="020F03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TfGM are continuing to develop a “Shared Mobility Strategy and Roadmap”.  A key element of this is the expansion of Car Clubs, this is being  heavily influenced by the learnings from the </a:t>
            </a:r>
            <a:r>
              <a:rPr lang="en-GB" err="1"/>
              <a:t>eHUBs</a:t>
            </a:r>
            <a:r>
              <a:rPr lang="en-GB"/>
              <a:t> project.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TfGM is working with Bury Council and NHS (National Health Service) colleagues to understand how the EV car clubs could be trialled as a ‘grey fleet’.  It is hoped that best practice can be developed which can be implemented elsewhere in Greater Manchester.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cs typeface="Calibri Light" panose="020F0302020204030204"/>
              </a:rPr>
              <a:t>Continuing to develop site selection tool, which maps areas of high potential for a mobility hub. This was influenced by the work conducted by the University of Delft </a:t>
            </a:r>
          </a:p>
        </p:txBody>
      </p:sp>
      <p:pic>
        <p:nvPicPr>
          <p:cNvPr id="6" name="Picture Placeholder 5" descr="A picture containing tree, outdoor, grass, road&#10;&#10;Description automatically generated">
            <a:extLst>
              <a:ext uri="{FF2B5EF4-FFF2-40B4-BE49-F238E27FC236}">
                <a16:creationId xmlns:a16="http://schemas.microsoft.com/office/drawing/2014/main" id="{2B035C4D-266F-4ED4-9480-C290600363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r="24997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9260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arking lot with cars&#10;&#10;Description automatically generated with low confidence">
            <a:extLst>
              <a:ext uri="{FF2B5EF4-FFF2-40B4-BE49-F238E27FC236}">
                <a16:creationId xmlns:a16="http://schemas.microsoft.com/office/drawing/2014/main" id="{74EAB9D4-F9AD-4A06-9DD2-EF7EE951AF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r="229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B5FBBC-785D-4F35-9A63-77C50817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911324"/>
            <a:ext cx="5400600" cy="429204"/>
          </a:xfrm>
        </p:spPr>
        <p:txBody>
          <a:bodyPr>
            <a:normAutofit fontScale="90000"/>
          </a:bodyPr>
          <a:lstStyle/>
          <a:p>
            <a:r>
              <a:rPr lang="en-GB"/>
              <a:t>Recommendations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0895D-F145-4453-937E-6EBB59EC2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0" y="1415739"/>
            <a:ext cx="5400600" cy="5029450"/>
          </a:xfrm>
        </p:spPr>
        <p:txBody>
          <a:bodyPr vert="horz" lIns="0" tIns="0" rIns="72000" bIns="7200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Early engagement with local authorities, officers and </a:t>
            </a:r>
            <a:r>
              <a:rPr lang="en-GB" sz="2800" dirty="0" err="1"/>
              <a:t>counciillors</a:t>
            </a:r>
            <a:r>
              <a:rPr lang="en-GB" sz="2800" dirty="0"/>
              <a:t> to gain agreement on locations. Co-ordination and co-operation required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Importance of creating a brand for the </a:t>
            </a:r>
            <a:r>
              <a:rPr lang="en-GB" sz="2800" dirty="0" err="1"/>
              <a:t>eHUBs</a:t>
            </a:r>
            <a:r>
              <a:rPr lang="en-GB" sz="2800" dirty="0"/>
              <a:t> to create consistency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Awareness of the EVCI market – unexpected delays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Recognition that e-cargo bikes are a new form of transport in the UK – make steps to make it recognised i.e. accreditation, training, videos etc.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Be flexible and test aspects i.e. locations, promotional campaigns etc.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0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ree, outdoor, grass, road&#10;&#10;Description automatically generated">
            <a:extLst>
              <a:ext uri="{FF2B5EF4-FFF2-40B4-BE49-F238E27FC236}">
                <a16:creationId xmlns:a16="http://schemas.microsoft.com/office/drawing/2014/main" id="{3A8B19EF-6AF5-4068-995D-93D66D7D5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2" r="13442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BE01F-78EC-4DF5-AB4A-74B3E354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</a:rPr>
              <a:t>Questions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Interreg - The portal to all Interreg programmes, financed by the EU">
            <a:extLst>
              <a:ext uri="{FF2B5EF4-FFF2-40B4-BE49-F238E27FC236}">
                <a16:creationId xmlns:a16="http://schemas.microsoft.com/office/drawing/2014/main" id="{AAC546CE-ADCD-467C-8D33-574528E3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" y="456343"/>
            <a:ext cx="1637664" cy="4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12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97D7E4-0A53-A243-A163-3F0543B9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eHUBs</a:t>
            </a:r>
            <a:r>
              <a:rPr lang="en-US"/>
              <a:t> – why?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B43CA-DBC2-2C48-B25C-59C52AFAC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08" y="360000"/>
            <a:ext cx="396000" cy="360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332FE13-3C0C-4A30-AB72-3B4DDEC495FB}"/>
              </a:ext>
            </a:extLst>
          </p:cNvPr>
          <p:cNvSpPr txBox="1">
            <a:spLocks/>
          </p:cNvSpPr>
          <p:nvPr/>
        </p:nvSpPr>
        <p:spPr>
          <a:xfrm>
            <a:off x="6456040" y="896946"/>
            <a:ext cx="5581874" cy="5832328"/>
          </a:xfrm>
          <a:prstGeom prst="rect">
            <a:avLst/>
          </a:prstGeom>
        </p:spPr>
        <p:txBody>
          <a:bodyPr vert="horz" lIns="0" tIns="0" rIns="72000" bIns="7200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49263" indent="-4429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—"/>
              <a:tabLst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71513" indent="-444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—"/>
              <a:tabLst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92175" indent="-4429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—"/>
              <a:tabLst>
                <a:tab pos="574675" algn="l"/>
              </a:tabLst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068388" indent="-444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—"/>
              <a:tabLst/>
              <a:defRPr sz="32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>
                <a:ln>
                  <a:noFill/>
                </a:ln>
                <a:solidFill>
                  <a:srgbClr val="19154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Principle aim is to reduce CO2 emissions through: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2800">
                <a:solidFill>
                  <a:srgbClr val="191545"/>
                </a:solidFill>
              </a:rPr>
              <a:t>Increasing use </a:t>
            </a:r>
            <a:r>
              <a:rPr lang="en-US" sz="2800" i="1">
                <a:solidFill>
                  <a:srgbClr val="191545"/>
                </a:solidFill>
              </a:rPr>
              <a:t>and profile </a:t>
            </a:r>
            <a:r>
              <a:rPr lang="en-US" sz="2800">
                <a:solidFill>
                  <a:srgbClr val="191545"/>
                </a:solidFill>
              </a:rPr>
              <a:t>of e-shared mobility.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2800">
                <a:solidFill>
                  <a:srgbClr val="191545"/>
                </a:solidFill>
              </a:rPr>
              <a:t>Reducing private car ownership.</a:t>
            </a:r>
          </a:p>
          <a:p>
            <a:pPr marL="4572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2800" b="0" i="0" u="none" strike="noStrike" kern="1200" cap="none" spc="-50" normalizeH="0" baseline="0" noProof="0">
                <a:ln>
                  <a:noFill/>
                </a:ln>
                <a:solidFill>
                  <a:srgbClr val="19154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Increasing active travel.</a:t>
            </a:r>
          </a:p>
          <a:p>
            <a:pPr marL="457200" lvl="1" indent="-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2800">
                <a:solidFill>
                  <a:srgbClr val="191545"/>
                </a:solidFill>
              </a:rPr>
              <a:t>Expediting transition to EVs.</a:t>
            </a:r>
            <a:r>
              <a:rPr kumimoji="0" lang="en-US" sz="2800" b="0" i="0" u="none" strike="noStrike" kern="1200" cap="none" spc="-50" normalizeH="0" baseline="0" noProof="0">
                <a:ln>
                  <a:noFill/>
                </a:ln>
                <a:solidFill>
                  <a:srgbClr val="19154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4572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2800" b="0" i="0" u="none" strike="noStrike" kern="1200" cap="none" spc="-50" normalizeH="0" baseline="0" noProof="0">
                <a:ln>
                  <a:noFill/>
                </a:ln>
                <a:solidFill>
                  <a:srgbClr val="19154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Enabling the development of Mobility Hubs in GM through the creation of a blueprint</a:t>
            </a:r>
            <a:r>
              <a:rPr kumimoji="0" lang="en-US" sz="2600" b="0" i="0" u="none" strike="noStrike" kern="1200" cap="none" spc="-50" normalizeH="0" baseline="0" noProof="0">
                <a:ln>
                  <a:noFill/>
                </a:ln>
                <a:solidFill>
                  <a:srgbClr val="19154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 </a:t>
            </a:r>
          </a:p>
          <a:p>
            <a:pPr marL="4572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endParaRPr lang="en-US" sz="2600">
              <a:solidFill>
                <a:srgbClr val="191545"/>
              </a:solidFill>
              <a:latin typeface="Calibri Light" panose="020F0302020204030204"/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en-US" sz="2800"/>
              <a:t>TfGM keen to understand how people use shared mobility and develop a blueprint for establishing mobility hubs. 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600" b="0" i="0" u="none" strike="noStrike" kern="1200" cap="none" spc="-50" normalizeH="0" baseline="0" noProof="0">
              <a:ln>
                <a:noFill/>
              </a:ln>
              <a:solidFill>
                <a:srgbClr val="191545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-50" normalizeH="0" baseline="0" noProof="0">
              <a:ln>
                <a:noFill/>
              </a:ln>
              <a:solidFill>
                <a:srgbClr val="191545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50" normalizeH="0" baseline="0" noProof="0">
              <a:ln>
                <a:noFill/>
              </a:ln>
              <a:solidFill>
                <a:srgbClr val="191545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50" normalizeH="0" baseline="0" noProof="0">
              <a:ln>
                <a:noFill/>
              </a:ln>
              <a:solidFill>
                <a:srgbClr val="191545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9" name="Picture Placeholder 8" descr="A picture containing outdoor, sky, person, transport&#10;&#10;Description automatically generated">
            <a:extLst>
              <a:ext uri="{FF2B5EF4-FFF2-40B4-BE49-F238E27FC236}">
                <a16:creationId xmlns:a16="http://schemas.microsoft.com/office/drawing/2014/main" id="{0264919E-0FBE-4F5A-84E4-B737994422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0429" r="20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68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7562E9-2D1A-47B5-92C2-787B22631812}"/>
              </a:ext>
            </a:extLst>
          </p:cNvPr>
          <p:cNvSpPr txBox="1"/>
          <p:nvPr/>
        </p:nvSpPr>
        <p:spPr>
          <a:xfrm>
            <a:off x="208465" y="520513"/>
            <a:ext cx="3498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GM we will deliver 25 e-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cargobikes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Ancoats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Chorlton and Whalley Range and 12 Car Club BEVs in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Ancoats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Chorlton, Whalley Range and Bury. Creating </a:t>
            </a:r>
            <a:r>
              <a:rPr kumimoji="0" lang="en-GB" sz="2000" b="1" i="1" u="none" strike="noStrike" kern="1200" cap="none" spc="0" normalizeH="0" baseline="0" noProof="0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FE2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discrete hubs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4D99D8-411C-4250-8323-ECD8DF17EB58}"/>
              </a:ext>
            </a:extLst>
          </p:cNvPr>
          <p:cNvSpPr txBox="1"/>
          <p:nvPr/>
        </p:nvSpPr>
        <p:spPr>
          <a:xfrm>
            <a:off x="155985" y="2721114"/>
            <a:ext cx="3385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of the locations here: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E-Cargo – Google My Maps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C91DE4-CE0A-4D20-AFD8-2A2864C439B0}"/>
              </a:ext>
            </a:extLst>
          </p:cNvPr>
          <p:cNvSpPr txBox="1"/>
          <p:nvPr/>
        </p:nvSpPr>
        <p:spPr>
          <a:xfrm>
            <a:off x="203704" y="3690609"/>
            <a:ext cx="3498342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Locations were chosen based on analysis undertaken by University of Delft and work by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TfGMs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Strategic Planning team. These were consulted on with local </a:t>
            </a:r>
            <a:r>
              <a:rPr lang="en-GB">
                <a:solidFill>
                  <a:srgbClr val="FFFFFF"/>
                </a:solidFill>
                <a:latin typeface="Calibri" panose="020F0502020204030204"/>
              </a:rPr>
              <a:t>authorities and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ward members. Following this local residents with properties / shops adjacent to shops were consulted.</a:t>
            </a:r>
            <a:r>
              <a:rPr lang="en-GB">
                <a:solidFill>
                  <a:srgbClr val="FFFFFF"/>
                </a:solidFill>
                <a:latin typeface="Calibri" panose="020F0502020204030204"/>
              </a:rPr>
              <a:t> 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4D907-1CDE-489C-89DC-9923CBC08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80" t="7590" r="22087" b="15173"/>
          <a:stretch/>
        </p:blipFill>
        <p:spPr>
          <a:xfrm>
            <a:off x="4303190" y="-1"/>
            <a:ext cx="788881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8157-9A84-4157-AD2A-84DF97381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24" y="275208"/>
            <a:ext cx="5620387" cy="5745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>
                <a:latin typeface="+mj-lt"/>
              </a:rPr>
              <a:t>Status Update: E-cargo Bikes </a:t>
            </a:r>
          </a:p>
        </p:txBody>
      </p:sp>
      <p:pic>
        <p:nvPicPr>
          <p:cNvPr id="11" name="Picture Placeholder 10" descr="A picture containing ground&#10;&#10;Description automatically generated">
            <a:extLst>
              <a:ext uri="{FF2B5EF4-FFF2-40B4-BE49-F238E27FC236}">
                <a16:creationId xmlns:a16="http://schemas.microsoft.com/office/drawing/2014/main" id="{CA97DCE8-CAAF-4AC8-93B4-A81FECED63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r="-1" b="35517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12EBF-1A8E-42BF-AEFC-C7346C4F5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222" y="979714"/>
            <a:ext cx="5620387" cy="612233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 subset of the e-cargo bikes went live across Chorlton, Whalley Range and </a:t>
            </a:r>
            <a:r>
              <a:rPr lang="en-US" sz="2000" dirty="0" err="1">
                <a:latin typeface="+mn-lt"/>
              </a:rPr>
              <a:t>Ancoats</a:t>
            </a:r>
            <a:r>
              <a:rPr lang="en-US" sz="2000" dirty="0">
                <a:latin typeface="+mn-lt"/>
              </a:rPr>
              <a:t> on the 6</a:t>
            </a:r>
            <a:r>
              <a:rPr lang="en-US" sz="2000" baseline="30000" dirty="0">
                <a:latin typeface="+mn-lt"/>
              </a:rPr>
              <a:t>th</a:t>
            </a:r>
            <a:r>
              <a:rPr lang="en-US" sz="2000" dirty="0">
                <a:latin typeface="+mn-lt"/>
              </a:rPr>
              <a:t> Dec 2021, with a phased roll-out of bikes. There are currently 21 bikes operational, the remaining 4 are awaiting sign off from the local authorities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uptake has been promising, with 545 user registrations over this period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Dedicated e-cargo bike training launched on the TfGM cycle training webpage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Unique cube signage has been installed on the Sheffield stands, with bespoke yellow and black branding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Cargoroo</a:t>
            </a:r>
            <a:r>
              <a:rPr lang="en-US" sz="2000" dirty="0">
                <a:latin typeface="+mn-lt"/>
              </a:rPr>
              <a:t> have been accredited with </a:t>
            </a:r>
            <a:r>
              <a:rPr lang="en-US" sz="2000" dirty="0" err="1">
                <a:latin typeface="+mn-lt"/>
              </a:rPr>
              <a:t>CoMo</a:t>
            </a:r>
            <a:r>
              <a:rPr lang="en-US" sz="2000" dirty="0">
                <a:latin typeface="+mn-lt"/>
              </a:rPr>
              <a:t> UK. Collaborative Mobility UK is the national </a:t>
            </a:r>
            <a:r>
              <a:rPr lang="en-US" sz="2000" dirty="0" err="1">
                <a:latin typeface="+mn-lt"/>
              </a:rPr>
              <a:t>organisation</a:t>
            </a:r>
            <a:r>
              <a:rPr lang="en-US" sz="2000" dirty="0">
                <a:latin typeface="+mn-lt"/>
              </a:rPr>
              <a:t> dedicated to shared transport and an accrediting body of bikeshare and car club operators. The </a:t>
            </a:r>
            <a:r>
              <a:rPr lang="en-US" sz="2000" dirty="0" err="1">
                <a:latin typeface="+mn-lt"/>
              </a:rPr>
              <a:t>Cargoroo</a:t>
            </a:r>
            <a:r>
              <a:rPr lang="en-US" sz="2000" dirty="0">
                <a:latin typeface="+mn-lt"/>
              </a:rPr>
              <a:t> accreditation is the first of its type in the UK.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Manchester Bike Hire have been successfully undertaking the battery swap and maintenance element of the project, on </a:t>
            </a:r>
            <a:r>
              <a:rPr lang="en-US" sz="2000" dirty="0" err="1">
                <a:latin typeface="+mn-lt"/>
              </a:rPr>
              <a:t>Cargoroos</a:t>
            </a:r>
            <a:r>
              <a:rPr lang="en-US" sz="2000" dirty="0">
                <a:latin typeface="+mn-lt"/>
              </a:rPr>
              <a:t> behalf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Unfortunately, there have been some incident of anti-social behavior with 5 of the bike located in the city central locations. TfGM have been working with MBH, </a:t>
            </a:r>
            <a:r>
              <a:rPr lang="en-US" sz="2000" dirty="0" err="1">
                <a:latin typeface="+mn-lt"/>
              </a:rPr>
              <a:t>Cargoroo</a:t>
            </a:r>
            <a:r>
              <a:rPr lang="en-US" sz="2000" dirty="0">
                <a:latin typeface="+mn-lt"/>
              </a:rPr>
              <a:t> and GMP to work through alternative options.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71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1D6B-CEA7-41CC-93D5-BDBB3FF2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07" y="968205"/>
            <a:ext cx="10528870" cy="1124864"/>
          </a:xfrm>
        </p:spPr>
        <p:txBody>
          <a:bodyPr>
            <a:normAutofit fontScale="90000"/>
          </a:bodyPr>
          <a:lstStyle/>
          <a:p>
            <a:r>
              <a:rPr lang="en-GB" err="1"/>
              <a:t>ECargo</a:t>
            </a:r>
            <a:r>
              <a:rPr lang="en-GB"/>
              <a:t> Bike Usage – 6</a:t>
            </a:r>
            <a:r>
              <a:rPr lang="en-GB" baseline="30000"/>
              <a:t>th</a:t>
            </a:r>
            <a:r>
              <a:rPr lang="en-GB"/>
              <a:t> Dec –Feb 28</a:t>
            </a:r>
            <a:r>
              <a:rPr lang="en-GB" baseline="30000"/>
              <a:t>th</a:t>
            </a:r>
            <a:r>
              <a:rPr lang="en-GB"/>
              <a:t> </a:t>
            </a:r>
            <a:br>
              <a:rPr lang="en-GB"/>
            </a:br>
            <a:r>
              <a:rPr lang="en-GB"/>
              <a:t>(fleet gradually increased in size over period to 20 e-cargo bikes)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F7833-6894-4685-9903-2C106667818E}"/>
              </a:ext>
            </a:extLst>
          </p:cNvPr>
          <p:cNvSpPr txBox="1"/>
          <p:nvPr/>
        </p:nvSpPr>
        <p:spPr>
          <a:xfrm>
            <a:off x="7803472" y="2277070"/>
            <a:ext cx="42980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Booking duration: 54% ~ 1 hr / 30% 1-2hrs</a:t>
            </a:r>
          </a:p>
          <a:p>
            <a:r>
              <a:rPr lang="en-GB" b="1" dirty="0">
                <a:solidFill>
                  <a:schemeClr val="tx2"/>
                </a:solidFill>
              </a:rPr>
              <a:t>Most popular day: Saturday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EC3ED-685F-4435-976D-E1A6402981B7}"/>
              </a:ext>
            </a:extLst>
          </p:cNvPr>
          <p:cNvSpPr txBox="1"/>
          <p:nvPr/>
        </p:nvSpPr>
        <p:spPr>
          <a:xfrm>
            <a:off x="8089640" y="3302494"/>
            <a:ext cx="390019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TfGM have noticed that the more residential locations have had a higher number of rentals compared to the city centre locations.  </a:t>
            </a:r>
          </a:p>
          <a:p>
            <a:r>
              <a:rPr lang="en-GB">
                <a:solidFill>
                  <a:schemeClr val="bg1"/>
                </a:solidFill>
              </a:rPr>
              <a:t>We have also trialled ‘destination’ based locations i.e. a bike at medium size ethical supermarket proving to be a popular location. Therefore we are looking to install a similar ‘destination’ based location at Stretford mall (a shopping centre with a supermarket and other shops. </a:t>
            </a:r>
            <a:endParaRPr lang="en-GB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464E9-F15B-4A46-A175-A671B3E3A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70" y="2385063"/>
            <a:ext cx="7223581" cy="38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C701-7823-4FED-9D87-8C6757D5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560" y="550766"/>
            <a:ext cx="5400600" cy="682440"/>
          </a:xfrm>
        </p:spPr>
        <p:txBody>
          <a:bodyPr/>
          <a:lstStyle/>
          <a:p>
            <a:r>
              <a:rPr lang="en-GB"/>
              <a:t>E-cargo Bike Feedback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7D5C-2B8B-404B-9AC1-A86979D10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709" y="1551731"/>
            <a:ext cx="5400600" cy="466725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/>
              <a:t>TfGM have been pleased with the sentiment online about the scheme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/>
              <a:t>Various people have posted about their positive experience using the bikes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/>
              <a:t>TfGM also released a press statement, which was picked up by various Manchester based news outlets.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/>
              <a:t>Recently an article was featured on BBC news, with a </a:t>
            </a:r>
            <a:r>
              <a:rPr lang="en-GB" sz="2000" err="1"/>
              <a:t>Cargoroo</a:t>
            </a:r>
            <a:r>
              <a:rPr lang="en-GB" sz="2000"/>
              <a:t> bike 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7AD7542-A59C-4000-9BBC-74F30541A0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1144" t="10856" r="38091" b="21090"/>
          <a:stretch/>
        </p:blipFill>
        <p:spPr>
          <a:xfrm rot="392189">
            <a:off x="3038065" y="323124"/>
            <a:ext cx="3269429" cy="406814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1738F5-F143-4287-8960-AA1B8858C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29" t="6919" r="39375" b="4135"/>
          <a:stretch/>
        </p:blipFill>
        <p:spPr>
          <a:xfrm>
            <a:off x="150470" y="-20231"/>
            <a:ext cx="3085357" cy="348484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2617C7-53F4-4683-B33D-25A227DF7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034">
            <a:off x="384754" y="3348039"/>
            <a:ext cx="1347171" cy="29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EB3BED-88C0-4916-ADC0-32650113A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18" t="6939" r="37781" b="12142"/>
          <a:stretch/>
        </p:blipFill>
        <p:spPr>
          <a:xfrm rot="21181087">
            <a:off x="1872426" y="3288650"/>
            <a:ext cx="2565175" cy="3730206"/>
          </a:xfrm>
          <a:prstGeom prst="rect">
            <a:avLst/>
          </a:prstGeom>
        </p:spPr>
      </p:pic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B8870534-BF26-41E5-9608-25958A4B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45" y="3885356"/>
            <a:ext cx="2068946" cy="299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4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5478-7CEB-4186-9187-E06381120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Next Steps for the e-cargo bikes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B23C9-0B41-48CE-BA00-6F9DB322F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032966"/>
            <a:ext cx="5400600" cy="4667250"/>
          </a:xfrm>
        </p:spPr>
        <p:txBody>
          <a:bodyPr vert="horz" lIns="0" tIns="0" rIns="72000" bIns="72000" rtlCol="0" anchor="t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Unfortunately, there have been some incident of anti-social behavior with 5 of the bike located in the city central locations. TfGM have been working with MBH, </a:t>
            </a:r>
            <a:r>
              <a:rPr lang="en-US" sz="2400" dirty="0" err="1">
                <a:latin typeface="+mn-lt"/>
              </a:rPr>
              <a:t>Cargoroo</a:t>
            </a:r>
            <a:r>
              <a:rPr lang="en-US" sz="2400" dirty="0">
                <a:latin typeface="+mn-lt"/>
              </a:rPr>
              <a:t> and GMP to prevent this happening. However TfGM are communicating with MCC to understand if these bikes can be re-located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Obtain approvals for locations outside shopping </a:t>
            </a:r>
            <a:r>
              <a:rPr lang="en-US" sz="2400" dirty="0" err="1">
                <a:latin typeface="+mn-lt"/>
              </a:rPr>
              <a:t>centre</a:t>
            </a:r>
            <a:r>
              <a:rPr lang="en-US" sz="2400" dirty="0">
                <a:latin typeface="+mn-lt"/>
              </a:rPr>
              <a:t>, to help understand demand at a busy ‘destination’ based location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Continue roadshow events throughout the spring / summer months </a:t>
            </a:r>
            <a:endParaRPr lang="en-US" sz="2400" dirty="0">
              <a:latin typeface="+mn-lt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Plan summer marketing campaign for social media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Continued promotion of ‘How to videos’ i.e. how to lock bikes properly</a:t>
            </a:r>
          </a:p>
          <a:p>
            <a:endParaRPr lang="en-GB" dirty="0"/>
          </a:p>
        </p:txBody>
      </p:sp>
      <p:pic>
        <p:nvPicPr>
          <p:cNvPr id="6" name="Picture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A6E4EE3-B06D-4AEF-9BEC-E6DBD3B027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b="3161"/>
          <a:stretch>
            <a:fillRect/>
          </a:stretch>
        </p:blipFill>
        <p:spPr>
          <a:xfrm>
            <a:off x="-74645" y="75875"/>
            <a:ext cx="6096000" cy="7006059"/>
          </a:xfrm>
        </p:spPr>
      </p:pic>
    </p:spTree>
    <p:extLst>
      <p:ext uri="{BB962C8B-B14F-4D97-AF65-F5344CB8AC3E}">
        <p14:creationId xmlns:p14="http://schemas.microsoft.com/office/powerpoint/2010/main" val="4732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3E07-FB6C-485D-989F-E40FE7F5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576" y="-154560"/>
            <a:ext cx="5593203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Status Update: EV Car Club</a:t>
            </a:r>
          </a:p>
        </p:txBody>
      </p:sp>
      <p:pic>
        <p:nvPicPr>
          <p:cNvPr id="4100" name="Picture 4" descr="A yellow gas pump&#10;&#10;Description automatically generated with low confidence">
            <a:extLst>
              <a:ext uri="{FF2B5EF4-FFF2-40B4-BE49-F238E27FC236}">
                <a16:creationId xmlns:a16="http://schemas.microsoft.com/office/drawing/2014/main" id="{D58A7004-C34D-4993-B4D2-C1F1F768C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1" b="24306"/>
          <a:stretch/>
        </p:blipFill>
        <p:spPr bwMode="auto">
          <a:xfrm>
            <a:off x="20" y="10"/>
            <a:ext cx="2917436" cy="34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4F543E9B-FA6F-47D0-92CD-EE4F66B3D40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" r="1" b="6883"/>
          <a:stretch/>
        </p:blipFill>
        <p:spPr bwMode="auto">
          <a:xfrm>
            <a:off x="3008896" y="-2655"/>
            <a:ext cx="2917457" cy="34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">
            <a:extLst>
              <a:ext uri="{FF2B5EF4-FFF2-40B4-BE49-F238E27FC236}">
                <a16:creationId xmlns:a16="http://schemas.microsoft.com/office/drawing/2014/main" id="{EAF7D0E5-C9DE-4A6D-8635-2C19D7F33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334"/>
          <a:stretch/>
        </p:blipFill>
        <p:spPr bwMode="auto">
          <a:xfrm>
            <a:off x="20" y="3494314"/>
            <a:ext cx="5926333" cy="33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9502-3916-4D41-BD5A-A446946C4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517" y="976187"/>
            <a:ext cx="5521912" cy="64011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MOUs and Contracts agreed between local authorities, TfGM and Enterprise 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2 x EV vehicles live at East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Didsbury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Park and Ride since Oct 2021.</a:t>
            </a:r>
            <a:endParaRPr lang="en-US" sz="2000" dirty="0">
              <a:solidFill>
                <a:schemeClr val="bg1"/>
              </a:solidFill>
              <a:latin typeface="+mn-lt"/>
              <a:cs typeface="Calibri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Whilst EVCI is being commissioned a combination of fully electric and hybrid vehicles have been launched at remaining locations. Users are being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incentivised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by Enterprise to charge the vehicles at other chargers on the network, as part of their journey. </a:t>
            </a:r>
            <a:endParaRPr lang="en-US" sz="2000" dirty="0">
              <a:solidFill>
                <a:schemeClr val="bg1"/>
              </a:solidFill>
              <a:latin typeface="+mn-lt"/>
              <a:cs typeface="Calibri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Branding installed, with Car Club floor markings </a:t>
            </a:r>
            <a:endParaRPr lang="en-US" sz="2000" dirty="0">
              <a:solidFill>
                <a:schemeClr val="bg1"/>
              </a:solidFill>
              <a:latin typeface="+mn-lt"/>
              <a:cs typeface="Calibri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Remaining EVCI has been installed and awaiting connection by Electricity Northwest</a:t>
            </a:r>
            <a:endParaRPr lang="en-US" sz="2000" dirty="0">
              <a:solidFill>
                <a:schemeClr val="bg1"/>
              </a:solidFill>
              <a:latin typeface="+mn-lt"/>
              <a:cs typeface="Calibri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Significant delays in regards to the procurement of the EVCI and lack of availability of contractors has meant delays in go live of remaining 10 vehicles </a:t>
            </a:r>
            <a:endParaRPr lang="en-US" sz="20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255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04A9E-1B1B-4B45-AA60-B02D04502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Usage data of the EV Car Club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CBD19-9C3C-4561-8535-65ECCFE7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58" y="2204864"/>
            <a:ext cx="11668083" cy="1308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EB5BA-36FF-46C1-A8C2-A96ED710CEE6}"/>
              </a:ext>
            </a:extLst>
          </p:cNvPr>
          <p:cNvSpPr txBox="1"/>
          <p:nvPr/>
        </p:nvSpPr>
        <p:spPr>
          <a:xfrm>
            <a:off x="548641" y="3899932"/>
            <a:ext cx="4639376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Headlines since launch in October:</a:t>
            </a:r>
          </a:p>
          <a:p>
            <a:r>
              <a:rPr lang="en-GB" sz="2400" b="1" dirty="0"/>
              <a:t>No. of bookings in period: 84</a:t>
            </a:r>
          </a:p>
          <a:p>
            <a:r>
              <a:rPr lang="en-GB" sz="2400" b="1" dirty="0"/>
              <a:t>No of hours booked: 2088</a:t>
            </a:r>
          </a:p>
          <a:p>
            <a:r>
              <a:rPr lang="en-GB" sz="2400" b="1" dirty="0"/>
              <a:t>No of miles covered: 7513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1467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TfGM-2019-colours">
      <a:dk1>
        <a:srgbClr val="191545"/>
      </a:dk1>
      <a:lt1>
        <a:srgbClr val="FFFFFF"/>
      </a:lt1>
      <a:dk2>
        <a:srgbClr val="191545"/>
      </a:dk2>
      <a:lt2>
        <a:srgbClr val="E6E6E6"/>
      </a:lt2>
      <a:accent1>
        <a:srgbClr val="FF3352"/>
      </a:accent1>
      <a:accent2>
        <a:srgbClr val="7FB245"/>
      </a:accent2>
      <a:accent3>
        <a:srgbClr val="3A9FA0"/>
      </a:accent3>
      <a:accent4>
        <a:srgbClr val="EFE23D"/>
      </a:accent4>
      <a:accent5>
        <a:srgbClr val="FF682A"/>
      </a:accent5>
      <a:accent6>
        <a:srgbClr val="7FB245"/>
      </a:accent6>
      <a:hlink>
        <a:srgbClr val="FF3352"/>
      </a:hlink>
      <a:folHlink>
        <a:srgbClr val="1915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TfGM-2019-colours">
      <a:dk1>
        <a:srgbClr val="191545"/>
      </a:dk1>
      <a:lt1>
        <a:srgbClr val="FFFFFF"/>
      </a:lt1>
      <a:dk2>
        <a:srgbClr val="191545"/>
      </a:dk2>
      <a:lt2>
        <a:srgbClr val="E6E6E6"/>
      </a:lt2>
      <a:accent1>
        <a:srgbClr val="FF3352"/>
      </a:accent1>
      <a:accent2>
        <a:srgbClr val="7FB245"/>
      </a:accent2>
      <a:accent3>
        <a:srgbClr val="3A9FA0"/>
      </a:accent3>
      <a:accent4>
        <a:srgbClr val="EFE23D"/>
      </a:accent4>
      <a:accent5>
        <a:srgbClr val="FF682A"/>
      </a:accent5>
      <a:accent6>
        <a:srgbClr val="7FB245"/>
      </a:accent6>
      <a:hlink>
        <a:srgbClr val="FF3352"/>
      </a:hlink>
      <a:folHlink>
        <a:srgbClr val="1915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TfGM-2019-colours">
      <a:dk1>
        <a:srgbClr val="191545"/>
      </a:dk1>
      <a:lt1>
        <a:srgbClr val="FFFFFF"/>
      </a:lt1>
      <a:dk2>
        <a:srgbClr val="191545"/>
      </a:dk2>
      <a:lt2>
        <a:srgbClr val="E6E6E6"/>
      </a:lt2>
      <a:accent1>
        <a:srgbClr val="FF3352"/>
      </a:accent1>
      <a:accent2>
        <a:srgbClr val="7FB245"/>
      </a:accent2>
      <a:accent3>
        <a:srgbClr val="3A9FA0"/>
      </a:accent3>
      <a:accent4>
        <a:srgbClr val="EFE23D"/>
      </a:accent4>
      <a:accent5>
        <a:srgbClr val="FF682A"/>
      </a:accent5>
      <a:accent6>
        <a:srgbClr val="7FB245"/>
      </a:accent6>
      <a:hlink>
        <a:srgbClr val="FF3352"/>
      </a:hlink>
      <a:folHlink>
        <a:srgbClr val="1915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8CB689BBF064F911E71EFFC1CB2A3" ma:contentTypeVersion="13" ma:contentTypeDescription="Create a new document." ma:contentTypeScope="" ma:versionID="3858b4c0a2009abb6d317c37f65f5eeb">
  <xsd:schema xmlns:xsd="http://www.w3.org/2001/XMLSchema" xmlns:xs="http://www.w3.org/2001/XMLSchema" xmlns:p="http://schemas.microsoft.com/office/2006/metadata/properties" xmlns:ns2="fb7a3a8e-7964-4418-ab96-7edc9afd578f" xmlns:ns3="07e80eab-9d26-4ae7-bd74-003410c928f3" targetNamespace="http://schemas.microsoft.com/office/2006/metadata/properties" ma:root="true" ma:fieldsID="862e075237805341c11d2ba2e9d255ae" ns2:_="" ns3:_="">
    <xsd:import namespace="fb7a3a8e-7964-4418-ab96-7edc9afd578f"/>
    <xsd:import namespace="07e80eab-9d26-4ae7-bd74-003410c928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a3a8e-7964-4418-ab96-7edc9afd57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80eab-9d26-4ae7-bd74-003410c92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6CC082-DD05-4733-8DC1-B2F5D0A819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943E20-1FBF-496B-BA51-E04E1C5CD426}"/>
</file>

<file path=customXml/itemProps3.xml><?xml version="1.0" encoding="utf-8"?>
<ds:datastoreItem xmlns:ds="http://schemas.openxmlformats.org/officeDocument/2006/customXml" ds:itemID="{5B66373F-D592-48ED-9CBB-4C55F4C5BC8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1267</Words>
  <Application>Microsoft Office PowerPoint</Application>
  <PresentationFormat>Widescreen</PresentationFormat>
  <Paragraphs>103</Paragraphs>
  <Slides>14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11_Office Theme</vt:lpstr>
      <vt:lpstr>3_Office Theme</vt:lpstr>
      <vt:lpstr>eHUBs Webinar </vt:lpstr>
      <vt:lpstr>eHUBs – why?</vt:lpstr>
      <vt:lpstr>PowerPoint Presentation</vt:lpstr>
      <vt:lpstr>Status Update: E-cargo Bikes </vt:lpstr>
      <vt:lpstr>ECargo Bike Usage – 6th Dec –Feb 28th  (fleet gradually increased in size over period to 20 e-cargo bikes)</vt:lpstr>
      <vt:lpstr>E-cargo Bike Feedback </vt:lpstr>
      <vt:lpstr>Next Steps for the e-cargo bikes </vt:lpstr>
      <vt:lpstr>Status Update: EV Car Club</vt:lpstr>
      <vt:lpstr>Usage data of the EV Car Club  </vt:lpstr>
      <vt:lpstr>Promotional Activity </vt:lpstr>
      <vt:lpstr>PowerPoint Presentation</vt:lpstr>
      <vt:lpstr>Future Plans </vt:lpstr>
      <vt:lpstr>Recommendations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Kumeta</dc:creator>
  <cp:lastModifiedBy>Sarah Kumeta</cp:lastModifiedBy>
  <cp:revision>4</cp:revision>
  <dcterms:created xsi:type="dcterms:W3CDTF">2022-03-03T15:20:53Z</dcterms:created>
  <dcterms:modified xsi:type="dcterms:W3CDTF">2022-05-03T08:36:31Z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0x01010099E8CB689BBF064F911E71EFFC1CB2A3</vt:lpwstr>
  </property>
</Properties>
</file>