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sldIdLst>
    <p:sldId id="305" r:id="rId2"/>
    <p:sldId id="308" r:id="rId3"/>
    <p:sldId id="284" r:id="rId4"/>
    <p:sldId id="670" r:id="rId5"/>
    <p:sldId id="672" r:id="rId6"/>
    <p:sldId id="671" r:id="rId7"/>
    <p:sldId id="302" r:id="rId8"/>
    <p:sldId id="307" r:id="rId9"/>
    <p:sldId id="306" r:id="rId10"/>
    <p:sldId id="271" r:id="rId11"/>
    <p:sldId id="446" r:id="rId12"/>
    <p:sldId id="447" r:id="rId13"/>
    <p:sldId id="274" r:id="rId14"/>
    <p:sldId id="448" r:id="rId15"/>
    <p:sldId id="449" r:id="rId16"/>
    <p:sldId id="282" r:id="rId17"/>
    <p:sldId id="311" r:id="rId18"/>
    <p:sldId id="313" r:id="rId19"/>
    <p:sldId id="314" r:id="rId20"/>
    <p:sldId id="315" r:id="rId21"/>
    <p:sldId id="268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56A7"/>
    <a:srgbClr val="E9EBF5"/>
    <a:srgbClr val="CFD5EA"/>
    <a:srgbClr val="034DA2"/>
    <a:srgbClr val="4472C4"/>
    <a:srgbClr val="019562"/>
    <a:srgbClr val="3366FF"/>
    <a:srgbClr val="97C03C"/>
    <a:srgbClr val="F4C0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2E2029-3F73-4E98-BF98-B939BBFC1DAB}" v="60" dt="2022-06-03T17:59:35.5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76" autoAdjust="0"/>
    <p:restoredTop sz="96357" autoAdjust="0"/>
  </p:normalViewPr>
  <p:slideViewPr>
    <p:cSldViewPr snapToGrid="0" snapToObjects="1">
      <p:cViewPr varScale="1">
        <p:scale>
          <a:sx n="110" d="100"/>
          <a:sy n="110" d="100"/>
        </p:scale>
        <p:origin x="190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D5469-04B7-D245-8B0E-813C273D8001}" type="datetimeFigureOut">
              <a:t>6/8/2022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4D149-4236-C24C-A605-CA7AE6F58777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006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sz="1600" b="1" dirty="0"/>
              <a:t>TCO</a:t>
            </a:r>
            <a:r>
              <a:rPr lang="en-IE" sz="1600" dirty="0"/>
              <a:t>: Sum of operating costs and investment costs of a fleet (€/km)</a:t>
            </a:r>
          </a:p>
          <a:p>
            <a:pPr lvl="1"/>
            <a:r>
              <a:rPr lang="en-IE" sz="1400" dirty="0"/>
              <a:t>Cost of Infrastructure, maintenance, vehicles and fuel can be compared across fleet types</a:t>
            </a:r>
          </a:p>
          <a:p>
            <a:pPr lvl="1"/>
            <a:r>
              <a:rPr lang="en-IE" sz="1400" dirty="0"/>
              <a:t>Well known and widely used among fleet operators</a:t>
            </a:r>
          </a:p>
          <a:p>
            <a:pPr lvl="1"/>
            <a:r>
              <a:rPr lang="en-IE" sz="1400" dirty="0"/>
              <a:t>Useful for making business cases</a:t>
            </a:r>
          </a:p>
          <a:p>
            <a:r>
              <a:rPr lang="en-IE" sz="1600" b="1" dirty="0"/>
              <a:t>TCA</a:t>
            </a:r>
            <a:r>
              <a:rPr lang="en-IE" sz="1600" dirty="0"/>
              <a:t>: Cost of abating 1kg of CO</a:t>
            </a:r>
            <a:r>
              <a:rPr lang="en-IE" sz="1600" baseline="-25000" dirty="0"/>
              <a:t>2</a:t>
            </a:r>
            <a:r>
              <a:rPr lang="en-IE" sz="1600" dirty="0"/>
              <a:t> emissions when moving to a green fleet (€/kg)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87485-C381-4921-9523-01A9762CBEFF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63274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4D149-4236-C24C-A605-CA7AE6F58777}" type="slidenum">
              <a:rPr lang="en-IE" smtClean="0"/>
              <a:t>6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626944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6/8/2022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0707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6/8/2022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899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6/8/2022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800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6/8/2022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2200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6/8/2022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6214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6/8/2022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7650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6/8/2022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5712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6/8/2022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8360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6/8/2022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8292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6/8/2022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5673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6/8/2022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8222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1B092-AA50-0940-A1DC-B65882C09C68}" type="datetimeFigureOut">
              <a:rPr lang="en-US" smtClean="0"/>
              <a:t>6/8/2022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D083B-FAF2-5643-A9FC-521FAB1558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2577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0.jpeg"/><Relationship Id="rId7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0.jpe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17" Type="http://schemas.openxmlformats.org/officeDocument/2006/relationships/image" Target="../media/image53.png"/><Relationship Id="rId2" Type="http://schemas.openxmlformats.org/officeDocument/2006/relationships/image" Target="../media/image25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mailto:Tim.Williamson@hy-energy.co.uk" TargetMode="External"/><Relationship Id="rId7" Type="http://schemas.openxmlformats.org/officeDocument/2006/relationships/image" Target="../media/image58.jpeg"/><Relationship Id="rId2" Type="http://schemas.openxmlformats.org/officeDocument/2006/relationships/hyperlink" Target="mailto:t.cummins@nuiggalway.ie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hyperlink" Target="mailto:branca.delmonte@uni.lu" TargetMode="External"/><Relationship Id="rId10" Type="http://schemas.openxmlformats.org/officeDocument/2006/relationships/image" Target="../media/image60.jpeg"/><Relationship Id="rId4" Type="http://schemas.openxmlformats.org/officeDocument/2006/relationships/hyperlink" Target="mailto:rossi@izes.de" TargetMode="External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unityh2.eu/links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:Sample_project-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0"/>
            <a:ext cx="914257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8551" y="1857829"/>
            <a:ext cx="2643616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034DA2"/>
                </a:solidFill>
                <a:latin typeface="Open Sans"/>
                <a:cs typeface="Open Sans"/>
              </a:rPr>
              <a:t>The Enabling Support Tool (EST) </a:t>
            </a:r>
          </a:p>
          <a:p>
            <a:pPr algn="r"/>
            <a:r>
              <a:rPr lang="en-US" sz="2000" b="1" dirty="0">
                <a:solidFill>
                  <a:srgbClr val="034DA2"/>
                </a:solidFill>
                <a:latin typeface="Open Sans"/>
                <a:cs typeface="Open Sans"/>
              </a:rPr>
              <a:t>&amp; European Engagement</a:t>
            </a:r>
          </a:p>
          <a:p>
            <a:pPr algn="r"/>
            <a:endParaRPr lang="en-US" sz="2000" b="1" dirty="0">
              <a:solidFill>
                <a:srgbClr val="034DA2"/>
              </a:solidFill>
              <a:latin typeface="Open Sans"/>
              <a:cs typeface="Open Sans"/>
            </a:endParaRPr>
          </a:p>
          <a:p>
            <a:pPr algn="r"/>
            <a:r>
              <a:rPr lang="en-US" sz="2000" dirty="0">
                <a:solidFill>
                  <a:srgbClr val="034DA2"/>
                </a:solidFill>
                <a:latin typeface="Open Sans"/>
                <a:cs typeface="Open Sans"/>
              </a:rPr>
              <a:t>Tadgh Cummins</a:t>
            </a:r>
          </a:p>
          <a:p>
            <a:pPr algn="r"/>
            <a:r>
              <a:rPr lang="en-US" sz="2000" dirty="0">
                <a:solidFill>
                  <a:srgbClr val="034DA2"/>
                </a:solidFill>
                <a:latin typeface="Open Sans"/>
                <a:cs typeface="Open Sans"/>
              </a:rPr>
              <a:t>Tim Williamson</a:t>
            </a:r>
          </a:p>
          <a:p>
            <a:pPr algn="r"/>
            <a:r>
              <a:rPr lang="en-US" sz="2000" dirty="0">
                <a:solidFill>
                  <a:srgbClr val="034DA2"/>
                </a:solidFill>
                <a:latin typeface="Open Sans"/>
                <a:cs typeface="Open Sans"/>
              </a:rPr>
              <a:t>Marianna Rossi</a:t>
            </a:r>
          </a:p>
          <a:p>
            <a:pPr algn="r"/>
            <a:r>
              <a:rPr lang="en-US" sz="2000" dirty="0">
                <a:solidFill>
                  <a:srgbClr val="034DA2"/>
                </a:solidFill>
                <a:latin typeface="Open Sans"/>
                <a:cs typeface="Open Sans"/>
              </a:rPr>
              <a:t>Branca </a:t>
            </a:r>
            <a:r>
              <a:rPr lang="en-US" sz="2000" dirty="0" err="1">
                <a:solidFill>
                  <a:srgbClr val="034DA2"/>
                </a:solidFill>
                <a:latin typeface="Open Sans"/>
                <a:cs typeface="Open Sans"/>
              </a:rPr>
              <a:t>Delmonte</a:t>
            </a:r>
            <a:endParaRPr lang="en-US" sz="2000" dirty="0">
              <a:solidFill>
                <a:srgbClr val="034DA2"/>
              </a:solidFill>
              <a:latin typeface="Open Sans"/>
              <a:cs typeface="Open San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5730149" cy="6858000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695461" y="2664081"/>
            <a:ext cx="231459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2"/>
                </a:solidFill>
                <a:latin typeface="Open Sans"/>
                <a:cs typeface="Open Sans"/>
              </a:rPr>
              <a:t>Place image in this area.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6034215" y="561453"/>
            <a:ext cx="2254616" cy="9889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3" r="40544"/>
          <a:stretch/>
        </p:blipFill>
        <p:spPr>
          <a:xfrm>
            <a:off x="0" y="0"/>
            <a:ext cx="573228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D17905-E678-4290-86C1-63AB2EC81FAA}"/>
              </a:ext>
            </a:extLst>
          </p:cNvPr>
          <p:cNvSpPr txBox="1"/>
          <p:nvPr/>
        </p:nvSpPr>
        <p:spPr>
          <a:xfrm>
            <a:off x="5745045" y="6352580"/>
            <a:ext cx="33989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GenComm Project Partners’ Meeting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r>
              <a:rPr kumimoji="0" lang="en-GB" sz="1400" b="1" i="0" u="none" strike="noStrike" kern="1200" cap="none" spc="0" normalizeH="0" baseline="3000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9</a:t>
            </a:r>
            <a:r>
              <a:rPr kumimoji="0" lang="en-GB" sz="1400" b="1" i="0" u="none" strike="noStrike" kern="1200" cap="none" spc="0" normalizeH="0" baseline="3000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June 2022 - Luxembourg</a:t>
            </a:r>
          </a:p>
        </p:txBody>
      </p:sp>
      <p:pic>
        <p:nvPicPr>
          <p:cNvPr id="11" name="Picture 2" descr="National University of Ireland, Galway - Nephstrom">
            <a:extLst>
              <a:ext uri="{FF2B5EF4-FFF2-40B4-BE49-F238E27FC236}">
                <a16:creationId xmlns:a16="http://schemas.microsoft.com/office/drawing/2014/main" id="{E6612379-C25D-473F-8295-E2BACB1A3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333" y="4943256"/>
            <a:ext cx="1310422" cy="40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ZES | INSPIRE-Grid Project">
            <a:extLst>
              <a:ext uri="{FF2B5EF4-FFF2-40B4-BE49-F238E27FC236}">
                <a16:creationId xmlns:a16="http://schemas.microsoft.com/office/drawing/2014/main" id="{05D2B787-BF8E-4221-AE16-DEFEEB07C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635" y="4887147"/>
            <a:ext cx="1050244" cy="46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20E6CD56-4AA1-432A-984D-EC9CFCF8D4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4900" y="5533764"/>
            <a:ext cx="787842" cy="705789"/>
          </a:xfrm>
          <a:prstGeom prst="rect">
            <a:avLst/>
          </a:prstGeom>
        </p:spPr>
      </p:pic>
      <p:pic>
        <p:nvPicPr>
          <p:cNvPr id="14" name="Picture 2" descr="Postdoctoral researcher in Digitalisation of the Law, University of  Luxembourg - Luxembourg City, Luxembourg | EURAXESS">
            <a:extLst>
              <a:ext uri="{FF2B5EF4-FFF2-40B4-BE49-F238E27FC236}">
                <a16:creationId xmlns:a16="http://schemas.microsoft.com/office/drawing/2014/main" id="{42F7FEA8-1A29-45CD-9F4B-75CA65643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246" y="5533584"/>
            <a:ext cx="787842" cy="70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181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929052" y="1811852"/>
            <a:ext cx="35862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solidFill>
                  <a:srgbClr val="1056A7"/>
                </a:solidFill>
                <a:latin typeface="Open Sans"/>
                <a:cs typeface="Open Sans"/>
              </a:rPr>
              <a:t>Primary Goals</a:t>
            </a:r>
          </a:p>
          <a:p>
            <a:r>
              <a:rPr lang="en-US" sz="1600" dirty="0">
                <a:solidFill>
                  <a:srgbClr val="1056A7"/>
                </a:solidFill>
                <a:latin typeface="Open Sans"/>
                <a:cs typeface="Open Sans"/>
              </a:rPr>
              <a:t>Concept development for the use of hydrogen in local public transport focusing on the regions </a:t>
            </a:r>
            <a:r>
              <a:rPr lang="en-US" sz="1600" dirty="0" err="1">
                <a:solidFill>
                  <a:srgbClr val="1056A7"/>
                </a:solidFill>
                <a:latin typeface="Open Sans"/>
                <a:cs typeface="Open Sans"/>
              </a:rPr>
              <a:t>Merzig</a:t>
            </a:r>
            <a:r>
              <a:rPr lang="en-US" sz="1600" dirty="0">
                <a:solidFill>
                  <a:srgbClr val="1056A7"/>
                </a:solidFill>
                <a:latin typeface="Open Sans"/>
                <a:cs typeface="Open Sans"/>
              </a:rPr>
              <a:t>-Wadern and </a:t>
            </a:r>
            <a:r>
              <a:rPr lang="en-US" sz="1600" dirty="0" err="1">
                <a:solidFill>
                  <a:srgbClr val="1056A7"/>
                </a:solidFill>
                <a:latin typeface="Open Sans"/>
                <a:cs typeface="Open Sans"/>
              </a:rPr>
              <a:t>Saarpfalz</a:t>
            </a:r>
            <a:r>
              <a:rPr lang="en-US" sz="1600" dirty="0">
                <a:solidFill>
                  <a:srgbClr val="1056A7"/>
                </a:solidFill>
                <a:latin typeface="Open Sans"/>
                <a:cs typeface="Open Sans"/>
              </a:rPr>
              <a:t>.</a:t>
            </a:r>
          </a:p>
          <a:p>
            <a:endParaRPr lang="en-US" sz="1600" dirty="0">
              <a:solidFill>
                <a:srgbClr val="1056A7"/>
              </a:solidFill>
              <a:latin typeface="Open Sans"/>
              <a:cs typeface="Open Sans"/>
            </a:endParaRPr>
          </a:p>
          <a:p>
            <a:r>
              <a:rPr lang="en-US" sz="1600" dirty="0">
                <a:solidFill>
                  <a:srgbClr val="1056A7"/>
                </a:solidFill>
                <a:latin typeface="Open Sans"/>
                <a:cs typeface="Open Sans"/>
              </a:rPr>
              <a:t>Support for the development of the EST</a:t>
            </a:r>
          </a:p>
          <a:p>
            <a:endParaRPr lang="en-US" sz="1600" dirty="0">
              <a:solidFill>
                <a:srgbClr val="1056A7"/>
              </a:solidFill>
              <a:latin typeface="Open Sans"/>
              <a:cs typeface="Open Sans"/>
            </a:endParaRPr>
          </a:p>
          <a:p>
            <a:endParaRPr lang="en-US" sz="1600" dirty="0">
              <a:solidFill>
                <a:srgbClr val="1056A7"/>
              </a:solidFill>
              <a:latin typeface="Open Sans"/>
              <a:cs typeface="Open Sans"/>
            </a:endParaRPr>
          </a:p>
          <a:p>
            <a:r>
              <a:rPr lang="en-US" sz="1600" b="1" u="sng" dirty="0">
                <a:solidFill>
                  <a:srgbClr val="1056A7"/>
                </a:solidFill>
                <a:latin typeface="Open Sans"/>
                <a:cs typeface="Open Sans"/>
              </a:rPr>
              <a:t>Current Actions: </a:t>
            </a:r>
          </a:p>
          <a:p>
            <a:r>
              <a:rPr lang="en-US" sz="1600" dirty="0">
                <a:solidFill>
                  <a:srgbClr val="1056A7"/>
                </a:solidFill>
                <a:latin typeface="Open Sans"/>
                <a:cs typeface="Open Sans"/>
              </a:rPr>
              <a:t>Usability Testing of the 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6F8FE9-F25C-445C-8A97-F5D20E6A9A26}"/>
              </a:ext>
            </a:extLst>
          </p:cNvPr>
          <p:cNvSpPr txBox="1"/>
          <p:nvPr/>
        </p:nvSpPr>
        <p:spPr>
          <a:xfrm>
            <a:off x="1953209" y="6436826"/>
            <a:ext cx="52222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GenComm Project Partners’ Meeting #</a:t>
            </a:r>
            <a:r>
              <a:rPr lang="en-GB" sz="1400" b="1" dirty="0">
                <a:solidFill>
                  <a:srgbClr val="034DA2"/>
                </a:solidFill>
                <a:latin typeface="Calibri" panose="020F0502020204030204"/>
              </a:rPr>
              <a:t>20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- 8</a:t>
            </a:r>
            <a:r>
              <a:rPr kumimoji="0" lang="en-GB" sz="1400" b="1" i="0" u="none" strike="noStrike" kern="1200" cap="none" spc="0" normalizeH="0" baseline="3000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9</a:t>
            </a:r>
            <a:r>
              <a:rPr kumimoji="0" lang="en-GB" sz="1400" b="1" i="0" u="none" strike="noStrike" kern="1200" cap="none" spc="0" normalizeH="0" baseline="3000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June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09E826-3E0C-4D63-A35F-5851651DC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6131" y="216064"/>
            <a:ext cx="1414395" cy="615749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45" y="1114620"/>
            <a:ext cx="4299177" cy="45642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Ellipse 3"/>
          <p:cNvSpPr/>
          <p:nvPr/>
        </p:nvSpPr>
        <p:spPr>
          <a:xfrm>
            <a:off x="836023" y="4005942"/>
            <a:ext cx="766355" cy="76635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499245" y="370148"/>
            <a:ext cx="5230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>
                <a:solidFill>
                  <a:srgbClr val="1056A7"/>
                </a:solidFill>
              </a:rPr>
              <a:t>Contribution</a:t>
            </a:r>
            <a:r>
              <a:rPr lang="de-DE" sz="2400" b="1" dirty="0">
                <a:solidFill>
                  <a:srgbClr val="1056A7"/>
                </a:solidFill>
              </a:rPr>
              <a:t> </a:t>
            </a:r>
            <a:r>
              <a:rPr lang="de-DE" sz="2400" b="1" dirty="0" err="1">
                <a:solidFill>
                  <a:srgbClr val="1056A7"/>
                </a:solidFill>
              </a:rPr>
              <a:t>of</a:t>
            </a:r>
            <a:r>
              <a:rPr lang="de-DE" sz="2400" b="1" dirty="0">
                <a:solidFill>
                  <a:srgbClr val="1056A7"/>
                </a:solidFill>
              </a:rPr>
              <a:t> </a:t>
            </a:r>
            <a:r>
              <a:rPr lang="de-DE" sz="2400" b="1" dirty="0" err="1">
                <a:solidFill>
                  <a:srgbClr val="1056A7"/>
                </a:solidFill>
              </a:rPr>
              <a:t>the</a:t>
            </a:r>
            <a:r>
              <a:rPr lang="de-DE" sz="2400" b="1" dirty="0">
                <a:solidFill>
                  <a:srgbClr val="1056A7"/>
                </a:solidFill>
              </a:rPr>
              <a:t> IZES </a:t>
            </a:r>
            <a:r>
              <a:rPr lang="de-DE" sz="2400" b="1" dirty="0" err="1">
                <a:solidFill>
                  <a:srgbClr val="1056A7"/>
                </a:solidFill>
              </a:rPr>
              <a:t>to</a:t>
            </a:r>
            <a:r>
              <a:rPr lang="de-DE" sz="2400" b="1" dirty="0">
                <a:solidFill>
                  <a:srgbClr val="1056A7"/>
                </a:solidFill>
              </a:rPr>
              <a:t> </a:t>
            </a:r>
            <a:r>
              <a:rPr lang="de-DE" sz="2400" b="1" dirty="0" err="1">
                <a:solidFill>
                  <a:srgbClr val="1056A7"/>
                </a:solidFill>
              </a:rPr>
              <a:t>the</a:t>
            </a:r>
            <a:r>
              <a:rPr lang="de-DE" sz="2400" b="1" dirty="0">
                <a:solidFill>
                  <a:srgbClr val="1056A7"/>
                </a:solidFill>
              </a:rPr>
              <a:t> EST</a:t>
            </a:r>
          </a:p>
        </p:txBody>
      </p:sp>
      <p:pic>
        <p:nvPicPr>
          <p:cNvPr id="8" name="Picture 2" descr="IZES | INSPIRE-Grid Project">
            <a:extLst>
              <a:ext uri="{FF2B5EF4-FFF2-40B4-BE49-F238E27FC236}">
                <a16:creationId xmlns:a16="http://schemas.microsoft.com/office/drawing/2014/main" id="{16009119-B9EA-4406-95D0-2712BEF8D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282" y="6214175"/>
            <a:ext cx="1050244" cy="46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501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09E826-3E0C-4D63-A35F-5851651DC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6131" y="216064"/>
            <a:ext cx="1414395" cy="61574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99245" y="370148"/>
            <a:ext cx="5230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1056A7"/>
                </a:solidFill>
              </a:rPr>
              <a:t>Usability</a:t>
            </a:r>
          </a:p>
        </p:txBody>
      </p:sp>
      <p:pic>
        <p:nvPicPr>
          <p:cNvPr id="8" name="Picture 2" descr="IZES | INSPIRE-Grid Project">
            <a:extLst>
              <a:ext uri="{FF2B5EF4-FFF2-40B4-BE49-F238E27FC236}">
                <a16:creationId xmlns:a16="http://schemas.microsoft.com/office/drawing/2014/main" id="{16009119-B9EA-4406-95D0-2712BEF8D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282" y="6214175"/>
            <a:ext cx="1050244" cy="46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elle 8"/>
          <p:cNvGraphicFramePr>
            <a:graphicFrameLocks noGrp="1"/>
          </p:cNvGraphicFramePr>
          <p:nvPr/>
        </p:nvGraphicFramePr>
        <p:xfrm>
          <a:off x="1182477" y="1312932"/>
          <a:ext cx="6782718" cy="225149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609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09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09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13664">
                <a:tc gridSpan="3">
                  <a:txBody>
                    <a:bodyPr/>
                    <a:lstStyle/>
                    <a:p>
                      <a:pPr algn="ctr"/>
                      <a:r>
                        <a:rPr lang="de-DE" dirty="0"/>
                        <a:t>USER</a:t>
                      </a:r>
                      <a:r>
                        <a:rPr lang="de-DE" baseline="0" dirty="0"/>
                        <a:t> EXPERIENCE</a:t>
                      </a:r>
                    </a:p>
                    <a:p>
                      <a:pPr algn="ctr"/>
                      <a:endParaRPr lang="de-DE" baseline="0" dirty="0"/>
                    </a:p>
                    <a:p>
                      <a:pPr algn="ctr"/>
                      <a:r>
                        <a:rPr lang="de-DE" baseline="0" dirty="0"/>
                        <a:t>„</a:t>
                      </a:r>
                      <a:r>
                        <a:rPr lang="en-US" baseline="0" dirty="0"/>
                        <a:t>A person's perceptions and responses that result from the use and/or anticipated use of a product, system or service.”</a:t>
                      </a:r>
                    </a:p>
                    <a:p>
                      <a:pPr algn="ctr"/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909"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BEFORE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DURING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AFTER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909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4472C4"/>
                          </a:solidFill>
                        </a:rPr>
                        <a:t>Expectations and needs towards the EST</a:t>
                      </a:r>
                      <a:endParaRPr lang="de-DE" b="1" dirty="0">
                        <a:solidFill>
                          <a:srgbClr val="4472C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Usability </a:t>
                      </a:r>
                      <a:r>
                        <a:rPr lang="de-DE" b="1" dirty="0" err="1">
                          <a:solidFill>
                            <a:srgbClr val="4472C4"/>
                          </a:solidFill>
                        </a:rPr>
                        <a:t>testing</a:t>
                      </a:r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 </a:t>
                      </a:r>
                      <a:r>
                        <a:rPr lang="de-DE" b="1" dirty="0" err="1">
                          <a:solidFill>
                            <a:srgbClr val="4472C4"/>
                          </a:solidFill>
                        </a:rPr>
                        <a:t>of</a:t>
                      </a:r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 </a:t>
                      </a:r>
                      <a:r>
                        <a:rPr lang="de-DE" b="1" dirty="0" err="1">
                          <a:solidFill>
                            <a:srgbClr val="4472C4"/>
                          </a:solidFill>
                        </a:rPr>
                        <a:t>first</a:t>
                      </a:r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 </a:t>
                      </a:r>
                      <a:r>
                        <a:rPr lang="de-DE" b="1" dirty="0" err="1">
                          <a:solidFill>
                            <a:srgbClr val="4472C4"/>
                          </a:solidFill>
                        </a:rPr>
                        <a:t>test</a:t>
                      </a:r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 </a:t>
                      </a:r>
                      <a:r>
                        <a:rPr lang="de-DE" b="1" dirty="0" err="1">
                          <a:solidFill>
                            <a:srgbClr val="4472C4"/>
                          </a:solidFill>
                        </a:rPr>
                        <a:t>version</a:t>
                      </a:r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 </a:t>
                      </a:r>
                      <a:r>
                        <a:rPr lang="de-DE" b="1" dirty="0" err="1">
                          <a:solidFill>
                            <a:srgbClr val="4472C4"/>
                          </a:solidFill>
                        </a:rPr>
                        <a:t>of</a:t>
                      </a:r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 </a:t>
                      </a:r>
                      <a:r>
                        <a:rPr lang="de-DE" b="1" dirty="0" err="1">
                          <a:solidFill>
                            <a:srgbClr val="4472C4"/>
                          </a:solidFill>
                        </a:rPr>
                        <a:t>the</a:t>
                      </a:r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 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Usability </a:t>
                      </a:r>
                      <a:r>
                        <a:rPr lang="de-DE" b="1" dirty="0" err="1">
                          <a:solidFill>
                            <a:srgbClr val="4472C4"/>
                          </a:solidFill>
                        </a:rPr>
                        <a:t>testing</a:t>
                      </a:r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 </a:t>
                      </a:r>
                      <a:r>
                        <a:rPr lang="de-DE" b="1" dirty="0" err="1">
                          <a:solidFill>
                            <a:srgbClr val="4472C4"/>
                          </a:solidFill>
                        </a:rPr>
                        <a:t>of</a:t>
                      </a:r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 </a:t>
                      </a:r>
                      <a:r>
                        <a:rPr lang="de-DE" b="1" dirty="0" err="1">
                          <a:solidFill>
                            <a:srgbClr val="4472C4"/>
                          </a:solidFill>
                        </a:rPr>
                        <a:t>the</a:t>
                      </a:r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 </a:t>
                      </a:r>
                      <a:r>
                        <a:rPr lang="de-DE" b="1" dirty="0" err="1">
                          <a:solidFill>
                            <a:srgbClr val="4472C4"/>
                          </a:solidFill>
                        </a:rPr>
                        <a:t>adapted</a:t>
                      </a:r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 </a:t>
                      </a:r>
                      <a:r>
                        <a:rPr lang="de-DE" b="1" dirty="0" err="1">
                          <a:solidFill>
                            <a:srgbClr val="4472C4"/>
                          </a:solidFill>
                        </a:rPr>
                        <a:t>version</a:t>
                      </a:r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 </a:t>
                      </a:r>
                      <a:r>
                        <a:rPr lang="de-DE" b="1" dirty="0" err="1">
                          <a:solidFill>
                            <a:srgbClr val="4472C4"/>
                          </a:solidFill>
                        </a:rPr>
                        <a:t>of</a:t>
                      </a:r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 </a:t>
                      </a:r>
                      <a:r>
                        <a:rPr lang="de-DE" b="1" dirty="0" err="1">
                          <a:solidFill>
                            <a:srgbClr val="4472C4"/>
                          </a:solidFill>
                        </a:rPr>
                        <a:t>the</a:t>
                      </a:r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 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1" name="Gerade Verbindung mit Pfeil 10"/>
          <p:cNvCxnSpPr/>
          <p:nvPr/>
        </p:nvCxnSpPr>
        <p:spPr>
          <a:xfrm>
            <a:off x="352540" y="2427778"/>
            <a:ext cx="852798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C430613-0AEA-484E-B7EA-390B97D774C8}"/>
              </a:ext>
            </a:extLst>
          </p:cNvPr>
          <p:cNvSpPr txBox="1"/>
          <p:nvPr/>
        </p:nvSpPr>
        <p:spPr>
          <a:xfrm>
            <a:off x="1953209" y="6436826"/>
            <a:ext cx="52222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GenComm Project Partners’ Meeting #</a:t>
            </a:r>
            <a:r>
              <a:rPr lang="en-GB" sz="1400" b="1" dirty="0">
                <a:solidFill>
                  <a:srgbClr val="034DA2"/>
                </a:solidFill>
                <a:latin typeface="Calibri" panose="020F0502020204030204"/>
              </a:rPr>
              <a:t>20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- 8</a:t>
            </a:r>
            <a:r>
              <a:rPr kumimoji="0" lang="en-GB" sz="1400" b="1" i="0" u="none" strike="noStrike" kern="1200" cap="none" spc="0" normalizeH="0" baseline="3000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9</a:t>
            </a:r>
            <a:r>
              <a:rPr kumimoji="0" lang="en-GB" sz="1400" b="1" i="0" u="none" strike="noStrike" kern="1200" cap="none" spc="0" normalizeH="0" baseline="3000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June 2022</a:t>
            </a:r>
          </a:p>
        </p:txBody>
      </p:sp>
    </p:spTree>
    <p:extLst>
      <p:ext uri="{BB962C8B-B14F-4D97-AF65-F5344CB8AC3E}">
        <p14:creationId xmlns:p14="http://schemas.microsoft.com/office/powerpoint/2010/main" val="1934847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09E826-3E0C-4D63-A35F-5851651DC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6131" y="216064"/>
            <a:ext cx="1414395" cy="61574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99245" y="370148"/>
            <a:ext cx="5230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1056A7"/>
                </a:solidFill>
              </a:rPr>
              <a:t>Usability: Actions </a:t>
            </a:r>
            <a:r>
              <a:rPr lang="de-DE" sz="2400" b="1" dirty="0" err="1">
                <a:solidFill>
                  <a:srgbClr val="1056A7"/>
                </a:solidFill>
              </a:rPr>
              <a:t>up</a:t>
            </a:r>
            <a:r>
              <a:rPr lang="de-DE" sz="2400" b="1" dirty="0">
                <a:solidFill>
                  <a:srgbClr val="1056A7"/>
                </a:solidFill>
              </a:rPr>
              <a:t> </a:t>
            </a:r>
            <a:r>
              <a:rPr lang="de-DE" sz="2400" b="1" dirty="0" err="1">
                <a:solidFill>
                  <a:srgbClr val="1056A7"/>
                </a:solidFill>
              </a:rPr>
              <a:t>until</a:t>
            </a:r>
            <a:r>
              <a:rPr lang="de-DE" sz="2400" b="1" dirty="0">
                <a:solidFill>
                  <a:srgbClr val="1056A7"/>
                </a:solidFill>
              </a:rPr>
              <a:t> </a:t>
            </a:r>
            <a:r>
              <a:rPr lang="de-DE" sz="2400" b="1" dirty="0" err="1">
                <a:solidFill>
                  <a:srgbClr val="1056A7"/>
                </a:solidFill>
              </a:rPr>
              <a:t>now</a:t>
            </a:r>
            <a:endParaRPr lang="de-DE" sz="2400" b="1" dirty="0">
              <a:solidFill>
                <a:srgbClr val="1056A7"/>
              </a:solidFill>
            </a:endParaRPr>
          </a:p>
        </p:txBody>
      </p:sp>
      <p:pic>
        <p:nvPicPr>
          <p:cNvPr id="8" name="Picture 2" descr="IZES | INSPIRE-Grid Project">
            <a:extLst>
              <a:ext uri="{FF2B5EF4-FFF2-40B4-BE49-F238E27FC236}">
                <a16:creationId xmlns:a16="http://schemas.microsoft.com/office/drawing/2014/main" id="{16009119-B9EA-4406-95D0-2712BEF8D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282" y="6214175"/>
            <a:ext cx="1050244" cy="46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elle 8"/>
          <p:cNvGraphicFramePr>
            <a:graphicFrameLocks noGrp="1"/>
          </p:cNvGraphicFramePr>
          <p:nvPr/>
        </p:nvGraphicFramePr>
        <p:xfrm>
          <a:off x="1182477" y="1312932"/>
          <a:ext cx="6782718" cy="225149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609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09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09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13664">
                <a:tc gridSpan="3">
                  <a:txBody>
                    <a:bodyPr/>
                    <a:lstStyle/>
                    <a:p>
                      <a:pPr algn="ctr"/>
                      <a:r>
                        <a:rPr lang="de-DE" dirty="0"/>
                        <a:t>USER</a:t>
                      </a:r>
                      <a:r>
                        <a:rPr lang="de-DE" baseline="0" dirty="0"/>
                        <a:t> EXPERIENCE</a:t>
                      </a:r>
                    </a:p>
                    <a:p>
                      <a:pPr algn="ctr"/>
                      <a:endParaRPr lang="de-DE" baseline="0" dirty="0"/>
                    </a:p>
                    <a:p>
                      <a:pPr algn="ctr"/>
                      <a:r>
                        <a:rPr lang="de-DE" baseline="0" dirty="0"/>
                        <a:t>„</a:t>
                      </a:r>
                      <a:r>
                        <a:rPr lang="en-US" baseline="0" dirty="0"/>
                        <a:t>A person's perceptions and responses that result from the use and/or anticipated use of a product, system or service.”</a:t>
                      </a:r>
                    </a:p>
                    <a:p>
                      <a:pPr algn="ctr"/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909"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BEFORE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DURING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AFTER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909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4472C4"/>
                          </a:solidFill>
                        </a:rPr>
                        <a:t>Expectations and needs towards the EST</a:t>
                      </a:r>
                      <a:endParaRPr lang="de-DE" b="1" dirty="0">
                        <a:solidFill>
                          <a:srgbClr val="4472C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Usability </a:t>
                      </a:r>
                      <a:r>
                        <a:rPr lang="de-DE" b="1" dirty="0" err="1">
                          <a:solidFill>
                            <a:srgbClr val="4472C4"/>
                          </a:solidFill>
                        </a:rPr>
                        <a:t>testing</a:t>
                      </a:r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 </a:t>
                      </a:r>
                      <a:r>
                        <a:rPr lang="de-DE" b="1" dirty="0" err="1">
                          <a:solidFill>
                            <a:srgbClr val="4472C4"/>
                          </a:solidFill>
                        </a:rPr>
                        <a:t>of</a:t>
                      </a:r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 </a:t>
                      </a:r>
                      <a:r>
                        <a:rPr lang="de-DE" b="1" dirty="0" err="1">
                          <a:solidFill>
                            <a:srgbClr val="4472C4"/>
                          </a:solidFill>
                        </a:rPr>
                        <a:t>firt</a:t>
                      </a:r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 </a:t>
                      </a:r>
                      <a:r>
                        <a:rPr lang="de-DE" b="1" dirty="0" err="1">
                          <a:solidFill>
                            <a:srgbClr val="4472C4"/>
                          </a:solidFill>
                        </a:rPr>
                        <a:t>test</a:t>
                      </a:r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 </a:t>
                      </a:r>
                      <a:r>
                        <a:rPr lang="de-DE" b="1" dirty="0" err="1">
                          <a:solidFill>
                            <a:srgbClr val="4472C4"/>
                          </a:solidFill>
                        </a:rPr>
                        <a:t>version</a:t>
                      </a:r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 </a:t>
                      </a:r>
                      <a:r>
                        <a:rPr lang="de-DE" b="1" dirty="0" err="1">
                          <a:solidFill>
                            <a:srgbClr val="4472C4"/>
                          </a:solidFill>
                        </a:rPr>
                        <a:t>of</a:t>
                      </a:r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 </a:t>
                      </a:r>
                      <a:r>
                        <a:rPr lang="de-DE" b="1" dirty="0" err="1">
                          <a:solidFill>
                            <a:srgbClr val="4472C4"/>
                          </a:solidFill>
                        </a:rPr>
                        <a:t>the</a:t>
                      </a:r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 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Usability </a:t>
                      </a:r>
                      <a:r>
                        <a:rPr lang="de-DE" b="1" dirty="0" err="1">
                          <a:solidFill>
                            <a:srgbClr val="4472C4"/>
                          </a:solidFill>
                        </a:rPr>
                        <a:t>testing</a:t>
                      </a:r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 </a:t>
                      </a:r>
                      <a:r>
                        <a:rPr lang="de-DE" b="1" dirty="0" err="1">
                          <a:solidFill>
                            <a:srgbClr val="4472C4"/>
                          </a:solidFill>
                        </a:rPr>
                        <a:t>of</a:t>
                      </a:r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 </a:t>
                      </a:r>
                      <a:r>
                        <a:rPr lang="de-DE" b="1" dirty="0" err="1">
                          <a:solidFill>
                            <a:srgbClr val="4472C4"/>
                          </a:solidFill>
                        </a:rPr>
                        <a:t>the</a:t>
                      </a:r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 </a:t>
                      </a:r>
                      <a:r>
                        <a:rPr lang="de-DE" b="1" dirty="0" err="1">
                          <a:solidFill>
                            <a:srgbClr val="4472C4"/>
                          </a:solidFill>
                        </a:rPr>
                        <a:t>adapted</a:t>
                      </a:r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 </a:t>
                      </a:r>
                      <a:r>
                        <a:rPr lang="de-DE" b="1" dirty="0" err="1">
                          <a:solidFill>
                            <a:srgbClr val="4472C4"/>
                          </a:solidFill>
                        </a:rPr>
                        <a:t>version</a:t>
                      </a:r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 </a:t>
                      </a:r>
                      <a:r>
                        <a:rPr lang="de-DE" b="1" dirty="0" err="1">
                          <a:solidFill>
                            <a:srgbClr val="4472C4"/>
                          </a:solidFill>
                        </a:rPr>
                        <a:t>of</a:t>
                      </a:r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 </a:t>
                      </a:r>
                      <a:r>
                        <a:rPr lang="de-DE" b="1" dirty="0" err="1">
                          <a:solidFill>
                            <a:srgbClr val="4472C4"/>
                          </a:solidFill>
                        </a:rPr>
                        <a:t>the</a:t>
                      </a:r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 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1" name="Gerade Verbindung mit Pfeil 10"/>
          <p:cNvCxnSpPr/>
          <p:nvPr/>
        </p:nvCxnSpPr>
        <p:spPr>
          <a:xfrm>
            <a:off x="352540" y="2427778"/>
            <a:ext cx="852798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>
          <a:xfrm>
            <a:off x="1090670" y="2522863"/>
            <a:ext cx="2445744" cy="275421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1090670" y="4769249"/>
            <a:ext cx="244574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350" b="1" dirty="0">
                <a:solidFill>
                  <a:srgbClr val="C00000"/>
                </a:solidFill>
              </a:rPr>
              <a:t>Interviews </a:t>
            </a:r>
          </a:p>
          <a:p>
            <a:pPr algn="ctr"/>
            <a:r>
              <a:rPr lang="de-DE" sz="1350" b="1" dirty="0" err="1">
                <a:solidFill>
                  <a:srgbClr val="C00000"/>
                </a:solidFill>
              </a:rPr>
              <a:t>with</a:t>
            </a:r>
            <a:r>
              <a:rPr lang="de-DE" sz="1350" b="1" dirty="0">
                <a:solidFill>
                  <a:srgbClr val="C00000"/>
                </a:solidFill>
              </a:rPr>
              <a:t> relevant </a:t>
            </a:r>
            <a:r>
              <a:rPr lang="de-DE" sz="1350" b="1" dirty="0" err="1">
                <a:solidFill>
                  <a:srgbClr val="C00000"/>
                </a:solidFill>
              </a:rPr>
              <a:t>stakeholders</a:t>
            </a:r>
            <a:endParaRPr lang="de-DE" sz="1350" b="1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EF89D3-E315-4949-A195-6B40CF6F88AD}"/>
              </a:ext>
            </a:extLst>
          </p:cNvPr>
          <p:cNvSpPr txBox="1"/>
          <p:nvPr/>
        </p:nvSpPr>
        <p:spPr>
          <a:xfrm>
            <a:off x="1953209" y="6436826"/>
            <a:ext cx="52222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GenComm Project Partners’ Meeting #</a:t>
            </a:r>
            <a:r>
              <a:rPr lang="en-GB" sz="1400" b="1" dirty="0">
                <a:solidFill>
                  <a:srgbClr val="034DA2"/>
                </a:solidFill>
                <a:latin typeface="Calibri" panose="020F0502020204030204"/>
              </a:rPr>
              <a:t>20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- 8</a:t>
            </a:r>
            <a:r>
              <a:rPr kumimoji="0" lang="en-GB" sz="1400" b="1" i="0" u="none" strike="noStrike" kern="1200" cap="none" spc="0" normalizeH="0" baseline="3000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9</a:t>
            </a:r>
            <a:r>
              <a:rPr kumimoji="0" lang="en-GB" sz="1400" b="1" i="0" u="none" strike="noStrike" kern="1200" cap="none" spc="0" normalizeH="0" baseline="3000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June 2022</a:t>
            </a:r>
          </a:p>
        </p:txBody>
      </p:sp>
    </p:spTree>
    <p:extLst>
      <p:ext uri="{BB962C8B-B14F-4D97-AF65-F5344CB8AC3E}">
        <p14:creationId xmlns:p14="http://schemas.microsoft.com/office/powerpoint/2010/main" val="989685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09E826-3E0C-4D63-A35F-5851651DC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6131" y="216064"/>
            <a:ext cx="1414395" cy="615749"/>
          </a:xfrm>
          <a:prstGeom prst="rect">
            <a:avLst/>
          </a:prstGeom>
        </p:spPr>
      </p:pic>
      <p:graphicFrame>
        <p:nvGraphicFramePr>
          <p:cNvPr id="8" name="Tabelle 7"/>
          <p:cNvGraphicFramePr>
            <a:graphicFrameLocks noGrp="1"/>
          </p:cNvGraphicFramePr>
          <p:nvPr/>
        </p:nvGraphicFramePr>
        <p:xfrm>
          <a:off x="1045028" y="1397000"/>
          <a:ext cx="7243802" cy="36626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621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19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dirty="0"/>
                        <a:t>ANTICIPATED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dirty="0"/>
                        <a:t>EXPERIENCED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34DA2"/>
                          </a:solidFill>
                        </a:rPr>
                        <a:t>Relevant, local stakeholders </a:t>
                      </a:r>
                    </a:p>
                    <a:p>
                      <a:pPr marL="514350" marR="0" lvl="1" indent="-1714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34DA2"/>
                          </a:solidFill>
                        </a:rPr>
                        <a:t>Administration and politics </a:t>
                      </a:r>
                    </a:p>
                    <a:p>
                      <a:pPr marL="514350" marR="0" lvl="1" indent="-1714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34DA2"/>
                          </a:solidFill>
                        </a:rPr>
                        <a:t>Transportation and bus companies </a:t>
                      </a:r>
                    </a:p>
                    <a:p>
                      <a:pPr marL="514350" marR="0" lvl="1" indent="-1714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34DA2"/>
                          </a:solidFill>
                        </a:rPr>
                        <a:t>Project-related industries and companies</a:t>
                      </a:r>
                    </a:p>
                    <a:p>
                      <a:pPr marL="514350" marR="0" lvl="1" indent="-1714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34DA2"/>
                          </a:solidFill>
                        </a:rPr>
                        <a:t>Influential individuals</a:t>
                      </a:r>
                      <a:endParaRPr lang="de-DE" sz="1200" dirty="0">
                        <a:solidFill>
                          <a:srgbClr val="034DA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34DA2"/>
                          </a:solidFill>
                        </a:rPr>
                        <a:t>Participants of successful comparative projects</a:t>
                      </a:r>
                      <a:endParaRPr lang="de-DE" sz="1200" b="1" dirty="0">
                        <a:solidFill>
                          <a:srgbClr val="034DA2"/>
                        </a:solidFill>
                      </a:endParaRPr>
                    </a:p>
                    <a:p>
                      <a:pPr marL="5143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rgbClr val="034DA2"/>
                          </a:solidFill>
                        </a:rPr>
                        <a:t>Companies accompanying the project</a:t>
                      </a:r>
                    </a:p>
                    <a:p>
                      <a:pPr marL="5143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rgbClr val="034DA2"/>
                          </a:solidFill>
                        </a:rPr>
                        <a:t>Stakeholder involved in the project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012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34DA2"/>
                          </a:solidFill>
                        </a:rPr>
                        <a:t>Analysis of the current situation in counties of interest</a:t>
                      </a:r>
                    </a:p>
                    <a:p>
                      <a:pPr marL="514350" marR="0" lvl="1" indent="-1714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u="none" dirty="0">
                          <a:solidFill>
                            <a:srgbClr val="034DA2"/>
                          </a:solidFill>
                        </a:rPr>
                        <a:t>Project</a:t>
                      </a:r>
                      <a:r>
                        <a:rPr lang="en-US" sz="1200" b="0" u="none" baseline="0" dirty="0">
                          <a:solidFill>
                            <a:srgbClr val="034DA2"/>
                          </a:solidFill>
                        </a:rPr>
                        <a:t> evaluation </a:t>
                      </a:r>
                    </a:p>
                    <a:p>
                      <a:pPr marL="514350" marR="0" lvl="1" indent="-1714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u="none" baseline="0" dirty="0">
                          <a:solidFill>
                            <a:srgbClr val="034DA2"/>
                          </a:solidFill>
                        </a:rPr>
                        <a:t>Project expectations</a:t>
                      </a:r>
                    </a:p>
                    <a:p>
                      <a:pPr marL="514350" marR="0" lvl="1" indent="-1714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34DA2"/>
                          </a:solidFill>
                        </a:rPr>
                        <a:t>Expected</a:t>
                      </a:r>
                      <a:r>
                        <a:rPr lang="en-US" sz="1200" u="none" dirty="0">
                          <a:solidFill>
                            <a:srgbClr val="034DA2"/>
                          </a:solidFill>
                        </a:rPr>
                        <a:t> project-inhibiting factors</a:t>
                      </a:r>
                    </a:p>
                    <a:p>
                      <a:pPr marL="514350" marR="0" lvl="1" indent="-1714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u="none" dirty="0">
                          <a:solidFill>
                            <a:srgbClr val="034DA2"/>
                          </a:solidFill>
                        </a:rPr>
                        <a:t>Potential project-beneficial factors</a:t>
                      </a:r>
                    </a:p>
                    <a:p>
                      <a:pPr marL="514350" marR="0" lvl="1" indent="-1714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u="none" dirty="0">
                          <a:solidFill>
                            <a:srgbClr val="034DA2"/>
                          </a:solidFill>
                        </a:rPr>
                        <a:t>General information needed, e.g. funding</a:t>
                      </a:r>
                      <a:endParaRPr lang="en-US" sz="1200" dirty="0">
                        <a:solidFill>
                          <a:srgbClr val="034DA2"/>
                        </a:solidFill>
                      </a:endParaRPr>
                    </a:p>
                    <a:p>
                      <a:pPr marL="34290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034DA2"/>
                        </a:solidFill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34DA2"/>
                          </a:solidFill>
                        </a:rPr>
                        <a:t>Analysis </a:t>
                      </a:r>
                      <a:r>
                        <a:rPr lang="de-DE" sz="1200" b="1" dirty="0" err="1">
                          <a:solidFill>
                            <a:srgbClr val="034DA2"/>
                          </a:solidFill>
                        </a:rPr>
                        <a:t>of</a:t>
                      </a:r>
                      <a:r>
                        <a:rPr lang="de-DE" sz="1200" b="1" dirty="0">
                          <a:solidFill>
                            <a:srgbClr val="034DA2"/>
                          </a:solidFill>
                        </a:rPr>
                        <a:t> EST </a:t>
                      </a:r>
                      <a:r>
                        <a:rPr lang="de-DE" sz="1200" b="1" dirty="0" err="1">
                          <a:solidFill>
                            <a:srgbClr val="034DA2"/>
                          </a:solidFill>
                        </a:rPr>
                        <a:t>user</a:t>
                      </a:r>
                      <a:r>
                        <a:rPr lang="de-DE" sz="1200" b="1" dirty="0">
                          <a:solidFill>
                            <a:srgbClr val="034DA2"/>
                          </a:solidFill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rgbClr val="034DA2"/>
                          </a:solidFill>
                        </a:rPr>
                        <a:t>needs</a:t>
                      </a:r>
                      <a:r>
                        <a:rPr lang="de-DE" sz="1200" b="1" dirty="0">
                          <a:solidFill>
                            <a:srgbClr val="034DA2"/>
                          </a:solidFill>
                        </a:rPr>
                        <a:t> </a:t>
                      </a:r>
                    </a:p>
                    <a:p>
                      <a:pPr marL="514350" marR="0" lvl="1" indent="-1714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34DA2"/>
                          </a:solidFill>
                        </a:rPr>
                        <a:t>Information the EST should ideally provide,</a:t>
                      </a:r>
                    </a:p>
                    <a:p>
                      <a:pPr marL="34290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34DA2"/>
                          </a:solidFill>
                        </a:rPr>
                        <a:t>          e.g. time of amortization </a:t>
                      </a:r>
                    </a:p>
                    <a:p>
                      <a:pPr marL="514350" marR="0" lvl="1" indent="-1714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34DA2"/>
                          </a:solidFill>
                        </a:rPr>
                        <a:t>Factors the EST should take into account</a:t>
                      </a:r>
                    </a:p>
                    <a:p>
                      <a:pPr marL="34290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34DA2"/>
                          </a:solidFill>
                        </a:rPr>
                        <a:t>          e.g. available infrastructure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US" sz="1200" b="1" dirty="0">
                          <a:solidFill>
                            <a:srgbClr val="034DA2"/>
                          </a:solidFill>
                        </a:rPr>
                        <a:t>Supplementing local analysis with real experiences</a:t>
                      </a:r>
                      <a:endParaRPr lang="de-DE" sz="1200" b="1" dirty="0">
                        <a:solidFill>
                          <a:srgbClr val="034DA2"/>
                        </a:solidFill>
                      </a:endParaRPr>
                    </a:p>
                    <a:p>
                      <a:pPr marL="5143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1200" b="0" dirty="0" err="1">
                          <a:solidFill>
                            <a:srgbClr val="034DA2"/>
                          </a:solidFill>
                        </a:rPr>
                        <a:t>Lessons</a:t>
                      </a:r>
                      <a:r>
                        <a:rPr lang="de-DE" sz="1200" b="0" dirty="0">
                          <a:solidFill>
                            <a:srgbClr val="034DA2"/>
                          </a:solidFill>
                        </a:rPr>
                        <a:t> </a:t>
                      </a:r>
                      <a:r>
                        <a:rPr lang="de-DE" sz="1200" b="0" dirty="0" err="1">
                          <a:solidFill>
                            <a:srgbClr val="034DA2"/>
                          </a:solidFill>
                        </a:rPr>
                        <a:t>Learned</a:t>
                      </a:r>
                      <a:r>
                        <a:rPr lang="de-DE" sz="1200" b="0" dirty="0">
                          <a:solidFill>
                            <a:srgbClr val="034DA2"/>
                          </a:solidFill>
                        </a:rPr>
                        <a:t> </a:t>
                      </a:r>
                    </a:p>
                    <a:p>
                      <a:pPr marL="5143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1200" b="0" dirty="0" err="1">
                          <a:solidFill>
                            <a:srgbClr val="034DA2"/>
                          </a:solidFill>
                        </a:rPr>
                        <a:t>Experienced</a:t>
                      </a:r>
                      <a:r>
                        <a:rPr lang="de-DE" sz="1200" b="0" dirty="0">
                          <a:solidFill>
                            <a:srgbClr val="034DA2"/>
                          </a:solidFill>
                        </a:rPr>
                        <a:t> </a:t>
                      </a:r>
                      <a:r>
                        <a:rPr lang="de-DE" sz="1200" b="0" dirty="0" err="1">
                          <a:solidFill>
                            <a:srgbClr val="034DA2"/>
                          </a:solidFill>
                        </a:rPr>
                        <a:t>project-inhibiting</a:t>
                      </a:r>
                      <a:r>
                        <a:rPr lang="de-DE" sz="1200" b="0" dirty="0">
                          <a:solidFill>
                            <a:srgbClr val="034DA2"/>
                          </a:solidFill>
                        </a:rPr>
                        <a:t> </a:t>
                      </a:r>
                      <a:r>
                        <a:rPr lang="de-DE" sz="1200" b="0" dirty="0" err="1">
                          <a:solidFill>
                            <a:srgbClr val="034DA2"/>
                          </a:solidFill>
                        </a:rPr>
                        <a:t>factors</a:t>
                      </a:r>
                      <a:endParaRPr lang="de-DE" sz="1200" b="0" dirty="0">
                        <a:solidFill>
                          <a:srgbClr val="034DA2"/>
                        </a:solidFill>
                      </a:endParaRPr>
                    </a:p>
                    <a:p>
                      <a:pPr marL="342900" lvl="1" indent="0">
                        <a:buFont typeface="Arial" panose="020B0604020202020204" pitchFamily="34" charset="0"/>
                        <a:buNone/>
                      </a:pPr>
                      <a:r>
                        <a:rPr lang="de-DE" sz="1200" b="0" dirty="0">
                          <a:solidFill>
                            <a:srgbClr val="034DA2"/>
                          </a:solidFill>
                        </a:rPr>
                        <a:t>           e.g.</a:t>
                      </a:r>
                      <a:r>
                        <a:rPr lang="de-DE" sz="1200" b="0" baseline="0" dirty="0">
                          <a:solidFill>
                            <a:srgbClr val="034DA2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34DA2"/>
                          </a:solidFill>
                        </a:rPr>
                        <a:t>political</a:t>
                      </a:r>
                      <a:r>
                        <a:rPr lang="de-DE" sz="1200" b="0" baseline="0" dirty="0">
                          <a:solidFill>
                            <a:srgbClr val="034DA2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34DA2"/>
                          </a:solidFill>
                        </a:rPr>
                        <a:t>restraints</a:t>
                      </a:r>
                      <a:endParaRPr lang="de-DE" sz="1200" b="0" dirty="0">
                        <a:solidFill>
                          <a:srgbClr val="034DA2"/>
                        </a:solidFill>
                      </a:endParaRPr>
                    </a:p>
                    <a:p>
                      <a:pPr marL="5143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1200" b="0" dirty="0" err="1">
                          <a:solidFill>
                            <a:srgbClr val="034DA2"/>
                          </a:solidFill>
                        </a:rPr>
                        <a:t>Experienced</a:t>
                      </a:r>
                      <a:r>
                        <a:rPr lang="de-DE" sz="1200" b="0" dirty="0">
                          <a:solidFill>
                            <a:srgbClr val="034DA2"/>
                          </a:solidFill>
                        </a:rPr>
                        <a:t> </a:t>
                      </a:r>
                      <a:r>
                        <a:rPr lang="de-DE" sz="1200" b="0" dirty="0" err="1">
                          <a:solidFill>
                            <a:srgbClr val="034DA2"/>
                          </a:solidFill>
                        </a:rPr>
                        <a:t>project-beneficial</a:t>
                      </a:r>
                      <a:r>
                        <a:rPr lang="de-DE" sz="1200" b="0" baseline="0" dirty="0">
                          <a:solidFill>
                            <a:srgbClr val="034DA2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34DA2"/>
                          </a:solidFill>
                        </a:rPr>
                        <a:t>factors</a:t>
                      </a:r>
                      <a:endParaRPr lang="de-DE" sz="1200" b="0" baseline="0" dirty="0">
                        <a:solidFill>
                          <a:srgbClr val="034DA2"/>
                        </a:solidFill>
                      </a:endParaRPr>
                    </a:p>
                    <a:p>
                      <a:pPr marL="342900" lvl="1" indent="0">
                        <a:buFont typeface="Arial" panose="020B0604020202020204" pitchFamily="34" charset="0"/>
                        <a:buNone/>
                      </a:pPr>
                      <a:r>
                        <a:rPr lang="de-DE" sz="1200" b="0" baseline="0" dirty="0">
                          <a:solidFill>
                            <a:srgbClr val="034DA2"/>
                          </a:solidFill>
                        </a:rPr>
                        <a:t>           e.g. </a:t>
                      </a:r>
                      <a:r>
                        <a:rPr lang="de-DE" sz="1200" b="0" baseline="0" dirty="0" err="1">
                          <a:solidFill>
                            <a:srgbClr val="034DA2"/>
                          </a:solidFill>
                        </a:rPr>
                        <a:t>early</a:t>
                      </a:r>
                      <a:r>
                        <a:rPr lang="de-DE" sz="1200" b="0" baseline="0" dirty="0">
                          <a:solidFill>
                            <a:srgbClr val="034DA2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34DA2"/>
                          </a:solidFill>
                        </a:rPr>
                        <a:t>stakeholder</a:t>
                      </a:r>
                      <a:r>
                        <a:rPr lang="de-DE" sz="1200" b="0" baseline="0" dirty="0">
                          <a:solidFill>
                            <a:srgbClr val="034DA2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34DA2"/>
                          </a:solidFill>
                        </a:rPr>
                        <a:t>participation</a:t>
                      </a:r>
                      <a:endParaRPr lang="de-DE" sz="1200" b="0" dirty="0">
                        <a:solidFill>
                          <a:srgbClr val="034DA2"/>
                        </a:solidFill>
                      </a:endParaRP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US" sz="1200" b="1" dirty="0">
                        <a:solidFill>
                          <a:srgbClr val="034DA2"/>
                        </a:solidFill>
                      </a:endParaRP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US" sz="1200" b="1" dirty="0">
                          <a:solidFill>
                            <a:srgbClr val="034DA2"/>
                          </a:solidFill>
                        </a:rPr>
                        <a:t>Analysis of EST user needs</a:t>
                      </a:r>
                    </a:p>
                    <a:p>
                      <a:pPr marL="5143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>
                          <a:solidFill>
                            <a:srgbClr val="034DA2"/>
                          </a:solidFill>
                        </a:rPr>
                        <a:t>Information</a:t>
                      </a:r>
                      <a:r>
                        <a:rPr lang="en-US" sz="1200" b="0" baseline="0" dirty="0">
                          <a:solidFill>
                            <a:srgbClr val="034DA2"/>
                          </a:solidFill>
                        </a:rPr>
                        <a:t> the</a:t>
                      </a:r>
                      <a:r>
                        <a:rPr lang="en-US" sz="1200" b="0" dirty="0">
                          <a:solidFill>
                            <a:srgbClr val="034DA2"/>
                          </a:solidFill>
                        </a:rPr>
                        <a:t> EST should ideally provide</a:t>
                      </a:r>
                    </a:p>
                    <a:p>
                      <a:pPr marL="342900" lvl="1" indent="0">
                        <a:buFont typeface="Arial" panose="020B0604020202020204" pitchFamily="34" charset="0"/>
                        <a:buNone/>
                      </a:pPr>
                      <a:r>
                        <a:rPr lang="en-US" sz="1200" b="0" dirty="0">
                          <a:solidFill>
                            <a:srgbClr val="034DA2"/>
                          </a:solidFill>
                        </a:rPr>
                        <a:t>           e.g. time of amortization </a:t>
                      </a:r>
                    </a:p>
                    <a:p>
                      <a:pPr marL="5143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>
                          <a:solidFill>
                            <a:srgbClr val="034DA2"/>
                          </a:solidFill>
                        </a:rPr>
                        <a:t>Factors the EST should take into account</a:t>
                      </a:r>
                    </a:p>
                    <a:p>
                      <a:pPr marL="342900" lvl="1" indent="0">
                        <a:buFont typeface="Arial" panose="020B0604020202020204" pitchFamily="34" charset="0"/>
                        <a:buNone/>
                      </a:pPr>
                      <a:r>
                        <a:rPr lang="en-US" sz="1200" b="0" dirty="0">
                          <a:solidFill>
                            <a:srgbClr val="034DA2"/>
                          </a:solidFill>
                        </a:rPr>
                        <a:t>            e.g. available infrastructure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Textfeld 8"/>
          <p:cNvSpPr txBox="1"/>
          <p:nvPr/>
        </p:nvSpPr>
        <p:spPr>
          <a:xfrm>
            <a:off x="627017" y="1785257"/>
            <a:ext cx="369332" cy="988423"/>
          </a:xfrm>
          <a:prstGeom prst="rect">
            <a:avLst/>
          </a:prstGeom>
          <a:solidFill>
            <a:srgbClr val="CFD5EA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de-DE" sz="1200" b="1" dirty="0">
                <a:solidFill>
                  <a:srgbClr val="034DA2"/>
                </a:solidFill>
              </a:rPr>
              <a:t>PARTNERS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627017" y="2773680"/>
            <a:ext cx="369332" cy="2286000"/>
          </a:xfrm>
          <a:prstGeom prst="rect">
            <a:avLst/>
          </a:prstGeom>
          <a:solidFill>
            <a:srgbClr val="E9EBF5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de-DE" sz="1200" b="1" dirty="0">
                <a:solidFill>
                  <a:srgbClr val="034DA2"/>
                </a:solidFill>
              </a:rPr>
              <a:t>PURPOSE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99245" y="370148"/>
            <a:ext cx="5230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1056A7"/>
                </a:solidFill>
              </a:rPr>
              <a:t>INTERVIEWS BEFOREHAND</a:t>
            </a:r>
          </a:p>
        </p:txBody>
      </p:sp>
      <p:pic>
        <p:nvPicPr>
          <p:cNvPr id="13" name="Picture 2" descr="IZES | INSPIRE-Grid Project">
            <a:extLst>
              <a:ext uri="{FF2B5EF4-FFF2-40B4-BE49-F238E27FC236}">
                <a16:creationId xmlns:a16="http://schemas.microsoft.com/office/drawing/2014/main" id="{59D38F5D-C2CD-46DE-ACFD-E46C29A91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282" y="6214175"/>
            <a:ext cx="1050244" cy="46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8D7CE2-B843-43FC-BCF6-D99E6675FF45}"/>
              </a:ext>
            </a:extLst>
          </p:cNvPr>
          <p:cNvSpPr txBox="1"/>
          <p:nvPr/>
        </p:nvSpPr>
        <p:spPr>
          <a:xfrm>
            <a:off x="1953209" y="6436826"/>
            <a:ext cx="52222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GenComm Project Partners’ Meeting #</a:t>
            </a:r>
            <a:r>
              <a:rPr lang="en-GB" sz="1400" b="1" dirty="0">
                <a:solidFill>
                  <a:srgbClr val="034DA2"/>
                </a:solidFill>
                <a:latin typeface="Calibri" panose="020F0502020204030204"/>
              </a:rPr>
              <a:t>20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- 8</a:t>
            </a:r>
            <a:r>
              <a:rPr kumimoji="0" lang="en-GB" sz="1400" b="1" i="0" u="none" strike="noStrike" kern="1200" cap="none" spc="0" normalizeH="0" baseline="3000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9</a:t>
            </a:r>
            <a:r>
              <a:rPr kumimoji="0" lang="en-GB" sz="1400" b="1" i="0" u="none" strike="noStrike" kern="1200" cap="none" spc="0" normalizeH="0" baseline="3000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June 2022</a:t>
            </a:r>
          </a:p>
        </p:txBody>
      </p:sp>
    </p:spTree>
    <p:extLst>
      <p:ext uri="{BB962C8B-B14F-4D97-AF65-F5344CB8AC3E}">
        <p14:creationId xmlns:p14="http://schemas.microsoft.com/office/powerpoint/2010/main" val="1275603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09E826-3E0C-4D63-A35F-5851651DC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6131" y="216064"/>
            <a:ext cx="1414395" cy="61574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99245" y="370148"/>
            <a:ext cx="5230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1056A7"/>
                </a:solidFill>
              </a:rPr>
              <a:t>Usability: </a:t>
            </a:r>
            <a:r>
              <a:rPr lang="de-DE" sz="2400" b="1" dirty="0" err="1">
                <a:solidFill>
                  <a:srgbClr val="1056A7"/>
                </a:solidFill>
              </a:rPr>
              <a:t>Planned</a:t>
            </a:r>
            <a:r>
              <a:rPr lang="de-DE" sz="2400" b="1" dirty="0">
                <a:solidFill>
                  <a:srgbClr val="1056A7"/>
                </a:solidFill>
              </a:rPr>
              <a:t> Actions</a:t>
            </a:r>
          </a:p>
        </p:txBody>
      </p:sp>
      <p:pic>
        <p:nvPicPr>
          <p:cNvPr id="8" name="Picture 2" descr="IZES | INSPIRE-Grid Project">
            <a:extLst>
              <a:ext uri="{FF2B5EF4-FFF2-40B4-BE49-F238E27FC236}">
                <a16:creationId xmlns:a16="http://schemas.microsoft.com/office/drawing/2014/main" id="{16009119-B9EA-4406-95D0-2712BEF8D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282" y="6214175"/>
            <a:ext cx="1050244" cy="46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elle 8"/>
          <p:cNvGraphicFramePr>
            <a:graphicFrameLocks noGrp="1"/>
          </p:cNvGraphicFramePr>
          <p:nvPr/>
        </p:nvGraphicFramePr>
        <p:xfrm>
          <a:off x="1182477" y="1312932"/>
          <a:ext cx="6782718" cy="225149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609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09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09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13664">
                <a:tc gridSpan="3">
                  <a:txBody>
                    <a:bodyPr/>
                    <a:lstStyle/>
                    <a:p>
                      <a:pPr algn="ctr"/>
                      <a:r>
                        <a:rPr lang="de-DE" dirty="0"/>
                        <a:t>USER</a:t>
                      </a:r>
                      <a:r>
                        <a:rPr lang="de-DE" baseline="0" dirty="0"/>
                        <a:t> EXPERIENCE</a:t>
                      </a:r>
                    </a:p>
                    <a:p>
                      <a:pPr algn="ctr"/>
                      <a:endParaRPr lang="de-DE" baseline="0" dirty="0"/>
                    </a:p>
                    <a:p>
                      <a:pPr algn="ctr"/>
                      <a:r>
                        <a:rPr lang="de-DE" baseline="0" dirty="0"/>
                        <a:t>„</a:t>
                      </a:r>
                      <a:r>
                        <a:rPr lang="en-US" baseline="0" dirty="0"/>
                        <a:t>A person's perceptions and responses that result from the use and/or anticipated use of a product, system or service.”</a:t>
                      </a:r>
                    </a:p>
                    <a:p>
                      <a:pPr algn="ctr"/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909"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BEFORE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DURING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AFTER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909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4472C4"/>
                          </a:solidFill>
                        </a:rPr>
                        <a:t>Expectations and needs towards the EST</a:t>
                      </a:r>
                      <a:endParaRPr lang="de-DE" b="1" dirty="0">
                        <a:solidFill>
                          <a:srgbClr val="4472C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Usability </a:t>
                      </a:r>
                      <a:r>
                        <a:rPr lang="de-DE" b="1" dirty="0" err="1">
                          <a:solidFill>
                            <a:srgbClr val="4472C4"/>
                          </a:solidFill>
                        </a:rPr>
                        <a:t>testing</a:t>
                      </a:r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 </a:t>
                      </a:r>
                      <a:r>
                        <a:rPr lang="de-DE" b="1" dirty="0" err="1">
                          <a:solidFill>
                            <a:srgbClr val="4472C4"/>
                          </a:solidFill>
                        </a:rPr>
                        <a:t>of</a:t>
                      </a:r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 </a:t>
                      </a:r>
                      <a:r>
                        <a:rPr lang="de-DE" b="1" dirty="0" err="1">
                          <a:solidFill>
                            <a:srgbClr val="4472C4"/>
                          </a:solidFill>
                        </a:rPr>
                        <a:t>first</a:t>
                      </a:r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 </a:t>
                      </a:r>
                      <a:r>
                        <a:rPr lang="de-DE" b="1" dirty="0" err="1">
                          <a:solidFill>
                            <a:srgbClr val="4472C4"/>
                          </a:solidFill>
                        </a:rPr>
                        <a:t>test</a:t>
                      </a:r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 </a:t>
                      </a:r>
                      <a:r>
                        <a:rPr lang="de-DE" b="1" dirty="0" err="1">
                          <a:solidFill>
                            <a:srgbClr val="4472C4"/>
                          </a:solidFill>
                        </a:rPr>
                        <a:t>version</a:t>
                      </a:r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 </a:t>
                      </a:r>
                      <a:r>
                        <a:rPr lang="de-DE" b="1" dirty="0" err="1">
                          <a:solidFill>
                            <a:srgbClr val="4472C4"/>
                          </a:solidFill>
                        </a:rPr>
                        <a:t>of</a:t>
                      </a:r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 </a:t>
                      </a:r>
                      <a:r>
                        <a:rPr lang="de-DE" b="1" dirty="0" err="1">
                          <a:solidFill>
                            <a:srgbClr val="4472C4"/>
                          </a:solidFill>
                        </a:rPr>
                        <a:t>the</a:t>
                      </a:r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 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Usability </a:t>
                      </a:r>
                      <a:r>
                        <a:rPr lang="de-DE" b="1" dirty="0" err="1">
                          <a:solidFill>
                            <a:srgbClr val="4472C4"/>
                          </a:solidFill>
                        </a:rPr>
                        <a:t>testing</a:t>
                      </a:r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 </a:t>
                      </a:r>
                      <a:r>
                        <a:rPr lang="de-DE" b="1" dirty="0" err="1">
                          <a:solidFill>
                            <a:srgbClr val="4472C4"/>
                          </a:solidFill>
                        </a:rPr>
                        <a:t>of</a:t>
                      </a:r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 </a:t>
                      </a:r>
                      <a:r>
                        <a:rPr lang="de-DE" b="1" dirty="0" err="1">
                          <a:solidFill>
                            <a:srgbClr val="4472C4"/>
                          </a:solidFill>
                        </a:rPr>
                        <a:t>the</a:t>
                      </a:r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 </a:t>
                      </a:r>
                      <a:r>
                        <a:rPr lang="de-DE" b="1" dirty="0" err="1">
                          <a:solidFill>
                            <a:srgbClr val="4472C4"/>
                          </a:solidFill>
                        </a:rPr>
                        <a:t>adapted</a:t>
                      </a:r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 </a:t>
                      </a:r>
                      <a:r>
                        <a:rPr lang="de-DE" b="1" dirty="0" err="1">
                          <a:solidFill>
                            <a:srgbClr val="4472C4"/>
                          </a:solidFill>
                        </a:rPr>
                        <a:t>version</a:t>
                      </a:r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 </a:t>
                      </a:r>
                      <a:r>
                        <a:rPr lang="de-DE" b="1" dirty="0" err="1">
                          <a:solidFill>
                            <a:srgbClr val="4472C4"/>
                          </a:solidFill>
                        </a:rPr>
                        <a:t>of</a:t>
                      </a:r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 </a:t>
                      </a:r>
                      <a:r>
                        <a:rPr lang="de-DE" b="1" dirty="0" err="1">
                          <a:solidFill>
                            <a:srgbClr val="4472C4"/>
                          </a:solidFill>
                        </a:rPr>
                        <a:t>the</a:t>
                      </a:r>
                      <a:r>
                        <a:rPr lang="de-DE" b="1" dirty="0">
                          <a:solidFill>
                            <a:srgbClr val="4472C4"/>
                          </a:solidFill>
                        </a:rPr>
                        <a:t> 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1" name="Gerade Verbindung mit Pfeil 10"/>
          <p:cNvCxnSpPr/>
          <p:nvPr/>
        </p:nvCxnSpPr>
        <p:spPr>
          <a:xfrm>
            <a:off x="352540" y="2427778"/>
            <a:ext cx="852798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>
          <a:xfrm>
            <a:off x="3350964" y="2522863"/>
            <a:ext cx="2445744" cy="275421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3350964" y="4769249"/>
            <a:ext cx="244574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350" b="1" dirty="0" err="1">
                <a:solidFill>
                  <a:srgbClr val="C00000"/>
                </a:solidFill>
              </a:rPr>
              <a:t>How</a:t>
            </a:r>
            <a:r>
              <a:rPr lang="de-DE" sz="1350" b="1" dirty="0">
                <a:solidFill>
                  <a:srgbClr val="C00000"/>
                </a:solidFill>
              </a:rPr>
              <a:t> </a:t>
            </a:r>
            <a:r>
              <a:rPr lang="de-DE" sz="1350" b="1" dirty="0" err="1">
                <a:solidFill>
                  <a:srgbClr val="C00000"/>
                </a:solidFill>
              </a:rPr>
              <a:t>effective</a:t>
            </a:r>
            <a:r>
              <a:rPr lang="de-DE" sz="1350" b="1" dirty="0">
                <a:solidFill>
                  <a:srgbClr val="C00000"/>
                </a:solidFill>
              </a:rPr>
              <a:t>, </a:t>
            </a:r>
            <a:r>
              <a:rPr lang="de-DE" sz="1350" b="1" dirty="0" err="1">
                <a:solidFill>
                  <a:srgbClr val="C00000"/>
                </a:solidFill>
              </a:rPr>
              <a:t>efficient</a:t>
            </a:r>
            <a:r>
              <a:rPr lang="de-DE" sz="1350" b="1" dirty="0">
                <a:solidFill>
                  <a:srgbClr val="C00000"/>
                </a:solidFill>
              </a:rPr>
              <a:t> </a:t>
            </a:r>
            <a:r>
              <a:rPr lang="de-DE" sz="1350" b="1" dirty="0" err="1">
                <a:solidFill>
                  <a:srgbClr val="C00000"/>
                </a:solidFill>
              </a:rPr>
              <a:t>and</a:t>
            </a:r>
            <a:r>
              <a:rPr lang="de-DE" sz="1350" b="1" dirty="0">
                <a:solidFill>
                  <a:srgbClr val="C00000"/>
                </a:solidFill>
              </a:rPr>
              <a:t>  </a:t>
            </a:r>
            <a:r>
              <a:rPr lang="de-DE" sz="1350" b="1" dirty="0" err="1">
                <a:solidFill>
                  <a:srgbClr val="C00000"/>
                </a:solidFill>
              </a:rPr>
              <a:t>satisfactory</a:t>
            </a:r>
            <a:r>
              <a:rPr lang="de-DE" sz="1350" b="1" dirty="0">
                <a:solidFill>
                  <a:srgbClr val="C00000"/>
                </a:solidFill>
              </a:rPr>
              <a:t> </a:t>
            </a:r>
            <a:r>
              <a:rPr lang="de-DE" sz="1350" b="1" dirty="0" err="1">
                <a:solidFill>
                  <a:srgbClr val="C00000"/>
                </a:solidFill>
              </a:rPr>
              <a:t>is</a:t>
            </a:r>
            <a:r>
              <a:rPr lang="de-DE" sz="1350" b="1" dirty="0">
                <a:solidFill>
                  <a:srgbClr val="C00000"/>
                </a:solidFill>
              </a:rPr>
              <a:t> </a:t>
            </a:r>
            <a:r>
              <a:rPr lang="de-DE" sz="1350" b="1" dirty="0" err="1">
                <a:solidFill>
                  <a:srgbClr val="C00000"/>
                </a:solidFill>
              </a:rPr>
              <a:t>the</a:t>
            </a:r>
            <a:r>
              <a:rPr lang="de-DE" sz="1350" b="1" dirty="0">
                <a:solidFill>
                  <a:srgbClr val="C00000"/>
                </a:solidFill>
              </a:rPr>
              <a:t> EST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A262F6-D8C3-4FFD-AB9E-06F0B8CF8C5D}"/>
              </a:ext>
            </a:extLst>
          </p:cNvPr>
          <p:cNvSpPr txBox="1"/>
          <p:nvPr/>
        </p:nvSpPr>
        <p:spPr>
          <a:xfrm>
            <a:off x="1953209" y="6436826"/>
            <a:ext cx="52222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GenComm Project Partners’ Meeting #</a:t>
            </a:r>
            <a:r>
              <a:rPr lang="en-GB" sz="1400" b="1" dirty="0">
                <a:solidFill>
                  <a:srgbClr val="034DA2"/>
                </a:solidFill>
                <a:latin typeface="Calibri" panose="020F0502020204030204"/>
              </a:rPr>
              <a:t>20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- 8</a:t>
            </a:r>
            <a:r>
              <a:rPr kumimoji="0" lang="en-GB" sz="1400" b="1" i="0" u="none" strike="noStrike" kern="1200" cap="none" spc="0" normalizeH="0" baseline="3000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9</a:t>
            </a:r>
            <a:r>
              <a:rPr kumimoji="0" lang="en-GB" sz="1400" b="1" i="0" u="none" strike="noStrike" kern="1200" cap="none" spc="0" normalizeH="0" baseline="3000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June 2022</a:t>
            </a:r>
          </a:p>
        </p:txBody>
      </p:sp>
    </p:spTree>
    <p:extLst>
      <p:ext uri="{BB962C8B-B14F-4D97-AF65-F5344CB8AC3E}">
        <p14:creationId xmlns:p14="http://schemas.microsoft.com/office/powerpoint/2010/main" val="2558578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09E826-3E0C-4D63-A35F-5851651DC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6131" y="216064"/>
            <a:ext cx="1414395" cy="61574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99245" y="370148"/>
            <a:ext cx="5230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1056A7"/>
                </a:solidFill>
              </a:rPr>
              <a:t>Usability: </a:t>
            </a:r>
            <a:r>
              <a:rPr lang="de-DE" sz="2400" b="1" dirty="0" err="1">
                <a:solidFill>
                  <a:srgbClr val="1056A7"/>
                </a:solidFill>
              </a:rPr>
              <a:t>Planned</a:t>
            </a:r>
            <a:r>
              <a:rPr lang="de-DE" sz="2400" b="1" dirty="0">
                <a:solidFill>
                  <a:srgbClr val="1056A7"/>
                </a:solidFill>
              </a:rPr>
              <a:t> Actions</a:t>
            </a:r>
          </a:p>
        </p:txBody>
      </p:sp>
      <p:pic>
        <p:nvPicPr>
          <p:cNvPr id="8" name="Picture 2" descr="IZES | INSPIRE-Grid Project">
            <a:extLst>
              <a:ext uri="{FF2B5EF4-FFF2-40B4-BE49-F238E27FC236}">
                <a16:creationId xmlns:a16="http://schemas.microsoft.com/office/drawing/2014/main" id="{16009119-B9EA-4406-95D0-2712BEF8D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282" y="6214175"/>
            <a:ext cx="1050244" cy="46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499245" y="1129055"/>
            <a:ext cx="8038827" cy="4732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056A7"/>
                </a:solidFill>
              </a:rPr>
              <a:t>Task appropriateness</a:t>
            </a:r>
          </a:p>
          <a:p>
            <a:r>
              <a:rPr lang="en-US" sz="1350" dirty="0">
                <a:solidFill>
                  <a:srgbClr val="1056A7"/>
                </a:solidFill>
              </a:rPr>
              <a:t>	Usage leads to the planned goal</a:t>
            </a:r>
          </a:p>
          <a:p>
            <a:r>
              <a:rPr lang="en-US" b="1" dirty="0">
                <a:solidFill>
                  <a:srgbClr val="1056A7"/>
                </a:solidFill>
              </a:rPr>
              <a:t>Self descriptiveness</a:t>
            </a:r>
          </a:p>
          <a:p>
            <a:r>
              <a:rPr lang="en-US" sz="1350" dirty="0">
                <a:solidFill>
                  <a:srgbClr val="1056A7"/>
                </a:solidFill>
              </a:rPr>
              <a:t>	Appropriate information for successful user-system-interaction</a:t>
            </a:r>
          </a:p>
          <a:p>
            <a:r>
              <a:rPr lang="en-US" b="1" dirty="0">
                <a:solidFill>
                  <a:srgbClr val="1056A7"/>
                </a:solidFill>
              </a:rPr>
              <a:t>External and internal consistency</a:t>
            </a:r>
          </a:p>
          <a:p>
            <a:r>
              <a:rPr lang="en-US" sz="1350" dirty="0">
                <a:solidFill>
                  <a:srgbClr val="1056A7"/>
                </a:solidFill>
              </a:rPr>
              <a:t>	Usage of universal interactions, symbols and terms; uniform design of other elements </a:t>
            </a:r>
          </a:p>
          <a:p>
            <a:r>
              <a:rPr lang="en-US" b="1" dirty="0">
                <a:solidFill>
                  <a:srgbClr val="1056A7"/>
                </a:solidFill>
              </a:rPr>
              <a:t>Learnability</a:t>
            </a:r>
          </a:p>
          <a:p>
            <a:r>
              <a:rPr lang="en-US" sz="1350" dirty="0">
                <a:solidFill>
                  <a:srgbClr val="1056A7"/>
                </a:solidFill>
              </a:rPr>
              <a:t>	Quick recognition and implementation of unknown functions </a:t>
            </a:r>
          </a:p>
          <a:p>
            <a:r>
              <a:rPr lang="en-US" b="1" dirty="0">
                <a:solidFill>
                  <a:srgbClr val="1056A7"/>
                </a:solidFill>
              </a:rPr>
              <a:t>Robustness against user errors</a:t>
            </a:r>
          </a:p>
          <a:p>
            <a:r>
              <a:rPr lang="en-US" sz="1350" dirty="0">
                <a:solidFill>
                  <a:srgbClr val="1056A7"/>
                </a:solidFill>
              </a:rPr>
              <a:t>	Automatic recognition and correction of errors or user support in correction</a:t>
            </a:r>
          </a:p>
          <a:p>
            <a:r>
              <a:rPr lang="en-US" b="1" dirty="0">
                <a:solidFill>
                  <a:srgbClr val="1056A7"/>
                </a:solidFill>
              </a:rPr>
              <a:t>User engagement</a:t>
            </a:r>
          </a:p>
          <a:p>
            <a:r>
              <a:rPr lang="en-US" sz="1350" dirty="0">
                <a:solidFill>
                  <a:srgbClr val="1056A7"/>
                </a:solidFill>
              </a:rPr>
              <a:t>	System is appealing and inviting to the user</a:t>
            </a:r>
          </a:p>
          <a:p>
            <a:endParaRPr lang="en-US" sz="1350" dirty="0">
              <a:solidFill>
                <a:srgbClr val="1056A7"/>
              </a:solidFill>
            </a:endParaRPr>
          </a:p>
          <a:p>
            <a:endParaRPr lang="en-US" sz="1350" dirty="0">
              <a:solidFill>
                <a:srgbClr val="1056A7"/>
              </a:solidFill>
            </a:endParaRPr>
          </a:p>
          <a:p>
            <a:endParaRPr lang="en-US" sz="1350" dirty="0">
              <a:solidFill>
                <a:srgbClr val="1056A7"/>
              </a:solidFill>
            </a:endParaRPr>
          </a:p>
          <a:p>
            <a:r>
              <a:rPr lang="en-US" dirty="0">
                <a:solidFill>
                  <a:srgbClr val="1056A7"/>
                </a:solidFill>
              </a:rPr>
              <a:t>+ Additional inputs/outputs</a:t>
            </a:r>
          </a:p>
          <a:p>
            <a:r>
              <a:rPr lang="en-US" dirty="0">
                <a:solidFill>
                  <a:srgbClr val="1056A7"/>
                </a:solidFill>
              </a:rPr>
              <a:t>+ Suggestions for improvement</a:t>
            </a:r>
          </a:p>
          <a:p>
            <a:r>
              <a:rPr lang="en-US" dirty="0">
                <a:solidFill>
                  <a:srgbClr val="1056A7"/>
                </a:solidFill>
              </a:rPr>
              <a:t>+ Particularly positive elements</a:t>
            </a:r>
          </a:p>
          <a:p>
            <a:r>
              <a:rPr lang="en-US" dirty="0">
                <a:solidFill>
                  <a:srgbClr val="1056A7"/>
                </a:solidFill>
              </a:rPr>
              <a:t>+ General feedback</a:t>
            </a:r>
            <a:endParaRPr lang="de-DE" dirty="0">
              <a:solidFill>
                <a:srgbClr val="1056A7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30C134-79CA-4D84-8C62-EA2D5C179B89}"/>
              </a:ext>
            </a:extLst>
          </p:cNvPr>
          <p:cNvSpPr txBox="1"/>
          <p:nvPr/>
        </p:nvSpPr>
        <p:spPr>
          <a:xfrm>
            <a:off x="1953209" y="6436826"/>
            <a:ext cx="52222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GenComm Project Partners’ Meeting #</a:t>
            </a:r>
            <a:r>
              <a:rPr lang="en-GB" sz="1400" b="1" dirty="0">
                <a:solidFill>
                  <a:srgbClr val="034DA2"/>
                </a:solidFill>
                <a:latin typeface="Calibri" panose="020F0502020204030204"/>
              </a:rPr>
              <a:t>20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- 8</a:t>
            </a:r>
            <a:r>
              <a:rPr kumimoji="0" lang="en-GB" sz="1400" b="1" i="0" u="none" strike="noStrike" kern="1200" cap="none" spc="0" normalizeH="0" baseline="3000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9</a:t>
            </a:r>
            <a:r>
              <a:rPr kumimoji="0" lang="en-GB" sz="1400" b="1" i="0" u="none" strike="noStrike" kern="1200" cap="none" spc="0" normalizeH="0" baseline="3000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June 2022</a:t>
            </a:r>
          </a:p>
        </p:txBody>
      </p:sp>
    </p:spTree>
    <p:extLst>
      <p:ext uri="{BB962C8B-B14F-4D97-AF65-F5344CB8AC3E}">
        <p14:creationId xmlns:p14="http://schemas.microsoft.com/office/powerpoint/2010/main" val="2270932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:Sample_project-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9" y="0"/>
            <a:ext cx="914257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32289" y="2130425"/>
            <a:ext cx="2556542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034DA2"/>
                </a:solidFill>
                <a:latin typeface="Open Sans"/>
                <a:cs typeface="Open Sans"/>
              </a:rPr>
              <a:t>Luxembourg</a:t>
            </a:r>
          </a:p>
          <a:p>
            <a:pPr algn="r"/>
            <a:endParaRPr lang="en-US" sz="2000" dirty="0">
              <a:solidFill>
                <a:srgbClr val="034DA2"/>
              </a:solidFill>
              <a:latin typeface="Open Sans"/>
              <a:cs typeface="Open Sans"/>
            </a:endParaRPr>
          </a:p>
          <a:p>
            <a:pPr algn="r"/>
            <a:r>
              <a:rPr lang="en-US" sz="2000" dirty="0">
                <a:solidFill>
                  <a:srgbClr val="034DA2"/>
                </a:solidFill>
                <a:latin typeface="Open Sans"/>
                <a:cs typeface="Open Sans"/>
              </a:rPr>
              <a:t>Branca </a:t>
            </a:r>
            <a:r>
              <a:rPr lang="en-US" sz="2000" dirty="0" err="1">
                <a:solidFill>
                  <a:srgbClr val="034DA2"/>
                </a:solidFill>
                <a:latin typeface="Open Sans"/>
                <a:cs typeface="Open Sans"/>
              </a:rPr>
              <a:t>Delmonte</a:t>
            </a:r>
            <a:endParaRPr lang="en-US" sz="2000" dirty="0">
              <a:solidFill>
                <a:srgbClr val="034DA2"/>
              </a:solidFill>
              <a:latin typeface="Open Sans"/>
              <a:cs typeface="Open Sans"/>
            </a:endParaRPr>
          </a:p>
          <a:p>
            <a:pPr algn="r"/>
            <a:r>
              <a:rPr lang="en-US" sz="2000" dirty="0">
                <a:solidFill>
                  <a:srgbClr val="034DA2"/>
                </a:solidFill>
                <a:latin typeface="Open Sans"/>
                <a:cs typeface="Open Sans"/>
              </a:rPr>
              <a:t>Jun/22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5730149" cy="6858000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695461" y="2664081"/>
            <a:ext cx="231459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2"/>
                </a:solidFill>
                <a:latin typeface="Open Sans"/>
                <a:cs typeface="Open Sans"/>
              </a:rPr>
              <a:t>Place image in this area.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4215" y="561453"/>
            <a:ext cx="2254616" cy="9889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73228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DFB42F-AA7E-41CA-8026-A9E0667F40ED}"/>
              </a:ext>
            </a:extLst>
          </p:cNvPr>
          <p:cNvSpPr txBox="1"/>
          <p:nvPr/>
        </p:nvSpPr>
        <p:spPr>
          <a:xfrm>
            <a:off x="5745045" y="6295997"/>
            <a:ext cx="33989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GenComm Project Partners’ Meeting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r>
              <a:rPr kumimoji="0" lang="en-GB" sz="1400" b="1" i="0" u="none" strike="noStrike" kern="1200" cap="none" spc="0" normalizeH="0" baseline="3000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9</a:t>
            </a:r>
            <a:r>
              <a:rPr kumimoji="0" lang="en-GB" sz="1400" b="1" i="0" u="none" strike="noStrike" kern="1200" cap="none" spc="0" normalizeH="0" baseline="3000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February 2022 - Luxembourg</a:t>
            </a:r>
          </a:p>
        </p:txBody>
      </p:sp>
      <p:pic>
        <p:nvPicPr>
          <p:cNvPr id="2050" name="Picture 2" descr="Postdoctoral researcher in Digitalisation of the Law, University of  Luxembourg - Luxembourg City, Luxembourg | EURAXESS">
            <a:extLst>
              <a:ext uri="{FF2B5EF4-FFF2-40B4-BE49-F238E27FC236}">
                <a16:creationId xmlns:a16="http://schemas.microsoft.com/office/drawing/2014/main" id="{0D91C113-A4E4-4B99-9ECB-86E3CB464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3318" y="3874457"/>
            <a:ext cx="2045513" cy="183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4994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58759AC-745D-422B-9EF7-A42E65531704}"/>
              </a:ext>
            </a:extLst>
          </p:cNvPr>
          <p:cNvSpPr txBox="1"/>
          <p:nvPr/>
        </p:nvSpPr>
        <p:spPr>
          <a:xfrm>
            <a:off x="339890" y="266633"/>
            <a:ext cx="495850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"/>
                <a:cs typeface="Open Sans"/>
              </a:rPr>
              <a:t>Bus operator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6768CB-7B24-4818-91D2-63822E80C7D0}"/>
              </a:ext>
            </a:extLst>
          </p:cNvPr>
          <p:cNvSpPr txBox="1"/>
          <p:nvPr/>
        </p:nvSpPr>
        <p:spPr>
          <a:xfrm>
            <a:off x="1960891" y="6352917"/>
            <a:ext cx="52222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GenComm Project Partners’ Meeting #20 - 8</a:t>
            </a:r>
            <a:r>
              <a:rPr kumimoji="0" lang="en-GB" sz="1400" b="1" i="0" u="none" strike="noStrike" kern="1200" cap="none" spc="0" normalizeH="0" baseline="3000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9</a:t>
            </a:r>
            <a:r>
              <a:rPr kumimoji="0" lang="en-GB" sz="1400" b="1" i="0" u="none" strike="noStrike" kern="1200" cap="none" spc="0" normalizeH="0" baseline="3000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June 2022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B27634-FC15-4C4B-8988-D15AB335D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6131" y="216064"/>
            <a:ext cx="1414395" cy="615749"/>
          </a:xfrm>
          <a:prstGeom prst="rect">
            <a:avLst/>
          </a:prstGeom>
        </p:spPr>
      </p:pic>
      <p:pic>
        <p:nvPicPr>
          <p:cNvPr id="9" name="Picture 2" descr="Postdoctoral researcher in Digitalisation of the Law, University of  Luxembourg - Luxembourg City, Luxembourg | EURAXESS">
            <a:extLst>
              <a:ext uri="{FF2B5EF4-FFF2-40B4-BE49-F238E27FC236}">
                <a16:creationId xmlns:a16="http://schemas.microsoft.com/office/drawing/2014/main" id="{AE1BAE73-70A4-4D5B-927D-BBFE74419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9225" y="6111025"/>
            <a:ext cx="806458" cy="7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C361C7D-E028-4C7C-972E-8873D4BA10A1}"/>
              </a:ext>
            </a:extLst>
          </p:cNvPr>
          <p:cNvGrpSpPr/>
          <p:nvPr/>
        </p:nvGrpSpPr>
        <p:grpSpPr>
          <a:xfrm>
            <a:off x="0" y="3150007"/>
            <a:ext cx="9144000" cy="2499734"/>
            <a:chOff x="0" y="1725757"/>
            <a:chExt cx="9144000" cy="249973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5622795-A37C-4137-9588-8D503E6B9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725757"/>
              <a:ext cx="9144000" cy="249973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8449447-B51C-430C-B7E2-BA29F465F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725757"/>
              <a:ext cx="2396691" cy="727567"/>
            </a:xfrm>
            <a:prstGeom prst="rect">
              <a:avLst/>
            </a:prstGeom>
          </p:spPr>
        </p:pic>
      </p:grp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954909C-56A8-475F-900C-DF184B8C7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890" y="911223"/>
            <a:ext cx="4232110" cy="2238786"/>
          </a:xfrm>
        </p:spPr>
        <p:txBody>
          <a:bodyPr>
            <a:normAutofit/>
          </a:bodyPr>
          <a:lstStyle/>
          <a:p>
            <a:r>
              <a:rPr lang="en-US" dirty="0"/>
              <a:t>Challenges to electrification</a:t>
            </a:r>
          </a:p>
          <a:p>
            <a:pPr lvl="1"/>
            <a:r>
              <a:rPr lang="en-US" dirty="0"/>
              <a:t>Routes</a:t>
            </a:r>
          </a:p>
          <a:p>
            <a:pPr lvl="2"/>
            <a:r>
              <a:rPr lang="en-US" dirty="0"/>
              <a:t>Distance</a:t>
            </a:r>
          </a:p>
          <a:p>
            <a:pPr lvl="2"/>
            <a:r>
              <a:rPr lang="en-US" dirty="0"/>
              <a:t>Steepness </a:t>
            </a:r>
          </a:p>
          <a:p>
            <a:pPr lvl="1"/>
            <a:r>
              <a:rPr lang="en-US" dirty="0"/>
              <a:t>Availability</a:t>
            </a:r>
          </a:p>
          <a:p>
            <a:pPr lvl="1"/>
            <a:r>
              <a:rPr lang="en-US" dirty="0"/>
              <a:t>Infrastructure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F0E6FE2A-7EE0-4364-BC8F-36CD7AB91210}"/>
              </a:ext>
            </a:extLst>
          </p:cNvPr>
          <p:cNvSpPr txBox="1">
            <a:spLocks/>
          </p:cNvSpPr>
          <p:nvPr/>
        </p:nvSpPr>
        <p:spPr>
          <a:xfrm>
            <a:off x="4572000" y="911222"/>
            <a:ext cx="4232110" cy="22387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Operational parameters</a:t>
            </a:r>
          </a:p>
          <a:p>
            <a:r>
              <a:rPr lang="en-US" dirty="0"/>
              <a:t>Technical installations</a:t>
            </a:r>
          </a:p>
        </p:txBody>
      </p:sp>
    </p:spTree>
    <p:extLst>
      <p:ext uri="{BB962C8B-B14F-4D97-AF65-F5344CB8AC3E}">
        <p14:creationId xmlns:p14="http://schemas.microsoft.com/office/powerpoint/2010/main" val="9195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58759AC-745D-422B-9EF7-A42E65531704}"/>
              </a:ext>
            </a:extLst>
          </p:cNvPr>
          <p:cNvSpPr txBox="1"/>
          <p:nvPr/>
        </p:nvSpPr>
        <p:spPr>
          <a:xfrm>
            <a:off x="339890" y="266633"/>
            <a:ext cx="495850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"/>
                <a:cs typeface="Open Sans"/>
              </a:rPr>
              <a:t>Fuel Cell Hydrogen Buses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6768CB-7B24-4818-91D2-63822E80C7D0}"/>
              </a:ext>
            </a:extLst>
          </p:cNvPr>
          <p:cNvSpPr txBox="1"/>
          <p:nvPr/>
        </p:nvSpPr>
        <p:spPr>
          <a:xfrm>
            <a:off x="1960891" y="6352917"/>
            <a:ext cx="52222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GenComm Project Partners’ Meeting #20 - 8</a:t>
            </a:r>
            <a:r>
              <a:rPr kumimoji="0" lang="en-GB" sz="1400" b="1" i="0" u="none" strike="noStrike" kern="1200" cap="none" spc="0" normalizeH="0" baseline="3000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9</a:t>
            </a:r>
            <a:r>
              <a:rPr kumimoji="0" lang="en-GB" sz="1400" b="1" i="0" u="none" strike="noStrike" kern="1200" cap="none" spc="0" normalizeH="0" baseline="3000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June 2022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B27634-FC15-4C4B-8988-D15AB335D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6131" y="216064"/>
            <a:ext cx="1414395" cy="615749"/>
          </a:xfrm>
          <a:prstGeom prst="rect">
            <a:avLst/>
          </a:prstGeom>
        </p:spPr>
      </p:pic>
      <p:pic>
        <p:nvPicPr>
          <p:cNvPr id="9" name="Picture 2" descr="Postdoctoral researcher in Digitalisation of the Law, University of  Luxembourg - Luxembourg City, Luxembourg | EURAXESS">
            <a:extLst>
              <a:ext uri="{FF2B5EF4-FFF2-40B4-BE49-F238E27FC236}">
                <a16:creationId xmlns:a16="http://schemas.microsoft.com/office/drawing/2014/main" id="{AE1BAE73-70A4-4D5B-927D-BBFE74419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9225" y="6111025"/>
            <a:ext cx="806458" cy="7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954909C-56A8-475F-900C-DF184B8C7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890" y="911222"/>
            <a:ext cx="4228026" cy="2043865"/>
          </a:xfrm>
        </p:spPr>
        <p:txBody>
          <a:bodyPr/>
          <a:lstStyle/>
          <a:p>
            <a:r>
              <a:rPr lang="en-US" dirty="0"/>
              <a:t>Operational parameters</a:t>
            </a:r>
          </a:p>
          <a:p>
            <a:pPr lvl="1"/>
            <a:r>
              <a:rPr lang="en-US" dirty="0"/>
              <a:t>Capacity</a:t>
            </a:r>
          </a:p>
          <a:p>
            <a:pPr lvl="1"/>
            <a:r>
              <a:rPr lang="en-US" dirty="0"/>
              <a:t>Autonomy</a:t>
            </a:r>
          </a:p>
          <a:p>
            <a:pPr lvl="1"/>
            <a:r>
              <a:rPr lang="en-US" dirty="0"/>
              <a:t>Refueling time</a:t>
            </a:r>
          </a:p>
          <a:p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793A1B0-EE3B-4FCA-9DA3-E833E879C8F5}"/>
              </a:ext>
            </a:extLst>
          </p:cNvPr>
          <p:cNvGrpSpPr/>
          <p:nvPr/>
        </p:nvGrpSpPr>
        <p:grpSpPr>
          <a:xfrm>
            <a:off x="0" y="2820335"/>
            <a:ext cx="9143999" cy="3165563"/>
            <a:chOff x="0" y="2820335"/>
            <a:chExt cx="9143999" cy="316556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12AE344-76AA-41C4-BABE-10869A218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7914" y="4449660"/>
              <a:ext cx="2670397" cy="1525941"/>
            </a:xfrm>
            <a:prstGeom prst="rect">
              <a:avLst/>
            </a:prstGeom>
          </p:spPr>
        </p:pic>
        <p:pic>
          <p:nvPicPr>
            <p:cNvPr id="16" name="Picture 2" descr="https://safra.fr/wp-content/uploads/2022/02/Businova-sans-pack-nrj.png">
              <a:extLst>
                <a:ext uri="{FF2B5EF4-FFF2-40B4-BE49-F238E27FC236}">
                  <a16:creationId xmlns:a16="http://schemas.microsoft.com/office/drawing/2014/main" id="{290F2FBF-922D-4732-96F5-0A954A8847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171" t="18480" r="15518" b="5211"/>
            <a:stretch/>
          </p:blipFill>
          <p:spPr bwMode="auto">
            <a:xfrm>
              <a:off x="0" y="4463208"/>
              <a:ext cx="2284034" cy="1522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A new batch of Solaris Urbino hydrogen in the Netherlands">
              <a:extLst>
                <a:ext uri="{FF2B5EF4-FFF2-40B4-BE49-F238E27FC236}">
                  <a16:creationId xmlns:a16="http://schemas.microsoft.com/office/drawing/2014/main" id="{0FEFD0A4-25EF-4761-BFEE-4C20C0ACFD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247847" y="4463207"/>
              <a:ext cx="2284034" cy="15226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F8FBD81-63A6-4118-8274-E838F94A0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2820335"/>
              <a:ext cx="4356491" cy="164924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625872B-4484-47F9-8371-C1BEF2CD0F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1672" y="2829959"/>
              <a:ext cx="2610408" cy="163150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9F4E6A2-4B2E-4CEF-A6C0-D55928A9F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05485" y="2829960"/>
              <a:ext cx="2238514" cy="163150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C645C6A-51F0-467B-8125-A2CBE3B42F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48311" y="4467250"/>
              <a:ext cx="2195688" cy="1518646"/>
            </a:xfrm>
            <a:prstGeom prst="rect">
              <a:avLst/>
            </a:prstGeom>
          </p:spPr>
        </p:pic>
      </p:grpSp>
      <p:sp>
        <p:nvSpPr>
          <p:cNvPr id="22" name="Content Placeholder 14">
            <a:extLst>
              <a:ext uri="{FF2B5EF4-FFF2-40B4-BE49-F238E27FC236}">
                <a16:creationId xmlns:a16="http://schemas.microsoft.com/office/drawing/2014/main" id="{95EBABA4-4B7F-4CDE-8D60-D07EC17E65B2}"/>
              </a:ext>
            </a:extLst>
          </p:cNvPr>
          <p:cNvSpPr txBox="1">
            <a:spLocks/>
          </p:cNvSpPr>
          <p:nvPr/>
        </p:nvSpPr>
        <p:spPr>
          <a:xfrm>
            <a:off x="4531881" y="905137"/>
            <a:ext cx="4228026" cy="2043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Technical parameters</a:t>
            </a:r>
          </a:p>
          <a:p>
            <a:pPr lvl="1"/>
            <a:r>
              <a:rPr lang="en-US" dirty="0"/>
              <a:t>Motor type</a:t>
            </a:r>
          </a:p>
          <a:p>
            <a:pPr lvl="1"/>
            <a:r>
              <a:rPr lang="en-US" dirty="0"/>
              <a:t>Fuel cell</a:t>
            </a:r>
          </a:p>
          <a:p>
            <a:pPr lvl="1"/>
            <a:r>
              <a:rPr lang="en-US" dirty="0"/>
              <a:t>Storage (hydrogen and battery)</a:t>
            </a:r>
          </a:p>
          <a:p>
            <a:endParaRPr lang="en-GB" dirty="0"/>
          </a:p>
        </p:txBody>
      </p:sp>
      <p:sp>
        <p:nvSpPr>
          <p:cNvPr id="23" name="Content Placeholder 14">
            <a:extLst>
              <a:ext uri="{FF2B5EF4-FFF2-40B4-BE49-F238E27FC236}">
                <a16:creationId xmlns:a16="http://schemas.microsoft.com/office/drawing/2014/main" id="{048CAE22-A912-4735-816F-F33C35930E40}"/>
              </a:ext>
            </a:extLst>
          </p:cNvPr>
          <p:cNvSpPr txBox="1">
            <a:spLocks/>
          </p:cNvSpPr>
          <p:nvPr/>
        </p:nvSpPr>
        <p:spPr>
          <a:xfrm>
            <a:off x="2837073" y="2281061"/>
            <a:ext cx="4228026" cy="4573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Financial parameters</a:t>
            </a:r>
          </a:p>
        </p:txBody>
      </p:sp>
    </p:spTree>
    <p:extLst>
      <p:ext uri="{BB962C8B-B14F-4D97-AF65-F5344CB8AC3E}">
        <p14:creationId xmlns:p14="http://schemas.microsoft.com/office/powerpoint/2010/main" val="4084321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58759AC-745D-422B-9EF7-A42E65531704}"/>
              </a:ext>
            </a:extLst>
          </p:cNvPr>
          <p:cNvSpPr txBox="1"/>
          <p:nvPr/>
        </p:nvSpPr>
        <p:spPr>
          <a:xfrm>
            <a:off x="339889" y="266633"/>
            <a:ext cx="609941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"/>
                <a:cs typeface="Open Sans"/>
              </a:rPr>
              <a:t>Supply chain and Infrastructure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6768CB-7B24-4818-91D2-63822E80C7D0}"/>
              </a:ext>
            </a:extLst>
          </p:cNvPr>
          <p:cNvSpPr txBox="1"/>
          <p:nvPr/>
        </p:nvSpPr>
        <p:spPr>
          <a:xfrm>
            <a:off x="1960891" y="6352917"/>
            <a:ext cx="52222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GenComm Project Partners’ Meeting #20 - 8</a:t>
            </a:r>
            <a:r>
              <a:rPr kumimoji="0" lang="en-GB" sz="1400" b="1" i="0" u="none" strike="noStrike" kern="1200" cap="none" spc="0" normalizeH="0" baseline="3000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9</a:t>
            </a:r>
            <a:r>
              <a:rPr kumimoji="0" lang="en-GB" sz="1400" b="1" i="0" u="none" strike="noStrike" kern="1200" cap="none" spc="0" normalizeH="0" baseline="3000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June 2022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B27634-FC15-4C4B-8988-D15AB335D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6131" y="216064"/>
            <a:ext cx="1414395" cy="615749"/>
          </a:xfrm>
          <a:prstGeom prst="rect">
            <a:avLst/>
          </a:prstGeom>
        </p:spPr>
      </p:pic>
      <p:pic>
        <p:nvPicPr>
          <p:cNvPr id="9" name="Picture 2" descr="Postdoctoral researcher in Digitalisation of the Law, University of  Luxembourg - Luxembourg City, Luxembourg | EURAXESS">
            <a:extLst>
              <a:ext uri="{FF2B5EF4-FFF2-40B4-BE49-F238E27FC236}">
                <a16:creationId xmlns:a16="http://schemas.microsoft.com/office/drawing/2014/main" id="{AE1BAE73-70A4-4D5B-927D-BBFE74419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9225" y="6111025"/>
            <a:ext cx="806458" cy="7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954909C-56A8-475F-900C-DF184B8C7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890" y="1228848"/>
            <a:ext cx="4228026" cy="1735860"/>
          </a:xfrm>
        </p:spPr>
        <p:txBody>
          <a:bodyPr/>
          <a:lstStyle/>
          <a:p>
            <a:r>
              <a:rPr lang="en-US" dirty="0"/>
              <a:t>Refueling stations </a:t>
            </a:r>
          </a:p>
          <a:p>
            <a:r>
              <a:rPr lang="en-US" dirty="0"/>
              <a:t>Hydrogen suppliers</a:t>
            </a:r>
          </a:p>
          <a:p>
            <a:r>
              <a:rPr lang="en-US" dirty="0"/>
              <a:t>Refueling infrastructure</a:t>
            </a:r>
          </a:p>
          <a:p>
            <a:r>
              <a:rPr lang="en-US" dirty="0"/>
              <a:t>Costs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6EB72FA-0D75-4069-BD7B-16239545A34C}"/>
              </a:ext>
            </a:extLst>
          </p:cNvPr>
          <p:cNvGrpSpPr/>
          <p:nvPr/>
        </p:nvGrpSpPr>
        <p:grpSpPr>
          <a:xfrm>
            <a:off x="2155" y="2975492"/>
            <a:ext cx="3392835" cy="2624725"/>
            <a:chOff x="2155" y="2975492"/>
            <a:chExt cx="3392835" cy="262472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1B27D87-E4D9-48A4-BE9B-C6AA81AE7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5" y="2975492"/>
              <a:ext cx="3392835" cy="261350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D4D5C9C-1EE4-47A5-96FD-D83DBFAF4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86" y="5314165"/>
              <a:ext cx="1883178" cy="286052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9A954B4-D8D0-4C33-8118-8DF8EED8EDA7}"/>
                </a:ext>
              </a:extLst>
            </p:cNvPr>
            <p:cNvGrpSpPr/>
            <p:nvPr/>
          </p:nvGrpSpPr>
          <p:grpSpPr>
            <a:xfrm>
              <a:off x="4307" y="5016065"/>
              <a:ext cx="462012" cy="298100"/>
              <a:chOff x="578299" y="5505651"/>
              <a:chExt cx="462012" cy="298100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7C932EC8-B9C8-468D-A16D-F3ACABB98B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78299" y="5505651"/>
                <a:ext cx="462012" cy="298100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E210ECD7-2B21-4791-ABC2-C91FA49C69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59163" y="5618247"/>
                <a:ext cx="327259" cy="141155"/>
              </a:xfrm>
              <a:prstGeom prst="rect">
                <a:avLst/>
              </a:prstGeom>
            </p:spPr>
          </p:pic>
        </p:grp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09BBE8D-34B2-49AD-9D58-E51ED7B60FB9}"/>
                </a:ext>
              </a:extLst>
            </p:cNvPr>
            <p:cNvSpPr/>
            <p:nvPr/>
          </p:nvSpPr>
          <p:spPr>
            <a:xfrm>
              <a:off x="1506067" y="4429427"/>
              <a:ext cx="286053" cy="28605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62AAF20-855D-4BB1-8945-94A7879E1B16}"/>
              </a:ext>
            </a:extLst>
          </p:cNvPr>
          <p:cNvGrpSpPr/>
          <p:nvPr/>
        </p:nvGrpSpPr>
        <p:grpSpPr>
          <a:xfrm>
            <a:off x="3573456" y="2971429"/>
            <a:ext cx="2545565" cy="2617570"/>
            <a:chOff x="6602736" y="3356360"/>
            <a:chExt cx="2545565" cy="261757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2AAF4B3-DB49-4202-A5F4-42B77BD7575C}"/>
                </a:ext>
              </a:extLst>
            </p:cNvPr>
            <p:cNvGrpSpPr/>
            <p:nvPr/>
          </p:nvGrpSpPr>
          <p:grpSpPr>
            <a:xfrm>
              <a:off x="6602736" y="3356360"/>
              <a:ext cx="2545565" cy="2617570"/>
              <a:chOff x="0" y="3735345"/>
              <a:chExt cx="2545565" cy="261757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BDE5B1AB-4754-4A3F-808D-7439F398ED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3735345"/>
                <a:ext cx="2545565" cy="2613507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6AE2B880-66FD-47D4-B90E-F58860994B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0" y="6061080"/>
                <a:ext cx="1790299" cy="291835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16D5A1C0-C319-41DE-AF19-C4BD37E63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0" y="5753303"/>
                <a:ext cx="505219" cy="307777"/>
              </a:xfrm>
              <a:prstGeom prst="rect">
                <a:avLst/>
              </a:prstGeom>
            </p:spPr>
          </p:pic>
        </p:grpSp>
        <p:pic>
          <p:nvPicPr>
            <p:cNvPr id="44" name="Graphic 43" descr="Marker">
              <a:extLst>
                <a:ext uri="{FF2B5EF4-FFF2-40B4-BE49-F238E27FC236}">
                  <a16:creationId xmlns:a16="http://schemas.microsoft.com/office/drawing/2014/main" id="{566ABACF-168C-476B-A4EE-750DD463F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637933" y="4896826"/>
              <a:ext cx="351035" cy="351035"/>
            </a:xfrm>
            <a:prstGeom prst="rect">
              <a:avLst/>
            </a:prstGeom>
          </p:spPr>
        </p:pic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14AEDFB1-9717-409B-9BDB-393E5BA52E86}"/>
                </a:ext>
              </a:extLst>
            </p:cNvPr>
            <p:cNvGrpSpPr/>
            <p:nvPr/>
          </p:nvGrpSpPr>
          <p:grpSpPr>
            <a:xfrm>
              <a:off x="7958553" y="3806680"/>
              <a:ext cx="1141061" cy="1422318"/>
              <a:chOff x="7958554" y="3845026"/>
              <a:chExt cx="1141061" cy="1422318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E2E7EB6-BBBD-42D8-9F7A-F388CDEF5F50}"/>
                  </a:ext>
                </a:extLst>
              </p:cNvPr>
              <p:cNvSpPr/>
              <p:nvPr/>
            </p:nvSpPr>
            <p:spPr>
              <a:xfrm>
                <a:off x="7958554" y="3845026"/>
                <a:ext cx="1141060" cy="142231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0CDC1DB-8BBF-4CAE-AA62-3675061CC2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958555" y="4355978"/>
                <a:ext cx="1141060" cy="911366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7286A180-B801-4380-BD65-EE5F1738FB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138796" y="3883386"/>
                <a:ext cx="689232" cy="510951"/>
              </a:xfrm>
              <a:prstGeom prst="rect">
                <a:avLst/>
              </a:prstGeom>
            </p:spPr>
          </p:pic>
        </p:grp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FD6BA3D6-14B0-4280-B559-08479A7DC78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0104" y="2691151"/>
            <a:ext cx="1152000" cy="162237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FBA1037-DFC0-401E-85A1-D8797FF9D36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7907" y="3136532"/>
            <a:ext cx="1492619" cy="7316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3D6DC8-8EBE-464C-9CE1-CA32FE939AA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1588" y="4131257"/>
            <a:ext cx="2578938" cy="144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71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:Sample_project-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0"/>
            <a:ext cx="914257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32289" y="2130425"/>
            <a:ext cx="255654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034DA2"/>
                </a:solidFill>
                <a:latin typeface="Open Sans"/>
                <a:cs typeface="Open Sans"/>
              </a:rPr>
              <a:t>The Enabling Support Tool</a:t>
            </a:r>
          </a:p>
          <a:p>
            <a:pPr algn="r"/>
            <a:endParaRPr lang="en-US" sz="2000" b="1" dirty="0">
              <a:solidFill>
                <a:srgbClr val="034DA2"/>
              </a:solidFill>
              <a:latin typeface="Open Sans"/>
              <a:cs typeface="Open Sans"/>
            </a:endParaRPr>
          </a:p>
          <a:p>
            <a:pPr algn="r"/>
            <a:r>
              <a:rPr lang="en-US" sz="2000" dirty="0">
                <a:solidFill>
                  <a:srgbClr val="034DA2"/>
                </a:solidFill>
                <a:latin typeface="Open Sans"/>
                <a:cs typeface="Open Sans"/>
              </a:rPr>
              <a:t>Tadgh Cummins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5730149" cy="6858000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695461" y="2664081"/>
            <a:ext cx="231459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2"/>
                </a:solidFill>
                <a:latin typeface="Open Sans"/>
                <a:cs typeface="Open Sans"/>
              </a:rPr>
              <a:t>Place image in this area.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6034215" y="561453"/>
            <a:ext cx="2254616" cy="9889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3" r="40544"/>
          <a:stretch/>
        </p:blipFill>
        <p:spPr>
          <a:xfrm>
            <a:off x="0" y="0"/>
            <a:ext cx="5732289" cy="6858000"/>
          </a:xfrm>
          <a:prstGeom prst="rect">
            <a:avLst/>
          </a:prstGeom>
        </p:spPr>
      </p:pic>
      <p:pic>
        <p:nvPicPr>
          <p:cNvPr id="3074" name="Picture 2" descr="National University of Ireland, Galway - Nephstrom">
            <a:extLst>
              <a:ext uri="{FF2B5EF4-FFF2-40B4-BE49-F238E27FC236}">
                <a16:creationId xmlns:a16="http://schemas.microsoft.com/office/drawing/2014/main" id="{A7E3883F-480D-4610-9923-0F0211B62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097" y="3777337"/>
            <a:ext cx="2990850" cy="91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D264AB-DAFE-4880-9139-49215CAAA2C1}"/>
              </a:ext>
            </a:extLst>
          </p:cNvPr>
          <p:cNvSpPr txBox="1"/>
          <p:nvPr/>
        </p:nvSpPr>
        <p:spPr>
          <a:xfrm>
            <a:off x="5745045" y="6352580"/>
            <a:ext cx="33989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GenComm Project Partners’ Meeting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r>
              <a:rPr kumimoji="0" lang="en-GB" sz="1400" b="1" i="0" u="none" strike="noStrike" kern="1200" cap="none" spc="0" normalizeH="0" baseline="3000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9</a:t>
            </a:r>
            <a:r>
              <a:rPr kumimoji="0" lang="en-GB" sz="1400" b="1" i="0" u="none" strike="noStrike" kern="1200" cap="none" spc="0" normalizeH="0" baseline="3000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June 2022 - Luxembourg</a:t>
            </a:r>
          </a:p>
        </p:txBody>
      </p:sp>
    </p:spTree>
    <p:extLst>
      <p:ext uri="{BB962C8B-B14F-4D97-AF65-F5344CB8AC3E}">
        <p14:creationId xmlns:p14="http://schemas.microsoft.com/office/powerpoint/2010/main" val="1846827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58759AC-745D-422B-9EF7-A42E65531704}"/>
              </a:ext>
            </a:extLst>
          </p:cNvPr>
          <p:cNvSpPr txBox="1"/>
          <p:nvPr/>
        </p:nvSpPr>
        <p:spPr>
          <a:xfrm>
            <a:off x="339889" y="266633"/>
            <a:ext cx="609941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Open Sans"/>
                <a:cs typeface="Open Sans"/>
              </a:rPr>
              <a:t>Technical support and Safety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6768CB-7B24-4818-91D2-63822E80C7D0}"/>
              </a:ext>
            </a:extLst>
          </p:cNvPr>
          <p:cNvSpPr txBox="1"/>
          <p:nvPr/>
        </p:nvSpPr>
        <p:spPr>
          <a:xfrm>
            <a:off x="1960891" y="6352917"/>
            <a:ext cx="52222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GenComm Project Partners’ Meeting #20 - 8</a:t>
            </a:r>
            <a:r>
              <a:rPr kumimoji="0" lang="en-GB" sz="1400" b="1" i="0" u="none" strike="noStrike" kern="1200" cap="none" spc="0" normalizeH="0" baseline="3000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9</a:t>
            </a:r>
            <a:r>
              <a:rPr kumimoji="0" lang="en-GB" sz="1400" b="1" i="0" u="none" strike="noStrike" kern="1200" cap="none" spc="0" normalizeH="0" baseline="3000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June 2022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B27634-FC15-4C4B-8988-D15AB335D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6131" y="216064"/>
            <a:ext cx="1414395" cy="615749"/>
          </a:xfrm>
          <a:prstGeom prst="rect">
            <a:avLst/>
          </a:prstGeom>
        </p:spPr>
      </p:pic>
      <p:pic>
        <p:nvPicPr>
          <p:cNvPr id="9" name="Picture 2" descr="Postdoctoral researcher in Digitalisation of the Law, University of  Luxembourg - Luxembourg City, Luxembourg | EURAXESS">
            <a:extLst>
              <a:ext uri="{FF2B5EF4-FFF2-40B4-BE49-F238E27FC236}">
                <a16:creationId xmlns:a16="http://schemas.microsoft.com/office/drawing/2014/main" id="{AE1BAE73-70A4-4D5B-927D-BBFE74419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9225" y="6111025"/>
            <a:ext cx="806458" cy="7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954909C-56A8-475F-900C-DF184B8C7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74" y="1245272"/>
            <a:ext cx="4505630" cy="2154987"/>
          </a:xfrm>
        </p:spPr>
        <p:txBody>
          <a:bodyPr/>
          <a:lstStyle/>
          <a:p>
            <a:r>
              <a:rPr lang="en-US" dirty="0"/>
              <a:t>Network</a:t>
            </a:r>
          </a:p>
          <a:p>
            <a:r>
              <a:rPr lang="en-US" dirty="0"/>
              <a:t>Regulations</a:t>
            </a:r>
          </a:p>
          <a:p>
            <a:r>
              <a:rPr lang="en-US" dirty="0"/>
              <a:t>Staff training</a:t>
            </a:r>
          </a:p>
          <a:p>
            <a:r>
              <a:rPr lang="en-US" dirty="0"/>
              <a:t>Safety measures</a:t>
            </a:r>
          </a:p>
          <a:p>
            <a:endParaRPr lang="en-US" dirty="0"/>
          </a:p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9D7FF9-1E3E-4CE9-A519-E51EABBBB7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4383" y="3574310"/>
            <a:ext cx="3806142" cy="25367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151877-F553-4659-9D7C-148B597290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890" y="3574310"/>
            <a:ext cx="4509714" cy="25367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B2215C-B439-4CFB-945E-A545718495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8509" y="1245273"/>
            <a:ext cx="3962016" cy="215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577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24E17A1-645F-4573-AD9C-7BCA09D7C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2331" y="3874317"/>
            <a:ext cx="6858000" cy="221054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Tadgh Cummins – </a:t>
            </a:r>
            <a:r>
              <a:rPr lang="en-GB" dirty="0">
                <a:hlinkClick r:id="rId2"/>
              </a:rPr>
              <a:t>t.cummins@nuiggalway.ie</a:t>
            </a:r>
            <a:endParaRPr lang="en-GB" dirty="0"/>
          </a:p>
          <a:p>
            <a:r>
              <a:rPr lang="en-GB" dirty="0"/>
              <a:t>Tim Williamson – </a:t>
            </a:r>
            <a:r>
              <a:rPr lang="en-GB" dirty="0">
                <a:hlinkClick r:id="rId3"/>
              </a:rPr>
              <a:t>Tim.Williamson@hy-energy.co.uk</a:t>
            </a:r>
            <a:endParaRPr lang="en-GB" dirty="0"/>
          </a:p>
          <a:p>
            <a:r>
              <a:rPr lang="en-GB" dirty="0"/>
              <a:t>Marianna Rossi – </a:t>
            </a:r>
            <a:r>
              <a:rPr lang="en-GB" dirty="0">
                <a:hlinkClick r:id="rId4"/>
              </a:rPr>
              <a:t>rossi@izes.de</a:t>
            </a:r>
            <a:endParaRPr lang="en-GB" dirty="0"/>
          </a:p>
          <a:p>
            <a:r>
              <a:rPr lang="en-GB" dirty="0"/>
              <a:t>Branca </a:t>
            </a:r>
            <a:r>
              <a:rPr lang="en-GB" dirty="0" err="1"/>
              <a:t>Delmonte</a:t>
            </a:r>
            <a:r>
              <a:rPr lang="en-GB" dirty="0"/>
              <a:t> – </a:t>
            </a:r>
            <a:r>
              <a:rPr lang="en-GB" dirty="0">
                <a:hlinkClick r:id="rId5"/>
              </a:rPr>
              <a:t>branca.delmonte@uni.lu</a:t>
            </a:r>
            <a:endParaRPr lang="en-GB" dirty="0"/>
          </a:p>
          <a:p>
            <a:endParaRPr lang="en-GB" dirty="0"/>
          </a:p>
          <a:p>
            <a:r>
              <a:rPr lang="en-GB" sz="1500" dirty="0"/>
              <a:t>For questions regarding the UI Design/Function email</a:t>
            </a:r>
          </a:p>
          <a:p>
            <a:r>
              <a:rPr lang="en-GB" sz="1500" dirty="0">
                <a:hlinkClick r:id="rId3"/>
              </a:rPr>
              <a:t>Tim.Williamson@hy-energy.co.uk</a:t>
            </a:r>
            <a:endParaRPr lang="en-GB" sz="15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B4C4D8-C7A9-4DD7-86B8-C298ED70A4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4943" y="511215"/>
            <a:ext cx="5039791" cy="22105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526680-9EDA-40B6-82AE-707CE9A913C0}"/>
              </a:ext>
            </a:extLst>
          </p:cNvPr>
          <p:cNvSpPr txBox="1"/>
          <p:nvPr/>
        </p:nvSpPr>
        <p:spPr>
          <a:xfrm>
            <a:off x="1363109" y="6488668"/>
            <a:ext cx="64177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GenComm Project Partners’ Meeting </a:t>
            </a:r>
            <a:r>
              <a:rPr lang="en-GB" sz="1400" b="1" dirty="0">
                <a:solidFill>
                  <a:srgbClr val="034DA2"/>
                </a:solidFill>
                <a:latin typeface="Calibri" panose="020F0502020204030204"/>
              </a:rPr>
              <a:t>8</a:t>
            </a:r>
            <a:r>
              <a:rPr kumimoji="0" lang="en-GB" sz="1400" b="1" i="0" u="none" strike="noStrike" kern="1200" cap="none" spc="0" normalizeH="0" baseline="30000" noProof="0" dirty="0" err="1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9</a:t>
            </a:r>
            <a:r>
              <a:rPr kumimoji="0" lang="en-GB" sz="1400" b="1" i="0" u="none" strike="noStrike" kern="1200" cap="none" spc="0" normalizeH="0" baseline="3000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June 2022 - Luxembourg</a:t>
            </a:r>
          </a:p>
        </p:txBody>
      </p:sp>
      <p:sp>
        <p:nvSpPr>
          <p:cNvPr id="8" name="Textfeld 5">
            <a:extLst>
              <a:ext uri="{FF2B5EF4-FFF2-40B4-BE49-F238E27FC236}">
                <a16:creationId xmlns:a16="http://schemas.microsoft.com/office/drawing/2014/main" id="{FC9EAA42-F491-446A-A62B-5F9EFD8F9F8D}"/>
              </a:ext>
            </a:extLst>
          </p:cNvPr>
          <p:cNvSpPr txBox="1"/>
          <p:nvPr/>
        </p:nvSpPr>
        <p:spPr>
          <a:xfrm>
            <a:off x="2454844" y="2967692"/>
            <a:ext cx="2852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1056A7"/>
                </a:solidFill>
              </a:rPr>
              <a:t>Any Questions?</a:t>
            </a:r>
          </a:p>
        </p:txBody>
      </p:sp>
      <p:pic>
        <p:nvPicPr>
          <p:cNvPr id="10" name="Picture 2" descr="National University of Ireland, Galway - Nephstrom">
            <a:extLst>
              <a:ext uri="{FF2B5EF4-FFF2-40B4-BE49-F238E27FC236}">
                <a16:creationId xmlns:a16="http://schemas.microsoft.com/office/drawing/2014/main" id="{4203E0CD-2A2D-4F9B-AFBE-89532046F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5125" y="2234206"/>
            <a:ext cx="1795098" cy="55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ZES | INSPIRE-Grid Project">
            <a:extLst>
              <a:ext uri="{FF2B5EF4-FFF2-40B4-BE49-F238E27FC236}">
                <a16:creationId xmlns:a16="http://schemas.microsoft.com/office/drawing/2014/main" id="{0D22E3A2-345C-4158-AB1D-A5FE52B2E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5648" y="4173236"/>
            <a:ext cx="1517990" cy="67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3E8F93BE-D3E1-46DB-94EE-6560354682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5707" y="2880254"/>
            <a:ext cx="1317752" cy="1180509"/>
          </a:xfrm>
          <a:prstGeom prst="rect">
            <a:avLst/>
          </a:prstGeom>
        </p:spPr>
      </p:pic>
      <p:pic>
        <p:nvPicPr>
          <p:cNvPr id="13" name="Picture 2" descr="Postdoctoral researcher in Digitalisation of the Law, University of  Luxembourg - Luxembourg City, Luxembourg | EURAXESS">
            <a:extLst>
              <a:ext uri="{FF2B5EF4-FFF2-40B4-BE49-F238E27FC236}">
                <a16:creationId xmlns:a16="http://schemas.microsoft.com/office/drawing/2014/main" id="{07750355-1D43-45A6-A7F1-AC60CA750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5648" y="4920286"/>
            <a:ext cx="1417871" cy="127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644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B5C806-8E6A-4990-88DE-BED6C60F4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3</a:t>
            </a:fld>
            <a:endParaRPr lang="en-IE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17CEC44-F344-47A5-B2D2-759FDEA3F3ED}"/>
              </a:ext>
            </a:extLst>
          </p:cNvPr>
          <p:cNvSpPr txBox="1">
            <a:spLocks/>
          </p:cNvSpPr>
          <p:nvPr/>
        </p:nvSpPr>
        <p:spPr>
          <a:xfrm>
            <a:off x="0" y="116549"/>
            <a:ext cx="9144000" cy="419471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IE" sz="2400" b="1" dirty="0">
                <a:solidFill>
                  <a:srgbClr val="1056A7"/>
                </a:solidFill>
                <a:latin typeface="Arial"/>
                <a:cs typeface="Arial"/>
              </a:rPr>
              <a:t>The Enabling Support Tool – what is it?</a:t>
            </a:r>
            <a:endParaRPr lang="en-US" sz="2400" b="1" dirty="0">
              <a:solidFill>
                <a:srgbClr val="1056A7"/>
              </a:solidFill>
              <a:latin typeface="Arial"/>
              <a:cs typeface="Arial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2C5CE84-EB93-4784-9532-C0B35E3691AE}"/>
              </a:ext>
            </a:extLst>
          </p:cNvPr>
          <p:cNvSpPr txBox="1"/>
          <p:nvPr/>
        </p:nvSpPr>
        <p:spPr>
          <a:xfrm>
            <a:off x="278624" y="586276"/>
            <a:ext cx="88653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IE" dirty="0"/>
              <a:t>A </a:t>
            </a:r>
            <a:r>
              <a:rPr lang="en-IE" b="1" dirty="0"/>
              <a:t>free online tool </a:t>
            </a:r>
            <a:r>
              <a:rPr lang="en-IE" dirty="0"/>
              <a:t>that will enable bus fleet operators to make better decisions in the transition to green bus fleets, </a:t>
            </a:r>
            <a:r>
              <a:rPr lang="en-IE" dirty="0" err="1"/>
              <a:t>eg</a:t>
            </a:r>
            <a:r>
              <a:rPr lang="en-IE" dirty="0"/>
              <a:t>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IE" dirty="0"/>
              <a:t>“What bus types should I purchase to replace my existing fleet?”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IE" dirty="0"/>
              <a:t>“Are fuel cell electric buses (FCEBs) suitable for my fleet?”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IE" dirty="0"/>
              <a:t>“How much will it cost?”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IE" b="1" dirty="0"/>
              <a:t>Informs</a:t>
            </a:r>
            <a:r>
              <a:rPr lang="en-IE" dirty="0"/>
              <a:t> the user on </a:t>
            </a:r>
            <a:r>
              <a:rPr lang="en-IE" b="1" dirty="0"/>
              <a:t>role of green hydrogen </a:t>
            </a:r>
            <a:r>
              <a:rPr lang="en-IE" dirty="0"/>
              <a:t>in decarbonising public transport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IE" dirty="0"/>
              <a:t>Contains an interactive Total cost of Ownership (TCO) and Total Cost of Abatement (TCA) model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BD598EC-2F62-4F6B-A7C1-19F026E71701}"/>
              </a:ext>
            </a:extLst>
          </p:cNvPr>
          <p:cNvGrpSpPr/>
          <p:nvPr/>
        </p:nvGrpSpPr>
        <p:grpSpPr>
          <a:xfrm>
            <a:off x="1080084" y="2835224"/>
            <a:ext cx="6695510" cy="1394273"/>
            <a:chOff x="499745" y="4256660"/>
            <a:chExt cx="8927346" cy="1859030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44944893-9F2C-4A9E-A19D-7F40ECE5D12A}"/>
                </a:ext>
              </a:extLst>
            </p:cNvPr>
            <p:cNvGrpSpPr/>
            <p:nvPr/>
          </p:nvGrpSpPr>
          <p:grpSpPr>
            <a:xfrm>
              <a:off x="3022217" y="4364218"/>
              <a:ext cx="5188389" cy="1609748"/>
              <a:chOff x="6871407" y="3511962"/>
              <a:chExt cx="5188389" cy="1609748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C4BEDE5F-0EA3-4459-947E-226D086CD554}"/>
                  </a:ext>
                </a:extLst>
              </p:cNvPr>
              <p:cNvGrpSpPr/>
              <p:nvPr/>
            </p:nvGrpSpPr>
            <p:grpSpPr>
              <a:xfrm>
                <a:off x="6871407" y="3511962"/>
                <a:ext cx="1735586" cy="1609748"/>
                <a:chOff x="7485722" y="1221523"/>
                <a:chExt cx="1735586" cy="1609748"/>
              </a:xfrm>
            </p:grpSpPr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4EA042EA-5FB5-4604-9A89-D6CFCAC83E8D}"/>
                    </a:ext>
                  </a:extLst>
                </p:cNvPr>
                <p:cNvGrpSpPr/>
                <p:nvPr/>
              </p:nvGrpSpPr>
              <p:grpSpPr>
                <a:xfrm>
                  <a:off x="7485722" y="1271157"/>
                  <a:ext cx="1735586" cy="1560114"/>
                  <a:chOff x="9599721" y="1296204"/>
                  <a:chExt cx="1735586" cy="1560114"/>
                </a:xfrm>
              </p:grpSpPr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4E1FDB99-0E3B-4A06-B596-95BC91DD044E}"/>
                      </a:ext>
                    </a:extLst>
                  </p:cNvPr>
                  <p:cNvSpPr/>
                  <p:nvPr/>
                </p:nvSpPr>
                <p:spPr>
                  <a:xfrm>
                    <a:off x="9599721" y="1296204"/>
                    <a:ext cx="1735586" cy="1560114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 sz="1600" dirty="0"/>
                  </a:p>
                </p:txBody>
              </p:sp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876AB163-DA8E-4125-8073-FA15F42898C0}"/>
                      </a:ext>
                    </a:extLst>
                  </p:cNvPr>
                  <p:cNvSpPr/>
                  <p:nvPr/>
                </p:nvSpPr>
                <p:spPr>
                  <a:xfrm>
                    <a:off x="9769137" y="1625453"/>
                    <a:ext cx="1396753" cy="443076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IE" sz="1200" dirty="0">
                        <a:solidFill>
                          <a:schemeClr val="tx1"/>
                        </a:solidFill>
                      </a:rPr>
                      <a:t>Bus cost</a:t>
                    </a:r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E265FE50-6FD8-460E-A9B5-314F958478CF}"/>
                      </a:ext>
                    </a:extLst>
                  </p:cNvPr>
                  <p:cNvSpPr/>
                  <p:nvPr/>
                </p:nvSpPr>
                <p:spPr>
                  <a:xfrm>
                    <a:off x="9769137" y="2213867"/>
                    <a:ext cx="1396753" cy="443076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IE" sz="1200" dirty="0">
                        <a:solidFill>
                          <a:schemeClr val="tx1"/>
                        </a:solidFill>
                      </a:rPr>
                      <a:t>Infrastructure cost</a:t>
                    </a:r>
                  </a:p>
                </p:txBody>
              </p:sp>
            </p:grp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BFD8BA71-35BE-4EA8-8ED6-A36061BEF7FD}"/>
                    </a:ext>
                  </a:extLst>
                </p:cNvPr>
                <p:cNvSpPr txBox="1"/>
                <p:nvPr/>
              </p:nvSpPr>
              <p:spPr>
                <a:xfrm>
                  <a:off x="7957411" y="1221523"/>
                  <a:ext cx="966504" cy="45140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E" sz="1600" dirty="0"/>
                    <a:t>CAPEX</a:t>
                  </a:r>
                </a:p>
              </p:txBody>
            </p: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F89816C0-E760-4F4F-8F4F-37C23507A307}"/>
                  </a:ext>
                </a:extLst>
              </p:cNvPr>
              <p:cNvGrpSpPr/>
              <p:nvPr/>
            </p:nvGrpSpPr>
            <p:grpSpPr>
              <a:xfrm>
                <a:off x="9047083" y="3532143"/>
                <a:ext cx="1735586" cy="1589567"/>
                <a:chOff x="9561988" y="1241704"/>
                <a:chExt cx="1735586" cy="1589567"/>
              </a:xfrm>
            </p:grpSpPr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4190BED6-767E-46D1-A869-17D1B3847714}"/>
                    </a:ext>
                  </a:extLst>
                </p:cNvPr>
                <p:cNvGrpSpPr/>
                <p:nvPr/>
              </p:nvGrpSpPr>
              <p:grpSpPr>
                <a:xfrm>
                  <a:off x="9561988" y="1271157"/>
                  <a:ext cx="1735586" cy="1560114"/>
                  <a:chOff x="7733188" y="1288472"/>
                  <a:chExt cx="1735586" cy="1560114"/>
                </a:xfrm>
              </p:grpSpPr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BCA07C66-2951-4639-A04B-87E6F54F0654}"/>
                      </a:ext>
                    </a:extLst>
                  </p:cNvPr>
                  <p:cNvSpPr/>
                  <p:nvPr/>
                </p:nvSpPr>
                <p:spPr>
                  <a:xfrm>
                    <a:off x="7733188" y="1288472"/>
                    <a:ext cx="1735586" cy="1560114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 sz="1600" dirty="0"/>
                  </a:p>
                </p:txBody>
              </p:sp>
              <p:grpSp>
                <p:nvGrpSpPr>
                  <p:cNvPr id="60" name="Group 59">
                    <a:extLst>
                      <a:ext uri="{FF2B5EF4-FFF2-40B4-BE49-F238E27FC236}">
                        <a16:creationId xmlns:a16="http://schemas.microsoft.com/office/drawing/2014/main" id="{5C1E0BEE-EE17-4F2B-B359-2E5373A559B1}"/>
                      </a:ext>
                    </a:extLst>
                  </p:cNvPr>
                  <p:cNvGrpSpPr/>
                  <p:nvPr/>
                </p:nvGrpSpPr>
                <p:grpSpPr>
                  <a:xfrm>
                    <a:off x="7864135" y="1625453"/>
                    <a:ext cx="1396753" cy="1031490"/>
                    <a:chOff x="7864135" y="1625453"/>
                    <a:chExt cx="1396753" cy="1031490"/>
                  </a:xfrm>
                </p:grpSpPr>
                <p:sp>
                  <p:nvSpPr>
                    <p:cNvPr id="52" name="Rectangle 51">
                      <a:extLst>
                        <a:ext uri="{FF2B5EF4-FFF2-40B4-BE49-F238E27FC236}">
                          <a16:creationId xmlns:a16="http://schemas.microsoft.com/office/drawing/2014/main" id="{DE332854-B167-4946-BE70-C0EDBD824C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64135" y="1625453"/>
                      <a:ext cx="1396753" cy="443076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IE" sz="1200" dirty="0">
                          <a:solidFill>
                            <a:schemeClr val="tx1"/>
                          </a:solidFill>
                        </a:rPr>
                        <a:t>Fuel cost</a:t>
                      </a:r>
                    </a:p>
                  </p:txBody>
                </p:sp>
                <p:sp>
                  <p:nvSpPr>
                    <p:cNvPr id="53" name="Rectangle 52">
                      <a:extLst>
                        <a:ext uri="{FF2B5EF4-FFF2-40B4-BE49-F238E27FC236}">
                          <a16:creationId xmlns:a16="http://schemas.microsoft.com/office/drawing/2014/main" id="{266D3321-46E1-453E-803C-C4AD91D9B6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64135" y="2213867"/>
                      <a:ext cx="1396753" cy="443076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IE" sz="1200" dirty="0">
                          <a:solidFill>
                            <a:schemeClr val="tx1"/>
                          </a:solidFill>
                        </a:rPr>
                        <a:t>Maintenance cost</a:t>
                      </a:r>
                    </a:p>
                  </p:txBody>
                </p:sp>
              </p:grpSp>
            </p:grp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9D5222B7-C414-4858-B8EF-F679E726784C}"/>
                    </a:ext>
                  </a:extLst>
                </p:cNvPr>
                <p:cNvSpPr txBox="1"/>
                <p:nvPr/>
              </p:nvSpPr>
              <p:spPr>
                <a:xfrm>
                  <a:off x="10047306" y="1241704"/>
                  <a:ext cx="844676" cy="45140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E" sz="1600" dirty="0"/>
                    <a:t>OPEX</a:t>
                  </a: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B34DB6E2-AD51-44F0-8D9B-43A3AB26C224}"/>
                      </a:ext>
                    </a:extLst>
                  </p:cNvPr>
                  <p:cNvSpPr txBox="1"/>
                  <p:nvPr/>
                </p:nvSpPr>
                <p:spPr>
                  <a:xfrm>
                    <a:off x="8475536" y="4000313"/>
                    <a:ext cx="712161" cy="69762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IE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oMath>
                      </m:oMathPara>
                    </a14:m>
                    <a:endParaRPr lang="en-IE" sz="2800" b="1" dirty="0"/>
                  </a:p>
                </p:txBody>
              </p:sp>
            </mc:Choice>
            <mc:Fallback xmlns=""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B34DB6E2-AD51-44F0-8D9B-43A3AB26C22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75536" y="4000313"/>
                    <a:ext cx="712161" cy="697627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I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2B33833D-BBB4-4AE0-B36B-AA5C2FCC21BF}"/>
                      </a:ext>
                    </a:extLst>
                  </p:cNvPr>
                  <p:cNvSpPr txBox="1"/>
                  <p:nvPr/>
                </p:nvSpPr>
                <p:spPr>
                  <a:xfrm>
                    <a:off x="11347635" y="3958803"/>
                    <a:ext cx="712161" cy="69762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IE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÷</m:t>
                          </m:r>
                        </m:oMath>
                      </m:oMathPara>
                    </a14:m>
                    <a:endParaRPr lang="en-IE" sz="2800" b="1" dirty="0"/>
                  </a:p>
                </p:txBody>
              </p:sp>
            </mc:Choice>
            <mc:Fallback xmlns=""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2B33833D-BBB4-4AE0-B36B-AA5C2FCC21B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347635" y="3958803"/>
                    <a:ext cx="712161" cy="69762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I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8CD745D9-4594-4DEB-8AE8-40CBCD9E7E5A}"/>
                </a:ext>
              </a:extLst>
            </p:cNvPr>
            <p:cNvSpPr/>
            <p:nvPr/>
          </p:nvSpPr>
          <p:spPr>
            <a:xfrm>
              <a:off x="8094639" y="4863661"/>
              <a:ext cx="1332452" cy="6450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sz="1600" dirty="0">
                  <a:solidFill>
                    <a:schemeClr val="tx1"/>
                  </a:solidFill>
                </a:rPr>
                <a:t>Distance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9A2E531E-DD2F-49CD-844E-E671AC1CE54F}"/>
                </a:ext>
              </a:extLst>
            </p:cNvPr>
            <p:cNvSpPr/>
            <p:nvPr/>
          </p:nvSpPr>
          <p:spPr>
            <a:xfrm>
              <a:off x="499745" y="4863664"/>
              <a:ext cx="1332452" cy="6450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sz="1600" dirty="0">
                  <a:solidFill>
                    <a:schemeClr val="tx1"/>
                  </a:solidFill>
                </a:rPr>
                <a:t>TCO (€/km)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61A3EB39-6A50-402B-BAE7-FF4F68F7B251}"/>
                    </a:ext>
                  </a:extLst>
                </p:cNvPr>
                <p:cNvSpPr txBox="1"/>
                <p:nvPr/>
              </p:nvSpPr>
              <p:spPr>
                <a:xfrm>
                  <a:off x="1785845" y="4835805"/>
                  <a:ext cx="712161" cy="6976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E" sz="2800" b="1" i="1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IE" sz="2800" b="1" dirty="0"/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61A3EB39-6A50-402B-BAE7-FF4F68F7B2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5845" y="4835805"/>
                  <a:ext cx="712161" cy="69762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4" name="Left Brace 73">
              <a:extLst>
                <a:ext uri="{FF2B5EF4-FFF2-40B4-BE49-F238E27FC236}">
                  <a16:creationId xmlns:a16="http://schemas.microsoft.com/office/drawing/2014/main" id="{DE89E961-F351-40BE-A865-47EA647E3B97}"/>
                </a:ext>
              </a:extLst>
            </p:cNvPr>
            <p:cNvSpPr/>
            <p:nvPr/>
          </p:nvSpPr>
          <p:spPr>
            <a:xfrm>
              <a:off x="2528332" y="4256660"/>
              <a:ext cx="367879" cy="1859029"/>
            </a:xfrm>
            <a:prstGeom prst="leftBrac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E" sz="1600"/>
            </a:p>
          </p:txBody>
        </p:sp>
        <p:sp>
          <p:nvSpPr>
            <p:cNvPr id="75" name="Right Brace 74">
              <a:extLst>
                <a:ext uri="{FF2B5EF4-FFF2-40B4-BE49-F238E27FC236}">
                  <a16:creationId xmlns:a16="http://schemas.microsoft.com/office/drawing/2014/main" id="{81BDD6B8-B09E-47C1-ACFA-1ADBDEEA93F1}"/>
                </a:ext>
              </a:extLst>
            </p:cNvPr>
            <p:cNvSpPr/>
            <p:nvPr/>
          </p:nvSpPr>
          <p:spPr>
            <a:xfrm>
              <a:off x="6985914" y="4256661"/>
              <a:ext cx="375704" cy="1859029"/>
            </a:xfrm>
            <a:prstGeom prst="rightBrac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E" sz="1600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692D9F91-3514-4637-A984-6EBDE37B44F3}"/>
              </a:ext>
            </a:extLst>
          </p:cNvPr>
          <p:cNvGrpSpPr/>
          <p:nvPr/>
        </p:nvGrpSpPr>
        <p:grpSpPr>
          <a:xfrm>
            <a:off x="1080084" y="4418027"/>
            <a:ext cx="6695510" cy="1394273"/>
            <a:chOff x="1094549" y="4688856"/>
            <a:chExt cx="8927346" cy="1859030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E9431B71-112F-42C8-A337-00C5F3586450}"/>
                </a:ext>
              </a:extLst>
            </p:cNvPr>
            <p:cNvGrpSpPr/>
            <p:nvPr/>
          </p:nvGrpSpPr>
          <p:grpSpPr>
            <a:xfrm>
              <a:off x="1094549" y="4688856"/>
              <a:ext cx="8927346" cy="1859030"/>
              <a:chOff x="499745" y="4256660"/>
              <a:chExt cx="8927346" cy="1859030"/>
            </a:xfrm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17EFFF35-7F4F-4D02-BCBE-5CE11F394D70}"/>
                  </a:ext>
                </a:extLst>
              </p:cNvPr>
              <p:cNvGrpSpPr/>
              <p:nvPr/>
            </p:nvGrpSpPr>
            <p:grpSpPr>
              <a:xfrm>
                <a:off x="4719331" y="4795616"/>
                <a:ext cx="3471588" cy="697626"/>
                <a:chOff x="8568521" y="3943360"/>
                <a:chExt cx="3471588" cy="697626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6" name="TextBox 85">
                      <a:extLst>
                        <a:ext uri="{FF2B5EF4-FFF2-40B4-BE49-F238E27FC236}">
                          <a16:creationId xmlns:a16="http://schemas.microsoft.com/office/drawing/2014/main" id="{59823511-4B69-42FE-9624-9BFBBB1C5AE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568521" y="3943360"/>
                      <a:ext cx="712161" cy="69762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IE" sz="2800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oMath>
                        </m:oMathPara>
                      </a14:m>
                      <a:endParaRPr lang="en-IE" sz="2800" b="1" dirty="0"/>
                    </a:p>
                  </p:txBody>
                </p:sp>
              </mc:Choice>
              <mc:Fallback xmlns="">
                <p:sp>
                  <p:nvSpPr>
                    <p:cNvPr id="86" name="TextBox 85">
                      <a:extLst>
                        <a:ext uri="{FF2B5EF4-FFF2-40B4-BE49-F238E27FC236}">
                          <a16:creationId xmlns:a16="http://schemas.microsoft.com/office/drawing/2014/main" id="{59823511-4B69-42FE-9624-9BFBBB1C5AE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568521" y="3943360"/>
                      <a:ext cx="712161" cy="697626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I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7" name="TextBox 86">
                      <a:extLst>
                        <a:ext uri="{FF2B5EF4-FFF2-40B4-BE49-F238E27FC236}">
                          <a16:creationId xmlns:a16="http://schemas.microsoft.com/office/drawing/2014/main" id="{243434F5-5914-4FA8-8AF4-DFC508569F8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327948" y="3943360"/>
                      <a:ext cx="712161" cy="69762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IE" sz="28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÷</m:t>
                            </m:r>
                          </m:oMath>
                        </m:oMathPara>
                      </a14:m>
                      <a:endParaRPr lang="en-IE" sz="2800" b="1" dirty="0"/>
                    </a:p>
                  </p:txBody>
                </p:sp>
              </mc:Choice>
              <mc:Fallback xmlns="">
                <p:sp>
                  <p:nvSpPr>
                    <p:cNvPr id="87" name="TextBox 86">
                      <a:extLst>
                        <a:ext uri="{FF2B5EF4-FFF2-40B4-BE49-F238E27FC236}">
                          <a16:creationId xmlns:a16="http://schemas.microsoft.com/office/drawing/2014/main" id="{243434F5-5914-4FA8-8AF4-DFC508569F8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327948" y="3943360"/>
                      <a:ext cx="712161" cy="697626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I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24E0C4CF-9EE0-4C7A-B285-494843F00459}"/>
                  </a:ext>
                </a:extLst>
              </p:cNvPr>
              <p:cNvSpPr/>
              <p:nvPr/>
            </p:nvSpPr>
            <p:spPr>
              <a:xfrm>
                <a:off x="8094639" y="4863661"/>
                <a:ext cx="1332452" cy="64502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E" sz="1600" dirty="0">
                    <a:solidFill>
                      <a:schemeClr val="tx1"/>
                    </a:solidFill>
                  </a:rPr>
                  <a:t>Emissions reduction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842CE55E-2801-4B63-903F-935934BA766E}"/>
                  </a:ext>
                </a:extLst>
              </p:cNvPr>
              <p:cNvSpPr/>
              <p:nvPr/>
            </p:nvSpPr>
            <p:spPr>
              <a:xfrm>
                <a:off x="499745" y="4863664"/>
                <a:ext cx="1332452" cy="64502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E" sz="1600" dirty="0">
                    <a:solidFill>
                      <a:schemeClr val="tx1"/>
                    </a:solidFill>
                  </a:rPr>
                  <a:t>TCA (€/kg</a:t>
                </a:r>
                <a:r>
                  <a:rPr lang="en-IE" sz="1600" baseline="-25000" dirty="0">
                    <a:solidFill>
                      <a:schemeClr val="tx1"/>
                    </a:solidFill>
                  </a:rPr>
                  <a:t>CO2</a:t>
                </a:r>
                <a:r>
                  <a:rPr lang="en-IE" sz="1600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TextBox 80">
                    <a:extLst>
                      <a:ext uri="{FF2B5EF4-FFF2-40B4-BE49-F238E27FC236}">
                        <a16:creationId xmlns:a16="http://schemas.microsoft.com/office/drawing/2014/main" id="{7A5768D4-99ED-42D8-9293-CFC495A7BCEF}"/>
                      </a:ext>
                    </a:extLst>
                  </p:cNvPr>
                  <p:cNvSpPr txBox="1"/>
                  <p:nvPr/>
                </p:nvSpPr>
                <p:spPr>
                  <a:xfrm>
                    <a:off x="1740814" y="4788650"/>
                    <a:ext cx="712161" cy="69762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IE" sz="2800" b="1" i="1"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lang="en-IE" sz="2800" b="1" dirty="0"/>
                  </a:p>
                </p:txBody>
              </p:sp>
            </mc:Choice>
            <mc:Fallback xmlns="">
              <p:sp>
                <p:nvSpPr>
                  <p:cNvPr id="81" name="TextBox 80">
                    <a:extLst>
                      <a:ext uri="{FF2B5EF4-FFF2-40B4-BE49-F238E27FC236}">
                        <a16:creationId xmlns:a16="http://schemas.microsoft.com/office/drawing/2014/main" id="{7A5768D4-99ED-42D8-9293-CFC495A7BCE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40814" y="4788650"/>
                    <a:ext cx="712161" cy="697626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I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2" name="Left Brace 81">
                <a:extLst>
                  <a:ext uri="{FF2B5EF4-FFF2-40B4-BE49-F238E27FC236}">
                    <a16:creationId xmlns:a16="http://schemas.microsoft.com/office/drawing/2014/main" id="{C0FDAC31-7B9E-49F7-A6C7-5D6C1691576F}"/>
                  </a:ext>
                </a:extLst>
              </p:cNvPr>
              <p:cNvSpPr/>
              <p:nvPr/>
            </p:nvSpPr>
            <p:spPr>
              <a:xfrm>
                <a:off x="2528332" y="4256660"/>
                <a:ext cx="367879" cy="1859029"/>
              </a:xfrm>
              <a:prstGeom prst="leftBrac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E" sz="1600"/>
              </a:p>
            </p:txBody>
          </p:sp>
          <p:sp>
            <p:nvSpPr>
              <p:cNvPr id="83" name="Right Brace 82">
                <a:extLst>
                  <a:ext uri="{FF2B5EF4-FFF2-40B4-BE49-F238E27FC236}">
                    <a16:creationId xmlns:a16="http://schemas.microsoft.com/office/drawing/2014/main" id="{615ED7D4-9D3F-4623-B3FF-AAC91DBF4CA9}"/>
                  </a:ext>
                </a:extLst>
              </p:cNvPr>
              <p:cNvSpPr/>
              <p:nvPr/>
            </p:nvSpPr>
            <p:spPr>
              <a:xfrm>
                <a:off x="6985914" y="4256661"/>
                <a:ext cx="375704" cy="1859029"/>
              </a:xfrm>
              <a:prstGeom prst="rightBrac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E" sz="1600"/>
              </a:p>
            </p:txBody>
          </p:sp>
        </p:grp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051C0507-9729-4521-A1D9-0D5E2633B259}"/>
                </a:ext>
              </a:extLst>
            </p:cNvPr>
            <p:cNvSpPr/>
            <p:nvPr/>
          </p:nvSpPr>
          <p:spPr>
            <a:xfrm>
              <a:off x="3387834" y="5265449"/>
              <a:ext cx="2038351" cy="6450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sz="1600" dirty="0" err="1">
                  <a:solidFill>
                    <a:schemeClr val="tx1"/>
                  </a:solidFill>
                </a:rPr>
                <a:t>TCO</a:t>
              </a:r>
              <a:r>
                <a:rPr lang="en-IE" sz="1600" baseline="-25000" dirty="0" err="1">
                  <a:solidFill>
                    <a:schemeClr val="tx1"/>
                  </a:solidFill>
                </a:rPr>
                <a:t>zero</a:t>
              </a:r>
              <a:r>
                <a:rPr lang="en-IE" sz="1600" baseline="-25000" dirty="0">
                  <a:solidFill>
                    <a:schemeClr val="tx1"/>
                  </a:solidFill>
                </a:rPr>
                <a:t>/low emission fleet</a:t>
              </a: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117EECF8-ED43-44FF-97C8-55D96FACF915}"/>
                </a:ext>
              </a:extLst>
            </p:cNvPr>
            <p:cNvSpPr/>
            <p:nvPr/>
          </p:nvSpPr>
          <p:spPr>
            <a:xfrm>
              <a:off x="5877873" y="5265471"/>
              <a:ext cx="1788021" cy="6450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sz="1600" dirty="0" err="1">
                  <a:solidFill>
                    <a:schemeClr val="tx1"/>
                  </a:solidFill>
                </a:rPr>
                <a:t>TCO</a:t>
              </a:r>
              <a:r>
                <a:rPr lang="en-IE" sz="1600" baseline="-25000" dirty="0" err="1">
                  <a:solidFill>
                    <a:schemeClr val="tx1"/>
                  </a:solidFill>
                </a:rPr>
                <a:t>diesel</a:t>
              </a:r>
              <a:r>
                <a:rPr lang="en-IE" sz="1600" baseline="-25000" dirty="0">
                  <a:solidFill>
                    <a:schemeClr val="tx1"/>
                  </a:solidFill>
                </a:rPr>
                <a:t> fleet</a:t>
              </a:r>
              <a:endParaRPr lang="en-IE" sz="16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39" name="Picture 2" descr="National University of Ireland, Galway - Nephstrom">
            <a:extLst>
              <a:ext uri="{FF2B5EF4-FFF2-40B4-BE49-F238E27FC236}">
                <a16:creationId xmlns:a16="http://schemas.microsoft.com/office/drawing/2014/main" id="{1BE9A73D-185E-4E8B-8544-AE18494FA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806" y="6291712"/>
            <a:ext cx="1473816" cy="45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132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1062F1-CECD-4776-BB87-005A67A2F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pPr/>
              <a:t>4</a:t>
            </a:fld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40A8465-7FC3-4A78-9417-612688A944D9}"/>
              </a:ext>
            </a:extLst>
          </p:cNvPr>
          <p:cNvGrpSpPr/>
          <p:nvPr/>
        </p:nvGrpSpPr>
        <p:grpSpPr>
          <a:xfrm>
            <a:off x="104941" y="704893"/>
            <a:ext cx="8934117" cy="5186935"/>
            <a:chOff x="322795" y="976967"/>
            <a:chExt cx="8934117" cy="518693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499B089-0D6E-458A-882C-F39F71860505}"/>
                </a:ext>
              </a:extLst>
            </p:cNvPr>
            <p:cNvGrpSpPr/>
            <p:nvPr/>
          </p:nvGrpSpPr>
          <p:grpSpPr>
            <a:xfrm>
              <a:off x="382549" y="976967"/>
              <a:ext cx="3031583" cy="612691"/>
              <a:chOff x="1177958" y="496974"/>
              <a:chExt cx="4042111" cy="816921"/>
            </a:xfrm>
          </p:grpSpPr>
          <p:sp>
            <p:nvSpPr>
              <p:cNvPr id="5" name="Rounded Rectangle 100">
                <a:extLst>
                  <a:ext uri="{FF2B5EF4-FFF2-40B4-BE49-F238E27FC236}">
                    <a16:creationId xmlns:a16="http://schemas.microsoft.com/office/drawing/2014/main" id="{DBA57230-244A-4065-9D3B-4CCDD3E1C2B2}"/>
                  </a:ext>
                </a:extLst>
              </p:cNvPr>
              <p:cNvSpPr/>
              <p:nvPr/>
            </p:nvSpPr>
            <p:spPr>
              <a:xfrm>
                <a:off x="1384958" y="703974"/>
                <a:ext cx="3835111" cy="609921"/>
              </a:xfrm>
              <a:prstGeom prst="roundRect">
                <a:avLst/>
              </a:prstGeom>
              <a:solidFill>
                <a:srgbClr val="E8EBF5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IE" sz="105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Description of what the EST is</a:t>
                </a: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1F01659-1E4C-40D0-9503-9A345FA450D9}"/>
                  </a:ext>
                </a:extLst>
              </p:cNvPr>
              <p:cNvSpPr/>
              <p:nvPr/>
            </p:nvSpPr>
            <p:spPr>
              <a:xfrm>
                <a:off x="1177958" y="496974"/>
                <a:ext cx="414000" cy="41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E" sz="1050" dirty="0"/>
                  <a:t>1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A42072D-2815-4FFC-BACF-7871C3214829}"/>
                </a:ext>
              </a:extLst>
            </p:cNvPr>
            <p:cNvGrpSpPr/>
            <p:nvPr/>
          </p:nvGrpSpPr>
          <p:grpSpPr>
            <a:xfrm>
              <a:off x="382549" y="1661809"/>
              <a:ext cx="3031583" cy="612692"/>
              <a:chOff x="1177958" y="496974"/>
              <a:chExt cx="4042111" cy="816923"/>
            </a:xfrm>
          </p:grpSpPr>
          <p:sp>
            <p:nvSpPr>
              <p:cNvPr id="9" name="Rounded Rectangle 100">
                <a:extLst>
                  <a:ext uri="{FF2B5EF4-FFF2-40B4-BE49-F238E27FC236}">
                    <a16:creationId xmlns:a16="http://schemas.microsoft.com/office/drawing/2014/main" id="{DCE166C7-1F38-4E0C-9061-4720ABE47B87}"/>
                  </a:ext>
                </a:extLst>
              </p:cNvPr>
              <p:cNvSpPr/>
              <p:nvPr/>
            </p:nvSpPr>
            <p:spPr>
              <a:xfrm>
                <a:off x="1384958" y="703975"/>
                <a:ext cx="3835111" cy="609922"/>
              </a:xfrm>
              <a:prstGeom prst="roundRect">
                <a:avLst/>
              </a:prstGeom>
              <a:solidFill>
                <a:srgbClr val="E8EBF5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IE" sz="105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What is your level of knowledge? (select one)</a:t>
                </a: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4817A977-13AA-40D5-9D0D-8AF28EA9ECD1}"/>
                  </a:ext>
                </a:extLst>
              </p:cNvPr>
              <p:cNvSpPr/>
              <p:nvPr/>
            </p:nvSpPr>
            <p:spPr>
              <a:xfrm>
                <a:off x="1177958" y="496974"/>
                <a:ext cx="414000" cy="41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E" sz="1050" dirty="0"/>
                  <a:t>2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62227BD-84C0-44C6-92E9-2D21E0F39B7A}"/>
                </a:ext>
              </a:extLst>
            </p:cNvPr>
            <p:cNvGrpSpPr/>
            <p:nvPr/>
          </p:nvGrpSpPr>
          <p:grpSpPr>
            <a:xfrm>
              <a:off x="7484750" y="1527039"/>
              <a:ext cx="1772162" cy="1386057"/>
              <a:chOff x="5684752" y="1720998"/>
              <a:chExt cx="2362882" cy="258468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A209615-FFF2-47DE-9232-790DCDA4A1B7}"/>
                  </a:ext>
                </a:extLst>
              </p:cNvPr>
              <p:cNvSpPr/>
              <p:nvPr/>
            </p:nvSpPr>
            <p:spPr>
              <a:xfrm>
                <a:off x="5684752" y="1837766"/>
                <a:ext cx="2362882" cy="2467912"/>
              </a:xfrm>
              <a:prstGeom prst="rect">
                <a:avLst/>
              </a:prstGeom>
              <a:solidFill>
                <a:srgbClr val="E8EB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8588" indent="-128588">
                  <a:buFont typeface="Arial" panose="020B0604020202020204" pitchFamily="34" charset="0"/>
                  <a:buChar char="•"/>
                </a:pPr>
                <a:endParaRPr lang="en-IE" sz="750" dirty="0">
                  <a:solidFill>
                    <a:schemeClr val="tx1"/>
                  </a:solidFill>
                </a:endParaRPr>
              </a:p>
              <a:p>
                <a:pPr marL="128588" indent="-128588">
                  <a:buFont typeface="Arial" panose="020B0604020202020204" pitchFamily="34" charset="0"/>
                  <a:buChar char="•"/>
                </a:pPr>
                <a:endParaRPr lang="en-IE" sz="750" dirty="0">
                  <a:solidFill>
                    <a:schemeClr val="tx1"/>
                  </a:solidFill>
                </a:endParaRPr>
              </a:p>
              <a:p>
                <a:pPr marL="128588" indent="-128588">
                  <a:buFont typeface="Arial" panose="020B0604020202020204" pitchFamily="34" charset="0"/>
                  <a:buChar char="•"/>
                </a:pPr>
                <a:r>
                  <a:rPr lang="en-IE" sz="1200" kern="0" dirty="0">
                    <a:solidFill>
                      <a:srgbClr val="000000"/>
                    </a:solidFill>
                    <a:latin typeface="Arial"/>
                  </a:rPr>
                  <a:t>Little to no knowledge of FCEB potential</a:t>
                </a:r>
              </a:p>
              <a:p>
                <a:pPr marL="128588" indent="-128588">
                  <a:buFont typeface="Arial" panose="020B0604020202020204" pitchFamily="34" charset="0"/>
                  <a:buChar char="•"/>
                </a:pPr>
                <a:r>
                  <a:rPr lang="en-IE" sz="1200" kern="0" dirty="0">
                    <a:solidFill>
                      <a:srgbClr val="000000"/>
                    </a:solidFill>
                    <a:latin typeface="Arial"/>
                  </a:rPr>
                  <a:t>Little to no knowledge of TCO &amp; TCA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D95BB4D-8154-4C1B-BC5A-14D9089138A6}"/>
                  </a:ext>
                </a:extLst>
              </p:cNvPr>
              <p:cNvSpPr/>
              <p:nvPr/>
            </p:nvSpPr>
            <p:spPr>
              <a:xfrm>
                <a:off x="6355706" y="1720998"/>
                <a:ext cx="948802" cy="366519"/>
              </a:xfrm>
              <a:prstGeom prst="rect">
                <a:avLst/>
              </a:prstGeom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E" sz="1400" dirty="0"/>
                  <a:t>Low</a:t>
                </a:r>
                <a:endParaRPr lang="en-IE" dirty="0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8B103A3-F6D6-416D-8B57-F2BA94E75466}"/>
                </a:ext>
              </a:extLst>
            </p:cNvPr>
            <p:cNvGrpSpPr/>
            <p:nvPr/>
          </p:nvGrpSpPr>
          <p:grpSpPr>
            <a:xfrm>
              <a:off x="5562304" y="1509141"/>
              <a:ext cx="1772162" cy="1397225"/>
              <a:chOff x="7609739" y="1687621"/>
              <a:chExt cx="2362882" cy="2605507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A895AF6-6DEB-4A2D-92E6-D3E9B87A5235}"/>
                  </a:ext>
                </a:extLst>
              </p:cNvPr>
              <p:cNvSpPr/>
              <p:nvPr/>
            </p:nvSpPr>
            <p:spPr>
              <a:xfrm>
                <a:off x="7609739" y="1825215"/>
                <a:ext cx="2362882" cy="2467913"/>
              </a:xfrm>
              <a:prstGeom prst="rect">
                <a:avLst/>
              </a:prstGeom>
              <a:solidFill>
                <a:srgbClr val="E8EB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lang="en-IE" sz="1000" dirty="0">
                  <a:solidFill>
                    <a:srgbClr val="000000"/>
                  </a:solidFill>
                  <a:latin typeface="Arial"/>
                </a:endParaRPr>
              </a:p>
              <a:p>
                <a:pPr marL="128588" indent="-128588" defTabSz="685800">
                  <a:buClr>
                    <a:srgbClr val="000000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en-IE" sz="1200" dirty="0">
                    <a:solidFill>
                      <a:srgbClr val="000000"/>
                    </a:solidFill>
                    <a:latin typeface="Arial"/>
                  </a:rPr>
                  <a:t>Some </a:t>
                </a:r>
                <a:r>
                  <a:rPr lang="en-IE" sz="1200" kern="0" dirty="0">
                    <a:solidFill>
                      <a:srgbClr val="000000"/>
                    </a:solidFill>
                    <a:latin typeface="Arial"/>
                    <a:sym typeface="Arial"/>
                  </a:rPr>
                  <a:t>knowledge of FCEB potential</a:t>
                </a:r>
              </a:p>
              <a:p>
                <a:pPr marL="128588" indent="-128588" defTabSz="685800">
                  <a:buClr>
                    <a:srgbClr val="000000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en-IE" sz="1200" kern="0" dirty="0">
                    <a:solidFill>
                      <a:srgbClr val="000000"/>
                    </a:solidFill>
                    <a:latin typeface="Arial"/>
                    <a:sym typeface="Arial"/>
                  </a:rPr>
                  <a:t>Some knowledge of TCO &amp; TCA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6A0CBDE-1A43-48DB-9A09-06CBCAC6449D}"/>
                  </a:ext>
                </a:extLst>
              </p:cNvPr>
              <p:cNvSpPr/>
              <p:nvPr/>
            </p:nvSpPr>
            <p:spPr>
              <a:xfrm>
                <a:off x="8191488" y="1687621"/>
                <a:ext cx="1155973" cy="487045"/>
              </a:xfrm>
              <a:prstGeom prst="rect">
                <a:avLst/>
              </a:prstGeom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E" sz="1400" dirty="0"/>
                  <a:t>Medium</a:t>
                </a:r>
                <a:endParaRPr lang="en-IE" dirty="0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91E4592-FE92-41D2-B2CB-3881D2F120D7}"/>
                </a:ext>
              </a:extLst>
            </p:cNvPr>
            <p:cNvGrpSpPr/>
            <p:nvPr/>
          </p:nvGrpSpPr>
          <p:grpSpPr>
            <a:xfrm>
              <a:off x="3652908" y="1509140"/>
              <a:ext cx="1772162" cy="1403955"/>
              <a:chOff x="9694415" y="1733531"/>
              <a:chExt cx="2054218" cy="1817537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F2BBF35-B0D1-4178-87E3-99C2B924B765}"/>
                  </a:ext>
                </a:extLst>
              </p:cNvPr>
              <p:cNvSpPr/>
              <p:nvPr/>
            </p:nvSpPr>
            <p:spPr>
              <a:xfrm>
                <a:off x="9694415" y="1837766"/>
                <a:ext cx="2054218" cy="1713302"/>
              </a:xfrm>
              <a:prstGeom prst="rect">
                <a:avLst/>
              </a:prstGeom>
              <a:solidFill>
                <a:srgbClr val="E8EB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lang="en-IE" sz="750" dirty="0">
                  <a:solidFill>
                    <a:srgbClr val="000000"/>
                  </a:solidFill>
                  <a:latin typeface="Arial"/>
                </a:endParaRPr>
              </a:p>
              <a:p>
                <a:pPr marL="128588" indent="-128588" defTabSz="685800">
                  <a:buClr>
                    <a:srgbClr val="000000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en-IE" sz="1200" dirty="0">
                    <a:solidFill>
                      <a:srgbClr val="000000"/>
                    </a:solidFill>
                    <a:latin typeface="Arial"/>
                  </a:rPr>
                  <a:t>Strong </a:t>
                </a:r>
                <a:r>
                  <a:rPr lang="en-IE" sz="1200" kern="0" dirty="0">
                    <a:solidFill>
                      <a:srgbClr val="000000"/>
                    </a:solidFill>
                    <a:latin typeface="Arial"/>
                    <a:sym typeface="Arial"/>
                  </a:rPr>
                  <a:t>knowledge of FCEB potential</a:t>
                </a:r>
              </a:p>
              <a:p>
                <a:pPr marL="128588" indent="-128588" defTabSz="685800">
                  <a:buClr>
                    <a:srgbClr val="000000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en-IE" sz="1200" dirty="0">
                    <a:solidFill>
                      <a:srgbClr val="000000"/>
                    </a:solidFill>
                    <a:latin typeface="Arial"/>
                  </a:rPr>
                  <a:t>Strong </a:t>
                </a:r>
                <a:r>
                  <a:rPr lang="en-IE" sz="1200" kern="0" dirty="0">
                    <a:solidFill>
                      <a:srgbClr val="000000"/>
                    </a:solidFill>
                    <a:latin typeface="Arial"/>
                    <a:sym typeface="Arial"/>
                  </a:rPr>
                  <a:t>knowledge of TCO &amp; TCA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BA9B583-EF73-476F-8CAF-40D3E5969287}"/>
                  </a:ext>
                </a:extLst>
              </p:cNvPr>
              <p:cNvSpPr/>
              <p:nvPr/>
            </p:nvSpPr>
            <p:spPr>
              <a:xfrm>
                <a:off x="10289655" y="1733531"/>
                <a:ext cx="860542" cy="338123"/>
              </a:xfrm>
              <a:prstGeom prst="rect">
                <a:avLst/>
              </a:prstGeom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E" sz="1400" dirty="0"/>
                  <a:t>High</a:t>
                </a:r>
                <a:endParaRPr lang="en-IE" dirty="0"/>
              </a:p>
            </p:txBody>
          </p:sp>
        </p:grpSp>
        <p:sp>
          <p:nvSpPr>
            <p:cNvPr id="30" name="Arrow: Right 29">
              <a:extLst>
                <a:ext uri="{FF2B5EF4-FFF2-40B4-BE49-F238E27FC236}">
                  <a16:creationId xmlns:a16="http://schemas.microsoft.com/office/drawing/2014/main" id="{13B2AD51-DC7E-44FB-B68C-C4DACFE5F1BD}"/>
                </a:ext>
              </a:extLst>
            </p:cNvPr>
            <p:cNvSpPr/>
            <p:nvPr/>
          </p:nvSpPr>
          <p:spPr>
            <a:xfrm rot="5400000">
              <a:off x="382548" y="1403062"/>
              <a:ext cx="310500" cy="16171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E8EBF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350" dirty="0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5C1C6BE-0ABD-4B7A-9A40-9BE635F6FBC4}"/>
                </a:ext>
              </a:extLst>
            </p:cNvPr>
            <p:cNvGrpSpPr/>
            <p:nvPr/>
          </p:nvGrpSpPr>
          <p:grpSpPr>
            <a:xfrm>
              <a:off x="322795" y="4144980"/>
              <a:ext cx="3031583" cy="612692"/>
              <a:chOff x="1098286" y="1361454"/>
              <a:chExt cx="4042111" cy="816923"/>
            </a:xfrm>
          </p:grpSpPr>
          <p:sp>
            <p:nvSpPr>
              <p:cNvPr id="32" name="Rounded Rectangle 100">
                <a:extLst>
                  <a:ext uri="{FF2B5EF4-FFF2-40B4-BE49-F238E27FC236}">
                    <a16:creationId xmlns:a16="http://schemas.microsoft.com/office/drawing/2014/main" id="{976F27B9-0A5F-4E01-BA06-38C3A6434C04}"/>
                  </a:ext>
                </a:extLst>
              </p:cNvPr>
              <p:cNvSpPr/>
              <p:nvPr/>
            </p:nvSpPr>
            <p:spPr>
              <a:xfrm>
                <a:off x="1305286" y="1568455"/>
                <a:ext cx="3835111" cy="609922"/>
              </a:xfrm>
              <a:prstGeom prst="roundRect">
                <a:avLst/>
              </a:prstGeom>
              <a:solidFill>
                <a:srgbClr val="E8EBF5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IE" sz="105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Description of how to use TCO &amp; TCA model</a:t>
                </a: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34E591A-22AD-4CCC-8337-626CCE0162AD}"/>
                  </a:ext>
                </a:extLst>
              </p:cNvPr>
              <p:cNvSpPr/>
              <p:nvPr/>
            </p:nvSpPr>
            <p:spPr>
              <a:xfrm>
                <a:off x="1098286" y="1361454"/>
                <a:ext cx="414000" cy="41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E" sz="1050" dirty="0"/>
                  <a:t>3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987BCF4-B033-4BC3-823C-A97D52B6EA73}"/>
                </a:ext>
              </a:extLst>
            </p:cNvPr>
            <p:cNvGrpSpPr/>
            <p:nvPr/>
          </p:nvGrpSpPr>
          <p:grpSpPr>
            <a:xfrm>
              <a:off x="322795" y="5529344"/>
              <a:ext cx="3031583" cy="612692"/>
              <a:chOff x="1098286" y="1361454"/>
              <a:chExt cx="4042111" cy="816923"/>
            </a:xfrm>
          </p:grpSpPr>
          <p:sp>
            <p:nvSpPr>
              <p:cNvPr id="35" name="Rounded Rectangle 100">
                <a:extLst>
                  <a:ext uri="{FF2B5EF4-FFF2-40B4-BE49-F238E27FC236}">
                    <a16:creationId xmlns:a16="http://schemas.microsoft.com/office/drawing/2014/main" id="{1B65CB95-4744-4137-8569-50B2732F18D7}"/>
                  </a:ext>
                </a:extLst>
              </p:cNvPr>
              <p:cNvSpPr/>
              <p:nvPr/>
            </p:nvSpPr>
            <p:spPr>
              <a:xfrm>
                <a:off x="1305286" y="1568455"/>
                <a:ext cx="3835111" cy="609922"/>
              </a:xfrm>
              <a:prstGeom prst="roundRect">
                <a:avLst/>
              </a:prstGeom>
              <a:solidFill>
                <a:srgbClr val="E8EBF5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IE" sz="105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Inputs</a:t>
                </a: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D43B4CD3-D467-4598-BB33-538720FC1AC4}"/>
                  </a:ext>
                </a:extLst>
              </p:cNvPr>
              <p:cNvSpPr/>
              <p:nvPr/>
            </p:nvSpPr>
            <p:spPr>
              <a:xfrm>
                <a:off x="1098286" y="1361454"/>
                <a:ext cx="414000" cy="41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E" sz="1050" dirty="0"/>
                  <a:t>5</a:t>
                </a:r>
              </a:p>
            </p:txBody>
          </p:sp>
        </p:grpSp>
        <p:sp>
          <p:nvSpPr>
            <p:cNvPr id="40" name="Arrow: Right 39">
              <a:extLst>
                <a:ext uri="{FF2B5EF4-FFF2-40B4-BE49-F238E27FC236}">
                  <a16:creationId xmlns:a16="http://schemas.microsoft.com/office/drawing/2014/main" id="{3FDFBF4B-B1A6-4EB3-BAEC-717E775516C9}"/>
                </a:ext>
              </a:extLst>
            </p:cNvPr>
            <p:cNvSpPr/>
            <p:nvPr/>
          </p:nvSpPr>
          <p:spPr>
            <a:xfrm>
              <a:off x="3402537" y="5791610"/>
              <a:ext cx="818071" cy="16171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E8EBF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350" dirty="0"/>
            </a:p>
          </p:txBody>
        </p:sp>
        <p:sp>
          <p:nvSpPr>
            <p:cNvPr id="41" name="Arrow: Right 40">
              <a:extLst>
                <a:ext uri="{FF2B5EF4-FFF2-40B4-BE49-F238E27FC236}">
                  <a16:creationId xmlns:a16="http://schemas.microsoft.com/office/drawing/2014/main" id="{2C68CBEB-83B5-452E-BEA9-25EDAFFB6565}"/>
                </a:ext>
              </a:extLst>
            </p:cNvPr>
            <p:cNvSpPr/>
            <p:nvPr/>
          </p:nvSpPr>
          <p:spPr>
            <a:xfrm rot="5400000">
              <a:off x="322793" y="4563630"/>
              <a:ext cx="310500" cy="16171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E8EBF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350" dirty="0"/>
            </a:p>
          </p:txBody>
        </p:sp>
        <p:sp>
          <p:nvSpPr>
            <p:cNvPr id="42" name="Arrow: Right 41">
              <a:extLst>
                <a:ext uri="{FF2B5EF4-FFF2-40B4-BE49-F238E27FC236}">
                  <a16:creationId xmlns:a16="http://schemas.microsoft.com/office/drawing/2014/main" id="{598B24AF-4D28-4A54-B814-D9E9C5FD7D8B}"/>
                </a:ext>
              </a:extLst>
            </p:cNvPr>
            <p:cNvSpPr/>
            <p:nvPr/>
          </p:nvSpPr>
          <p:spPr>
            <a:xfrm>
              <a:off x="3339112" y="1897795"/>
              <a:ext cx="310500" cy="16171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E8EBF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350" dirty="0"/>
            </a:p>
          </p:txBody>
        </p:sp>
        <p:cxnSp>
          <p:nvCxnSpPr>
            <p:cNvPr id="43" name="Straight Arrow Connector 95">
              <a:extLst>
                <a:ext uri="{FF2B5EF4-FFF2-40B4-BE49-F238E27FC236}">
                  <a16:creationId xmlns:a16="http://schemas.microsoft.com/office/drawing/2014/main" id="{4A44CCF0-85EB-49A8-90C4-7AFEB9A34005}"/>
                </a:ext>
              </a:extLst>
            </p:cNvPr>
            <p:cNvCxnSpPr>
              <a:cxnSpLocks/>
              <a:stCxn id="22" idx="2"/>
              <a:endCxn id="32" idx="3"/>
            </p:cNvCxnSpPr>
            <p:nvPr/>
          </p:nvCxnSpPr>
          <p:spPr>
            <a:xfrm rot="5400000">
              <a:off x="3138756" y="3128719"/>
              <a:ext cx="1615856" cy="1184611"/>
            </a:xfrm>
            <a:prstGeom prst="bentConnector2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A150C1E-BAB4-4687-9F44-1E9D4F3DA51E}"/>
                </a:ext>
              </a:extLst>
            </p:cNvPr>
            <p:cNvGrpSpPr/>
            <p:nvPr/>
          </p:nvGrpSpPr>
          <p:grpSpPr>
            <a:xfrm>
              <a:off x="5578653" y="3155574"/>
              <a:ext cx="1681420" cy="1202272"/>
              <a:chOff x="7631538" y="2625589"/>
              <a:chExt cx="2241893" cy="2241963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71CEB28D-0C0C-46A4-8DE4-D89A6F953AF1}"/>
                  </a:ext>
                </a:extLst>
              </p:cNvPr>
              <p:cNvSpPr/>
              <p:nvPr/>
            </p:nvSpPr>
            <p:spPr>
              <a:xfrm>
                <a:off x="7631538" y="2762933"/>
                <a:ext cx="2241893" cy="210461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8588" indent="-128588">
                  <a:buFont typeface="Arial" panose="020B0604020202020204" pitchFamily="34" charset="0"/>
                  <a:buChar char="•"/>
                  <a:defRPr/>
                </a:pPr>
                <a:endParaRPr lang="en-IE" sz="750" kern="0" dirty="0">
                  <a:solidFill>
                    <a:srgbClr val="000000"/>
                  </a:solidFill>
                  <a:latin typeface="Arial"/>
                  <a:sym typeface="Arial"/>
                </a:endParaRPr>
              </a:p>
              <a:p>
                <a:pPr marL="128588" indent="-128588">
                  <a:buFont typeface="Arial" panose="020B0604020202020204" pitchFamily="34" charset="0"/>
                  <a:buChar char="•"/>
                  <a:defRPr/>
                </a:pPr>
                <a:endParaRPr lang="en-IE" sz="750" kern="0" dirty="0">
                  <a:solidFill>
                    <a:srgbClr val="000000"/>
                  </a:solidFill>
                  <a:latin typeface="Arial"/>
                  <a:sym typeface="Arial"/>
                </a:endParaRPr>
              </a:p>
              <a:p>
                <a:pPr marL="128588" indent="-128588">
                  <a:buFont typeface="Arial" panose="020B0604020202020204" pitchFamily="34" charset="0"/>
                  <a:buChar char="•"/>
                  <a:defRPr/>
                </a:pPr>
                <a:r>
                  <a:rPr lang="en-IE" sz="1200" kern="0" dirty="0">
                    <a:solidFill>
                      <a:srgbClr val="000000"/>
                    </a:solidFill>
                    <a:latin typeface="Arial"/>
                    <a:sym typeface="Arial"/>
                  </a:rPr>
                  <a:t>What is TCA?</a:t>
                </a:r>
              </a:p>
              <a:p>
                <a:pPr marL="128588" indent="-128588">
                  <a:buFont typeface="Arial" panose="020B0604020202020204" pitchFamily="34" charset="0"/>
                  <a:buChar char="•"/>
                  <a:defRPr/>
                </a:pPr>
                <a:r>
                  <a:rPr lang="en-IE" sz="1200" dirty="0">
                    <a:solidFill>
                      <a:srgbClr val="000000"/>
                    </a:solidFill>
                    <a:latin typeface="Arial"/>
                  </a:rPr>
                  <a:t>H</a:t>
                </a:r>
                <a:r>
                  <a:rPr lang="en-IE" sz="1200" kern="0" dirty="0">
                    <a:solidFill>
                      <a:srgbClr val="000000"/>
                    </a:solidFill>
                    <a:latin typeface="Arial"/>
                    <a:sym typeface="Arial"/>
                  </a:rPr>
                  <a:t>ow are TCO &amp; TCA useful?</a:t>
                </a:r>
              </a:p>
              <a:p>
                <a:pPr marL="128588" indent="-128588">
                  <a:buFont typeface="Arial" panose="020B0604020202020204" pitchFamily="34" charset="0"/>
                  <a:buChar char="•"/>
                  <a:defRPr/>
                </a:pPr>
                <a:r>
                  <a:rPr lang="en-IE" sz="1200" kern="0" dirty="0">
                    <a:solidFill>
                      <a:srgbClr val="000000"/>
                    </a:solidFill>
                    <a:latin typeface="Arial"/>
                    <a:sym typeface="Arial"/>
                  </a:rPr>
                  <a:t> </a:t>
                </a:r>
                <a:r>
                  <a:rPr lang="en-IE" sz="1200" dirty="0">
                    <a:solidFill>
                      <a:srgbClr val="000000"/>
                    </a:solidFill>
                    <a:latin typeface="Arial"/>
                  </a:rPr>
                  <a:t>How will BEBS and FCEBs coexist?</a:t>
                </a:r>
                <a:endParaRPr lang="en-IE" sz="1200" kern="0" dirty="0">
                  <a:solidFill>
                    <a:srgbClr val="000000"/>
                  </a:solidFill>
                  <a:latin typeface="Arial"/>
                  <a:sym typeface="Arial"/>
                </a:endParaRPr>
              </a:p>
              <a:p>
                <a:pPr marL="128588" indent="-128588" defTabSz="685800">
                  <a:buClr>
                    <a:srgbClr val="000000"/>
                  </a:buClr>
                  <a:buFont typeface="Arial" panose="020B0604020202020204" pitchFamily="34" charset="0"/>
                  <a:buChar char="•"/>
                  <a:defRPr/>
                </a:pPr>
                <a:endParaRPr lang="en-IE" sz="75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7C9B635A-6277-4881-B313-95BBD07E205C}"/>
                  </a:ext>
                </a:extLst>
              </p:cNvPr>
              <p:cNvSpPr/>
              <p:nvPr/>
            </p:nvSpPr>
            <p:spPr>
              <a:xfrm>
                <a:off x="8229641" y="2625589"/>
                <a:ext cx="967333" cy="3077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E" sz="1350" b="1" dirty="0">
                    <a:solidFill>
                      <a:schemeClr val="tx1"/>
                    </a:solidFill>
                  </a:rPr>
                  <a:t>Inform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A9D9966-9379-43A1-AD9B-5DB3223FAD77}"/>
                </a:ext>
              </a:extLst>
            </p:cNvPr>
            <p:cNvGrpSpPr/>
            <p:nvPr/>
          </p:nvGrpSpPr>
          <p:grpSpPr>
            <a:xfrm>
              <a:off x="7478768" y="3158041"/>
              <a:ext cx="1681419" cy="1199804"/>
              <a:chOff x="7810285" y="2630192"/>
              <a:chExt cx="2241892" cy="2237362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3F6992D0-27E0-4DD8-B24C-1DAE99469E33}"/>
                  </a:ext>
                </a:extLst>
              </p:cNvPr>
              <p:cNvSpPr/>
              <p:nvPr/>
            </p:nvSpPr>
            <p:spPr>
              <a:xfrm>
                <a:off x="7810285" y="2762936"/>
                <a:ext cx="2241892" cy="2104618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lang="en-IE" sz="750" kern="0" dirty="0">
                  <a:solidFill>
                    <a:srgbClr val="000000"/>
                  </a:solidFill>
                  <a:latin typeface="Arial"/>
                  <a:sym typeface="Arial"/>
                </a:endParaRPr>
              </a:p>
              <a:p>
                <a:pPr marL="128588" indent="-128588" defTabSz="685800">
                  <a:buClr>
                    <a:srgbClr val="000000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en-IE" sz="1200" kern="0" dirty="0">
                    <a:solidFill>
                      <a:srgbClr val="000000"/>
                    </a:solidFill>
                    <a:latin typeface="Arial"/>
                    <a:sym typeface="Arial"/>
                  </a:rPr>
                  <a:t>What is TCO and TCA and how are they useful?</a:t>
                </a:r>
              </a:p>
              <a:p>
                <a:pPr marL="128588" indent="-128588" defTabSz="685800">
                  <a:buClr>
                    <a:srgbClr val="000000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en-IE" sz="1200" dirty="0">
                    <a:solidFill>
                      <a:srgbClr val="000000"/>
                    </a:solidFill>
                    <a:latin typeface="Arial"/>
                  </a:rPr>
                  <a:t>How will BEBs and FCEBs coexist?</a:t>
                </a: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7241499-ACED-43E6-8B19-F4708C1578AB}"/>
                  </a:ext>
                </a:extLst>
              </p:cNvPr>
              <p:cNvSpPr/>
              <p:nvPr/>
            </p:nvSpPr>
            <p:spPr>
              <a:xfrm>
                <a:off x="8489216" y="2630192"/>
                <a:ext cx="967333" cy="3077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E" sz="1350" b="1" dirty="0">
                    <a:solidFill>
                      <a:schemeClr val="tx1"/>
                    </a:solidFill>
                  </a:rPr>
                  <a:t>Inform</a:t>
                </a:r>
              </a:p>
            </p:txBody>
          </p:sp>
        </p:grpSp>
        <p:cxnSp>
          <p:nvCxnSpPr>
            <p:cNvPr id="55" name="Straight Arrow Connector 95">
              <a:extLst>
                <a:ext uri="{FF2B5EF4-FFF2-40B4-BE49-F238E27FC236}">
                  <a16:creationId xmlns:a16="http://schemas.microsoft.com/office/drawing/2014/main" id="{19D90B8E-C99A-46BB-AADA-8A7BF4C68638}"/>
                </a:ext>
              </a:extLst>
            </p:cNvPr>
            <p:cNvCxnSpPr>
              <a:cxnSpLocks/>
              <a:stCxn id="47" idx="2"/>
              <a:endCxn id="32" idx="3"/>
            </p:cNvCxnSpPr>
            <p:nvPr/>
          </p:nvCxnSpPr>
          <p:spPr>
            <a:xfrm rot="5400000">
              <a:off x="4801318" y="2910907"/>
              <a:ext cx="171106" cy="3064985"/>
            </a:xfrm>
            <a:prstGeom prst="bentConnector2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95">
              <a:extLst>
                <a:ext uri="{FF2B5EF4-FFF2-40B4-BE49-F238E27FC236}">
                  <a16:creationId xmlns:a16="http://schemas.microsoft.com/office/drawing/2014/main" id="{82C1EA3D-1BCA-4EB2-ADC7-621D24BCB276}"/>
                </a:ext>
              </a:extLst>
            </p:cNvPr>
            <p:cNvCxnSpPr>
              <a:cxnSpLocks/>
              <a:stCxn id="53" idx="2"/>
              <a:endCxn id="32" idx="3"/>
            </p:cNvCxnSpPr>
            <p:nvPr/>
          </p:nvCxnSpPr>
          <p:spPr>
            <a:xfrm rot="5400000">
              <a:off x="5751375" y="1960848"/>
              <a:ext cx="171107" cy="4965100"/>
            </a:xfrm>
            <a:prstGeom prst="bentConnector2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Arrow: Right 60">
              <a:extLst>
                <a:ext uri="{FF2B5EF4-FFF2-40B4-BE49-F238E27FC236}">
                  <a16:creationId xmlns:a16="http://schemas.microsoft.com/office/drawing/2014/main" id="{B8A8B407-619D-49EC-B857-E12438A3857E}"/>
                </a:ext>
              </a:extLst>
            </p:cNvPr>
            <p:cNvSpPr/>
            <p:nvPr/>
          </p:nvSpPr>
          <p:spPr>
            <a:xfrm rot="5400000">
              <a:off x="6234730" y="2930012"/>
              <a:ext cx="310500" cy="16171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E8EBF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350" dirty="0"/>
            </a:p>
          </p:txBody>
        </p:sp>
        <p:sp>
          <p:nvSpPr>
            <p:cNvPr id="62" name="Arrow: Right 61">
              <a:extLst>
                <a:ext uri="{FF2B5EF4-FFF2-40B4-BE49-F238E27FC236}">
                  <a16:creationId xmlns:a16="http://schemas.microsoft.com/office/drawing/2014/main" id="{6F9A0369-97BC-48E1-8097-F65B3A9AAEE8}"/>
                </a:ext>
              </a:extLst>
            </p:cNvPr>
            <p:cNvSpPr/>
            <p:nvPr/>
          </p:nvSpPr>
          <p:spPr>
            <a:xfrm rot="5400000">
              <a:off x="8215581" y="2921934"/>
              <a:ext cx="310500" cy="16171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E8EBF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350" dirty="0"/>
            </a:p>
          </p:txBody>
        </p:sp>
        <p:sp>
          <p:nvSpPr>
            <p:cNvPr id="63" name="Arrow: Right 62">
              <a:extLst>
                <a:ext uri="{FF2B5EF4-FFF2-40B4-BE49-F238E27FC236}">
                  <a16:creationId xmlns:a16="http://schemas.microsoft.com/office/drawing/2014/main" id="{0E172335-41E0-4D49-92AA-911A0CA861AB}"/>
                </a:ext>
              </a:extLst>
            </p:cNvPr>
            <p:cNvSpPr/>
            <p:nvPr/>
          </p:nvSpPr>
          <p:spPr>
            <a:xfrm rot="5400000">
              <a:off x="4377214" y="2896088"/>
              <a:ext cx="310500" cy="16171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E8EBF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350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F6A5F471-F68D-4BA4-975D-D7E4BDE674CA}"/>
                </a:ext>
              </a:extLst>
            </p:cNvPr>
            <p:cNvGrpSpPr/>
            <p:nvPr/>
          </p:nvGrpSpPr>
          <p:grpSpPr>
            <a:xfrm>
              <a:off x="4191903" y="5551210"/>
              <a:ext cx="2180449" cy="612692"/>
              <a:chOff x="1098286" y="1361454"/>
              <a:chExt cx="2907265" cy="816923"/>
            </a:xfrm>
          </p:grpSpPr>
          <p:sp>
            <p:nvSpPr>
              <p:cNvPr id="38" name="Rounded Rectangle 100">
                <a:extLst>
                  <a:ext uri="{FF2B5EF4-FFF2-40B4-BE49-F238E27FC236}">
                    <a16:creationId xmlns:a16="http://schemas.microsoft.com/office/drawing/2014/main" id="{5F082715-2DBE-48E1-8AA0-A15583B3C220}"/>
                  </a:ext>
                </a:extLst>
              </p:cNvPr>
              <p:cNvSpPr/>
              <p:nvPr/>
            </p:nvSpPr>
            <p:spPr>
              <a:xfrm>
                <a:off x="1305286" y="1568455"/>
                <a:ext cx="2700265" cy="609922"/>
              </a:xfrm>
              <a:prstGeom prst="roundRect">
                <a:avLst/>
              </a:prstGeom>
              <a:solidFill>
                <a:srgbClr val="E8EBF5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IE" sz="105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View results</a:t>
                </a: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47C834B8-D4AB-4C15-BBBB-EF5590406100}"/>
                  </a:ext>
                </a:extLst>
              </p:cNvPr>
              <p:cNvSpPr/>
              <p:nvPr/>
            </p:nvSpPr>
            <p:spPr>
              <a:xfrm>
                <a:off x="1098286" y="1361454"/>
                <a:ext cx="414000" cy="41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E" sz="1050" dirty="0"/>
                  <a:t>6</a:t>
                </a: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63E6047A-7397-4676-9588-9554616287CD}"/>
                </a:ext>
              </a:extLst>
            </p:cNvPr>
            <p:cNvGrpSpPr/>
            <p:nvPr/>
          </p:nvGrpSpPr>
          <p:grpSpPr>
            <a:xfrm>
              <a:off x="322795" y="4825150"/>
              <a:ext cx="3031583" cy="612692"/>
              <a:chOff x="1098286" y="1361454"/>
              <a:chExt cx="4042111" cy="816923"/>
            </a:xfrm>
          </p:grpSpPr>
          <p:sp>
            <p:nvSpPr>
              <p:cNvPr id="50" name="Rounded Rectangle 100">
                <a:extLst>
                  <a:ext uri="{FF2B5EF4-FFF2-40B4-BE49-F238E27FC236}">
                    <a16:creationId xmlns:a16="http://schemas.microsoft.com/office/drawing/2014/main" id="{5E99CC8C-0A59-4F02-A6F5-62450788DB85}"/>
                  </a:ext>
                </a:extLst>
              </p:cNvPr>
              <p:cNvSpPr/>
              <p:nvPr/>
            </p:nvSpPr>
            <p:spPr>
              <a:xfrm>
                <a:off x="1305286" y="1568455"/>
                <a:ext cx="3835111" cy="609922"/>
              </a:xfrm>
              <a:prstGeom prst="roundRect">
                <a:avLst/>
              </a:prstGeom>
              <a:solidFill>
                <a:srgbClr val="E8EBF5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IE" sz="105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Information &amp; sources for price of H2 in your region</a:t>
                </a: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B52D4A56-BD8F-466A-B2A4-FCAA89121A79}"/>
                  </a:ext>
                </a:extLst>
              </p:cNvPr>
              <p:cNvSpPr/>
              <p:nvPr/>
            </p:nvSpPr>
            <p:spPr>
              <a:xfrm>
                <a:off x="1098286" y="1361454"/>
                <a:ext cx="414000" cy="41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E" sz="1050" dirty="0"/>
                  <a:t>4</a:t>
                </a:r>
              </a:p>
            </p:txBody>
          </p:sp>
        </p:grpSp>
        <p:sp>
          <p:nvSpPr>
            <p:cNvPr id="56" name="Arrow: Right 55">
              <a:extLst>
                <a:ext uri="{FF2B5EF4-FFF2-40B4-BE49-F238E27FC236}">
                  <a16:creationId xmlns:a16="http://schemas.microsoft.com/office/drawing/2014/main" id="{CF65C00E-0F81-401A-92BC-7B66C5EE195F}"/>
                </a:ext>
              </a:extLst>
            </p:cNvPr>
            <p:cNvSpPr/>
            <p:nvPr/>
          </p:nvSpPr>
          <p:spPr>
            <a:xfrm rot="5400000">
              <a:off x="322792" y="5244081"/>
              <a:ext cx="310500" cy="16171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E8EBF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350" dirty="0"/>
            </a:p>
          </p:txBody>
        </p:sp>
      </p:grpSp>
      <p:sp>
        <p:nvSpPr>
          <p:cNvPr id="57" name="Textfeld 5">
            <a:extLst>
              <a:ext uri="{FF2B5EF4-FFF2-40B4-BE49-F238E27FC236}">
                <a16:creationId xmlns:a16="http://schemas.microsoft.com/office/drawing/2014/main" id="{199322D1-FC22-4238-AE93-9E50009678CA}"/>
              </a:ext>
            </a:extLst>
          </p:cNvPr>
          <p:cNvSpPr txBox="1"/>
          <p:nvPr/>
        </p:nvSpPr>
        <p:spPr>
          <a:xfrm>
            <a:off x="4007292" y="127710"/>
            <a:ext cx="5230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1056A7"/>
                </a:solidFill>
              </a:rPr>
              <a:t>Enabling Support Tool </a:t>
            </a:r>
          </a:p>
          <a:p>
            <a:r>
              <a:rPr lang="en-GB" sz="2800" b="1" dirty="0">
                <a:solidFill>
                  <a:srgbClr val="1056A7"/>
                </a:solidFill>
              </a:rPr>
              <a:t>online interface flow</a:t>
            </a:r>
            <a:endParaRPr lang="de-DE" sz="2400" b="1" dirty="0">
              <a:solidFill>
                <a:srgbClr val="1056A7"/>
              </a:solidFill>
            </a:endParaRPr>
          </a:p>
        </p:txBody>
      </p:sp>
      <p:pic>
        <p:nvPicPr>
          <p:cNvPr id="65" name="Picture 2" descr="National University of Ireland, Galway - Nephstrom">
            <a:extLst>
              <a:ext uri="{FF2B5EF4-FFF2-40B4-BE49-F238E27FC236}">
                <a16:creationId xmlns:a16="http://schemas.microsoft.com/office/drawing/2014/main" id="{3B54293E-61BA-4F86-90A4-AC553EEEE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806" y="6291712"/>
            <a:ext cx="1473816" cy="45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733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CB267C6B-A828-4296-894E-894A0357BD20}"/>
              </a:ext>
            </a:extLst>
          </p:cNvPr>
          <p:cNvGrpSpPr/>
          <p:nvPr/>
        </p:nvGrpSpPr>
        <p:grpSpPr>
          <a:xfrm>
            <a:off x="5031383" y="100327"/>
            <a:ext cx="3235569" cy="6644276"/>
            <a:chOff x="766356" y="302598"/>
            <a:chExt cx="2743200" cy="605944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A1F929D-81FA-4307-A7AF-5FD8088771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155" t="29029" r="75552" b="1298"/>
            <a:stretch/>
          </p:blipFill>
          <p:spPr>
            <a:xfrm>
              <a:off x="853440" y="302598"/>
              <a:ext cx="1942412" cy="251460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40CAA13-BAF0-4928-B7C0-5D9C45121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" r="64053" b="1697"/>
            <a:stretch/>
          </p:blipFill>
          <p:spPr>
            <a:xfrm>
              <a:off x="766356" y="2817199"/>
              <a:ext cx="2743200" cy="3544848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281A77A-7F15-4F3D-8EF4-975C13600EAE}"/>
              </a:ext>
            </a:extLst>
          </p:cNvPr>
          <p:cNvSpPr txBox="1"/>
          <p:nvPr/>
        </p:nvSpPr>
        <p:spPr>
          <a:xfrm>
            <a:off x="639711" y="655308"/>
            <a:ext cx="3983978" cy="738664"/>
          </a:xfrm>
          <a:prstGeom prst="rect">
            <a:avLst/>
          </a:prstGeom>
          <a:solidFill>
            <a:srgbClr val="E8EBF5"/>
          </a:solidFill>
        </p:spPr>
        <p:txBody>
          <a:bodyPr wrap="square" rtlCol="0">
            <a:spAutoFit/>
          </a:bodyPr>
          <a:lstStyle/>
          <a:p>
            <a:r>
              <a:rPr lang="en-IE" sz="1400" dirty="0"/>
              <a:t>In order to optimise a mixed fleet of FCEBs and BEBs, the EST needs to collect information about factors affecting the </a:t>
            </a:r>
            <a:r>
              <a:rPr lang="en-IE" sz="1400" b="1" dirty="0"/>
              <a:t>range of a BEB: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2F5B949-1C95-4F5F-B613-84A10B9F4E5E}"/>
              </a:ext>
            </a:extLst>
          </p:cNvPr>
          <p:cNvGrpSpPr/>
          <p:nvPr/>
        </p:nvGrpSpPr>
        <p:grpSpPr>
          <a:xfrm>
            <a:off x="237736" y="4810995"/>
            <a:ext cx="756117" cy="562315"/>
            <a:chOff x="9859287" y="2023823"/>
            <a:chExt cx="1079184" cy="722596"/>
          </a:xfrm>
        </p:grpSpPr>
        <p:pic>
          <p:nvPicPr>
            <p:cNvPr id="21" name="Graphic 20" descr="Bus with solid fill">
              <a:extLst>
                <a:ext uri="{FF2B5EF4-FFF2-40B4-BE49-F238E27FC236}">
                  <a16:creationId xmlns:a16="http://schemas.microsoft.com/office/drawing/2014/main" id="{284FF368-D7DB-4692-B0DC-521C6CFBD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0456118">
              <a:off x="9955389" y="2023823"/>
              <a:ext cx="714943" cy="714943"/>
            </a:xfrm>
            <a:prstGeom prst="rect">
              <a:avLst/>
            </a:prstGeom>
          </p:spPr>
        </p:pic>
        <p:sp>
          <p:nvSpPr>
            <p:cNvPr id="22" name="Right Triangle 21">
              <a:extLst>
                <a:ext uri="{FF2B5EF4-FFF2-40B4-BE49-F238E27FC236}">
                  <a16:creationId xmlns:a16="http://schemas.microsoft.com/office/drawing/2014/main" id="{CAA17997-C8A6-4CE1-894C-B232BDD9BF17}"/>
                </a:ext>
              </a:extLst>
            </p:cNvPr>
            <p:cNvSpPr/>
            <p:nvPr/>
          </p:nvSpPr>
          <p:spPr>
            <a:xfrm flipH="1">
              <a:off x="9859287" y="2381294"/>
              <a:ext cx="1079184" cy="365125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pic>
        <p:nvPicPr>
          <p:cNvPr id="23" name="Graphic 22" descr="Thermometer with solid fill">
            <a:extLst>
              <a:ext uri="{FF2B5EF4-FFF2-40B4-BE49-F238E27FC236}">
                <a16:creationId xmlns:a16="http://schemas.microsoft.com/office/drawing/2014/main" id="{7C89B86A-76E3-4CD8-A98E-69E562C585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3842" y="1980182"/>
            <a:ext cx="587176" cy="587176"/>
          </a:xfrm>
          <a:prstGeom prst="rect">
            <a:avLst/>
          </a:prstGeom>
        </p:spPr>
      </p:pic>
      <p:sp>
        <p:nvSpPr>
          <p:cNvPr id="25" name="Rounded Rectangle 100">
            <a:extLst>
              <a:ext uri="{FF2B5EF4-FFF2-40B4-BE49-F238E27FC236}">
                <a16:creationId xmlns:a16="http://schemas.microsoft.com/office/drawing/2014/main" id="{1E259F16-4694-4983-9C68-FEBFC6CD0643}"/>
              </a:ext>
            </a:extLst>
          </p:cNvPr>
          <p:cNvSpPr/>
          <p:nvPr/>
        </p:nvSpPr>
        <p:spPr>
          <a:xfrm>
            <a:off x="1303083" y="1638676"/>
            <a:ext cx="2487239" cy="127018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HVAC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 consumption depends on </a:t>
            </a:r>
            <a:r>
              <a:rPr lang="en-IE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climate</a:t>
            </a:r>
            <a:r>
              <a:rPr lang="en-IE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IE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driving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account for up to 50% of BEB energy consumption</a:t>
            </a:r>
          </a:p>
        </p:txBody>
      </p:sp>
      <p:sp>
        <p:nvSpPr>
          <p:cNvPr id="26" name="Rounded Rectangle 100">
            <a:extLst>
              <a:ext uri="{FF2B5EF4-FFF2-40B4-BE49-F238E27FC236}">
                <a16:creationId xmlns:a16="http://schemas.microsoft.com/office/drawing/2014/main" id="{DA06AB1B-924F-4C61-BF43-B5F0A11695E2}"/>
              </a:ext>
            </a:extLst>
          </p:cNvPr>
          <p:cNvSpPr/>
          <p:nvPr/>
        </p:nvSpPr>
        <p:spPr>
          <a:xfrm>
            <a:off x="1290805" y="3079402"/>
            <a:ext cx="2487240" cy="127018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 payload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 storage system (e.g. batteries)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Passengers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10% increase in weight : 6% increase in fuel consumption</a:t>
            </a:r>
          </a:p>
        </p:txBody>
      </p:sp>
      <p:sp>
        <p:nvSpPr>
          <p:cNvPr id="27" name="Rounded Rectangle 100">
            <a:extLst>
              <a:ext uri="{FF2B5EF4-FFF2-40B4-BE49-F238E27FC236}">
                <a16:creationId xmlns:a16="http://schemas.microsoft.com/office/drawing/2014/main" id="{ADF204A6-8839-4617-9AC8-D56A81582B82}"/>
              </a:ext>
            </a:extLst>
          </p:cNvPr>
          <p:cNvSpPr/>
          <p:nvPr/>
        </p:nvSpPr>
        <p:spPr>
          <a:xfrm>
            <a:off x="1290805" y="4522078"/>
            <a:ext cx="2487240" cy="127018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Road gradient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 is only significant on very steep routes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08844D3-AA88-48BF-8899-E4D0F1510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0" y="3202895"/>
            <a:ext cx="927268" cy="89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feld 5">
            <a:extLst>
              <a:ext uri="{FF2B5EF4-FFF2-40B4-BE49-F238E27FC236}">
                <a16:creationId xmlns:a16="http://schemas.microsoft.com/office/drawing/2014/main" id="{CC26CB60-87F0-4ECD-A15A-6890C3EFF71B}"/>
              </a:ext>
            </a:extLst>
          </p:cNvPr>
          <p:cNvSpPr txBox="1"/>
          <p:nvPr/>
        </p:nvSpPr>
        <p:spPr>
          <a:xfrm>
            <a:off x="-1456011" y="-38449"/>
            <a:ext cx="8358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1056A7"/>
                </a:solidFill>
              </a:rPr>
              <a:t>Enabling Support Tool Inputs</a:t>
            </a:r>
            <a:endParaRPr lang="de-DE" sz="2400" b="1" dirty="0">
              <a:solidFill>
                <a:srgbClr val="1056A7"/>
              </a:solidFill>
            </a:endParaRPr>
          </a:p>
        </p:txBody>
      </p:sp>
      <p:pic>
        <p:nvPicPr>
          <p:cNvPr id="15" name="Picture 2" descr="National University of Ireland, Galway - Nephstrom">
            <a:extLst>
              <a:ext uri="{FF2B5EF4-FFF2-40B4-BE49-F238E27FC236}">
                <a16:creationId xmlns:a16="http://schemas.microsoft.com/office/drawing/2014/main" id="{0A3ACC94-F29E-4044-BA51-E3AFF9C9A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389" y="6291712"/>
            <a:ext cx="1473816" cy="45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F7E179-D99D-4132-8579-B4886EC23870}"/>
              </a:ext>
            </a:extLst>
          </p:cNvPr>
          <p:cNvSpPr txBox="1"/>
          <p:nvPr/>
        </p:nvSpPr>
        <p:spPr>
          <a:xfrm>
            <a:off x="408879" y="6036689"/>
            <a:ext cx="3235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/>
              <a:t>UR = Utilisation Rate (km/day)</a:t>
            </a:r>
          </a:p>
        </p:txBody>
      </p:sp>
    </p:spTree>
    <p:extLst>
      <p:ext uri="{BB962C8B-B14F-4D97-AF65-F5344CB8AC3E}">
        <p14:creationId xmlns:p14="http://schemas.microsoft.com/office/powerpoint/2010/main" val="3007113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32762E3-52B7-48A7-A1D9-5996109D45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8057821"/>
              </p:ext>
            </p:extLst>
          </p:nvPr>
        </p:nvGraphicFramePr>
        <p:xfrm>
          <a:off x="180531" y="502597"/>
          <a:ext cx="5622655" cy="1295400"/>
        </p:xfrm>
        <a:graphic>
          <a:graphicData uri="http://schemas.openxmlformats.org/drawingml/2006/table">
            <a:tbl>
              <a:tblPr/>
              <a:tblGrid>
                <a:gridCol w="820467">
                  <a:extLst>
                    <a:ext uri="{9D8B030D-6E8A-4147-A177-3AD203B41FA5}">
                      <a16:colId xmlns:a16="http://schemas.microsoft.com/office/drawing/2014/main" val="842464444"/>
                    </a:ext>
                  </a:extLst>
                </a:gridCol>
                <a:gridCol w="1370152">
                  <a:extLst>
                    <a:ext uri="{9D8B030D-6E8A-4147-A177-3AD203B41FA5}">
                      <a16:colId xmlns:a16="http://schemas.microsoft.com/office/drawing/2014/main" val="2986335718"/>
                    </a:ext>
                  </a:extLst>
                </a:gridCol>
                <a:gridCol w="1144012">
                  <a:extLst>
                    <a:ext uri="{9D8B030D-6E8A-4147-A177-3AD203B41FA5}">
                      <a16:colId xmlns:a16="http://schemas.microsoft.com/office/drawing/2014/main" val="1097191691"/>
                    </a:ext>
                  </a:extLst>
                </a:gridCol>
                <a:gridCol w="1144012">
                  <a:extLst>
                    <a:ext uri="{9D8B030D-6E8A-4147-A177-3AD203B41FA5}">
                      <a16:colId xmlns:a16="http://schemas.microsoft.com/office/drawing/2014/main" val="397760516"/>
                    </a:ext>
                  </a:extLst>
                </a:gridCol>
                <a:gridCol w="1144012">
                  <a:extLst>
                    <a:ext uri="{9D8B030D-6E8A-4147-A177-3AD203B41FA5}">
                      <a16:colId xmlns:a16="http://schemas.microsoft.com/office/drawing/2014/main" val="3762639831"/>
                    </a:ext>
                  </a:extLst>
                </a:gridCol>
              </a:tblGrid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en-IE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BEB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ICEB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FCEB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Mixed (BEB-FCEB)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88352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I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CAPEX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204,496,998.70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61,001,697.41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167,201,008.34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130,219,612.98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32229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I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OPEX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95,950,746.96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236,465,598.50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132,464,867.98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169,217,939.93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59319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I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TCO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300,447,745.66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297,467,295.91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299,665,876.32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299,437,552.91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268445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I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TCO/km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        1.45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1.43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1.45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1.44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466935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I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TCA (€/kgCO</a:t>
                      </a:r>
                      <a:r>
                        <a:rPr lang="en-IE" sz="11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I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        0.02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     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0.01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0.01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323151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8BB2110E-FD71-4D98-857E-E76C9AA54828}"/>
              </a:ext>
            </a:extLst>
          </p:cNvPr>
          <p:cNvSpPr txBox="1"/>
          <p:nvPr/>
        </p:nvSpPr>
        <p:spPr>
          <a:xfrm>
            <a:off x="190543" y="534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dirty="0">
                <a:solidFill>
                  <a:srgbClr val="1056A7"/>
                </a:solidFill>
              </a:rPr>
              <a:t>Enabling Support Tool Outputs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D2DD415-FA24-40F6-AE25-95C828D2952F}"/>
              </a:ext>
            </a:extLst>
          </p:cNvPr>
          <p:cNvGrpSpPr/>
          <p:nvPr/>
        </p:nvGrpSpPr>
        <p:grpSpPr>
          <a:xfrm>
            <a:off x="180531" y="2011602"/>
            <a:ext cx="4122896" cy="4343801"/>
            <a:chOff x="529034" y="243223"/>
            <a:chExt cx="5816088" cy="668789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19EDCA7-1570-4D5B-8A88-B0FA9EEB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9034" y="243223"/>
              <a:ext cx="5816088" cy="6687892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FFB5671B-B155-429B-B3B5-C3E9CF609BA4}"/>
                </a:ext>
              </a:extLst>
            </p:cNvPr>
            <p:cNvCxnSpPr/>
            <p:nvPr/>
          </p:nvCxnSpPr>
          <p:spPr>
            <a:xfrm>
              <a:off x="5096311" y="866949"/>
              <a:ext cx="439661" cy="0"/>
            </a:xfrm>
            <a:prstGeom prst="straightConnector1">
              <a:avLst/>
            </a:prstGeom>
            <a:ln w="28575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0279EE1-884B-4758-B5DB-964669B0EFA4}"/>
                </a:ext>
              </a:extLst>
            </p:cNvPr>
            <p:cNvCxnSpPr/>
            <p:nvPr/>
          </p:nvCxnSpPr>
          <p:spPr>
            <a:xfrm flipH="1">
              <a:off x="3272165" y="1085574"/>
              <a:ext cx="485768" cy="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19DA736-0BE9-4C39-8213-066E6D72B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43" y="3935832"/>
            <a:ext cx="2407879" cy="2133997"/>
          </a:xfrm>
          <a:prstGeom prst="rect">
            <a:avLst/>
          </a:prstGeom>
        </p:spPr>
      </p:pic>
      <p:pic>
        <p:nvPicPr>
          <p:cNvPr id="33" name="Picture 32" descr="Chart, pie chart&#10;&#10;Description automatically generated">
            <a:extLst>
              <a:ext uri="{FF2B5EF4-FFF2-40B4-BE49-F238E27FC236}">
                <a16:creationId xmlns:a16="http://schemas.microsoft.com/office/drawing/2014/main" id="{C1A73A31-B9EC-42E1-B104-65E5F6391A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6121" y="1889760"/>
            <a:ext cx="2372601" cy="1933231"/>
          </a:xfrm>
          <a:prstGeom prst="rect">
            <a:avLst/>
          </a:prstGeom>
        </p:spPr>
      </p:pic>
      <p:pic>
        <p:nvPicPr>
          <p:cNvPr id="35" name="Picture 34" descr="Chart, pie chart&#10;&#10;Description automatically generated">
            <a:extLst>
              <a:ext uri="{FF2B5EF4-FFF2-40B4-BE49-F238E27FC236}">
                <a16:creationId xmlns:a16="http://schemas.microsoft.com/office/drawing/2014/main" id="{73807A10-2899-4D4D-B9B6-20CA840B03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3856" y="1844561"/>
            <a:ext cx="2407878" cy="195024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8799E29-632E-4609-B231-883019904515}"/>
              </a:ext>
            </a:extLst>
          </p:cNvPr>
          <p:cNvSpPr txBox="1"/>
          <p:nvPr/>
        </p:nvSpPr>
        <p:spPr>
          <a:xfrm>
            <a:off x="6360355" y="872534"/>
            <a:ext cx="1770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dirty="0"/>
              <a:t>Battery sizing based on distance and payload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3161DDE-59D1-4576-9C28-E908BB77E6A0}"/>
              </a:ext>
            </a:extLst>
          </p:cNvPr>
          <p:cNvCxnSpPr/>
          <p:nvPr/>
        </p:nvCxnSpPr>
        <p:spPr>
          <a:xfrm flipH="1">
            <a:off x="5943600" y="1844561"/>
            <a:ext cx="770222" cy="128725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0E1CDDF-FE2A-4244-83A9-EC5710E32AD8}"/>
              </a:ext>
            </a:extLst>
          </p:cNvPr>
          <p:cNvCxnSpPr>
            <a:cxnSpLocks/>
          </p:cNvCxnSpPr>
          <p:nvPr/>
        </p:nvCxnSpPr>
        <p:spPr>
          <a:xfrm flipH="1">
            <a:off x="5758700" y="2331720"/>
            <a:ext cx="662462" cy="25683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24CAEE18-6241-45C0-9DC9-F1E2C0CFEED1}"/>
              </a:ext>
            </a:extLst>
          </p:cNvPr>
          <p:cNvSpPr txBox="1"/>
          <p:nvPr/>
        </p:nvSpPr>
        <p:spPr>
          <a:xfrm>
            <a:off x="180531" y="185097"/>
            <a:ext cx="2393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dirty="0"/>
              <a:t>Financial outputs: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AAE6244-B0BB-4A25-B792-56C111577E38}"/>
              </a:ext>
            </a:extLst>
          </p:cNvPr>
          <p:cNvSpPr txBox="1"/>
          <p:nvPr/>
        </p:nvSpPr>
        <p:spPr>
          <a:xfrm>
            <a:off x="7343335" y="4400378"/>
            <a:ext cx="1620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dirty="0"/>
              <a:t>HVAC % of total energy consumption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47E798B-2AFC-4165-8461-29236D91681B}"/>
              </a:ext>
            </a:extLst>
          </p:cNvPr>
          <p:cNvCxnSpPr>
            <a:cxnSpLocks/>
          </p:cNvCxnSpPr>
          <p:nvPr/>
        </p:nvCxnSpPr>
        <p:spPr>
          <a:xfrm flipH="1" flipV="1">
            <a:off x="5966482" y="4547461"/>
            <a:ext cx="1376854" cy="1515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2" descr="National University of Ireland, Galway - Nephstrom">
            <a:extLst>
              <a:ext uri="{FF2B5EF4-FFF2-40B4-BE49-F238E27FC236}">
                <a16:creationId xmlns:a16="http://schemas.microsoft.com/office/drawing/2014/main" id="{F5C760A1-AD42-4F1A-9C8C-4E9DE32DF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806" y="6291712"/>
            <a:ext cx="1473816" cy="45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621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09E826-3E0C-4D63-A35F-5851651DC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6131" y="216064"/>
            <a:ext cx="1414395" cy="615749"/>
          </a:xfrm>
          <a:prstGeom prst="rect">
            <a:avLst/>
          </a:prstGeom>
        </p:spPr>
      </p:pic>
      <p:sp>
        <p:nvSpPr>
          <p:cNvPr id="128" name="TextBox 127">
            <a:extLst>
              <a:ext uri="{FF2B5EF4-FFF2-40B4-BE49-F238E27FC236}">
                <a16:creationId xmlns:a16="http://schemas.microsoft.com/office/drawing/2014/main" id="{FA2F3DC1-06BA-45AD-9224-C7C258375A48}"/>
              </a:ext>
            </a:extLst>
          </p:cNvPr>
          <p:cNvSpPr txBox="1"/>
          <p:nvPr/>
        </p:nvSpPr>
        <p:spPr>
          <a:xfrm>
            <a:off x="454285" y="1183870"/>
            <a:ext cx="70785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400" dirty="0"/>
              <a:t>Investigate ‘depot-less’ modelling capability for smaller/private bus fleets with no central depot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400" dirty="0"/>
              <a:t>Opportunity charging vs depot charging of BEBs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400" dirty="0"/>
              <a:t>Verify all assumptions with industry &amp; literature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400" dirty="0"/>
              <a:t>Gain feedback from usability tests/interviews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B28889F-EA2C-4933-A7E9-E410488AEDCD}"/>
              </a:ext>
            </a:extLst>
          </p:cNvPr>
          <p:cNvSpPr txBox="1"/>
          <p:nvPr/>
        </p:nvSpPr>
        <p:spPr>
          <a:xfrm>
            <a:off x="932586" y="3244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b="1" dirty="0">
                <a:solidFill>
                  <a:srgbClr val="1056A7"/>
                </a:solidFill>
              </a:rPr>
              <a:t>Opportunities for improvement</a:t>
            </a:r>
          </a:p>
        </p:txBody>
      </p:sp>
      <p:pic>
        <p:nvPicPr>
          <p:cNvPr id="135" name="Picture 2" descr="National University of Ireland, Galway - Nephstrom">
            <a:extLst>
              <a:ext uri="{FF2B5EF4-FFF2-40B4-BE49-F238E27FC236}">
                <a16:creationId xmlns:a16="http://schemas.microsoft.com/office/drawing/2014/main" id="{6C0B8CED-AF79-4CBF-AEF2-149D4A796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806" y="6291712"/>
            <a:ext cx="1473816" cy="45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049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:Sample_project-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0"/>
            <a:ext cx="914257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32289" y="1957670"/>
            <a:ext cx="2556542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034DA2"/>
                </a:solidFill>
                <a:latin typeface="Open Sans"/>
                <a:cs typeface="Open Sans"/>
              </a:rPr>
              <a:t>EST UI and Website Implementation</a:t>
            </a:r>
          </a:p>
          <a:p>
            <a:pPr algn="r"/>
            <a:endParaRPr lang="en-US" sz="2000" b="1" dirty="0">
              <a:solidFill>
                <a:srgbClr val="034DA2"/>
              </a:solidFill>
              <a:latin typeface="Open Sans"/>
              <a:cs typeface="Open Sans"/>
            </a:endParaRPr>
          </a:p>
          <a:p>
            <a:pPr algn="r"/>
            <a:r>
              <a:rPr lang="en-US" sz="2000" dirty="0">
                <a:solidFill>
                  <a:srgbClr val="034DA2"/>
                </a:solidFill>
                <a:latin typeface="Open Sans"/>
                <a:cs typeface="Open Sans"/>
              </a:rPr>
              <a:t>Tim Williamson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5730149" cy="6858000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695461" y="2664081"/>
            <a:ext cx="231459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2"/>
                </a:solidFill>
                <a:latin typeface="Open Sans"/>
                <a:cs typeface="Open Sans"/>
              </a:rPr>
              <a:t>Place image in this area.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6034215" y="561453"/>
            <a:ext cx="2254616" cy="9889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3" r="40544"/>
          <a:stretch/>
        </p:blipFill>
        <p:spPr>
          <a:xfrm>
            <a:off x="0" y="0"/>
            <a:ext cx="5732289" cy="6858000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5D51254-C9F4-4B6E-9261-12CE5F212A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4625" y="3834457"/>
            <a:ext cx="1550463" cy="13889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61C0E1-A949-4119-2BB0-97A83F4CA5E4}"/>
              </a:ext>
            </a:extLst>
          </p:cNvPr>
          <p:cNvSpPr txBox="1"/>
          <p:nvPr/>
        </p:nvSpPr>
        <p:spPr>
          <a:xfrm>
            <a:off x="5932840" y="5593714"/>
            <a:ext cx="3071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7030A0"/>
                </a:solidFill>
                <a:hlinkClick r:id="rId6"/>
              </a:rPr>
              <a:t>http://communityh2.eu/links/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25A3A6-AA79-41EC-B5E2-1DC7700B71B1}"/>
              </a:ext>
            </a:extLst>
          </p:cNvPr>
          <p:cNvSpPr txBox="1"/>
          <p:nvPr/>
        </p:nvSpPr>
        <p:spPr>
          <a:xfrm>
            <a:off x="5745045" y="6352580"/>
            <a:ext cx="33989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GenComm Project Partners’ Meeting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r>
              <a:rPr kumimoji="0" lang="en-GB" sz="1400" b="1" i="0" u="none" strike="noStrike" kern="1200" cap="none" spc="0" normalizeH="0" baseline="3000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9</a:t>
            </a:r>
            <a:r>
              <a:rPr kumimoji="0" lang="en-GB" sz="1400" b="1" i="0" u="none" strike="noStrike" kern="1200" cap="none" spc="0" normalizeH="0" baseline="3000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June 2022 - Luxembourg</a:t>
            </a:r>
          </a:p>
        </p:txBody>
      </p:sp>
    </p:spTree>
    <p:extLst>
      <p:ext uri="{BB962C8B-B14F-4D97-AF65-F5344CB8AC3E}">
        <p14:creationId xmlns:p14="http://schemas.microsoft.com/office/powerpoint/2010/main" val="805614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:Sample_project-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0"/>
            <a:ext cx="914257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32289" y="2130425"/>
            <a:ext cx="2556542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034DA2"/>
                </a:solidFill>
                <a:latin typeface="Open Sans"/>
                <a:cs typeface="Open Sans"/>
              </a:rPr>
              <a:t>Saarland</a:t>
            </a:r>
          </a:p>
          <a:p>
            <a:pPr algn="r"/>
            <a:endParaRPr lang="en-US" sz="2000" b="1" dirty="0">
              <a:solidFill>
                <a:srgbClr val="034DA2"/>
              </a:solidFill>
              <a:latin typeface="Open Sans"/>
              <a:cs typeface="Open Sans"/>
            </a:endParaRPr>
          </a:p>
          <a:p>
            <a:pPr algn="r"/>
            <a:r>
              <a:rPr lang="en-US" sz="2000" dirty="0">
                <a:solidFill>
                  <a:srgbClr val="034DA2"/>
                </a:solidFill>
                <a:latin typeface="Open Sans"/>
                <a:cs typeface="Open Sans"/>
              </a:rPr>
              <a:t>Marianna Rossi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5730149" cy="6858000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695461" y="2664081"/>
            <a:ext cx="231459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2"/>
                </a:solidFill>
                <a:latin typeface="Open Sans"/>
                <a:cs typeface="Open Sans"/>
              </a:rPr>
              <a:t>Place image in this area.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6034215" y="561453"/>
            <a:ext cx="2254616" cy="9889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3" r="40544"/>
          <a:stretch/>
        </p:blipFill>
        <p:spPr>
          <a:xfrm>
            <a:off x="0" y="0"/>
            <a:ext cx="5732289" cy="6858000"/>
          </a:xfrm>
          <a:prstGeom prst="rect">
            <a:avLst/>
          </a:prstGeom>
        </p:spPr>
      </p:pic>
      <p:pic>
        <p:nvPicPr>
          <p:cNvPr id="1026" name="Picture 2" descr="IZES | INSPIRE-Grid Project">
            <a:extLst>
              <a:ext uri="{FF2B5EF4-FFF2-40B4-BE49-F238E27FC236}">
                <a16:creationId xmlns:a16="http://schemas.microsoft.com/office/drawing/2014/main" id="{FDE86A54-4161-42CA-8509-69154B5FB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3770954"/>
            <a:ext cx="2486759" cy="109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21F4EA6-BF9C-418C-8068-E3FA1408B99B}"/>
              </a:ext>
            </a:extLst>
          </p:cNvPr>
          <p:cNvSpPr txBox="1"/>
          <p:nvPr/>
        </p:nvSpPr>
        <p:spPr>
          <a:xfrm>
            <a:off x="5745045" y="6352580"/>
            <a:ext cx="33989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GenComm Project Partners’ Meeting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r>
              <a:rPr kumimoji="0" lang="en-GB" sz="1400" b="1" i="0" u="none" strike="noStrike" kern="1200" cap="none" spc="0" normalizeH="0" baseline="3000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9</a:t>
            </a:r>
            <a:r>
              <a:rPr kumimoji="0" lang="en-GB" sz="1400" b="1" i="0" u="none" strike="noStrike" kern="1200" cap="none" spc="0" normalizeH="0" baseline="3000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June 2022 - Luxembourg</a:t>
            </a:r>
          </a:p>
        </p:txBody>
      </p:sp>
    </p:spTree>
    <p:extLst>
      <p:ext uri="{BB962C8B-B14F-4D97-AF65-F5344CB8AC3E}">
        <p14:creationId xmlns:p14="http://schemas.microsoft.com/office/powerpoint/2010/main" val="25242737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1904</TotalTime>
  <Words>1451</Words>
  <Application>Microsoft Office PowerPoint</Application>
  <PresentationFormat>On-screen Show (4:3)</PresentationFormat>
  <Paragraphs>305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Open Sans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...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...</dc:creator>
  <cp:lastModifiedBy>Branca ARTHUR DELMONTE</cp:lastModifiedBy>
  <cp:revision>154</cp:revision>
  <dcterms:created xsi:type="dcterms:W3CDTF">2015-03-06T10:50:13Z</dcterms:created>
  <dcterms:modified xsi:type="dcterms:W3CDTF">2022-06-08T06:24:49Z</dcterms:modified>
</cp:coreProperties>
</file>