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notesMasterIdLst>
    <p:notesMasterId r:id="rId26"/>
  </p:notesMasterIdLst>
  <p:handoutMasterIdLst>
    <p:handoutMasterId r:id="rId27"/>
  </p:handoutMasterIdLst>
  <p:sldIdLst>
    <p:sldId id="282" r:id="rId6"/>
    <p:sldId id="294" r:id="rId7"/>
    <p:sldId id="634" r:id="rId8"/>
    <p:sldId id="287" r:id="rId9"/>
    <p:sldId id="679" r:id="rId10"/>
    <p:sldId id="635" r:id="rId11"/>
    <p:sldId id="538" r:id="rId12"/>
    <p:sldId id="629" r:id="rId13"/>
    <p:sldId id="680" r:id="rId14"/>
    <p:sldId id="3848" r:id="rId15"/>
    <p:sldId id="3850" r:id="rId16"/>
    <p:sldId id="3849" r:id="rId17"/>
    <p:sldId id="3842" r:id="rId18"/>
    <p:sldId id="292" r:id="rId19"/>
    <p:sldId id="683" r:id="rId20"/>
    <p:sldId id="267" r:id="rId21"/>
    <p:sldId id="678" r:id="rId22"/>
    <p:sldId id="630" r:id="rId23"/>
    <p:sldId id="539" r:id="rId24"/>
    <p:sldId id="302" r:id="rId25"/>
  </p:sldIdLst>
  <p:sldSz cx="9144000" cy="6858000" type="screen4x3"/>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34DA2"/>
    <a:srgbClr val="B8D2EC"/>
    <a:srgbClr val="CEE1F2"/>
    <a:srgbClr val="00B050"/>
    <a:srgbClr val="B05000"/>
    <a:srgbClr val="97C03C"/>
    <a:srgbClr val="019562"/>
    <a:srgbClr val="F4C0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autoAdjust="0"/>
    <p:restoredTop sz="94660"/>
  </p:normalViewPr>
  <p:slideViewPr>
    <p:cSldViewPr snapToGrid="0" snapToObjects="1">
      <p:cViewPr varScale="1">
        <p:scale>
          <a:sx n="102" d="100"/>
          <a:sy n="102" d="100"/>
        </p:scale>
        <p:origin x="989"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E750B6-C0FB-4DA4-8AD8-639704582A2F}" type="doc">
      <dgm:prSet loTypeId="urn:microsoft.com/office/officeart/2005/8/layout/hProcess6" loCatId="process" qsTypeId="urn:microsoft.com/office/officeart/2005/8/quickstyle/simple1" qsCatId="simple" csTypeId="urn:microsoft.com/office/officeart/2005/8/colors/accent6_2" csCatId="accent6" phldr="1"/>
      <dgm:spPr/>
      <dgm:t>
        <a:bodyPr/>
        <a:lstStyle/>
        <a:p>
          <a:endParaRPr lang="en-US"/>
        </a:p>
      </dgm:t>
    </dgm:pt>
    <dgm:pt modelId="{390CE7A3-E58B-4BF7-8D20-F18BF8725C7C}">
      <dgm:prSet phldrT="[Text]" custT="1"/>
      <dgm:spPr/>
      <dgm:t>
        <a:bodyPr/>
        <a:lstStyle/>
        <a:p>
          <a:r>
            <a:rPr lang="en-US" sz="1100" b="1" dirty="0"/>
            <a:t> PRODUCTION</a:t>
          </a:r>
        </a:p>
      </dgm:t>
    </dgm:pt>
    <dgm:pt modelId="{C622FD92-7F3C-4A65-BA2E-CB1AF3663D7C}" type="parTrans" cxnId="{A97A7854-9543-4462-9ECB-A5EA5FA6065F}">
      <dgm:prSet/>
      <dgm:spPr/>
      <dgm:t>
        <a:bodyPr/>
        <a:lstStyle/>
        <a:p>
          <a:endParaRPr lang="en-US"/>
        </a:p>
      </dgm:t>
    </dgm:pt>
    <dgm:pt modelId="{36C4599C-142A-4B54-A7A8-617E1B0CBD65}" type="sibTrans" cxnId="{A97A7854-9543-4462-9ECB-A5EA5FA6065F}">
      <dgm:prSet/>
      <dgm:spPr/>
      <dgm:t>
        <a:bodyPr/>
        <a:lstStyle/>
        <a:p>
          <a:endParaRPr lang="en-US"/>
        </a:p>
      </dgm:t>
    </dgm:pt>
    <dgm:pt modelId="{3B68A6CC-9FFD-454B-8C63-7C5D73E27B5A}">
      <dgm:prSet phldrT="[Text]"/>
      <dgm:spPr/>
      <dgm:t>
        <a:bodyPr/>
        <a:lstStyle/>
        <a:p>
          <a:r>
            <a:rPr lang="en-US" dirty="0"/>
            <a:t>H2 </a:t>
          </a:r>
        </a:p>
      </dgm:t>
    </dgm:pt>
    <dgm:pt modelId="{A2934C95-CE83-4FED-AB51-EAF2B208C8F2}" type="parTrans" cxnId="{D2FB27A0-A8A2-47BF-8BFA-CDE7807788DA}">
      <dgm:prSet/>
      <dgm:spPr/>
      <dgm:t>
        <a:bodyPr/>
        <a:lstStyle/>
        <a:p>
          <a:endParaRPr lang="en-US"/>
        </a:p>
      </dgm:t>
    </dgm:pt>
    <dgm:pt modelId="{AA71C48C-F7C5-41CC-BD97-3F772893A76A}" type="sibTrans" cxnId="{D2FB27A0-A8A2-47BF-8BFA-CDE7807788DA}">
      <dgm:prSet/>
      <dgm:spPr/>
      <dgm:t>
        <a:bodyPr/>
        <a:lstStyle/>
        <a:p>
          <a:endParaRPr lang="en-US"/>
        </a:p>
      </dgm:t>
    </dgm:pt>
    <dgm:pt modelId="{887DFF4B-0812-4FAD-8F9D-50F41B5646FC}">
      <dgm:prSet phldrT="[Text]" custT="1"/>
      <dgm:spPr/>
      <dgm:t>
        <a:bodyPr/>
        <a:lstStyle/>
        <a:p>
          <a:r>
            <a:rPr lang="en-US" sz="1100" b="1" dirty="0"/>
            <a:t>CONVERSION</a:t>
          </a:r>
        </a:p>
      </dgm:t>
    </dgm:pt>
    <dgm:pt modelId="{7412EAAF-5666-40EE-BD6B-F704D5AE6EE5}" type="parTrans" cxnId="{A1D515E0-41DA-4978-9C4B-6AF8C7CF36C3}">
      <dgm:prSet/>
      <dgm:spPr/>
      <dgm:t>
        <a:bodyPr/>
        <a:lstStyle/>
        <a:p>
          <a:endParaRPr lang="en-US"/>
        </a:p>
      </dgm:t>
    </dgm:pt>
    <dgm:pt modelId="{5A4BE9FD-7B0D-4A19-B7D6-EC7E2788D216}" type="sibTrans" cxnId="{A1D515E0-41DA-4978-9C4B-6AF8C7CF36C3}">
      <dgm:prSet/>
      <dgm:spPr/>
      <dgm:t>
        <a:bodyPr/>
        <a:lstStyle/>
        <a:p>
          <a:endParaRPr lang="en-US"/>
        </a:p>
      </dgm:t>
    </dgm:pt>
    <dgm:pt modelId="{81BA38B5-0F4D-4579-B13A-6533776C11F8}">
      <dgm:prSet phldrT="[Text]"/>
      <dgm:spPr/>
      <dgm:t>
        <a:bodyPr/>
        <a:lstStyle/>
        <a:p>
          <a:r>
            <a:rPr lang="en-US" dirty="0"/>
            <a:t>H2</a:t>
          </a:r>
        </a:p>
      </dgm:t>
    </dgm:pt>
    <dgm:pt modelId="{215A1364-C117-4ADB-879A-236B1177DB60}" type="parTrans" cxnId="{5901644A-0E12-418C-81BC-CD8286177879}">
      <dgm:prSet/>
      <dgm:spPr/>
      <dgm:t>
        <a:bodyPr/>
        <a:lstStyle/>
        <a:p>
          <a:endParaRPr lang="en-US"/>
        </a:p>
      </dgm:t>
    </dgm:pt>
    <dgm:pt modelId="{3D482824-CBAC-433F-938E-9E88471D60F4}" type="sibTrans" cxnId="{5901644A-0E12-418C-81BC-CD8286177879}">
      <dgm:prSet/>
      <dgm:spPr/>
      <dgm:t>
        <a:bodyPr/>
        <a:lstStyle/>
        <a:p>
          <a:endParaRPr lang="en-US"/>
        </a:p>
      </dgm:t>
    </dgm:pt>
    <dgm:pt modelId="{72791467-5C3B-4DD2-ACA9-AE6BAE149608}">
      <dgm:prSet phldrT="[Text]" custT="1"/>
      <dgm:spPr/>
      <dgm:t>
        <a:bodyPr/>
        <a:lstStyle/>
        <a:p>
          <a:r>
            <a:rPr lang="en-US" sz="1100" b="1" dirty="0"/>
            <a:t>DISTRIBUTION</a:t>
          </a:r>
        </a:p>
      </dgm:t>
    </dgm:pt>
    <dgm:pt modelId="{DEF9A831-9705-45D2-8315-9B1B798BAEAD}" type="parTrans" cxnId="{CDE9A335-AA51-4811-BD4F-A2CA6588EB5F}">
      <dgm:prSet/>
      <dgm:spPr/>
      <dgm:t>
        <a:bodyPr/>
        <a:lstStyle/>
        <a:p>
          <a:endParaRPr lang="en-US"/>
        </a:p>
      </dgm:t>
    </dgm:pt>
    <dgm:pt modelId="{A59A7EBF-F130-4420-94AE-DDE60762069D}" type="sibTrans" cxnId="{CDE9A335-AA51-4811-BD4F-A2CA6588EB5F}">
      <dgm:prSet/>
      <dgm:spPr/>
      <dgm:t>
        <a:bodyPr/>
        <a:lstStyle/>
        <a:p>
          <a:endParaRPr lang="en-US"/>
        </a:p>
      </dgm:t>
    </dgm:pt>
    <dgm:pt modelId="{6F807B97-D194-4547-B7FD-4BA0216736F2}">
      <dgm:prSet phldrT="[Text]"/>
      <dgm:spPr/>
      <dgm:t>
        <a:bodyPr/>
        <a:lstStyle/>
        <a:p>
          <a:r>
            <a:rPr lang="en-US" dirty="0"/>
            <a:t>H2</a:t>
          </a:r>
        </a:p>
      </dgm:t>
    </dgm:pt>
    <dgm:pt modelId="{AE4B2EFA-288C-4407-AB1C-55665CB56773}" type="parTrans" cxnId="{8468D7CD-3295-4D6A-802E-BCE7ACDBA231}">
      <dgm:prSet/>
      <dgm:spPr/>
      <dgm:t>
        <a:bodyPr/>
        <a:lstStyle/>
        <a:p>
          <a:endParaRPr lang="en-US"/>
        </a:p>
      </dgm:t>
    </dgm:pt>
    <dgm:pt modelId="{4B97BB73-8C9D-45D3-83B3-7C9D49BFAB8A}" type="sibTrans" cxnId="{8468D7CD-3295-4D6A-802E-BCE7ACDBA231}">
      <dgm:prSet/>
      <dgm:spPr/>
      <dgm:t>
        <a:bodyPr/>
        <a:lstStyle/>
        <a:p>
          <a:endParaRPr lang="en-US"/>
        </a:p>
      </dgm:t>
    </dgm:pt>
    <dgm:pt modelId="{79D417B6-B3EA-4548-85EE-3F5FF396E915}">
      <dgm:prSet phldrT="[Text]" custT="1"/>
      <dgm:spPr/>
      <dgm:t>
        <a:bodyPr/>
        <a:lstStyle/>
        <a:p>
          <a:r>
            <a:rPr lang="en-US" sz="1100" b="1" dirty="0"/>
            <a:t>USE</a:t>
          </a:r>
        </a:p>
      </dgm:t>
    </dgm:pt>
    <dgm:pt modelId="{19E080A6-E715-44F4-AB7A-A1216DA78FE6}" type="parTrans" cxnId="{A9BD2B41-AD45-4DEA-AA8A-3C7B864721CD}">
      <dgm:prSet/>
      <dgm:spPr/>
      <dgm:t>
        <a:bodyPr/>
        <a:lstStyle/>
        <a:p>
          <a:endParaRPr lang="en-US"/>
        </a:p>
      </dgm:t>
    </dgm:pt>
    <dgm:pt modelId="{22CA2EE1-D975-4F61-A0DF-5B206D502C84}" type="sibTrans" cxnId="{A9BD2B41-AD45-4DEA-AA8A-3C7B864721CD}">
      <dgm:prSet/>
      <dgm:spPr/>
      <dgm:t>
        <a:bodyPr/>
        <a:lstStyle/>
        <a:p>
          <a:endParaRPr lang="en-US"/>
        </a:p>
      </dgm:t>
    </dgm:pt>
    <dgm:pt modelId="{1415CCA9-CF19-410B-85DC-33A3CE2307C1}">
      <dgm:prSet phldrT="[Text]" custT="1"/>
      <dgm:spPr/>
      <dgm:t>
        <a:bodyPr/>
        <a:lstStyle/>
        <a:p>
          <a:r>
            <a:rPr lang="en-US" sz="1100" b="1" dirty="0"/>
            <a:t>TRANSMISSION</a:t>
          </a:r>
        </a:p>
      </dgm:t>
    </dgm:pt>
    <dgm:pt modelId="{F1D02574-83A4-4701-9558-0124DE20410E}" type="parTrans" cxnId="{F05F3C40-C397-4505-A4D8-EFA719D6A624}">
      <dgm:prSet/>
      <dgm:spPr/>
      <dgm:t>
        <a:bodyPr/>
        <a:lstStyle/>
        <a:p>
          <a:endParaRPr lang="en-US"/>
        </a:p>
      </dgm:t>
    </dgm:pt>
    <dgm:pt modelId="{19A6760B-0EBC-4496-9FD2-80C6CB25CDAE}" type="sibTrans" cxnId="{F05F3C40-C397-4505-A4D8-EFA719D6A624}">
      <dgm:prSet/>
      <dgm:spPr/>
      <dgm:t>
        <a:bodyPr/>
        <a:lstStyle/>
        <a:p>
          <a:endParaRPr lang="en-US"/>
        </a:p>
      </dgm:t>
    </dgm:pt>
    <dgm:pt modelId="{1E6FF849-DB1A-4E3F-9F7E-97E2CB7323ED}">
      <dgm:prSet phldrT="[Text]"/>
      <dgm:spPr/>
      <dgm:t>
        <a:bodyPr/>
        <a:lstStyle/>
        <a:p>
          <a:r>
            <a:rPr lang="en-US" dirty="0"/>
            <a:t>H2</a:t>
          </a:r>
        </a:p>
      </dgm:t>
    </dgm:pt>
    <dgm:pt modelId="{C2AF2498-7663-4141-8C6D-6B37E5625168}" type="sibTrans" cxnId="{06AEF648-EFEF-4CB6-A02F-4B898A2BD055}">
      <dgm:prSet/>
      <dgm:spPr/>
      <dgm:t>
        <a:bodyPr/>
        <a:lstStyle/>
        <a:p>
          <a:endParaRPr lang="en-US"/>
        </a:p>
      </dgm:t>
    </dgm:pt>
    <dgm:pt modelId="{E58E417D-98AD-47FB-921A-6251BD0A9033}" type="parTrans" cxnId="{06AEF648-EFEF-4CB6-A02F-4B898A2BD055}">
      <dgm:prSet/>
      <dgm:spPr/>
      <dgm:t>
        <a:bodyPr/>
        <a:lstStyle/>
        <a:p>
          <a:endParaRPr lang="en-US"/>
        </a:p>
      </dgm:t>
    </dgm:pt>
    <dgm:pt modelId="{6699E159-FFFD-4F34-A051-A12D4EF4C9BE}" type="pres">
      <dgm:prSet presAssocID="{DCE750B6-C0FB-4DA4-8AD8-639704582A2F}" presName="theList" presStyleCnt="0">
        <dgm:presLayoutVars>
          <dgm:dir/>
          <dgm:animLvl val="lvl"/>
          <dgm:resizeHandles val="exact"/>
        </dgm:presLayoutVars>
      </dgm:prSet>
      <dgm:spPr/>
    </dgm:pt>
    <dgm:pt modelId="{D012462C-7C63-4A21-BD12-AE900EE8A163}" type="pres">
      <dgm:prSet presAssocID="{1E6FF849-DB1A-4E3F-9F7E-97E2CB7323ED}" presName="compNode" presStyleCnt="0"/>
      <dgm:spPr/>
    </dgm:pt>
    <dgm:pt modelId="{160E68BF-3937-4898-A8CA-9A1392A5B2FA}" type="pres">
      <dgm:prSet presAssocID="{1E6FF849-DB1A-4E3F-9F7E-97E2CB7323ED}" presName="noGeometry" presStyleCnt="0"/>
      <dgm:spPr/>
    </dgm:pt>
    <dgm:pt modelId="{C43BB121-5E63-40BF-83AC-8BFE0238DA64}" type="pres">
      <dgm:prSet presAssocID="{1E6FF849-DB1A-4E3F-9F7E-97E2CB7323ED}" presName="childTextVisible" presStyleLbl="bgAccFollowNode1" presStyleIdx="0" presStyleCnt="4" custScaleX="129489" custLinFactNeighborX="4193">
        <dgm:presLayoutVars>
          <dgm:bulletEnabled val="1"/>
        </dgm:presLayoutVars>
      </dgm:prSet>
      <dgm:spPr/>
    </dgm:pt>
    <dgm:pt modelId="{6176D1CC-2E56-45D9-8953-A17048CB4D23}" type="pres">
      <dgm:prSet presAssocID="{1E6FF849-DB1A-4E3F-9F7E-97E2CB7323ED}" presName="childTextHidden" presStyleLbl="bgAccFollowNode1" presStyleIdx="0" presStyleCnt="4"/>
      <dgm:spPr/>
    </dgm:pt>
    <dgm:pt modelId="{0361882C-5C51-44F2-BB28-2A0649B98D97}" type="pres">
      <dgm:prSet presAssocID="{1E6FF849-DB1A-4E3F-9F7E-97E2CB7323ED}" presName="parentText" presStyleLbl="node1" presStyleIdx="0" presStyleCnt="4" custLinFactNeighborX="-15962" custLinFactNeighborY="3756">
        <dgm:presLayoutVars>
          <dgm:chMax val="1"/>
          <dgm:bulletEnabled val="1"/>
        </dgm:presLayoutVars>
      </dgm:prSet>
      <dgm:spPr/>
    </dgm:pt>
    <dgm:pt modelId="{058AE5F7-3B74-45B1-91D9-C937EE58870A}" type="pres">
      <dgm:prSet presAssocID="{1E6FF849-DB1A-4E3F-9F7E-97E2CB7323ED}" presName="aSpace" presStyleCnt="0"/>
      <dgm:spPr/>
    </dgm:pt>
    <dgm:pt modelId="{4E9D0C6D-E6B7-487A-9A7D-6FC03698100D}" type="pres">
      <dgm:prSet presAssocID="{3B68A6CC-9FFD-454B-8C63-7C5D73E27B5A}" presName="compNode" presStyleCnt="0"/>
      <dgm:spPr/>
    </dgm:pt>
    <dgm:pt modelId="{64323AF1-2244-41F9-A17E-4F049BB9093E}" type="pres">
      <dgm:prSet presAssocID="{3B68A6CC-9FFD-454B-8C63-7C5D73E27B5A}" presName="noGeometry" presStyleCnt="0"/>
      <dgm:spPr/>
    </dgm:pt>
    <dgm:pt modelId="{30072614-3311-46A3-8798-A2E7261C22DE}" type="pres">
      <dgm:prSet presAssocID="{3B68A6CC-9FFD-454B-8C63-7C5D73E27B5A}" presName="childTextVisible" presStyleLbl="bgAccFollowNode1" presStyleIdx="1" presStyleCnt="4" custScaleX="144181" custLinFactNeighborX="5392" custLinFactNeighborY="1371">
        <dgm:presLayoutVars>
          <dgm:bulletEnabled val="1"/>
        </dgm:presLayoutVars>
      </dgm:prSet>
      <dgm:spPr/>
    </dgm:pt>
    <dgm:pt modelId="{6AB6105D-0F7D-4872-8858-47034E0C7874}" type="pres">
      <dgm:prSet presAssocID="{3B68A6CC-9FFD-454B-8C63-7C5D73E27B5A}" presName="childTextHidden" presStyleLbl="bgAccFollowNode1" presStyleIdx="1" presStyleCnt="4"/>
      <dgm:spPr/>
    </dgm:pt>
    <dgm:pt modelId="{F122B99B-464F-425B-BC85-4C458F2FA134}" type="pres">
      <dgm:prSet presAssocID="{3B68A6CC-9FFD-454B-8C63-7C5D73E27B5A}" presName="parentText" presStyleLbl="node1" presStyleIdx="1" presStyleCnt="4" custLinFactNeighborX="-41909" custLinFactNeighborY="1252">
        <dgm:presLayoutVars>
          <dgm:chMax val="1"/>
          <dgm:bulletEnabled val="1"/>
        </dgm:presLayoutVars>
      </dgm:prSet>
      <dgm:spPr/>
    </dgm:pt>
    <dgm:pt modelId="{9DE87C32-D8DE-4469-816B-0FCA6EF12CCF}" type="pres">
      <dgm:prSet presAssocID="{3B68A6CC-9FFD-454B-8C63-7C5D73E27B5A}" presName="aSpace" presStyleCnt="0"/>
      <dgm:spPr/>
    </dgm:pt>
    <dgm:pt modelId="{019E0477-D31C-4CFF-8CE2-CC19449F9181}" type="pres">
      <dgm:prSet presAssocID="{81BA38B5-0F4D-4579-B13A-6533776C11F8}" presName="compNode" presStyleCnt="0"/>
      <dgm:spPr/>
    </dgm:pt>
    <dgm:pt modelId="{B4B76209-408E-4B53-92C4-354ED825ECEE}" type="pres">
      <dgm:prSet presAssocID="{81BA38B5-0F4D-4579-B13A-6533776C11F8}" presName="noGeometry" presStyleCnt="0"/>
      <dgm:spPr/>
    </dgm:pt>
    <dgm:pt modelId="{FC958989-E42D-41DD-B01E-D146334A41F0}" type="pres">
      <dgm:prSet presAssocID="{81BA38B5-0F4D-4579-B13A-6533776C11F8}" presName="childTextVisible" presStyleLbl="bgAccFollowNode1" presStyleIdx="2" presStyleCnt="4" custScaleX="133837" custLinFactNeighborX="3594">
        <dgm:presLayoutVars>
          <dgm:bulletEnabled val="1"/>
        </dgm:presLayoutVars>
      </dgm:prSet>
      <dgm:spPr/>
    </dgm:pt>
    <dgm:pt modelId="{F4CFE186-0989-4487-87E8-5C3FDBFD88C7}" type="pres">
      <dgm:prSet presAssocID="{81BA38B5-0F4D-4579-B13A-6533776C11F8}" presName="childTextHidden" presStyleLbl="bgAccFollowNode1" presStyleIdx="2" presStyleCnt="4"/>
      <dgm:spPr/>
    </dgm:pt>
    <dgm:pt modelId="{6DFFE531-A68A-4FFF-AACC-BEF92701FA8D}" type="pres">
      <dgm:prSet presAssocID="{81BA38B5-0F4D-4579-B13A-6533776C11F8}" presName="parentText" presStyleLbl="node1" presStyleIdx="2" presStyleCnt="4" custLinFactNeighborX="-45046" custLinFactNeighborY="3502">
        <dgm:presLayoutVars>
          <dgm:chMax val="1"/>
          <dgm:bulletEnabled val="1"/>
        </dgm:presLayoutVars>
      </dgm:prSet>
      <dgm:spPr/>
    </dgm:pt>
    <dgm:pt modelId="{A3D6824F-7265-47B4-B2C3-E489798FBC70}" type="pres">
      <dgm:prSet presAssocID="{81BA38B5-0F4D-4579-B13A-6533776C11F8}" presName="aSpace" presStyleCnt="0"/>
      <dgm:spPr/>
    </dgm:pt>
    <dgm:pt modelId="{37DB4F7E-90C5-4004-BBEF-CE860794DBD2}" type="pres">
      <dgm:prSet presAssocID="{6F807B97-D194-4547-B7FD-4BA0216736F2}" presName="compNode" presStyleCnt="0"/>
      <dgm:spPr/>
    </dgm:pt>
    <dgm:pt modelId="{0CCA8B34-75D1-48FF-B9BE-DD22191EE397}" type="pres">
      <dgm:prSet presAssocID="{6F807B97-D194-4547-B7FD-4BA0216736F2}" presName="noGeometry" presStyleCnt="0"/>
      <dgm:spPr/>
    </dgm:pt>
    <dgm:pt modelId="{82222777-81D2-40E4-ACAA-7D0B0DBCB6BA}" type="pres">
      <dgm:prSet presAssocID="{6F807B97-D194-4547-B7FD-4BA0216736F2}" presName="childTextVisible" presStyleLbl="bgAccFollowNode1" presStyleIdx="3" presStyleCnt="4" custScaleX="118382">
        <dgm:presLayoutVars>
          <dgm:bulletEnabled val="1"/>
        </dgm:presLayoutVars>
      </dgm:prSet>
      <dgm:spPr/>
    </dgm:pt>
    <dgm:pt modelId="{118973C4-5DC1-4B66-9299-FC3C7129A816}" type="pres">
      <dgm:prSet presAssocID="{6F807B97-D194-4547-B7FD-4BA0216736F2}" presName="childTextHidden" presStyleLbl="bgAccFollowNode1" presStyleIdx="3" presStyleCnt="4"/>
      <dgm:spPr/>
    </dgm:pt>
    <dgm:pt modelId="{15121749-7FCC-4FB7-9DA1-54F71A5FF7C6}" type="pres">
      <dgm:prSet presAssocID="{6F807B97-D194-4547-B7FD-4BA0216736F2}" presName="parentText" presStyleLbl="node1" presStyleIdx="3" presStyleCnt="4" custLinFactNeighborX="-23304" custLinFactNeighborY="-1165">
        <dgm:presLayoutVars>
          <dgm:chMax val="1"/>
          <dgm:bulletEnabled val="1"/>
        </dgm:presLayoutVars>
      </dgm:prSet>
      <dgm:spPr/>
    </dgm:pt>
  </dgm:ptLst>
  <dgm:cxnLst>
    <dgm:cxn modelId="{CC401E0A-F968-4BEC-9BDA-2509D582F78A}" type="presOf" srcId="{1E6FF849-DB1A-4E3F-9F7E-97E2CB7323ED}" destId="{0361882C-5C51-44F2-BB28-2A0649B98D97}" srcOrd="0" destOrd="0" presId="urn:microsoft.com/office/officeart/2005/8/layout/hProcess6"/>
    <dgm:cxn modelId="{9B916E16-D4FA-4901-948F-97E005D54CEF}" type="presOf" srcId="{72791467-5C3B-4DD2-ACA9-AE6BAE149608}" destId="{F4CFE186-0989-4487-87E8-5C3FDBFD88C7}" srcOrd="1" destOrd="0" presId="urn:microsoft.com/office/officeart/2005/8/layout/hProcess6"/>
    <dgm:cxn modelId="{CDE9A335-AA51-4811-BD4F-A2CA6588EB5F}" srcId="{81BA38B5-0F4D-4579-B13A-6533776C11F8}" destId="{72791467-5C3B-4DD2-ACA9-AE6BAE149608}" srcOrd="0" destOrd="0" parTransId="{DEF9A831-9705-45D2-8315-9B1B798BAEAD}" sibTransId="{A59A7EBF-F130-4420-94AE-DDE60762069D}"/>
    <dgm:cxn modelId="{8ED72E38-E14F-4A73-8609-E0AD5A27D019}" type="presOf" srcId="{72791467-5C3B-4DD2-ACA9-AE6BAE149608}" destId="{FC958989-E42D-41DD-B01E-D146334A41F0}" srcOrd="0" destOrd="0" presId="urn:microsoft.com/office/officeart/2005/8/layout/hProcess6"/>
    <dgm:cxn modelId="{F05F3C40-C397-4505-A4D8-EFA719D6A624}" srcId="{3B68A6CC-9FFD-454B-8C63-7C5D73E27B5A}" destId="{1415CCA9-CF19-410B-85DC-33A3CE2307C1}" srcOrd="1" destOrd="0" parTransId="{F1D02574-83A4-4701-9558-0124DE20410E}" sibTransId="{19A6760B-0EBC-4496-9FD2-80C6CB25CDAE}"/>
    <dgm:cxn modelId="{A9BD2B41-AD45-4DEA-AA8A-3C7B864721CD}" srcId="{6F807B97-D194-4547-B7FD-4BA0216736F2}" destId="{79D417B6-B3EA-4548-85EE-3F5FF396E915}" srcOrd="0" destOrd="0" parTransId="{19E080A6-E715-44F4-AB7A-A1216DA78FE6}" sibTransId="{22CA2EE1-D975-4F61-A0DF-5B206D502C84}"/>
    <dgm:cxn modelId="{34A3C262-E0DF-4550-A782-589E9FA42453}" type="presOf" srcId="{3B68A6CC-9FFD-454B-8C63-7C5D73E27B5A}" destId="{F122B99B-464F-425B-BC85-4C458F2FA134}" srcOrd="0" destOrd="0" presId="urn:microsoft.com/office/officeart/2005/8/layout/hProcess6"/>
    <dgm:cxn modelId="{3AA25744-8C84-4485-87ED-E771B11DFA62}" type="presOf" srcId="{887DFF4B-0812-4FAD-8F9D-50F41B5646FC}" destId="{6AB6105D-0F7D-4872-8858-47034E0C7874}" srcOrd="1" destOrd="0" presId="urn:microsoft.com/office/officeart/2005/8/layout/hProcess6"/>
    <dgm:cxn modelId="{06AEF648-EFEF-4CB6-A02F-4B898A2BD055}" srcId="{DCE750B6-C0FB-4DA4-8AD8-639704582A2F}" destId="{1E6FF849-DB1A-4E3F-9F7E-97E2CB7323ED}" srcOrd="0" destOrd="0" parTransId="{E58E417D-98AD-47FB-921A-6251BD0A9033}" sibTransId="{C2AF2498-7663-4141-8C6D-6B37E5625168}"/>
    <dgm:cxn modelId="{49E7E069-A24C-4056-8B33-82B4D41F34EB}" type="presOf" srcId="{390CE7A3-E58B-4BF7-8D20-F18BF8725C7C}" destId="{6176D1CC-2E56-45D9-8953-A17048CB4D23}" srcOrd="1" destOrd="0" presId="urn:microsoft.com/office/officeart/2005/8/layout/hProcess6"/>
    <dgm:cxn modelId="{5901644A-0E12-418C-81BC-CD8286177879}" srcId="{DCE750B6-C0FB-4DA4-8AD8-639704582A2F}" destId="{81BA38B5-0F4D-4579-B13A-6533776C11F8}" srcOrd="2" destOrd="0" parTransId="{215A1364-C117-4ADB-879A-236B1177DB60}" sibTransId="{3D482824-CBAC-433F-938E-9E88471D60F4}"/>
    <dgm:cxn modelId="{88ABE873-DC0C-47CB-84EC-9D59D187DB3C}" type="presOf" srcId="{79D417B6-B3EA-4548-85EE-3F5FF396E915}" destId="{118973C4-5DC1-4B66-9299-FC3C7129A816}" srcOrd="1" destOrd="0" presId="urn:microsoft.com/office/officeart/2005/8/layout/hProcess6"/>
    <dgm:cxn modelId="{A97A7854-9543-4462-9ECB-A5EA5FA6065F}" srcId="{1E6FF849-DB1A-4E3F-9F7E-97E2CB7323ED}" destId="{390CE7A3-E58B-4BF7-8D20-F18BF8725C7C}" srcOrd="0" destOrd="0" parTransId="{C622FD92-7F3C-4A65-BA2E-CB1AF3663D7C}" sibTransId="{36C4599C-142A-4B54-A7A8-617E1B0CBD65}"/>
    <dgm:cxn modelId="{9A179C7D-9466-429F-9565-EA36C3D73290}" type="presOf" srcId="{6F807B97-D194-4547-B7FD-4BA0216736F2}" destId="{15121749-7FCC-4FB7-9DA1-54F71A5FF7C6}" srcOrd="0" destOrd="0" presId="urn:microsoft.com/office/officeart/2005/8/layout/hProcess6"/>
    <dgm:cxn modelId="{D2FB27A0-A8A2-47BF-8BFA-CDE7807788DA}" srcId="{DCE750B6-C0FB-4DA4-8AD8-639704582A2F}" destId="{3B68A6CC-9FFD-454B-8C63-7C5D73E27B5A}" srcOrd="1" destOrd="0" parTransId="{A2934C95-CE83-4FED-AB51-EAF2B208C8F2}" sibTransId="{AA71C48C-F7C5-41CC-BD97-3F772893A76A}"/>
    <dgm:cxn modelId="{18C5DDB1-D48B-4A88-8FDC-7B7ABEE62532}" type="presOf" srcId="{887DFF4B-0812-4FAD-8F9D-50F41B5646FC}" destId="{30072614-3311-46A3-8798-A2E7261C22DE}" srcOrd="0" destOrd="0" presId="urn:microsoft.com/office/officeart/2005/8/layout/hProcess6"/>
    <dgm:cxn modelId="{1690E7B9-A3C8-4136-8457-F754AC2419C2}" type="presOf" srcId="{1415CCA9-CF19-410B-85DC-33A3CE2307C1}" destId="{6AB6105D-0F7D-4872-8858-47034E0C7874}" srcOrd="1" destOrd="1" presId="urn:microsoft.com/office/officeart/2005/8/layout/hProcess6"/>
    <dgm:cxn modelId="{BFFBC7BB-1561-47FA-BA3F-5F0D3655C865}" type="presOf" srcId="{DCE750B6-C0FB-4DA4-8AD8-639704582A2F}" destId="{6699E159-FFFD-4F34-A051-A12D4EF4C9BE}" srcOrd="0" destOrd="0" presId="urn:microsoft.com/office/officeart/2005/8/layout/hProcess6"/>
    <dgm:cxn modelId="{629F0FBF-265F-4DB8-B256-FB39B69CED65}" type="presOf" srcId="{79D417B6-B3EA-4548-85EE-3F5FF396E915}" destId="{82222777-81D2-40E4-ACAA-7D0B0DBCB6BA}" srcOrd="0" destOrd="0" presId="urn:microsoft.com/office/officeart/2005/8/layout/hProcess6"/>
    <dgm:cxn modelId="{8468D7CD-3295-4D6A-802E-BCE7ACDBA231}" srcId="{DCE750B6-C0FB-4DA4-8AD8-639704582A2F}" destId="{6F807B97-D194-4547-B7FD-4BA0216736F2}" srcOrd="3" destOrd="0" parTransId="{AE4B2EFA-288C-4407-AB1C-55665CB56773}" sibTransId="{4B97BB73-8C9D-45D3-83B3-7C9D49BFAB8A}"/>
    <dgm:cxn modelId="{B67E7DD1-FF4C-46B6-AD00-824EC6DAE3C3}" type="presOf" srcId="{390CE7A3-E58B-4BF7-8D20-F18BF8725C7C}" destId="{C43BB121-5E63-40BF-83AC-8BFE0238DA64}" srcOrd="0" destOrd="0" presId="urn:microsoft.com/office/officeart/2005/8/layout/hProcess6"/>
    <dgm:cxn modelId="{A1D515E0-41DA-4978-9C4B-6AF8C7CF36C3}" srcId="{3B68A6CC-9FFD-454B-8C63-7C5D73E27B5A}" destId="{887DFF4B-0812-4FAD-8F9D-50F41B5646FC}" srcOrd="0" destOrd="0" parTransId="{7412EAAF-5666-40EE-BD6B-F704D5AE6EE5}" sibTransId="{5A4BE9FD-7B0D-4A19-B7D6-EC7E2788D216}"/>
    <dgm:cxn modelId="{F89030E5-D6BA-4735-BC8F-2C15714548CF}" type="presOf" srcId="{81BA38B5-0F4D-4579-B13A-6533776C11F8}" destId="{6DFFE531-A68A-4FFF-AACC-BEF92701FA8D}" srcOrd="0" destOrd="0" presId="urn:microsoft.com/office/officeart/2005/8/layout/hProcess6"/>
    <dgm:cxn modelId="{C8920BFB-50B2-4EB7-B78B-110CD6ABA3C1}" type="presOf" srcId="{1415CCA9-CF19-410B-85DC-33A3CE2307C1}" destId="{30072614-3311-46A3-8798-A2E7261C22DE}" srcOrd="0" destOrd="1" presId="urn:microsoft.com/office/officeart/2005/8/layout/hProcess6"/>
    <dgm:cxn modelId="{45A01E08-A1C5-4735-904F-FD08B95873DC}" type="presParOf" srcId="{6699E159-FFFD-4F34-A051-A12D4EF4C9BE}" destId="{D012462C-7C63-4A21-BD12-AE900EE8A163}" srcOrd="0" destOrd="0" presId="urn:microsoft.com/office/officeart/2005/8/layout/hProcess6"/>
    <dgm:cxn modelId="{BEA87655-88A0-4F07-A947-DA4B62D2D189}" type="presParOf" srcId="{D012462C-7C63-4A21-BD12-AE900EE8A163}" destId="{160E68BF-3937-4898-A8CA-9A1392A5B2FA}" srcOrd="0" destOrd="0" presId="urn:microsoft.com/office/officeart/2005/8/layout/hProcess6"/>
    <dgm:cxn modelId="{4FAA76D8-6E00-46E2-B69F-EE0035D7010C}" type="presParOf" srcId="{D012462C-7C63-4A21-BD12-AE900EE8A163}" destId="{C43BB121-5E63-40BF-83AC-8BFE0238DA64}" srcOrd="1" destOrd="0" presId="urn:microsoft.com/office/officeart/2005/8/layout/hProcess6"/>
    <dgm:cxn modelId="{DC21F948-4C45-4E09-9FAA-672297B5D4F2}" type="presParOf" srcId="{D012462C-7C63-4A21-BD12-AE900EE8A163}" destId="{6176D1CC-2E56-45D9-8953-A17048CB4D23}" srcOrd="2" destOrd="0" presId="urn:microsoft.com/office/officeart/2005/8/layout/hProcess6"/>
    <dgm:cxn modelId="{8B49BF94-9532-4E35-9C93-B7D7CCA4CE06}" type="presParOf" srcId="{D012462C-7C63-4A21-BD12-AE900EE8A163}" destId="{0361882C-5C51-44F2-BB28-2A0649B98D97}" srcOrd="3" destOrd="0" presId="urn:microsoft.com/office/officeart/2005/8/layout/hProcess6"/>
    <dgm:cxn modelId="{9C8D038D-6B71-4C58-B635-5AB9B1B57FFE}" type="presParOf" srcId="{6699E159-FFFD-4F34-A051-A12D4EF4C9BE}" destId="{058AE5F7-3B74-45B1-91D9-C937EE58870A}" srcOrd="1" destOrd="0" presId="urn:microsoft.com/office/officeart/2005/8/layout/hProcess6"/>
    <dgm:cxn modelId="{C5AFE092-50DB-47F4-BCAE-4698C992F0AE}" type="presParOf" srcId="{6699E159-FFFD-4F34-A051-A12D4EF4C9BE}" destId="{4E9D0C6D-E6B7-487A-9A7D-6FC03698100D}" srcOrd="2" destOrd="0" presId="urn:microsoft.com/office/officeart/2005/8/layout/hProcess6"/>
    <dgm:cxn modelId="{32E8630D-835F-4915-9E02-744BAB5DA3C9}" type="presParOf" srcId="{4E9D0C6D-E6B7-487A-9A7D-6FC03698100D}" destId="{64323AF1-2244-41F9-A17E-4F049BB9093E}" srcOrd="0" destOrd="0" presId="urn:microsoft.com/office/officeart/2005/8/layout/hProcess6"/>
    <dgm:cxn modelId="{3FA9DDB4-FA41-4167-9EFD-A50FD5589350}" type="presParOf" srcId="{4E9D0C6D-E6B7-487A-9A7D-6FC03698100D}" destId="{30072614-3311-46A3-8798-A2E7261C22DE}" srcOrd="1" destOrd="0" presId="urn:microsoft.com/office/officeart/2005/8/layout/hProcess6"/>
    <dgm:cxn modelId="{900B7F32-BC29-4524-8352-CD42AB245045}" type="presParOf" srcId="{4E9D0C6D-E6B7-487A-9A7D-6FC03698100D}" destId="{6AB6105D-0F7D-4872-8858-47034E0C7874}" srcOrd="2" destOrd="0" presId="urn:microsoft.com/office/officeart/2005/8/layout/hProcess6"/>
    <dgm:cxn modelId="{B0802C55-9021-421F-B6FC-2936288D6080}" type="presParOf" srcId="{4E9D0C6D-E6B7-487A-9A7D-6FC03698100D}" destId="{F122B99B-464F-425B-BC85-4C458F2FA134}" srcOrd="3" destOrd="0" presId="urn:microsoft.com/office/officeart/2005/8/layout/hProcess6"/>
    <dgm:cxn modelId="{A1D983FD-99D2-40FB-97F4-3DD5E329E3CC}" type="presParOf" srcId="{6699E159-FFFD-4F34-A051-A12D4EF4C9BE}" destId="{9DE87C32-D8DE-4469-816B-0FCA6EF12CCF}" srcOrd="3" destOrd="0" presId="urn:microsoft.com/office/officeart/2005/8/layout/hProcess6"/>
    <dgm:cxn modelId="{BC41F919-8B1E-4DDA-B051-FE9D3AB4FA5B}" type="presParOf" srcId="{6699E159-FFFD-4F34-A051-A12D4EF4C9BE}" destId="{019E0477-D31C-4CFF-8CE2-CC19449F9181}" srcOrd="4" destOrd="0" presId="urn:microsoft.com/office/officeart/2005/8/layout/hProcess6"/>
    <dgm:cxn modelId="{9C37234E-1E97-43E1-884B-90612660AD9B}" type="presParOf" srcId="{019E0477-D31C-4CFF-8CE2-CC19449F9181}" destId="{B4B76209-408E-4B53-92C4-354ED825ECEE}" srcOrd="0" destOrd="0" presId="urn:microsoft.com/office/officeart/2005/8/layout/hProcess6"/>
    <dgm:cxn modelId="{D58FCBE0-8AA8-4DF6-9882-0DF496FF9C30}" type="presParOf" srcId="{019E0477-D31C-4CFF-8CE2-CC19449F9181}" destId="{FC958989-E42D-41DD-B01E-D146334A41F0}" srcOrd="1" destOrd="0" presId="urn:microsoft.com/office/officeart/2005/8/layout/hProcess6"/>
    <dgm:cxn modelId="{63B619F1-B6B6-48BE-B205-5FF990B7672B}" type="presParOf" srcId="{019E0477-D31C-4CFF-8CE2-CC19449F9181}" destId="{F4CFE186-0989-4487-87E8-5C3FDBFD88C7}" srcOrd="2" destOrd="0" presId="urn:microsoft.com/office/officeart/2005/8/layout/hProcess6"/>
    <dgm:cxn modelId="{A51061AF-EEF2-43A8-9F72-8C6BC4876C99}" type="presParOf" srcId="{019E0477-D31C-4CFF-8CE2-CC19449F9181}" destId="{6DFFE531-A68A-4FFF-AACC-BEF92701FA8D}" srcOrd="3" destOrd="0" presId="urn:microsoft.com/office/officeart/2005/8/layout/hProcess6"/>
    <dgm:cxn modelId="{FA19F5C3-3947-4C22-86C4-8893E3CC0E72}" type="presParOf" srcId="{6699E159-FFFD-4F34-A051-A12D4EF4C9BE}" destId="{A3D6824F-7265-47B4-B2C3-E489798FBC70}" srcOrd="5" destOrd="0" presId="urn:microsoft.com/office/officeart/2005/8/layout/hProcess6"/>
    <dgm:cxn modelId="{7CEB33F2-201F-4354-9097-1F03BE6D20A6}" type="presParOf" srcId="{6699E159-FFFD-4F34-A051-A12D4EF4C9BE}" destId="{37DB4F7E-90C5-4004-BBEF-CE860794DBD2}" srcOrd="6" destOrd="0" presId="urn:microsoft.com/office/officeart/2005/8/layout/hProcess6"/>
    <dgm:cxn modelId="{CF6645A9-0E6B-4AC7-AB6D-EED41615307A}" type="presParOf" srcId="{37DB4F7E-90C5-4004-BBEF-CE860794DBD2}" destId="{0CCA8B34-75D1-48FF-B9BE-DD22191EE397}" srcOrd="0" destOrd="0" presId="urn:microsoft.com/office/officeart/2005/8/layout/hProcess6"/>
    <dgm:cxn modelId="{557473CC-4079-4D8D-A7CB-11D9D3CA12BB}" type="presParOf" srcId="{37DB4F7E-90C5-4004-BBEF-CE860794DBD2}" destId="{82222777-81D2-40E4-ACAA-7D0B0DBCB6BA}" srcOrd="1" destOrd="0" presId="urn:microsoft.com/office/officeart/2005/8/layout/hProcess6"/>
    <dgm:cxn modelId="{11FACDA6-359C-4917-9B7B-E04AF9475603}" type="presParOf" srcId="{37DB4F7E-90C5-4004-BBEF-CE860794DBD2}" destId="{118973C4-5DC1-4B66-9299-FC3C7129A816}" srcOrd="2" destOrd="0" presId="urn:microsoft.com/office/officeart/2005/8/layout/hProcess6"/>
    <dgm:cxn modelId="{A0EAFD43-E066-47C4-94B8-D224AEC64458}" type="presParOf" srcId="{37DB4F7E-90C5-4004-BBEF-CE860794DBD2}" destId="{15121749-7FCC-4FB7-9DA1-54F71A5FF7C6}"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BB121-5E63-40BF-83AC-8BFE0238DA64}">
      <dsp:nvSpPr>
        <dsp:cNvPr id="0" name=""/>
        <dsp:cNvSpPr/>
      </dsp:nvSpPr>
      <dsp:spPr>
        <a:xfrm>
          <a:off x="203595" y="337690"/>
          <a:ext cx="1816871" cy="1226493"/>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 PRODUCTION</a:t>
          </a:r>
        </a:p>
      </dsp:txBody>
      <dsp:txXfrm>
        <a:off x="657813" y="521664"/>
        <a:ext cx="933380" cy="858545"/>
      </dsp:txXfrm>
    </dsp:sp>
    <dsp:sp modelId="{0361882C-5C51-44F2-BB28-2A0649B98D97}">
      <dsp:nvSpPr>
        <dsp:cNvPr id="0" name=""/>
        <dsp:cNvSpPr/>
      </dsp:nvSpPr>
      <dsp:spPr>
        <a:xfrm>
          <a:off x="0" y="626510"/>
          <a:ext cx="701554" cy="7015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H2</a:t>
          </a:r>
        </a:p>
      </dsp:txBody>
      <dsp:txXfrm>
        <a:off x="102740" y="729250"/>
        <a:ext cx="496074" cy="496074"/>
      </dsp:txXfrm>
    </dsp:sp>
    <dsp:sp modelId="{30072614-3311-46A3-8798-A2E7261C22DE}">
      <dsp:nvSpPr>
        <dsp:cNvPr id="0" name=""/>
        <dsp:cNvSpPr/>
      </dsp:nvSpPr>
      <dsp:spPr>
        <a:xfrm>
          <a:off x="2165807" y="354506"/>
          <a:ext cx="2023015" cy="1226493"/>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b="1" kern="1200" dirty="0"/>
            <a:t>CONVERSION</a:t>
          </a:r>
        </a:p>
        <a:p>
          <a:pPr marL="57150" lvl="1" indent="-57150" algn="l" defTabSz="488950">
            <a:lnSpc>
              <a:spcPct val="90000"/>
            </a:lnSpc>
            <a:spcBef>
              <a:spcPct val="0"/>
            </a:spcBef>
            <a:spcAft>
              <a:spcPct val="15000"/>
            </a:spcAft>
            <a:buChar char="•"/>
          </a:pPr>
          <a:r>
            <a:rPr lang="en-US" sz="1100" b="1" kern="1200" dirty="0"/>
            <a:t>TRANSMISSION</a:t>
          </a:r>
        </a:p>
      </dsp:txBody>
      <dsp:txXfrm>
        <a:off x="2671561" y="538480"/>
        <a:ext cx="1087988" cy="858545"/>
      </dsp:txXfrm>
    </dsp:sp>
    <dsp:sp modelId="{F122B99B-464F-425B-BC85-4C458F2FA134}">
      <dsp:nvSpPr>
        <dsp:cNvPr id="0" name=""/>
        <dsp:cNvSpPr/>
      </dsp:nvSpPr>
      <dsp:spPr>
        <a:xfrm>
          <a:off x="1755314" y="608943"/>
          <a:ext cx="701554" cy="7015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H2 </a:t>
          </a:r>
        </a:p>
      </dsp:txBody>
      <dsp:txXfrm>
        <a:off x="1858054" y="711683"/>
        <a:ext cx="496074" cy="496074"/>
      </dsp:txXfrm>
    </dsp:sp>
    <dsp:sp modelId="{FC958989-E42D-41DD-B01E-D146334A41F0}">
      <dsp:nvSpPr>
        <dsp:cNvPr id="0" name=""/>
        <dsp:cNvSpPr/>
      </dsp:nvSpPr>
      <dsp:spPr>
        <a:xfrm>
          <a:off x="4364682" y="337690"/>
          <a:ext cx="1877878" cy="1226493"/>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DISTRIBUTION</a:t>
          </a:r>
        </a:p>
      </dsp:txBody>
      <dsp:txXfrm>
        <a:off x="4834151" y="521664"/>
        <a:ext cx="979135" cy="858545"/>
      </dsp:txXfrm>
    </dsp:sp>
    <dsp:sp modelId="{6DFFE531-A68A-4FFF-AACC-BEF92701FA8D}">
      <dsp:nvSpPr>
        <dsp:cNvPr id="0" name=""/>
        <dsp:cNvSpPr/>
      </dsp:nvSpPr>
      <dsp:spPr>
        <a:xfrm>
          <a:off x="3884840" y="624728"/>
          <a:ext cx="701554" cy="7015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H2</a:t>
          </a:r>
        </a:p>
      </dsp:txBody>
      <dsp:txXfrm>
        <a:off x="3987580" y="727468"/>
        <a:ext cx="496074" cy="496074"/>
      </dsp:txXfrm>
    </dsp:sp>
    <dsp:sp modelId="{82222777-81D2-40E4-ACAA-7D0B0DBCB6BA}">
      <dsp:nvSpPr>
        <dsp:cNvPr id="0" name=""/>
        <dsp:cNvSpPr/>
      </dsp:nvSpPr>
      <dsp:spPr>
        <a:xfrm>
          <a:off x="6501644" y="337690"/>
          <a:ext cx="1661027" cy="1226493"/>
        </a:xfrm>
        <a:prstGeom prst="rightArrow">
          <a:avLst>
            <a:gd name="adj1" fmla="val 70000"/>
            <a:gd name="adj2" fmla="val 50000"/>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US" sz="1100" b="1" kern="1200" dirty="0"/>
            <a:t>USE</a:t>
          </a:r>
        </a:p>
      </dsp:txBody>
      <dsp:txXfrm>
        <a:off x="6916901" y="521664"/>
        <a:ext cx="816497" cy="858545"/>
      </dsp:txXfrm>
    </dsp:sp>
    <dsp:sp modelId="{15121749-7FCC-4FB7-9DA1-54F71A5FF7C6}">
      <dsp:nvSpPr>
        <dsp:cNvPr id="0" name=""/>
        <dsp:cNvSpPr/>
      </dsp:nvSpPr>
      <dsp:spPr>
        <a:xfrm>
          <a:off x="6116336" y="591987"/>
          <a:ext cx="701554" cy="70155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H2</a:t>
          </a:r>
        </a:p>
      </dsp:txBody>
      <dsp:txXfrm>
        <a:off x="6219076" y="694727"/>
        <a:ext cx="496074" cy="4960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25" y="0"/>
            <a:ext cx="2951163" cy="498475"/>
          </a:xfrm>
          <a:prstGeom prst="rect">
            <a:avLst/>
          </a:prstGeom>
        </p:spPr>
        <p:txBody>
          <a:bodyPr vert="horz" lIns="91440" tIns="45720" rIns="91440" bIns="45720" rtlCol="0"/>
          <a:lstStyle>
            <a:lvl1pPr algn="r">
              <a:defRPr sz="1200"/>
            </a:lvl1pPr>
          </a:lstStyle>
          <a:p>
            <a:fld id="{D3C0BE27-E5AE-4D9C-A9C4-2BDAF821C1B7}" type="datetimeFigureOut">
              <a:rPr lang="en-GB" smtClean="0"/>
              <a:t>08/06/2022</a:t>
            </a:fld>
            <a:endParaRPr lang="en-GB"/>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25" y="9444038"/>
            <a:ext cx="2951163" cy="498475"/>
          </a:xfrm>
          <a:prstGeom prst="rect">
            <a:avLst/>
          </a:prstGeom>
        </p:spPr>
        <p:txBody>
          <a:bodyPr vert="horz" lIns="91440" tIns="45720" rIns="91440" bIns="45720" rtlCol="0" anchor="b"/>
          <a:lstStyle>
            <a:lvl1pPr algn="r">
              <a:defRPr sz="1200"/>
            </a:lvl1pPr>
          </a:lstStyle>
          <a:p>
            <a:fld id="{7CE6A010-130A-4E90-9F85-C1095444B022}" type="slidenum">
              <a:rPr lang="en-GB" smtClean="0"/>
              <a:t>‹#›</a:t>
            </a:fld>
            <a:endParaRPr lang="en-GB"/>
          </a:p>
        </p:txBody>
      </p:sp>
    </p:spTree>
    <p:extLst>
      <p:ext uri="{BB962C8B-B14F-4D97-AF65-F5344CB8AC3E}">
        <p14:creationId xmlns:p14="http://schemas.microsoft.com/office/powerpoint/2010/main" val="375686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A1AD5469-04B7-D245-8B0E-813C273D8001}" type="datetimeFigureOut">
              <a:t>6/8/2022</a:t>
            </a:fld>
            <a:endParaRPr lang="en-US" dirty="0"/>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3E34D149-4236-C24C-A605-CA7AE6F58777}" type="slidenum">
              <a:t>‹#›</a:t>
            </a:fld>
            <a:endParaRPr lang="en-US" dirty="0"/>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hydrogen is a ‘game changing’ technology with extensive applications across transport, stationary power and beyond. Hydrogen, as an energy carrier, and as an enabling technology, will be critical in the delivery of a clean energy future.</a:t>
            </a:r>
          </a:p>
          <a:p>
            <a:endParaRPr lang="en-GB" dirty="0"/>
          </a:p>
          <a:p>
            <a:r>
              <a:rPr lang="en-GB" dirty="0"/>
              <a:t>As an energy carrier, hydrogen can play a significant role in energy security, carbon reduction and economic growth. It will be the crucial element of any future energy system.</a:t>
            </a:r>
          </a:p>
        </p:txBody>
      </p:sp>
      <p:sp>
        <p:nvSpPr>
          <p:cNvPr id="4" name="Slide Number Placeholder 3"/>
          <p:cNvSpPr>
            <a:spLocks noGrp="1"/>
          </p:cNvSpPr>
          <p:nvPr>
            <p:ph type="sldNum" sz="quarter" idx="10"/>
          </p:nvPr>
        </p:nvSpPr>
        <p:spPr/>
        <p:txBody>
          <a:bodyPr/>
          <a:lstStyle/>
          <a:p>
            <a:fld id="{3E34D149-4236-C24C-A605-CA7AE6F58777}" type="slidenum">
              <a:rPr lang="en-GB" smtClean="0"/>
              <a:t>2</a:t>
            </a:fld>
            <a:endParaRPr lang="en-GB" dirty="0"/>
          </a:p>
        </p:txBody>
      </p:sp>
    </p:spTree>
    <p:extLst>
      <p:ext uri="{BB962C8B-B14F-4D97-AF65-F5344CB8AC3E}">
        <p14:creationId xmlns:p14="http://schemas.microsoft.com/office/powerpoint/2010/main" val="371764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Rural and isolated communities in NWE face unique energy issues related to efficiency, reliability and sustainability. This is commonly due to dependency on external and fossil fuel energy supply, low electricity grid capacity and limited or no connection to wider grids. As a result these communities have higher than average carbon emissions and are more vulnerable to fluctuating fuel prices.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9C6B90-EE86-42EB-B078-38538740EB7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624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34D149-4236-C24C-A605-CA7AE6F58777}" type="slidenum">
              <a:rPr lang="en-GB" smtClean="0"/>
              <a:t>8</a:t>
            </a:fld>
            <a:endParaRPr lang="en-GB" dirty="0"/>
          </a:p>
        </p:txBody>
      </p:sp>
    </p:spTree>
    <p:extLst>
      <p:ext uri="{BB962C8B-B14F-4D97-AF65-F5344CB8AC3E}">
        <p14:creationId xmlns:p14="http://schemas.microsoft.com/office/powerpoint/2010/main" val="42842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34D149-4236-C24C-A605-CA7AE6F5877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416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17</a:t>
            </a:fld>
            <a:endParaRPr lang="en-GB" dirty="0"/>
          </a:p>
        </p:txBody>
      </p:sp>
    </p:spTree>
    <p:extLst>
      <p:ext uri="{BB962C8B-B14F-4D97-AF65-F5344CB8AC3E}">
        <p14:creationId xmlns:p14="http://schemas.microsoft.com/office/powerpoint/2010/main" val="1409811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34D149-4236-C24C-A605-CA7AE6F58777}" type="slidenum">
              <a:rPr lang="en-GB" smtClean="0"/>
              <a:t>19</a:t>
            </a:fld>
            <a:endParaRPr lang="en-GB" dirty="0"/>
          </a:p>
        </p:txBody>
      </p:sp>
    </p:spTree>
    <p:extLst>
      <p:ext uri="{BB962C8B-B14F-4D97-AF65-F5344CB8AC3E}">
        <p14:creationId xmlns:p14="http://schemas.microsoft.com/office/powerpoint/2010/main" val="1216484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62070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8489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3580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onne">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id="{46326A1D-3435-D344-A817-683EFFC21DD2}"/>
              </a:ext>
            </a:extLst>
          </p:cNvPr>
          <p:cNvSpPr>
            <a:spLocks noGrp="1"/>
          </p:cNvSpPr>
          <p:nvPr>
            <p:ph type="body" sz="quarter" idx="10" hasCustomPrompt="1"/>
          </p:nvPr>
        </p:nvSpPr>
        <p:spPr>
          <a:xfrm>
            <a:off x="0" y="0"/>
            <a:ext cx="9144000" cy="1440000"/>
          </a:xfrm>
          <a:prstGeom prst="rect">
            <a:avLst/>
          </a:prstGeom>
        </p:spPr>
        <p:txBody>
          <a:bodyPr lIns="720000" tIns="0" rIns="720000" bIns="0" anchor="b" anchorCtr="0"/>
          <a:lstStyle>
            <a:lvl1pPr marL="0" indent="0" algn="l">
              <a:buNone/>
              <a:defRPr sz="2250" b="0" cap="all" baseline="0">
                <a:solidFill>
                  <a:srgbClr val="4D9AD7"/>
                </a:solidFill>
                <a:latin typeface="Verdana" panose="020B0604030504040204" pitchFamily="34" charset="0"/>
                <a:ea typeface="Verdana" panose="020B0604030504040204" pitchFamily="34" charset="0"/>
                <a:cs typeface="Verdana" panose="020B0604030504040204" pitchFamily="34" charset="0"/>
              </a:defRPr>
            </a:lvl1pPr>
          </a:lstStyle>
          <a:p>
            <a:r>
              <a:rPr lang="en-GB" noProof="0" dirty="0"/>
              <a:t>Title</a:t>
            </a:r>
          </a:p>
        </p:txBody>
      </p:sp>
      <p:sp>
        <p:nvSpPr>
          <p:cNvPr id="8" name="Espace réservé du texte 10">
            <a:extLst>
              <a:ext uri="{FF2B5EF4-FFF2-40B4-BE49-F238E27FC236}">
                <a16:creationId xmlns:a16="http://schemas.microsoft.com/office/drawing/2014/main" id="{F82F1CA4-D84D-124D-8B17-64FAED1232A1}"/>
              </a:ext>
            </a:extLst>
          </p:cNvPr>
          <p:cNvSpPr>
            <a:spLocks noGrp="1"/>
          </p:cNvSpPr>
          <p:nvPr>
            <p:ph type="body" sz="quarter" idx="11" hasCustomPrompt="1"/>
          </p:nvPr>
        </p:nvSpPr>
        <p:spPr>
          <a:xfrm>
            <a:off x="0" y="1620000"/>
            <a:ext cx="9144000" cy="4543425"/>
          </a:xfrm>
          <a:prstGeom prst="rect">
            <a:avLst/>
          </a:prstGeom>
        </p:spPr>
        <p:txBody>
          <a:bodyPr lIns="720000" tIns="0" rIns="720000" bIns="0"/>
          <a:lstStyle>
            <a:lvl1pPr marL="257175" indent="-257175" algn="l">
              <a:buClr>
                <a:srgbClr val="4D9AD7"/>
              </a:buClr>
              <a:buFont typeface="Arial" panose="020B0604020202020204" pitchFamily="34" charset="0"/>
              <a:buChar char="•"/>
              <a:defRPr sz="1688" cap="none" baseline="0">
                <a:solidFill>
                  <a:srgbClr val="144391"/>
                </a:solidFill>
                <a:latin typeface="Verdana" panose="020B0604030504040204" pitchFamily="34" charset="0"/>
              </a:defRPr>
            </a:lvl1pPr>
          </a:lstStyle>
          <a:p>
            <a:r>
              <a:rPr lang="en-GB" noProof="0" dirty="0"/>
              <a:t>Body 1 column</a:t>
            </a:r>
          </a:p>
        </p:txBody>
      </p:sp>
    </p:spTree>
    <p:extLst>
      <p:ext uri="{BB962C8B-B14F-4D97-AF65-F5344CB8AC3E}">
        <p14:creationId xmlns:p14="http://schemas.microsoft.com/office/powerpoint/2010/main" val="2815241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537563-193C-4C74-84E2-0A42F2208CA7}" type="datetime1">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104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89CD9-6BFA-411F-A73D-36E70FA5195E}" type="datetime1">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386371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0CE700-C0C0-42AA-9A96-CD5F17082D9C}" type="datetime1">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98286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9BBDFC-A665-4812-97E6-E0B514FAB7D4}" type="datetime1">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161435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DFE59E-EEA5-40D6-92E8-6FF3DCC07587}" type="datetime1">
              <a:rPr lang="en-US" smtClean="0"/>
              <a:t>6/8/2022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652515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C2590C-6136-4C64-A61A-30AD06B63DCC}" type="datetime1">
              <a:rPr lang="en-US" smtClean="0"/>
              <a:t>6/8/2022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48888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46607-C09F-4C17-93DF-6BCC299D91B8}" type="datetime1">
              <a:rPr lang="en-US" smtClean="0"/>
              <a:t>6/8/2022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239692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752200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5C48A5F-358C-41BB-9027-8B18A9DEE90D}" type="datetime1">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770345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4AD39D6-180C-49E6-A2BF-FCFA590EEAE7}" type="datetime1">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1551029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287ED-EBE6-4750-B6E3-99FD085594C7}" type="datetime1">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340096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C9DBE9-F05A-408B-9907-1B5042275CBD}" type="datetime1">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654288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4621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46765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4165712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57836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08829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2595673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F81B092-AA50-0940-A1DC-B65882C09C68}" type="datetimeFigureOut">
              <a:rPr lang="en-US" smtClean="0"/>
              <a:t>6/8/2022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D083B-FAF2-5643-A9FC-521FAB15583B}" type="slidenum">
              <a:rPr lang="en-GB" smtClean="0"/>
              <a:t>‹#›</a:t>
            </a:fld>
            <a:endParaRPr lang="en-GB" dirty="0"/>
          </a:p>
        </p:txBody>
      </p:sp>
    </p:spTree>
    <p:extLst>
      <p:ext uri="{BB962C8B-B14F-4D97-AF65-F5344CB8AC3E}">
        <p14:creationId xmlns:p14="http://schemas.microsoft.com/office/powerpoint/2010/main" val="136822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81B092-AA50-0940-A1DC-B65882C09C68}" type="datetimeFigureOut">
              <a:rPr lang="en-US" smtClean="0"/>
              <a:t>6/8/2022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GB" smtClean="0"/>
              <a:t>‹#›</a:t>
            </a:fld>
            <a:endParaRPr lang="en-GB" dirty="0"/>
          </a:p>
        </p:txBody>
      </p:sp>
    </p:spTree>
    <p:extLst>
      <p:ext uri="{BB962C8B-B14F-4D97-AF65-F5344CB8AC3E}">
        <p14:creationId xmlns:p14="http://schemas.microsoft.com/office/powerpoint/2010/main" val="772577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003F25-6AC7-43BD-A76C-C9C09E76A58A}" type="datetime1">
              <a:rPr lang="en-US" smtClean="0"/>
              <a:t>6/8/2022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D083B-FAF2-5643-A9FC-521FAB15583B}" type="slidenum">
              <a:rPr lang="en-GB" smtClean="0"/>
              <a:t>‹#›</a:t>
            </a:fld>
            <a:endParaRPr lang="en-GB" dirty="0"/>
          </a:p>
        </p:txBody>
      </p:sp>
    </p:spTree>
    <p:extLst>
      <p:ext uri="{BB962C8B-B14F-4D97-AF65-F5344CB8AC3E}">
        <p14:creationId xmlns:p14="http://schemas.microsoft.com/office/powerpoint/2010/main" val="15858345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mple_project-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 y="0"/>
            <a:ext cx="9142571" cy="6858000"/>
          </a:xfrm>
          <a:prstGeom prst="rect">
            <a:avLst/>
          </a:prstGeom>
        </p:spPr>
      </p:pic>
      <p:sp>
        <p:nvSpPr>
          <p:cNvPr id="5" name="TextBox 4"/>
          <p:cNvSpPr txBox="1"/>
          <p:nvPr/>
        </p:nvSpPr>
        <p:spPr>
          <a:xfrm>
            <a:off x="5742683" y="1940512"/>
            <a:ext cx="3411711" cy="3908762"/>
          </a:xfrm>
          <a:prstGeom prst="rect">
            <a:avLst/>
          </a:prstGeom>
          <a:noFill/>
          <a:ln>
            <a:noFill/>
          </a:ln>
        </p:spPr>
        <p:txBody>
          <a:bodyPr wrap="square" rtlCol="0">
            <a:spAutoFit/>
          </a:bodyPr>
          <a:lstStyle/>
          <a:p>
            <a:pPr algn="ctr">
              <a:tabLst>
                <a:tab pos="0" algn="l"/>
              </a:tabLst>
            </a:pPr>
            <a:r>
              <a:rPr lang="en-US" sz="2400" b="1" dirty="0">
                <a:solidFill>
                  <a:srgbClr val="034DA2"/>
                </a:solidFill>
                <a:latin typeface="Open Sans"/>
                <a:cs typeface="Open Sans"/>
              </a:rPr>
              <a:t>GenComm </a:t>
            </a:r>
          </a:p>
          <a:p>
            <a:pPr algn="ctr">
              <a:tabLst>
                <a:tab pos="0" algn="l"/>
              </a:tabLst>
            </a:pPr>
            <a:r>
              <a:rPr lang="en-US" sz="2400" b="1" dirty="0">
                <a:solidFill>
                  <a:srgbClr val="034DA2"/>
                </a:solidFill>
                <a:latin typeface="Open Sans"/>
                <a:cs typeface="Open Sans"/>
              </a:rPr>
              <a:t>Open Session</a:t>
            </a:r>
          </a:p>
          <a:p>
            <a:pPr algn="ctr">
              <a:tabLst>
                <a:tab pos="0" algn="l"/>
              </a:tabLst>
            </a:pPr>
            <a:endParaRPr lang="en-US" sz="2400" b="1" dirty="0">
              <a:solidFill>
                <a:srgbClr val="034DA2"/>
              </a:solidFill>
              <a:latin typeface="Open Sans"/>
              <a:cs typeface="Open Sans"/>
            </a:endParaRPr>
          </a:p>
          <a:p>
            <a:pPr algn="ctr">
              <a:tabLst>
                <a:tab pos="0" algn="l"/>
              </a:tabLst>
            </a:pPr>
            <a:r>
              <a:rPr lang="en-GB" sz="1800" b="0" i="0" u="none" strike="noStrike" baseline="0" dirty="0">
                <a:solidFill>
                  <a:srgbClr val="000000"/>
                </a:solidFill>
                <a:latin typeface="Arial" panose="020B0604020202020204" pitchFamily="34" charset="0"/>
              </a:rPr>
              <a:t>GenComm – building a greener energy future	</a:t>
            </a:r>
          </a:p>
          <a:p>
            <a:pPr algn="ctr">
              <a:tabLst>
                <a:tab pos="0" algn="l"/>
              </a:tabLst>
            </a:pPr>
            <a:endParaRPr lang="en-US" sz="2800" b="1" dirty="0">
              <a:solidFill>
                <a:srgbClr val="034DA2"/>
              </a:solidFill>
              <a:latin typeface="Open Sans"/>
              <a:cs typeface="Open Sans"/>
            </a:endParaRPr>
          </a:p>
          <a:p>
            <a:pPr algn="r"/>
            <a:endParaRPr lang="en-US" sz="2800" b="1" dirty="0">
              <a:solidFill>
                <a:srgbClr val="034DA2"/>
              </a:solidFill>
              <a:latin typeface="Open Sans"/>
              <a:cs typeface="Open Sans"/>
            </a:endParaRPr>
          </a:p>
          <a:p>
            <a:pPr algn="ctr"/>
            <a:endParaRPr lang="en-US" sz="2000" b="1" dirty="0">
              <a:solidFill>
                <a:srgbClr val="034DA2"/>
              </a:solidFill>
              <a:latin typeface="Open Sans"/>
              <a:cs typeface="Open Sans"/>
            </a:endParaRPr>
          </a:p>
          <a:p>
            <a:pPr algn="ctr"/>
            <a:endParaRPr lang="en-US" sz="2000" b="1" dirty="0">
              <a:solidFill>
                <a:srgbClr val="034DA2"/>
              </a:solidFill>
              <a:latin typeface="Open Sans"/>
              <a:cs typeface="Open Sans"/>
            </a:endParaRPr>
          </a:p>
          <a:p>
            <a:pPr algn="ctr"/>
            <a:r>
              <a:rPr lang="en-US" sz="2400" b="1" dirty="0">
                <a:solidFill>
                  <a:srgbClr val="034DA2"/>
                </a:solidFill>
                <a:latin typeface="Open Sans"/>
                <a:cs typeface="Open Sans"/>
              </a:rPr>
              <a:t>8</a:t>
            </a:r>
            <a:r>
              <a:rPr lang="en-US" sz="2400" b="1" baseline="30000" dirty="0">
                <a:solidFill>
                  <a:srgbClr val="034DA2"/>
                </a:solidFill>
                <a:latin typeface="Open Sans"/>
                <a:cs typeface="Open Sans"/>
              </a:rPr>
              <a:t>th</a:t>
            </a:r>
            <a:r>
              <a:rPr lang="en-US" sz="2400" b="1" dirty="0">
                <a:solidFill>
                  <a:srgbClr val="034DA2"/>
                </a:solidFill>
                <a:latin typeface="Open Sans"/>
                <a:cs typeface="Open Sans"/>
              </a:rPr>
              <a:t> June 2022</a:t>
            </a:r>
            <a:endParaRPr lang="en-US" sz="2000" dirty="0">
              <a:solidFill>
                <a:srgbClr val="034DA2"/>
              </a:solidFill>
              <a:latin typeface="Open Sans"/>
              <a:cs typeface="Open Sans"/>
            </a:endParaRPr>
          </a:p>
          <a:p>
            <a:pPr algn="r"/>
            <a:r>
              <a:rPr lang="en-US" sz="2000" dirty="0">
                <a:solidFill>
                  <a:srgbClr val="034DA2"/>
                </a:solidFill>
                <a:latin typeface="Open Sans"/>
                <a:cs typeface="Open Sans"/>
              </a:rPr>
              <a:t> </a:t>
            </a:r>
          </a:p>
        </p:txBody>
      </p:sp>
      <p:sp>
        <p:nvSpPr>
          <p:cNvPr id="6" name="Rectangle 5"/>
          <p:cNvSpPr/>
          <p:nvPr/>
        </p:nvSpPr>
        <p:spPr>
          <a:xfrm>
            <a:off x="0" y="0"/>
            <a:ext cx="5730149" cy="685800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695461" y="2664081"/>
            <a:ext cx="2314591" cy="707886"/>
          </a:xfrm>
          <a:prstGeom prst="rect">
            <a:avLst/>
          </a:prstGeom>
          <a:noFill/>
          <a:ln>
            <a:noFill/>
          </a:ln>
        </p:spPr>
        <p:txBody>
          <a:bodyPr wrap="square" rtlCol="0">
            <a:spAutoFit/>
          </a:bodyPr>
          <a:lstStyle/>
          <a:p>
            <a:pPr algn="ctr"/>
            <a:r>
              <a:rPr lang="en-US" sz="2000" dirty="0">
                <a:solidFill>
                  <a:schemeClr val="bg2"/>
                </a:solidFill>
                <a:latin typeface="Open Sans"/>
                <a:cs typeface="Open Sans"/>
              </a:rPr>
              <a:t>Place image in this area.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408" t="16959" r="7305" b="11622"/>
          <a:stretch/>
        </p:blipFill>
        <p:spPr>
          <a:xfrm>
            <a:off x="6034215" y="561453"/>
            <a:ext cx="2254616" cy="988915"/>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513" r="40544"/>
          <a:stretch/>
        </p:blipFill>
        <p:spPr>
          <a:xfrm>
            <a:off x="0" y="0"/>
            <a:ext cx="5730149" cy="6858000"/>
          </a:xfrm>
          <a:prstGeom prst="rect">
            <a:avLst/>
          </a:prstGeom>
        </p:spPr>
      </p:pic>
    </p:spTree>
    <p:extLst>
      <p:ext uri="{BB962C8B-B14F-4D97-AF65-F5344CB8AC3E}">
        <p14:creationId xmlns:p14="http://schemas.microsoft.com/office/powerpoint/2010/main" val="1527499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2FC2E-3248-4C17-9E9F-2AAB208535CD}"/>
              </a:ext>
            </a:extLst>
          </p:cNvPr>
          <p:cNvSpPr>
            <a:spLocks noGrp="1"/>
          </p:cNvSpPr>
          <p:nvPr>
            <p:ph type="title"/>
          </p:nvPr>
        </p:nvSpPr>
        <p:spPr>
          <a:xfrm>
            <a:off x="628650" y="365125"/>
            <a:ext cx="4168866" cy="1325563"/>
          </a:xfrm>
        </p:spPr>
        <p:txBody>
          <a:bodyPr>
            <a:normAutofit/>
          </a:bodyPr>
          <a:lstStyle/>
          <a:p>
            <a:r>
              <a:rPr lang="en-GB" b="1"/>
              <a:t>Europe’s Challenge</a:t>
            </a:r>
            <a:endParaRPr lang="en-GB"/>
          </a:p>
        </p:txBody>
      </p:sp>
      <p:sp>
        <p:nvSpPr>
          <p:cNvPr id="12" name="Freeform: Shape 11">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CBD2F8A-17F2-4D65-9AA5-5729023E8243}"/>
              </a:ext>
            </a:extLst>
          </p:cNvPr>
          <p:cNvSpPr>
            <a:spLocks noGrp="1"/>
          </p:cNvSpPr>
          <p:nvPr>
            <p:ph idx="1"/>
          </p:nvPr>
        </p:nvSpPr>
        <p:spPr>
          <a:xfrm>
            <a:off x="628650" y="1825625"/>
            <a:ext cx="4168866" cy="4351338"/>
          </a:xfrm>
        </p:spPr>
        <p:txBody>
          <a:bodyPr>
            <a:normAutofit/>
          </a:bodyPr>
          <a:lstStyle/>
          <a:p>
            <a:r>
              <a:rPr lang="en-GB" sz="1600" b="0" i="0">
                <a:effectLst/>
                <a:latin typeface="nudista-web"/>
              </a:rPr>
              <a:t>The $11 Trillion Hydrogen Revolution Is Coming in 2022. Are we Ready?</a:t>
            </a:r>
          </a:p>
          <a:p>
            <a:endParaRPr lang="en-GB" sz="1600">
              <a:latin typeface="nudista-web"/>
            </a:endParaRPr>
          </a:p>
          <a:p>
            <a:r>
              <a:rPr lang="en-GB" sz="1600" b="0" i="0">
                <a:effectLst/>
                <a:latin typeface="TwitterChirp"/>
              </a:rPr>
              <a:t>$66Bn was poured into hydrogen in 2021, across every aspect of the hydrogen value chain from R&amp;D to refuelling infrastructure. We need more offtake agreements to accelerate our Green H2 pathway to net zero. This could mobilise an additional the $3.5-$22 Bn in 2022</a:t>
            </a:r>
          </a:p>
          <a:p>
            <a:r>
              <a:rPr lang="en-GB" sz="1600" b="0" i="0">
                <a:effectLst/>
                <a:latin typeface="TwitterChirp"/>
              </a:rPr>
              <a:t>Green H2 is the pathfinder for Industry to take full advantage of the H2 economy, set to grow by 8 times, and the electrolyser market forecast to grow more than 800 times over the next 20 years. Empowering the SMARTH2 generations of the future,</a:t>
            </a:r>
            <a:endParaRPr lang="en-GB" sz="1600" b="0" i="0">
              <a:effectLst/>
              <a:latin typeface="nudista-web"/>
            </a:endParaRPr>
          </a:p>
          <a:p>
            <a:endParaRPr lang="en-GB" sz="1600"/>
          </a:p>
        </p:txBody>
      </p:sp>
      <p:sp>
        <p:nvSpPr>
          <p:cNvPr id="14" name="Oval 13">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2624479"/>
            <a:ext cx="609320"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lock Arc 15">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85863" y="1516981"/>
            <a:ext cx="2387600" cy="17907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0"/>
            <a:ext cx="1736438"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0" name="Straight Connector 19">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79347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54162" y="4112081"/>
            <a:ext cx="889838"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4" name="Arc 23">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4565205" y="4145122"/>
            <a:ext cx="3062574"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982" y="4962670"/>
            <a:ext cx="1982514"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5E0D3C-BFFB-4852-AEF8-56AA946F2B07}"/>
              </a:ext>
            </a:extLst>
          </p:cNvPr>
          <p:cNvPicPr>
            <a:picLocks noChangeAspect="1"/>
          </p:cNvPicPr>
          <p:nvPr/>
        </p:nvPicPr>
        <p:blipFill>
          <a:blip r:embed="rId2"/>
          <a:stretch>
            <a:fillRect/>
          </a:stretch>
        </p:blipFill>
        <p:spPr>
          <a:xfrm>
            <a:off x="8097887" y="230190"/>
            <a:ext cx="834926" cy="365562"/>
          </a:xfrm>
          <a:prstGeom prst="rect">
            <a:avLst/>
          </a:prstGeom>
        </p:spPr>
      </p:pic>
    </p:spTree>
    <p:extLst>
      <p:ext uri="{BB962C8B-B14F-4D97-AF65-F5344CB8AC3E}">
        <p14:creationId xmlns:p14="http://schemas.microsoft.com/office/powerpoint/2010/main" val="939476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p:cNvSpPr/>
          <p:nvPr/>
        </p:nvSpPr>
        <p:spPr>
          <a:xfrm>
            <a:off x="628650" y="365125"/>
            <a:ext cx="7886700"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Hydrogen is a major opportunity for Europe</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a:off x="628650" y="1825625"/>
            <a:ext cx="7886700" cy="4351338"/>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defRPr/>
            </a:pPr>
            <a:r>
              <a:rPr lang="en-US"/>
              <a:t>The development of a hydrogen ecosystem offers significant opportunities:</a:t>
            </a:r>
          </a:p>
          <a:p>
            <a:pPr marL="342900" indent="-228600" defTabSz="914400">
              <a:lnSpc>
                <a:spcPct val="90000"/>
              </a:lnSpc>
              <a:spcAft>
                <a:spcPts val="600"/>
              </a:spcAft>
              <a:buFont typeface="Arial" panose="020B0604020202020204" pitchFamily="34" charset="0"/>
              <a:buChar char="•"/>
              <a:defRPr/>
            </a:pPr>
            <a:r>
              <a:rPr lang="en-US"/>
              <a:t>Hydrogen offers a practically zero emission (particulates and CO2) fuel for the transport sector, </a:t>
            </a:r>
          </a:p>
          <a:p>
            <a:pPr marL="342900" indent="-228600" defTabSz="914400">
              <a:lnSpc>
                <a:spcPct val="90000"/>
              </a:lnSpc>
              <a:spcAft>
                <a:spcPts val="600"/>
              </a:spcAft>
              <a:buFont typeface="Arial" panose="020B0604020202020204" pitchFamily="34" charset="0"/>
              <a:buChar char="•"/>
              <a:defRPr/>
            </a:pPr>
            <a:r>
              <a:rPr lang="en-US"/>
              <a:t>Hydrogen is well suited for heavy-duty and high-use applications where battery electrification faces significant challenges.</a:t>
            </a:r>
          </a:p>
          <a:p>
            <a:pPr marL="342900" indent="-228600" defTabSz="914400">
              <a:lnSpc>
                <a:spcPct val="90000"/>
              </a:lnSpc>
              <a:spcAft>
                <a:spcPts val="600"/>
              </a:spcAft>
              <a:buFont typeface="Arial" panose="020B0604020202020204" pitchFamily="34" charset="0"/>
              <a:buChar char="•"/>
              <a:defRPr/>
            </a:pPr>
            <a:r>
              <a:rPr lang="en-US"/>
              <a:t>Jobs are created and imported fossil fuels are replaced with locally produced hydrogen. </a:t>
            </a:r>
          </a:p>
          <a:p>
            <a:pPr marL="342900" indent="-228600" defTabSz="914400">
              <a:lnSpc>
                <a:spcPct val="90000"/>
              </a:lnSpc>
              <a:spcAft>
                <a:spcPts val="600"/>
              </a:spcAft>
              <a:buFont typeface="Arial" panose="020B0604020202020204" pitchFamily="34" charset="0"/>
              <a:buChar char="•"/>
              <a:defRPr/>
            </a:pPr>
            <a:r>
              <a:rPr lang="en-US"/>
              <a:t>Hydrogen offers the major opportunity to export our  renewable resources.</a:t>
            </a:r>
          </a:p>
          <a:p>
            <a:pPr marL="342900" indent="-228600" defTabSz="914400">
              <a:lnSpc>
                <a:spcPct val="90000"/>
              </a:lnSpc>
              <a:spcAft>
                <a:spcPts val="600"/>
              </a:spcAft>
              <a:buFont typeface="Arial" panose="020B0604020202020204" pitchFamily="34" charset="0"/>
              <a:buChar char="•"/>
              <a:defRPr/>
            </a:pPr>
            <a:r>
              <a:rPr lang="en-US"/>
              <a:t>Hydrogen is a form of long-term renewable energy storage</a:t>
            </a:r>
          </a:p>
          <a:p>
            <a:pPr marL="342900" indent="-228600" defTabSz="914400">
              <a:lnSpc>
                <a:spcPct val="90000"/>
              </a:lnSpc>
              <a:spcAft>
                <a:spcPts val="600"/>
              </a:spcAft>
              <a:buFont typeface="Arial" panose="020B0604020202020204" pitchFamily="34" charset="0"/>
              <a:buChar char="•"/>
              <a:defRPr/>
            </a:pPr>
            <a:r>
              <a:rPr lang="en-US"/>
              <a:t>Hydrogen can facilitate the integration of additional renewable energy into our energy system. In turn, this increases security of supply and eases system-wide pressures on the electricity network (less renewables and network infrastructure required).</a:t>
            </a:r>
          </a:p>
          <a:p>
            <a:pPr indent="-228600" defTabSz="914400">
              <a:lnSpc>
                <a:spcPct val="90000"/>
              </a:lnSpc>
              <a:spcAft>
                <a:spcPts val="600"/>
              </a:spcAft>
              <a:buFont typeface="Arial" panose="020B0604020202020204" pitchFamily="34" charset="0"/>
              <a:buChar char="•"/>
              <a:defRPr/>
            </a:pPr>
            <a:endParaRPr lang="en-US" b="1"/>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7408" t="16959" r="7305" b="11622"/>
          <a:stretch/>
        </p:blipFill>
        <p:spPr>
          <a:xfrm>
            <a:off x="7852450" y="229540"/>
            <a:ext cx="906030" cy="397401"/>
          </a:xfrm>
          <a:prstGeom prst="rect">
            <a:avLst/>
          </a:prstGeom>
        </p:spPr>
      </p:pic>
    </p:spTree>
    <p:extLst>
      <p:ext uri="{BB962C8B-B14F-4D97-AF65-F5344CB8AC3E}">
        <p14:creationId xmlns:p14="http://schemas.microsoft.com/office/powerpoint/2010/main" val="2458331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CD2AA-9011-46C5-BA73-469BA1B7913D}"/>
              </a:ext>
            </a:extLst>
          </p:cNvPr>
          <p:cNvSpPr>
            <a:spLocks noGrp="1"/>
          </p:cNvSpPr>
          <p:nvPr>
            <p:ph type="title"/>
          </p:nvPr>
        </p:nvSpPr>
        <p:spPr>
          <a:xfrm>
            <a:off x="515125" y="1153572"/>
            <a:ext cx="2400300" cy="4461163"/>
          </a:xfrm>
        </p:spPr>
        <p:txBody>
          <a:bodyPr>
            <a:normAutofit/>
          </a:bodyPr>
          <a:lstStyle/>
          <a:p>
            <a:r>
              <a:rPr lang="en-GB" b="1">
                <a:solidFill>
                  <a:srgbClr val="FFFFFF"/>
                </a:solidFill>
              </a:rPr>
              <a:t>Generating Future Growth</a:t>
            </a:r>
            <a:endParaRPr lang="en-GB">
              <a:solidFill>
                <a:srgbClr val="FFFFFF"/>
              </a:solidFill>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29DFBC0-725E-4DE7-A0B2-6A911D2EE7A0}"/>
              </a:ext>
            </a:extLst>
          </p:cNvPr>
          <p:cNvSpPr>
            <a:spLocks noGrp="1"/>
          </p:cNvSpPr>
          <p:nvPr>
            <p:ph idx="1"/>
          </p:nvPr>
        </p:nvSpPr>
        <p:spPr>
          <a:xfrm>
            <a:off x="3071724" y="821932"/>
            <a:ext cx="5179868" cy="5585619"/>
          </a:xfrm>
        </p:spPr>
        <p:txBody>
          <a:bodyPr anchor="ctr">
            <a:normAutofit/>
          </a:bodyPr>
          <a:lstStyle/>
          <a:p>
            <a:pPr marL="257175" indent="-257175">
              <a:buFont typeface="+mj-lt"/>
              <a:buAutoNum type="arabicPeriod"/>
            </a:pPr>
            <a:r>
              <a:rPr lang="en-GB" sz="1800" spc="30" dirty="0">
                <a:latin typeface="Helvetica" panose="020B0604020202020204" pitchFamily="34" charset="0"/>
                <a:ea typeface="Times New Roman" panose="02020603050405020304" pitchFamily="18" charset="0"/>
              </a:rPr>
              <a:t>FE/HE are leading on the H2 Academy work. FE in developing L2 and L3 curriculum and engaging with QUB on developing and shared delivery in L4-L5 and PGCE modules.</a:t>
            </a:r>
            <a:endParaRPr lang="en-GB" sz="1800" dirty="0">
              <a:latin typeface="Calibri" panose="020F0502020204030204" pitchFamily="34" charset="0"/>
              <a:ea typeface="Calibri" panose="020F0502020204030204" pitchFamily="34" charset="0"/>
            </a:endParaRPr>
          </a:p>
          <a:p>
            <a:pPr marL="257175" indent="-257175">
              <a:buFont typeface="+mj-lt"/>
              <a:buAutoNum type="arabicPeriod"/>
            </a:pPr>
            <a:r>
              <a:rPr lang="en-GB" sz="1800" spc="30" dirty="0">
                <a:latin typeface="Helvetica" panose="020B0604020202020204" pitchFamily="34" charset="0"/>
                <a:ea typeface="Times New Roman" panose="02020603050405020304" pitchFamily="18" charset="0"/>
              </a:rPr>
              <a:t>Belfast Met driving forwards with QUB as the H2 Hub in FE.</a:t>
            </a:r>
            <a:endParaRPr lang="en-GB" sz="1800" dirty="0">
              <a:latin typeface="Calibri" panose="020F0502020204030204" pitchFamily="34" charset="0"/>
              <a:ea typeface="Calibri" panose="020F0502020204030204" pitchFamily="34" charset="0"/>
            </a:endParaRPr>
          </a:p>
          <a:p>
            <a:pPr marL="257175" indent="-257175">
              <a:buFont typeface="+mj-lt"/>
              <a:buAutoNum type="arabicPeriod"/>
            </a:pPr>
            <a:r>
              <a:rPr lang="en-GB" sz="1800" spc="30" dirty="0">
                <a:latin typeface="Helvetica" panose="020B0604020202020204" pitchFamily="34" charset="0"/>
                <a:ea typeface="Times New Roman" panose="02020603050405020304" pitchFamily="18" charset="0"/>
              </a:rPr>
              <a:t>Green Economy - Innovation and entrepreneurship are our next steps –Belfast Met/QUB/CASE the Innovation Centres for the Green H2 and wider Green </a:t>
            </a:r>
            <a:r>
              <a:rPr lang="en-GB" sz="1800" spc="30" dirty="0" err="1">
                <a:latin typeface="Helvetica" panose="020B0604020202020204" pitchFamily="34" charset="0"/>
                <a:ea typeface="Times New Roman" panose="02020603050405020304" pitchFamily="18" charset="0"/>
              </a:rPr>
              <a:t>Ecomony</a:t>
            </a:r>
            <a:r>
              <a:rPr lang="en-GB" sz="1800" spc="30" dirty="0">
                <a:latin typeface="Helvetica" panose="020B0604020202020204" pitchFamily="34" charset="0"/>
                <a:ea typeface="Times New Roman" panose="02020603050405020304" pitchFamily="18" charset="0"/>
              </a:rPr>
              <a:t>.</a:t>
            </a:r>
            <a:endParaRPr lang="en-GB" sz="1800" dirty="0">
              <a:latin typeface="Calibri" panose="020F0502020204030204" pitchFamily="34" charset="0"/>
              <a:ea typeface="Calibri" panose="020F0502020204030204" pitchFamily="34" charset="0"/>
            </a:endParaRPr>
          </a:p>
          <a:p>
            <a:pPr marL="257175" indent="-257175">
              <a:buFont typeface="+mj-lt"/>
              <a:buAutoNum type="arabicPeriod"/>
            </a:pPr>
            <a:r>
              <a:rPr lang="en-GB" sz="1800" spc="30" dirty="0">
                <a:latin typeface="Helvetica" panose="020B0604020202020204" pitchFamily="34" charset="0"/>
                <a:ea typeface="Times New Roman" panose="02020603050405020304" pitchFamily="18" charset="0"/>
              </a:rPr>
              <a:t>R&amp;D – capitalise on the shared HE/FE pathway and have the Belfast Met/QUB partnership in R&amp;D formally recognised </a:t>
            </a:r>
            <a:endParaRPr lang="en-GB" sz="1800" dirty="0">
              <a:latin typeface="Calibri" panose="020F0502020204030204" pitchFamily="34" charset="0"/>
              <a:ea typeface="Calibri" panose="020F0502020204030204" pitchFamily="34" charset="0"/>
            </a:endParaRPr>
          </a:p>
          <a:p>
            <a:pPr marL="257175" indent="-257175">
              <a:buFont typeface="+mj-lt"/>
              <a:buAutoNum type="arabicPeriod"/>
            </a:pPr>
            <a:r>
              <a:rPr lang="en-GB" sz="1800" spc="30" dirty="0">
                <a:latin typeface="Helvetica" panose="020B0604020202020204" pitchFamily="34" charset="0"/>
                <a:ea typeface="Times New Roman" panose="02020603050405020304" pitchFamily="18" charset="0"/>
              </a:rPr>
              <a:t>Cross curricular development- expand the work we have delivered in business and management and adapted by the business schools enabling industry to pivot to new business models fit for the green economy and deliver economic growth for NI</a:t>
            </a:r>
            <a:endParaRPr lang="en-GB" sz="1800" dirty="0">
              <a:latin typeface="Calibri" panose="020F0502020204030204" pitchFamily="34" charset="0"/>
              <a:ea typeface="Calibri" panose="020F0502020204030204" pitchFamily="34" charset="0"/>
            </a:endParaRPr>
          </a:p>
          <a:p>
            <a:endParaRPr lang="en-GB" sz="1800" dirty="0"/>
          </a:p>
        </p:txBody>
      </p:sp>
      <p:pic>
        <p:nvPicPr>
          <p:cNvPr id="5" name="Picture 4">
            <a:extLst>
              <a:ext uri="{FF2B5EF4-FFF2-40B4-BE49-F238E27FC236}">
                <a16:creationId xmlns:a16="http://schemas.microsoft.com/office/drawing/2014/main" id="{6C399807-9F39-4E02-B5B4-20D894F2ECCD}"/>
              </a:ext>
            </a:extLst>
          </p:cNvPr>
          <p:cNvPicPr>
            <a:picLocks noChangeAspect="1"/>
          </p:cNvPicPr>
          <p:nvPr/>
        </p:nvPicPr>
        <p:blipFill>
          <a:blip r:embed="rId2"/>
          <a:stretch>
            <a:fillRect/>
          </a:stretch>
        </p:blipFill>
        <p:spPr>
          <a:xfrm>
            <a:off x="7940508" y="315475"/>
            <a:ext cx="834926" cy="365562"/>
          </a:xfrm>
          <a:prstGeom prst="rect">
            <a:avLst/>
          </a:prstGeom>
        </p:spPr>
      </p:pic>
    </p:spTree>
    <p:extLst>
      <p:ext uri="{BB962C8B-B14F-4D97-AF65-F5344CB8AC3E}">
        <p14:creationId xmlns:p14="http://schemas.microsoft.com/office/powerpoint/2010/main" val="230451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PaulMcCormack\AppData\Local\Microsoft\Windows\INetCache\Content.MSO\72E74AF1.tmp">
            <a:extLst>
              <a:ext uri="{FF2B5EF4-FFF2-40B4-BE49-F238E27FC236}">
                <a16:creationId xmlns:a16="http://schemas.microsoft.com/office/drawing/2014/main" id="{3C5E31B2-2E80-4F7D-BDDB-01238B33D49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651" y="247130"/>
            <a:ext cx="1555622" cy="1426885"/>
          </a:xfrm>
          <a:prstGeom prst="rect">
            <a:avLst/>
          </a:prstGeom>
          <a:noFill/>
          <a:ln>
            <a:noFill/>
          </a:ln>
        </p:spPr>
      </p:pic>
      <p:sp>
        <p:nvSpPr>
          <p:cNvPr id="2" name="Title 1">
            <a:extLst>
              <a:ext uri="{FF2B5EF4-FFF2-40B4-BE49-F238E27FC236}">
                <a16:creationId xmlns:a16="http://schemas.microsoft.com/office/drawing/2014/main" id="{A55E928C-2D1A-4EF0-9208-FDE42CACAE9D}"/>
              </a:ext>
            </a:extLst>
          </p:cNvPr>
          <p:cNvSpPr>
            <a:spLocks noGrp="1"/>
          </p:cNvSpPr>
          <p:nvPr>
            <p:ph type="title"/>
          </p:nvPr>
        </p:nvSpPr>
        <p:spPr>
          <a:xfrm>
            <a:off x="1980371" y="403477"/>
            <a:ext cx="7886700" cy="1325563"/>
          </a:xfrm>
        </p:spPr>
        <p:txBody>
          <a:bodyPr>
            <a:normAutofit/>
          </a:bodyPr>
          <a:lstStyle/>
          <a:p>
            <a:r>
              <a:rPr lang="en-GB" sz="3000" b="1" dirty="0">
                <a:solidFill>
                  <a:srgbClr val="00B050"/>
                </a:solidFill>
                <a:latin typeface="Graphic"/>
              </a:rPr>
              <a:t>      </a:t>
            </a:r>
            <a:r>
              <a:rPr lang="en-GB" sz="4800" b="1" dirty="0">
                <a:solidFill>
                  <a:srgbClr val="00B050"/>
                </a:solidFill>
              </a:rPr>
              <a:t>H2CAT</a:t>
            </a:r>
          </a:p>
        </p:txBody>
      </p:sp>
      <p:pic>
        <p:nvPicPr>
          <p:cNvPr id="4" name="Content Placeholder 3">
            <a:extLst>
              <a:ext uri="{FF2B5EF4-FFF2-40B4-BE49-F238E27FC236}">
                <a16:creationId xmlns:a16="http://schemas.microsoft.com/office/drawing/2014/main" id="{50A36654-D359-465C-B57B-DB2723E183A1}"/>
              </a:ext>
            </a:extLst>
          </p:cNvPr>
          <p:cNvPicPr>
            <a:picLocks noGrp="1" noChangeAspect="1"/>
          </p:cNvPicPr>
          <p:nvPr>
            <p:ph idx="1"/>
          </p:nvPr>
        </p:nvPicPr>
        <p:blipFill>
          <a:blip r:embed="rId3"/>
          <a:stretch>
            <a:fillRect/>
          </a:stretch>
        </p:blipFill>
        <p:spPr>
          <a:xfrm>
            <a:off x="2687541" y="824948"/>
            <a:ext cx="7656384" cy="5208104"/>
          </a:xfrm>
          <a:prstGeom prst="rect">
            <a:avLst/>
          </a:prstGeom>
        </p:spPr>
      </p:pic>
      <p:sp>
        <p:nvSpPr>
          <p:cNvPr id="8" name="TextBox 7">
            <a:extLst>
              <a:ext uri="{FF2B5EF4-FFF2-40B4-BE49-F238E27FC236}">
                <a16:creationId xmlns:a16="http://schemas.microsoft.com/office/drawing/2014/main" id="{69CB6954-3E95-49F9-87A0-9CE516388EDB}"/>
              </a:ext>
            </a:extLst>
          </p:cNvPr>
          <p:cNvSpPr txBox="1"/>
          <p:nvPr/>
        </p:nvSpPr>
        <p:spPr>
          <a:xfrm>
            <a:off x="388267" y="2042740"/>
            <a:ext cx="3579434" cy="1323439"/>
          </a:xfrm>
          <a:prstGeom prst="rect">
            <a:avLst/>
          </a:prstGeom>
          <a:noFill/>
        </p:spPr>
        <p:txBody>
          <a:bodyPr wrap="square">
            <a:spAutoFit/>
          </a:bodyPr>
          <a:lstStyle/>
          <a:p>
            <a:pPr marL="342900" indent="-342900">
              <a:buFont typeface="Arial" panose="020B0604020202020204" pitchFamily="34" charset="0"/>
              <a:buChar char="•"/>
            </a:pPr>
            <a:r>
              <a:rPr lang="en-GB" sz="2000" dirty="0"/>
              <a:t>The catalyst for Northern Ireland - powering hydrogen innovation, entrepreneurship and deployment</a:t>
            </a:r>
          </a:p>
        </p:txBody>
      </p:sp>
      <p:sp>
        <p:nvSpPr>
          <p:cNvPr id="10" name="TextBox 9">
            <a:extLst>
              <a:ext uri="{FF2B5EF4-FFF2-40B4-BE49-F238E27FC236}">
                <a16:creationId xmlns:a16="http://schemas.microsoft.com/office/drawing/2014/main" id="{B010050F-66A8-4D77-BBCF-4601D4EB19C2}"/>
              </a:ext>
            </a:extLst>
          </p:cNvPr>
          <p:cNvSpPr txBox="1"/>
          <p:nvPr/>
        </p:nvSpPr>
        <p:spPr>
          <a:xfrm>
            <a:off x="388267" y="3267536"/>
            <a:ext cx="3515823" cy="3477875"/>
          </a:xfrm>
          <a:prstGeom prst="rect">
            <a:avLst/>
          </a:prstGeom>
          <a:noFill/>
        </p:spPr>
        <p:txBody>
          <a:bodyPr wrap="square">
            <a:spAutoFit/>
          </a:bodyPr>
          <a:lstStyle/>
          <a:p>
            <a:pPr marL="342900" indent="-342900">
              <a:buFont typeface="Arial" panose="020B0604020202020204" pitchFamily="34" charset="0"/>
              <a:buChar char="•"/>
            </a:pPr>
            <a:r>
              <a:rPr lang="en-GB" sz="2000" dirty="0"/>
              <a:t>Working in tandem with Government Departments and other stakeholders the centre will inform and support policymakers could do to commercially scale up: Hydrogen, Carbon Capture, Utilisation and Storage (CCUS), Renewables, Waste to energy, Biofuels, Green natural gas</a:t>
            </a:r>
          </a:p>
        </p:txBody>
      </p:sp>
      <p:pic>
        <p:nvPicPr>
          <p:cNvPr id="11" name="Picture 10">
            <a:extLst>
              <a:ext uri="{FF2B5EF4-FFF2-40B4-BE49-F238E27FC236}">
                <a16:creationId xmlns:a16="http://schemas.microsoft.com/office/drawing/2014/main" id="{9D96AB8B-986A-457A-8C34-03A5A6CC09E5}"/>
              </a:ext>
            </a:extLst>
          </p:cNvPr>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8017770" y="287637"/>
            <a:ext cx="707913" cy="310503"/>
          </a:xfrm>
          <a:prstGeom prst="rect">
            <a:avLst/>
          </a:prstGeom>
        </p:spPr>
      </p:pic>
    </p:spTree>
    <p:extLst>
      <p:ext uri="{BB962C8B-B14F-4D97-AF65-F5344CB8AC3E}">
        <p14:creationId xmlns:p14="http://schemas.microsoft.com/office/powerpoint/2010/main" val="49378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p:cNvSpPr/>
          <p:nvPr/>
        </p:nvSpPr>
        <p:spPr>
          <a:xfrm>
            <a:off x="628650" y="365125"/>
            <a:ext cx="4045020"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dirty="0">
                <a:latin typeface="+mj-lt"/>
                <a:ea typeface="+mj-ea"/>
                <a:cs typeface="+mj-cs"/>
              </a:rPr>
              <a:t>The new Energy Normal</a:t>
            </a:r>
          </a:p>
        </p:txBody>
      </p:sp>
      <p:sp>
        <p:nvSpPr>
          <p:cNvPr id="3" name="Content Placeholder 2">
            <a:extLst>
              <a:ext uri="{FF2B5EF4-FFF2-40B4-BE49-F238E27FC236}">
                <a16:creationId xmlns:a16="http://schemas.microsoft.com/office/drawing/2014/main" id="{311EBC5F-1EE7-4487-9765-80D5C6016A2F}"/>
              </a:ext>
            </a:extLst>
          </p:cNvPr>
          <p:cNvSpPr>
            <a:spLocks noGrp="1"/>
          </p:cNvSpPr>
          <p:nvPr>
            <p:ph idx="1"/>
          </p:nvPr>
        </p:nvSpPr>
        <p:spPr>
          <a:xfrm>
            <a:off x="628650" y="1825625"/>
            <a:ext cx="4045020" cy="4351338"/>
          </a:xfrm>
        </p:spPr>
        <p:txBody>
          <a:bodyPr vert="horz" lIns="91440" tIns="45720" rIns="91440" bIns="45720" rtlCol="0">
            <a:normAutofit/>
          </a:bodyPr>
          <a:lstStyle/>
          <a:p>
            <a:pPr indent="-228600" defTabSz="914400"/>
            <a:r>
              <a:rPr lang="en-US" dirty="0"/>
              <a:t>Business as usual is no longer an option </a:t>
            </a:r>
          </a:p>
          <a:p>
            <a:pPr indent="-228600" defTabSz="914400"/>
            <a:r>
              <a:rPr lang="en-US" dirty="0"/>
              <a:t>We must increase our pace towards a net-zero future. </a:t>
            </a:r>
          </a:p>
          <a:p>
            <a:pPr indent="-228600" defTabSz="914400"/>
            <a:r>
              <a:rPr lang="en-US" dirty="0"/>
              <a:t>Climate change presents a fundamental challenge to society. It is a shared challenge, and all must play their role. </a:t>
            </a:r>
          </a:p>
          <a:p>
            <a:pPr indent="-228600" defTabSz="914400"/>
            <a:r>
              <a:rPr lang="en-US" dirty="0">
                <a:effectLst/>
              </a:rPr>
              <a:t>An all inclusive approach investigating green hydrogen and the resultant benefits for NI society, industry and the environment</a:t>
            </a:r>
            <a:endParaRPr lang="en-US" dirty="0"/>
          </a:p>
          <a:p>
            <a:pPr indent="-228600" defTabSz="914400"/>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71000"/>
                    </a14:imgEffect>
                  </a14:imgLayer>
                </a14:imgProps>
              </a:ext>
            </a:extLst>
          </a:blip>
          <a:srcRect l="17161" r="26588" b="-1"/>
          <a:stretch/>
        </p:blipFill>
        <p:spPr>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70BF58-BD07-427D-8725-C3F40EAD3C5E}"/>
              </a:ext>
            </a:extLst>
          </p:cNvPr>
          <p:cNvPicPr>
            <a:picLocks noChangeAspect="1"/>
          </p:cNvPicPr>
          <p:nvPr/>
        </p:nvPicPr>
        <p:blipFill>
          <a:blip r:embed="rId4"/>
          <a:stretch>
            <a:fillRect/>
          </a:stretch>
        </p:blipFill>
        <p:spPr>
          <a:xfrm>
            <a:off x="7865130" y="400731"/>
            <a:ext cx="792549" cy="347502"/>
          </a:xfrm>
          <a:prstGeom prst="rect">
            <a:avLst/>
          </a:prstGeom>
        </p:spPr>
      </p:pic>
    </p:spTree>
    <p:extLst>
      <p:ext uri="{BB962C8B-B14F-4D97-AF65-F5344CB8AC3E}">
        <p14:creationId xmlns:p14="http://schemas.microsoft.com/office/powerpoint/2010/main" val="209402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65034"/>
            <a:ext cx="3902103" cy="5932393"/>
          </a:xfrm>
          <a:prstGeom prst="rect">
            <a:avLst/>
          </a:prstGeom>
          <a:noFill/>
        </p:spPr>
        <p:txBody>
          <a:bodyPr wrap="square" rtlCol="0">
            <a:spAutoFit/>
          </a:bodyPr>
          <a:lstStyle/>
          <a:p>
            <a:pPr marL="342900" indent="-342900" algn="just" defTabSz="342900">
              <a:buFont typeface="Arial" panose="020B0604020202020204" pitchFamily="34" charset="0"/>
              <a:buChar char="•"/>
              <a:defRPr/>
            </a:pPr>
            <a:r>
              <a:rPr lang="en-US" sz="2100" dirty="0">
                <a:solidFill>
                  <a:prstClr val="black"/>
                </a:solidFill>
                <a:latin typeface="Open Sans"/>
                <a:cs typeface="Open Sans"/>
              </a:rPr>
              <a:t>The world is racing to scale up Green Hydrogen to help meet our C02 reduction targets</a:t>
            </a:r>
          </a:p>
          <a:p>
            <a:pPr marL="342900" indent="-342900" algn="just" defTabSz="342900">
              <a:buFont typeface="Arial" panose="020B0604020202020204" pitchFamily="34" charset="0"/>
              <a:buChar char="•"/>
              <a:defRPr/>
            </a:pPr>
            <a:endParaRPr lang="en-US" sz="2100" dirty="0">
              <a:solidFill>
                <a:prstClr val="black"/>
              </a:solidFill>
              <a:latin typeface="Open Sans"/>
              <a:cs typeface="Open Sans"/>
            </a:endParaRPr>
          </a:p>
          <a:p>
            <a:pPr marL="342900" indent="-342900" algn="just" defTabSz="342900">
              <a:buFont typeface="Arial" panose="020B0604020202020204" pitchFamily="34" charset="0"/>
              <a:buChar char="•"/>
              <a:defRPr/>
            </a:pPr>
            <a:r>
              <a:rPr lang="en-US" sz="2100" dirty="0">
                <a:solidFill>
                  <a:prstClr val="black"/>
                </a:solidFill>
                <a:latin typeface="Open Sans"/>
                <a:cs typeface="Open Sans"/>
              </a:rPr>
              <a:t>However, as we scale up the use of GREEN H2 it must be done smartly and give us </a:t>
            </a:r>
            <a:r>
              <a:rPr lang="en-US" sz="2100" b="1" i="1" dirty="0">
                <a:solidFill>
                  <a:srgbClr val="00B050"/>
                </a:solidFill>
                <a:latin typeface="Open Sans"/>
                <a:cs typeface="Open Sans"/>
              </a:rPr>
              <a:t>SMARTH2</a:t>
            </a:r>
          </a:p>
          <a:p>
            <a:pPr marL="342900" indent="-342900" algn="just" defTabSz="342900">
              <a:buFont typeface="Arial" panose="020B0604020202020204" pitchFamily="34" charset="0"/>
              <a:buChar char="•"/>
              <a:defRPr/>
            </a:pPr>
            <a:endParaRPr lang="en-US" sz="2100" b="1" i="1" dirty="0">
              <a:solidFill>
                <a:srgbClr val="00B050"/>
              </a:solidFill>
              <a:latin typeface="Open Sans"/>
              <a:cs typeface="Open Sans"/>
            </a:endParaRPr>
          </a:p>
          <a:p>
            <a:pPr marL="342900" indent="-342900" algn="just" defTabSz="342900">
              <a:buFont typeface="Arial" panose="020B0604020202020204" pitchFamily="34" charset="0"/>
              <a:buChar char="•"/>
              <a:defRPr/>
            </a:pPr>
            <a:r>
              <a:rPr lang="en-GB" sz="2400" b="1" i="1" dirty="0">
                <a:solidFill>
                  <a:srgbClr val="00B050"/>
                </a:solidFill>
                <a:latin typeface="EONBrixSans"/>
              </a:rPr>
              <a:t>SMART H2 </a:t>
            </a:r>
            <a:r>
              <a:rPr lang="en-GB" sz="2400" dirty="0">
                <a:solidFill>
                  <a:srgbClr val="00B050"/>
                </a:solidFill>
                <a:latin typeface="EONBrixSans"/>
              </a:rPr>
              <a:t>is the </a:t>
            </a:r>
            <a:r>
              <a:rPr lang="en-GB" sz="2400" b="1" i="1" dirty="0">
                <a:solidFill>
                  <a:srgbClr val="00B050"/>
                </a:solidFill>
                <a:latin typeface="EONBrixSans"/>
              </a:rPr>
              <a:t>commodification pathway </a:t>
            </a:r>
            <a:r>
              <a:rPr lang="en-GB" sz="2400" dirty="0">
                <a:solidFill>
                  <a:srgbClr val="00B050"/>
                </a:solidFill>
                <a:latin typeface="EONBrixSans"/>
              </a:rPr>
              <a:t>for green hydrogen integration into our energy mix</a:t>
            </a:r>
            <a:endParaRPr lang="en-US" sz="2400" b="1" i="1" dirty="0">
              <a:solidFill>
                <a:srgbClr val="00B050"/>
              </a:solidFill>
              <a:latin typeface="Open Sans"/>
              <a:cs typeface="Open Sans"/>
            </a:endParaRPr>
          </a:p>
          <a:p>
            <a:pPr algn="just" defTabSz="342900">
              <a:defRPr/>
            </a:pPr>
            <a:endParaRPr lang="en-US" sz="2100" b="1" i="1" dirty="0">
              <a:solidFill>
                <a:srgbClr val="00B050"/>
              </a:solidFill>
              <a:latin typeface="Open Sans"/>
              <a:cs typeface="Open Sans"/>
            </a:endParaRPr>
          </a:p>
          <a:p>
            <a:pPr algn="just" defTabSz="342900">
              <a:defRPr/>
            </a:pPr>
            <a:endParaRPr lang="en-US" sz="2850" dirty="0">
              <a:solidFill>
                <a:prstClr val="black"/>
              </a:solidFill>
              <a:latin typeface="Open Sans"/>
              <a:cs typeface="Open Sans"/>
            </a:endParaRPr>
          </a:p>
        </p:txBody>
      </p:sp>
      <p:sp>
        <p:nvSpPr>
          <p:cNvPr id="2" name="TextBox 1"/>
          <p:cNvSpPr txBox="1"/>
          <p:nvPr/>
        </p:nvSpPr>
        <p:spPr>
          <a:xfrm>
            <a:off x="3838492" y="835624"/>
            <a:ext cx="3233057" cy="830997"/>
          </a:xfrm>
          <a:prstGeom prst="rect">
            <a:avLst/>
          </a:prstGeom>
          <a:noFill/>
        </p:spPr>
        <p:txBody>
          <a:bodyPr wrap="square" rtlCol="0">
            <a:spAutoFit/>
          </a:bodyPr>
          <a:lstStyle/>
          <a:p>
            <a:pPr lvl="0" algn="r">
              <a:defRPr/>
            </a:pPr>
            <a:r>
              <a:rPr lang="en-US" sz="4800" b="1" i="1" dirty="0">
                <a:solidFill>
                  <a:srgbClr val="00B050"/>
                </a:solidFill>
                <a:latin typeface="+mj-lt"/>
                <a:cs typeface="Open Sans"/>
              </a:rPr>
              <a:t>SMART H2</a:t>
            </a:r>
          </a:p>
        </p:txBody>
      </p:sp>
      <p:graphicFrame>
        <p:nvGraphicFramePr>
          <p:cNvPr id="10" name="Diagram 9"/>
          <p:cNvGraphicFramePr/>
          <p:nvPr>
            <p:extLst>
              <p:ext uri="{D42A27DB-BD31-4B8C-83A1-F6EECF244321}">
                <p14:modId xmlns:p14="http://schemas.microsoft.com/office/powerpoint/2010/main" val="181874532"/>
              </p:ext>
            </p:extLst>
          </p:nvPr>
        </p:nvGraphicFramePr>
        <p:xfrm>
          <a:off x="678310" y="5001894"/>
          <a:ext cx="8163540" cy="1901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632D8AC-4CCF-4C5A-B4C9-924826157A25}"/>
              </a:ext>
            </a:extLst>
          </p:cNvPr>
          <p:cNvPicPr>
            <a:picLocks noChangeAspect="1"/>
          </p:cNvPicPr>
          <p:nvPr/>
        </p:nvPicPr>
        <p:blipFill>
          <a:blip r:embed="rId7"/>
          <a:stretch>
            <a:fillRect/>
          </a:stretch>
        </p:blipFill>
        <p:spPr>
          <a:xfrm>
            <a:off x="8143426" y="265558"/>
            <a:ext cx="792549" cy="347502"/>
          </a:xfrm>
          <a:prstGeom prst="rect">
            <a:avLst/>
          </a:prstGeom>
        </p:spPr>
      </p:pic>
      <p:pic>
        <p:nvPicPr>
          <p:cNvPr id="5" name="Picture 4">
            <a:extLst>
              <a:ext uri="{FF2B5EF4-FFF2-40B4-BE49-F238E27FC236}">
                <a16:creationId xmlns:a16="http://schemas.microsoft.com/office/drawing/2014/main" id="{7801A39D-3CB3-498F-9EE4-365A1C041EDC}"/>
              </a:ext>
            </a:extLst>
          </p:cNvPr>
          <p:cNvPicPr>
            <a:picLocks noChangeAspect="1"/>
          </p:cNvPicPr>
          <p:nvPr/>
        </p:nvPicPr>
        <p:blipFill>
          <a:blip r:embed="rId8"/>
          <a:stretch>
            <a:fillRect/>
          </a:stretch>
        </p:blipFill>
        <p:spPr>
          <a:xfrm>
            <a:off x="3904090" y="1990989"/>
            <a:ext cx="5239910" cy="2876021"/>
          </a:xfrm>
          <a:prstGeom prst="rect">
            <a:avLst/>
          </a:prstGeom>
        </p:spPr>
      </p:pic>
    </p:spTree>
    <p:extLst>
      <p:ext uri="{BB962C8B-B14F-4D97-AF65-F5344CB8AC3E}">
        <p14:creationId xmlns:p14="http://schemas.microsoft.com/office/powerpoint/2010/main" val="600536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CF8526-4AB2-43FA-A4B3-26F382003CD8}"/>
              </a:ext>
            </a:extLst>
          </p:cNvPr>
          <p:cNvSpPr/>
          <p:nvPr/>
        </p:nvSpPr>
        <p:spPr>
          <a:xfrm>
            <a:off x="480059" y="1101277"/>
            <a:ext cx="3598959" cy="1467631"/>
          </a:xfrm>
          <a:prstGeom prst="rect">
            <a:avLst/>
          </a:prstGeom>
        </p:spPr>
        <p:txBody>
          <a:bodyPr vert="horz" lIns="68580" tIns="34290" rIns="68580" bIns="34290" rtlCol="0" anchor="b">
            <a:noAutofit/>
          </a:bodyPr>
          <a:lstStyle/>
          <a:p>
            <a:pPr defTabSz="685800" fontAlgn="base">
              <a:lnSpc>
                <a:spcPct val="90000"/>
              </a:lnSpc>
              <a:spcBef>
                <a:spcPct val="0"/>
              </a:spcBef>
              <a:spcAft>
                <a:spcPts val="450"/>
              </a:spcAft>
              <a:defRPr/>
            </a:pPr>
            <a:r>
              <a:rPr lang="en-US" sz="3200" b="1" i="1" dirty="0">
                <a:solidFill>
                  <a:srgbClr val="0056A4"/>
                </a:solidFill>
                <a:latin typeface="+mj-lt"/>
                <a:ea typeface="+mj-ea"/>
                <a:cs typeface="+mj-cs"/>
              </a:rPr>
              <a:t>Net zero by 2050 requires huge leaps in clean energy innovation</a:t>
            </a:r>
          </a:p>
        </p:txBody>
      </p:sp>
      <p:sp>
        <p:nvSpPr>
          <p:cNvPr id="3" name="Content Placeholder 2">
            <a:extLst>
              <a:ext uri="{FF2B5EF4-FFF2-40B4-BE49-F238E27FC236}">
                <a16:creationId xmlns:a16="http://schemas.microsoft.com/office/drawing/2014/main" id="{311EBC5F-1EE7-4487-9765-80D5C6016A2F}"/>
              </a:ext>
            </a:extLst>
          </p:cNvPr>
          <p:cNvSpPr>
            <a:spLocks noGrp="1"/>
          </p:cNvSpPr>
          <p:nvPr>
            <p:ph idx="1"/>
          </p:nvPr>
        </p:nvSpPr>
        <p:spPr>
          <a:xfrm>
            <a:off x="480060" y="3011924"/>
            <a:ext cx="3182692" cy="2490501"/>
          </a:xfrm>
        </p:spPr>
        <p:txBody>
          <a:bodyPr vert="horz" lIns="68580" tIns="34290" rIns="68580" bIns="34290" rtlCol="0">
            <a:normAutofit/>
          </a:bodyPr>
          <a:lstStyle/>
          <a:p>
            <a:r>
              <a:rPr lang="en-US" sz="1050" dirty="0"/>
              <a:t>Reaching net zero by 2050 requires further rapid deployment of available technologies as well as widespread use of technologies that are not on the market yet. </a:t>
            </a:r>
          </a:p>
          <a:p>
            <a:r>
              <a:rPr lang="en-US" sz="1050" dirty="0"/>
              <a:t>Most of the global reductions in CO</a:t>
            </a:r>
            <a:r>
              <a:rPr lang="en-US" sz="1050" baseline="-25000" dirty="0"/>
              <a:t>2</a:t>
            </a:r>
            <a:r>
              <a:rPr lang="en-US" sz="1050" dirty="0"/>
              <a:t> emissions through 2030 in our pathway come from technologies readily available today. </a:t>
            </a:r>
          </a:p>
          <a:p>
            <a:r>
              <a:rPr lang="en-US" sz="1050" dirty="0"/>
              <a:t>But in 2050, almost half the reductions come from technologies that are currently at the demonstration or prototype phase such as the ITEG Orbital or the </a:t>
            </a:r>
            <a:r>
              <a:rPr lang="en-US" sz="1050"/>
              <a:t>GenComm GeoH2</a:t>
            </a:r>
            <a:endParaRPr lang="en-US" sz="1050" dirty="0"/>
          </a:p>
          <a:p>
            <a:r>
              <a:rPr lang="en-US" sz="1050" dirty="0"/>
              <a:t>In heavy industry and long-distance transport, the share of emissions reductions from technologies that are still under development today is even higher.</a:t>
            </a:r>
          </a:p>
        </p:txBody>
      </p:sp>
      <p:pic>
        <p:nvPicPr>
          <p:cNvPr id="5" name="Picture 4">
            <a:extLst>
              <a:ext uri="{FF2B5EF4-FFF2-40B4-BE49-F238E27FC236}">
                <a16:creationId xmlns:a16="http://schemas.microsoft.com/office/drawing/2014/main" id="{06CFAA17-1CD1-4D10-A967-08738C17D7D8}"/>
              </a:ext>
            </a:extLst>
          </p:cNvPr>
          <p:cNvPicPr>
            <a:picLocks noChangeAspect="1"/>
          </p:cNvPicPr>
          <p:nvPr/>
        </p:nvPicPr>
        <p:blipFill rotWithShape="1">
          <a:blip r:embed="rId2"/>
          <a:srcRect l="22858" r="14202" b="1"/>
          <a:stretch/>
        </p:blipFill>
        <p:spPr>
          <a:xfrm>
            <a:off x="3983777" y="85725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a:extLst>
              <a:ext uri="{FF2B5EF4-FFF2-40B4-BE49-F238E27FC236}">
                <a16:creationId xmlns:a16="http://schemas.microsoft.com/office/drawing/2014/main" id="{F3BD020A-4FAB-4045-A075-84EC4AFE427F}"/>
              </a:ext>
            </a:extLst>
          </p:cNvPr>
          <p:cNvPicPr>
            <a:picLocks noChangeAspect="1"/>
          </p:cNvPicPr>
          <p:nvPr/>
        </p:nvPicPr>
        <p:blipFill>
          <a:blip r:embed="rId3"/>
          <a:stretch>
            <a:fillRect/>
          </a:stretch>
        </p:blipFill>
        <p:spPr>
          <a:xfrm>
            <a:off x="8091152" y="248202"/>
            <a:ext cx="792549" cy="347502"/>
          </a:xfrm>
          <a:prstGeom prst="rect">
            <a:avLst/>
          </a:prstGeom>
        </p:spPr>
      </p:pic>
    </p:spTree>
    <p:extLst>
      <p:ext uri="{BB962C8B-B14F-4D97-AF65-F5344CB8AC3E}">
        <p14:creationId xmlns:p14="http://schemas.microsoft.com/office/powerpoint/2010/main" val="1744286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Autofit/>
          </a:bodyPr>
          <a:lstStyle/>
          <a:p>
            <a:r>
              <a:rPr lang="en-GB" sz="4800" b="1" i="1" dirty="0"/>
              <a:t>Green H2 Energy Opportunity</a:t>
            </a:r>
            <a:endParaRPr lang="en-GB" sz="4800" i="1"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r>
              <a:rPr lang="en-GB" sz="1500" dirty="0"/>
              <a:t>Renewable energy sources continue to increase their share of installed capacity worldwide. Their integration, in conjunction with increased energy efficiency and other low-carbon technologies, constitutes the best opportunity to achieve energy sustainability. </a:t>
            </a:r>
          </a:p>
          <a:p>
            <a:r>
              <a:rPr lang="en-GB" sz="1500" dirty="0"/>
              <a:t>Renewable energy sources also constitute the best option to avert the risks that conventional non-renewable sources pose to health, geopolitics, the economy and the environment. In accordance with their commitment to the Paris Agreement of 2015, </a:t>
            </a:r>
          </a:p>
        </p:txBody>
      </p:sp>
      <p:pic>
        <p:nvPicPr>
          <p:cNvPr id="5" name="Picture 4" descr="Wind turbines against blue sky">
            <a:extLst>
              <a:ext uri="{FF2B5EF4-FFF2-40B4-BE49-F238E27FC236}">
                <a16:creationId xmlns:a16="http://schemas.microsoft.com/office/drawing/2014/main" id="{8F45B3E7-404B-4193-B84C-9E0C0194CFEC}"/>
              </a:ext>
            </a:extLst>
          </p:cNvPr>
          <p:cNvPicPr>
            <a:picLocks noChangeAspect="1"/>
          </p:cNvPicPr>
          <p:nvPr/>
        </p:nvPicPr>
        <p:blipFill rotWithShape="1">
          <a:blip r:embed="rId3"/>
          <a:srcRect l="31483" r="21569"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8" name="Picture 7">
            <a:extLst>
              <a:ext uri="{FF2B5EF4-FFF2-40B4-BE49-F238E27FC236}">
                <a16:creationId xmlns:a16="http://schemas.microsoft.com/office/drawing/2014/main" id="{D4A366F9-154B-4B62-88EF-973AB6941CC3}"/>
              </a:ext>
            </a:extLst>
          </p:cNvPr>
          <p:cNvPicPr>
            <a:picLocks noChangeAspect="1"/>
          </p:cNvPicPr>
          <p:nvPr/>
        </p:nvPicPr>
        <p:blipFill>
          <a:blip r:embed="rId4"/>
          <a:stretch>
            <a:fillRect/>
          </a:stretch>
        </p:blipFill>
        <p:spPr>
          <a:xfrm>
            <a:off x="8091152" y="248202"/>
            <a:ext cx="792549" cy="347502"/>
          </a:xfrm>
          <a:prstGeom prst="rect">
            <a:avLst/>
          </a:prstGeom>
        </p:spPr>
      </p:pic>
    </p:spTree>
    <p:extLst>
      <p:ext uri="{BB962C8B-B14F-4D97-AF65-F5344CB8AC3E}">
        <p14:creationId xmlns:p14="http://schemas.microsoft.com/office/powerpoint/2010/main" val="231321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EC705-2E63-45FA-BF7E-9AF1CB99CA9F}"/>
              </a:ext>
            </a:extLst>
          </p:cNvPr>
          <p:cNvSpPr>
            <a:spLocks noGrp="1"/>
          </p:cNvSpPr>
          <p:nvPr>
            <p:ph type="title"/>
          </p:nvPr>
        </p:nvSpPr>
        <p:spPr>
          <a:xfrm>
            <a:off x="429369" y="238539"/>
            <a:ext cx="8263890" cy="1434415"/>
          </a:xfrm>
        </p:spPr>
        <p:txBody>
          <a:bodyPr vert="horz" lIns="91440" tIns="45720" rIns="91440" bIns="45720" rtlCol="0" anchor="b">
            <a:normAutofit/>
          </a:bodyPr>
          <a:lstStyle/>
          <a:p>
            <a:pPr defTabSz="914400"/>
            <a:r>
              <a:rPr lang="en-US" sz="4700" b="1" i="1" dirty="0"/>
              <a:t>Closing the H2 Gap</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8D43CF-8FB7-4473-B5BF-4097417CF334}"/>
              </a:ext>
            </a:extLst>
          </p:cNvPr>
          <p:cNvSpPr>
            <a:spLocks noGrp="1"/>
          </p:cNvSpPr>
          <p:nvPr>
            <p:ph sz="half" idx="1"/>
          </p:nvPr>
        </p:nvSpPr>
        <p:spPr>
          <a:xfrm>
            <a:off x="429369" y="2071316"/>
            <a:ext cx="5035164" cy="4119172"/>
          </a:xfrm>
        </p:spPr>
        <p:txBody>
          <a:bodyPr vert="horz" lIns="91440" tIns="45720" rIns="91440" bIns="45720" rtlCol="0" anchor="t">
            <a:normAutofit/>
          </a:bodyPr>
          <a:lstStyle/>
          <a:p>
            <a:pPr indent="-228600" defTabSz="914400"/>
            <a:r>
              <a:rPr lang="en-US" sz="1900"/>
              <a:t>Hydrogen is now a fundamental pillar of energy policy of the EU as it transitions to a net zero future, it is the catalyst driving Europe’s energy transition. Long heralded as an alternative to fossil fuels Hydrogen faces challenges in helping solve the our dirtiest energy problems. </a:t>
            </a:r>
          </a:p>
          <a:p>
            <a:pPr indent="-228600" defTabSz="914400"/>
            <a:r>
              <a:rPr lang="en-US" sz="1900"/>
              <a:t>Optimising the Hydrogen journey by fortifying the hydrogen supply chain, production, storage and use for existing and new developing markets is key to creating a successful hydrogen Europe. </a:t>
            </a:r>
            <a:endParaRPr lang="en-US" sz="1900" b="1"/>
          </a:p>
          <a:p>
            <a:pPr indent="-228600" defTabSz="914400"/>
            <a:endParaRPr lang="en-US" sz="1900"/>
          </a:p>
        </p:txBody>
      </p:sp>
      <p:pic>
        <p:nvPicPr>
          <p:cNvPr id="10" name="Picture 9">
            <a:extLst>
              <a:ext uri="{FF2B5EF4-FFF2-40B4-BE49-F238E27FC236}">
                <a16:creationId xmlns:a16="http://schemas.microsoft.com/office/drawing/2014/main" id="{A2E2B2C0-947D-4B92-A900-EEF5005817AF}"/>
              </a:ext>
            </a:extLst>
          </p:cNvPr>
          <p:cNvPicPr>
            <a:picLocks noChangeAspect="1"/>
          </p:cNvPicPr>
          <p:nvPr/>
        </p:nvPicPr>
        <p:blipFill rotWithShape="1">
          <a:blip r:embed="rId2"/>
          <a:srcRect l="45673" r="16388"/>
          <a:stretch/>
        </p:blipFill>
        <p:spPr>
          <a:xfrm>
            <a:off x="5756743" y="2093976"/>
            <a:ext cx="2955798" cy="4096512"/>
          </a:xfrm>
          <a:prstGeom prst="rect">
            <a:avLst/>
          </a:prstGeom>
        </p:spPr>
      </p:pic>
      <p:pic>
        <p:nvPicPr>
          <p:cNvPr id="9" name="Picture 8">
            <a:extLst>
              <a:ext uri="{FF2B5EF4-FFF2-40B4-BE49-F238E27FC236}">
                <a16:creationId xmlns:a16="http://schemas.microsoft.com/office/drawing/2014/main" id="{075C74DB-C7B8-421C-96C8-4B1049E81F4F}"/>
              </a:ext>
            </a:extLst>
          </p:cNvPr>
          <p:cNvPicPr>
            <a:picLocks noChangeAspect="1"/>
          </p:cNvPicPr>
          <p:nvPr/>
        </p:nvPicPr>
        <p:blipFill>
          <a:blip r:embed="rId3"/>
          <a:stretch>
            <a:fillRect/>
          </a:stretch>
        </p:blipFill>
        <p:spPr>
          <a:xfrm>
            <a:off x="8091152" y="248202"/>
            <a:ext cx="792549" cy="347502"/>
          </a:xfrm>
          <a:prstGeom prst="rect">
            <a:avLst/>
          </a:prstGeom>
        </p:spPr>
      </p:pic>
    </p:spTree>
    <p:extLst>
      <p:ext uri="{BB962C8B-B14F-4D97-AF65-F5344CB8AC3E}">
        <p14:creationId xmlns:p14="http://schemas.microsoft.com/office/powerpoint/2010/main" val="320594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548640"/>
            <a:ext cx="2700645" cy="5431536"/>
          </a:xfrm>
        </p:spPr>
        <p:txBody>
          <a:bodyPr>
            <a:normAutofit/>
          </a:bodyPr>
          <a:lstStyle/>
          <a:p>
            <a:r>
              <a:rPr lang="en-GB" sz="4300" b="1" i="1"/>
              <a:t>Affirmative Action</a:t>
            </a:r>
            <a:endParaRPr lang="en-GB" sz="4300" i="1"/>
          </a:p>
        </p:txBody>
      </p:sp>
      <p:sp>
        <p:nvSpPr>
          <p:cNvPr id="14"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347917" y="3261001"/>
            <a:ext cx="4480560" cy="13716"/>
          </a:xfrm>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 name="connsiteX0" fmla="*/ 0 w 4480560"/>
              <a:gd name="connsiteY0" fmla="*/ 0 h 13716"/>
              <a:gd name="connsiteX1" fmla="*/ 595274 w 4480560"/>
              <a:gd name="connsiteY1" fmla="*/ 0 h 13716"/>
              <a:gd name="connsiteX2" fmla="*/ 1100938 w 4480560"/>
              <a:gd name="connsiteY2" fmla="*/ 0 h 13716"/>
              <a:gd name="connsiteX3" fmla="*/ 1830629 w 4480560"/>
              <a:gd name="connsiteY3" fmla="*/ 0 h 13716"/>
              <a:gd name="connsiteX4" fmla="*/ 2425903 w 4480560"/>
              <a:gd name="connsiteY4" fmla="*/ 0 h 13716"/>
              <a:gd name="connsiteX5" fmla="*/ 3021178 w 4480560"/>
              <a:gd name="connsiteY5" fmla="*/ 0 h 13716"/>
              <a:gd name="connsiteX6" fmla="*/ 3750869 w 4480560"/>
              <a:gd name="connsiteY6" fmla="*/ 0 h 13716"/>
              <a:gd name="connsiteX7" fmla="*/ 4480560 w 4480560"/>
              <a:gd name="connsiteY7" fmla="*/ 0 h 13716"/>
              <a:gd name="connsiteX8" fmla="*/ 4480560 w 4480560"/>
              <a:gd name="connsiteY8" fmla="*/ 13716 h 13716"/>
              <a:gd name="connsiteX9" fmla="*/ 3930091 w 4480560"/>
              <a:gd name="connsiteY9" fmla="*/ 13716 h 13716"/>
              <a:gd name="connsiteX10" fmla="*/ 3290011 w 4480560"/>
              <a:gd name="connsiteY10" fmla="*/ 13716 h 13716"/>
              <a:gd name="connsiteX11" fmla="*/ 2649931 w 4480560"/>
              <a:gd name="connsiteY11" fmla="*/ 13716 h 13716"/>
              <a:gd name="connsiteX12" fmla="*/ 2054657 w 4480560"/>
              <a:gd name="connsiteY12" fmla="*/ 13716 h 13716"/>
              <a:gd name="connsiteX13" fmla="*/ 1324966 w 4480560"/>
              <a:gd name="connsiteY13" fmla="*/ 13716 h 13716"/>
              <a:gd name="connsiteX14" fmla="*/ 595274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574" y="14606"/>
                  <a:pt x="338605" y="-40"/>
                  <a:pt x="595274" y="0"/>
                </a:cubicBezTo>
                <a:cubicBezTo>
                  <a:pt x="856171" y="-2198"/>
                  <a:pt x="863435" y="-13333"/>
                  <a:pt x="1100938" y="0"/>
                </a:cubicBezTo>
                <a:cubicBezTo>
                  <a:pt x="1340270" y="17713"/>
                  <a:pt x="1418448" y="-18893"/>
                  <a:pt x="1651406" y="0"/>
                </a:cubicBezTo>
                <a:cubicBezTo>
                  <a:pt x="1875387" y="1627"/>
                  <a:pt x="2153037" y="22688"/>
                  <a:pt x="2336292" y="0"/>
                </a:cubicBezTo>
                <a:cubicBezTo>
                  <a:pt x="2522206" y="-4211"/>
                  <a:pt x="2718333" y="34959"/>
                  <a:pt x="2931566" y="0"/>
                </a:cubicBezTo>
                <a:cubicBezTo>
                  <a:pt x="3137043" y="-17106"/>
                  <a:pt x="3304331" y="1415"/>
                  <a:pt x="3482035" y="0"/>
                </a:cubicBezTo>
                <a:cubicBezTo>
                  <a:pt x="3649837" y="-24078"/>
                  <a:pt x="4010577" y="-51921"/>
                  <a:pt x="4480560" y="0"/>
                </a:cubicBezTo>
                <a:cubicBezTo>
                  <a:pt x="4480642" y="3611"/>
                  <a:pt x="4480510" y="9346"/>
                  <a:pt x="4480560" y="13716"/>
                </a:cubicBezTo>
                <a:cubicBezTo>
                  <a:pt x="4305601" y="36948"/>
                  <a:pt x="4025154" y="21890"/>
                  <a:pt x="3840480" y="13716"/>
                </a:cubicBezTo>
                <a:cubicBezTo>
                  <a:pt x="3668919" y="-16903"/>
                  <a:pt x="3556555" y="-17246"/>
                  <a:pt x="3290011" y="13716"/>
                </a:cubicBezTo>
                <a:cubicBezTo>
                  <a:pt x="2991827" y="13600"/>
                  <a:pt x="2862038" y="-27094"/>
                  <a:pt x="2560320" y="13716"/>
                </a:cubicBezTo>
                <a:cubicBezTo>
                  <a:pt x="2273396" y="32804"/>
                  <a:pt x="2159701" y="35426"/>
                  <a:pt x="1965046" y="13716"/>
                </a:cubicBezTo>
                <a:cubicBezTo>
                  <a:pt x="1785994" y="24616"/>
                  <a:pt x="1686680" y="47748"/>
                  <a:pt x="1459382" y="13716"/>
                </a:cubicBezTo>
                <a:cubicBezTo>
                  <a:pt x="1260610" y="398"/>
                  <a:pt x="913962" y="26960"/>
                  <a:pt x="774497" y="13716"/>
                </a:cubicBezTo>
                <a:cubicBezTo>
                  <a:pt x="689426" y="-2719"/>
                  <a:pt x="378264" y="1751"/>
                  <a:pt x="0" y="13716"/>
                </a:cubicBezTo>
                <a:cubicBezTo>
                  <a:pt x="-173" y="8371"/>
                  <a:pt x="-387" y="6213"/>
                  <a:pt x="0" y="0"/>
                </a:cubicBezTo>
                <a:close/>
              </a:path>
              <a:path w="4480560" h="13716" stroke="0" extrusionOk="0">
                <a:moveTo>
                  <a:pt x="0" y="0"/>
                </a:moveTo>
                <a:cubicBezTo>
                  <a:pt x="290844" y="5546"/>
                  <a:pt x="318443" y="10543"/>
                  <a:pt x="595274" y="0"/>
                </a:cubicBezTo>
                <a:cubicBezTo>
                  <a:pt x="862223" y="-10630"/>
                  <a:pt x="1008164" y="-6970"/>
                  <a:pt x="1100938" y="0"/>
                </a:cubicBezTo>
                <a:cubicBezTo>
                  <a:pt x="1231751" y="-9052"/>
                  <a:pt x="1563421" y="-55931"/>
                  <a:pt x="1830629" y="0"/>
                </a:cubicBezTo>
                <a:cubicBezTo>
                  <a:pt x="2081843" y="38764"/>
                  <a:pt x="2181743" y="16966"/>
                  <a:pt x="2425903" y="0"/>
                </a:cubicBezTo>
                <a:cubicBezTo>
                  <a:pt x="2657412" y="-20059"/>
                  <a:pt x="2795431" y="8423"/>
                  <a:pt x="3021178" y="0"/>
                </a:cubicBezTo>
                <a:cubicBezTo>
                  <a:pt x="3275119" y="-4749"/>
                  <a:pt x="3480943" y="2522"/>
                  <a:pt x="3750869" y="0"/>
                </a:cubicBezTo>
                <a:cubicBezTo>
                  <a:pt x="4005211" y="16055"/>
                  <a:pt x="4302144" y="-2969"/>
                  <a:pt x="4480560" y="0"/>
                </a:cubicBezTo>
                <a:cubicBezTo>
                  <a:pt x="4480397" y="3458"/>
                  <a:pt x="4481383" y="8632"/>
                  <a:pt x="4480560" y="13716"/>
                </a:cubicBezTo>
                <a:cubicBezTo>
                  <a:pt x="4261480" y="-10003"/>
                  <a:pt x="4206199" y="28529"/>
                  <a:pt x="3930091" y="13716"/>
                </a:cubicBezTo>
                <a:cubicBezTo>
                  <a:pt x="3666932" y="-15474"/>
                  <a:pt x="3493645" y="14804"/>
                  <a:pt x="3290011" y="13716"/>
                </a:cubicBezTo>
                <a:cubicBezTo>
                  <a:pt x="3137078" y="-41032"/>
                  <a:pt x="2894690" y="-17948"/>
                  <a:pt x="2649931" y="13716"/>
                </a:cubicBezTo>
                <a:cubicBezTo>
                  <a:pt x="2413020" y="21294"/>
                  <a:pt x="2225991" y="-10559"/>
                  <a:pt x="2054657" y="13716"/>
                </a:cubicBezTo>
                <a:cubicBezTo>
                  <a:pt x="1886877" y="37541"/>
                  <a:pt x="1548763" y="45390"/>
                  <a:pt x="1324966" y="13716"/>
                </a:cubicBezTo>
                <a:cubicBezTo>
                  <a:pt x="1040995" y="1897"/>
                  <a:pt x="786929" y="-17655"/>
                  <a:pt x="595274" y="13716"/>
                </a:cubicBezTo>
                <a:cubicBezTo>
                  <a:pt x="371401" y="32831"/>
                  <a:pt x="168483" y="23167"/>
                  <a:pt x="0" y="13716"/>
                </a:cubicBezTo>
                <a:cubicBezTo>
                  <a:pt x="-740" y="8467"/>
                  <a:pt x="-279" y="4434"/>
                  <a:pt x="0" y="0"/>
                </a:cubicBezTo>
                <a:close/>
              </a:path>
              <a:path w="4480560" h="13716" fill="none" stroke="0" extrusionOk="0">
                <a:moveTo>
                  <a:pt x="0" y="0"/>
                </a:moveTo>
                <a:cubicBezTo>
                  <a:pt x="254633" y="596"/>
                  <a:pt x="318854" y="8353"/>
                  <a:pt x="595274" y="0"/>
                </a:cubicBezTo>
                <a:cubicBezTo>
                  <a:pt x="857042" y="-2503"/>
                  <a:pt x="863005" y="-13327"/>
                  <a:pt x="1100938" y="0"/>
                </a:cubicBezTo>
                <a:cubicBezTo>
                  <a:pt x="1322315" y="28736"/>
                  <a:pt x="1429801" y="-15572"/>
                  <a:pt x="1651406" y="0"/>
                </a:cubicBezTo>
                <a:cubicBezTo>
                  <a:pt x="1861310" y="20479"/>
                  <a:pt x="2199002" y="36173"/>
                  <a:pt x="2336292" y="0"/>
                </a:cubicBezTo>
                <a:cubicBezTo>
                  <a:pt x="2504451" y="-23230"/>
                  <a:pt x="2735943" y="-3451"/>
                  <a:pt x="2931566" y="0"/>
                </a:cubicBezTo>
                <a:cubicBezTo>
                  <a:pt x="3109081" y="-33272"/>
                  <a:pt x="3310374" y="39503"/>
                  <a:pt x="3482035" y="0"/>
                </a:cubicBezTo>
                <a:cubicBezTo>
                  <a:pt x="3630968" y="-117346"/>
                  <a:pt x="3975789" y="30358"/>
                  <a:pt x="4480560" y="0"/>
                </a:cubicBezTo>
                <a:cubicBezTo>
                  <a:pt x="4480546" y="3532"/>
                  <a:pt x="4481771" y="9530"/>
                  <a:pt x="4480560" y="13716"/>
                </a:cubicBezTo>
                <a:cubicBezTo>
                  <a:pt x="4299745" y="8025"/>
                  <a:pt x="4055484" y="54224"/>
                  <a:pt x="3840480" y="13716"/>
                </a:cubicBezTo>
                <a:cubicBezTo>
                  <a:pt x="3665362" y="14404"/>
                  <a:pt x="3548412" y="6532"/>
                  <a:pt x="3290011" y="13716"/>
                </a:cubicBezTo>
                <a:cubicBezTo>
                  <a:pt x="3037450" y="36923"/>
                  <a:pt x="2862123" y="43167"/>
                  <a:pt x="2560320" y="13716"/>
                </a:cubicBezTo>
                <a:cubicBezTo>
                  <a:pt x="2308793" y="7156"/>
                  <a:pt x="2153402" y="-25971"/>
                  <a:pt x="1965046" y="13716"/>
                </a:cubicBezTo>
                <a:cubicBezTo>
                  <a:pt x="1778601" y="25944"/>
                  <a:pt x="1672011" y="23840"/>
                  <a:pt x="1459382" y="13716"/>
                </a:cubicBezTo>
                <a:cubicBezTo>
                  <a:pt x="1212351" y="-9856"/>
                  <a:pt x="906131" y="12859"/>
                  <a:pt x="774497" y="13716"/>
                </a:cubicBezTo>
                <a:cubicBezTo>
                  <a:pt x="636671" y="-47283"/>
                  <a:pt x="331670" y="1705"/>
                  <a:pt x="0" y="13716"/>
                </a:cubicBezTo>
                <a:cubicBezTo>
                  <a:pt x="-561" y="8546"/>
                  <a:pt x="-377" y="61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480560"/>
                      <a:gd name="connsiteY0" fmla="*/ 0 h 13716"/>
                      <a:gd name="connsiteX1" fmla="*/ 595274 w 4480560"/>
                      <a:gd name="connsiteY1" fmla="*/ 0 h 13716"/>
                      <a:gd name="connsiteX2" fmla="*/ 1100938 w 4480560"/>
                      <a:gd name="connsiteY2" fmla="*/ 0 h 13716"/>
                      <a:gd name="connsiteX3" fmla="*/ 1651406 w 4480560"/>
                      <a:gd name="connsiteY3" fmla="*/ 0 h 13716"/>
                      <a:gd name="connsiteX4" fmla="*/ 2336292 w 4480560"/>
                      <a:gd name="connsiteY4" fmla="*/ 0 h 13716"/>
                      <a:gd name="connsiteX5" fmla="*/ 2931566 w 4480560"/>
                      <a:gd name="connsiteY5" fmla="*/ 0 h 13716"/>
                      <a:gd name="connsiteX6" fmla="*/ 3482035 w 4480560"/>
                      <a:gd name="connsiteY6" fmla="*/ 0 h 13716"/>
                      <a:gd name="connsiteX7" fmla="*/ 4480560 w 4480560"/>
                      <a:gd name="connsiteY7" fmla="*/ 0 h 13716"/>
                      <a:gd name="connsiteX8" fmla="*/ 4480560 w 4480560"/>
                      <a:gd name="connsiteY8" fmla="*/ 13716 h 13716"/>
                      <a:gd name="connsiteX9" fmla="*/ 3840480 w 4480560"/>
                      <a:gd name="connsiteY9" fmla="*/ 13716 h 13716"/>
                      <a:gd name="connsiteX10" fmla="*/ 3290011 w 4480560"/>
                      <a:gd name="connsiteY10" fmla="*/ 13716 h 13716"/>
                      <a:gd name="connsiteX11" fmla="*/ 2560320 w 4480560"/>
                      <a:gd name="connsiteY11" fmla="*/ 13716 h 13716"/>
                      <a:gd name="connsiteX12" fmla="*/ 1965046 w 4480560"/>
                      <a:gd name="connsiteY12" fmla="*/ 13716 h 13716"/>
                      <a:gd name="connsiteX13" fmla="*/ 1459382 w 4480560"/>
                      <a:gd name="connsiteY13" fmla="*/ 13716 h 13716"/>
                      <a:gd name="connsiteX14" fmla="*/ 774497 w 4480560"/>
                      <a:gd name="connsiteY14" fmla="*/ 13716 h 13716"/>
                      <a:gd name="connsiteX15" fmla="*/ 0 w 4480560"/>
                      <a:gd name="connsiteY15" fmla="*/ 13716 h 13716"/>
                      <a:gd name="connsiteX16" fmla="*/ 0 w 4480560"/>
                      <a:gd name="connsiteY1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3716"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273" y="3379"/>
                          <a:pt x="4480768" y="9289"/>
                          <a:pt x="4480560" y="13716"/>
                        </a:cubicBezTo>
                        <a:cubicBezTo>
                          <a:pt x="4314132" y="10352"/>
                          <a:pt x="4028383" y="32060"/>
                          <a:pt x="3840480" y="13716"/>
                        </a:cubicBezTo>
                        <a:cubicBezTo>
                          <a:pt x="3652577" y="-4628"/>
                          <a:pt x="3547615" y="-1724"/>
                          <a:pt x="3290011" y="13716"/>
                        </a:cubicBezTo>
                        <a:cubicBezTo>
                          <a:pt x="3032407" y="29156"/>
                          <a:pt x="2830268" y="4147"/>
                          <a:pt x="2560320" y="13716"/>
                        </a:cubicBezTo>
                        <a:cubicBezTo>
                          <a:pt x="2290372" y="23285"/>
                          <a:pt x="2147422" y="2156"/>
                          <a:pt x="1965046" y="13716"/>
                        </a:cubicBezTo>
                        <a:cubicBezTo>
                          <a:pt x="1782670" y="25276"/>
                          <a:pt x="1689791" y="36108"/>
                          <a:pt x="1459382" y="13716"/>
                        </a:cubicBezTo>
                        <a:cubicBezTo>
                          <a:pt x="1228973" y="-8676"/>
                          <a:pt x="915486" y="31929"/>
                          <a:pt x="774497" y="13716"/>
                        </a:cubicBezTo>
                        <a:cubicBezTo>
                          <a:pt x="633508" y="-4497"/>
                          <a:pt x="361442" y="-15679"/>
                          <a:pt x="0" y="13716"/>
                        </a:cubicBezTo>
                        <a:cubicBezTo>
                          <a:pt x="-362" y="8190"/>
                          <a:pt x="-434" y="6098"/>
                          <a:pt x="0" y="0"/>
                        </a:cubicBezTo>
                        <a:close/>
                      </a:path>
                      <a:path w="4480560" h="13716"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360" y="3832"/>
                          <a:pt x="4481152" y="9314"/>
                          <a:pt x="4480560" y="13716"/>
                        </a:cubicBezTo>
                        <a:cubicBezTo>
                          <a:pt x="4279652" y="-11422"/>
                          <a:pt x="4200762" y="36994"/>
                          <a:pt x="3930091" y="13716"/>
                        </a:cubicBezTo>
                        <a:cubicBezTo>
                          <a:pt x="3659420" y="-9562"/>
                          <a:pt x="3456052" y="17722"/>
                          <a:pt x="3290011" y="13716"/>
                        </a:cubicBezTo>
                        <a:cubicBezTo>
                          <a:pt x="3123970" y="9710"/>
                          <a:pt x="2882392" y="28246"/>
                          <a:pt x="2649931" y="13716"/>
                        </a:cubicBezTo>
                        <a:cubicBezTo>
                          <a:pt x="2417470" y="-814"/>
                          <a:pt x="2238426" y="2765"/>
                          <a:pt x="2054657" y="13716"/>
                        </a:cubicBezTo>
                        <a:cubicBezTo>
                          <a:pt x="1870888" y="24667"/>
                          <a:pt x="1566368" y="40468"/>
                          <a:pt x="1324966" y="13716"/>
                        </a:cubicBezTo>
                        <a:cubicBezTo>
                          <a:pt x="1083564" y="-13036"/>
                          <a:pt x="787410" y="6374"/>
                          <a:pt x="595274" y="13716"/>
                        </a:cubicBezTo>
                        <a:cubicBezTo>
                          <a:pt x="403138" y="21058"/>
                          <a:pt x="169622" y="5927"/>
                          <a:pt x="0" y="13716"/>
                        </a:cubicBezTo>
                        <a:cubicBezTo>
                          <a:pt x="-475" y="8699"/>
                          <a:pt x="-565" y="440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44813" y="552091"/>
            <a:ext cx="4668251" cy="5431536"/>
          </a:xfrm>
        </p:spPr>
        <p:txBody>
          <a:bodyPr anchor="ctr">
            <a:normAutofit/>
          </a:bodyPr>
          <a:lstStyle/>
          <a:p>
            <a:pPr marL="0" indent="0">
              <a:buNone/>
            </a:pPr>
            <a:endParaRPr lang="en-GB" sz="1200" b="0" i="0">
              <a:effectLst/>
            </a:endParaRPr>
          </a:p>
          <a:p>
            <a:pPr marL="0" indent="0">
              <a:buNone/>
            </a:pPr>
            <a:r>
              <a:rPr lang="en-GB" sz="1200" b="1" i="1" dirty="0"/>
              <a:t>8  Steps to H2ZERO</a:t>
            </a:r>
          </a:p>
          <a:p>
            <a:pPr marL="385763" indent="-385763">
              <a:buFont typeface="+mj-lt"/>
              <a:buAutoNum type="arabicPeriod"/>
            </a:pPr>
            <a:r>
              <a:rPr lang="en-GB" sz="1200" b="0" i="0" dirty="0">
                <a:effectLst/>
              </a:rPr>
              <a:t>Utilise Green H2 as an energy vector – this will be a key enabler in reaching Net Zero: 60 Gt of carbon emissions could be saved between 2021-50 (EU emission are ~2.5 Gt/y);</a:t>
            </a:r>
          </a:p>
          <a:p>
            <a:pPr marL="385763" indent="-385763">
              <a:buFont typeface="+mj-lt"/>
              <a:buAutoNum type="arabicPeriod"/>
            </a:pPr>
            <a:r>
              <a:rPr lang="en-GB" sz="1200" b="0" i="0" dirty="0">
                <a:effectLst/>
              </a:rPr>
              <a:t>Deliver a paradigm shift to boost the uptake of Green H2 : we need to move from today's 90 Mt unabated hydrogen to 530 Mt low-carbon hydrogen by 2050;</a:t>
            </a:r>
          </a:p>
          <a:p>
            <a:pPr marL="385763" indent="-385763">
              <a:buFont typeface="+mj-lt"/>
              <a:buAutoNum type="arabicPeriod"/>
            </a:pPr>
            <a:r>
              <a:rPr lang="en-GB" sz="1200" dirty="0"/>
              <a:t>Legislators and </a:t>
            </a:r>
            <a:r>
              <a:rPr lang="en-GB" sz="1200" b="0" i="0" dirty="0">
                <a:effectLst/>
              </a:rPr>
              <a:t> policy-makers need to take leading roles in Green H2 demand creation, setting the right set of regulations and channelling investments into R&amp;D and hydrogen supply projects;</a:t>
            </a:r>
          </a:p>
          <a:p>
            <a:pPr marL="385763" indent="-385763">
              <a:buFont typeface="+mj-lt"/>
              <a:buAutoNum type="arabicPeriod"/>
            </a:pPr>
            <a:r>
              <a:rPr lang="en-GB" sz="1200" b="0" i="0" dirty="0">
                <a:effectLst/>
              </a:rPr>
              <a:t>Repurpose existing infrastructure in the transition to net zero. Use the gas infrastructure can act as a catalyst in the deployment of low-carbon hydrogen: in the early stages via blending;</a:t>
            </a:r>
          </a:p>
          <a:p>
            <a:pPr marL="385763" indent="-385763">
              <a:buFont typeface="+mj-lt"/>
              <a:buAutoNum type="arabicPeriod"/>
            </a:pPr>
            <a:r>
              <a:rPr lang="en-GB" sz="1200" b="0" i="0" dirty="0">
                <a:effectLst/>
              </a:rPr>
              <a:t>Widen the route to net zero -optimise every energy stage and opportunity on the route including biomethane, the 40  shades of hydrogen and other ‘lower carbon’ energy transition opportunities</a:t>
            </a:r>
          </a:p>
          <a:p>
            <a:pPr marL="385763" indent="-385763">
              <a:buFont typeface="+mj-lt"/>
              <a:buAutoNum type="arabicPeriod"/>
            </a:pPr>
            <a:r>
              <a:rPr lang="en-GB" sz="1200" b="0" i="0" dirty="0">
                <a:effectLst/>
              </a:rPr>
              <a:t>Scale up innovation and demonstration, especially in end-use technologies, key to unlock the true potential of hydrogen</a:t>
            </a:r>
          </a:p>
          <a:p>
            <a:pPr marL="385763" indent="-385763">
              <a:buFont typeface="+mj-lt"/>
              <a:buAutoNum type="arabicPeriod"/>
            </a:pPr>
            <a:r>
              <a:rPr lang="en-GB" sz="1200" dirty="0"/>
              <a:t>Develop the skills  and training pathways to stimulate and support the deployment of hydrogen technologies and enable business’ to pivot to the new H2 economy</a:t>
            </a:r>
          </a:p>
          <a:p>
            <a:pPr marL="385763" indent="-385763">
              <a:buFont typeface="+mj-lt"/>
              <a:buAutoNum type="arabicPeriod"/>
            </a:pPr>
            <a:r>
              <a:rPr lang="en-GB" sz="1200" dirty="0"/>
              <a:t>Market stimuli - short term economic business cases for industry as well individual use of Green </a:t>
            </a:r>
            <a:r>
              <a:rPr lang="en-GB" sz="1200" b="1" dirty="0"/>
              <a:t>H2</a:t>
            </a:r>
            <a:r>
              <a:rPr lang="en-GB" sz="1200" dirty="0"/>
              <a:t> </a:t>
            </a:r>
          </a:p>
        </p:txBody>
      </p:sp>
      <p:pic>
        <p:nvPicPr>
          <p:cNvPr id="6" name="Picture 5">
            <a:extLst>
              <a:ext uri="{FF2B5EF4-FFF2-40B4-BE49-F238E27FC236}">
                <a16:creationId xmlns:a16="http://schemas.microsoft.com/office/drawing/2014/main" id="{DBDD8CB8-6E99-4317-B0C0-39EE325B6E76}"/>
              </a:ext>
            </a:extLst>
          </p:cNvPr>
          <p:cNvPicPr>
            <a:picLocks noChangeAspect="1"/>
          </p:cNvPicPr>
          <p:nvPr/>
        </p:nvPicPr>
        <p:blipFill>
          <a:blip r:embed="rId3"/>
          <a:stretch>
            <a:fillRect/>
          </a:stretch>
        </p:blipFill>
        <p:spPr>
          <a:xfrm>
            <a:off x="8091152" y="248202"/>
            <a:ext cx="792549" cy="347502"/>
          </a:xfrm>
          <a:prstGeom prst="rect">
            <a:avLst/>
          </a:prstGeom>
        </p:spPr>
      </p:pic>
      <p:sp>
        <p:nvSpPr>
          <p:cNvPr id="7" name="TextBox 6">
            <a:extLst>
              <a:ext uri="{FF2B5EF4-FFF2-40B4-BE49-F238E27FC236}">
                <a16:creationId xmlns:a16="http://schemas.microsoft.com/office/drawing/2014/main" id="{C0F5DEAB-ABC9-4565-B866-D10AAA735702}"/>
              </a:ext>
            </a:extLst>
          </p:cNvPr>
          <p:cNvSpPr txBox="1"/>
          <p:nvPr/>
        </p:nvSpPr>
        <p:spPr>
          <a:xfrm>
            <a:off x="5124617" y="6324331"/>
            <a:ext cx="3860358" cy="307777"/>
          </a:xfrm>
          <a:prstGeom prst="rect">
            <a:avLst/>
          </a:prstGeom>
          <a:noFill/>
        </p:spPr>
        <p:txBody>
          <a:bodyPr wrap="square">
            <a:spAutoFit/>
          </a:bodyPr>
          <a:lstStyle/>
          <a:p>
            <a:pPr algn="ctr">
              <a:spcAft>
                <a:spcPts val="600"/>
              </a:spcAft>
              <a:tabLst>
                <a:tab pos="0" algn="l"/>
              </a:tabLst>
            </a:pPr>
            <a:r>
              <a:rPr lang="en-US" sz="1400" b="1" dirty="0">
                <a:solidFill>
                  <a:srgbClr val="00B0F0"/>
                </a:solidFill>
                <a:latin typeface="Open Sans"/>
                <a:cs typeface="Open Sans"/>
              </a:rPr>
              <a:t>H₂GreenTECH Policy Forum</a:t>
            </a:r>
            <a:endParaRPr lang="en-US" sz="1400" b="1">
              <a:solidFill>
                <a:srgbClr val="00B0F0"/>
              </a:solidFill>
              <a:latin typeface="Open Sans"/>
              <a:cs typeface="Open Sans"/>
            </a:endParaRPr>
          </a:p>
        </p:txBody>
      </p:sp>
    </p:spTree>
    <p:extLst>
      <p:ext uri="{BB962C8B-B14F-4D97-AF65-F5344CB8AC3E}">
        <p14:creationId xmlns:p14="http://schemas.microsoft.com/office/powerpoint/2010/main" val="35747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8680" r="9091" b="19275"/>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103" y="640263"/>
            <a:ext cx="4964858" cy="1344975"/>
          </a:xfrm>
        </p:spPr>
        <p:txBody>
          <a:bodyPr>
            <a:normAutofit/>
          </a:bodyPr>
          <a:lstStyle/>
          <a:p>
            <a:r>
              <a:rPr lang="en-GB" sz="3500" b="1" i="1"/>
              <a:t>GenComm Focus</a:t>
            </a:r>
          </a:p>
        </p:txBody>
      </p:sp>
      <p:sp>
        <p:nvSpPr>
          <p:cNvPr id="9" name="Content Placeholder 8"/>
          <p:cNvSpPr>
            <a:spLocks noGrp="1"/>
          </p:cNvSpPr>
          <p:nvPr>
            <p:ph idx="1"/>
          </p:nvPr>
        </p:nvSpPr>
        <p:spPr>
          <a:xfrm>
            <a:off x="445581" y="2121763"/>
            <a:ext cx="4965379" cy="3773010"/>
          </a:xfrm>
        </p:spPr>
        <p:txBody>
          <a:bodyPr>
            <a:normAutofit/>
          </a:bodyPr>
          <a:lstStyle/>
          <a:p>
            <a:r>
              <a:rPr lang="en-GB" sz="1600" dirty="0"/>
              <a:t>GENCOMM – GENerating energy secure COMMunities. Smart Hydrogen -Integrated renewable energy, generation &amp; storage To develop a new model for exploiting remotely generated electricity from renewable sources to provide energy security for remote communities. </a:t>
            </a:r>
          </a:p>
          <a:p>
            <a:pPr marL="0" indent="0">
              <a:buNone/>
            </a:pPr>
            <a:endParaRPr lang="en-GB" sz="1600" dirty="0">
              <a:latin typeface="Open Sans"/>
            </a:endParaRPr>
          </a:p>
          <a:p>
            <a:pPr lvl="0"/>
            <a:r>
              <a:rPr lang="en-GB" sz="1600" dirty="0"/>
              <a:t>GenComm project focuses on increasing the uptake of the local renewable sources by communities, mostly peripheral, in the NWE region, by implementing an energy model that relies on hydrogen as an energy carrier and is utilised to supply the main forms of energy demand: electricity, heating and transportation fuels.</a:t>
            </a:r>
          </a:p>
          <a:p>
            <a:endParaRPr lang="en-GB" sz="1600" b="1" u="sng" dirty="0"/>
          </a:p>
          <a:p>
            <a:pPr marL="0" indent="0">
              <a:buNone/>
            </a:pPr>
            <a:endParaRPr lang="en-GB" sz="16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408" t="16959" r="7305" b="11622"/>
          <a:stretch/>
        </p:blipFill>
        <p:spPr>
          <a:xfrm>
            <a:off x="8117933" y="190811"/>
            <a:ext cx="794834" cy="348629"/>
          </a:xfrm>
          <a:prstGeom prst="rect">
            <a:avLst/>
          </a:prstGeom>
        </p:spPr>
      </p:pic>
    </p:spTree>
    <p:extLst>
      <p:ext uri="{BB962C8B-B14F-4D97-AF65-F5344CB8AC3E}">
        <p14:creationId xmlns:p14="http://schemas.microsoft.com/office/powerpoint/2010/main" val="1512621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5EE3BBA-B0B5-48ED-B04A-102911D9DA40}"/>
              </a:ext>
            </a:extLst>
          </p:cNvPr>
          <p:cNvSpPr txBox="1"/>
          <p:nvPr/>
        </p:nvSpPr>
        <p:spPr>
          <a:xfrm>
            <a:off x="395653" y="4756638"/>
            <a:ext cx="8354891" cy="930447"/>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700" b="1" i="1">
                <a:solidFill>
                  <a:srgbClr val="FFFFFF"/>
                </a:solidFill>
                <a:latin typeface="+mj-lt"/>
                <a:ea typeface="+mj-ea"/>
                <a:cs typeface="+mj-cs"/>
              </a:rPr>
              <a:t>Q&amp;A</a:t>
            </a:r>
          </a:p>
        </p:txBody>
      </p:sp>
      <p:pic>
        <p:nvPicPr>
          <p:cNvPr id="2" name="Picture 1">
            <a:extLst>
              <a:ext uri="{FF2B5EF4-FFF2-40B4-BE49-F238E27FC236}">
                <a16:creationId xmlns:a16="http://schemas.microsoft.com/office/drawing/2014/main" id="{B6048773-D8D4-450E-B788-7593D88B1D4D}"/>
              </a:ext>
            </a:extLst>
          </p:cNvPr>
          <p:cNvPicPr>
            <a:picLocks noChangeAspect="1"/>
          </p:cNvPicPr>
          <p:nvPr/>
        </p:nvPicPr>
        <p:blipFill>
          <a:blip r:embed="rId2"/>
          <a:stretch>
            <a:fillRect/>
          </a:stretch>
        </p:blipFill>
        <p:spPr>
          <a:xfrm>
            <a:off x="240030" y="1741324"/>
            <a:ext cx="2569206" cy="1130450"/>
          </a:xfrm>
          <a:prstGeom prst="rect">
            <a:avLst/>
          </a:prstGeom>
        </p:spPr>
      </p:pic>
      <p:pic>
        <p:nvPicPr>
          <p:cNvPr id="8" name="Picture 7">
            <a:extLst>
              <a:ext uri="{FF2B5EF4-FFF2-40B4-BE49-F238E27FC236}">
                <a16:creationId xmlns:a16="http://schemas.microsoft.com/office/drawing/2014/main" id="{D04AC4FA-9762-4F68-BF9D-363ECDEE794D}"/>
              </a:ext>
            </a:extLst>
          </p:cNvPr>
          <p:cNvPicPr>
            <a:picLocks noChangeAspect="1"/>
          </p:cNvPicPr>
          <p:nvPr/>
        </p:nvPicPr>
        <p:blipFill>
          <a:blip r:embed="rId3"/>
          <a:stretch>
            <a:fillRect/>
          </a:stretch>
        </p:blipFill>
        <p:spPr>
          <a:xfrm>
            <a:off x="3289296" y="1795263"/>
            <a:ext cx="2574993" cy="1022572"/>
          </a:xfrm>
          <a:prstGeom prst="rect">
            <a:avLst/>
          </a:prstGeom>
        </p:spPr>
      </p:pic>
      <p:cxnSp>
        <p:nvCxnSpPr>
          <p:cNvPr id="22" name="Straight Connector 21">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86BEF21-12B9-4E70-A77C-98BA4E595054}"/>
              </a:ext>
            </a:extLst>
          </p:cNvPr>
          <p:cNvPicPr>
            <a:picLocks noChangeAspect="1"/>
          </p:cNvPicPr>
          <p:nvPr/>
        </p:nvPicPr>
        <p:blipFill>
          <a:blip r:embed="rId4"/>
          <a:stretch>
            <a:fillRect/>
          </a:stretch>
        </p:blipFill>
        <p:spPr>
          <a:xfrm>
            <a:off x="6337293" y="1693299"/>
            <a:ext cx="2567937" cy="2067668"/>
          </a:xfrm>
          <a:prstGeom prst="rect">
            <a:avLst/>
          </a:prstGeom>
        </p:spPr>
      </p:pic>
      <p:cxnSp>
        <p:nvCxnSpPr>
          <p:cNvPr id="24" name="Straight Connector 23">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D5E4DB8-AD11-4437-9F5D-231AE396B88A}"/>
              </a:ext>
            </a:extLst>
          </p:cNvPr>
          <p:cNvPicPr>
            <a:picLocks noChangeAspect="1"/>
          </p:cNvPicPr>
          <p:nvPr/>
        </p:nvPicPr>
        <p:blipFill>
          <a:blip r:embed="rId5"/>
          <a:stretch>
            <a:fillRect/>
          </a:stretch>
        </p:blipFill>
        <p:spPr>
          <a:xfrm>
            <a:off x="8070096" y="366283"/>
            <a:ext cx="792549" cy="347502"/>
          </a:xfrm>
          <a:prstGeom prst="rect">
            <a:avLst/>
          </a:prstGeom>
        </p:spPr>
      </p:pic>
    </p:spTree>
    <p:extLst>
      <p:ext uri="{BB962C8B-B14F-4D97-AF65-F5344CB8AC3E}">
        <p14:creationId xmlns:p14="http://schemas.microsoft.com/office/powerpoint/2010/main" val="3547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50048"/>
            <a:ext cx="7886700" cy="572521"/>
          </a:xfrm>
        </p:spPr>
        <p:txBody>
          <a:bodyPr>
            <a:noAutofit/>
          </a:bodyPr>
          <a:lstStyle/>
          <a:p>
            <a:pPr algn="ctr"/>
            <a:r>
              <a:rPr lang="en-GB" sz="4400" b="1" i="1" dirty="0">
                <a:solidFill>
                  <a:srgbClr val="034DA2"/>
                </a:solidFill>
              </a:rPr>
              <a:t>GenComm Transition</a:t>
            </a:r>
          </a:p>
        </p:txBody>
      </p:sp>
      <p:sp>
        <p:nvSpPr>
          <p:cNvPr id="3" name="Content Placeholder 2"/>
          <p:cNvSpPr>
            <a:spLocks noGrp="1"/>
          </p:cNvSpPr>
          <p:nvPr>
            <p:ph idx="1"/>
          </p:nvPr>
        </p:nvSpPr>
        <p:spPr>
          <a:xfrm>
            <a:off x="628649" y="1731161"/>
            <a:ext cx="7886700" cy="4592177"/>
          </a:xfrm>
        </p:spPr>
        <p:txBody>
          <a:bodyPr>
            <a:normAutofit/>
          </a:bodyPr>
          <a:lstStyle/>
          <a:p>
            <a:pPr marL="0" indent="0">
              <a:lnSpc>
                <a:spcPct val="150000"/>
              </a:lnSpc>
              <a:buNone/>
            </a:pPr>
            <a:endParaRPr lang="en-GB" sz="1800" dirty="0"/>
          </a:p>
          <a:p>
            <a:r>
              <a:rPr lang="en-GB" dirty="0"/>
              <a:t>GenComm Capitalisation Call: July 2021 - August 2023</a:t>
            </a:r>
          </a:p>
          <a:p>
            <a:r>
              <a:rPr lang="en-GB" dirty="0"/>
              <a:t>July 2021 - December 2021: transition period closing off Phase I and starting Phase II</a:t>
            </a:r>
          </a:p>
          <a:p>
            <a:r>
              <a:rPr lang="en-GB" dirty="0"/>
              <a:t>Phase I closing off delivery</a:t>
            </a:r>
          </a:p>
          <a:p>
            <a:r>
              <a:rPr lang="en-GB" dirty="0"/>
              <a:t>Membership additions</a:t>
            </a:r>
          </a:p>
          <a:p>
            <a:r>
              <a:rPr lang="en-GB" dirty="0"/>
              <a:t>Final Phase I reports and claims</a:t>
            </a:r>
          </a:p>
          <a:p>
            <a:endParaRPr lang="en-GB" b="1" dirty="0"/>
          </a:p>
          <a:p>
            <a:pPr marL="0" indent="0">
              <a:lnSpc>
                <a:spcPct val="150000"/>
              </a:lnSpc>
              <a:buNone/>
            </a:pPr>
            <a:endParaRPr lang="en-GB" sz="1800" dirty="0"/>
          </a:p>
          <a:p>
            <a:pPr>
              <a:lnSpc>
                <a:spcPct val="150000"/>
              </a:lnSpc>
            </a:pPr>
            <a:endParaRPr lang="en-GB" sz="2000" dirty="0"/>
          </a:p>
          <a:p>
            <a:pPr>
              <a:lnSpc>
                <a:spcPct val="150000"/>
              </a:lnSpc>
            </a:pPr>
            <a:endParaRPr lang="en-GB" sz="2000" dirty="0"/>
          </a:p>
          <a:p>
            <a:endParaRPr lang="en-GB" sz="2000" b="1" dirty="0"/>
          </a:p>
          <a:p>
            <a:endParaRPr lang="en-GB" sz="2000" b="1" dirty="0"/>
          </a:p>
          <a:p>
            <a:endParaRPr lang="en-GB" sz="2000" b="1" dirty="0"/>
          </a:p>
          <a:p>
            <a:endParaRPr lang="en-GB" sz="2000" b="1" dirty="0"/>
          </a:p>
          <a:p>
            <a:endParaRPr lang="en-GB" sz="2000" dirty="0"/>
          </a:p>
        </p:txBody>
      </p:sp>
      <p:pic>
        <p:nvPicPr>
          <p:cNvPr id="4" name="Picture 3">
            <a:extLst>
              <a:ext uri="{FF2B5EF4-FFF2-40B4-BE49-F238E27FC236}">
                <a16:creationId xmlns:a16="http://schemas.microsoft.com/office/drawing/2014/main" id="{913830D0-4B7D-4387-A0C8-2BEC87DE6FA2}"/>
              </a:ext>
            </a:extLst>
          </p:cNvPr>
          <p:cNvPicPr>
            <a:picLocks noChangeAspect="1"/>
          </p:cNvPicPr>
          <p:nvPr/>
        </p:nvPicPr>
        <p:blipFill>
          <a:blip r:embed="rId2"/>
          <a:stretch>
            <a:fillRect/>
          </a:stretch>
        </p:blipFill>
        <p:spPr>
          <a:xfrm>
            <a:off x="7936692" y="281461"/>
            <a:ext cx="792549" cy="347502"/>
          </a:xfrm>
          <a:prstGeom prst="rect">
            <a:avLst/>
          </a:prstGeom>
        </p:spPr>
      </p:pic>
    </p:spTree>
    <p:extLst>
      <p:ext uri="{BB962C8B-B14F-4D97-AF65-F5344CB8AC3E}">
        <p14:creationId xmlns:p14="http://schemas.microsoft.com/office/powerpoint/2010/main" val="2991638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0699" y="1266646"/>
            <a:ext cx="4914900" cy="537210"/>
          </a:xfrm>
        </p:spPr>
        <p:txBody>
          <a:bodyPr/>
          <a:lstStyle/>
          <a:p>
            <a:pPr algn="ctr"/>
            <a:r>
              <a:rPr lang="en-GB" cap="none" dirty="0"/>
              <a:t>GenComm  Value Chain</a:t>
            </a:r>
          </a:p>
        </p:txBody>
      </p:sp>
      <p:pic>
        <p:nvPicPr>
          <p:cNvPr id="5" name="Picture 4">
            <a:extLst>
              <a:ext uri="{FF2B5EF4-FFF2-40B4-BE49-F238E27FC236}">
                <a16:creationId xmlns:a16="http://schemas.microsoft.com/office/drawing/2014/main" id="{FD0C1A1B-D046-47DC-9B90-DCAC2537E205}"/>
              </a:ext>
            </a:extLst>
          </p:cNvPr>
          <p:cNvPicPr>
            <a:picLocks noChangeAspect="1"/>
          </p:cNvPicPr>
          <p:nvPr/>
        </p:nvPicPr>
        <p:blipFill>
          <a:blip r:embed="rId3"/>
          <a:stretch>
            <a:fillRect/>
          </a:stretch>
        </p:blipFill>
        <p:spPr>
          <a:xfrm>
            <a:off x="251263" y="933487"/>
            <a:ext cx="8641474" cy="4897037"/>
          </a:xfrm>
          <a:prstGeom prst="rect">
            <a:avLst/>
          </a:prstGeom>
        </p:spPr>
      </p:pic>
      <p:sp>
        <p:nvSpPr>
          <p:cNvPr id="7" name="TextBox 6">
            <a:extLst>
              <a:ext uri="{FF2B5EF4-FFF2-40B4-BE49-F238E27FC236}">
                <a16:creationId xmlns:a16="http://schemas.microsoft.com/office/drawing/2014/main" id="{DF396274-8026-4484-A59E-0E34DFDF83BD}"/>
              </a:ext>
            </a:extLst>
          </p:cNvPr>
          <p:cNvSpPr txBox="1"/>
          <p:nvPr/>
        </p:nvSpPr>
        <p:spPr>
          <a:xfrm>
            <a:off x="2286000" y="3242346"/>
            <a:ext cx="4572000" cy="369332"/>
          </a:xfrm>
          <a:prstGeom prst="rect">
            <a:avLst/>
          </a:prstGeom>
          <a:noFill/>
        </p:spPr>
        <p:txBody>
          <a:bodyPr wrap="square">
            <a:spAutoFit/>
          </a:bodyPr>
          <a:lstStyle/>
          <a:p>
            <a:r>
              <a:rPr lang="en-GB" sz="1800" b="1" dirty="0">
                <a:solidFill>
                  <a:srgbClr val="00B050"/>
                </a:solidFill>
                <a:latin typeface="Graphic"/>
              </a:rPr>
              <a:t>GenComm Focus</a:t>
            </a:r>
            <a:endParaRPr lang="en-GB" dirty="0"/>
          </a:p>
        </p:txBody>
      </p:sp>
      <p:sp>
        <p:nvSpPr>
          <p:cNvPr id="11" name="TextBox 10">
            <a:extLst>
              <a:ext uri="{FF2B5EF4-FFF2-40B4-BE49-F238E27FC236}">
                <a16:creationId xmlns:a16="http://schemas.microsoft.com/office/drawing/2014/main" id="{CDC23CAD-72D6-4E01-BEAB-C7D64C24243C}"/>
              </a:ext>
            </a:extLst>
          </p:cNvPr>
          <p:cNvSpPr txBox="1"/>
          <p:nvPr/>
        </p:nvSpPr>
        <p:spPr>
          <a:xfrm>
            <a:off x="552616" y="131903"/>
            <a:ext cx="4572000" cy="830997"/>
          </a:xfrm>
          <a:prstGeom prst="rect">
            <a:avLst/>
          </a:prstGeom>
          <a:noFill/>
        </p:spPr>
        <p:txBody>
          <a:bodyPr wrap="square">
            <a:spAutoFit/>
          </a:bodyPr>
          <a:lstStyle/>
          <a:p>
            <a:r>
              <a:rPr lang="en-GB" sz="4800" b="1" i="1" dirty="0">
                <a:solidFill>
                  <a:srgbClr val="00B050"/>
                </a:solidFill>
                <a:latin typeface="+mj-lt"/>
              </a:rPr>
              <a:t>GenComm Project</a:t>
            </a:r>
            <a:endParaRPr lang="en-GB" sz="4800" i="1" dirty="0">
              <a:latin typeface="+mj-lt"/>
            </a:endParaRPr>
          </a:p>
        </p:txBody>
      </p:sp>
    </p:spTree>
    <p:extLst>
      <p:ext uri="{BB962C8B-B14F-4D97-AF65-F5344CB8AC3E}">
        <p14:creationId xmlns:p14="http://schemas.microsoft.com/office/powerpoint/2010/main" val="3582235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1A49D-7CA6-4AB0-B032-95027DAACF76}"/>
              </a:ext>
            </a:extLst>
          </p:cNvPr>
          <p:cNvSpPr>
            <a:spLocks noGrp="1"/>
          </p:cNvSpPr>
          <p:nvPr>
            <p:ph type="title"/>
          </p:nvPr>
        </p:nvSpPr>
        <p:spPr>
          <a:xfrm>
            <a:off x="85973" y="49589"/>
            <a:ext cx="5957018" cy="840957"/>
          </a:xfrm>
        </p:spPr>
        <p:txBody>
          <a:bodyPr>
            <a:normAutofit fontScale="90000"/>
          </a:bodyPr>
          <a:lstStyle/>
          <a:p>
            <a:br>
              <a:rPr lang="en-GB" dirty="0"/>
            </a:br>
            <a:r>
              <a:rPr lang="en-GB" sz="4000" b="1" i="1" dirty="0"/>
              <a:t>Transformation Technology</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05C6CE-C8F2-46FA-9623-586FF0827953}"/>
              </a:ext>
            </a:extLst>
          </p:cNvPr>
          <p:cNvSpPr>
            <a:spLocks noGrp="1"/>
          </p:cNvSpPr>
          <p:nvPr>
            <p:ph idx="1"/>
          </p:nvPr>
        </p:nvSpPr>
        <p:spPr>
          <a:xfrm>
            <a:off x="85973" y="1041620"/>
            <a:ext cx="5034667" cy="5514229"/>
          </a:xfrm>
        </p:spPr>
        <p:txBody>
          <a:bodyPr>
            <a:noAutofit/>
          </a:bodyPr>
          <a:lstStyle/>
          <a:p>
            <a:r>
              <a:rPr lang="en-GB" sz="1800" dirty="0"/>
              <a:t>Green H2 is a transformational technology for long-term energy storage enabling an increasing uptake of renewables in power generation, as well as aiding the de-carbonization of some of the harder-to-abate sectors (iron &amp; steel, long-haul transport, heating, petrochemicals). We estimate that clean hydrogen can aid the de-carbonization of c.15% of global GHG emissions (c.20% of CO2 emissions) while becoming a key pillar of the energy mix. </a:t>
            </a:r>
          </a:p>
          <a:p>
            <a:r>
              <a:rPr lang="en-GB" sz="1800" dirty="0"/>
              <a:t>In order to achieve these transformations we need  to scale quickly, change our thinking, accelerate our visions and imagine a more ambitious role for hydrogen in our energy future.</a:t>
            </a:r>
          </a:p>
          <a:p>
            <a:r>
              <a:rPr lang="en-GB" sz="1800" dirty="0"/>
              <a:t>H2 dispatchability is the </a:t>
            </a:r>
            <a:r>
              <a:rPr lang="en-GB" sz="1800" dirty="0" err="1"/>
              <a:t>differentating</a:t>
            </a:r>
            <a:r>
              <a:rPr lang="en-GB" sz="1800" dirty="0"/>
              <a:t> factor. Hydrogen is dispatchable, and it can be transported over much larger distances than other electricity carriers, which boosts its efficiency and makes affordable hydrogen accessible outside the regions where it’s produced.</a:t>
            </a:r>
          </a:p>
        </p:txBody>
      </p:sp>
      <p:pic>
        <p:nvPicPr>
          <p:cNvPr id="4" name="Picture 3">
            <a:extLst>
              <a:ext uri="{FF2B5EF4-FFF2-40B4-BE49-F238E27FC236}">
                <a16:creationId xmlns:a16="http://schemas.microsoft.com/office/drawing/2014/main" id="{A3A35F8E-21DE-402E-AB87-3CC7B3756F34}"/>
              </a:ext>
            </a:extLst>
          </p:cNvPr>
          <p:cNvPicPr>
            <a:picLocks noChangeAspect="1"/>
          </p:cNvPicPr>
          <p:nvPr/>
        </p:nvPicPr>
        <p:blipFill rotWithShape="1">
          <a:blip r:embed="rId2"/>
          <a:srcRect l="20487" r="32910"/>
          <a:stretch/>
        </p:blipFill>
        <p:spPr>
          <a:xfrm>
            <a:off x="5072931" y="10"/>
            <a:ext cx="4071067"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8" name="Picture 7">
            <a:extLst>
              <a:ext uri="{FF2B5EF4-FFF2-40B4-BE49-F238E27FC236}">
                <a16:creationId xmlns:a16="http://schemas.microsoft.com/office/drawing/2014/main" id="{404CCB7A-28FC-44B1-BF8B-02D2A7FE1458}"/>
              </a:ext>
            </a:extLst>
          </p:cNvPr>
          <p:cNvPicPr>
            <a:picLocks noChangeAspect="1"/>
          </p:cNvPicPr>
          <p:nvPr/>
        </p:nvPicPr>
        <p:blipFill>
          <a:blip r:embed="rId3"/>
          <a:stretch>
            <a:fillRect/>
          </a:stretch>
        </p:blipFill>
        <p:spPr>
          <a:xfrm>
            <a:off x="8175232" y="122565"/>
            <a:ext cx="792549" cy="347502"/>
          </a:xfrm>
          <a:prstGeom prst="rect">
            <a:avLst/>
          </a:prstGeom>
        </p:spPr>
      </p:pic>
    </p:spTree>
    <p:extLst>
      <p:ext uri="{BB962C8B-B14F-4D97-AF65-F5344CB8AC3E}">
        <p14:creationId xmlns:p14="http://schemas.microsoft.com/office/powerpoint/2010/main" val="3208123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D4AEDD1-440C-4954-85DE-F03AC9920A51}"/>
              </a:ext>
            </a:extLst>
          </p:cNvPr>
          <p:cNvPicPr>
            <a:picLocks noChangeAspect="1"/>
          </p:cNvPicPr>
          <p:nvPr/>
        </p:nvPicPr>
        <p:blipFill rotWithShape="1">
          <a:blip r:embed="rId2"/>
          <a:srcRect r="2" b="4483"/>
          <a:stretch/>
        </p:blipFill>
        <p:spPr>
          <a:xfrm>
            <a:off x="1891767" y="10"/>
            <a:ext cx="7252231" cy="6857990"/>
          </a:xfrm>
          <a:prstGeom prst="rect">
            <a:avLst/>
          </a:prstGeom>
        </p:spPr>
      </p:pic>
      <p:sp>
        <p:nvSpPr>
          <p:cNvPr id="16"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58EDD6-0731-4957-8224-E6B4EB5E289C}"/>
              </a:ext>
            </a:extLst>
          </p:cNvPr>
          <p:cNvSpPr>
            <a:spLocks noGrp="1"/>
          </p:cNvSpPr>
          <p:nvPr>
            <p:ph type="title"/>
          </p:nvPr>
        </p:nvSpPr>
        <p:spPr>
          <a:xfrm>
            <a:off x="2286" y="365125"/>
            <a:ext cx="4569714" cy="1899912"/>
          </a:xfrm>
        </p:spPr>
        <p:txBody>
          <a:bodyPr>
            <a:noAutofit/>
          </a:bodyPr>
          <a:lstStyle/>
          <a:p>
            <a:pPr algn="ctr"/>
            <a:r>
              <a:rPr lang="en-GB" sz="4000" b="1" i="1" dirty="0"/>
              <a:t>Hydrogenewables driving the circular economy</a:t>
            </a:r>
          </a:p>
        </p:txBody>
      </p:sp>
      <p:sp>
        <p:nvSpPr>
          <p:cNvPr id="3" name="Content Placeholder 2">
            <a:extLst>
              <a:ext uri="{FF2B5EF4-FFF2-40B4-BE49-F238E27FC236}">
                <a16:creationId xmlns:a16="http://schemas.microsoft.com/office/drawing/2014/main" id="{C5E5C38E-01AB-4DE1-8FC0-A430E773F33B}"/>
              </a:ext>
            </a:extLst>
          </p:cNvPr>
          <p:cNvSpPr>
            <a:spLocks noGrp="1"/>
          </p:cNvSpPr>
          <p:nvPr>
            <p:ph idx="1"/>
          </p:nvPr>
        </p:nvSpPr>
        <p:spPr>
          <a:xfrm>
            <a:off x="628650" y="2434201"/>
            <a:ext cx="2866641" cy="3742762"/>
          </a:xfrm>
        </p:spPr>
        <p:txBody>
          <a:bodyPr>
            <a:normAutofit/>
          </a:bodyPr>
          <a:lstStyle/>
          <a:p>
            <a:r>
              <a:rPr lang="en-GB" sz="1700" dirty="0">
                <a:latin typeface="EONBrixSans"/>
              </a:rPr>
              <a:t>Hydrogenewables are capable of creating a truly sustainable economy: the technology doesn’t deplete raw minerals. In fact, hydrogen is the most abundant element in the universe. It doesn’t rely on a single precarious supply chain and can be produced in various ways, including from renewables like solar or wind.</a:t>
            </a:r>
          </a:p>
          <a:p>
            <a:endParaRPr lang="en-GB" sz="1700" dirty="0"/>
          </a:p>
        </p:txBody>
      </p:sp>
      <p:pic>
        <p:nvPicPr>
          <p:cNvPr id="6" name="Picture 5">
            <a:extLst>
              <a:ext uri="{FF2B5EF4-FFF2-40B4-BE49-F238E27FC236}">
                <a16:creationId xmlns:a16="http://schemas.microsoft.com/office/drawing/2014/main" id="{D91EA93E-B29A-4F80-A74E-6BD59C0E351C}"/>
              </a:ext>
            </a:extLst>
          </p:cNvPr>
          <p:cNvPicPr>
            <a:picLocks noChangeAspect="1"/>
          </p:cNvPicPr>
          <p:nvPr/>
        </p:nvPicPr>
        <p:blipFill>
          <a:blip r:embed="rId3"/>
          <a:stretch>
            <a:fillRect/>
          </a:stretch>
        </p:blipFill>
        <p:spPr>
          <a:xfrm>
            <a:off x="8063913" y="265559"/>
            <a:ext cx="792549" cy="347502"/>
          </a:xfrm>
          <a:prstGeom prst="rect">
            <a:avLst/>
          </a:prstGeom>
        </p:spPr>
      </p:pic>
    </p:spTree>
    <p:extLst>
      <p:ext uri="{BB962C8B-B14F-4D97-AF65-F5344CB8AC3E}">
        <p14:creationId xmlns:p14="http://schemas.microsoft.com/office/powerpoint/2010/main" val="3803514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490" y="365125"/>
            <a:ext cx="3840085" cy="1692794"/>
          </a:xfrm>
        </p:spPr>
        <p:txBody>
          <a:bodyPr>
            <a:noAutofit/>
          </a:bodyPr>
          <a:lstStyle/>
          <a:p>
            <a:pPr algn="ctr"/>
            <a:r>
              <a:rPr lang="en-GB" sz="4800" b="1" i="1" dirty="0"/>
              <a:t>Energy transition to renewables</a:t>
            </a:r>
            <a:endParaRPr lang="en-GB" sz="4800" b="1"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1490" y="2575034"/>
            <a:ext cx="3840085" cy="3462228"/>
          </a:xfrm>
        </p:spPr>
        <p:txBody>
          <a:bodyPr>
            <a:normAutofit/>
          </a:bodyPr>
          <a:lstStyle/>
          <a:p>
            <a:r>
              <a:rPr lang="en-GB" sz="1400" i="1"/>
              <a:t>In order to achieve successful energy transition to renewables in Europe we must look to achieving full commercial opportunity for renewable energy. </a:t>
            </a:r>
          </a:p>
          <a:p>
            <a:r>
              <a:rPr lang="en-GB" sz="1400" i="1"/>
              <a:t>In order to achieve this, we have to ensure commercial flexibility in the coupling of the renewable energy sector and the energy system. </a:t>
            </a:r>
          </a:p>
          <a:p>
            <a:r>
              <a:rPr lang="en-GB" sz="1400" b="0" i="0">
                <a:effectLst/>
                <a:latin typeface="EONBrixSans"/>
              </a:rPr>
              <a:t>to scale quickly, we must change our thinking, and imagine a more ambitious role for hydrogen in our energy future.</a:t>
            </a:r>
          </a:p>
          <a:p>
            <a:endParaRPr lang="en-GB" sz="1400" b="1" i="1"/>
          </a:p>
          <a:p>
            <a:r>
              <a:rPr lang="en-GB" sz="1400" i="1"/>
              <a:t>The use of SMART H2 (Hydrogen produced from renewable energy sources) as an energy carrier to achieve this goal is crucial.</a:t>
            </a:r>
            <a:endParaRPr lang="en-GB" sz="1400"/>
          </a:p>
          <a:p>
            <a:endParaRPr lang="en-GB" sz="1400"/>
          </a:p>
        </p:txBody>
      </p:sp>
      <p:pic>
        <p:nvPicPr>
          <p:cNvPr id="6" name="Picture 5">
            <a:extLst>
              <a:ext uri="{FF2B5EF4-FFF2-40B4-BE49-F238E27FC236}">
                <a16:creationId xmlns:a16="http://schemas.microsoft.com/office/drawing/2014/main" id="{8DDE7DA3-B962-4D7E-8FFA-ECD9DCEF88BF}"/>
              </a:ext>
            </a:extLst>
          </p:cNvPr>
          <p:cNvPicPr>
            <a:picLocks noChangeAspect="1"/>
          </p:cNvPicPr>
          <p:nvPr/>
        </p:nvPicPr>
        <p:blipFill rotWithShape="1">
          <a:blip r:embed="rId2"/>
          <a:srcRect l="26012" r="27902"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Picture 4">
            <a:extLst>
              <a:ext uri="{FF2B5EF4-FFF2-40B4-BE49-F238E27FC236}">
                <a16:creationId xmlns:a16="http://schemas.microsoft.com/office/drawing/2014/main" id="{3EB95790-EA55-4286-8CB3-9240A0C9E0D5}"/>
              </a:ext>
            </a:extLst>
          </p:cNvPr>
          <p:cNvPicPr>
            <a:picLocks noChangeAspect="1"/>
          </p:cNvPicPr>
          <p:nvPr/>
        </p:nvPicPr>
        <p:blipFill>
          <a:blip r:embed="rId3"/>
          <a:stretch>
            <a:fillRect/>
          </a:stretch>
        </p:blipFill>
        <p:spPr>
          <a:xfrm>
            <a:off x="8119075" y="230190"/>
            <a:ext cx="792549" cy="347502"/>
          </a:xfrm>
          <a:prstGeom prst="rect">
            <a:avLst/>
          </a:prstGeom>
        </p:spPr>
      </p:pic>
    </p:spTree>
    <p:extLst>
      <p:ext uri="{BB962C8B-B14F-4D97-AF65-F5344CB8AC3E}">
        <p14:creationId xmlns:p14="http://schemas.microsoft.com/office/powerpoint/2010/main" val="332829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2AE2E5-7D59-4F97-8044-225A6787FF96}"/>
              </a:ext>
            </a:extLst>
          </p:cNvPr>
          <p:cNvPicPr>
            <a:picLocks noChangeAspect="1"/>
          </p:cNvPicPr>
          <p:nvPr/>
        </p:nvPicPr>
        <p:blipFill rotWithShape="1">
          <a:blip r:embed="rId3"/>
          <a:srcRect r="6000"/>
          <a:stretch/>
        </p:blipFill>
        <p:spPr>
          <a:xfrm>
            <a:off x="21" y="12176"/>
            <a:ext cx="9143979" cy="685799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08A5DB7-668F-4A82-98DC-A25EBD0CFE55}"/>
              </a:ext>
            </a:extLst>
          </p:cNvPr>
          <p:cNvSpPr>
            <a:spLocks noGrp="1"/>
          </p:cNvSpPr>
          <p:nvPr>
            <p:ph type="title"/>
          </p:nvPr>
        </p:nvSpPr>
        <p:spPr>
          <a:xfrm>
            <a:off x="138737" y="830009"/>
            <a:ext cx="3153102" cy="1342754"/>
          </a:xfrm>
        </p:spPr>
        <p:txBody>
          <a:bodyPr>
            <a:noAutofit/>
          </a:bodyPr>
          <a:lstStyle/>
          <a:p>
            <a:pPr algn="ctr"/>
            <a:r>
              <a:rPr lang="en-GB" sz="4800" b="1" i="1" dirty="0"/>
              <a:t>Hydrogen Leverage</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F25B7B-3A7C-46E3-8204-EC0B9EF39A0A}"/>
              </a:ext>
            </a:extLst>
          </p:cNvPr>
          <p:cNvSpPr>
            <a:spLocks noGrp="1"/>
          </p:cNvSpPr>
          <p:nvPr>
            <p:ph idx="1"/>
          </p:nvPr>
        </p:nvSpPr>
        <p:spPr>
          <a:xfrm>
            <a:off x="394137" y="3417573"/>
            <a:ext cx="3444765" cy="2619839"/>
          </a:xfrm>
        </p:spPr>
        <p:txBody>
          <a:bodyPr anchor="ctr">
            <a:normAutofit/>
          </a:bodyPr>
          <a:lstStyle/>
          <a:p>
            <a:r>
              <a:rPr lang="en-GB" sz="1600" dirty="0"/>
              <a:t>Hard to decarbonise sectors</a:t>
            </a:r>
          </a:p>
          <a:p>
            <a:r>
              <a:rPr lang="en-GB" sz="1600" b="1" dirty="0"/>
              <a:t>Clean hydrogen plays a critical role on the global path to net zero and importantly it forms a key interconnecting pillar between other key clean technologies</a:t>
            </a:r>
            <a:endParaRPr lang="en-GB" sz="1600" i="1" dirty="0"/>
          </a:p>
          <a:p>
            <a:endParaRPr lang="en-GB" sz="1600" dirty="0"/>
          </a:p>
        </p:txBody>
      </p:sp>
      <p:pic>
        <p:nvPicPr>
          <p:cNvPr id="7" name="Picture 6">
            <a:extLst>
              <a:ext uri="{FF2B5EF4-FFF2-40B4-BE49-F238E27FC236}">
                <a16:creationId xmlns:a16="http://schemas.microsoft.com/office/drawing/2014/main" id="{80D5B234-FEDB-45AB-BE22-92F12EAEE242}"/>
              </a:ext>
            </a:extLst>
          </p:cNvPr>
          <p:cNvPicPr>
            <a:picLocks noChangeAspect="1"/>
          </p:cNvPicPr>
          <p:nvPr/>
        </p:nvPicPr>
        <p:blipFill>
          <a:blip r:embed="rId4"/>
          <a:stretch>
            <a:fillRect/>
          </a:stretch>
        </p:blipFill>
        <p:spPr>
          <a:xfrm>
            <a:off x="8008254" y="249656"/>
            <a:ext cx="792549" cy="347502"/>
          </a:xfrm>
          <a:prstGeom prst="rect">
            <a:avLst/>
          </a:prstGeom>
        </p:spPr>
      </p:pic>
    </p:spTree>
    <p:extLst>
      <p:ext uri="{BB962C8B-B14F-4D97-AF65-F5344CB8AC3E}">
        <p14:creationId xmlns:p14="http://schemas.microsoft.com/office/powerpoint/2010/main" val="4287505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615" y="625012"/>
            <a:ext cx="3186754" cy="1325563"/>
          </a:xfrm>
        </p:spPr>
        <p:txBody>
          <a:bodyPr>
            <a:noAutofit/>
          </a:bodyPr>
          <a:lstStyle/>
          <a:p>
            <a:pPr algn="ctr"/>
            <a:r>
              <a:rPr lang="en-GB" sz="4800" b="1" i="1" dirty="0"/>
              <a:t>The Hydrogen Paradigm</a:t>
            </a:r>
            <a:endParaRPr lang="en-GB" sz="4800" i="1" dirty="0"/>
          </a:p>
        </p:txBody>
      </p:sp>
      <p:sp>
        <p:nvSpPr>
          <p:cNvPr id="3" name="Content Placeholder 2"/>
          <p:cNvSpPr>
            <a:spLocks noGrp="1"/>
          </p:cNvSpPr>
          <p:nvPr>
            <p:ph idx="1"/>
          </p:nvPr>
        </p:nvSpPr>
        <p:spPr>
          <a:xfrm>
            <a:off x="604158" y="2871982"/>
            <a:ext cx="3184071" cy="3181684"/>
          </a:xfrm>
        </p:spPr>
        <p:txBody>
          <a:bodyPr anchor="t">
            <a:normAutofit/>
          </a:bodyPr>
          <a:lstStyle/>
          <a:p>
            <a:r>
              <a:rPr lang="en-GB" sz="1200"/>
              <a:t>Europe must develop and deliver a paradigm shift in our energy equation in order to achieve our emission targets </a:t>
            </a:r>
          </a:p>
          <a:p>
            <a:r>
              <a:rPr lang="en-GB" sz="1200"/>
              <a:t>We need to acknowledge the need for positive energy projects and that energy vectors such as  Hydrogen will play a key role in this shift. </a:t>
            </a:r>
          </a:p>
          <a:p>
            <a:r>
              <a:rPr lang="en-GB" sz="1200"/>
              <a:t>We are witnessing a global energy revolution, one where hydrogen will become a global commodity and one where we need processes and procedures to keep pace.</a:t>
            </a:r>
          </a:p>
          <a:p>
            <a:r>
              <a:rPr lang="en-GB" sz="1200" b="1"/>
              <a:t>“Energy Efficiency” Without becoming more efficient we cannot reach the goals set.</a:t>
            </a:r>
          </a:p>
        </p:txBody>
      </p:sp>
      <p:sp>
        <p:nvSpPr>
          <p:cNvPr id="17" name="Freeform: Shape 16">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9982" y="1"/>
            <a:ext cx="4866342"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5C7017F-C80F-4EDC-B518-C08D607E8BF3}"/>
              </a:ext>
            </a:extLst>
          </p:cNvPr>
          <p:cNvPicPr>
            <a:picLocks noChangeAspect="1"/>
          </p:cNvPicPr>
          <p:nvPr/>
        </p:nvPicPr>
        <p:blipFill rotWithShape="1">
          <a:blip r:embed="rId3"/>
          <a:srcRect l="4529" r="5306" b="-2"/>
          <a:stretch/>
        </p:blipFill>
        <p:spPr>
          <a:xfrm>
            <a:off x="3857208" y="3"/>
            <a:ext cx="4551888"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23" name="Freeform: Shape 18">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45491" y="2900758"/>
            <a:ext cx="3898509"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BE9110A-DF5B-4808-A197-94F9A8B0073F}"/>
              </a:ext>
            </a:extLst>
          </p:cNvPr>
          <p:cNvPicPr>
            <a:picLocks noChangeAspect="1"/>
          </p:cNvPicPr>
          <p:nvPr/>
        </p:nvPicPr>
        <p:blipFill rotWithShape="1">
          <a:blip r:embed="rId4"/>
          <a:srcRect l="12019" r="12926" b="1"/>
          <a:stretch/>
        </p:blipFill>
        <p:spPr>
          <a:xfrm>
            <a:off x="5392940" y="3124784"/>
            <a:ext cx="3751061"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43F9D28F-403F-4098-B6A9-A92E4255A635}"/>
              </a:ext>
            </a:extLst>
          </p:cNvPr>
          <p:cNvPicPr>
            <a:picLocks noChangeAspect="1"/>
          </p:cNvPicPr>
          <p:nvPr/>
        </p:nvPicPr>
        <p:blipFill>
          <a:blip r:embed="rId5"/>
          <a:stretch>
            <a:fillRect/>
          </a:stretch>
        </p:blipFill>
        <p:spPr>
          <a:xfrm>
            <a:off x="8248664" y="178094"/>
            <a:ext cx="792549" cy="347502"/>
          </a:xfrm>
          <a:prstGeom prst="rect">
            <a:avLst/>
          </a:prstGeom>
        </p:spPr>
      </p:pic>
    </p:spTree>
    <p:extLst>
      <p:ext uri="{BB962C8B-B14F-4D97-AF65-F5344CB8AC3E}">
        <p14:creationId xmlns:p14="http://schemas.microsoft.com/office/powerpoint/2010/main" val="330220545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DEDAF7F04CB44808FB66BD2494817" ma:contentTypeVersion="10" ma:contentTypeDescription="Create a new document." ma:contentTypeScope="" ma:versionID="98447ed5c1f9c92470426f9fe9b9da5e">
  <xsd:schema xmlns:xsd="http://www.w3.org/2001/XMLSchema" xmlns:xs="http://www.w3.org/2001/XMLSchema" xmlns:p="http://schemas.microsoft.com/office/2006/metadata/properties" xmlns:ns2="ef0b0bf8-9b2d-4537-a09e-480623a224ba" targetNamespace="http://schemas.microsoft.com/office/2006/metadata/properties" ma:root="true" ma:fieldsID="e7d244f1e720e06ada96cf745d35e6c6" ns2:_="">
    <xsd:import namespace="ef0b0bf8-9b2d-4537-a09e-480623a224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0b0bf8-9b2d-4537-a09e-480623a224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12A34E-DAB1-451F-B7FF-27B162733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0b0bf8-9b2d-4537-a09e-480623a224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8051E5-761E-4EF3-899E-468F9AEF965D}">
  <ds:schemaRefs>
    <ds:schemaRef ds:uri="http://schemas.microsoft.com/sharepoint/v3/contenttype/forms"/>
  </ds:schemaRefs>
</ds:datastoreItem>
</file>

<file path=customXml/itemProps3.xml><?xml version="1.0" encoding="utf-8"?>
<ds:datastoreItem xmlns:ds="http://schemas.openxmlformats.org/officeDocument/2006/customXml" ds:itemID="{C7CE114B-945E-41F6-97A6-622CA0240A66}">
  <ds:schemaRefs>
    <ds:schemaRef ds:uri="http://purl.org/dc/terms/"/>
    <ds:schemaRef ds:uri="http://schemas.microsoft.com/office/infopath/2007/PartnerControls"/>
    <ds:schemaRef ds:uri="http://purl.org/dc/dcmitype/"/>
    <ds:schemaRef ds:uri="http://schemas.openxmlformats.org/package/2006/metadata/core-properties"/>
    <ds:schemaRef ds:uri="http://purl.org/dc/elements/1.1/"/>
    <ds:schemaRef ds:uri="http://schemas.microsoft.com/office/2006/documentManagement/types"/>
    <ds:schemaRef ds:uri="ef0b0bf8-9b2d-4537-a09e-480623a224b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7771</TotalTime>
  <Words>1836</Words>
  <Application>Microsoft Office PowerPoint</Application>
  <PresentationFormat>On-screen Show (4:3)</PresentationFormat>
  <Paragraphs>128</Paragraphs>
  <Slides>20</Slides>
  <Notes>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Calibri</vt:lpstr>
      <vt:lpstr>Calibri Light</vt:lpstr>
      <vt:lpstr>EONBrixSans</vt:lpstr>
      <vt:lpstr>Graphic</vt:lpstr>
      <vt:lpstr>Helvetica</vt:lpstr>
      <vt:lpstr>nudista-web</vt:lpstr>
      <vt:lpstr>Open Sans</vt:lpstr>
      <vt:lpstr>TwitterChirp</vt:lpstr>
      <vt:lpstr>Verdana</vt:lpstr>
      <vt:lpstr>Office Theme</vt:lpstr>
      <vt:lpstr>1_Office Theme</vt:lpstr>
      <vt:lpstr>PowerPoint Presentation</vt:lpstr>
      <vt:lpstr>GenComm Focus</vt:lpstr>
      <vt:lpstr>GenComm Transition</vt:lpstr>
      <vt:lpstr>PowerPoint Presentation</vt:lpstr>
      <vt:lpstr> Transformation Technology</vt:lpstr>
      <vt:lpstr>Hydrogenewables driving the circular economy</vt:lpstr>
      <vt:lpstr>Energy transition to renewables</vt:lpstr>
      <vt:lpstr>Hydrogen Leverage</vt:lpstr>
      <vt:lpstr>The Hydrogen Paradigm</vt:lpstr>
      <vt:lpstr>Europe’s Challenge</vt:lpstr>
      <vt:lpstr>PowerPoint Presentation</vt:lpstr>
      <vt:lpstr>Generating Future Growth</vt:lpstr>
      <vt:lpstr>      H2CAT</vt:lpstr>
      <vt:lpstr>PowerPoint Presentation</vt:lpstr>
      <vt:lpstr>PowerPoint Presentation</vt:lpstr>
      <vt:lpstr>PowerPoint Presentation</vt:lpstr>
      <vt:lpstr>Green H2 Energy Opportunity</vt:lpstr>
      <vt:lpstr>Closing the H2 Gap</vt:lpstr>
      <vt:lpstr>Affirmative Action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Paul McCormack (PaulMcCormack)</cp:lastModifiedBy>
  <cp:revision>341</cp:revision>
  <cp:lastPrinted>2018-09-17T13:55:21Z</cp:lastPrinted>
  <dcterms:created xsi:type="dcterms:W3CDTF">2015-03-06T10:50:13Z</dcterms:created>
  <dcterms:modified xsi:type="dcterms:W3CDTF">2022-06-08T12:47:16Z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0x010100E4BDEDAF7F04CB44808FB66BD2494817</vt:lpwstr>
  </property>
  <property fmtid="{D5CDD505-2E9C-101B-9397-08002B2CF9AE}" pid="3" name="Order">
    <vt:r8>15400</vt:r8>
  </property>
</Properties>
</file>