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07" r:id="rId2"/>
    <p:sldId id="673" r:id="rId3"/>
    <p:sldId id="674" r:id="rId4"/>
    <p:sldId id="675" r:id="rId5"/>
    <p:sldId id="676" r:id="rId6"/>
    <p:sldId id="677" r:id="rId7"/>
    <p:sldId id="678" r:id="rId8"/>
    <p:sldId id="671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DA2"/>
    <a:srgbClr val="1056A7"/>
    <a:srgbClr val="E9EBF5"/>
    <a:srgbClr val="CFD5EA"/>
    <a:srgbClr val="4472C4"/>
    <a:srgbClr val="019562"/>
    <a:srgbClr val="3366FF"/>
    <a:srgbClr val="97C03C"/>
    <a:srgbClr val="F4C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E2029-3F73-4E98-BF98-B939BBFC1DAB}" v="60" dt="2022-06-03T17:59:35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6357" autoAdjust="0"/>
  </p:normalViewPr>
  <p:slideViewPr>
    <p:cSldViewPr snapToGrid="0" snapToObjects="1">
      <p:cViewPr varScale="1">
        <p:scale>
          <a:sx n="103" d="100"/>
          <a:sy n="103" d="100"/>
        </p:scale>
        <p:origin x="21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D5469-04B7-D245-8B0E-813C273D8001}" type="datetimeFigureOut"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4D149-4236-C24C-A605-CA7AE6F5877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0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4D149-4236-C24C-A605-CA7AE6F58777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123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70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9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0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20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1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65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1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36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9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6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2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B092-AA50-0940-A1DC-B65882C09C6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Tim.Williamson@hy-energy.co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Sample_project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2289" y="1957670"/>
            <a:ext cx="255654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34DA2"/>
                </a:solidFill>
                <a:latin typeface="Open Sans"/>
                <a:cs typeface="Open Sans"/>
              </a:rPr>
              <a:t>EST UI and Website Implementation</a:t>
            </a:r>
          </a:p>
          <a:p>
            <a:pPr algn="r"/>
            <a:endParaRPr lang="en-US" sz="20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Tim Williamson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30149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95461" y="2664081"/>
            <a:ext cx="2314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Open Sans"/>
                <a:cs typeface="Open Sans"/>
              </a:rPr>
              <a:t>Place image in this area.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6034215" y="561453"/>
            <a:ext cx="2254616" cy="988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5D51254-C9F4-4B6E-9261-12CE5F212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25" y="3834457"/>
            <a:ext cx="1550463" cy="1388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F405E9-5B89-4755-994C-414281395AAF}"/>
              </a:ext>
            </a:extLst>
          </p:cNvPr>
          <p:cNvSpPr txBox="1"/>
          <p:nvPr/>
        </p:nvSpPr>
        <p:spPr>
          <a:xfrm>
            <a:off x="5745045" y="6295997"/>
            <a:ext cx="3398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25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2022 - Dublin</a:t>
            </a:r>
          </a:p>
        </p:txBody>
      </p:sp>
    </p:spTree>
    <p:extLst>
      <p:ext uri="{BB962C8B-B14F-4D97-AF65-F5344CB8AC3E}">
        <p14:creationId xmlns:p14="http://schemas.microsoft.com/office/powerpoint/2010/main" val="80561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AA87-C06B-819D-E957-EC805711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75423-6DCE-B820-E3BD-0FDF9D92F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0F70E-6547-9D8B-4D2E-318B85F2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089582-2FD0-7A0E-FA9D-A483BCE7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96" y="5336686"/>
            <a:ext cx="1550463" cy="1388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A0241B-4441-2FED-01B3-466112380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05" y="870236"/>
            <a:ext cx="8733454" cy="4428027"/>
          </a:xfrm>
          <a:prstGeom prst="rect">
            <a:avLst/>
          </a:prstGeom>
          <a:ln w="28575">
            <a:solidFill>
              <a:srgbClr val="034DA2"/>
            </a:solidFill>
          </a:ln>
        </p:spPr>
      </p:pic>
    </p:spTree>
    <p:extLst>
      <p:ext uri="{BB962C8B-B14F-4D97-AF65-F5344CB8AC3E}">
        <p14:creationId xmlns:p14="http://schemas.microsoft.com/office/powerpoint/2010/main" val="163684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3930A-A444-6998-F85C-4223F508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30B44-F59B-A623-C969-E89F8C722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A9553-431E-D183-D764-5BBA3EA05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51" y="315911"/>
            <a:ext cx="6568936" cy="6176963"/>
          </a:xfrm>
          <a:prstGeom prst="rect">
            <a:avLst/>
          </a:prstGeom>
          <a:ln w="19050">
            <a:solidFill>
              <a:srgbClr val="034DA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E50840-C743-B983-DB56-53CBC236F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5000808-ADD1-F2B3-A92B-25FBAF5F9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096" y="5336686"/>
            <a:ext cx="1550463" cy="13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818FBC-55FD-2994-1FAE-1598461F7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18" y="1054047"/>
            <a:ext cx="7204333" cy="5671624"/>
          </a:xfrm>
          <a:ln w="19050">
            <a:solidFill>
              <a:srgbClr val="034DA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2F68B2-88CB-F997-E727-D08A2EB0A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4A5DD4F-83D1-C91E-CE4D-CEE4AE245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096" y="5336686"/>
            <a:ext cx="1550463" cy="13889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790956C-3BE2-52B9-1718-E520A355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18" y="0"/>
            <a:ext cx="7886700" cy="1325563"/>
          </a:xfrm>
        </p:spPr>
        <p:txBody>
          <a:bodyPr/>
          <a:lstStyle/>
          <a:p>
            <a:r>
              <a:rPr lang="en-GB" dirty="0"/>
              <a:t>General Fleet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9301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8842-B88B-BD62-262E-296C1364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Steep Route 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36F2B-7D57-45A8-EED3-9B65C274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EEF527F-7B27-19D7-5369-6CD34CA17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96" y="5336686"/>
            <a:ext cx="1550463" cy="1388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D7DE3-7F1F-933A-F2D3-2B9CFF19F2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849" b="3135"/>
          <a:stretch/>
        </p:blipFill>
        <p:spPr>
          <a:xfrm>
            <a:off x="628650" y="1404681"/>
            <a:ext cx="7876617" cy="3864537"/>
          </a:xfrm>
          <a:prstGeom prst="rect">
            <a:avLst/>
          </a:prstGeom>
          <a:ln w="19050">
            <a:solidFill>
              <a:srgbClr val="034DA2"/>
            </a:solidFill>
          </a:ln>
        </p:spPr>
      </p:pic>
    </p:spTree>
    <p:extLst>
      <p:ext uri="{BB962C8B-B14F-4D97-AF65-F5344CB8AC3E}">
        <p14:creationId xmlns:p14="http://schemas.microsoft.com/office/powerpoint/2010/main" val="386591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94BF1-43D6-487B-9676-E2CFC858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4779"/>
          </a:xfrm>
        </p:spPr>
        <p:txBody>
          <a:bodyPr/>
          <a:lstStyle/>
          <a:p>
            <a:r>
              <a:rPr lang="en-GB" dirty="0"/>
              <a:t>Non-Steep Route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3ADB-E38E-ED2D-A0B1-4950AF82A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C354E-FA7E-C7DD-EFCC-808EB0D4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33EF813-8E7D-BA1C-22C5-930D42E65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96" y="5336686"/>
            <a:ext cx="1550463" cy="1388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68D9F-4757-DD53-2ABE-5BF31E46D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230097"/>
            <a:ext cx="6292837" cy="5262777"/>
          </a:xfrm>
          <a:prstGeom prst="rect">
            <a:avLst/>
          </a:prstGeom>
          <a:ln w="19050">
            <a:solidFill>
              <a:srgbClr val="034DA2"/>
            </a:solidFill>
          </a:ln>
        </p:spPr>
      </p:pic>
    </p:spTree>
    <p:extLst>
      <p:ext uri="{BB962C8B-B14F-4D97-AF65-F5344CB8AC3E}">
        <p14:creationId xmlns:p14="http://schemas.microsoft.com/office/powerpoint/2010/main" val="149021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4BFE-DF6D-DD08-173E-9904BB52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Fuel Prices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BA744-672D-1E60-4D82-71F2CB618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9E5AD8C-148D-86E5-4A9D-DDA18FE8B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96" y="5336686"/>
            <a:ext cx="1550463" cy="1388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C24569-E035-4573-6ECA-C1A875203B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531"/>
          <a:stretch/>
        </p:blipFill>
        <p:spPr>
          <a:xfrm>
            <a:off x="447869" y="1839751"/>
            <a:ext cx="6724799" cy="4266649"/>
          </a:xfrm>
          <a:prstGeom prst="rect">
            <a:avLst/>
          </a:prstGeom>
          <a:ln w="19050">
            <a:solidFill>
              <a:srgbClr val="034DA2"/>
            </a:solidFill>
          </a:ln>
        </p:spPr>
      </p:pic>
    </p:spTree>
    <p:extLst>
      <p:ext uri="{BB962C8B-B14F-4D97-AF65-F5344CB8AC3E}">
        <p14:creationId xmlns:p14="http://schemas.microsoft.com/office/powerpoint/2010/main" val="392262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32762E3-52B7-48A7-A1D9-5996109D4508}"/>
              </a:ext>
            </a:extLst>
          </p:cNvPr>
          <p:cNvGraphicFramePr>
            <a:graphicFrameLocks noGrp="1"/>
          </p:cNvGraphicFramePr>
          <p:nvPr/>
        </p:nvGraphicFramePr>
        <p:xfrm>
          <a:off x="180531" y="502597"/>
          <a:ext cx="5622655" cy="1295400"/>
        </p:xfrm>
        <a:graphic>
          <a:graphicData uri="http://schemas.openxmlformats.org/drawingml/2006/table">
            <a:tbl>
              <a:tblPr/>
              <a:tblGrid>
                <a:gridCol w="820467">
                  <a:extLst>
                    <a:ext uri="{9D8B030D-6E8A-4147-A177-3AD203B41FA5}">
                      <a16:colId xmlns:a16="http://schemas.microsoft.com/office/drawing/2014/main" val="842464444"/>
                    </a:ext>
                  </a:extLst>
                </a:gridCol>
                <a:gridCol w="1370152">
                  <a:extLst>
                    <a:ext uri="{9D8B030D-6E8A-4147-A177-3AD203B41FA5}">
                      <a16:colId xmlns:a16="http://schemas.microsoft.com/office/drawing/2014/main" val="2986335718"/>
                    </a:ext>
                  </a:extLst>
                </a:gridCol>
                <a:gridCol w="1144012">
                  <a:extLst>
                    <a:ext uri="{9D8B030D-6E8A-4147-A177-3AD203B41FA5}">
                      <a16:colId xmlns:a16="http://schemas.microsoft.com/office/drawing/2014/main" val="1097191691"/>
                    </a:ext>
                  </a:extLst>
                </a:gridCol>
                <a:gridCol w="1144012">
                  <a:extLst>
                    <a:ext uri="{9D8B030D-6E8A-4147-A177-3AD203B41FA5}">
                      <a16:colId xmlns:a16="http://schemas.microsoft.com/office/drawing/2014/main" val="397760516"/>
                    </a:ext>
                  </a:extLst>
                </a:gridCol>
                <a:gridCol w="1144012">
                  <a:extLst>
                    <a:ext uri="{9D8B030D-6E8A-4147-A177-3AD203B41FA5}">
                      <a16:colId xmlns:a16="http://schemas.microsoft.com/office/drawing/2014/main" val="3762639831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ICEB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FCEB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Mixed (BEB-FCEB)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835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204,496,998.70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61,001,697.41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167,201,008.34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130,219,612.98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3222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95,950,746.96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236,465,598.50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132,464,867.98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169,217,939.93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5931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300,447,745.66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297,467,295.91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299,665,876.32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299,437,552.91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6844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TCO/km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        1.45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1.43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1.45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1.44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69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 (€/kgCO</a:t>
                      </a:r>
                      <a:r>
                        <a:rPr lang="en-IE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        0.02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0.01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0.01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315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BB2110E-FD71-4D98-857E-E76C9AA54828}"/>
              </a:ext>
            </a:extLst>
          </p:cNvPr>
          <p:cNvSpPr txBox="1"/>
          <p:nvPr/>
        </p:nvSpPr>
        <p:spPr>
          <a:xfrm>
            <a:off x="190543" y="53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Potential Outputs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2DD415-FA24-40F6-AE25-95C828D2952F}"/>
              </a:ext>
            </a:extLst>
          </p:cNvPr>
          <p:cNvGrpSpPr/>
          <p:nvPr/>
        </p:nvGrpSpPr>
        <p:grpSpPr>
          <a:xfrm>
            <a:off x="180531" y="2011602"/>
            <a:ext cx="4122896" cy="4343801"/>
            <a:chOff x="529034" y="243223"/>
            <a:chExt cx="5816088" cy="668789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19EDCA7-1570-4D5B-8A88-B0FA9EEB4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34" y="243223"/>
              <a:ext cx="5816088" cy="6687892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FB5671B-B155-429B-B3B5-C3E9CF609BA4}"/>
                </a:ext>
              </a:extLst>
            </p:cNvPr>
            <p:cNvCxnSpPr/>
            <p:nvPr/>
          </p:nvCxnSpPr>
          <p:spPr>
            <a:xfrm>
              <a:off x="5096311" y="866949"/>
              <a:ext cx="439661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0279EE1-884B-4758-B5DB-964669B0EFA4}"/>
                </a:ext>
              </a:extLst>
            </p:cNvPr>
            <p:cNvCxnSpPr/>
            <p:nvPr/>
          </p:nvCxnSpPr>
          <p:spPr>
            <a:xfrm flipH="1">
              <a:off x="3272165" y="1085574"/>
              <a:ext cx="485768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19DA736-0BE9-4C39-8213-066E6D72B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43" y="3935832"/>
            <a:ext cx="2407879" cy="2133997"/>
          </a:xfrm>
          <a:prstGeom prst="rect">
            <a:avLst/>
          </a:prstGeom>
        </p:spPr>
      </p:pic>
      <p:pic>
        <p:nvPicPr>
          <p:cNvPr id="33" name="Picture 32" descr="Chart, pie chart&#10;&#10;Description automatically generated">
            <a:extLst>
              <a:ext uri="{FF2B5EF4-FFF2-40B4-BE49-F238E27FC236}">
                <a16:creationId xmlns:a16="http://schemas.microsoft.com/office/drawing/2014/main" id="{C1A73A31-B9EC-42E1-B104-65E5F6391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121" y="1889760"/>
            <a:ext cx="2372601" cy="1933231"/>
          </a:xfrm>
          <a:prstGeom prst="rect">
            <a:avLst/>
          </a:prstGeom>
        </p:spPr>
      </p:pic>
      <p:pic>
        <p:nvPicPr>
          <p:cNvPr id="35" name="Picture 34" descr="Chart, pie chart&#10;&#10;Description automatically generated">
            <a:extLst>
              <a:ext uri="{FF2B5EF4-FFF2-40B4-BE49-F238E27FC236}">
                <a16:creationId xmlns:a16="http://schemas.microsoft.com/office/drawing/2014/main" id="{73807A10-2899-4D4D-B9B6-20CA840B0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856" y="1844561"/>
            <a:ext cx="2407878" cy="195024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8799E29-632E-4609-B231-883019904515}"/>
              </a:ext>
            </a:extLst>
          </p:cNvPr>
          <p:cNvSpPr txBox="1"/>
          <p:nvPr/>
        </p:nvSpPr>
        <p:spPr>
          <a:xfrm>
            <a:off x="6360355" y="872534"/>
            <a:ext cx="177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Battery sizing based on distance and payload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3161DDE-59D1-4576-9C28-E908BB77E6A0}"/>
              </a:ext>
            </a:extLst>
          </p:cNvPr>
          <p:cNvCxnSpPr/>
          <p:nvPr/>
        </p:nvCxnSpPr>
        <p:spPr>
          <a:xfrm flipH="1">
            <a:off x="5943600" y="1844561"/>
            <a:ext cx="770222" cy="12872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0E1CDDF-FE2A-4244-83A9-EC5710E32AD8}"/>
              </a:ext>
            </a:extLst>
          </p:cNvPr>
          <p:cNvCxnSpPr>
            <a:cxnSpLocks/>
          </p:cNvCxnSpPr>
          <p:nvPr/>
        </p:nvCxnSpPr>
        <p:spPr>
          <a:xfrm flipH="1">
            <a:off x="5758700" y="2331720"/>
            <a:ext cx="662462" cy="2568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4CAEE18-6241-45C0-9DC9-F1E2C0CFEED1}"/>
              </a:ext>
            </a:extLst>
          </p:cNvPr>
          <p:cNvSpPr txBox="1"/>
          <p:nvPr/>
        </p:nvSpPr>
        <p:spPr>
          <a:xfrm>
            <a:off x="180531" y="185097"/>
            <a:ext cx="2393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Financial outputs: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AE6244-B0BB-4A25-B792-56C111577E38}"/>
              </a:ext>
            </a:extLst>
          </p:cNvPr>
          <p:cNvSpPr txBox="1"/>
          <p:nvPr/>
        </p:nvSpPr>
        <p:spPr>
          <a:xfrm>
            <a:off x="7343335" y="4400378"/>
            <a:ext cx="1620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HVAC % of total energy consumption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47E798B-2AFC-4165-8461-29236D91681B}"/>
              </a:ext>
            </a:extLst>
          </p:cNvPr>
          <p:cNvCxnSpPr>
            <a:cxnSpLocks/>
          </p:cNvCxnSpPr>
          <p:nvPr/>
        </p:nvCxnSpPr>
        <p:spPr>
          <a:xfrm flipH="1" flipV="1">
            <a:off x="5966482" y="4547461"/>
            <a:ext cx="1376854" cy="1515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0E4F2C-3256-D6E6-2617-3967C18007D2}"/>
              </a:ext>
            </a:extLst>
          </p:cNvPr>
          <p:cNvGraphicFramePr>
            <a:graphicFrameLocks noGrp="1"/>
          </p:cNvGraphicFramePr>
          <p:nvPr/>
        </p:nvGraphicFramePr>
        <p:xfrm>
          <a:off x="190543" y="502597"/>
          <a:ext cx="5622655" cy="1295400"/>
        </p:xfrm>
        <a:graphic>
          <a:graphicData uri="http://schemas.openxmlformats.org/drawingml/2006/table">
            <a:tbl>
              <a:tblPr/>
              <a:tblGrid>
                <a:gridCol w="820467">
                  <a:extLst>
                    <a:ext uri="{9D8B030D-6E8A-4147-A177-3AD203B41FA5}">
                      <a16:colId xmlns:a16="http://schemas.microsoft.com/office/drawing/2014/main" val="842464444"/>
                    </a:ext>
                  </a:extLst>
                </a:gridCol>
                <a:gridCol w="1370152">
                  <a:extLst>
                    <a:ext uri="{9D8B030D-6E8A-4147-A177-3AD203B41FA5}">
                      <a16:colId xmlns:a16="http://schemas.microsoft.com/office/drawing/2014/main" val="2986335718"/>
                    </a:ext>
                  </a:extLst>
                </a:gridCol>
                <a:gridCol w="1144012">
                  <a:extLst>
                    <a:ext uri="{9D8B030D-6E8A-4147-A177-3AD203B41FA5}">
                      <a16:colId xmlns:a16="http://schemas.microsoft.com/office/drawing/2014/main" val="1097191691"/>
                    </a:ext>
                  </a:extLst>
                </a:gridCol>
                <a:gridCol w="1144012">
                  <a:extLst>
                    <a:ext uri="{9D8B030D-6E8A-4147-A177-3AD203B41FA5}">
                      <a16:colId xmlns:a16="http://schemas.microsoft.com/office/drawing/2014/main" val="397760516"/>
                    </a:ext>
                  </a:extLst>
                </a:gridCol>
                <a:gridCol w="1144012">
                  <a:extLst>
                    <a:ext uri="{9D8B030D-6E8A-4147-A177-3AD203B41FA5}">
                      <a16:colId xmlns:a16="http://schemas.microsoft.com/office/drawing/2014/main" val="3762639831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ICEB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FCEB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Mixed (BEB-FCEB)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835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204,496,998.70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61,001,697.41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167,201,008.34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130,219,612.98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3222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95,950,746.96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236,465,598.50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132,464,867.98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169,217,939.93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5931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300,447,745.66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297,467,295.91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299,665,876.32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299,437,552.91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6844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TCO/km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        1.45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1.43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1.45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1.44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69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 (€/kgCO</a:t>
                      </a:r>
                      <a:r>
                        <a:rPr lang="en-IE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        0.02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0.01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 0.01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315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532634E-4E66-5F7E-1F5B-BAB8198E241C}"/>
              </a:ext>
            </a:extLst>
          </p:cNvPr>
          <p:cNvGrpSpPr/>
          <p:nvPr/>
        </p:nvGrpSpPr>
        <p:grpSpPr>
          <a:xfrm>
            <a:off x="190543" y="2011602"/>
            <a:ext cx="4122896" cy="4343801"/>
            <a:chOff x="529034" y="243223"/>
            <a:chExt cx="5816088" cy="66878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A6E237-6F3A-FF82-F5AA-1001526A3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34" y="243223"/>
              <a:ext cx="5816088" cy="668789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82D8030-CB93-66EB-507C-98C149E57FEE}"/>
                </a:ext>
              </a:extLst>
            </p:cNvPr>
            <p:cNvCxnSpPr/>
            <p:nvPr/>
          </p:nvCxnSpPr>
          <p:spPr>
            <a:xfrm>
              <a:off x="5096311" y="866949"/>
              <a:ext cx="439661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4009051-773F-7490-C82C-6BF1AB57BF59}"/>
                </a:ext>
              </a:extLst>
            </p:cNvPr>
            <p:cNvCxnSpPr/>
            <p:nvPr/>
          </p:nvCxnSpPr>
          <p:spPr>
            <a:xfrm flipH="1">
              <a:off x="3272165" y="1085574"/>
              <a:ext cx="485768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hart, pie chart&#10;&#10;Description automatically generated">
            <a:extLst>
              <a:ext uri="{FF2B5EF4-FFF2-40B4-BE49-F238E27FC236}">
                <a16:creationId xmlns:a16="http://schemas.microsoft.com/office/drawing/2014/main" id="{BA0C0284-1EB5-5050-0CC1-B99C24925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133" y="1889760"/>
            <a:ext cx="2372601" cy="1933231"/>
          </a:xfrm>
          <a:prstGeom prst="rect">
            <a:avLst/>
          </a:prstGeom>
        </p:spPr>
      </p:pic>
      <p:pic>
        <p:nvPicPr>
          <p:cNvPr id="14" name="Picture 13" descr="Chart, pie chart&#10;&#10;Description automatically generated">
            <a:extLst>
              <a:ext uri="{FF2B5EF4-FFF2-40B4-BE49-F238E27FC236}">
                <a16:creationId xmlns:a16="http://schemas.microsoft.com/office/drawing/2014/main" id="{23111B7E-55E5-6E64-EB8A-C51CBFFB5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3868" y="1844561"/>
            <a:ext cx="2407878" cy="1950241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810FA8E-EBC0-1299-E878-3F3141C01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1861" y="5635690"/>
            <a:ext cx="1216698" cy="10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6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4E17A1-645F-4573-AD9C-7BCA09D7C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331" y="4882023"/>
            <a:ext cx="6858000" cy="2210543"/>
          </a:xfrm>
        </p:spPr>
        <p:txBody>
          <a:bodyPr>
            <a:normAutofit/>
          </a:bodyPr>
          <a:lstStyle/>
          <a:p>
            <a:r>
              <a:rPr lang="en-GB" dirty="0"/>
              <a:t>Tim Williamson – </a:t>
            </a:r>
            <a:r>
              <a:rPr lang="en-GB" dirty="0">
                <a:hlinkClick r:id="rId2"/>
              </a:rPr>
              <a:t>Tim.Williamson@hy-energy.co.uk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B4C4D8-C7A9-4DD7-86B8-C298ED70A4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943" y="511215"/>
            <a:ext cx="5039791" cy="2210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526680-9EDA-40B6-82AE-707CE9A913C0}"/>
              </a:ext>
            </a:extLst>
          </p:cNvPr>
          <p:cNvSpPr txBox="1"/>
          <p:nvPr/>
        </p:nvSpPr>
        <p:spPr>
          <a:xfrm>
            <a:off x="1363109" y="6488668"/>
            <a:ext cx="64177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Project Partners’ Meeting </a:t>
            </a:r>
            <a:r>
              <a:rPr lang="en-GB" sz="1400" b="1" dirty="0">
                <a:solidFill>
                  <a:srgbClr val="034DA2"/>
                </a:solidFill>
                <a:latin typeface="Calibri" panose="020F0502020204030204"/>
              </a:rPr>
              <a:t>8</a:t>
            </a:r>
            <a:r>
              <a:rPr kumimoji="0" lang="en-GB" sz="1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9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June 2022 - Luxembourg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FC9EAA42-F491-446A-A62B-5F9EFD8F9F8D}"/>
              </a:ext>
            </a:extLst>
          </p:cNvPr>
          <p:cNvSpPr txBox="1"/>
          <p:nvPr/>
        </p:nvSpPr>
        <p:spPr>
          <a:xfrm>
            <a:off x="2454844" y="2967692"/>
            <a:ext cx="2852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1056A7"/>
                </a:solidFill>
              </a:rPr>
              <a:t>Any Questions?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E8F93BE-D3E1-46DB-94EE-656035468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015" y="4410474"/>
            <a:ext cx="1317752" cy="11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44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6" ma:contentTypeDescription="Create a new document." ma:contentTypeScope="" ma:versionID="f5053edf770b717ebcb37bbf206ac081">
  <xsd:schema xmlns:xsd="http://www.w3.org/2001/XMLSchema" xmlns:xs="http://www.w3.org/2001/XMLSchema" xmlns:p="http://schemas.microsoft.com/office/2006/metadata/properties" xmlns:ns2="ef0b0bf8-9b2d-4537-a09e-480623a224ba" xmlns:ns3="2da53725-c213-4832-8455-5b77bdce4d15" targetNamespace="http://schemas.microsoft.com/office/2006/metadata/properties" ma:root="true" ma:fieldsID="1bbf1c4c4accfefd790db6041a638be9" ns2:_="" ns3:_="">
    <xsd:import namespace="ef0b0bf8-9b2d-4537-a09e-480623a224ba"/>
    <xsd:import namespace="2da53725-c213-4832-8455-5b77bdce4d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7bf049-79e0-4458-bfc8-87e433a75c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53725-c213-4832-8455-5b77bdce4d1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0402ad-248b-474e-8e13-1ac2c6c98289}" ma:internalName="TaxCatchAll" ma:showField="CatchAllData" ma:web="2da53725-c213-4832-8455-5b77bdce4d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a53725-c213-4832-8455-5b77bdce4d15" xsi:nil="true"/>
    <lcf76f155ced4ddcb4097134ff3c332f xmlns="ef0b0bf8-9b2d-4537-a09e-480623a224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76816F-AF51-4E6F-9B0C-F53F7686997F}"/>
</file>

<file path=customXml/itemProps2.xml><?xml version="1.0" encoding="utf-8"?>
<ds:datastoreItem xmlns:ds="http://schemas.openxmlformats.org/officeDocument/2006/customXml" ds:itemID="{55697E54-4F29-4F89-9855-6EC677A9348A}"/>
</file>

<file path=customXml/itemProps3.xml><?xml version="1.0" encoding="utf-8"?>
<ds:datastoreItem xmlns:ds="http://schemas.openxmlformats.org/officeDocument/2006/customXml" ds:itemID="{923365A6-BAF9-4376-A341-ABDEB081B42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</TotalTime>
  <Words>242</Words>
  <Application>Microsoft Office PowerPoint</Application>
  <PresentationFormat>On-screen Show (4:3)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General Fleet Information</vt:lpstr>
      <vt:lpstr>Steep Route Section</vt:lpstr>
      <vt:lpstr>Non-Steep Route Section</vt:lpstr>
      <vt:lpstr>Fuel Prices</vt:lpstr>
      <vt:lpstr>PowerPoint Presentation</vt:lpstr>
      <vt:lpstr>PowerPoint Presentation</vt:lpstr>
    </vt:vector>
  </TitlesOfParts>
  <Company>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</dc:creator>
  <cp:lastModifiedBy>Tim Williamson</cp:lastModifiedBy>
  <cp:revision>155</cp:revision>
  <dcterms:created xsi:type="dcterms:W3CDTF">2015-03-06T10:50:13Z</dcterms:created>
  <dcterms:modified xsi:type="dcterms:W3CDTF">2022-09-26T10:30:36Z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